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3.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4.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5.xml" ContentType="application/vnd.openxmlformats-officedocument.theme+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6.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7.xml" ContentType="application/vnd.openxmlformats-officedocument.theme+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theme/theme8.xml" ContentType="application/vnd.openxmlformats-officedocument.theme+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9.xml" ContentType="application/vnd.openxmlformats-officedocument.theme+xml"/>
  <Override PartName="/ppt/theme/theme10.xml" ContentType="application/vnd.openxmlformats-officedocument.theme+xml"/>
  <Override PartName="/ppt/theme/theme11.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firstSlideNum="179" removePersonalInfoOnSave="1" saveSubsetFonts="1" autoCompressPictures="0" bookmarkIdSeed="2">
  <p:sldMasterIdLst>
    <p:sldMasterId id="2147483924" r:id="rId1"/>
    <p:sldMasterId id="2147483790" r:id="rId2"/>
    <p:sldMasterId id="2147483913" r:id="rId3"/>
    <p:sldMasterId id="2147483908" r:id="rId4"/>
    <p:sldMasterId id="2147483853" r:id="rId5"/>
    <p:sldMasterId id="2147483852" r:id="rId6"/>
    <p:sldMasterId id="2147483931" r:id="rId7"/>
    <p:sldMasterId id="2147483936" r:id="rId8"/>
    <p:sldMasterId id="2147483948" r:id="rId9"/>
  </p:sldMasterIdLst>
  <p:notesMasterIdLst>
    <p:notesMasterId r:id="rId125"/>
  </p:notesMasterIdLst>
  <p:handoutMasterIdLst>
    <p:handoutMasterId r:id="rId126"/>
  </p:handoutMasterIdLst>
  <p:sldIdLst>
    <p:sldId id="1235" r:id="rId10"/>
    <p:sldId id="1236" r:id="rId11"/>
    <p:sldId id="1237" r:id="rId12"/>
    <p:sldId id="1238" r:id="rId13"/>
    <p:sldId id="1239" r:id="rId14"/>
    <p:sldId id="1240" r:id="rId15"/>
    <p:sldId id="1241" r:id="rId16"/>
    <p:sldId id="1242" r:id="rId17"/>
    <p:sldId id="1243" r:id="rId18"/>
    <p:sldId id="1244" r:id="rId19"/>
    <p:sldId id="1245" r:id="rId20"/>
    <p:sldId id="1246" r:id="rId21"/>
    <p:sldId id="1247" r:id="rId22"/>
    <p:sldId id="1248" r:id="rId23"/>
    <p:sldId id="1249" r:id="rId24"/>
    <p:sldId id="1250" r:id="rId25"/>
    <p:sldId id="1251" r:id="rId26"/>
    <p:sldId id="1252" r:id="rId27"/>
    <p:sldId id="1253" r:id="rId28"/>
    <p:sldId id="1254" r:id="rId29"/>
    <p:sldId id="1255" r:id="rId30"/>
    <p:sldId id="1256" r:id="rId31"/>
    <p:sldId id="1257" r:id="rId32"/>
    <p:sldId id="1258" r:id="rId33"/>
    <p:sldId id="1259" r:id="rId34"/>
    <p:sldId id="1260" r:id="rId35"/>
    <p:sldId id="1261" r:id="rId36"/>
    <p:sldId id="1262" r:id="rId37"/>
    <p:sldId id="1263" r:id="rId38"/>
    <p:sldId id="1264" r:id="rId39"/>
    <p:sldId id="1265" r:id="rId40"/>
    <p:sldId id="1266" r:id="rId41"/>
    <p:sldId id="1267" r:id="rId42"/>
    <p:sldId id="1268" r:id="rId43"/>
    <p:sldId id="1269" r:id="rId44"/>
    <p:sldId id="1270" r:id="rId45"/>
    <p:sldId id="1271" r:id="rId46"/>
    <p:sldId id="1272" r:id="rId47"/>
    <p:sldId id="1273" r:id="rId48"/>
    <p:sldId id="1274" r:id="rId49"/>
    <p:sldId id="1275" r:id="rId50"/>
    <p:sldId id="1276" r:id="rId51"/>
    <p:sldId id="1277" r:id="rId52"/>
    <p:sldId id="1278" r:id="rId53"/>
    <p:sldId id="1279" r:id="rId54"/>
    <p:sldId id="1280" r:id="rId55"/>
    <p:sldId id="1281" r:id="rId56"/>
    <p:sldId id="1282" r:id="rId57"/>
    <p:sldId id="1283" r:id="rId58"/>
    <p:sldId id="1284" r:id="rId59"/>
    <p:sldId id="1285" r:id="rId60"/>
    <p:sldId id="1286" r:id="rId61"/>
    <p:sldId id="1287" r:id="rId62"/>
    <p:sldId id="1288" r:id="rId63"/>
    <p:sldId id="1289" r:id="rId64"/>
    <p:sldId id="1290" r:id="rId65"/>
    <p:sldId id="1291" r:id="rId66"/>
    <p:sldId id="1292" r:id="rId67"/>
    <p:sldId id="1293" r:id="rId68"/>
    <p:sldId id="1294" r:id="rId69"/>
    <p:sldId id="1295" r:id="rId70"/>
    <p:sldId id="1296" r:id="rId71"/>
    <p:sldId id="1297" r:id="rId72"/>
    <p:sldId id="1298" r:id="rId73"/>
    <p:sldId id="1299" r:id="rId74"/>
    <p:sldId id="1300" r:id="rId75"/>
    <p:sldId id="1301" r:id="rId76"/>
    <p:sldId id="1302" r:id="rId77"/>
    <p:sldId id="1303" r:id="rId78"/>
    <p:sldId id="1304" r:id="rId79"/>
    <p:sldId id="1305" r:id="rId80"/>
    <p:sldId id="1306" r:id="rId81"/>
    <p:sldId id="1307" r:id="rId82"/>
    <p:sldId id="1308" r:id="rId83"/>
    <p:sldId id="1309" r:id="rId84"/>
    <p:sldId id="1310" r:id="rId85"/>
    <p:sldId id="1311" r:id="rId86"/>
    <p:sldId id="1312" r:id="rId87"/>
    <p:sldId id="1313" r:id="rId88"/>
    <p:sldId id="1314" r:id="rId89"/>
    <p:sldId id="1315" r:id="rId90"/>
    <p:sldId id="1316" r:id="rId91"/>
    <p:sldId id="1317" r:id="rId92"/>
    <p:sldId id="1318" r:id="rId93"/>
    <p:sldId id="1319" r:id="rId94"/>
    <p:sldId id="1320" r:id="rId95"/>
    <p:sldId id="1321" r:id="rId96"/>
    <p:sldId id="1322" r:id="rId97"/>
    <p:sldId id="1323" r:id="rId98"/>
    <p:sldId id="1324" r:id="rId99"/>
    <p:sldId id="1325" r:id="rId100"/>
    <p:sldId id="1326" r:id="rId101"/>
    <p:sldId id="1327" r:id="rId102"/>
    <p:sldId id="1328" r:id="rId103"/>
    <p:sldId id="1329" r:id="rId104"/>
    <p:sldId id="1330" r:id="rId105"/>
    <p:sldId id="1331" r:id="rId106"/>
    <p:sldId id="1332" r:id="rId107"/>
    <p:sldId id="1333" r:id="rId108"/>
    <p:sldId id="1334" r:id="rId109"/>
    <p:sldId id="1335" r:id="rId110"/>
    <p:sldId id="1336" r:id="rId111"/>
    <p:sldId id="1337" r:id="rId112"/>
    <p:sldId id="1338" r:id="rId113"/>
    <p:sldId id="1339" r:id="rId114"/>
    <p:sldId id="1340" r:id="rId115"/>
    <p:sldId id="1341" r:id="rId116"/>
    <p:sldId id="1342" r:id="rId117"/>
    <p:sldId id="1343" r:id="rId118"/>
    <p:sldId id="1344" r:id="rId119"/>
    <p:sldId id="1345" r:id="rId120"/>
    <p:sldId id="1346" r:id="rId121"/>
    <p:sldId id="1347" r:id="rId122"/>
    <p:sldId id="1348" r:id="rId123"/>
    <p:sldId id="1226" r:id="rId124"/>
  </p:sldIdLst>
  <p:sldSz cx="9906000" cy="6858000" type="A4"/>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自己主権／分散型アイデンティティ" id="{114AD8BF-6CCA-44F7-AE24-3BD1DBB134F8}">
          <p14:sldIdLst>
            <p14:sldId id="1235"/>
            <p14:sldId id="1236"/>
            <p14:sldId id="1237"/>
            <p14:sldId id="1238"/>
            <p14:sldId id="1239"/>
            <p14:sldId id="1240"/>
            <p14:sldId id="1241"/>
            <p14:sldId id="1242"/>
            <p14:sldId id="1243"/>
            <p14:sldId id="1244"/>
            <p14:sldId id="1245"/>
            <p14:sldId id="1246"/>
            <p14:sldId id="1247"/>
            <p14:sldId id="1248"/>
            <p14:sldId id="1249"/>
            <p14:sldId id="1250"/>
            <p14:sldId id="1251"/>
            <p14:sldId id="1252"/>
            <p14:sldId id="1253"/>
            <p14:sldId id="1254"/>
            <p14:sldId id="1255"/>
            <p14:sldId id="1256"/>
            <p14:sldId id="1257"/>
            <p14:sldId id="1258"/>
            <p14:sldId id="1259"/>
            <p14:sldId id="1260"/>
            <p14:sldId id="1261"/>
            <p14:sldId id="1262"/>
            <p14:sldId id="1263"/>
            <p14:sldId id="1264"/>
            <p14:sldId id="1265"/>
            <p14:sldId id="1266"/>
            <p14:sldId id="1267"/>
            <p14:sldId id="1268"/>
            <p14:sldId id="1269"/>
            <p14:sldId id="1270"/>
            <p14:sldId id="1271"/>
            <p14:sldId id="1272"/>
            <p14:sldId id="1273"/>
            <p14:sldId id="1274"/>
            <p14:sldId id="1275"/>
            <p14:sldId id="1276"/>
            <p14:sldId id="1277"/>
            <p14:sldId id="1278"/>
            <p14:sldId id="1279"/>
            <p14:sldId id="1280"/>
            <p14:sldId id="1281"/>
            <p14:sldId id="1282"/>
            <p14:sldId id="1283"/>
            <p14:sldId id="1284"/>
            <p14:sldId id="1285"/>
            <p14:sldId id="1286"/>
            <p14:sldId id="1287"/>
            <p14:sldId id="1288"/>
            <p14:sldId id="1289"/>
            <p14:sldId id="1290"/>
            <p14:sldId id="1291"/>
            <p14:sldId id="1292"/>
            <p14:sldId id="1293"/>
            <p14:sldId id="1294"/>
            <p14:sldId id="1295"/>
            <p14:sldId id="1296"/>
            <p14:sldId id="1297"/>
            <p14:sldId id="1298"/>
            <p14:sldId id="1299"/>
            <p14:sldId id="1300"/>
            <p14:sldId id="1301"/>
            <p14:sldId id="1302"/>
            <p14:sldId id="1303"/>
            <p14:sldId id="1304"/>
            <p14:sldId id="1305"/>
            <p14:sldId id="1306"/>
            <p14:sldId id="1307"/>
            <p14:sldId id="1308"/>
            <p14:sldId id="1309"/>
            <p14:sldId id="1310"/>
            <p14:sldId id="1311"/>
            <p14:sldId id="1312"/>
            <p14:sldId id="1313"/>
            <p14:sldId id="1314"/>
            <p14:sldId id="1315"/>
            <p14:sldId id="1316"/>
          </p14:sldIdLst>
        </p14:section>
        <p14:section name="総括" id="{9E7E5324-7A58-4C8B-98DA-4E4CDD3D831C}">
          <p14:sldIdLst>
            <p14:sldId id="1317"/>
            <p14:sldId id="1318"/>
            <p14:sldId id="1319"/>
            <p14:sldId id="1320"/>
            <p14:sldId id="1321"/>
            <p14:sldId id="1322"/>
            <p14:sldId id="1323"/>
            <p14:sldId id="1324"/>
            <p14:sldId id="1325"/>
            <p14:sldId id="1326"/>
            <p14:sldId id="1327"/>
          </p14:sldIdLst>
        </p14:section>
        <p14:section name="整理・分析" id="{CEE34B87-D1E2-48E0-BCC2-593E059F56B4}">
          <p14:sldIdLst>
            <p14:sldId id="1328"/>
            <p14:sldId id="1329"/>
            <p14:sldId id="1330"/>
            <p14:sldId id="1331"/>
            <p14:sldId id="1332"/>
            <p14:sldId id="1333"/>
            <p14:sldId id="1334"/>
            <p14:sldId id="1335"/>
            <p14:sldId id="1336"/>
            <p14:sldId id="1337"/>
            <p14:sldId id="1338"/>
            <p14:sldId id="1339"/>
            <p14:sldId id="1340"/>
            <p14:sldId id="1341"/>
            <p14:sldId id="1342"/>
            <p14:sldId id="1343"/>
            <p14:sldId id="1344"/>
            <p14:sldId id="1345"/>
            <p14:sldId id="1346"/>
            <p14:sldId id="1347"/>
            <p14:sldId id="1348"/>
            <p14:sldId id="1226"/>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作成者"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00FF00"/>
        </p14:laserClr>
      </p:ext>
      <p:ext uri="{2FDB2607-1784-4EEB-B798-7EB5836EED8A}">
        <p14:showMediaCtrls xmlns:p14="http://schemas.microsoft.com/office/powerpoint/2010/main" val="1"/>
      </p:ext>
    </p:extLst>
  </p:showPr>
  <p:clrMru>
    <a:srgbClr val="6785C1"/>
    <a:srgbClr val="F5D7D0"/>
    <a:srgbClr val="3B64DB"/>
    <a:srgbClr val="D8E0F8"/>
    <a:srgbClr val="F2F2F2"/>
    <a:srgbClr val="EBEDF4"/>
    <a:srgbClr val="9DB2ED"/>
    <a:srgbClr val="B0C1F1"/>
    <a:srgbClr val="A4B6DA"/>
    <a:srgbClr val="65789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5E6AAA4-4F8A-49C9-BEE5-ECAE69F94830}" v="298" dt="2022-10-17T00:40:35.185"/>
    <p1510:client id="{43145AD6-2387-ABA6-20DA-DDFD95CB24BC}" v="24" dt="2023-03-20T05:41:24.721"/>
  </p1510:revLst>
</p1510:revInfo>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スタイル (中間)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中間スタイル 2 - アクセント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中間スタイル 2 - アクセント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中間スタイル 2 - アクセント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中間スタイル 2 - アクセント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中間スタイル 2 - アクセント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6E25E649-3F16-4E02-A733-19D2CDBF48F0}" styleName="中間スタイル 3 - アクセント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8EC20E35-A176-4012-BC5E-935CFFF8708E}" styleName="スタイル (中間)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2D5ABB26-0587-4C30-8999-92F81FD0307C}" styleName="スタイルなし、表のグリッド線なし">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06799F8-075E-4A3A-A7F6-7FBC6576F1A4}" styleName="テーマ スタイル 2 - アクセント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D113A9D2-9D6B-4929-AA2D-F23B5EE8CBE7}" styleName="テーマ スタイル 2 - アクセント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9D7B26C5-4107-4FEC-AEDC-1716B250A1EF}" styleName="スタイル (淡色)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69C7853C-536D-4A76-A0AE-DD22124D55A5}" styleName="テーマ スタイル 1 - アクセント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3B4B98B0-60AC-42C2-AFA5-B58CD77FA1E5}" styleName="淡色スタイル 1 - アクセント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368" autoAdjust="0"/>
    <p:restoredTop sz="95923" autoAdjust="0"/>
  </p:normalViewPr>
  <p:slideViewPr>
    <p:cSldViewPr snapToGrid="0" snapToObjects="1">
      <p:cViewPr varScale="1">
        <p:scale>
          <a:sx n="107" d="100"/>
          <a:sy n="107" d="100"/>
        </p:scale>
        <p:origin x="1470" y="96"/>
      </p:cViewPr>
      <p:guideLst/>
    </p:cSldViewPr>
  </p:slideViewPr>
  <p:outlineViewPr>
    <p:cViewPr>
      <p:scale>
        <a:sx n="33" d="100"/>
        <a:sy n="33" d="100"/>
      </p:scale>
      <p:origin x="0" y="0"/>
    </p:cViewPr>
  </p:outlineViewPr>
  <p:notesTextViewPr>
    <p:cViewPr>
      <p:scale>
        <a:sx n="150" d="100"/>
        <a:sy n="150" d="100"/>
      </p:scale>
      <p:origin x="0" y="0"/>
    </p:cViewPr>
  </p:notesTextViewPr>
  <p:sorterViewPr>
    <p:cViewPr>
      <p:scale>
        <a:sx n="80" d="100"/>
        <a:sy n="80" d="100"/>
      </p:scale>
      <p:origin x="0" y="-30754"/>
    </p:cViewPr>
  </p:sorterViewPr>
  <p:notesViewPr>
    <p:cSldViewPr snapToGrid="0" snapToObjects="1">
      <p:cViewPr varScale="1">
        <p:scale>
          <a:sx n="66" d="100"/>
          <a:sy n="66" d="100"/>
        </p:scale>
        <p:origin x="1632" y="36"/>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17.xml"/><Relationship Id="rId117" Type="http://schemas.openxmlformats.org/officeDocument/2006/relationships/slide" Target="slides/slide108.xml"/><Relationship Id="rId21" Type="http://schemas.openxmlformats.org/officeDocument/2006/relationships/slide" Target="slides/slide12.xml"/><Relationship Id="rId42" Type="http://schemas.openxmlformats.org/officeDocument/2006/relationships/slide" Target="slides/slide33.xml"/><Relationship Id="rId47" Type="http://schemas.openxmlformats.org/officeDocument/2006/relationships/slide" Target="slides/slide38.xml"/><Relationship Id="rId63" Type="http://schemas.openxmlformats.org/officeDocument/2006/relationships/slide" Target="slides/slide54.xml"/><Relationship Id="rId68" Type="http://schemas.openxmlformats.org/officeDocument/2006/relationships/slide" Target="slides/slide59.xml"/><Relationship Id="rId84" Type="http://schemas.openxmlformats.org/officeDocument/2006/relationships/slide" Target="slides/slide75.xml"/><Relationship Id="rId89" Type="http://schemas.openxmlformats.org/officeDocument/2006/relationships/slide" Target="slides/slide80.xml"/><Relationship Id="rId112" Type="http://schemas.openxmlformats.org/officeDocument/2006/relationships/slide" Target="slides/slide103.xml"/><Relationship Id="rId16" Type="http://schemas.openxmlformats.org/officeDocument/2006/relationships/slide" Target="slides/slide7.xml"/><Relationship Id="rId107" Type="http://schemas.openxmlformats.org/officeDocument/2006/relationships/slide" Target="slides/slide98.xml"/><Relationship Id="rId11" Type="http://schemas.openxmlformats.org/officeDocument/2006/relationships/slide" Target="slides/slide2.xml"/><Relationship Id="rId32" Type="http://schemas.openxmlformats.org/officeDocument/2006/relationships/slide" Target="slides/slide23.xml"/><Relationship Id="rId37" Type="http://schemas.openxmlformats.org/officeDocument/2006/relationships/slide" Target="slides/slide28.xml"/><Relationship Id="rId53" Type="http://schemas.openxmlformats.org/officeDocument/2006/relationships/slide" Target="slides/slide44.xml"/><Relationship Id="rId58" Type="http://schemas.openxmlformats.org/officeDocument/2006/relationships/slide" Target="slides/slide49.xml"/><Relationship Id="rId74" Type="http://schemas.openxmlformats.org/officeDocument/2006/relationships/slide" Target="slides/slide65.xml"/><Relationship Id="rId79" Type="http://schemas.openxmlformats.org/officeDocument/2006/relationships/slide" Target="slides/slide70.xml"/><Relationship Id="rId102" Type="http://schemas.openxmlformats.org/officeDocument/2006/relationships/slide" Target="slides/slide93.xml"/><Relationship Id="rId123" Type="http://schemas.openxmlformats.org/officeDocument/2006/relationships/slide" Target="slides/slide114.xml"/><Relationship Id="rId128" Type="http://schemas.openxmlformats.org/officeDocument/2006/relationships/presProps" Target="presProps.xml"/><Relationship Id="rId5" Type="http://schemas.openxmlformats.org/officeDocument/2006/relationships/slideMaster" Target="slideMasters/slideMaster5.xml"/><Relationship Id="rId90" Type="http://schemas.openxmlformats.org/officeDocument/2006/relationships/slide" Target="slides/slide81.xml"/><Relationship Id="rId95" Type="http://schemas.openxmlformats.org/officeDocument/2006/relationships/slide" Target="slides/slide86.xml"/><Relationship Id="rId19" Type="http://schemas.openxmlformats.org/officeDocument/2006/relationships/slide" Target="slides/slide10.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slide" Target="slides/slide21.xml"/><Relationship Id="rId35" Type="http://schemas.openxmlformats.org/officeDocument/2006/relationships/slide" Target="slides/slide26.xml"/><Relationship Id="rId43" Type="http://schemas.openxmlformats.org/officeDocument/2006/relationships/slide" Target="slides/slide34.xml"/><Relationship Id="rId48" Type="http://schemas.openxmlformats.org/officeDocument/2006/relationships/slide" Target="slides/slide39.xml"/><Relationship Id="rId56" Type="http://schemas.openxmlformats.org/officeDocument/2006/relationships/slide" Target="slides/slide47.xml"/><Relationship Id="rId64" Type="http://schemas.openxmlformats.org/officeDocument/2006/relationships/slide" Target="slides/slide55.xml"/><Relationship Id="rId69" Type="http://schemas.openxmlformats.org/officeDocument/2006/relationships/slide" Target="slides/slide60.xml"/><Relationship Id="rId77" Type="http://schemas.openxmlformats.org/officeDocument/2006/relationships/slide" Target="slides/slide68.xml"/><Relationship Id="rId100" Type="http://schemas.openxmlformats.org/officeDocument/2006/relationships/slide" Target="slides/slide91.xml"/><Relationship Id="rId105" Type="http://schemas.openxmlformats.org/officeDocument/2006/relationships/slide" Target="slides/slide96.xml"/><Relationship Id="rId113" Type="http://schemas.openxmlformats.org/officeDocument/2006/relationships/slide" Target="slides/slide104.xml"/><Relationship Id="rId118" Type="http://schemas.openxmlformats.org/officeDocument/2006/relationships/slide" Target="slides/slide109.xml"/><Relationship Id="rId126" Type="http://schemas.openxmlformats.org/officeDocument/2006/relationships/handoutMaster" Target="handoutMasters/handoutMaster1.xml"/><Relationship Id="rId8" Type="http://schemas.openxmlformats.org/officeDocument/2006/relationships/slideMaster" Target="slideMasters/slideMaster8.xml"/><Relationship Id="rId51" Type="http://schemas.openxmlformats.org/officeDocument/2006/relationships/slide" Target="slides/slide42.xml"/><Relationship Id="rId72" Type="http://schemas.openxmlformats.org/officeDocument/2006/relationships/slide" Target="slides/slide63.xml"/><Relationship Id="rId80" Type="http://schemas.openxmlformats.org/officeDocument/2006/relationships/slide" Target="slides/slide71.xml"/><Relationship Id="rId85" Type="http://schemas.openxmlformats.org/officeDocument/2006/relationships/slide" Target="slides/slide76.xml"/><Relationship Id="rId93" Type="http://schemas.openxmlformats.org/officeDocument/2006/relationships/slide" Target="slides/slide84.xml"/><Relationship Id="rId98" Type="http://schemas.openxmlformats.org/officeDocument/2006/relationships/slide" Target="slides/slide89.xml"/><Relationship Id="rId121" Type="http://schemas.openxmlformats.org/officeDocument/2006/relationships/slide" Target="slides/slide112.xml"/><Relationship Id="rId3" Type="http://schemas.openxmlformats.org/officeDocument/2006/relationships/slideMaster" Target="slideMasters/slideMaster3.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slide" Target="slides/slide24.xml"/><Relationship Id="rId38" Type="http://schemas.openxmlformats.org/officeDocument/2006/relationships/slide" Target="slides/slide29.xml"/><Relationship Id="rId46" Type="http://schemas.openxmlformats.org/officeDocument/2006/relationships/slide" Target="slides/slide37.xml"/><Relationship Id="rId59" Type="http://schemas.openxmlformats.org/officeDocument/2006/relationships/slide" Target="slides/slide50.xml"/><Relationship Id="rId67" Type="http://schemas.openxmlformats.org/officeDocument/2006/relationships/slide" Target="slides/slide58.xml"/><Relationship Id="rId103" Type="http://schemas.openxmlformats.org/officeDocument/2006/relationships/slide" Target="slides/slide94.xml"/><Relationship Id="rId108" Type="http://schemas.openxmlformats.org/officeDocument/2006/relationships/slide" Target="slides/slide99.xml"/><Relationship Id="rId116" Type="http://schemas.openxmlformats.org/officeDocument/2006/relationships/slide" Target="slides/slide107.xml"/><Relationship Id="rId124" Type="http://schemas.openxmlformats.org/officeDocument/2006/relationships/slide" Target="slides/slide115.xml"/><Relationship Id="rId129" Type="http://schemas.openxmlformats.org/officeDocument/2006/relationships/viewProps" Target="viewProps.xml"/><Relationship Id="rId20" Type="http://schemas.openxmlformats.org/officeDocument/2006/relationships/slide" Target="slides/slide11.xml"/><Relationship Id="rId41" Type="http://schemas.openxmlformats.org/officeDocument/2006/relationships/slide" Target="slides/slide32.xml"/><Relationship Id="rId54" Type="http://schemas.openxmlformats.org/officeDocument/2006/relationships/slide" Target="slides/slide45.xml"/><Relationship Id="rId62" Type="http://schemas.openxmlformats.org/officeDocument/2006/relationships/slide" Target="slides/slide53.xml"/><Relationship Id="rId70" Type="http://schemas.openxmlformats.org/officeDocument/2006/relationships/slide" Target="slides/slide61.xml"/><Relationship Id="rId75" Type="http://schemas.openxmlformats.org/officeDocument/2006/relationships/slide" Target="slides/slide66.xml"/><Relationship Id="rId83" Type="http://schemas.openxmlformats.org/officeDocument/2006/relationships/slide" Target="slides/slide74.xml"/><Relationship Id="rId88" Type="http://schemas.openxmlformats.org/officeDocument/2006/relationships/slide" Target="slides/slide79.xml"/><Relationship Id="rId91" Type="http://schemas.openxmlformats.org/officeDocument/2006/relationships/slide" Target="slides/slide82.xml"/><Relationship Id="rId96" Type="http://schemas.openxmlformats.org/officeDocument/2006/relationships/slide" Target="slides/slide87.xml"/><Relationship Id="rId111" Type="http://schemas.openxmlformats.org/officeDocument/2006/relationships/slide" Target="slides/slide102.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slide" Target="slides/slide27.xml"/><Relationship Id="rId49" Type="http://schemas.openxmlformats.org/officeDocument/2006/relationships/slide" Target="slides/slide40.xml"/><Relationship Id="rId57" Type="http://schemas.openxmlformats.org/officeDocument/2006/relationships/slide" Target="slides/slide48.xml"/><Relationship Id="rId106" Type="http://schemas.openxmlformats.org/officeDocument/2006/relationships/slide" Target="slides/slide97.xml"/><Relationship Id="rId114" Type="http://schemas.openxmlformats.org/officeDocument/2006/relationships/slide" Target="slides/slide105.xml"/><Relationship Id="rId119" Type="http://schemas.openxmlformats.org/officeDocument/2006/relationships/slide" Target="slides/slide110.xml"/><Relationship Id="rId127" Type="http://schemas.openxmlformats.org/officeDocument/2006/relationships/commentAuthors" Target="commentAuthors.xml"/><Relationship Id="rId313" Type="http://schemas.microsoft.com/office/2015/10/relationships/revisionInfo" Target="revisionInfo.xml"/><Relationship Id="rId10" Type="http://schemas.openxmlformats.org/officeDocument/2006/relationships/slide" Target="slides/slide1.xml"/><Relationship Id="rId31" Type="http://schemas.openxmlformats.org/officeDocument/2006/relationships/slide" Target="slides/slide22.xml"/><Relationship Id="rId44" Type="http://schemas.openxmlformats.org/officeDocument/2006/relationships/slide" Target="slides/slide35.xml"/><Relationship Id="rId52" Type="http://schemas.openxmlformats.org/officeDocument/2006/relationships/slide" Target="slides/slide43.xml"/><Relationship Id="rId60" Type="http://schemas.openxmlformats.org/officeDocument/2006/relationships/slide" Target="slides/slide51.xml"/><Relationship Id="rId65" Type="http://schemas.openxmlformats.org/officeDocument/2006/relationships/slide" Target="slides/slide56.xml"/><Relationship Id="rId73" Type="http://schemas.openxmlformats.org/officeDocument/2006/relationships/slide" Target="slides/slide64.xml"/><Relationship Id="rId78" Type="http://schemas.openxmlformats.org/officeDocument/2006/relationships/slide" Target="slides/slide69.xml"/><Relationship Id="rId81" Type="http://schemas.openxmlformats.org/officeDocument/2006/relationships/slide" Target="slides/slide72.xml"/><Relationship Id="rId86" Type="http://schemas.openxmlformats.org/officeDocument/2006/relationships/slide" Target="slides/slide77.xml"/><Relationship Id="rId94" Type="http://schemas.openxmlformats.org/officeDocument/2006/relationships/slide" Target="slides/slide85.xml"/><Relationship Id="rId99" Type="http://schemas.openxmlformats.org/officeDocument/2006/relationships/slide" Target="slides/slide90.xml"/><Relationship Id="rId101" Type="http://schemas.openxmlformats.org/officeDocument/2006/relationships/slide" Target="slides/slide92.xml"/><Relationship Id="rId122" Type="http://schemas.openxmlformats.org/officeDocument/2006/relationships/slide" Target="slides/slide113.xml"/><Relationship Id="rId130"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 Target="slides/slide4.xml"/><Relationship Id="rId18" Type="http://schemas.openxmlformats.org/officeDocument/2006/relationships/slide" Target="slides/slide9.xml"/><Relationship Id="rId39" Type="http://schemas.openxmlformats.org/officeDocument/2006/relationships/slide" Target="slides/slide30.xml"/><Relationship Id="rId109" Type="http://schemas.openxmlformats.org/officeDocument/2006/relationships/slide" Target="slides/slide100.xml"/><Relationship Id="rId34" Type="http://schemas.openxmlformats.org/officeDocument/2006/relationships/slide" Target="slides/slide25.xml"/><Relationship Id="rId50" Type="http://schemas.openxmlformats.org/officeDocument/2006/relationships/slide" Target="slides/slide41.xml"/><Relationship Id="rId55" Type="http://schemas.openxmlformats.org/officeDocument/2006/relationships/slide" Target="slides/slide46.xml"/><Relationship Id="rId76" Type="http://schemas.openxmlformats.org/officeDocument/2006/relationships/slide" Target="slides/slide67.xml"/><Relationship Id="rId97" Type="http://schemas.openxmlformats.org/officeDocument/2006/relationships/slide" Target="slides/slide88.xml"/><Relationship Id="rId104" Type="http://schemas.openxmlformats.org/officeDocument/2006/relationships/slide" Target="slides/slide95.xml"/><Relationship Id="rId120" Type="http://schemas.openxmlformats.org/officeDocument/2006/relationships/slide" Target="slides/slide111.xml"/><Relationship Id="rId125" Type="http://schemas.openxmlformats.org/officeDocument/2006/relationships/notesMaster" Target="notesMasters/notesMaster1.xml"/><Relationship Id="rId7" Type="http://schemas.openxmlformats.org/officeDocument/2006/relationships/slideMaster" Target="slideMasters/slideMaster7.xml"/><Relationship Id="rId71" Type="http://schemas.openxmlformats.org/officeDocument/2006/relationships/slide" Target="slides/slide62.xml"/><Relationship Id="rId92" Type="http://schemas.openxmlformats.org/officeDocument/2006/relationships/slide" Target="slides/slide83.xml"/><Relationship Id="rId2" Type="http://schemas.openxmlformats.org/officeDocument/2006/relationships/slideMaster" Target="slideMasters/slideMaster2.xml"/><Relationship Id="rId29" Type="http://schemas.openxmlformats.org/officeDocument/2006/relationships/slide" Target="slides/slide20.xml"/><Relationship Id="rId24" Type="http://schemas.openxmlformats.org/officeDocument/2006/relationships/slide" Target="slides/slide15.xml"/><Relationship Id="rId40" Type="http://schemas.openxmlformats.org/officeDocument/2006/relationships/slide" Target="slides/slide31.xml"/><Relationship Id="rId45" Type="http://schemas.openxmlformats.org/officeDocument/2006/relationships/slide" Target="slides/slide36.xml"/><Relationship Id="rId66" Type="http://schemas.openxmlformats.org/officeDocument/2006/relationships/slide" Target="slides/slide57.xml"/><Relationship Id="rId87" Type="http://schemas.openxmlformats.org/officeDocument/2006/relationships/slide" Target="slides/slide78.xml"/><Relationship Id="rId110" Type="http://schemas.openxmlformats.org/officeDocument/2006/relationships/slide" Target="slides/slide101.xml"/><Relationship Id="rId115" Type="http://schemas.openxmlformats.org/officeDocument/2006/relationships/slide" Target="slides/slide106.xml"/><Relationship Id="rId131" Type="http://schemas.openxmlformats.org/officeDocument/2006/relationships/tableStyles" Target="tableStyles.xml"/><Relationship Id="rId61" Type="http://schemas.openxmlformats.org/officeDocument/2006/relationships/slide" Target="slides/slide52.xml"/><Relationship Id="rId82" Type="http://schemas.openxmlformats.org/officeDocument/2006/relationships/slide" Target="slides/slide7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1.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latin typeface="+mn-ea"/>
            </a:endParaRPr>
          </a:p>
        </p:txBody>
      </p:sp>
      <p:sp>
        <p:nvSpPr>
          <p:cNvPr id="3" name="日付プレースホルダー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7BDCB57-7B26-864A-85AB-1FE6E8A71097}" type="datetimeFigureOut">
              <a:rPr kumimoji="1" lang="ja-JP" altLang="en-US" smtClean="0">
                <a:latin typeface="+mn-ea"/>
              </a:rPr>
              <a:t>2023/4/27</a:t>
            </a:fld>
            <a:endParaRPr kumimoji="1" lang="ja-JP" altLang="en-US">
              <a:latin typeface="+mn-ea"/>
            </a:endParaRPr>
          </a:p>
        </p:txBody>
      </p:sp>
      <p:sp>
        <p:nvSpPr>
          <p:cNvPr id="4" name="フッター プレースホルダー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latin typeface="+mn-ea"/>
            </a:endParaRPr>
          </a:p>
        </p:txBody>
      </p:sp>
      <p:sp>
        <p:nvSpPr>
          <p:cNvPr id="5" name="スライド番号プレースホルダー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3741B73B-8F91-6845-8B45-1448A7A46D6E}" type="slidenum">
              <a:rPr kumimoji="1" lang="ja-JP" altLang="en-US" smtClean="0">
                <a:latin typeface="+mn-ea"/>
              </a:rPr>
              <a:t>‹#›</a:t>
            </a:fld>
            <a:endParaRPr kumimoji="1" lang="ja-JP" altLang="en-US">
              <a:latin typeface="+mn-ea"/>
            </a:endParaRPr>
          </a:p>
        </p:txBody>
      </p:sp>
    </p:spTree>
    <p:extLst>
      <p:ext uri="{BB962C8B-B14F-4D97-AF65-F5344CB8AC3E}">
        <p14:creationId xmlns:p14="http://schemas.microsoft.com/office/powerpoint/2010/main" val="1774085506"/>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mn-ea"/>
                <a:ea typeface="+mn-ea"/>
              </a:defRPr>
            </a:lvl1pPr>
          </a:lstStyle>
          <a:p>
            <a:endParaRPr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mn-ea"/>
                <a:ea typeface="+mn-ea"/>
              </a:defRPr>
            </a:lvl1pPr>
          </a:lstStyle>
          <a:p>
            <a:fld id="{187B8588-1665-0A4A-AD47-68FFFFC620D1}" type="datetimeFigureOut">
              <a:rPr lang="ja-JP" altLang="en-US" smtClean="0"/>
              <a:pPr/>
              <a:t>2023/4/27</a:t>
            </a:fld>
            <a:endParaRPr lang="ja-JP" altLang="en-US"/>
          </a:p>
        </p:txBody>
      </p:sp>
      <p:sp>
        <p:nvSpPr>
          <p:cNvPr id="4" name="スライド イメージ プレースホルダー 3"/>
          <p:cNvSpPr>
            <a:spLocks noGrp="1" noRot="1" noChangeAspect="1"/>
          </p:cNvSpPr>
          <p:nvPr>
            <p:ph type="sldImg" idx="2"/>
          </p:nvPr>
        </p:nvSpPr>
        <p:spPr>
          <a:xfrm>
            <a:off x="1200150" y="630237"/>
            <a:ext cx="44577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3887785"/>
            <a:ext cx="5486400" cy="4625977"/>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mn-ea"/>
                <a:ea typeface="+mn-ea"/>
              </a:defRPr>
            </a:lvl1pPr>
          </a:lstStyle>
          <a:p>
            <a:endParaRPr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mn-ea"/>
                <a:ea typeface="+mn-ea"/>
              </a:defRPr>
            </a:lvl1pPr>
          </a:lstStyle>
          <a:p>
            <a:fld id="{AF9AAED7-EB68-B44B-A29A-E9CFE7A1147D}" type="slidenum">
              <a:rPr lang="ja-JP" altLang="en-US" smtClean="0"/>
              <a:pPr/>
              <a:t>‹#›</a:t>
            </a:fld>
            <a:endParaRPr lang="ja-JP" altLang="en-US"/>
          </a:p>
        </p:txBody>
      </p:sp>
    </p:spTree>
    <p:extLst>
      <p:ext uri="{BB962C8B-B14F-4D97-AF65-F5344CB8AC3E}">
        <p14:creationId xmlns:p14="http://schemas.microsoft.com/office/powerpoint/2010/main" val="241394081"/>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kumimoji="1" sz="1200" kern="1200">
        <a:solidFill>
          <a:schemeClr val="tx1"/>
        </a:solidFill>
        <a:latin typeface="+mn-ea"/>
        <a:ea typeface="+mn-ea"/>
        <a:cs typeface="+mn-cs"/>
      </a:defRPr>
    </a:lvl1pPr>
    <a:lvl2pPr marL="457200" algn="l" defTabSz="914400" rtl="0" eaLnBrk="1" latinLnBrk="0" hangingPunct="1">
      <a:defRPr kumimoji="1" sz="1200" kern="1200">
        <a:solidFill>
          <a:schemeClr val="tx1"/>
        </a:solidFill>
        <a:latin typeface="+mn-ea"/>
        <a:ea typeface="+mn-ea"/>
        <a:cs typeface="+mn-cs"/>
      </a:defRPr>
    </a:lvl2pPr>
    <a:lvl3pPr marL="914400" algn="l" defTabSz="914400" rtl="0" eaLnBrk="1" latinLnBrk="0" hangingPunct="1">
      <a:defRPr kumimoji="1" sz="1200" kern="1200">
        <a:solidFill>
          <a:schemeClr val="tx1"/>
        </a:solidFill>
        <a:latin typeface="+mn-ea"/>
        <a:ea typeface="+mn-ea"/>
        <a:cs typeface="+mn-cs"/>
      </a:defRPr>
    </a:lvl3pPr>
    <a:lvl4pPr marL="1371600" algn="l" defTabSz="914400" rtl="0" eaLnBrk="1" latinLnBrk="0" hangingPunct="1">
      <a:defRPr kumimoji="1" sz="1200" kern="1200">
        <a:solidFill>
          <a:schemeClr val="tx1"/>
        </a:solidFill>
        <a:latin typeface="+mn-ea"/>
        <a:ea typeface="+mn-ea"/>
        <a:cs typeface="+mn-cs"/>
      </a:defRPr>
    </a:lvl4pPr>
    <a:lvl5pPr marL="1828800" algn="l" defTabSz="914400" rtl="0" eaLnBrk="1" latinLnBrk="0" hangingPunct="1">
      <a:defRPr kumimoji="1" sz="1200" kern="1200">
        <a:solidFill>
          <a:schemeClr val="tx1"/>
        </a:solidFill>
        <a:latin typeface="+mn-ea"/>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200150" y="630238"/>
            <a:ext cx="4457700" cy="3086100"/>
          </a:xfrm>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F9AAED7-EB68-B44B-A29A-E9CFE7A1147D}" type="slidenum">
              <a:rPr kumimoji="1" lang="ja-JP" altLang="en-US" sz="1200" b="0" i="0" u="none" strike="noStrike" kern="1200" cap="none" spc="0" normalizeH="0" baseline="0" noProof="0" smtClean="0">
                <a:ln>
                  <a:noFill/>
                </a:ln>
                <a:solidFill>
                  <a:srgbClr val="000000"/>
                </a:solidFill>
                <a:effectLst/>
                <a:uLnTx/>
                <a:uFillTx/>
                <a:latin typeface="Meiryo UI"/>
                <a:ea typeface="Meiryo UI"/>
                <a:cs typeface="+mn-cs"/>
              </a:rPr>
              <a:pPr marL="0" marR="0" lvl="0" indent="0" algn="r" defTabSz="914400" rtl="0" eaLnBrk="1" fontAlgn="auto" latinLnBrk="0" hangingPunct="1">
                <a:lnSpc>
                  <a:spcPct val="100000"/>
                </a:lnSpc>
                <a:spcBef>
                  <a:spcPts val="0"/>
                </a:spcBef>
                <a:spcAft>
                  <a:spcPts val="0"/>
                </a:spcAft>
                <a:buClrTx/>
                <a:buSzTx/>
                <a:buFontTx/>
                <a:buNone/>
                <a:tabLst/>
                <a:defRPr/>
              </a:pPr>
              <a:t>181</a:t>
            </a:fld>
            <a:endParaRPr kumimoji="1" lang="ja-JP" altLang="en-US" sz="1200" b="0" i="0" u="none" strike="noStrike" kern="1200" cap="none" spc="0" normalizeH="0" baseline="0" noProof="0">
              <a:ln>
                <a:noFill/>
              </a:ln>
              <a:solidFill>
                <a:srgbClr val="000000"/>
              </a:solidFill>
              <a:effectLst/>
              <a:uLnTx/>
              <a:uFillTx/>
              <a:latin typeface="Meiryo UI"/>
              <a:ea typeface="Meiryo UI"/>
              <a:cs typeface="+mn-cs"/>
            </a:endParaRPr>
          </a:p>
        </p:txBody>
      </p:sp>
    </p:spTree>
    <p:extLst>
      <p:ext uri="{BB962C8B-B14F-4D97-AF65-F5344CB8AC3E}">
        <p14:creationId xmlns:p14="http://schemas.microsoft.com/office/powerpoint/2010/main" val="35148472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200150" y="630238"/>
            <a:ext cx="4457700" cy="3086100"/>
          </a:xfrm>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F9AAED7-EB68-B44B-A29A-E9CFE7A1147D}" type="slidenum">
              <a:rPr kumimoji="1" lang="ja-JP" altLang="en-US" sz="1200" b="0" i="0" u="none" strike="noStrike" kern="1200" cap="none" spc="0" normalizeH="0" baseline="0" noProof="0" smtClean="0">
                <a:ln>
                  <a:noFill/>
                </a:ln>
                <a:solidFill>
                  <a:srgbClr val="000000"/>
                </a:solidFill>
                <a:effectLst/>
                <a:uLnTx/>
                <a:uFillTx/>
                <a:latin typeface="Meiryo UI"/>
                <a:ea typeface="Meiryo UI"/>
                <a:cs typeface="+mn-cs"/>
              </a:rPr>
              <a:pPr marL="0" marR="0" lvl="0" indent="0" algn="r" defTabSz="914400" rtl="0" eaLnBrk="1" fontAlgn="auto" latinLnBrk="0" hangingPunct="1">
                <a:lnSpc>
                  <a:spcPct val="100000"/>
                </a:lnSpc>
                <a:spcBef>
                  <a:spcPts val="0"/>
                </a:spcBef>
                <a:spcAft>
                  <a:spcPts val="0"/>
                </a:spcAft>
                <a:buClrTx/>
                <a:buSzTx/>
                <a:buFontTx/>
                <a:buNone/>
                <a:tabLst/>
                <a:defRPr/>
              </a:pPr>
              <a:t>183</a:t>
            </a:fld>
            <a:endParaRPr kumimoji="1" lang="ja-JP" altLang="en-US" sz="1200" b="0" i="0" u="none" strike="noStrike" kern="1200" cap="none" spc="0" normalizeH="0" baseline="0" noProof="0">
              <a:ln>
                <a:noFill/>
              </a:ln>
              <a:solidFill>
                <a:srgbClr val="000000"/>
              </a:solidFill>
              <a:effectLst/>
              <a:uLnTx/>
              <a:uFillTx/>
              <a:latin typeface="Meiryo UI"/>
              <a:ea typeface="Meiryo UI"/>
              <a:cs typeface="+mn-cs"/>
            </a:endParaRPr>
          </a:p>
        </p:txBody>
      </p:sp>
    </p:spTree>
    <p:extLst>
      <p:ext uri="{BB962C8B-B14F-4D97-AF65-F5344CB8AC3E}">
        <p14:creationId xmlns:p14="http://schemas.microsoft.com/office/powerpoint/2010/main" val="19538353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200150" y="630238"/>
            <a:ext cx="4457700" cy="3086100"/>
          </a:xfrm>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F9AAED7-EB68-B44B-A29A-E9CFE7A1147D}" type="slidenum">
              <a:rPr kumimoji="1" lang="ja-JP" altLang="en-US" sz="1200" b="0" i="0" u="none" strike="noStrike" kern="1200" cap="none" spc="0" normalizeH="0" baseline="0" noProof="0" smtClean="0">
                <a:ln>
                  <a:noFill/>
                </a:ln>
                <a:solidFill>
                  <a:srgbClr val="000000"/>
                </a:solidFill>
                <a:effectLst/>
                <a:uLnTx/>
                <a:uFillTx/>
                <a:latin typeface="Meiryo UI"/>
                <a:ea typeface="Meiryo UI"/>
                <a:cs typeface="+mn-cs"/>
              </a:rPr>
              <a:pPr marL="0" marR="0" lvl="0" indent="0" algn="r" defTabSz="914400" rtl="0" eaLnBrk="1" fontAlgn="auto" latinLnBrk="0" hangingPunct="1">
                <a:lnSpc>
                  <a:spcPct val="100000"/>
                </a:lnSpc>
                <a:spcBef>
                  <a:spcPts val="0"/>
                </a:spcBef>
                <a:spcAft>
                  <a:spcPts val="0"/>
                </a:spcAft>
                <a:buClrTx/>
                <a:buSzTx/>
                <a:buFontTx/>
                <a:buNone/>
                <a:tabLst/>
                <a:defRPr/>
              </a:pPr>
              <a:t>185</a:t>
            </a:fld>
            <a:endParaRPr kumimoji="1" lang="ja-JP" altLang="en-US" sz="1200" b="0" i="0" u="none" strike="noStrike" kern="1200" cap="none" spc="0" normalizeH="0" baseline="0" noProof="0">
              <a:ln>
                <a:noFill/>
              </a:ln>
              <a:solidFill>
                <a:srgbClr val="000000"/>
              </a:solidFill>
              <a:effectLst/>
              <a:uLnTx/>
              <a:uFillTx/>
              <a:latin typeface="Meiryo UI"/>
              <a:ea typeface="Meiryo UI"/>
              <a:cs typeface="+mn-cs"/>
            </a:endParaRPr>
          </a:p>
        </p:txBody>
      </p:sp>
    </p:spTree>
    <p:extLst>
      <p:ext uri="{BB962C8B-B14F-4D97-AF65-F5344CB8AC3E}">
        <p14:creationId xmlns:p14="http://schemas.microsoft.com/office/powerpoint/2010/main" val="16383607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200150" y="630238"/>
            <a:ext cx="4457700" cy="3086100"/>
          </a:xfrm>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F9AAED7-EB68-B44B-A29A-E9CFE7A1147D}" type="slidenum">
              <a:rPr kumimoji="1" lang="ja-JP" altLang="en-US" sz="1200" b="0" i="0" u="none" strike="noStrike" kern="1200" cap="none" spc="0" normalizeH="0" baseline="0" noProof="0" smtClean="0">
                <a:ln>
                  <a:noFill/>
                </a:ln>
                <a:solidFill>
                  <a:srgbClr val="000000"/>
                </a:solidFill>
                <a:effectLst/>
                <a:uLnTx/>
                <a:uFillTx/>
                <a:latin typeface="Meiryo UI"/>
                <a:ea typeface="Meiryo UI"/>
                <a:cs typeface="+mn-cs"/>
              </a:rPr>
              <a:pPr marL="0" marR="0" lvl="0" indent="0" algn="r" defTabSz="914400" rtl="0" eaLnBrk="1" fontAlgn="auto" latinLnBrk="0" hangingPunct="1">
                <a:lnSpc>
                  <a:spcPct val="100000"/>
                </a:lnSpc>
                <a:spcBef>
                  <a:spcPts val="0"/>
                </a:spcBef>
                <a:spcAft>
                  <a:spcPts val="0"/>
                </a:spcAft>
                <a:buClrTx/>
                <a:buSzTx/>
                <a:buFontTx/>
                <a:buNone/>
                <a:tabLst/>
                <a:defRPr/>
              </a:pPr>
              <a:t>188</a:t>
            </a:fld>
            <a:endParaRPr kumimoji="1" lang="ja-JP" altLang="en-US" sz="1200" b="0" i="0" u="none" strike="noStrike" kern="1200" cap="none" spc="0" normalizeH="0" baseline="0" noProof="0">
              <a:ln>
                <a:noFill/>
              </a:ln>
              <a:solidFill>
                <a:srgbClr val="000000"/>
              </a:solidFill>
              <a:effectLst/>
              <a:uLnTx/>
              <a:uFillTx/>
              <a:latin typeface="Meiryo UI"/>
              <a:ea typeface="Meiryo UI"/>
              <a:cs typeface="+mn-cs"/>
            </a:endParaRPr>
          </a:p>
        </p:txBody>
      </p:sp>
    </p:spTree>
    <p:extLst>
      <p:ext uri="{BB962C8B-B14F-4D97-AF65-F5344CB8AC3E}">
        <p14:creationId xmlns:p14="http://schemas.microsoft.com/office/powerpoint/2010/main" val="4837514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200150" y="630238"/>
            <a:ext cx="4457700" cy="3086100"/>
          </a:xfrm>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F9AAED7-EB68-B44B-A29A-E9CFE7A1147D}" type="slidenum">
              <a:rPr kumimoji="1" lang="ja-JP" altLang="en-US" sz="1200" b="0" i="0" u="none" strike="noStrike" kern="1200" cap="none" spc="0" normalizeH="0" baseline="0" noProof="0" smtClean="0">
                <a:ln>
                  <a:noFill/>
                </a:ln>
                <a:solidFill>
                  <a:srgbClr val="000000"/>
                </a:solidFill>
                <a:effectLst/>
                <a:uLnTx/>
                <a:uFillTx/>
                <a:latin typeface="Meiryo UI"/>
                <a:ea typeface="Meiryo UI"/>
                <a:cs typeface="+mn-cs"/>
              </a:rPr>
              <a:pPr marL="0" marR="0" lvl="0" indent="0" algn="r" defTabSz="914400" rtl="0" eaLnBrk="1" fontAlgn="auto" latinLnBrk="0" hangingPunct="1">
                <a:lnSpc>
                  <a:spcPct val="100000"/>
                </a:lnSpc>
                <a:spcBef>
                  <a:spcPts val="0"/>
                </a:spcBef>
                <a:spcAft>
                  <a:spcPts val="0"/>
                </a:spcAft>
                <a:buClrTx/>
                <a:buSzTx/>
                <a:buFontTx/>
                <a:buNone/>
                <a:tabLst/>
                <a:defRPr/>
              </a:pPr>
              <a:t>189</a:t>
            </a:fld>
            <a:endParaRPr kumimoji="1" lang="ja-JP" altLang="en-US" sz="1200" b="0" i="0" u="none" strike="noStrike" kern="1200" cap="none" spc="0" normalizeH="0" baseline="0" noProof="0">
              <a:ln>
                <a:noFill/>
              </a:ln>
              <a:solidFill>
                <a:srgbClr val="000000"/>
              </a:solidFill>
              <a:effectLst/>
              <a:uLnTx/>
              <a:uFillTx/>
              <a:latin typeface="Meiryo UI"/>
              <a:ea typeface="Meiryo UI"/>
              <a:cs typeface="+mn-cs"/>
            </a:endParaRPr>
          </a:p>
        </p:txBody>
      </p:sp>
    </p:spTree>
    <p:extLst>
      <p:ext uri="{BB962C8B-B14F-4D97-AF65-F5344CB8AC3E}">
        <p14:creationId xmlns:p14="http://schemas.microsoft.com/office/powerpoint/2010/main" val="134134086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200150" y="630238"/>
            <a:ext cx="4457700" cy="3086100"/>
          </a:xfrm>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F9AAED7-EB68-B44B-A29A-E9CFE7A1147D}" type="slidenum">
              <a:rPr kumimoji="1" lang="ja-JP" altLang="en-US" sz="1200" b="0" i="0" u="none" strike="noStrike" kern="1200" cap="none" spc="0" normalizeH="0" baseline="0" noProof="0" smtClean="0">
                <a:ln>
                  <a:noFill/>
                </a:ln>
                <a:solidFill>
                  <a:srgbClr val="000000"/>
                </a:solidFill>
                <a:effectLst/>
                <a:uLnTx/>
                <a:uFillTx/>
                <a:latin typeface="Meiryo UI"/>
                <a:ea typeface="Meiryo UI"/>
                <a:cs typeface="+mn-cs"/>
              </a:rPr>
              <a:pPr marL="0" marR="0" lvl="0" indent="0" algn="r" defTabSz="914400" rtl="0" eaLnBrk="1" fontAlgn="auto" latinLnBrk="0" hangingPunct="1">
                <a:lnSpc>
                  <a:spcPct val="100000"/>
                </a:lnSpc>
                <a:spcBef>
                  <a:spcPts val="0"/>
                </a:spcBef>
                <a:spcAft>
                  <a:spcPts val="0"/>
                </a:spcAft>
                <a:buClrTx/>
                <a:buSzTx/>
                <a:buFontTx/>
                <a:buNone/>
                <a:tabLst/>
                <a:defRPr/>
              </a:pPr>
              <a:t>215</a:t>
            </a:fld>
            <a:endParaRPr kumimoji="1" lang="ja-JP" altLang="en-US" sz="1200" b="0" i="0" u="none" strike="noStrike" kern="1200" cap="none" spc="0" normalizeH="0" baseline="0" noProof="0">
              <a:ln>
                <a:noFill/>
              </a:ln>
              <a:solidFill>
                <a:srgbClr val="000000"/>
              </a:solidFill>
              <a:effectLst/>
              <a:uLnTx/>
              <a:uFillTx/>
              <a:latin typeface="Meiryo UI"/>
              <a:ea typeface="Meiryo UI"/>
              <a:cs typeface="+mn-cs"/>
            </a:endParaRPr>
          </a:p>
        </p:txBody>
      </p:sp>
    </p:spTree>
    <p:extLst>
      <p:ext uri="{BB962C8B-B14F-4D97-AF65-F5344CB8AC3E}">
        <p14:creationId xmlns:p14="http://schemas.microsoft.com/office/powerpoint/2010/main" val="367745305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200150" y="630238"/>
            <a:ext cx="4457700" cy="3086100"/>
          </a:xfrm>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F9AAED7-EB68-B44B-A29A-E9CFE7A1147D}" type="slidenum">
              <a:rPr kumimoji="1" lang="ja-JP" altLang="en-US" sz="1200" b="0" i="0" u="none" strike="noStrike" kern="1200" cap="none" spc="0" normalizeH="0" baseline="0" noProof="0" smtClean="0">
                <a:ln>
                  <a:noFill/>
                </a:ln>
                <a:solidFill>
                  <a:srgbClr val="000000"/>
                </a:solidFill>
                <a:effectLst/>
                <a:uLnTx/>
                <a:uFillTx/>
                <a:latin typeface="Meiryo UI"/>
                <a:ea typeface="Meiryo UI"/>
                <a:cs typeface="+mn-cs"/>
              </a:rPr>
              <a:pPr marL="0" marR="0" lvl="0" indent="0" algn="r" defTabSz="914400" rtl="0" eaLnBrk="1" fontAlgn="auto" latinLnBrk="0" hangingPunct="1">
                <a:lnSpc>
                  <a:spcPct val="100000"/>
                </a:lnSpc>
                <a:spcBef>
                  <a:spcPts val="0"/>
                </a:spcBef>
                <a:spcAft>
                  <a:spcPts val="0"/>
                </a:spcAft>
                <a:buClrTx/>
                <a:buSzTx/>
                <a:buFontTx/>
                <a:buNone/>
                <a:tabLst/>
                <a:defRPr/>
              </a:pPr>
              <a:t>216</a:t>
            </a:fld>
            <a:endParaRPr kumimoji="1" lang="ja-JP" altLang="en-US" sz="1200" b="0" i="0" u="none" strike="noStrike" kern="1200" cap="none" spc="0" normalizeH="0" baseline="0" noProof="0">
              <a:ln>
                <a:noFill/>
              </a:ln>
              <a:solidFill>
                <a:srgbClr val="000000"/>
              </a:solidFill>
              <a:effectLst/>
              <a:uLnTx/>
              <a:uFillTx/>
              <a:latin typeface="Meiryo UI"/>
              <a:ea typeface="Meiryo UI"/>
              <a:cs typeface="+mn-cs"/>
            </a:endParaRPr>
          </a:p>
        </p:txBody>
      </p:sp>
    </p:spTree>
    <p:extLst>
      <p:ext uri="{BB962C8B-B14F-4D97-AF65-F5344CB8AC3E}">
        <p14:creationId xmlns:p14="http://schemas.microsoft.com/office/powerpoint/2010/main" val="83043915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200150" y="630238"/>
            <a:ext cx="4457700" cy="3086100"/>
          </a:xfrm>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F9AAED7-EB68-B44B-A29A-E9CFE7A1147D}" type="slidenum">
              <a:rPr kumimoji="1" lang="ja-JP" altLang="en-US" sz="1200" b="0" i="0" u="none" strike="noStrike" kern="1200" cap="none" spc="0" normalizeH="0" baseline="0" noProof="0" smtClean="0">
                <a:ln>
                  <a:noFill/>
                </a:ln>
                <a:solidFill>
                  <a:srgbClr val="000000"/>
                </a:solidFill>
                <a:effectLst/>
                <a:uLnTx/>
                <a:uFillTx/>
                <a:latin typeface="Meiryo UI"/>
                <a:ea typeface="Meiryo UI"/>
                <a:cs typeface="+mn-cs"/>
              </a:rPr>
              <a:pPr marL="0" marR="0" lvl="0" indent="0" algn="r" defTabSz="914400" rtl="0" eaLnBrk="1" fontAlgn="auto" latinLnBrk="0" hangingPunct="1">
                <a:lnSpc>
                  <a:spcPct val="100000"/>
                </a:lnSpc>
                <a:spcBef>
                  <a:spcPts val="0"/>
                </a:spcBef>
                <a:spcAft>
                  <a:spcPts val="0"/>
                </a:spcAft>
                <a:buClrTx/>
                <a:buSzTx/>
                <a:buFontTx/>
                <a:buNone/>
                <a:tabLst/>
                <a:defRPr/>
              </a:pPr>
              <a:t>217</a:t>
            </a:fld>
            <a:endParaRPr kumimoji="1" lang="ja-JP" altLang="en-US" sz="1200" b="0" i="0" u="none" strike="noStrike" kern="1200" cap="none" spc="0" normalizeH="0" baseline="0" noProof="0">
              <a:ln>
                <a:noFill/>
              </a:ln>
              <a:solidFill>
                <a:srgbClr val="000000"/>
              </a:solidFill>
              <a:effectLst/>
              <a:uLnTx/>
              <a:uFillTx/>
              <a:latin typeface="Meiryo UI"/>
              <a:ea typeface="Meiryo UI"/>
              <a:cs typeface="+mn-cs"/>
            </a:endParaRPr>
          </a:p>
        </p:txBody>
      </p:sp>
    </p:spTree>
    <p:extLst>
      <p:ext uri="{BB962C8B-B14F-4D97-AF65-F5344CB8AC3E}">
        <p14:creationId xmlns:p14="http://schemas.microsoft.com/office/powerpoint/2010/main" val="289437312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200150" y="630238"/>
            <a:ext cx="4457700" cy="3086100"/>
          </a:xfrm>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F9AAED7-EB68-B44B-A29A-E9CFE7A1147D}" type="slidenum">
              <a:rPr kumimoji="1" lang="ja-JP" altLang="en-US" sz="1200" b="0" i="0" u="none" strike="noStrike" kern="1200" cap="none" spc="0" normalizeH="0" baseline="0" noProof="0" smtClean="0">
                <a:ln>
                  <a:noFill/>
                </a:ln>
                <a:solidFill>
                  <a:srgbClr val="000000"/>
                </a:solidFill>
                <a:effectLst/>
                <a:uLnTx/>
                <a:uFillTx/>
                <a:latin typeface="Meiryo UI"/>
                <a:ea typeface="Meiryo UI"/>
                <a:cs typeface="+mn-cs"/>
              </a:rPr>
              <a:pPr marL="0" marR="0" lvl="0" indent="0" algn="r" defTabSz="914400" rtl="0" eaLnBrk="1" fontAlgn="auto" latinLnBrk="0" hangingPunct="1">
                <a:lnSpc>
                  <a:spcPct val="100000"/>
                </a:lnSpc>
                <a:spcBef>
                  <a:spcPts val="0"/>
                </a:spcBef>
                <a:spcAft>
                  <a:spcPts val="0"/>
                </a:spcAft>
                <a:buClrTx/>
                <a:buSzTx/>
                <a:buFontTx/>
                <a:buNone/>
                <a:tabLst/>
                <a:defRPr/>
              </a:pPr>
              <a:t>223</a:t>
            </a:fld>
            <a:endParaRPr kumimoji="1" lang="ja-JP" altLang="en-US" sz="1200" b="0" i="0" u="none" strike="noStrike" kern="1200" cap="none" spc="0" normalizeH="0" baseline="0" noProof="0">
              <a:ln>
                <a:noFill/>
              </a:ln>
              <a:solidFill>
                <a:srgbClr val="000000"/>
              </a:solidFill>
              <a:effectLst/>
              <a:uLnTx/>
              <a:uFillTx/>
              <a:latin typeface="Meiryo UI"/>
              <a:ea typeface="Meiryo UI"/>
              <a:cs typeface="+mn-cs"/>
            </a:endParaRPr>
          </a:p>
        </p:txBody>
      </p:sp>
    </p:spTree>
    <p:extLst>
      <p:ext uri="{BB962C8B-B14F-4D97-AF65-F5344CB8AC3E}">
        <p14:creationId xmlns:p14="http://schemas.microsoft.com/office/powerpoint/2010/main" val="390923554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200150" y="630238"/>
            <a:ext cx="4457700" cy="3086100"/>
          </a:xfrm>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F9AAED7-EB68-B44B-A29A-E9CFE7A1147D}" type="slidenum">
              <a:rPr kumimoji="1" lang="ja-JP" altLang="en-US" sz="1200" b="0" i="0" u="none" strike="noStrike" kern="1200" cap="none" spc="0" normalizeH="0" baseline="0" noProof="0" smtClean="0">
                <a:ln>
                  <a:noFill/>
                </a:ln>
                <a:solidFill>
                  <a:srgbClr val="000000"/>
                </a:solidFill>
                <a:effectLst/>
                <a:uLnTx/>
                <a:uFillTx/>
                <a:latin typeface="Meiryo UI"/>
                <a:ea typeface="Meiryo UI"/>
                <a:cs typeface="+mn-cs"/>
              </a:rPr>
              <a:pPr marL="0" marR="0" lvl="0" indent="0" algn="r" defTabSz="914400" rtl="0" eaLnBrk="1" fontAlgn="auto" latinLnBrk="0" hangingPunct="1">
                <a:lnSpc>
                  <a:spcPct val="100000"/>
                </a:lnSpc>
                <a:spcBef>
                  <a:spcPts val="0"/>
                </a:spcBef>
                <a:spcAft>
                  <a:spcPts val="0"/>
                </a:spcAft>
                <a:buClrTx/>
                <a:buSzTx/>
                <a:buFontTx/>
                <a:buNone/>
                <a:tabLst/>
                <a:defRPr/>
              </a:pPr>
              <a:t>224</a:t>
            </a:fld>
            <a:endParaRPr kumimoji="1" lang="ja-JP" altLang="en-US" sz="1200" b="0" i="0" u="none" strike="noStrike" kern="1200" cap="none" spc="0" normalizeH="0" baseline="0" noProof="0">
              <a:ln>
                <a:noFill/>
              </a:ln>
              <a:solidFill>
                <a:srgbClr val="000000"/>
              </a:solidFill>
              <a:effectLst/>
              <a:uLnTx/>
              <a:uFillTx/>
              <a:latin typeface="Meiryo UI"/>
              <a:ea typeface="Meiryo UI"/>
              <a:cs typeface="+mn-cs"/>
            </a:endParaRPr>
          </a:p>
        </p:txBody>
      </p:sp>
    </p:spTree>
    <p:extLst>
      <p:ext uri="{BB962C8B-B14F-4D97-AF65-F5344CB8AC3E}">
        <p14:creationId xmlns:p14="http://schemas.microsoft.com/office/powerpoint/2010/main" val="163985586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200150" y="630238"/>
            <a:ext cx="4457700" cy="3086100"/>
          </a:xfrm>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F9AAED7-EB68-B44B-A29A-E9CFE7A1147D}" type="slidenum">
              <a:rPr kumimoji="1" lang="ja-JP" altLang="en-US" sz="1200" b="0" i="0" u="none" strike="noStrike" kern="1200" cap="none" spc="0" normalizeH="0" baseline="0" noProof="0" smtClean="0">
                <a:ln>
                  <a:noFill/>
                </a:ln>
                <a:solidFill>
                  <a:srgbClr val="000000"/>
                </a:solidFill>
                <a:effectLst/>
                <a:uLnTx/>
                <a:uFillTx/>
                <a:latin typeface="Meiryo UI"/>
                <a:ea typeface="Meiryo UI"/>
                <a:cs typeface="+mn-cs"/>
              </a:rPr>
              <a:pPr marL="0" marR="0" lvl="0" indent="0" algn="r" defTabSz="914400" rtl="0" eaLnBrk="1" fontAlgn="auto" latinLnBrk="0" hangingPunct="1">
                <a:lnSpc>
                  <a:spcPct val="100000"/>
                </a:lnSpc>
                <a:spcBef>
                  <a:spcPts val="0"/>
                </a:spcBef>
                <a:spcAft>
                  <a:spcPts val="0"/>
                </a:spcAft>
                <a:buClrTx/>
                <a:buSzTx/>
                <a:buFontTx/>
                <a:buNone/>
                <a:tabLst/>
                <a:defRPr/>
              </a:pPr>
              <a:t>231</a:t>
            </a:fld>
            <a:endParaRPr kumimoji="1" lang="ja-JP" altLang="en-US" sz="1200" b="0" i="0" u="none" strike="noStrike" kern="1200" cap="none" spc="0" normalizeH="0" baseline="0" noProof="0">
              <a:ln>
                <a:noFill/>
              </a:ln>
              <a:solidFill>
                <a:srgbClr val="000000"/>
              </a:solidFill>
              <a:effectLst/>
              <a:uLnTx/>
              <a:uFillTx/>
              <a:latin typeface="Meiryo UI"/>
              <a:ea typeface="Meiryo UI"/>
              <a:cs typeface="+mn-cs"/>
            </a:endParaRPr>
          </a:p>
        </p:txBody>
      </p:sp>
    </p:spTree>
    <p:extLst>
      <p:ext uri="{BB962C8B-B14F-4D97-AF65-F5344CB8AC3E}">
        <p14:creationId xmlns:p14="http://schemas.microsoft.com/office/powerpoint/2010/main" val="23567173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200150" y="630238"/>
            <a:ext cx="4457700" cy="3086100"/>
          </a:xfrm>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F9AAED7-EB68-B44B-A29A-E9CFE7A1147D}" type="slidenum">
              <a:rPr kumimoji="1" lang="ja-JP" altLang="en-US" sz="1200" b="0" i="0" u="none" strike="noStrike" kern="1200" cap="none" spc="0" normalizeH="0" baseline="0" noProof="0" smtClean="0">
                <a:ln>
                  <a:noFill/>
                </a:ln>
                <a:solidFill>
                  <a:srgbClr val="000000"/>
                </a:solidFill>
                <a:effectLst/>
                <a:uLnTx/>
                <a:uFillTx/>
                <a:latin typeface="Meiryo UI"/>
                <a:ea typeface="Meiryo UI"/>
                <a:cs typeface="+mn-cs"/>
              </a:rPr>
              <a:pPr marL="0" marR="0" lvl="0" indent="0" algn="r" defTabSz="914400" rtl="0" eaLnBrk="1" fontAlgn="auto" latinLnBrk="0" hangingPunct="1">
                <a:lnSpc>
                  <a:spcPct val="100000"/>
                </a:lnSpc>
                <a:spcBef>
                  <a:spcPts val="0"/>
                </a:spcBef>
                <a:spcAft>
                  <a:spcPts val="0"/>
                </a:spcAft>
                <a:buClrTx/>
                <a:buSzTx/>
                <a:buFontTx/>
                <a:buNone/>
                <a:tabLst/>
                <a:defRPr/>
              </a:pPr>
              <a:t>237</a:t>
            </a:fld>
            <a:endParaRPr kumimoji="1" lang="ja-JP" altLang="en-US" sz="1200" b="0" i="0" u="none" strike="noStrike" kern="1200" cap="none" spc="0" normalizeH="0" baseline="0" noProof="0">
              <a:ln>
                <a:noFill/>
              </a:ln>
              <a:solidFill>
                <a:srgbClr val="000000"/>
              </a:solidFill>
              <a:effectLst/>
              <a:uLnTx/>
              <a:uFillTx/>
              <a:latin typeface="Meiryo UI"/>
              <a:ea typeface="Meiryo UI"/>
              <a:cs typeface="+mn-cs"/>
            </a:endParaRPr>
          </a:p>
        </p:txBody>
      </p:sp>
    </p:spTree>
    <p:extLst>
      <p:ext uri="{BB962C8B-B14F-4D97-AF65-F5344CB8AC3E}">
        <p14:creationId xmlns:p14="http://schemas.microsoft.com/office/powerpoint/2010/main" val="98205135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200150" y="630238"/>
            <a:ext cx="4457700" cy="3086100"/>
          </a:xfrm>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F9AAED7-EB68-B44B-A29A-E9CFE7A1147D}" type="slidenum">
              <a:rPr kumimoji="1" lang="ja-JP" altLang="en-US" sz="1200" b="0" i="0" u="none" strike="noStrike" kern="1200" cap="none" spc="0" normalizeH="0" baseline="0" noProof="0" smtClean="0">
                <a:ln>
                  <a:noFill/>
                </a:ln>
                <a:solidFill>
                  <a:srgbClr val="000000"/>
                </a:solidFill>
                <a:effectLst/>
                <a:uLnTx/>
                <a:uFillTx/>
                <a:latin typeface="Meiryo UI"/>
                <a:ea typeface="Meiryo UI"/>
                <a:cs typeface="+mn-cs"/>
              </a:rPr>
              <a:pPr marL="0" marR="0" lvl="0" indent="0" algn="r" defTabSz="914400" rtl="0" eaLnBrk="1" fontAlgn="auto" latinLnBrk="0" hangingPunct="1">
                <a:lnSpc>
                  <a:spcPct val="100000"/>
                </a:lnSpc>
                <a:spcBef>
                  <a:spcPts val="0"/>
                </a:spcBef>
                <a:spcAft>
                  <a:spcPts val="0"/>
                </a:spcAft>
                <a:buClrTx/>
                <a:buSzTx/>
                <a:buFontTx/>
                <a:buNone/>
                <a:tabLst/>
                <a:defRPr/>
              </a:pPr>
              <a:t>239</a:t>
            </a:fld>
            <a:endParaRPr kumimoji="1" lang="ja-JP" altLang="en-US" sz="1200" b="0" i="0" u="none" strike="noStrike" kern="1200" cap="none" spc="0" normalizeH="0" baseline="0" noProof="0">
              <a:ln>
                <a:noFill/>
              </a:ln>
              <a:solidFill>
                <a:srgbClr val="000000"/>
              </a:solidFill>
              <a:effectLst/>
              <a:uLnTx/>
              <a:uFillTx/>
              <a:latin typeface="Meiryo UI"/>
              <a:ea typeface="Meiryo UI"/>
              <a:cs typeface="+mn-cs"/>
            </a:endParaRPr>
          </a:p>
        </p:txBody>
      </p:sp>
    </p:spTree>
    <p:extLst>
      <p:ext uri="{BB962C8B-B14F-4D97-AF65-F5344CB8AC3E}">
        <p14:creationId xmlns:p14="http://schemas.microsoft.com/office/powerpoint/2010/main" val="381666487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200150" y="630238"/>
            <a:ext cx="4457700" cy="3086100"/>
          </a:xfrm>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F9AAED7-EB68-B44B-A29A-E9CFE7A1147D}" type="slidenum">
              <a:rPr kumimoji="1" lang="ja-JP" altLang="en-US" sz="1200" b="0" i="0" u="none" strike="noStrike" kern="1200" cap="none" spc="0" normalizeH="0" baseline="0" noProof="0" smtClean="0">
                <a:ln>
                  <a:noFill/>
                </a:ln>
                <a:solidFill>
                  <a:srgbClr val="000000"/>
                </a:solidFill>
                <a:effectLst/>
                <a:uLnTx/>
                <a:uFillTx/>
                <a:latin typeface="Meiryo UI"/>
                <a:ea typeface="Meiryo UI"/>
                <a:cs typeface="+mn-cs"/>
              </a:rPr>
              <a:pPr marL="0" marR="0" lvl="0" indent="0" algn="r" defTabSz="914400" rtl="0" eaLnBrk="1" fontAlgn="auto" latinLnBrk="0" hangingPunct="1">
                <a:lnSpc>
                  <a:spcPct val="100000"/>
                </a:lnSpc>
                <a:spcBef>
                  <a:spcPts val="0"/>
                </a:spcBef>
                <a:spcAft>
                  <a:spcPts val="0"/>
                </a:spcAft>
                <a:buClrTx/>
                <a:buSzTx/>
                <a:buFontTx/>
                <a:buNone/>
                <a:tabLst/>
                <a:defRPr/>
              </a:pPr>
              <a:t>240</a:t>
            </a:fld>
            <a:endParaRPr kumimoji="1" lang="ja-JP" altLang="en-US" sz="1200" b="0" i="0" u="none" strike="noStrike" kern="1200" cap="none" spc="0" normalizeH="0" baseline="0" noProof="0">
              <a:ln>
                <a:noFill/>
              </a:ln>
              <a:solidFill>
                <a:srgbClr val="000000"/>
              </a:solidFill>
              <a:effectLst/>
              <a:uLnTx/>
              <a:uFillTx/>
              <a:latin typeface="Meiryo UI"/>
              <a:ea typeface="Meiryo UI"/>
              <a:cs typeface="+mn-cs"/>
            </a:endParaRPr>
          </a:p>
        </p:txBody>
      </p:sp>
    </p:spTree>
    <p:extLst>
      <p:ext uri="{BB962C8B-B14F-4D97-AF65-F5344CB8AC3E}">
        <p14:creationId xmlns:p14="http://schemas.microsoft.com/office/powerpoint/2010/main" val="330445261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200150" y="630238"/>
            <a:ext cx="4457700" cy="3086100"/>
          </a:xfrm>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F9AAED7-EB68-B44B-A29A-E9CFE7A1147D}" type="slidenum">
              <a:rPr kumimoji="1" lang="ja-JP" altLang="en-US" sz="1200" b="0" i="0" u="none" strike="noStrike" kern="1200" cap="none" spc="0" normalizeH="0" baseline="0" noProof="0" smtClean="0">
                <a:ln>
                  <a:noFill/>
                </a:ln>
                <a:solidFill>
                  <a:srgbClr val="000000"/>
                </a:solidFill>
                <a:effectLst/>
                <a:uLnTx/>
                <a:uFillTx/>
                <a:latin typeface="Meiryo UI"/>
                <a:ea typeface="Meiryo UI"/>
                <a:cs typeface="+mn-cs"/>
              </a:rPr>
              <a:pPr marL="0" marR="0" lvl="0" indent="0" algn="r" defTabSz="914400" rtl="0" eaLnBrk="1" fontAlgn="auto" latinLnBrk="0" hangingPunct="1">
                <a:lnSpc>
                  <a:spcPct val="100000"/>
                </a:lnSpc>
                <a:spcBef>
                  <a:spcPts val="0"/>
                </a:spcBef>
                <a:spcAft>
                  <a:spcPts val="0"/>
                </a:spcAft>
                <a:buClrTx/>
                <a:buSzTx/>
                <a:buFontTx/>
                <a:buNone/>
                <a:tabLst/>
                <a:defRPr/>
              </a:pPr>
              <a:t>242</a:t>
            </a:fld>
            <a:endParaRPr kumimoji="1" lang="ja-JP" altLang="en-US" sz="1200" b="0" i="0" u="none" strike="noStrike" kern="1200" cap="none" spc="0" normalizeH="0" baseline="0" noProof="0">
              <a:ln>
                <a:noFill/>
              </a:ln>
              <a:solidFill>
                <a:srgbClr val="000000"/>
              </a:solidFill>
              <a:effectLst/>
              <a:uLnTx/>
              <a:uFillTx/>
              <a:latin typeface="Meiryo UI"/>
              <a:ea typeface="Meiryo UI"/>
              <a:cs typeface="+mn-cs"/>
            </a:endParaRPr>
          </a:p>
        </p:txBody>
      </p:sp>
    </p:spTree>
    <p:extLst>
      <p:ext uri="{BB962C8B-B14F-4D97-AF65-F5344CB8AC3E}">
        <p14:creationId xmlns:p14="http://schemas.microsoft.com/office/powerpoint/2010/main" val="96728881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200150" y="630238"/>
            <a:ext cx="4457700" cy="3086100"/>
          </a:xfrm>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AF9AAED7-EB68-B44B-A29A-E9CFE7A1147D}" type="slidenum">
              <a:rPr lang="ja-JP" altLang="en-US" smtClean="0"/>
              <a:pPr/>
              <a:t>245</a:t>
            </a:fld>
            <a:endParaRPr lang="ja-JP" altLang="en-US"/>
          </a:p>
        </p:txBody>
      </p:sp>
    </p:spTree>
    <p:extLst>
      <p:ext uri="{BB962C8B-B14F-4D97-AF65-F5344CB8AC3E}">
        <p14:creationId xmlns:p14="http://schemas.microsoft.com/office/powerpoint/2010/main" val="203378016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200150" y="630238"/>
            <a:ext cx="4457700" cy="3086100"/>
          </a:xfrm>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F9AAED7-EB68-B44B-A29A-E9CFE7A1147D}" type="slidenum">
              <a:rPr kumimoji="1" lang="ja-JP" altLang="en-US" sz="1200" b="0" i="0" u="none" strike="noStrike" kern="1200" cap="none" spc="0" normalizeH="0" baseline="0" noProof="0" smtClean="0">
                <a:ln>
                  <a:noFill/>
                </a:ln>
                <a:solidFill>
                  <a:srgbClr val="000000"/>
                </a:solidFill>
                <a:effectLst/>
                <a:uLnTx/>
                <a:uFillTx/>
                <a:latin typeface="Meiryo UI"/>
                <a:ea typeface="Meiryo UI"/>
                <a:cs typeface="+mn-cs"/>
              </a:rPr>
              <a:pPr marL="0" marR="0" lvl="0" indent="0" algn="r" defTabSz="914400" rtl="0" eaLnBrk="1" fontAlgn="auto" latinLnBrk="0" hangingPunct="1">
                <a:lnSpc>
                  <a:spcPct val="100000"/>
                </a:lnSpc>
                <a:spcBef>
                  <a:spcPts val="0"/>
                </a:spcBef>
                <a:spcAft>
                  <a:spcPts val="0"/>
                </a:spcAft>
                <a:buClrTx/>
                <a:buSzTx/>
                <a:buFontTx/>
                <a:buNone/>
                <a:tabLst/>
                <a:defRPr/>
              </a:pPr>
              <a:t>246</a:t>
            </a:fld>
            <a:endParaRPr kumimoji="1" lang="ja-JP" altLang="en-US" sz="1200" b="0" i="0" u="none" strike="noStrike" kern="1200" cap="none" spc="0" normalizeH="0" baseline="0" noProof="0">
              <a:ln>
                <a:noFill/>
              </a:ln>
              <a:solidFill>
                <a:srgbClr val="000000"/>
              </a:solidFill>
              <a:effectLst/>
              <a:uLnTx/>
              <a:uFillTx/>
              <a:latin typeface="Meiryo UI"/>
              <a:ea typeface="Meiryo UI"/>
              <a:cs typeface="+mn-cs"/>
            </a:endParaRPr>
          </a:p>
        </p:txBody>
      </p:sp>
    </p:spTree>
    <p:extLst>
      <p:ext uri="{BB962C8B-B14F-4D97-AF65-F5344CB8AC3E}">
        <p14:creationId xmlns:p14="http://schemas.microsoft.com/office/powerpoint/2010/main" val="44241833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200150" y="630238"/>
            <a:ext cx="4457700" cy="3086100"/>
          </a:xfrm>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F9AAED7-EB68-B44B-A29A-E9CFE7A1147D}" type="slidenum">
              <a:rPr kumimoji="1" lang="ja-JP" altLang="en-US" sz="1200" b="0" i="0" u="none" strike="noStrike" kern="1200" cap="none" spc="0" normalizeH="0" baseline="0" noProof="0" smtClean="0">
                <a:ln>
                  <a:noFill/>
                </a:ln>
                <a:solidFill>
                  <a:srgbClr val="000000"/>
                </a:solidFill>
                <a:effectLst/>
                <a:uLnTx/>
                <a:uFillTx/>
                <a:latin typeface="Meiryo UI"/>
                <a:ea typeface="Meiryo UI"/>
                <a:cs typeface="+mn-cs"/>
              </a:rPr>
              <a:pPr marL="0" marR="0" lvl="0" indent="0" algn="r" defTabSz="914400" rtl="0" eaLnBrk="1" fontAlgn="auto" latinLnBrk="0" hangingPunct="1">
                <a:lnSpc>
                  <a:spcPct val="100000"/>
                </a:lnSpc>
                <a:spcBef>
                  <a:spcPts val="0"/>
                </a:spcBef>
                <a:spcAft>
                  <a:spcPts val="0"/>
                </a:spcAft>
                <a:buClrTx/>
                <a:buSzTx/>
                <a:buFontTx/>
                <a:buNone/>
                <a:tabLst/>
                <a:defRPr/>
              </a:pPr>
              <a:t>252</a:t>
            </a:fld>
            <a:endParaRPr kumimoji="1" lang="ja-JP" altLang="en-US" sz="1200" b="0" i="0" u="none" strike="noStrike" kern="1200" cap="none" spc="0" normalizeH="0" baseline="0" noProof="0">
              <a:ln>
                <a:noFill/>
              </a:ln>
              <a:solidFill>
                <a:srgbClr val="000000"/>
              </a:solidFill>
              <a:effectLst/>
              <a:uLnTx/>
              <a:uFillTx/>
              <a:latin typeface="Meiryo UI"/>
              <a:ea typeface="Meiryo UI"/>
              <a:cs typeface="+mn-cs"/>
            </a:endParaRPr>
          </a:p>
        </p:txBody>
      </p:sp>
    </p:spTree>
    <p:extLst>
      <p:ext uri="{BB962C8B-B14F-4D97-AF65-F5344CB8AC3E}">
        <p14:creationId xmlns:p14="http://schemas.microsoft.com/office/powerpoint/2010/main" val="262995131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200150" y="630238"/>
            <a:ext cx="4457700" cy="3086100"/>
          </a:xfrm>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AF9AAED7-EB68-B44B-A29A-E9CFE7A1147D}" type="slidenum">
              <a:rPr lang="ja-JP" altLang="en-US" smtClean="0"/>
              <a:pPr/>
              <a:t>273</a:t>
            </a:fld>
            <a:endParaRPr lang="ja-JP" altLang="en-US"/>
          </a:p>
        </p:txBody>
      </p:sp>
    </p:spTree>
    <p:extLst>
      <p:ext uri="{BB962C8B-B14F-4D97-AF65-F5344CB8AC3E}">
        <p14:creationId xmlns:p14="http://schemas.microsoft.com/office/powerpoint/2010/main" val="259090732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200150" y="630238"/>
            <a:ext cx="4457700" cy="3086100"/>
          </a:xfrm>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AF9AAED7-EB68-B44B-A29A-E9CFE7A1147D}" type="slidenum">
              <a:rPr lang="ja-JP" altLang="en-US" smtClean="0"/>
              <a:pPr/>
              <a:t>281</a:t>
            </a:fld>
            <a:endParaRPr lang="ja-JP" altLang="en-US"/>
          </a:p>
        </p:txBody>
      </p:sp>
    </p:spTree>
    <p:extLst>
      <p:ext uri="{BB962C8B-B14F-4D97-AF65-F5344CB8AC3E}">
        <p14:creationId xmlns:p14="http://schemas.microsoft.com/office/powerpoint/2010/main" val="79881491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200150" y="630238"/>
            <a:ext cx="4457700" cy="3086100"/>
          </a:xfrm>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AF9AAED7-EB68-B44B-A29A-E9CFE7A1147D}" type="slidenum">
              <a:rPr lang="ja-JP" altLang="en-US" smtClean="0"/>
              <a:pPr/>
              <a:t>285</a:t>
            </a:fld>
            <a:endParaRPr lang="ja-JP" altLang="en-US"/>
          </a:p>
        </p:txBody>
      </p:sp>
    </p:spTree>
    <p:extLst>
      <p:ext uri="{BB962C8B-B14F-4D97-AF65-F5344CB8AC3E}">
        <p14:creationId xmlns:p14="http://schemas.microsoft.com/office/powerpoint/2010/main" val="224655500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200150" y="630238"/>
            <a:ext cx="4457700" cy="3086100"/>
          </a:xfrm>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AF9AAED7-EB68-B44B-A29A-E9CFE7A1147D}" type="slidenum">
              <a:rPr lang="ja-JP" altLang="en-US" smtClean="0"/>
              <a:pPr/>
              <a:t>286</a:t>
            </a:fld>
            <a:endParaRPr lang="ja-JP" altLang="en-US"/>
          </a:p>
        </p:txBody>
      </p:sp>
    </p:spTree>
    <p:extLst>
      <p:ext uri="{BB962C8B-B14F-4D97-AF65-F5344CB8AC3E}">
        <p14:creationId xmlns:p14="http://schemas.microsoft.com/office/powerpoint/2010/main" val="267343388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200150" y="630238"/>
            <a:ext cx="4457700" cy="3086100"/>
          </a:xfrm>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AF9AAED7-EB68-B44B-A29A-E9CFE7A1147D}" type="slidenum">
              <a:rPr lang="ja-JP" altLang="en-US" smtClean="0"/>
              <a:pPr/>
              <a:t>288</a:t>
            </a:fld>
            <a:endParaRPr lang="ja-JP" altLang="en-US"/>
          </a:p>
        </p:txBody>
      </p:sp>
    </p:spTree>
    <p:extLst>
      <p:ext uri="{BB962C8B-B14F-4D97-AF65-F5344CB8AC3E}">
        <p14:creationId xmlns:p14="http://schemas.microsoft.com/office/powerpoint/2010/main" val="291201205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jpe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2.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jpe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2.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jpe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6.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2.jpeg"/><Relationship Id="rId1" Type="http://schemas.openxmlformats.org/officeDocument/2006/relationships/slideMaster" Target="../slideMasters/slideMaster2.xml"/><Relationship Id="rId4" Type="http://schemas.openxmlformats.org/officeDocument/2006/relationships/image" Target="../media/image9.gif"/></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2.jpeg"/><Relationship Id="rId1" Type="http://schemas.openxmlformats.org/officeDocument/2006/relationships/slideMaster" Target="../slideMasters/slideMaster2.xml"/><Relationship Id="rId4" Type="http://schemas.openxmlformats.org/officeDocument/2006/relationships/image" Target="../media/image9.gif"/></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2.jpeg"/><Relationship Id="rId1" Type="http://schemas.openxmlformats.org/officeDocument/2006/relationships/slideMaster" Target="../slideMasters/slideMaster2.xml"/><Relationship Id="rId4" Type="http://schemas.openxmlformats.org/officeDocument/2006/relationships/image" Target="../media/image9.gif"/></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5.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9.png"/><Relationship Id="rId1" Type="http://schemas.openxmlformats.org/officeDocument/2006/relationships/slideMaster" Target="../slideMasters/slideMaster6.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0.png"/><Relationship Id="rId1" Type="http://schemas.openxmlformats.org/officeDocument/2006/relationships/slideMaster" Target="../slideMasters/slideMaster6.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1.png"/><Relationship Id="rId1" Type="http://schemas.openxmlformats.org/officeDocument/2006/relationships/slideMaster" Target="../slideMasters/slideMaster6.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7.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Master" Target="../slideMasters/slideMaster7.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8.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Master" Target="../slideMasters/slideMaster8.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image" Target="../media/image14.png"/><Relationship Id="rId1" Type="http://schemas.openxmlformats.org/officeDocument/2006/relationships/slideMaster" Target="../slideMasters/slideMaster8.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9.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9.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9.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表紙A">
    <p:spTree>
      <p:nvGrpSpPr>
        <p:cNvPr id="1" name=""/>
        <p:cNvGrpSpPr/>
        <p:nvPr/>
      </p:nvGrpSpPr>
      <p:grpSpPr>
        <a:xfrm>
          <a:off x="0" y="0"/>
          <a:ext cx="0" cy="0"/>
          <a:chOff x="0" y="0"/>
          <a:chExt cx="0" cy="0"/>
        </a:xfrm>
      </p:grpSpPr>
      <p:sp>
        <p:nvSpPr>
          <p:cNvPr id="27" name="タイトル 4">
            <a:extLst>
              <a:ext uri="{FF2B5EF4-FFF2-40B4-BE49-F238E27FC236}">
                <a16:creationId xmlns:a16="http://schemas.microsoft.com/office/drawing/2014/main" id="{D3868AFC-B2EA-484C-AA64-489ED4273318}"/>
              </a:ext>
            </a:extLst>
          </p:cNvPr>
          <p:cNvSpPr>
            <a:spLocks noGrp="1"/>
          </p:cNvSpPr>
          <p:nvPr>
            <p:ph type="title" hasCustomPrompt="1"/>
          </p:nvPr>
        </p:nvSpPr>
        <p:spPr>
          <a:xfrm>
            <a:off x="331788" y="2708276"/>
            <a:ext cx="7177075" cy="325438"/>
          </a:xfrm>
        </p:spPr>
        <p:txBody>
          <a:bodyPr/>
          <a:lstStyle>
            <a:lvl1pPr>
              <a:defRPr>
                <a:solidFill>
                  <a:schemeClr val="tx1"/>
                </a:solidFill>
              </a:defRPr>
            </a:lvl1pPr>
          </a:lstStyle>
          <a:p>
            <a:pPr lvl="0"/>
            <a:r>
              <a:rPr kumimoji="1" lang="ja-JP" altLang="en-US"/>
              <a:t>○○○○御中</a:t>
            </a:r>
          </a:p>
        </p:txBody>
      </p:sp>
      <p:sp>
        <p:nvSpPr>
          <p:cNvPr id="25" name="テキスト プレースホルダー 16">
            <a:extLst>
              <a:ext uri="{FF2B5EF4-FFF2-40B4-BE49-F238E27FC236}">
                <a16:creationId xmlns:a16="http://schemas.microsoft.com/office/drawing/2014/main" id="{AAF55D8D-D54A-0249-91F2-93832BA0DDA6}"/>
              </a:ext>
            </a:extLst>
          </p:cNvPr>
          <p:cNvSpPr>
            <a:spLocks noGrp="1"/>
          </p:cNvSpPr>
          <p:nvPr>
            <p:ph type="body" sz="quarter" idx="12" hasCustomPrompt="1"/>
          </p:nvPr>
        </p:nvSpPr>
        <p:spPr>
          <a:xfrm>
            <a:off x="331490" y="3257650"/>
            <a:ext cx="7177385" cy="1699489"/>
          </a:xfrm>
          <a:prstGeom prst="rect">
            <a:avLst/>
          </a:prstGeom>
        </p:spPr>
        <p:txBody>
          <a:bodyPr lIns="0" rIns="0"/>
          <a:lstStyle>
            <a:lvl1pPr>
              <a:lnSpc>
                <a:spcPct val="120000"/>
              </a:lnSpc>
              <a:defRPr sz="2400" b="1">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kumimoji="1" lang="ja-JP" altLang="en-US"/>
              <a:t>［タイトル］</a:t>
            </a:r>
          </a:p>
        </p:txBody>
      </p:sp>
      <p:sp>
        <p:nvSpPr>
          <p:cNvPr id="26" name="テキスト プレースホルダー 18">
            <a:extLst>
              <a:ext uri="{FF2B5EF4-FFF2-40B4-BE49-F238E27FC236}">
                <a16:creationId xmlns:a16="http://schemas.microsoft.com/office/drawing/2014/main" id="{32AE6953-680C-A842-B348-E2C64E3386AC}"/>
              </a:ext>
            </a:extLst>
          </p:cNvPr>
          <p:cNvSpPr>
            <a:spLocks noGrp="1"/>
          </p:cNvSpPr>
          <p:nvPr>
            <p:ph type="body" sz="quarter" idx="13" hasCustomPrompt="1"/>
          </p:nvPr>
        </p:nvSpPr>
        <p:spPr>
          <a:xfrm>
            <a:off x="331491" y="5882358"/>
            <a:ext cx="7177384" cy="786730"/>
          </a:xfrm>
          <a:prstGeom prst="rect">
            <a:avLst/>
          </a:prstGeom>
        </p:spPr>
        <p:txBody>
          <a:bodyPr lIns="0" rIns="0"/>
          <a:lstStyle>
            <a:lvl1pPr>
              <a:defRPr sz="140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kumimoji="1" lang="en-US" altLang="ja-JP" dirty="0"/>
              <a:t>2022</a:t>
            </a:r>
            <a:r>
              <a:rPr kumimoji="1" lang="ja-JP" altLang="en-US" dirty="0"/>
              <a:t>年 ○月 ○日</a:t>
            </a:r>
          </a:p>
          <a:p>
            <a:pPr lvl="0"/>
            <a:r>
              <a:rPr kumimoji="1" lang="ja-JP" altLang="en-US" dirty="0"/>
              <a:t>株式会社</a:t>
            </a:r>
            <a:r>
              <a:rPr kumimoji="1" lang="en-US" altLang="ja-JP" dirty="0"/>
              <a:t>NTT</a:t>
            </a:r>
            <a:r>
              <a:rPr kumimoji="1" lang="ja-JP" altLang="en-US" dirty="0"/>
              <a:t>データ経営研究所</a:t>
            </a:r>
          </a:p>
          <a:p>
            <a:pPr lvl="0"/>
            <a:r>
              <a:rPr kumimoji="1" lang="ja-JP" altLang="en-US" dirty="0"/>
              <a:t>○○○○○○○○○○○○○○</a:t>
            </a:r>
          </a:p>
        </p:txBody>
      </p:sp>
      <p:sp>
        <p:nvSpPr>
          <p:cNvPr id="17" name="正方形/長方形 16">
            <a:extLst>
              <a:ext uri="{FF2B5EF4-FFF2-40B4-BE49-F238E27FC236}">
                <a16:creationId xmlns:a16="http://schemas.microsoft.com/office/drawing/2014/main" id="{B35F000F-EF21-7942-A550-51B9B7114064}"/>
              </a:ext>
            </a:extLst>
          </p:cNvPr>
          <p:cNvSpPr/>
          <p:nvPr userDrawn="1"/>
        </p:nvSpPr>
        <p:spPr>
          <a:xfrm>
            <a:off x="1" y="0"/>
            <a:ext cx="9906000" cy="2403761"/>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sz="1800"/>
          </a:p>
        </p:txBody>
      </p:sp>
      <p:pic>
        <p:nvPicPr>
          <p:cNvPr id="19" name="図 18">
            <a:extLst>
              <a:ext uri="{FF2B5EF4-FFF2-40B4-BE49-F238E27FC236}">
                <a16:creationId xmlns:a16="http://schemas.microsoft.com/office/drawing/2014/main" id="{BA3D2F71-2021-6A4E-AC43-8FD81BB606A8}"/>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6306000" y="0"/>
            <a:ext cx="3600000" cy="2403761"/>
          </a:xfrm>
          <a:prstGeom prst="rect">
            <a:avLst/>
          </a:prstGeom>
        </p:spPr>
      </p:pic>
      <p:pic>
        <p:nvPicPr>
          <p:cNvPr id="12" name="図 11">
            <a:extLst>
              <a:ext uri="{FF2B5EF4-FFF2-40B4-BE49-F238E27FC236}">
                <a16:creationId xmlns:a16="http://schemas.microsoft.com/office/drawing/2014/main" id="{6A504CDB-3BA6-BF4B-A602-DB26DC8301D4}"/>
              </a:ext>
            </a:extLst>
          </p:cNvPr>
          <p:cNvPicPr>
            <a:picLocks noChangeAspect="1"/>
          </p:cNvPicPr>
          <p:nvPr userDrawn="1"/>
        </p:nvPicPr>
        <p:blipFill>
          <a:blip r:embed="rId3"/>
          <a:srcRect/>
          <a:stretch/>
        </p:blipFill>
        <p:spPr>
          <a:xfrm>
            <a:off x="8020638" y="2640511"/>
            <a:ext cx="1641497" cy="562365"/>
          </a:xfrm>
          <a:prstGeom prst="rect">
            <a:avLst/>
          </a:prstGeom>
        </p:spPr>
      </p:pic>
      <p:sp>
        <p:nvSpPr>
          <p:cNvPr id="23" name="テキスト ボックス 22">
            <a:extLst>
              <a:ext uri="{FF2B5EF4-FFF2-40B4-BE49-F238E27FC236}">
                <a16:creationId xmlns:a16="http://schemas.microsoft.com/office/drawing/2014/main" id="{F5B088D2-4AF7-3C42-B49B-F380DD5AB088}"/>
              </a:ext>
            </a:extLst>
          </p:cNvPr>
          <p:cNvSpPr txBox="1"/>
          <p:nvPr userDrawn="1"/>
        </p:nvSpPr>
        <p:spPr>
          <a:xfrm>
            <a:off x="10208091" y="2917862"/>
            <a:ext cx="3592650" cy="646331"/>
          </a:xfrm>
          <a:prstGeom prst="rect">
            <a:avLst/>
          </a:prstGeom>
          <a:noFill/>
        </p:spPr>
        <p:txBody>
          <a:bodyPr wrap="none" rtlCol="0">
            <a:spAutoFit/>
          </a:bodyPr>
          <a:lstStyle/>
          <a:p>
            <a:r>
              <a:rPr kumimoji="1" lang="ja-JP" altLang="en-US" sz="1800"/>
              <a:t>サービスロゴを併記する場合はこちらに</a:t>
            </a:r>
            <a:endParaRPr kumimoji="1" lang="en-US" altLang="ja-JP" sz="1800" dirty="0"/>
          </a:p>
          <a:p>
            <a:r>
              <a:rPr kumimoji="1" lang="en-US" altLang="ja-JP" sz="1800" dirty="0"/>
              <a:t>NTTDATA</a:t>
            </a:r>
            <a:r>
              <a:rPr kumimoji="1" lang="ja-JP" altLang="en-US" sz="1800"/>
              <a:t>ロゴと右揃えで配置</a:t>
            </a:r>
            <a:endParaRPr kumimoji="1" lang="en-US" altLang="ja-JP" sz="1800" dirty="0"/>
          </a:p>
        </p:txBody>
      </p:sp>
      <p:cxnSp>
        <p:nvCxnSpPr>
          <p:cNvPr id="15" name="直線矢印コネクタ 14">
            <a:extLst>
              <a:ext uri="{FF2B5EF4-FFF2-40B4-BE49-F238E27FC236}">
                <a16:creationId xmlns:a16="http://schemas.microsoft.com/office/drawing/2014/main" id="{A0FBF953-D5EB-674E-9F34-772567F4C813}"/>
              </a:ext>
            </a:extLst>
          </p:cNvPr>
          <p:cNvCxnSpPr>
            <a:cxnSpLocks/>
          </p:cNvCxnSpPr>
          <p:nvPr userDrawn="1"/>
        </p:nvCxnSpPr>
        <p:spPr>
          <a:xfrm flipH="1">
            <a:off x="10114154" y="3640150"/>
            <a:ext cx="3369962" cy="0"/>
          </a:xfrm>
          <a:prstGeom prst="straightConnector1">
            <a:avLst/>
          </a:prstGeom>
          <a:ln>
            <a:solidFill>
              <a:schemeClr val="tx1"/>
            </a:solidFill>
            <a:headEnd type="none" w="lg" len="lg"/>
            <a:tailEnd type="triangle" w="lg" len="lg"/>
          </a:ln>
          <a:effectLst/>
        </p:spPr>
        <p:style>
          <a:lnRef idx="2">
            <a:schemeClr val="accent1"/>
          </a:lnRef>
          <a:fillRef idx="0">
            <a:schemeClr val="accent1"/>
          </a:fillRef>
          <a:effectRef idx="1">
            <a:schemeClr val="accent1"/>
          </a:effectRef>
          <a:fontRef idx="minor">
            <a:schemeClr val="tx1"/>
          </a:fontRef>
        </p:style>
      </p:cxnSp>
      <p:sp>
        <p:nvSpPr>
          <p:cNvPr id="16" name="テキスト ボックス 15">
            <a:extLst>
              <a:ext uri="{FF2B5EF4-FFF2-40B4-BE49-F238E27FC236}">
                <a16:creationId xmlns:a16="http://schemas.microsoft.com/office/drawing/2014/main" id="{0EB2094B-F5F4-1E46-9BEA-446D88002AAE}"/>
              </a:ext>
            </a:extLst>
          </p:cNvPr>
          <p:cNvSpPr txBox="1"/>
          <p:nvPr userDrawn="1"/>
        </p:nvSpPr>
        <p:spPr>
          <a:xfrm>
            <a:off x="10208090" y="3832261"/>
            <a:ext cx="415498" cy="369332"/>
          </a:xfrm>
          <a:prstGeom prst="rect">
            <a:avLst/>
          </a:prstGeom>
          <a:noFill/>
        </p:spPr>
        <p:txBody>
          <a:bodyPr wrap="none" rtlCol="0">
            <a:spAutoFit/>
          </a:bodyPr>
          <a:lstStyle/>
          <a:p>
            <a:r>
              <a:rPr kumimoji="1" lang="ja-JP" altLang="en-US" sz="1800"/>
              <a:t>例</a:t>
            </a:r>
            <a:endParaRPr kumimoji="1" lang="en-US" altLang="ja-JP" sz="1800" dirty="0"/>
          </a:p>
        </p:txBody>
      </p:sp>
      <p:pic>
        <p:nvPicPr>
          <p:cNvPr id="24" name="図 23">
            <a:extLst>
              <a:ext uri="{FF2B5EF4-FFF2-40B4-BE49-F238E27FC236}">
                <a16:creationId xmlns:a16="http://schemas.microsoft.com/office/drawing/2014/main" id="{265711C3-3D09-CF4B-9499-4C0FAC2E0653}"/>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10653007" y="3865065"/>
            <a:ext cx="1810479" cy="2758373"/>
          </a:xfrm>
          <a:prstGeom prst="rect">
            <a:avLst/>
          </a:prstGeom>
        </p:spPr>
      </p:pic>
    </p:spTree>
    <p:extLst>
      <p:ext uri="{BB962C8B-B14F-4D97-AF65-F5344CB8AC3E}">
        <p14:creationId xmlns:p14="http://schemas.microsoft.com/office/powerpoint/2010/main" val="1536522504"/>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表紙B">
    <p:spTree>
      <p:nvGrpSpPr>
        <p:cNvPr id="1" name=""/>
        <p:cNvGrpSpPr/>
        <p:nvPr/>
      </p:nvGrpSpPr>
      <p:grpSpPr>
        <a:xfrm>
          <a:off x="0" y="0"/>
          <a:ext cx="0" cy="0"/>
          <a:chOff x="0" y="0"/>
          <a:chExt cx="0" cy="0"/>
        </a:xfrm>
      </p:grpSpPr>
      <p:sp>
        <p:nvSpPr>
          <p:cNvPr id="31" name="タイトル 4">
            <a:extLst>
              <a:ext uri="{FF2B5EF4-FFF2-40B4-BE49-F238E27FC236}">
                <a16:creationId xmlns:a16="http://schemas.microsoft.com/office/drawing/2014/main" id="{8AE5A253-0F03-5145-BE95-9CACB637EB31}"/>
              </a:ext>
            </a:extLst>
          </p:cNvPr>
          <p:cNvSpPr>
            <a:spLocks noGrp="1"/>
          </p:cNvSpPr>
          <p:nvPr>
            <p:ph type="title" hasCustomPrompt="1"/>
          </p:nvPr>
        </p:nvSpPr>
        <p:spPr>
          <a:xfrm>
            <a:off x="331788" y="2708276"/>
            <a:ext cx="7177075" cy="325438"/>
          </a:xfrm>
        </p:spPr>
        <p:txBody>
          <a:bodyPr/>
          <a:lstStyle>
            <a:lvl1pPr>
              <a:defRPr>
                <a:solidFill>
                  <a:schemeClr val="tx1"/>
                </a:solidFill>
              </a:defRPr>
            </a:lvl1pPr>
          </a:lstStyle>
          <a:p>
            <a:pPr lvl="0"/>
            <a:r>
              <a:rPr kumimoji="1" lang="ja-JP" altLang="en-US"/>
              <a:t>○○○○御中</a:t>
            </a:r>
          </a:p>
        </p:txBody>
      </p:sp>
      <p:sp>
        <p:nvSpPr>
          <p:cNvPr id="29" name="テキスト プレースホルダー 16">
            <a:extLst>
              <a:ext uri="{FF2B5EF4-FFF2-40B4-BE49-F238E27FC236}">
                <a16:creationId xmlns:a16="http://schemas.microsoft.com/office/drawing/2014/main" id="{C9E29E36-2233-EE48-83B7-440A2BDBB64B}"/>
              </a:ext>
            </a:extLst>
          </p:cNvPr>
          <p:cNvSpPr>
            <a:spLocks noGrp="1"/>
          </p:cNvSpPr>
          <p:nvPr>
            <p:ph type="body" sz="quarter" idx="12" hasCustomPrompt="1"/>
          </p:nvPr>
        </p:nvSpPr>
        <p:spPr>
          <a:xfrm>
            <a:off x="331490" y="3257650"/>
            <a:ext cx="7177385" cy="1699489"/>
          </a:xfrm>
          <a:prstGeom prst="rect">
            <a:avLst/>
          </a:prstGeom>
        </p:spPr>
        <p:txBody>
          <a:bodyPr lIns="0" rIns="0"/>
          <a:lstStyle>
            <a:lvl1pPr>
              <a:lnSpc>
                <a:spcPct val="120000"/>
              </a:lnSpc>
              <a:defRPr sz="2400" b="1">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kumimoji="1" lang="ja-JP" altLang="en-US"/>
              <a:t>［タイトル］</a:t>
            </a:r>
          </a:p>
        </p:txBody>
      </p:sp>
      <p:sp>
        <p:nvSpPr>
          <p:cNvPr id="30" name="テキスト プレースホルダー 18">
            <a:extLst>
              <a:ext uri="{FF2B5EF4-FFF2-40B4-BE49-F238E27FC236}">
                <a16:creationId xmlns:a16="http://schemas.microsoft.com/office/drawing/2014/main" id="{4BDBC451-4788-AB42-8D23-0E4D129A40E4}"/>
              </a:ext>
            </a:extLst>
          </p:cNvPr>
          <p:cNvSpPr>
            <a:spLocks noGrp="1"/>
          </p:cNvSpPr>
          <p:nvPr>
            <p:ph type="body" sz="quarter" idx="13" hasCustomPrompt="1"/>
          </p:nvPr>
        </p:nvSpPr>
        <p:spPr>
          <a:xfrm>
            <a:off x="331491" y="5882358"/>
            <a:ext cx="7177384" cy="786730"/>
          </a:xfrm>
          <a:prstGeom prst="rect">
            <a:avLst/>
          </a:prstGeom>
        </p:spPr>
        <p:txBody>
          <a:bodyPr lIns="0" rIns="0"/>
          <a:lstStyle>
            <a:lvl1pPr>
              <a:defRPr sz="140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kumimoji="1" lang="en-US" altLang="ja-JP" dirty="0"/>
              <a:t>2022</a:t>
            </a:r>
            <a:r>
              <a:rPr kumimoji="1" lang="ja-JP" altLang="en-US" dirty="0"/>
              <a:t>年 ○月 ○日</a:t>
            </a:r>
          </a:p>
          <a:p>
            <a:pPr lvl="0"/>
            <a:r>
              <a:rPr kumimoji="1" lang="ja-JP" altLang="en-US" dirty="0"/>
              <a:t>株式会社</a:t>
            </a:r>
            <a:r>
              <a:rPr kumimoji="1" lang="en-US" altLang="ja-JP" dirty="0"/>
              <a:t>NTT</a:t>
            </a:r>
            <a:r>
              <a:rPr kumimoji="1" lang="ja-JP" altLang="en-US" dirty="0"/>
              <a:t>データ経営研究所</a:t>
            </a:r>
          </a:p>
          <a:p>
            <a:pPr lvl="0"/>
            <a:r>
              <a:rPr kumimoji="1" lang="ja-JP" altLang="en-US" dirty="0"/>
              <a:t>○○○○○○○○○○○○○○</a:t>
            </a:r>
          </a:p>
        </p:txBody>
      </p:sp>
      <p:sp>
        <p:nvSpPr>
          <p:cNvPr id="15" name="正方形/長方形 14">
            <a:extLst>
              <a:ext uri="{FF2B5EF4-FFF2-40B4-BE49-F238E27FC236}">
                <a16:creationId xmlns:a16="http://schemas.microsoft.com/office/drawing/2014/main" id="{906DA2A4-285E-9B45-97BA-F59BF25C2FB1}"/>
              </a:ext>
            </a:extLst>
          </p:cNvPr>
          <p:cNvSpPr/>
          <p:nvPr userDrawn="1"/>
        </p:nvSpPr>
        <p:spPr>
          <a:xfrm>
            <a:off x="1" y="0"/>
            <a:ext cx="9906000" cy="2403761"/>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sz="1800"/>
          </a:p>
        </p:txBody>
      </p:sp>
      <p:pic>
        <p:nvPicPr>
          <p:cNvPr id="32" name="図 31">
            <a:extLst>
              <a:ext uri="{FF2B5EF4-FFF2-40B4-BE49-F238E27FC236}">
                <a16:creationId xmlns:a16="http://schemas.microsoft.com/office/drawing/2014/main" id="{49409664-F39A-7F4F-926A-0C629A3FA2B4}"/>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6306002" y="0"/>
            <a:ext cx="3599998" cy="2403761"/>
          </a:xfrm>
          <a:prstGeom prst="rect">
            <a:avLst/>
          </a:prstGeom>
        </p:spPr>
      </p:pic>
      <p:pic>
        <p:nvPicPr>
          <p:cNvPr id="12" name="図 11">
            <a:extLst>
              <a:ext uri="{FF2B5EF4-FFF2-40B4-BE49-F238E27FC236}">
                <a16:creationId xmlns:a16="http://schemas.microsoft.com/office/drawing/2014/main" id="{866C78FE-E3A6-C041-8532-3A00E7E4C5A8}"/>
              </a:ext>
            </a:extLst>
          </p:cNvPr>
          <p:cNvPicPr>
            <a:picLocks noChangeAspect="1"/>
          </p:cNvPicPr>
          <p:nvPr userDrawn="1"/>
        </p:nvPicPr>
        <p:blipFill>
          <a:blip r:embed="rId3"/>
          <a:srcRect/>
          <a:stretch/>
        </p:blipFill>
        <p:spPr>
          <a:xfrm>
            <a:off x="8020638" y="2640511"/>
            <a:ext cx="1641497" cy="562365"/>
          </a:xfrm>
          <a:prstGeom prst="rect">
            <a:avLst/>
          </a:prstGeom>
        </p:spPr>
      </p:pic>
    </p:spTree>
    <p:extLst>
      <p:ext uri="{BB962C8B-B14F-4D97-AF65-F5344CB8AC3E}">
        <p14:creationId xmlns:p14="http://schemas.microsoft.com/office/powerpoint/2010/main" val="478488370"/>
      </p:ext>
    </p:extLst>
  </p:cSld>
  <p:clrMapOvr>
    <a:masterClrMapping/>
  </p:clrMapOvr>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表紙C">
    <p:bg>
      <p:bgPr>
        <a:solidFill>
          <a:schemeClr val="accent2"/>
        </a:solidFill>
        <a:effectLst/>
      </p:bgPr>
    </p:bg>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CCAEC040-EEFE-C444-83DD-41B27D064E83}"/>
              </a:ext>
            </a:extLst>
          </p:cNvPr>
          <p:cNvSpPr>
            <a:spLocks noGrp="1"/>
          </p:cNvSpPr>
          <p:nvPr>
            <p:ph type="title" hasCustomPrompt="1"/>
          </p:nvPr>
        </p:nvSpPr>
        <p:spPr>
          <a:xfrm>
            <a:off x="331788" y="2708276"/>
            <a:ext cx="7177075" cy="325438"/>
          </a:xfrm>
        </p:spPr>
        <p:txBody>
          <a:bodyPr/>
          <a:lstStyle>
            <a:lvl1pPr>
              <a:defRPr>
                <a:solidFill>
                  <a:schemeClr val="bg1"/>
                </a:solidFill>
              </a:defRPr>
            </a:lvl1pPr>
          </a:lstStyle>
          <a:p>
            <a:pPr lvl="0"/>
            <a:r>
              <a:rPr kumimoji="1" lang="ja-JP" altLang="en-US"/>
              <a:t>○○○○御中</a:t>
            </a:r>
          </a:p>
        </p:txBody>
      </p:sp>
      <p:sp>
        <p:nvSpPr>
          <p:cNvPr id="20" name="テキスト プレースホルダー 16">
            <a:extLst>
              <a:ext uri="{FF2B5EF4-FFF2-40B4-BE49-F238E27FC236}">
                <a16:creationId xmlns:a16="http://schemas.microsoft.com/office/drawing/2014/main" id="{69DA06EE-F669-A248-B816-9503F01A10EF}"/>
              </a:ext>
            </a:extLst>
          </p:cNvPr>
          <p:cNvSpPr>
            <a:spLocks noGrp="1"/>
          </p:cNvSpPr>
          <p:nvPr>
            <p:ph type="body" sz="quarter" idx="12" hasCustomPrompt="1"/>
          </p:nvPr>
        </p:nvSpPr>
        <p:spPr>
          <a:xfrm>
            <a:off x="331490" y="3257650"/>
            <a:ext cx="7177385" cy="1699489"/>
          </a:xfrm>
          <a:prstGeom prst="rect">
            <a:avLst/>
          </a:prstGeom>
        </p:spPr>
        <p:txBody>
          <a:bodyPr lIns="0" rIns="0"/>
          <a:lstStyle>
            <a:lvl1pPr>
              <a:lnSpc>
                <a:spcPct val="120000"/>
              </a:lnSpc>
              <a:defRPr sz="2400" b="1">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kumimoji="1" lang="ja-JP" altLang="en-US"/>
              <a:t>［タイトル］</a:t>
            </a:r>
          </a:p>
        </p:txBody>
      </p:sp>
      <p:sp>
        <p:nvSpPr>
          <p:cNvPr id="22" name="テキスト プレースホルダー 18">
            <a:extLst>
              <a:ext uri="{FF2B5EF4-FFF2-40B4-BE49-F238E27FC236}">
                <a16:creationId xmlns:a16="http://schemas.microsoft.com/office/drawing/2014/main" id="{F19E2444-AC3A-064A-9BA1-9990E25E935C}"/>
              </a:ext>
            </a:extLst>
          </p:cNvPr>
          <p:cNvSpPr>
            <a:spLocks noGrp="1"/>
          </p:cNvSpPr>
          <p:nvPr>
            <p:ph type="body" sz="quarter" idx="13" hasCustomPrompt="1"/>
          </p:nvPr>
        </p:nvSpPr>
        <p:spPr>
          <a:xfrm>
            <a:off x="331491" y="5882358"/>
            <a:ext cx="7177384" cy="786730"/>
          </a:xfrm>
          <a:prstGeom prst="rect">
            <a:avLst/>
          </a:prstGeom>
        </p:spPr>
        <p:txBody>
          <a:bodyPr lIns="0" rIns="0"/>
          <a:lstStyle>
            <a:lvl1pPr>
              <a:defRPr sz="14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kumimoji="1" lang="en-US" altLang="ja-JP" dirty="0"/>
              <a:t>2022</a:t>
            </a:r>
            <a:r>
              <a:rPr kumimoji="1" lang="ja-JP" altLang="en-US" dirty="0"/>
              <a:t>年 ○月 ○日</a:t>
            </a:r>
          </a:p>
          <a:p>
            <a:pPr lvl="0"/>
            <a:r>
              <a:rPr kumimoji="1" lang="ja-JP" altLang="en-US" dirty="0"/>
              <a:t>株式会社</a:t>
            </a:r>
            <a:r>
              <a:rPr kumimoji="1" lang="en-US" altLang="ja-JP" dirty="0"/>
              <a:t>NTT</a:t>
            </a:r>
            <a:r>
              <a:rPr kumimoji="1" lang="ja-JP" altLang="en-US" dirty="0"/>
              <a:t>データ経営研究所</a:t>
            </a:r>
          </a:p>
          <a:p>
            <a:pPr lvl="0"/>
            <a:r>
              <a:rPr kumimoji="1" lang="ja-JP" altLang="en-US" dirty="0"/>
              <a:t>○○○○○○○○○○○○○○</a:t>
            </a:r>
          </a:p>
        </p:txBody>
      </p:sp>
      <p:sp>
        <p:nvSpPr>
          <p:cNvPr id="6" name="正方形/長方形 5">
            <a:extLst>
              <a:ext uri="{FF2B5EF4-FFF2-40B4-BE49-F238E27FC236}">
                <a16:creationId xmlns:a16="http://schemas.microsoft.com/office/drawing/2014/main" id="{BF1C8481-7D27-A74E-9740-DD4483246E71}"/>
              </a:ext>
            </a:extLst>
          </p:cNvPr>
          <p:cNvSpPr/>
          <p:nvPr userDrawn="1"/>
        </p:nvSpPr>
        <p:spPr>
          <a:xfrm>
            <a:off x="1" y="0"/>
            <a:ext cx="9906000" cy="2403761"/>
          </a:xfrm>
          <a:prstGeom prst="rect">
            <a:avLst/>
          </a:prstGeom>
          <a:solidFill>
            <a:srgbClr val="1D264D"/>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sz="1800"/>
          </a:p>
        </p:txBody>
      </p:sp>
      <p:pic>
        <p:nvPicPr>
          <p:cNvPr id="17" name="図 16">
            <a:extLst>
              <a:ext uri="{FF2B5EF4-FFF2-40B4-BE49-F238E27FC236}">
                <a16:creationId xmlns:a16="http://schemas.microsoft.com/office/drawing/2014/main" id="{9E332B7C-2774-D747-B738-DFFE71FF42B9}"/>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306000" y="0"/>
            <a:ext cx="3600000" cy="2403761"/>
          </a:xfrm>
          <a:prstGeom prst="rect">
            <a:avLst/>
          </a:prstGeom>
        </p:spPr>
      </p:pic>
      <p:pic>
        <p:nvPicPr>
          <p:cNvPr id="10" name="図 9">
            <a:extLst>
              <a:ext uri="{FF2B5EF4-FFF2-40B4-BE49-F238E27FC236}">
                <a16:creationId xmlns:a16="http://schemas.microsoft.com/office/drawing/2014/main" id="{B869AFE1-023E-9444-AE7D-68D6CB600E83}"/>
              </a:ext>
            </a:extLst>
          </p:cNvPr>
          <p:cNvPicPr>
            <a:picLocks noChangeAspect="1"/>
          </p:cNvPicPr>
          <p:nvPr userDrawn="1"/>
        </p:nvPicPr>
        <p:blipFill>
          <a:blip r:embed="rId3"/>
          <a:srcRect/>
          <a:stretch/>
        </p:blipFill>
        <p:spPr>
          <a:xfrm>
            <a:off x="8020638" y="2640140"/>
            <a:ext cx="1641498" cy="563107"/>
          </a:xfrm>
          <a:prstGeom prst="rect">
            <a:avLst/>
          </a:prstGeom>
        </p:spPr>
      </p:pic>
      <p:sp>
        <p:nvSpPr>
          <p:cNvPr id="16" name="テキスト ボックス 15">
            <a:extLst>
              <a:ext uri="{FF2B5EF4-FFF2-40B4-BE49-F238E27FC236}">
                <a16:creationId xmlns:a16="http://schemas.microsoft.com/office/drawing/2014/main" id="{AC64BE3C-F985-7842-8067-AF5BF3B168DC}"/>
              </a:ext>
            </a:extLst>
          </p:cNvPr>
          <p:cNvSpPr txBox="1"/>
          <p:nvPr userDrawn="1"/>
        </p:nvSpPr>
        <p:spPr>
          <a:xfrm>
            <a:off x="6286752" y="6623438"/>
            <a:ext cx="3287760" cy="215444"/>
          </a:xfrm>
          <a:prstGeom prst="rect">
            <a:avLst/>
          </a:prstGeom>
          <a:noFill/>
          <a:ln>
            <a:noFill/>
          </a:ln>
        </p:spPr>
        <p:txBody>
          <a:bodyPr wrap="none" lIns="0" rIns="0" rtlCol="0">
            <a:spAutoFit/>
          </a:bodyPr>
          <a:lstStyle/>
          <a:p>
            <a:pPr algn="r"/>
            <a:r>
              <a:rPr kumimoji="0" lang="en-US" altLang="ja-JP" sz="800">
                <a:solidFill>
                  <a:schemeClr val="bg1"/>
                </a:solidFill>
                <a:latin typeface="+mn-lt"/>
                <a:cs typeface="Meiryo UI" pitchFamily="50" charset="-128"/>
              </a:rPr>
              <a:t>© 2022 NTT DATA INSTITUTE OF MANAGEMENT CONSULTING, Inc.</a:t>
            </a:r>
            <a:endParaRPr kumimoji="0" lang="en-US" altLang="ja-JP" sz="800" dirty="0">
              <a:solidFill>
                <a:schemeClr val="bg1"/>
              </a:solidFill>
              <a:latin typeface="+mn-lt"/>
              <a:cs typeface="Meiryo UI" pitchFamily="50" charset="-128"/>
            </a:endParaRPr>
          </a:p>
        </p:txBody>
      </p:sp>
      <p:sp>
        <p:nvSpPr>
          <p:cNvPr id="13" name="テキスト ボックス 12">
            <a:extLst>
              <a:ext uri="{FF2B5EF4-FFF2-40B4-BE49-F238E27FC236}">
                <a16:creationId xmlns:a16="http://schemas.microsoft.com/office/drawing/2014/main" id="{B614B9F6-94C1-874D-837D-F4D519B2A913}"/>
              </a:ext>
            </a:extLst>
          </p:cNvPr>
          <p:cNvSpPr txBox="1"/>
          <p:nvPr userDrawn="1"/>
        </p:nvSpPr>
        <p:spPr>
          <a:xfrm>
            <a:off x="10208091" y="2917862"/>
            <a:ext cx="3592650" cy="646331"/>
          </a:xfrm>
          <a:prstGeom prst="rect">
            <a:avLst/>
          </a:prstGeom>
          <a:noFill/>
        </p:spPr>
        <p:txBody>
          <a:bodyPr wrap="none" rtlCol="0">
            <a:spAutoFit/>
          </a:bodyPr>
          <a:lstStyle/>
          <a:p>
            <a:r>
              <a:rPr kumimoji="1" lang="ja-JP" altLang="en-US" sz="1800"/>
              <a:t>サービスロゴを併記する場合はこちらに</a:t>
            </a:r>
            <a:endParaRPr kumimoji="1" lang="en-US" altLang="ja-JP" sz="1800" dirty="0"/>
          </a:p>
          <a:p>
            <a:r>
              <a:rPr kumimoji="1" lang="en-US" altLang="ja-JP" sz="1800" dirty="0"/>
              <a:t>NTTDATA</a:t>
            </a:r>
            <a:r>
              <a:rPr kumimoji="1" lang="ja-JP" altLang="en-US" sz="1800"/>
              <a:t>ロゴと右揃えで配置</a:t>
            </a:r>
            <a:endParaRPr kumimoji="1" lang="en-US" altLang="ja-JP" sz="1800" dirty="0"/>
          </a:p>
        </p:txBody>
      </p:sp>
      <p:cxnSp>
        <p:nvCxnSpPr>
          <p:cNvPr id="9" name="直線矢印コネクタ 8">
            <a:extLst>
              <a:ext uri="{FF2B5EF4-FFF2-40B4-BE49-F238E27FC236}">
                <a16:creationId xmlns:a16="http://schemas.microsoft.com/office/drawing/2014/main" id="{96E83C00-A05B-DF4C-BB89-3AAB8B58965E}"/>
              </a:ext>
            </a:extLst>
          </p:cNvPr>
          <p:cNvCxnSpPr>
            <a:cxnSpLocks/>
          </p:cNvCxnSpPr>
          <p:nvPr userDrawn="1"/>
        </p:nvCxnSpPr>
        <p:spPr>
          <a:xfrm flipH="1">
            <a:off x="10114154" y="3640150"/>
            <a:ext cx="3369962" cy="0"/>
          </a:xfrm>
          <a:prstGeom prst="straightConnector1">
            <a:avLst/>
          </a:prstGeom>
          <a:ln>
            <a:solidFill>
              <a:schemeClr val="tx1"/>
            </a:solidFill>
            <a:headEnd type="none" w="lg" len="lg"/>
            <a:tailEnd type="triangle" w="lg" len="lg"/>
          </a:ln>
          <a:effectLst/>
        </p:spPr>
        <p:style>
          <a:lnRef idx="2">
            <a:schemeClr val="accent1"/>
          </a:lnRef>
          <a:fillRef idx="0">
            <a:schemeClr val="accent1"/>
          </a:fillRef>
          <a:effectRef idx="1">
            <a:schemeClr val="accent1"/>
          </a:effectRef>
          <a:fontRef idx="minor">
            <a:schemeClr val="tx1"/>
          </a:fontRef>
        </p:style>
      </p:cxnSp>
      <p:sp>
        <p:nvSpPr>
          <p:cNvPr id="12" name="テキスト ボックス 11">
            <a:extLst>
              <a:ext uri="{FF2B5EF4-FFF2-40B4-BE49-F238E27FC236}">
                <a16:creationId xmlns:a16="http://schemas.microsoft.com/office/drawing/2014/main" id="{999E7CBC-989B-AB4F-BB76-FD22326E6745}"/>
              </a:ext>
            </a:extLst>
          </p:cNvPr>
          <p:cNvSpPr txBox="1"/>
          <p:nvPr userDrawn="1"/>
        </p:nvSpPr>
        <p:spPr>
          <a:xfrm>
            <a:off x="10208090" y="3832261"/>
            <a:ext cx="415498" cy="369332"/>
          </a:xfrm>
          <a:prstGeom prst="rect">
            <a:avLst/>
          </a:prstGeom>
          <a:noFill/>
        </p:spPr>
        <p:txBody>
          <a:bodyPr wrap="none" rtlCol="0">
            <a:spAutoFit/>
          </a:bodyPr>
          <a:lstStyle/>
          <a:p>
            <a:r>
              <a:rPr kumimoji="1" lang="ja-JP" altLang="en-US" sz="1800"/>
              <a:t>例</a:t>
            </a:r>
            <a:endParaRPr kumimoji="1" lang="en-US" altLang="ja-JP" sz="1800" dirty="0"/>
          </a:p>
        </p:txBody>
      </p:sp>
      <p:pic>
        <p:nvPicPr>
          <p:cNvPr id="3" name="図 2">
            <a:extLst>
              <a:ext uri="{FF2B5EF4-FFF2-40B4-BE49-F238E27FC236}">
                <a16:creationId xmlns:a16="http://schemas.microsoft.com/office/drawing/2014/main" id="{454AE20B-55B9-2940-83F5-D6B9678113FE}"/>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10653007" y="3865065"/>
            <a:ext cx="1810479" cy="2758373"/>
          </a:xfrm>
          <a:prstGeom prst="rect">
            <a:avLst/>
          </a:prstGeom>
        </p:spPr>
      </p:pic>
    </p:spTree>
    <p:extLst>
      <p:ext uri="{BB962C8B-B14F-4D97-AF65-F5344CB8AC3E}">
        <p14:creationId xmlns:p14="http://schemas.microsoft.com/office/powerpoint/2010/main" val="938710640"/>
      </p:ext>
    </p:extLst>
  </p:cSld>
  <p:clrMapOvr>
    <a:masterClrMapping/>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表紙BA_写真あり">
    <p:spTree>
      <p:nvGrpSpPr>
        <p:cNvPr id="1" name=""/>
        <p:cNvGrpSpPr/>
        <p:nvPr/>
      </p:nvGrpSpPr>
      <p:grpSpPr>
        <a:xfrm>
          <a:off x="0" y="0"/>
          <a:ext cx="0" cy="0"/>
          <a:chOff x="0" y="0"/>
          <a:chExt cx="0" cy="0"/>
        </a:xfrm>
      </p:grpSpPr>
      <p:sp>
        <p:nvSpPr>
          <p:cNvPr id="31" name="タイトル 4">
            <a:extLst>
              <a:ext uri="{FF2B5EF4-FFF2-40B4-BE49-F238E27FC236}">
                <a16:creationId xmlns:a16="http://schemas.microsoft.com/office/drawing/2014/main" id="{DAEB2D63-6F42-DE40-80ED-B03614E6EE3B}"/>
              </a:ext>
            </a:extLst>
          </p:cNvPr>
          <p:cNvSpPr>
            <a:spLocks noGrp="1"/>
          </p:cNvSpPr>
          <p:nvPr>
            <p:ph type="title" hasCustomPrompt="1"/>
          </p:nvPr>
        </p:nvSpPr>
        <p:spPr>
          <a:xfrm>
            <a:off x="331788" y="2708276"/>
            <a:ext cx="7177075" cy="325438"/>
          </a:xfrm>
        </p:spPr>
        <p:txBody>
          <a:bodyPr/>
          <a:lstStyle>
            <a:lvl1pPr>
              <a:defRPr>
                <a:solidFill>
                  <a:schemeClr val="tx1"/>
                </a:solidFill>
              </a:defRPr>
            </a:lvl1pPr>
          </a:lstStyle>
          <a:p>
            <a:pPr lvl="0"/>
            <a:r>
              <a:rPr kumimoji="1" lang="ja-JP" altLang="en-US"/>
              <a:t>○○○○御中</a:t>
            </a:r>
          </a:p>
        </p:txBody>
      </p:sp>
      <p:sp>
        <p:nvSpPr>
          <p:cNvPr id="29" name="テキスト プレースホルダー 16">
            <a:extLst>
              <a:ext uri="{FF2B5EF4-FFF2-40B4-BE49-F238E27FC236}">
                <a16:creationId xmlns:a16="http://schemas.microsoft.com/office/drawing/2014/main" id="{626B9BF8-9F92-6F4F-8E20-85EEC8A41651}"/>
              </a:ext>
            </a:extLst>
          </p:cNvPr>
          <p:cNvSpPr>
            <a:spLocks noGrp="1"/>
          </p:cNvSpPr>
          <p:nvPr>
            <p:ph type="body" sz="quarter" idx="12" hasCustomPrompt="1"/>
          </p:nvPr>
        </p:nvSpPr>
        <p:spPr>
          <a:xfrm>
            <a:off x="331490" y="3257650"/>
            <a:ext cx="7177385" cy="1699489"/>
          </a:xfrm>
          <a:prstGeom prst="rect">
            <a:avLst/>
          </a:prstGeom>
        </p:spPr>
        <p:txBody>
          <a:bodyPr lIns="0" rIns="0"/>
          <a:lstStyle>
            <a:lvl1pPr>
              <a:lnSpc>
                <a:spcPct val="120000"/>
              </a:lnSpc>
              <a:defRPr sz="2400" b="1">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kumimoji="1" lang="ja-JP" altLang="en-US"/>
              <a:t>［タイトル］</a:t>
            </a:r>
          </a:p>
        </p:txBody>
      </p:sp>
      <p:sp>
        <p:nvSpPr>
          <p:cNvPr id="30" name="テキスト プレースホルダー 18">
            <a:extLst>
              <a:ext uri="{FF2B5EF4-FFF2-40B4-BE49-F238E27FC236}">
                <a16:creationId xmlns:a16="http://schemas.microsoft.com/office/drawing/2014/main" id="{8E10F5D0-9F6F-6146-9CD1-B36564345522}"/>
              </a:ext>
            </a:extLst>
          </p:cNvPr>
          <p:cNvSpPr>
            <a:spLocks noGrp="1"/>
          </p:cNvSpPr>
          <p:nvPr>
            <p:ph type="body" sz="quarter" idx="13" hasCustomPrompt="1"/>
          </p:nvPr>
        </p:nvSpPr>
        <p:spPr>
          <a:xfrm>
            <a:off x="331491" y="5882358"/>
            <a:ext cx="7177384" cy="786730"/>
          </a:xfrm>
          <a:prstGeom prst="rect">
            <a:avLst/>
          </a:prstGeom>
        </p:spPr>
        <p:txBody>
          <a:bodyPr lIns="0" rIns="0"/>
          <a:lstStyle>
            <a:lvl1pPr>
              <a:defRPr sz="140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kumimoji="1" lang="en-US" altLang="ja-JP" dirty="0"/>
              <a:t>2022</a:t>
            </a:r>
            <a:r>
              <a:rPr kumimoji="1" lang="ja-JP" altLang="en-US" dirty="0"/>
              <a:t>年 ○月 ○日</a:t>
            </a:r>
          </a:p>
          <a:p>
            <a:pPr lvl="0"/>
            <a:r>
              <a:rPr kumimoji="1" lang="ja-JP" altLang="en-US" dirty="0"/>
              <a:t>株式会社</a:t>
            </a:r>
            <a:r>
              <a:rPr kumimoji="1" lang="en-US" altLang="ja-JP" dirty="0"/>
              <a:t>NTT</a:t>
            </a:r>
            <a:r>
              <a:rPr kumimoji="1" lang="ja-JP" altLang="en-US" dirty="0"/>
              <a:t>データ経営研究所</a:t>
            </a:r>
          </a:p>
          <a:p>
            <a:pPr lvl="0"/>
            <a:r>
              <a:rPr kumimoji="1" lang="ja-JP" altLang="en-US" dirty="0"/>
              <a:t>○○○○○○○○○○○○○○</a:t>
            </a:r>
          </a:p>
        </p:txBody>
      </p:sp>
      <p:pic>
        <p:nvPicPr>
          <p:cNvPr id="12" name="図 11">
            <a:extLst>
              <a:ext uri="{FF2B5EF4-FFF2-40B4-BE49-F238E27FC236}">
                <a16:creationId xmlns:a16="http://schemas.microsoft.com/office/drawing/2014/main" id="{90BAE1D0-B847-E24E-B7DA-8A2D03EFC545}"/>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 y="0"/>
            <a:ext cx="7508874" cy="2403761"/>
          </a:xfrm>
          <a:prstGeom prst="rect">
            <a:avLst/>
          </a:prstGeom>
        </p:spPr>
      </p:pic>
      <p:pic>
        <p:nvPicPr>
          <p:cNvPr id="22" name="図 21">
            <a:extLst>
              <a:ext uri="{FF2B5EF4-FFF2-40B4-BE49-F238E27FC236}">
                <a16:creationId xmlns:a16="http://schemas.microsoft.com/office/drawing/2014/main" id="{9B22D6D9-28B6-F745-BA08-7E7C0B49E1DD}"/>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6305999" y="0"/>
            <a:ext cx="3600000" cy="2403761"/>
          </a:xfrm>
          <a:prstGeom prst="rect">
            <a:avLst/>
          </a:prstGeom>
        </p:spPr>
      </p:pic>
      <p:pic>
        <p:nvPicPr>
          <p:cNvPr id="13" name="図 12">
            <a:extLst>
              <a:ext uri="{FF2B5EF4-FFF2-40B4-BE49-F238E27FC236}">
                <a16:creationId xmlns:a16="http://schemas.microsoft.com/office/drawing/2014/main" id="{8F3E8D9D-42A5-BF4F-9138-FEEE258C77F5}"/>
              </a:ext>
            </a:extLst>
          </p:cNvPr>
          <p:cNvPicPr>
            <a:picLocks noChangeAspect="1"/>
          </p:cNvPicPr>
          <p:nvPr userDrawn="1"/>
        </p:nvPicPr>
        <p:blipFill>
          <a:blip r:embed="rId4"/>
          <a:srcRect/>
          <a:stretch/>
        </p:blipFill>
        <p:spPr>
          <a:xfrm>
            <a:off x="8020638" y="2640511"/>
            <a:ext cx="1641497" cy="562365"/>
          </a:xfrm>
          <a:prstGeom prst="rect">
            <a:avLst/>
          </a:prstGeom>
        </p:spPr>
      </p:pic>
      <p:sp>
        <p:nvSpPr>
          <p:cNvPr id="27" name="テキスト ボックス 26">
            <a:extLst>
              <a:ext uri="{FF2B5EF4-FFF2-40B4-BE49-F238E27FC236}">
                <a16:creationId xmlns:a16="http://schemas.microsoft.com/office/drawing/2014/main" id="{461D181A-5706-B944-AB69-AC4F76E59775}"/>
              </a:ext>
            </a:extLst>
          </p:cNvPr>
          <p:cNvSpPr txBox="1"/>
          <p:nvPr userDrawn="1"/>
        </p:nvSpPr>
        <p:spPr>
          <a:xfrm>
            <a:off x="10208091" y="2917862"/>
            <a:ext cx="3592650" cy="646331"/>
          </a:xfrm>
          <a:prstGeom prst="rect">
            <a:avLst/>
          </a:prstGeom>
          <a:noFill/>
        </p:spPr>
        <p:txBody>
          <a:bodyPr wrap="none" rtlCol="0">
            <a:spAutoFit/>
          </a:bodyPr>
          <a:lstStyle/>
          <a:p>
            <a:r>
              <a:rPr kumimoji="1" lang="ja-JP" altLang="en-US" sz="1800"/>
              <a:t>サービスロゴを併記する場合はこちらに</a:t>
            </a:r>
            <a:endParaRPr kumimoji="1" lang="en-US" altLang="ja-JP" sz="1800" dirty="0"/>
          </a:p>
          <a:p>
            <a:r>
              <a:rPr kumimoji="1" lang="en-US" altLang="ja-JP" sz="1800" dirty="0"/>
              <a:t>NTTDATA</a:t>
            </a:r>
            <a:r>
              <a:rPr kumimoji="1" lang="ja-JP" altLang="en-US" sz="1800"/>
              <a:t>ロゴと右揃えで配置</a:t>
            </a:r>
            <a:endParaRPr kumimoji="1" lang="en-US" altLang="ja-JP" sz="1800" dirty="0"/>
          </a:p>
        </p:txBody>
      </p:sp>
      <p:cxnSp>
        <p:nvCxnSpPr>
          <p:cNvPr id="25" name="直線矢印コネクタ 24">
            <a:extLst>
              <a:ext uri="{FF2B5EF4-FFF2-40B4-BE49-F238E27FC236}">
                <a16:creationId xmlns:a16="http://schemas.microsoft.com/office/drawing/2014/main" id="{53D17304-2170-3842-81DD-54288DF7E843}"/>
              </a:ext>
            </a:extLst>
          </p:cNvPr>
          <p:cNvCxnSpPr>
            <a:cxnSpLocks/>
          </p:cNvCxnSpPr>
          <p:nvPr userDrawn="1"/>
        </p:nvCxnSpPr>
        <p:spPr>
          <a:xfrm flipH="1">
            <a:off x="10114154" y="3640150"/>
            <a:ext cx="3369962" cy="0"/>
          </a:xfrm>
          <a:prstGeom prst="straightConnector1">
            <a:avLst/>
          </a:prstGeom>
          <a:ln>
            <a:solidFill>
              <a:schemeClr val="tx1"/>
            </a:solidFill>
            <a:headEnd type="none" w="lg" len="lg"/>
            <a:tailEnd type="triangle" w="lg" len="lg"/>
          </a:ln>
          <a:effectLst/>
        </p:spPr>
        <p:style>
          <a:lnRef idx="2">
            <a:schemeClr val="accent1"/>
          </a:lnRef>
          <a:fillRef idx="0">
            <a:schemeClr val="accent1"/>
          </a:fillRef>
          <a:effectRef idx="1">
            <a:schemeClr val="accent1"/>
          </a:effectRef>
          <a:fontRef idx="minor">
            <a:schemeClr val="tx1"/>
          </a:fontRef>
        </p:style>
      </p:cxnSp>
      <p:sp>
        <p:nvSpPr>
          <p:cNvPr id="26" name="テキスト ボックス 25">
            <a:extLst>
              <a:ext uri="{FF2B5EF4-FFF2-40B4-BE49-F238E27FC236}">
                <a16:creationId xmlns:a16="http://schemas.microsoft.com/office/drawing/2014/main" id="{6E2B104D-7AA8-A44B-BD96-CABEE425E2DC}"/>
              </a:ext>
            </a:extLst>
          </p:cNvPr>
          <p:cNvSpPr txBox="1"/>
          <p:nvPr userDrawn="1"/>
        </p:nvSpPr>
        <p:spPr>
          <a:xfrm>
            <a:off x="10208090" y="3832261"/>
            <a:ext cx="415498" cy="369332"/>
          </a:xfrm>
          <a:prstGeom prst="rect">
            <a:avLst/>
          </a:prstGeom>
          <a:noFill/>
        </p:spPr>
        <p:txBody>
          <a:bodyPr wrap="none" rtlCol="0">
            <a:spAutoFit/>
          </a:bodyPr>
          <a:lstStyle/>
          <a:p>
            <a:r>
              <a:rPr kumimoji="1" lang="ja-JP" altLang="en-US" sz="1800"/>
              <a:t>例</a:t>
            </a:r>
            <a:endParaRPr kumimoji="1" lang="en-US" altLang="ja-JP" sz="1800" dirty="0"/>
          </a:p>
        </p:txBody>
      </p:sp>
      <p:pic>
        <p:nvPicPr>
          <p:cNvPr id="28" name="図 27">
            <a:extLst>
              <a:ext uri="{FF2B5EF4-FFF2-40B4-BE49-F238E27FC236}">
                <a16:creationId xmlns:a16="http://schemas.microsoft.com/office/drawing/2014/main" id="{9CF502A3-4413-4F4C-A78A-4562A5C149EB}"/>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10653007" y="3865065"/>
            <a:ext cx="1810479" cy="2758373"/>
          </a:xfrm>
          <a:prstGeom prst="rect">
            <a:avLst/>
          </a:prstGeom>
        </p:spPr>
      </p:pic>
    </p:spTree>
    <p:extLst>
      <p:ext uri="{BB962C8B-B14F-4D97-AF65-F5344CB8AC3E}">
        <p14:creationId xmlns:p14="http://schemas.microsoft.com/office/powerpoint/2010/main" val="2095074558"/>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表紙B_写真あり">
    <p:spTree>
      <p:nvGrpSpPr>
        <p:cNvPr id="1" name=""/>
        <p:cNvGrpSpPr/>
        <p:nvPr/>
      </p:nvGrpSpPr>
      <p:grpSpPr>
        <a:xfrm>
          <a:off x="0" y="0"/>
          <a:ext cx="0" cy="0"/>
          <a:chOff x="0" y="0"/>
          <a:chExt cx="0" cy="0"/>
        </a:xfrm>
      </p:grpSpPr>
      <p:sp>
        <p:nvSpPr>
          <p:cNvPr id="35" name="タイトル 4">
            <a:extLst>
              <a:ext uri="{FF2B5EF4-FFF2-40B4-BE49-F238E27FC236}">
                <a16:creationId xmlns:a16="http://schemas.microsoft.com/office/drawing/2014/main" id="{7F7FE76B-2B72-F445-B054-DF922DCFDDAC}"/>
              </a:ext>
            </a:extLst>
          </p:cNvPr>
          <p:cNvSpPr>
            <a:spLocks noGrp="1"/>
          </p:cNvSpPr>
          <p:nvPr>
            <p:ph type="title" hasCustomPrompt="1"/>
          </p:nvPr>
        </p:nvSpPr>
        <p:spPr>
          <a:xfrm>
            <a:off x="331788" y="2708276"/>
            <a:ext cx="7177075" cy="325438"/>
          </a:xfrm>
        </p:spPr>
        <p:txBody>
          <a:bodyPr/>
          <a:lstStyle>
            <a:lvl1pPr>
              <a:defRPr>
                <a:solidFill>
                  <a:schemeClr val="tx1"/>
                </a:solidFill>
              </a:defRPr>
            </a:lvl1pPr>
          </a:lstStyle>
          <a:p>
            <a:pPr lvl="0"/>
            <a:r>
              <a:rPr kumimoji="1" lang="ja-JP" altLang="en-US"/>
              <a:t>○○○○御中</a:t>
            </a:r>
          </a:p>
        </p:txBody>
      </p:sp>
      <p:sp>
        <p:nvSpPr>
          <p:cNvPr id="33" name="テキスト プレースホルダー 16">
            <a:extLst>
              <a:ext uri="{FF2B5EF4-FFF2-40B4-BE49-F238E27FC236}">
                <a16:creationId xmlns:a16="http://schemas.microsoft.com/office/drawing/2014/main" id="{E3237D89-4FFD-9645-82EF-42AE21A32150}"/>
              </a:ext>
            </a:extLst>
          </p:cNvPr>
          <p:cNvSpPr>
            <a:spLocks noGrp="1"/>
          </p:cNvSpPr>
          <p:nvPr>
            <p:ph type="body" sz="quarter" idx="12" hasCustomPrompt="1"/>
          </p:nvPr>
        </p:nvSpPr>
        <p:spPr>
          <a:xfrm>
            <a:off x="331490" y="3257650"/>
            <a:ext cx="7177385" cy="1699489"/>
          </a:xfrm>
          <a:prstGeom prst="rect">
            <a:avLst/>
          </a:prstGeom>
        </p:spPr>
        <p:txBody>
          <a:bodyPr lIns="0" rIns="0"/>
          <a:lstStyle>
            <a:lvl1pPr>
              <a:lnSpc>
                <a:spcPct val="120000"/>
              </a:lnSpc>
              <a:defRPr sz="2400" b="1">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kumimoji="1" lang="ja-JP" altLang="en-US"/>
              <a:t>［タイトル］</a:t>
            </a:r>
          </a:p>
        </p:txBody>
      </p:sp>
      <p:sp>
        <p:nvSpPr>
          <p:cNvPr id="34" name="テキスト プレースホルダー 18">
            <a:extLst>
              <a:ext uri="{FF2B5EF4-FFF2-40B4-BE49-F238E27FC236}">
                <a16:creationId xmlns:a16="http://schemas.microsoft.com/office/drawing/2014/main" id="{CC5E5581-933D-AE49-AF30-8BD9F0C44292}"/>
              </a:ext>
            </a:extLst>
          </p:cNvPr>
          <p:cNvSpPr>
            <a:spLocks noGrp="1"/>
          </p:cNvSpPr>
          <p:nvPr>
            <p:ph type="body" sz="quarter" idx="13" hasCustomPrompt="1"/>
          </p:nvPr>
        </p:nvSpPr>
        <p:spPr>
          <a:xfrm>
            <a:off x="331491" y="5882358"/>
            <a:ext cx="7177384" cy="786730"/>
          </a:xfrm>
          <a:prstGeom prst="rect">
            <a:avLst/>
          </a:prstGeom>
        </p:spPr>
        <p:txBody>
          <a:bodyPr lIns="0" rIns="0"/>
          <a:lstStyle>
            <a:lvl1pPr>
              <a:defRPr sz="140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kumimoji="1" lang="en-US" altLang="ja-JP" dirty="0"/>
              <a:t>2022</a:t>
            </a:r>
            <a:r>
              <a:rPr kumimoji="1" lang="ja-JP" altLang="en-US" dirty="0"/>
              <a:t>年 ○月 ○日</a:t>
            </a:r>
          </a:p>
          <a:p>
            <a:pPr lvl="0"/>
            <a:r>
              <a:rPr kumimoji="1" lang="ja-JP" altLang="en-US" dirty="0"/>
              <a:t>株式会社</a:t>
            </a:r>
            <a:r>
              <a:rPr kumimoji="1" lang="en-US" altLang="ja-JP" dirty="0"/>
              <a:t>NTT</a:t>
            </a:r>
            <a:r>
              <a:rPr kumimoji="1" lang="ja-JP" altLang="en-US" dirty="0"/>
              <a:t>データ経営研究所</a:t>
            </a:r>
          </a:p>
          <a:p>
            <a:pPr lvl="0"/>
            <a:r>
              <a:rPr kumimoji="1" lang="ja-JP" altLang="en-US" dirty="0"/>
              <a:t>○○○○○○○○○○○○○○</a:t>
            </a:r>
          </a:p>
        </p:txBody>
      </p:sp>
      <p:pic>
        <p:nvPicPr>
          <p:cNvPr id="18" name="図 17">
            <a:extLst>
              <a:ext uri="{FF2B5EF4-FFF2-40B4-BE49-F238E27FC236}">
                <a16:creationId xmlns:a16="http://schemas.microsoft.com/office/drawing/2014/main" id="{1E183DC7-670E-5F49-B5E8-40C408E3CC4D}"/>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 y="0"/>
            <a:ext cx="7508874" cy="2403761"/>
          </a:xfrm>
          <a:prstGeom prst="rect">
            <a:avLst/>
          </a:prstGeom>
        </p:spPr>
      </p:pic>
      <p:pic>
        <p:nvPicPr>
          <p:cNvPr id="36" name="図 35">
            <a:extLst>
              <a:ext uri="{FF2B5EF4-FFF2-40B4-BE49-F238E27FC236}">
                <a16:creationId xmlns:a16="http://schemas.microsoft.com/office/drawing/2014/main" id="{7549A32A-D0F4-5F40-8A63-C8083940002E}"/>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6306002" y="0"/>
            <a:ext cx="3599998" cy="2403761"/>
          </a:xfrm>
          <a:prstGeom prst="rect">
            <a:avLst/>
          </a:prstGeom>
        </p:spPr>
      </p:pic>
      <p:pic>
        <p:nvPicPr>
          <p:cNvPr id="12" name="図 11">
            <a:extLst>
              <a:ext uri="{FF2B5EF4-FFF2-40B4-BE49-F238E27FC236}">
                <a16:creationId xmlns:a16="http://schemas.microsoft.com/office/drawing/2014/main" id="{340B3C42-4162-B549-B6FB-BD1ED42A0282}"/>
              </a:ext>
            </a:extLst>
          </p:cNvPr>
          <p:cNvPicPr>
            <a:picLocks noChangeAspect="1"/>
          </p:cNvPicPr>
          <p:nvPr userDrawn="1"/>
        </p:nvPicPr>
        <p:blipFill>
          <a:blip r:embed="rId4"/>
          <a:srcRect/>
          <a:stretch/>
        </p:blipFill>
        <p:spPr>
          <a:xfrm>
            <a:off x="8020638" y="2640511"/>
            <a:ext cx="1641497" cy="562365"/>
          </a:xfrm>
          <a:prstGeom prst="rect">
            <a:avLst/>
          </a:prstGeom>
        </p:spPr>
      </p:pic>
      <p:sp>
        <p:nvSpPr>
          <p:cNvPr id="31" name="テキスト ボックス 30">
            <a:extLst>
              <a:ext uri="{FF2B5EF4-FFF2-40B4-BE49-F238E27FC236}">
                <a16:creationId xmlns:a16="http://schemas.microsoft.com/office/drawing/2014/main" id="{D2D050F2-5285-E14A-A417-4731ED04D45E}"/>
              </a:ext>
            </a:extLst>
          </p:cNvPr>
          <p:cNvSpPr txBox="1"/>
          <p:nvPr userDrawn="1"/>
        </p:nvSpPr>
        <p:spPr>
          <a:xfrm>
            <a:off x="10208091" y="2917862"/>
            <a:ext cx="3592650" cy="646331"/>
          </a:xfrm>
          <a:prstGeom prst="rect">
            <a:avLst/>
          </a:prstGeom>
          <a:noFill/>
        </p:spPr>
        <p:txBody>
          <a:bodyPr wrap="none" rtlCol="0">
            <a:spAutoFit/>
          </a:bodyPr>
          <a:lstStyle/>
          <a:p>
            <a:r>
              <a:rPr kumimoji="1" lang="ja-JP" altLang="en-US" sz="1800"/>
              <a:t>サービスロゴを併記する場合はこちらに</a:t>
            </a:r>
            <a:endParaRPr kumimoji="1" lang="en-US" altLang="ja-JP" sz="1800" dirty="0"/>
          </a:p>
          <a:p>
            <a:r>
              <a:rPr kumimoji="1" lang="en-US" altLang="ja-JP" sz="1800" dirty="0"/>
              <a:t>NTTDATA</a:t>
            </a:r>
            <a:r>
              <a:rPr kumimoji="1" lang="ja-JP" altLang="en-US" sz="1800"/>
              <a:t>ロゴと右揃えで配置</a:t>
            </a:r>
            <a:endParaRPr kumimoji="1" lang="en-US" altLang="ja-JP" sz="1800" dirty="0"/>
          </a:p>
        </p:txBody>
      </p:sp>
      <p:cxnSp>
        <p:nvCxnSpPr>
          <p:cNvPr id="29" name="直線矢印コネクタ 28">
            <a:extLst>
              <a:ext uri="{FF2B5EF4-FFF2-40B4-BE49-F238E27FC236}">
                <a16:creationId xmlns:a16="http://schemas.microsoft.com/office/drawing/2014/main" id="{9C4723A0-F66B-1142-A607-3091A2C802CC}"/>
              </a:ext>
            </a:extLst>
          </p:cNvPr>
          <p:cNvCxnSpPr>
            <a:cxnSpLocks/>
          </p:cNvCxnSpPr>
          <p:nvPr userDrawn="1"/>
        </p:nvCxnSpPr>
        <p:spPr>
          <a:xfrm flipH="1">
            <a:off x="10114154" y="3640150"/>
            <a:ext cx="3369962" cy="0"/>
          </a:xfrm>
          <a:prstGeom prst="straightConnector1">
            <a:avLst/>
          </a:prstGeom>
          <a:ln>
            <a:solidFill>
              <a:schemeClr val="tx1"/>
            </a:solidFill>
            <a:headEnd type="none" w="lg" len="lg"/>
            <a:tailEnd type="triangle" w="lg" len="lg"/>
          </a:ln>
          <a:effectLst/>
        </p:spPr>
        <p:style>
          <a:lnRef idx="2">
            <a:schemeClr val="accent1"/>
          </a:lnRef>
          <a:fillRef idx="0">
            <a:schemeClr val="accent1"/>
          </a:fillRef>
          <a:effectRef idx="1">
            <a:schemeClr val="accent1"/>
          </a:effectRef>
          <a:fontRef idx="minor">
            <a:schemeClr val="tx1"/>
          </a:fontRef>
        </p:style>
      </p:cxnSp>
      <p:sp>
        <p:nvSpPr>
          <p:cNvPr id="30" name="テキスト ボックス 29">
            <a:extLst>
              <a:ext uri="{FF2B5EF4-FFF2-40B4-BE49-F238E27FC236}">
                <a16:creationId xmlns:a16="http://schemas.microsoft.com/office/drawing/2014/main" id="{EE6E71D4-644F-314A-B274-C97B6055D017}"/>
              </a:ext>
            </a:extLst>
          </p:cNvPr>
          <p:cNvSpPr txBox="1"/>
          <p:nvPr userDrawn="1"/>
        </p:nvSpPr>
        <p:spPr>
          <a:xfrm>
            <a:off x="10208090" y="3832261"/>
            <a:ext cx="415498" cy="369332"/>
          </a:xfrm>
          <a:prstGeom prst="rect">
            <a:avLst/>
          </a:prstGeom>
          <a:noFill/>
        </p:spPr>
        <p:txBody>
          <a:bodyPr wrap="none" rtlCol="0">
            <a:spAutoFit/>
          </a:bodyPr>
          <a:lstStyle/>
          <a:p>
            <a:r>
              <a:rPr kumimoji="1" lang="ja-JP" altLang="en-US" sz="1800"/>
              <a:t>例</a:t>
            </a:r>
            <a:endParaRPr kumimoji="1" lang="en-US" altLang="ja-JP" sz="1800" dirty="0"/>
          </a:p>
        </p:txBody>
      </p:sp>
      <p:pic>
        <p:nvPicPr>
          <p:cNvPr id="32" name="図 31">
            <a:extLst>
              <a:ext uri="{FF2B5EF4-FFF2-40B4-BE49-F238E27FC236}">
                <a16:creationId xmlns:a16="http://schemas.microsoft.com/office/drawing/2014/main" id="{C3E07B9D-F72C-4C4A-AA97-C2C7EB423070}"/>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10653007" y="3865065"/>
            <a:ext cx="1810479" cy="2758373"/>
          </a:xfrm>
          <a:prstGeom prst="rect">
            <a:avLst/>
          </a:prstGeom>
        </p:spPr>
      </p:pic>
    </p:spTree>
    <p:extLst>
      <p:ext uri="{BB962C8B-B14F-4D97-AF65-F5344CB8AC3E}">
        <p14:creationId xmlns:p14="http://schemas.microsoft.com/office/powerpoint/2010/main" val="3577661706"/>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表紙C_写真あり">
    <p:bg>
      <p:bgPr>
        <a:solidFill>
          <a:schemeClr val="accent2"/>
        </a:solidFill>
        <a:effectLst/>
      </p:bgPr>
    </p:bg>
    <p:spTree>
      <p:nvGrpSpPr>
        <p:cNvPr id="1" name=""/>
        <p:cNvGrpSpPr/>
        <p:nvPr/>
      </p:nvGrpSpPr>
      <p:grpSpPr>
        <a:xfrm>
          <a:off x="0" y="0"/>
          <a:ext cx="0" cy="0"/>
          <a:chOff x="0" y="0"/>
          <a:chExt cx="0" cy="0"/>
        </a:xfrm>
      </p:grpSpPr>
      <p:sp>
        <p:nvSpPr>
          <p:cNvPr id="35" name="タイトル 4">
            <a:extLst>
              <a:ext uri="{FF2B5EF4-FFF2-40B4-BE49-F238E27FC236}">
                <a16:creationId xmlns:a16="http://schemas.microsoft.com/office/drawing/2014/main" id="{3BC5E597-0591-1E48-B456-49696C2C1E9B}"/>
              </a:ext>
            </a:extLst>
          </p:cNvPr>
          <p:cNvSpPr>
            <a:spLocks noGrp="1"/>
          </p:cNvSpPr>
          <p:nvPr>
            <p:ph type="title" hasCustomPrompt="1"/>
          </p:nvPr>
        </p:nvSpPr>
        <p:spPr>
          <a:xfrm>
            <a:off x="331788" y="2708276"/>
            <a:ext cx="7177075" cy="325438"/>
          </a:xfrm>
        </p:spPr>
        <p:txBody>
          <a:bodyPr/>
          <a:lstStyle>
            <a:lvl1pPr>
              <a:defRPr>
                <a:solidFill>
                  <a:schemeClr val="bg1"/>
                </a:solidFill>
              </a:defRPr>
            </a:lvl1pPr>
          </a:lstStyle>
          <a:p>
            <a:pPr lvl="0"/>
            <a:r>
              <a:rPr kumimoji="1" lang="ja-JP" altLang="en-US"/>
              <a:t>○○○○御中</a:t>
            </a:r>
          </a:p>
        </p:txBody>
      </p:sp>
      <p:sp>
        <p:nvSpPr>
          <p:cNvPr id="33" name="テキスト プレースホルダー 16">
            <a:extLst>
              <a:ext uri="{FF2B5EF4-FFF2-40B4-BE49-F238E27FC236}">
                <a16:creationId xmlns:a16="http://schemas.microsoft.com/office/drawing/2014/main" id="{EACB12DF-D76D-C743-AED2-AEC0EF2804E9}"/>
              </a:ext>
            </a:extLst>
          </p:cNvPr>
          <p:cNvSpPr>
            <a:spLocks noGrp="1"/>
          </p:cNvSpPr>
          <p:nvPr>
            <p:ph type="body" sz="quarter" idx="12" hasCustomPrompt="1"/>
          </p:nvPr>
        </p:nvSpPr>
        <p:spPr>
          <a:xfrm>
            <a:off x="331490" y="3257650"/>
            <a:ext cx="7177385" cy="1699489"/>
          </a:xfrm>
          <a:prstGeom prst="rect">
            <a:avLst/>
          </a:prstGeom>
        </p:spPr>
        <p:txBody>
          <a:bodyPr lIns="0" rIns="0"/>
          <a:lstStyle>
            <a:lvl1pPr>
              <a:lnSpc>
                <a:spcPct val="120000"/>
              </a:lnSpc>
              <a:defRPr sz="2400" b="1">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kumimoji="1" lang="ja-JP" altLang="en-US"/>
              <a:t>［タイトル］</a:t>
            </a:r>
          </a:p>
        </p:txBody>
      </p:sp>
      <p:sp>
        <p:nvSpPr>
          <p:cNvPr id="34" name="テキスト プレースホルダー 18">
            <a:extLst>
              <a:ext uri="{FF2B5EF4-FFF2-40B4-BE49-F238E27FC236}">
                <a16:creationId xmlns:a16="http://schemas.microsoft.com/office/drawing/2014/main" id="{15C87D92-2797-9949-BDA3-74353F8FF1DB}"/>
              </a:ext>
            </a:extLst>
          </p:cNvPr>
          <p:cNvSpPr>
            <a:spLocks noGrp="1"/>
          </p:cNvSpPr>
          <p:nvPr>
            <p:ph type="body" sz="quarter" idx="13" hasCustomPrompt="1"/>
          </p:nvPr>
        </p:nvSpPr>
        <p:spPr>
          <a:xfrm>
            <a:off x="331491" y="5882358"/>
            <a:ext cx="7177384" cy="786730"/>
          </a:xfrm>
          <a:prstGeom prst="rect">
            <a:avLst/>
          </a:prstGeom>
        </p:spPr>
        <p:txBody>
          <a:bodyPr lIns="0" rIns="0"/>
          <a:lstStyle>
            <a:lvl1pPr>
              <a:defRPr sz="14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kumimoji="1" lang="en-US" altLang="ja-JP" dirty="0"/>
              <a:t>2022</a:t>
            </a:r>
            <a:r>
              <a:rPr kumimoji="1" lang="ja-JP" altLang="en-US" dirty="0"/>
              <a:t>年 ○月 ○日</a:t>
            </a:r>
          </a:p>
          <a:p>
            <a:pPr lvl="0"/>
            <a:r>
              <a:rPr kumimoji="1" lang="ja-JP" altLang="en-US" dirty="0"/>
              <a:t>株式会社</a:t>
            </a:r>
            <a:r>
              <a:rPr kumimoji="1" lang="en-US" altLang="ja-JP" dirty="0"/>
              <a:t>NTT</a:t>
            </a:r>
            <a:r>
              <a:rPr kumimoji="1" lang="ja-JP" altLang="en-US" dirty="0"/>
              <a:t>データ経営研究所</a:t>
            </a:r>
          </a:p>
          <a:p>
            <a:pPr lvl="0"/>
            <a:r>
              <a:rPr kumimoji="1" lang="ja-JP" altLang="en-US" dirty="0"/>
              <a:t>○○○○○○○○○○○○○○</a:t>
            </a:r>
          </a:p>
        </p:txBody>
      </p:sp>
      <p:pic>
        <p:nvPicPr>
          <p:cNvPr id="13" name="図 12">
            <a:extLst>
              <a:ext uri="{FF2B5EF4-FFF2-40B4-BE49-F238E27FC236}">
                <a16:creationId xmlns:a16="http://schemas.microsoft.com/office/drawing/2014/main" id="{5B390AF8-CEC7-824F-B832-F1AB05C30A6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 y="0"/>
            <a:ext cx="7508874" cy="2403761"/>
          </a:xfrm>
          <a:prstGeom prst="rect">
            <a:avLst/>
          </a:prstGeom>
        </p:spPr>
      </p:pic>
      <p:pic>
        <p:nvPicPr>
          <p:cNvPr id="15" name="図 14">
            <a:extLst>
              <a:ext uri="{FF2B5EF4-FFF2-40B4-BE49-F238E27FC236}">
                <a16:creationId xmlns:a16="http://schemas.microsoft.com/office/drawing/2014/main" id="{D0048547-20D1-A14A-880B-F7B64D9F5DA2}"/>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6306000" y="0"/>
            <a:ext cx="3600000" cy="2403761"/>
          </a:xfrm>
          <a:prstGeom prst="rect">
            <a:avLst/>
          </a:prstGeom>
        </p:spPr>
      </p:pic>
      <p:pic>
        <p:nvPicPr>
          <p:cNvPr id="14" name="図 13">
            <a:extLst>
              <a:ext uri="{FF2B5EF4-FFF2-40B4-BE49-F238E27FC236}">
                <a16:creationId xmlns:a16="http://schemas.microsoft.com/office/drawing/2014/main" id="{AD77AE2A-F8CF-1F4E-99C5-6DC82B91D271}"/>
              </a:ext>
            </a:extLst>
          </p:cNvPr>
          <p:cNvPicPr>
            <a:picLocks noChangeAspect="1"/>
          </p:cNvPicPr>
          <p:nvPr userDrawn="1"/>
        </p:nvPicPr>
        <p:blipFill>
          <a:blip r:embed="rId4"/>
          <a:srcRect/>
          <a:stretch/>
        </p:blipFill>
        <p:spPr>
          <a:xfrm>
            <a:off x="8020638" y="2640140"/>
            <a:ext cx="1641498" cy="563107"/>
          </a:xfrm>
          <a:prstGeom prst="rect">
            <a:avLst/>
          </a:prstGeom>
        </p:spPr>
      </p:pic>
      <p:sp>
        <p:nvSpPr>
          <p:cNvPr id="32" name="テキスト ボックス 31">
            <a:extLst>
              <a:ext uri="{FF2B5EF4-FFF2-40B4-BE49-F238E27FC236}">
                <a16:creationId xmlns:a16="http://schemas.microsoft.com/office/drawing/2014/main" id="{F0BD5EEB-B096-434B-8568-E6237E37BBAF}"/>
              </a:ext>
            </a:extLst>
          </p:cNvPr>
          <p:cNvSpPr txBox="1"/>
          <p:nvPr userDrawn="1"/>
        </p:nvSpPr>
        <p:spPr>
          <a:xfrm>
            <a:off x="6286752" y="6623438"/>
            <a:ext cx="3287760" cy="215444"/>
          </a:xfrm>
          <a:prstGeom prst="rect">
            <a:avLst/>
          </a:prstGeom>
          <a:noFill/>
          <a:ln>
            <a:noFill/>
          </a:ln>
        </p:spPr>
        <p:txBody>
          <a:bodyPr wrap="none" lIns="0" rIns="0" rtlCol="0">
            <a:spAutoFit/>
          </a:bodyPr>
          <a:lstStyle/>
          <a:p>
            <a:pPr algn="r"/>
            <a:r>
              <a:rPr kumimoji="0" lang="en-US" altLang="ja-JP" sz="800">
                <a:solidFill>
                  <a:schemeClr val="bg1"/>
                </a:solidFill>
                <a:latin typeface="+mn-lt"/>
                <a:cs typeface="Meiryo UI" pitchFamily="50" charset="-128"/>
              </a:rPr>
              <a:t>© 2022 NTT DATA INSTITUTE OF MANAGEMENT CONSULTING, Inc.</a:t>
            </a:r>
            <a:endParaRPr kumimoji="0" lang="en-US" altLang="ja-JP" sz="800" dirty="0">
              <a:solidFill>
                <a:schemeClr val="bg1"/>
              </a:solidFill>
              <a:latin typeface="+mn-lt"/>
              <a:cs typeface="Meiryo UI" pitchFamily="50" charset="-128"/>
            </a:endParaRPr>
          </a:p>
        </p:txBody>
      </p:sp>
      <p:sp>
        <p:nvSpPr>
          <p:cNvPr id="29" name="テキスト ボックス 28">
            <a:extLst>
              <a:ext uri="{FF2B5EF4-FFF2-40B4-BE49-F238E27FC236}">
                <a16:creationId xmlns:a16="http://schemas.microsoft.com/office/drawing/2014/main" id="{248F1E09-51F1-134B-9292-4A242E2CDBCC}"/>
              </a:ext>
            </a:extLst>
          </p:cNvPr>
          <p:cNvSpPr txBox="1"/>
          <p:nvPr userDrawn="1"/>
        </p:nvSpPr>
        <p:spPr>
          <a:xfrm>
            <a:off x="10208091" y="2917862"/>
            <a:ext cx="3592650" cy="646331"/>
          </a:xfrm>
          <a:prstGeom prst="rect">
            <a:avLst/>
          </a:prstGeom>
          <a:noFill/>
        </p:spPr>
        <p:txBody>
          <a:bodyPr wrap="none" rtlCol="0">
            <a:spAutoFit/>
          </a:bodyPr>
          <a:lstStyle/>
          <a:p>
            <a:r>
              <a:rPr kumimoji="1" lang="ja-JP" altLang="en-US" sz="1800"/>
              <a:t>サービスロゴを併記する場合はこちらに</a:t>
            </a:r>
            <a:endParaRPr kumimoji="1" lang="en-US" altLang="ja-JP" sz="1800" dirty="0"/>
          </a:p>
          <a:p>
            <a:r>
              <a:rPr kumimoji="1" lang="en-US" altLang="ja-JP" sz="1800" dirty="0"/>
              <a:t>NTTDATA</a:t>
            </a:r>
            <a:r>
              <a:rPr kumimoji="1" lang="ja-JP" altLang="en-US" sz="1800"/>
              <a:t>ロゴと右揃えで配置</a:t>
            </a:r>
            <a:endParaRPr kumimoji="1" lang="en-US" altLang="ja-JP" sz="1800" dirty="0"/>
          </a:p>
        </p:txBody>
      </p:sp>
      <p:cxnSp>
        <p:nvCxnSpPr>
          <p:cNvPr id="27" name="直線矢印コネクタ 26">
            <a:extLst>
              <a:ext uri="{FF2B5EF4-FFF2-40B4-BE49-F238E27FC236}">
                <a16:creationId xmlns:a16="http://schemas.microsoft.com/office/drawing/2014/main" id="{6923F4F4-AA5D-CA49-AD92-0C098F193A58}"/>
              </a:ext>
            </a:extLst>
          </p:cNvPr>
          <p:cNvCxnSpPr>
            <a:cxnSpLocks/>
          </p:cNvCxnSpPr>
          <p:nvPr userDrawn="1"/>
        </p:nvCxnSpPr>
        <p:spPr>
          <a:xfrm flipH="1">
            <a:off x="10114154" y="3640150"/>
            <a:ext cx="3369962" cy="0"/>
          </a:xfrm>
          <a:prstGeom prst="straightConnector1">
            <a:avLst/>
          </a:prstGeom>
          <a:ln>
            <a:solidFill>
              <a:schemeClr val="tx1"/>
            </a:solidFill>
            <a:headEnd type="none" w="lg" len="lg"/>
            <a:tailEnd type="triangle" w="lg" len="lg"/>
          </a:ln>
          <a:effectLst/>
        </p:spPr>
        <p:style>
          <a:lnRef idx="2">
            <a:schemeClr val="accent1"/>
          </a:lnRef>
          <a:fillRef idx="0">
            <a:schemeClr val="accent1"/>
          </a:fillRef>
          <a:effectRef idx="1">
            <a:schemeClr val="accent1"/>
          </a:effectRef>
          <a:fontRef idx="minor">
            <a:schemeClr val="tx1"/>
          </a:fontRef>
        </p:style>
      </p:cxnSp>
      <p:sp>
        <p:nvSpPr>
          <p:cNvPr id="28" name="テキスト ボックス 27">
            <a:extLst>
              <a:ext uri="{FF2B5EF4-FFF2-40B4-BE49-F238E27FC236}">
                <a16:creationId xmlns:a16="http://schemas.microsoft.com/office/drawing/2014/main" id="{486344C5-5736-B340-AE6F-C527DB55A1FE}"/>
              </a:ext>
            </a:extLst>
          </p:cNvPr>
          <p:cNvSpPr txBox="1"/>
          <p:nvPr userDrawn="1"/>
        </p:nvSpPr>
        <p:spPr>
          <a:xfrm>
            <a:off x="10208090" y="3832261"/>
            <a:ext cx="415498" cy="369332"/>
          </a:xfrm>
          <a:prstGeom prst="rect">
            <a:avLst/>
          </a:prstGeom>
          <a:noFill/>
        </p:spPr>
        <p:txBody>
          <a:bodyPr wrap="none" rtlCol="0">
            <a:spAutoFit/>
          </a:bodyPr>
          <a:lstStyle/>
          <a:p>
            <a:r>
              <a:rPr kumimoji="1" lang="ja-JP" altLang="en-US" sz="1800"/>
              <a:t>例</a:t>
            </a:r>
            <a:endParaRPr kumimoji="1" lang="en-US" altLang="ja-JP" sz="1800" dirty="0"/>
          </a:p>
        </p:txBody>
      </p:sp>
      <p:pic>
        <p:nvPicPr>
          <p:cNvPr id="30" name="図 29">
            <a:extLst>
              <a:ext uri="{FF2B5EF4-FFF2-40B4-BE49-F238E27FC236}">
                <a16:creationId xmlns:a16="http://schemas.microsoft.com/office/drawing/2014/main" id="{BB058353-6D31-6F47-9883-33F6B1EEE8A5}"/>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10653007" y="3865065"/>
            <a:ext cx="1810479" cy="2758373"/>
          </a:xfrm>
          <a:prstGeom prst="rect">
            <a:avLst/>
          </a:prstGeom>
        </p:spPr>
      </p:pic>
    </p:spTree>
    <p:extLst>
      <p:ext uri="{BB962C8B-B14F-4D97-AF65-F5344CB8AC3E}">
        <p14:creationId xmlns:p14="http://schemas.microsoft.com/office/powerpoint/2010/main" val="3897655208"/>
      </p:ext>
    </p:extLst>
  </p:cSld>
  <p:clrMapOvr>
    <a:masterClrMapping/>
  </p:clrMapOvr>
  <p:extLst>
    <p:ext uri="{DCECCB84-F9BA-43D5-87BE-67443E8EF086}">
      <p15:sldGuideLst xmlns:p15="http://schemas.microsoft.com/office/powerpoint/2012/main"/>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目次A">
    <p:bg>
      <p:bgRef idx="1001">
        <a:schemeClr val="bg1"/>
      </p:bgRef>
    </p:bg>
    <p:spTree>
      <p:nvGrpSpPr>
        <p:cNvPr id="1" name=""/>
        <p:cNvGrpSpPr/>
        <p:nvPr/>
      </p:nvGrpSpPr>
      <p:grpSpPr>
        <a:xfrm>
          <a:off x="0" y="0"/>
          <a:ext cx="0" cy="0"/>
          <a:chOff x="0" y="0"/>
          <a:chExt cx="0" cy="0"/>
        </a:xfrm>
      </p:grpSpPr>
      <p:sp>
        <p:nvSpPr>
          <p:cNvPr id="16" name="タイトル 1">
            <a:extLst>
              <a:ext uri="{FF2B5EF4-FFF2-40B4-BE49-F238E27FC236}">
                <a16:creationId xmlns:a16="http://schemas.microsoft.com/office/drawing/2014/main" id="{BBAE3FA2-1464-6D4B-8787-C48A0BC48186}"/>
              </a:ext>
            </a:extLst>
          </p:cNvPr>
          <p:cNvSpPr>
            <a:spLocks noGrp="1"/>
          </p:cNvSpPr>
          <p:nvPr>
            <p:ph type="title" hasCustomPrompt="1"/>
          </p:nvPr>
        </p:nvSpPr>
        <p:spPr>
          <a:xfrm>
            <a:off x="331491" y="164693"/>
            <a:ext cx="7321847" cy="412538"/>
          </a:xfrm>
        </p:spPr>
        <p:txBody>
          <a:bodyPr/>
          <a:lstStyle>
            <a:lvl1pPr>
              <a:defRPr>
                <a:solidFill>
                  <a:schemeClr val="tx1"/>
                </a:solidFill>
              </a:defRPr>
            </a:lvl1pPr>
          </a:lstStyle>
          <a:p>
            <a:r>
              <a:rPr kumimoji="1" lang="ja-JP" altLang="en-US"/>
              <a:t>目次</a:t>
            </a:r>
          </a:p>
        </p:txBody>
      </p:sp>
      <p:sp>
        <p:nvSpPr>
          <p:cNvPr id="17" name="テキスト プレースホルダー 4">
            <a:extLst>
              <a:ext uri="{FF2B5EF4-FFF2-40B4-BE49-F238E27FC236}">
                <a16:creationId xmlns:a16="http://schemas.microsoft.com/office/drawing/2014/main" id="{BD1CB523-85FF-A047-8B9B-84BA47FE1D38}"/>
              </a:ext>
            </a:extLst>
          </p:cNvPr>
          <p:cNvSpPr>
            <a:spLocks noGrp="1"/>
          </p:cNvSpPr>
          <p:nvPr>
            <p:ph type="body" sz="quarter" idx="10"/>
          </p:nvPr>
        </p:nvSpPr>
        <p:spPr>
          <a:xfrm>
            <a:off x="331491" y="692150"/>
            <a:ext cx="7321847" cy="5797550"/>
          </a:xfrm>
          <a:prstGeom prst="rect">
            <a:avLst/>
          </a:prstGeom>
        </p:spPr>
        <p:txBody>
          <a:bodyPr/>
          <a:lstStyle>
            <a:lvl1pPr>
              <a:defRPr>
                <a:solidFill>
                  <a:schemeClr val="tx1"/>
                </a:solidFill>
                <a:latin typeface="+mn-ea"/>
                <a:ea typeface="+mn-ea"/>
              </a:defRPr>
            </a:lvl1pPr>
            <a:lvl2pPr>
              <a:defRPr>
                <a:solidFill>
                  <a:schemeClr val="tx1"/>
                </a:solidFill>
                <a:latin typeface="+mn-ea"/>
                <a:ea typeface="+mn-ea"/>
              </a:defRPr>
            </a:lvl2pPr>
            <a:lvl3pPr>
              <a:defRPr>
                <a:solidFill>
                  <a:schemeClr val="tx1"/>
                </a:solidFill>
                <a:latin typeface="+mn-ea"/>
                <a:ea typeface="+mn-ea"/>
              </a:defRPr>
            </a:lvl3pPr>
            <a:lvl4pPr>
              <a:defRPr>
                <a:solidFill>
                  <a:schemeClr val="tx1"/>
                </a:solidFill>
                <a:latin typeface="+mn-ea"/>
                <a:ea typeface="+mn-ea"/>
              </a:defRPr>
            </a:lvl4pPr>
            <a:lvl5pPr>
              <a:defRPr>
                <a:solidFill>
                  <a:schemeClr val="tx1"/>
                </a:solidFill>
                <a:latin typeface="+mn-ea"/>
                <a:ea typeface="+mn-ea"/>
              </a:defRPr>
            </a:lvl5p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13" name="正方形/長方形 12">
            <a:extLst>
              <a:ext uri="{FF2B5EF4-FFF2-40B4-BE49-F238E27FC236}">
                <a16:creationId xmlns:a16="http://schemas.microsoft.com/office/drawing/2014/main" id="{E70671B4-D85D-B14E-82F8-9CF01FC6EE18}"/>
              </a:ext>
            </a:extLst>
          </p:cNvPr>
          <p:cNvSpPr/>
          <p:nvPr userDrawn="1"/>
        </p:nvSpPr>
        <p:spPr>
          <a:xfrm>
            <a:off x="7820324" y="0"/>
            <a:ext cx="2085676" cy="6858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sz="1800">
              <a:solidFill>
                <a:schemeClr val="accent2"/>
              </a:solidFill>
            </a:endParaRPr>
          </a:p>
        </p:txBody>
      </p:sp>
      <p:pic>
        <p:nvPicPr>
          <p:cNvPr id="14" name="図 13">
            <a:extLst>
              <a:ext uri="{FF2B5EF4-FFF2-40B4-BE49-F238E27FC236}">
                <a16:creationId xmlns:a16="http://schemas.microsoft.com/office/drawing/2014/main" id="{A286677C-676D-0D49-B2C4-56A70ECBA096}"/>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7820324" y="4772324"/>
            <a:ext cx="2085676" cy="2085676"/>
          </a:xfrm>
          <a:prstGeom prst="rect">
            <a:avLst/>
          </a:prstGeom>
        </p:spPr>
      </p:pic>
      <p:pic>
        <p:nvPicPr>
          <p:cNvPr id="15" name="図 14">
            <a:extLst>
              <a:ext uri="{FF2B5EF4-FFF2-40B4-BE49-F238E27FC236}">
                <a16:creationId xmlns:a16="http://schemas.microsoft.com/office/drawing/2014/main" id="{6C244BF9-F7CF-7840-8844-2E7ED6175FA9}"/>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991572" y="6600825"/>
            <a:ext cx="920819" cy="234561"/>
          </a:xfrm>
          <a:prstGeom prst="rect">
            <a:avLst/>
          </a:prstGeom>
        </p:spPr>
      </p:pic>
      <p:cxnSp>
        <p:nvCxnSpPr>
          <p:cNvPr id="18" name="直線コネクタ 17">
            <a:extLst>
              <a:ext uri="{FF2B5EF4-FFF2-40B4-BE49-F238E27FC236}">
                <a16:creationId xmlns:a16="http://schemas.microsoft.com/office/drawing/2014/main" id="{A5F39659-31BA-3444-83B8-D09F59133F19}"/>
              </a:ext>
            </a:extLst>
          </p:cNvPr>
          <p:cNvCxnSpPr>
            <a:cxnSpLocks/>
          </p:cNvCxnSpPr>
          <p:nvPr userDrawn="1"/>
        </p:nvCxnSpPr>
        <p:spPr>
          <a:xfrm>
            <a:off x="9083638" y="6597650"/>
            <a:ext cx="0" cy="260350"/>
          </a:xfrm>
          <a:prstGeom prst="line">
            <a:avLst/>
          </a:prstGeom>
          <a:ln w="9525">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19" name="テキスト ボックス 18">
            <a:extLst>
              <a:ext uri="{FF2B5EF4-FFF2-40B4-BE49-F238E27FC236}">
                <a16:creationId xmlns:a16="http://schemas.microsoft.com/office/drawing/2014/main" id="{9C329398-3F3A-E64B-A959-DAA180CE3F5C}"/>
              </a:ext>
            </a:extLst>
          </p:cNvPr>
          <p:cNvSpPr txBox="1"/>
          <p:nvPr userDrawn="1"/>
        </p:nvSpPr>
        <p:spPr>
          <a:xfrm>
            <a:off x="9147003" y="6590696"/>
            <a:ext cx="436568" cy="261610"/>
          </a:xfrm>
          <a:prstGeom prst="rect">
            <a:avLst/>
          </a:prstGeom>
          <a:noFill/>
          <a:ln>
            <a:noFill/>
          </a:ln>
        </p:spPr>
        <p:txBody>
          <a:bodyPr wrap="square" lIns="0" rIns="0" rtlCol="0">
            <a:spAutoFit/>
          </a:bodyPr>
          <a:lstStyle/>
          <a:p>
            <a:pPr algn="r"/>
            <a:fld id="{8DD8EB0B-AB08-A54E-B33C-ED72A04D9CE9}" type="slidenum">
              <a:rPr lang="ja-JP" altLang="en-US" sz="1100" smtClean="0">
                <a:solidFill>
                  <a:schemeClr val="tx1"/>
                </a:solidFill>
                <a:latin typeface="+mn-lt"/>
              </a:rPr>
              <a:pPr algn="r"/>
              <a:t>‹#›</a:t>
            </a:fld>
            <a:endParaRPr kumimoji="0" lang="en-US" altLang="ja-JP" sz="1100" dirty="0">
              <a:solidFill>
                <a:schemeClr val="tx1"/>
              </a:solidFill>
              <a:latin typeface="+mn-lt"/>
              <a:cs typeface="Meiryo UI" pitchFamily="50" charset="-128"/>
            </a:endParaRPr>
          </a:p>
        </p:txBody>
      </p:sp>
    </p:spTree>
    <p:extLst>
      <p:ext uri="{BB962C8B-B14F-4D97-AF65-F5344CB8AC3E}">
        <p14:creationId xmlns:p14="http://schemas.microsoft.com/office/powerpoint/2010/main" val="3586893273"/>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目次B">
    <p:bg>
      <p:bgRef idx="1001">
        <a:schemeClr val="bg1"/>
      </p:bgRef>
    </p:bg>
    <p:spTree>
      <p:nvGrpSpPr>
        <p:cNvPr id="1" name=""/>
        <p:cNvGrpSpPr/>
        <p:nvPr/>
      </p:nvGrpSpPr>
      <p:grpSpPr>
        <a:xfrm>
          <a:off x="0" y="0"/>
          <a:ext cx="0" cy="0"/>
          <a:chOff x="0" y="0"/>
          <a:chExt cx="0" cy="0"/>
        </a:xfrm>
      </p:grpSpPr>
      <p:sp>
        <p:nvSpPr>
          <p:cNvPr id="17" name="タイトル 1">
            <a:extLst>
              <a:ext uri="{FF2B5EF4-FFF2-40B4-BE49-F238E27FC236}">
                <a16:creationId xmlns:a16="http://schemas.microsoft.com/office/drawing/2014/main" id="{E6701CD2-677C-D142-82A1-12E0EBA9A65F}"/>
              </a:ext>
            </a:extLst>
          </p:cNvPr>
          <p:cNvSpPr>
            <a:spLocks noGrp="1"/>
          </p:cNvSpPr>
          <p:nvPr>
            <p:ph type="title" hasCustomPrompt="1"/>
          </p:nvPr>
        </p:nvSpPr>
        <p:spPr>
          <a:xfrm>
            <a:off x="331491" y="164693"/>
            <a:ext cx="7321847" cy="412538"/>
          </a:xfrm>
        </p:spPr>
        <p:txBody>
          <a:bodyPr/>
          <a:lstStyle>
            <a:lvl1pPr>
              <a:defRPr>
                <a:solidFill>
                  <a:schemeClr val="tx1"/>
                </a:solidFill>
              </a:defRPr>
            </a:lvl1pPr>
          </a:lstStyle>
          <a:p>
            <a:r>
              <a:rPr kumimoji="1" lang="ja-JP" altLang="en-US"/>
              <a:t>目次</a:t>
            </a:r>
          </a:p>
        </p:txBody>
      </p:sp>
      <p:sp>
        <p:nvSpPr>
          <p:cNvPr id="18" name="テキスト プレースホルダー 4">
            <a:extLst>
              <a:ext uri="{FF2B5EF4-FFF2-40B4-BE49-F238E27FC236}">
                <a16:creationId xmlns:a16="http://schemas.microsoft.com/office/drawing/2014/main" id="{570EBE81-ADFD-9E45-9FD9-FE2272EDCA88}"/>
              </a:ext>
            </a:extLst>
          </p:cNvPr>
          <p:cNvSpPr>
            <a:spLocks noGrp="1"/>
          </p:cNvSpPr>
          <p:nvPr>
            <p:ph type="body" sz="quarter" idx="10"/>
          </p:nvPr>
        </p:nvSpPr>
        <p:spPr>
          <a:xfrm>
            <a:off x="331491" y="692150"/>
            <a:ext cx="7321847" cy="5797550"/>
          </a:xfrm>
          <a:prstGeom prst="rect">
            <a:avLst/>
          </a:prstGeom>
        </p:spPr>
        <p:txBody>
          <a:bodyPr/>
          <a:lstStyle>
            <a:lvl1pPr>
              <a:defRPr>
                <a:solidFill>
                  <a:schemeClr val="tx1"/>
                </a:solidFill>
                <a:latin typeface="+mn-ea"/>
                <a:ea typeface="+mn-ea"/>
              </a:defRPr>
            </a:lvl1pPr>
            <a:lvl2pPr>
              <a:defRPr>
                <a:solidFill>
                  <a:schemeClr val="tx1"/>
                </a:solidFill>
                <a:latin typeface="+mn-ea"/>
                <a:ea typeface="+mn-ea"/>
              </a:defRPr>
            </a:lvl2pPr>
            <a:lvl3pPr>
              <a:defRPr>
                <a:solidFill>
                  <a:schemeClr val="tx1"/>
                </a:solidFill>
                <a:latin typeface="+mn-ea"/>
                <a:ea typeface="+mn-ea"/>
              </a:defRPr>
            </a:lvl3pPr>
            <a:lvl4pPr>
              <a:defRPr>
                <a:solidFill>
                  <a:schemeClr val="tx1"/>
                </a:solidFill>
                <a:latin typeface="+mn-ea"/>
                <a:ea typeface="+mn-ea"/>
              </a:defRPr>
            </a:lvl4pPr>
            <a:lvl5pPr>
              <a:defRPr>
                <a:solidFill>
                  <a:schemeClr val="tx1"/>
                </a:solidFill>
                <a:latin typeface="+mn-ea"/>
                <a:ea typeface="+mn-ea"/>
              </a:defRPr>
            </a:lvl5p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9" name="正方形/長方形 8">
            <a:extLst>
              <a:ext uri="{FF2B5EF4-FFF2-40B4-BE49-F238E27FC236}">
                <a16:creationId xmlns:a16="http://schemas.microsoft.com/office/drawing/2014/main" id="{F8331829-5E16-FD4C-A59A-774C3BA7F1DA}"/>
              </a:ext>
            </a:extLst>
          </p:cNvPr>
          <p:cNvSpPr/>
          <p:nvPr userDrawn="1"/>
        </p:nvSpPr>
        <p:spPr>
          <a:xfrm>
            <a:off x="7820324" y="0"/>
            <a:ext cx="2085676" cy="685800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sz="1800">
              <a:solidFill>
                <a:schemeClr val="accent2"/>
              </a:solidFill>
            </a:endParaRPr>
          </a:p>
        </p:txBody>
      </p:sp>
      <p:pic>
        <p:nvPicPr>
          <p:cNvPr id="15" name="図 14">
            <a:extLst>
              <a:ext uri="{FF2B5EF4-FFF2-40B4-BE49-F238E27FC236}">
                <a16:creationId xmlns:a16="http://schemas.microsoft.com/office/drawing/2014/main" id="{1090E53B-00D9-A043-84E9-49FDBDBD51BD}"/>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7820324" y="4772324"/>
            <a:ext cx="2085676" cy="2085676"/>
          </a:xfrm>
          <a:prstGeom prst="rect">
            <a:avLst/>
          </a:prstGeom>
        </p:spPr>
      </p:pic>
      <p:pic>
        <p:nvPicPr>
          <p:cNvPr id="16" name="図 15">
            <a:extLst>
              <a:ext uri="{FF2B5EF4-FFF2-40B4-BE49-F238E27FC236}">
                <a16:creationId xmlns:a16="http://schemas.microsoft.com/office/drawing/2014/main" id="{5A358143-6BD9-754C-AD9B-005D301B5F80}"/>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991572" y="6600825"/>
            <a:ext cx="920819" cy="234561"/>
          </a:xfrm>
          <a:prstGeom prst="rect">
            <a:avLst/>
          </a:prstGeom>
        </p:spPr>
      </p:pic>
      <p:cxnSp>
        <p:nvCxnSpPr>
          <p:cNvPr id="22" name="直線コネクタ 21">
            <a:extLst>
              <a:ext uri="{FF2B5EF4-FFF2-40B4-BE49-F238E27FC236}">
                <a16:creationId xmlns:a16="http://schemas.microsoft.com/office/drawing/2014/main" id="{A4555FBF-DDA8-C141-AA5A-B8CF3D7C111A}"/>
              </a:ext>
            </a:extLst>
          </p:cNvPr>
          <p:cNvCxnSpPr>
            <a:cxnSpLocks/>
          </p:cNvCxnSpPr>
          <p:nvPr userDrawn="1"/>
        </p:nvCxnSpPr>
        <p:spPr>
          <a:xfrm>
            <a:off x="9083638" y="6597650"/>
            <a:ext cx="0" cy="260350"/>
          </a:xfrm>
          <a:prstGeom prst="line">
            <a:avLst/>
          </a:prstGeom>
          <a:ln w="952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23" name="テキスト ボックス 22">
            <a:extLst>
              <a:ext uri="{FF2B5EF4-FFF2-40B4-BE49-F238E27FC236}">
                <a16:creationId xmlns:a16="http://schemas.microsoft.com/office/drawing/2014/main" id="{F7A1702F-4C57-DD46-98F4-7CDB41BF734A}"/>
              </a:ext>
            </a:extLst>
          </p:cNvPr>
          <p:cNvSpPr txBox="1"/>
          <p:nvPr userDrawn="1"/>
        </p:nvSpPr>
        <p:spPr>
          <a:xfrm>
            <a:off x="9147003" y="6590696"/>
            <a:ext cx="436568" cy="261610"/>
          </a:xfrm>
          <a:prstGeom prst="rect">
            <a:avLst/>
          </a:prstGeom>
          <a:noFill/>
          <a:ln>
            <a:noFill/>
          </a:ln>
        </p:spPr>
        <p:txBody>
          <a:bodyPr wrap="square" lIns="0" rIns="0" rtlCol="0">
            <a:spAutoFit/>
          </a:bodyPr>
          <a:lstStyle/>
          <a:p>
            <a:pPr algn="r"/>
            <a:fld id="{8DD8EB0B-AB08-A54E-B33C-ED72A04D9CE9}" type="slidenum">
              <a:rPr lang="ja-JP" altLang="en-US" sz="1100" smtClean="0">
                <a:solidFill>
                  <a:schemeClr val="bg1"/>
                </a:solidFill>
                <a:latin typeface="+mn-lt"/>
              </a:rPr>
              <a:pPr algn="r"/>
              <a:t>‹#›</a:t>
            </a:fld>
            <a:endParaRPr kumimoji="0" lang="en-US" altLang="ja-JP" sz="1100" dirty="0">
              <a:solidFill>
                <a:schemeClr val="bg1"/>
              </a:solidFill>
              <a:latin typeface="+mn-lt"/>
              <a:cs typeface="Meiryo UI" pitchFamily="50" charset="-128"/>
            </a:endParaRPr>
          </a:p>
        </p:txBody>
      </p:sp>
    </p:spTree>
    <p:extLst>
      <p:ext uri="{BB962C8B-B14F-4D97-AF65-F5344CB8AC3E}">
        <p14:creationId xmlns:p14="http://schemas.microsoft.com/office/powerpoint/2010/main" val="1755546365"/>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目次C">
    <p:bg>
      <p:bgPr>
        <a:solidFill>
          <a:schemeClr val="accent2"/>
        </a:solidFill>
        <a:effectLst/>
      </p:bgPr>
    </p:bg>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EB51DA0-E136-254B-9C8E-DD3202B3BA8F}"/>
              </a:ext>
            </a:extLst>
          </p:cNvPr>
          <p:cNvSpPr>
            <a:spLocks noGrp="1"/>
          </p:cNvSpPr>
          <p:nvPr>
            <p:ph type="title" hasCustomPrompt="1"/>
          </p:nvPr>
        </p:nvSpPr>
        <p:spPr>
          <a:xfrm>
            <a:off x="331491" y="164693"/>
            <a:ext cx="7321847" cy="412538"/>
          </a:xfrm>
        </p:spPr>
        <p:txBody>
          <a:bodyPr/>
          <a:lstStyle>
            <a:lvl1pPr>
              <a:defRPr>
                <a:solidFill>
                  <a:schemeClr val="bg1"/>
                </a:solidFill>
              </a:defRPr>
            </a:lvl1pPr>
          </a:lstStyle>
          <a:p>
            <a:r>
              <a:rPr kumimoji="1" lang="ja-JP" altLang="en-US"/>
              <a:t>目次</a:t>
            </a:r>
          </a:p>
        </p:txBody>
      </p:sp>
      <p:sp>
        <p:nvSpPr>
          <p:cNvPr id="5" name="テキスト プレースホルダー 4">
            <a:extLst>
              <a:ext uri="{FF2B5EF4-FFF2-40B4-BE49-F238E27FC236}">
                <a16:creationId xmlns:a16="http://schemas.microsoft.com/office/drawing/2014/main" id="{FB808FD6-AE48-AF47-931E-E220778DFFFE}"/>
              </a:ext>
            </a:extLst>
          </p:cNvPr>
          <p:cNvSpPr>
            <a:spLocks noGrp="1"/>
          </p:cNvSpPr>
          <p:nvPr>
            <p:ph type="body" sz="quarter" idx="10"/>
          </p:nvPr>
        </p:nvSpPr>
        <p:spPr>
          <a:xfrm>
            <a:off x="331491" y="692150"/>
            <a:ext cx="7321847" cy="5797550"/>
          </a:xfrm>
          <a:prstGeom prst="rect">
            <a:avLst/>
          </a:prstGeom>
        </p:spPr>
        <p:txBody>
          <a:bodyPr/>
          <a:lstStyle>
            <a:lvl1pPr>
              <a:defRPr>
                <a:solidFill>
                  <a:schemeClr val="bg1"/>
                </a:solidFill>
                <a:latin typeface="+mn-ea"/>
                <a:ea typeface="+mn-ea"/>
              </a:defRPr>
            </a:lvl1pPr>
            <a:lvl2pPr>
              <a:defRPr>
                <a:solidFill>
                  <a:schemeClr val="bg1"/>
                </a:solidFill>
                <a:latin typeface="+mn-ea"/>
                <a:ea typeface="+mn-ea"/>
              </a:defRPr>
            </a:lvl2pPr>
            <a:lvl3pPr>
              <a:defRPr>
                <a:solidFill>
                  <a:schemeClr val="bg1"/>
                </a:solidFill>
                <a:latin typeface="+mn-ea"/>
                <a:ea typeface="+mn-ea"/>
              </a:defRPr>
            </a:lvl3pPr>
            <a:lvl4pPr>
              <a:defRPr>
                <a:solidFill>
                  <a:schemeClr val="bg1"/>
                </a:solidFill>
                <a:latin typeface="+mn-ea"/>
                <a:ea typeface="+mn-ea"/>
              </a:defRPr>
            </a:lvl4pPr>
            <a:lvl5pPr>
              <a:defRPr>
                <a:solidFill>
                  <a:schemeClr val="bg1"/>
                </a:solidFill>
                <a:latin typeface="+mn-ea"/>
                <a:ea typeface="+mn-ea"/>
              </a:defRPr>
            </a:lvl5p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11" name="正方形/長方形 10">
            <a:extLst>
              <a:ext uri="{FF2B5EF4-FFF2-40B4-BE49-F238E27FC236}">
                <a16:creationId xmlns:a16="http://schemas.microsoft.com/office/drawing/2014/main" id="{3687A8B2-9E93-354F-B8D1-B6B918CEA90A}"/>
              </a:ext>
            </a:extLst>
          </p:cNvPr>
          <p:cNvSpPr/>
          <p:nvPr userDrawn="1"/>
        </p:nvSpPr>
        <p:spPr>
          <a:xfrm>
            <a:off x="7820324" y="0"/>
            <a:ext cx="2085676" cy="6858000"/>
          </a:xfrm>
          <a:prstGeom prst="rect">
            <a:avLst/>
          </a:prstGeom>
          <a:solidFill>
            <a:srgbClr val="3B486F"/>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sz="1800">
              <a:solidFill>
                <a:schemeClr val="accent2"/>
              </a:solidFill>
            </a:endParaRPr>
          </a:p>
        </p:txBody>
      </p:sp>
      <p:pic>
        <p:nvPicPr>
          <p:cNvPr id="7" name="図 6">
            <a:extLst>
              <a:ext uri="{FF2B5EF4-FFF2-40B4-BE49-F238E27FC236}">
                <a16:creationId xmlns:a16="http://schemas.microsoft.com/office/drawing/2014/main" id="{F8B9B30C-B4CC-7748-A83A-F9E764738787}"/>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820324" y="4772324"/>
            <a:ext cx="2085676" cy="2085676"/>
          </a:xfrm>
          <a:prstGeom prst="rect">
            <a:avLst/>
          </a:prstGeom>
        </p:spPr>
      </p:pic>
      <p:sp>
        <p:nvSpPr>
          <p:cNvPr id="29" name="テキスト ボックス 28">
            <a:extLst>
              <a:ext uri="{FF2B5EF4-FFF2-40B4-BE49-F238E27FC236}">
                <a16:creationId xmlns:a16="http://schemas.microsoft.com/office/drawing/2014/main" id="{9CE94EA5-B308-374E-9CB5-E83142A05316}"/>
              </a:ext>
            </a:extLst>
          </p:cNvPr>
          <p:cNvSpPr txBox="1"/>
          <p:nvPr userDrawn="1"/>
        </p:nvSpPr>
        <p:spPr>
          <a:xfrm>
            <a:off x="4357146" y="6623438"/>
            <a:ext cx="3287760" cy="215444"/>
          </a:xfrm>
          <a:prstGeom prst="rect">
            <a:avLst/>
          </a:prstGeom>
          <a:noFill/>
          <a:ln>
            <a:noFill/>
          </a:ln>
        </p:spPr>
        <p:txBody>
          <a:bodyPr wrap="none" lIns="0" rIns="0" rtlCol="0">
            <a:spAutoFit/>
          </a:bodyPr>
          <a:lstStyle/>
          <a:p>
            <a:pPr algn="r"/>
            <a:r>
              <a:rPr kumimoji="0" lang="en-US" altLang="ja-JP" sz="800" dirty="0">
                <a:solidFill>
                  <a:schemeClr val="bg1"/>
                </a:solidFill>
                <a:latin typeface="+mn-lt"/>
                <a:cs typeface="Meiryo UI" pitchFamily="50" charset="-128"/>
              </a:rPr>
              <a:t>© 2022 NTT DATA INSTITUTE OF MANAGEMENT CONSULTING, Inc.</a:t>
            </a:r>
          </a:p>
        </p:txBody>
      </p:sp>
      <p:cxnSp>
        <p:nvCxnSpPr>
          <p:cNvPr id="15" name="直線コネクタ 14">
            <a:extLst>
              <a:ext uri="{FF2B5EF4-FFF2-40B4-BE49-F238E27FC236}">
                <a16:creationId xmlns:a16="http://schemas.microsoft.com/office/drawing/2014/main" id="{B3DBF0BE-6AA5-F745-9FC5-44881C89F49C}"/>
              </a:ext>
            </a:extLst>
          </p:cNvPr>
          <p:cNvCxnSpPr>
            <a:cxnSpLocks/>
          </p:cNvCxnSpPr>
          <p:nvPr userDrawn="1"/>
        </p:nvCxnSpPr>
        <p:spPr>
          <a:xfrm>
            <a:off x="7820324" y="6597650"/>
            <a:ext cx="0" cy="260350"/>
          </a:xfrm>
          <a:prstGeom prst="line">
            <a:avLst/>
          </a:prstGeom>
          <a:ln w="9525">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4" name="図 3">
            <a:extLst>
              <a:ext uri="{FF2B5EF4-FFF2-40B4-BE49-F238E27FC236}">
                <a16:creationId xmlns:a16="http://schemas.microsoft.com/office/drawing/2014/main" id="{9A14CAF1-A85E-9344-A0FE-8B8C363B83DF}"/>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991572" y="6600825"/>
            <a:ext cx="920819" cy="234561"/>
          </a:xfrm>
          <a:prstGeom prst="rect">
            <a:avLst/>
          </a:prstGeom>
        </p:spPr>
      </p:pic>
      <p:cxnSp>
        <p:nvCxnSpPr>
          <p:cNvPr id="16" name="直線コネクタ 15">
            <a:extLst>
              <a:ext uri="{FF2B5EF4-FFF2-40B4-BE49-F238E27FC236}">
                <a16:creationId xmlns:a16="http://schemas.microsoft.com/office/drawing/2014/main" id="{16B41417-B48C-CE43-966E-9152FFAC935E}"/>
              </a:ext>
            </a:extLst>
          </p:cNvPr>
          <p:cNvCxnSpPr>
            <a:cxnSpLocks/>
          </p:cNvCxnSpPr>
          <p:nvPr userDrawn="1"/>
        </p:nvCxnSpPr>
        <p:spPr>
          <a:xfrm>
            <a:off x="9083638" y="6597650"/>
            <a:ext cx="0" cy="260350"/>
          </a:xfrm>
          <a:prstGeom prst="line">
            <a:avLst/>
          </a:prstGeom>
          <a:ln w="952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2" name="テキスト ボックス 11">
            <a:extLst>
              <a:ext uri="{FF2B5EF4-FFF2-40B4-BE49-F238E27FC236}">
                <a16:creationId xmlns:a16="http://schemas.microsoft.com/office/drawing/2014/main" id="{00B52987-9405-2B46-8E23-D359E72DD129}"/>
              </a:ext>
            </a:extLst>
          </p:cNvPr>
          <p:cNvSpPr txBox="1"/>
          <p:nvPr userDrawn="1"/>
        </p:nvSpPr>
        <p:spPr>
          <a:xfrm>
            <a:off x="9147003" y="6590696"/>
            <a:ext cx="436568" cy="261610"/>
          </a:xfrm>
          <a:prstGeom prst="rect">
            <a:avLst/>
          </a:prstGeom>
          <a:noFill/>
          <a:ln>
            <a:noFill/>
          </a:ln>
        </p:spPr>
        <p:txBody>
          <a:bodyPr wrap="square" lIns="0" rIns="0" rtlCol="0">
            <a:spAutoFit/>
          </a:bodyPr>
          <a:lstStyle/>
          <a:p>
            <a:pPr algn="r"/>
            <a:fld id="{8DD8EB0B-AB08-A54E-B33C-ED72A04D9CE9}" type="slidenum">
              <a:rPr lang="ja-JP" altLang="en-US" sz="1100" smtClean="0">
                <a:solidFill>
                  <a:schemeClr val="bg1"/>
                </a:solidFill>
                <a:latin typeface="+mn-lt"/>
              </a:rPr>
              <a:pPr algn="r"/>
              <a:t>‹#›</a:t>
            </a:fld>
            <a:endParaRPr kumimoji="0" lang="en-US" altLang="ja-JP" sz="1100" dirty="0">
              <a:solidFill>
                <a:schemeClr val="bg1"/>
              </a:solidFill>
              <a:latin typeface="+mn-lt"/>
              <a:cs typeface="Meiryo UI" pitchFamily="50" charset="-128"/>
            </a:endParaRPr>
          </a:p>
        </p:txBody>
      </p:sp>
    </p:spTree>
    <p:extLst>
      <p:ext uri="{BB962C8B-B14F-4D97-AF65-F5344CB8AC3E}">
        <p14:creationId xmlns:p14="http://schemas.microsoft.com/office/powerpoint/2010/main" val="2598125596"/>
      </p:ext>
    </p:extLst>
  </p:cSld>
  <p:clrMapOvr>
    <a:masterClrMapping/>
  </p:clrMapOvr>
  <p:extLst>
    <p:ext uri="{DCECCB84-F9BA-43D5-87BE-67443E8EF086}">
      <p15:sldGuideLst xmlns:p15="http://schemas.microsoft.com/office/powerpoint/2012/main"/>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目次A_写真あり">
    <p:bg>
      <p:bgRef idx="1001">
        <a:schemeClr val="bg1"/>
      </p:bgRef>
    </p:bg>
    <p:spTree>
      <p:nvGrpSpPr>
        <p:cNvPr id="1" name=""/>
        <p:cNvGrpSpPr/>
        <p:nvPr/>
      </p:nvGrpSpPr>
      <p:grpSpPr>
        <a:xfrm>
          <a:off x="0" y="0"/>
          <a:ext cx="0" cy="0"/>
          <a:chOff x="0" y="0"/>
          <a:chExt cx="0" cy="0"/>
        </a:xfrm>
      </p:grpSpPr>
      <p:sp>
        <p:nvSpPr>
          <p:cNvPr id="19" name="タイトル 1">
            <a:extLst>
              <a:ext uri="{FF2B5EF4-FFF2-40B4-BE49-F238E27FC236}">
                <a16:creationId xmlns:a16="http://schemas.microsoft.com/office/drawing/2014/main" id="{264EF314-A64E-3F4C-B03B-CEB36A067F2C}"/>
              </a:ext>
            </a:extLst>
          </p:cNvPr>
          <p:cNvSpPr>
            <a:spLocks noGrp="1"/>
          </p:cNvSpPr>
          <p:nvPr>
            <p:ph type="title" hasCustomPrompt="1"/>
          </p:nvPr>
        </p:nvSpPr>
        <p:spPr>
          <a:xfrm>
            <a:off x="331491" y="164693"/>
            <a:ext cx="7321847" cy="412538"/>
          </a:xfrm>
        </p:spPr>
        <p:txBody>
          <a:bodyPr/>
          <a:lstStyle>
            <a:lvl1pPr>
              <a:defRPr>
                <a:solidFill>
                  <a:schemeClr val="tx1"/>
                </a:solidFill>
              </a:defRPr>
            </a:lvl1pPr>
          </a:lstStyle>
          <a:p>
            <a:r>
              <a:rPr kumimoji="1" lang="ja-JP" altLang="en-US"/>
              <a:t>目次</a:t>
            </a:r>
          </a:p>
        </p:txBody>
      </p:sp>
      <p:sp>
        <p:nvSpPr>
          <p:cNvPr id="20" name="テキスト プレースホルダー 4">
            <a:extLst>
              <a:ext uri="{FF2B5EF4-FFF2-40B4-BE49-F238E27FC236}">
                <a16:creationId xmlns:a16="http://schemas.microsoft.com/office/drawing/2014/main" id="{84FF02D6-BC24-774F-8606-E31273FFA372}"/>
              </a:ext>
            </a:extLst>
          </p:cNvPr>
          <p:cNvSpPr>
            <a:spLocks noGrp="1"/>
          </p:cNvSpPr>
          <p:nvPr>
            <p:ph type="body" sz="quarter" idx="10"/>
          </p:nvPr>
        </p:nvSpPr>
        <p:spPr>
          <a:xfrm>
            <a:off x="331491" y="692150"/>
            <a:ext cx="7321847" cy="5797550"/>
          </a:xfrm>
          <a:prstGeom prst="rect">
            <a:avLst/>
          </a:prstGeom>
        </p:spPr>
        <p:txBody>
          <a:bodyPr/>
          <a:lstStyle>
            <a:lvl1pPr>
              <a:defRPr>
                <a:solidFill>
                  <a:schemeClr val="tx1"/>
                </a:solidFill>
                <a:latin typeface="+mn-ea"/>
                <a:ea typeface="+mn-ea"/>
              </a:defRPr>
            </a:lvl1pPr>
            <a:lvl2pPr>
              <a:defRPr>
                <a:solidFill>
                  <a:schemeClr val="tx1"/>
                </a:solidFill>
                <a:latin typeface="+mn-ea"/>
                <a:ea typeface="+mn-ea"/>
              </a:defRPr>
            </a:lvl2pPr>
            <a:lvl3pPr>
              <a:defRPr>
                <a:solidFill>
                  <a:schemeClr val="tx1"/>
                </a:solidFill>
                <a:latin typeface="+mn-ea"/>
                <a:ea typeface="+mn-ea"/>
              </a:defRPr>
            </a:lvl3pPr>
            <a:lvl4pPr>
              <a:defRPr>
                <a:solidFill>
                  <a:schemeClr val="tx1"/>
                </a:solidFill>
                <a:latin typeface="+mn-ea"/>
                <a:ea typeface="+mn-ea"/>
              </a:defRPr>
            </a:lvl4pPr>
            <a:lvl5pPr>
              <a:defRPr>
                <a:solidFill>
                  <a:schemeClr val="tx1"/>
                </a:solidFill>
                <a:latin typeface="+mn-ea"/>
                <a:ea typeface="+mn-ea"/>
              </a:defRPr>
            </a:lvl5p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pic>
        <p:nvPicPr>
          <p:cNvPr id="9" name="図 8">
            <a:extLst>
              <a:ext uri="{FF2B5EF4-FFF2-40B4-BE49-F238E27FC236}">
                <a16:creationId xmlns:a16="http://schemas.microsoft.com/office/drawing/2014/main" id="{8B9AD09D-7861-AC4C-949E-615556979949}"/>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7820025" y="0"/>
            <a:ext cx="2085969" cy="5797550"/>
          </a:xfrm>
          <a:prstGeom prst="rect">
            <a:avLst/>
          </a:prstGeom>
        </p:spPr>
      </p:pic>
      <p:pic>
        <p:nvPicPr>
          <p:cNvPr id="13" name="図 12">
            <a:extLst>
              <a:ext uri="{FF2B5EF4-FFF2-40B4-BE49-F238E27FC236}">
                <a16:creationId xmlns:a16="http://schemas.microsoft.com/office/drawing/2014/main" id="{540C2BEA-F93E-7248-AE16-D510BB0098D7}"/>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7820324" y="4772324"/>
            <a:ext cx="2085676" cy="2085676"/>
          </a:xfrm>
          <a:prstGeom prst="rect">
            <a:avLst/>
          </a:prstGeom>
        </p:spPr>
      </p:pic>
      <p:pic>
        <p:nvPicPr>
          <p:cNvPr id="17" name="図 16">
            <a:extLst>
              <a:ext uri="{FF2B5EF4-FFF2-40B4-BE49-F238E27FC236}">
                <a16:creationId xmlns:a16="http://schemas.microsoft.com/office/drawing/2014/main" id="{AC2E62F0-4FDE-A846-BFDD-7669922816D4}"/>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7991572" y="6600825"/>
            <a:ext cx="920819" cy="234561"/>
          </a:xfrm>
          <a:prstGeom prst="rect">
            <a:avLst/>
          </a:prstGeom>
        </p:spPr>
      </p:pic>
      <p:cxnSp>
        <p:nvCxnSpPr>
          <p:cNvPr id="21" name="直線コネクタ 20">
            <a:extLst>
              <a:ext uri="{FF2B5EF4-FFF2-40B4-BE49-F238E27FC236}">
                <a16:creationId xmlns:a16="http://schemas.microsoft.com/office/drawing/2014/main" id="{5D66D3D4-EF1C-8843-AC5F-3EA89964E73A}"/>
              </a:ext>
            </a:extLst>
          </p:cNvPr>
          <p:cNvCxnSpPr>
            <a:cxnSpLocks/>
          </p:cNvCxnSpPr>
          <p:nvPr userDrawn="1"/>
        </p:nvCxnSpPr>
        <p:spPr>
          <a:xfrm>
            <a:off x="9083638" y="6597650"/>
            <a:ext cx="0" cy="260350"/>
          </a:xfrm>
          <a:prstGeom prst="line">
            <a:avLst/>
          </a:prstGeom>
          <a:ln w="9525">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22" name="テキスト ボックス 21">
            <a:extLst>
              <a:ext uri="{FF2B5EF4-FFF2-40B4-BE49-F238E27FC236}">
                <a16:creationId xmlns:a16="http://schemas.microsoft.com/office/drawing/2014/main" id="{671A9F73-31F2-2249-AD17-1198AE7673DC}"/>
              </a:ext>
            </a:extLst>
          </p:cNvPr>
          <p:cNvSpPr txBox="1"/>
          <p:nvPr userDrawn="1"/>
        </p:nvSpPr>
        <p:spPr>
          <a:xfrm>
            <a:off x="9147003" y="6590696"/>
            <a:ext cx="436568" cy="261610"/>
          </a:xfrm>
          <a:prstGeom prst="rect">
            <a:avLst/>
          </a:prstGeom>
          <a:noFill/>
          <a:ln>
            <a:noFill/>
          </a:ln>
        </p:spPr>
        <p:txBody>
          <a:bodyPr wrap="square" lIns="0" rIns="0" rtlCol="0">
            <a:spAutoFit/>
          </a:bodyPr>
          <a:lstStyle/>
          <a:p>
            <a:pPr algn="r"/>
            <a:fld id="{8DD8EB0B-AB08-A54E-B33C-ED72A04D9CE9}" type="slidenum">
              <a:rPr lang="ja-JP" altLang="en-US" sz="1100" smtClean="0">
                <a:solidFill>
                  <a:schemeClr val="tx1"/>
                </a:solidFill>
                <a:latin typeface="+mn-lt"/>
              </a:rPr>
              <a:pPr algn="r"/>
              <a:t>‹#›</a:t>
            </a:fld>
            <a:endParaRPr kumimoji="0" lang="en-US" altLang="ja-JP" sz="1100" dirty="0">
              <a:solidFill>
                <a:schemeClr val="tx1"/>
              </a:solidFill>
              <a:latin typeface="+mn-lt"/>
              <a:cs typeface="Meiryo UI" pitchFamily="50" charset="-128"/>
            </a:endParaRPr>
          </a:p>
        </p:txBody>
      </p:sp>
    </p:spTree>
    <p:extLst>
      <p:ext uri="{BB962C8B-B14F-4D97-AF65-F5344CB8AC3E}">
        <p14:creationId xmlns:p14="http://schemas.microsoft.com/office/powerpoint/2010/main" val="3523959053"/>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目次B_写真あり">
    <p:bg>
      <p:bgRef idx="1001">
        <a:schemeClr val="bg1"/>
      </p:bgRef>
    </p:bg>
    <p:spTree>
      <p:nvGrpSpPr>
        <p:cNvPr id="1" name=""/>
        <p:cNvGrpSpPr/>
        <p:nvPr/>
      </p:nvGrpSpPr>
      <p:grpSpPr>
        <a:xfrm>
          <a:off x="0" y="0"/>
          <a:ext cx="0" cy="0"/>
          <a:chOff x="0" y="0"/>
          <a:chExt cx="0" cy="0"/>
        </a:xfrm>
      </p:grpSpPr>
      <p:sp>
        <p:nvSpPr>
          <p:cNvPr id="19" name="タイトル 1">
            <a:extLst>
              <a:ext uri="{FF2B5EF4-FFF2-40B4-BE49-F238E27FC236}">
                <a16:creationId xmlns:a16="http://schemas.microsoft.com/office/drawing/2014/main" id="{860DBB8D-37BB-544C-930B-578D0CA14258}"/>
              </a:ext>
            </a:extLst>
          </p:cNvPr>
          <p:cNvSpPr>
            <a:spLocks noGrp="1"/>
          </p:cNvSpPr>
          <p:nvPr>
            <p:ph type="title" hasCustomPrompt="1"/>
          </p:nvPr>
        </p:nvSpPr>
        <p:spPr>
          <a:xfrm>
            <a:off x="331491" y="164693"/>
            <a:ext cx="7321847" cy="412538"/>
          </a:xfrm>
        </p:spPr>
        <p:txBody>
          <a:bodyPr/>
          <a:lstStyle>
            <a:lvl1pPr>
              <a:defRPr>
                <a:solidFill>
                  <a:schemeClr val="tx1"/>
                </a:solidFill>
              </a:defRPr>
            </a:lvl1pPr>
          </a:lstStyle>
          <a:p>
            <a:r>
              <a:rPr kumimoji="1" lang="ja-JP" altLang="en-US"/>
              <a:t>目次</a:t>
            </a:r>
          </a:p>
        </p:txBody>
      </p:sp>
      <p:sp>
        <p:nvSpPr>
          <p:cNvPr id="20" name="テキスト プレースホルダー 4">
            <a:extLst>
              <a:ext uri="{FF2B5EF4-FFF2-40B4-BE49-F238E27FC236}">
                <a16:creationId xmlns:a16="http://schemas.microsoft.com/office/drawing/2014/main" id="{D215D7FA-6DB9-8142-8780-45B677F4E7FE}"/>
              </a:ext>
            </a:extLst>
          </p:cNvPr>
          <p:cNvSpPr>
            <a:spLocks noGrp="1"/>
          </p:cNvSpPr>
          <p:nvPr>
            <p:ph type="body" sz="quarter" idx="10"/>
          </p:nvPr>
        </p:nvSpPr>
        <p:spPr>
          <a:xfrm>
            <a:off x="331491" y="692150"/>
            <a:ext cx="7321847" cy="5797550"/>
          </a:xfrm>
          <a:prstGeom prst="rect">
            <a:avLst/>
          </a:prstGeom>
        </p:spPr>
        <p:txBody>
          <a:bodyPr/>
          <a:lstStyle>
            <a:lvl1pPr>
              <a:defRPr>
                <a:solidFill>
                  <a:schemeClr val="tx1"/>
                </a:solidFill>
                <a:latin typeface="+mn-ea"/>
                <a:ea typeface="+mn-ea"/>
              </a:defRPr>
            </a:lvl1pPr>
            <a:lvl2pPr>
              <a:defRPr>
                <a:solidFill>
                  <a:schemeClr val="tx1"/>
                </a:solidFill>
                <a:latin typeface="+mn-ea"/>
                <a:ea typeface="+mn-ea"/>
              </a:defRPr>
            </a:lvl2pPr>
            <a:lvl3pPr>
              <a:defRPr>
                <a:solidFill>
                  <a:schemeClr val="tx1"/>
                </a:solidFill>
                <a:latin typeface="+mn-ea"/>
                <a:ea typeface="+mn-ea"/>
              </a:defRPr>
            </a:lvl3pPr>
            <a:lvl4pPr>
              <a:defRPr>
                <a:solidFill>
                  <a:schemeClr val="tx1"/>
                </a:solidFill>
                <a:latin typeface="+mn-ea"/>
                <a:ea typeface="+mn-ea"/>
              </a:defRPr>
            </a:lvl4pPr>
            <a:lvl5pPr>
              <a:defRPr>
                <a:solidFill>
                  <a:schemeClr val="tx1"/>
                </a:solidFill>
                <a:latin typeface="+mn-ea"/>
                <a:ea typeface="+mn-ea"/>
              </a:defRPr>
            </a:lvl5p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pic>
        <p:nvPicPr>
          <p:cNvPr id="14" name="図 13">
            <a:extLst>
              <a:ext uri="{FF2B5EF4-FFF2-40B4-BE49-F238E27FC236}">
                <a16:creationId xmlns:a16="http://schemas.microsoft.com/office/drawing/2014/main" id="{F4A40320-50A1-5E45-8BB4-741BF472A5DA}"/>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7820025" y="0"/>
            <a:ext cx="2085969" cy="5797550"/>
          </a:xfrm>
          <a:prstGeom prst="rect">
            <a:avLst/>
          </a:prstGeom>
        </p:spPr>
      </p:pic>
      <p:pic>
        <p:nvPicPr>
          <p:cNvPr id="17" name="図 16">
            <a:extLst>
              <a:ext uri="{FF2B5EF4-FFF2-40B4-BE49-F238E27FC236}">
                <a16:creationId xmlns:a16="http://schemas.microsoft.com/office/drawing/2014/main" id="{356A0188-3C32-2D4F-A9EF-018E539E4FE4}"/>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7820324" y="4772324"/>
            <a:ext cx="2085676" cy="2085676"/>
          </a:xfrm>
          <a:prstGeom prst="rect">
            <a:avLst/>
          </a:prstGeom>
        </p:spPr>
      </p:pic>
      <p:pic>
        <p:nvPicPr>
          <p:cNvPr id="18" name="図 17">
            <a:extLst>
              <a:ext uri="{FF2B5EF4-FFF2-40B4-BE49-F238E27FC236}">
                <a16:creationId xmlns:a16="http://schemas.microsoft.com/office/drawing/2014/main" id="{93A5D981-D08E-E646-B3AB-9AEBF1409AFC}"/>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7991572" y="6600825"/>
            <a:ext cx="920819" cy="234561"/>
          </a:xfrm>
          <a:prstGeom prst="rect">
            <a:avLst/>
          </a:prstGeom>
        </p:spPr>
      </p:pic>
      <p:cxnSp>
        <p:nvCxnSpPr>
          <p:cNvPr id="21" name="直線コネクタ 20">
            <a:extLst>
              <a:ext uri="{FF2B5EF4-FFF2-40B4-BE49-F238E27FC236}">
                <a16:creationId xmlns:a16="http://schemas.microsoft.com/office/drawing/2014/main" id="{7C34CA1B-8A8E-9C4E-A78F-3C2DDB5E8308}"/>
              </a:ext>
            </a:extLst>
          </p:cNvPr>
          <p:cNvCxnSpPr>
            <a:cxnSpLocks/>
          </p:cNvCxnSpPr>
          <p:nvPr userDrawn="1"/>
        </p:nvCxnSpPr>
        <p:spPr>
          <a:xfrm>
            <a:off x="9083638" y="6597650"/>
            <a:ext cx="0" cy="260350"/>
          </a:xfrm>
          <a:prstGeom prst="line">
            <a:avLst/>
          </a:prstGeom>
          <a:ln w="952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22" name="テキスト ボックス 21">
            <a:extLst>
              <a:ext uri="{FF2B5EF4-FFF2-40B4-BE49-F238E27FC236}">
                <a16:creationId xmlns:a16="http://schemas.microsoft.com/office/drawing/2014/main" id="{A4D4052D-347D-9F4A-B6E6-80BF39D7D634}"/>
              </a:ext>
            </a:extLst>
          </p:cNvPr>
          <p:cNvSpPr txBox="1"/>
          <p:nvPr userDrawn="1"/>
        </p:nvSpPr>
        <p:spPr>
          <a:xfrm>
            <a:off x="9147003" y="6590696"/>
            <a:ext cx="436568" cy="261610"/>
          </a:xfrm>
          <a:prstGeom prst="rect">
            <a:avLst/>
          </a:prstGeom>
          <a:noFill/>
          <a:ln>
            <a:noFill/>
          </a:ln>
        </p:spPr>
        <p:txBody>
          <a:bodyPr wrap="square" lIns="0" rIns="0" rtlCol="0">
            <a:spAutoFit/>
          </a:bodyPr>
          <a:lstStyle/>
          <a:p>
            <a:pPr algn="r"/>
            <a:fld id="{8DD8EB0B-AB08-A54E-B33C-ED72A04D9CE9}" type="slidenum">
              <a:rPr lang="ja-JP" altLang="en-US" sz="1100" smtClean="0">
                <a:solidFill>
                  <a:schemeClr val="bg1"/>
                </a:solidFill>
                <a:latin typeface="+mn-lt"/>
              </a:rPr>
              <a:pPr algn="r"/>
              <a:t>‹#›</a:t>
            </a:fld>
            <a:endParaRPr kumimoji="0" lang="en-US" altLang="ja-JP" sz="1100" dirty="0">
              <a:solidFill>
                <a:schemeClr val="bg1"/>
              </a:solidFill>
              <a:latin typeface="+mn-lt"/>
              <a:cs typeface="Meiryo UI" pitchFamily="50" charset="-128"/>
            </a:endParaRPr>
          </a:p>
        </p:txBody>
      </p:sp>
    </p:spTree>
    <p:extLst>
      <p:ext uri="{BB962C8B-B14F-4D97-AF65-F5344CB8AC3E}">
        <p14:creationId xmlns:p14="http://schemas.microsoft.com/office/powerpoint/2010/main" val="234324441"/>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目次C_写真あり">
    <p:bg>
      <p:bgPr>
        <a:solidFill>
          <a:schemeClr val="accent2"/>
        </a:solidFill>
        <a:effectLst/>
      </p:bgPr>
    </p:bg>
    <p:spTree>
      <p:nvGrpSpPr>
        <p:cNvPr id="1" name=""/>
        <p:cNvGrpSpPr/>
        <p:nvPr/>
      </p:nvGrpSpPr>
      <p:grpSpPr>
        <a:xfrm>
          <a:off x="0" y="0"/>
          <a:ext cx="0" cy="0"/>
          <a:chOff x="0" y="0"/>
          <a:chExt cx="0" cy="0"/>
        </a:xfrm>
      </p:grpSpPr>
      <p:sp>
        <p:nvSpPr>
          <p:cNvPr id="23" name="タイトル 1">
            <a:extLst>
              <a:ext uri="{FF2B5EF4-FFF2-40B4-BE49-F238E27FC236}">
                <a16:creationId xmlns:a16="http://schemas.microsoft.com/office/drawing/2014/main" id="{ADF530A1-940A-084C-A3F1-73ACF672CFD3}"/>
              </a:ext>
            </a:extLst>
          </p:cNvPr>
          <p:cNvSpPr>
            <a:spLocks noGrp="1"/>
          </p:cNvSpPr>
          <p:nvPr>
            <p:ph type="title" hasCustomPrompt="1"/>
          </p:nvPr>
        </p:nvSpPr>
        <p:spPr>
          <a:xfrm>
            <a:off x="331491" y="164693"/>
            <a:ext cx="7321847" cy="412538"/>
          </a:xfrm>
        </p:spPr>
        <p:txBody>
          <a:bodyPr/>
          <a:lstStyle>
            <a:lvl1pPr>
              <a:defRPr>
                <a:solidFill>
                  <a:schemeClr val="bg1"/>
                </a:solidFill>
              </a:defRPr>
            </a:lvl1pPr>
          </a:lstStyle>
          <a:p>
            <a:r>
              <a:rPr kumimoji="1" lang="ja-JP" altLang="en-US"/>
              <a:t>目次</a:t>
            </a:r>
          </a:p>
        </p:txBody>
      </p:sp>
      <p:sp>
        <p:nvSpPr>
          <p:cNvPr id="24" name="テキスト プレースホルダー 4">
            <a:extLst>
              <a:ext uri="{FF2B5EF4-FFF2-40B4-BE49-F238E27FC236}">
                <a16:creationId xmlns:a16="http://schemas.microsoft.com/office/drawing/2014/main" id="{FBF7112F-10B1-C64A-A941-0D666CB3AE73}"/>
              </a:ext>
            </a:extLst>
          </p:cNvPr>
          <p:cNvSpPr>
            <a:spLocks noGrp="1"/>
          </p:cNvSpPr>
          <p:nvPr>
            <p:ph type="body" sz="quarter" idx="10"/>
          </p:nvPr>
        </p:nvSpPr>
        <p:spPr>
          <a:xfrm>
            <a:off x="331491" y="692150"/>
            <a:ext cx="7321847" cy="5797550"/>
          </a:xfrm>
          <a:prstGeom prst="rect">
            <a:avLst/>
          </a:prstGeom>
        </p:spPr>
        <p:txBody>
          <a:bodyPr/>
          <a:lstStyle>
            <a:lvl1pPr>
              <a:defRPr>
                <a:solidFill>
                  <a:schemeClr val="bg1"/>
                </a:solidFill>
                <a:latin typeface="+mn-ea"/>
                <a:ea typeface="+mn-ea"/>
              </a:defRPr>
            </a:lvl1pPr>
            <a:lvl2pPr>
              <a:defRPr>
                <a:solidFill>
                  <a:schemeClr val="bg1"/>
                </a:solidFill>
                <a:latin typeface="+mn-ea"/>
                <a:ea typeface="+mn-ea"/>
              </a:defRPr>
            </a:lvl2pPr>
            <a:lvl3pPr>
              <a:defRPr>
                <a:solidFill>
                  <a:schemeClr val="bg1"/>
                </a:solidFill>
                <a:latin typeface="+mn-ea"/>
                <a:ea typeface="+mn-ea"/>
              </a:defRPr>
            </a:lvl3pPr>
            <a:lvl4pPr>
              <a:defRPr>
                <a:solidFill>
                  <a:schemeClr val="bg1"/>
                </a:solidFill>
                <a:latin typeface="+mn-ea"/>
                <a:ea typeface="+mn-ea"/>
              </a:defRPr>
            </a:lvl4pPr>
            <a:lvl5pPr>
              <a:defRPr>
                <a:solidFill>
                  <a:schemeClr val="bg1"/>
                </a:solidFill>
                <a:latin typeface="+mn-ea"/>
                <a:ea typeface="+mn-ea"/>
              </a:defRPr>
            </a:lvl5p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pic>
        <p:nvPicPr>
          <p:cNvPr id="3" name="図 2">
            <a:extLst>
              <a:ext uri="{FF2B5EF4-FFF2-40B4-BE49-F238E27FC236}">
                <a16:creationId xmlns:a16="http://schemas.microsoft.com/office/drawing/2014/main" id="{00377209-93BD-5040-90B5-0FDC7696F5E5}"/>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7820025" y="0"/>
            <a:ext cx="2085969" cy="5797550"/>
          </a:xfrm>
          <a:prstGeom prst="rect">
            <a:avLst/>
          </a:prstGeom>
        </p:spPr>
      </p:pic>
      <p:pic>
        <p:nvPicPr>
          <p:cNvPr id="20" name="図 19">
            <a:extLst>
              <a:ext uri="{FF2B5EF4-FFF2-40B4-BE49-F238E27FC236}">
                <a16:creationId xmlns:a16="http://schemas.microsoft.com/office/drawing/2014/main" id="{F9F5F86A-EFD6-6B44-A0DC-6C3EDE420C2F}"/>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820324" y="4772324"/>
            <a:ext cx="2085676" cy="2085676"/>
          </a:xfrm>
          <a:prstGeom prst="rect">
            <a:avLst/>
          </a:prstGeom>
        </p:spPr>
      </p:pic>
      <p:sp>
        <p:nvSpPr>
          <p:cNvPr id="25" name="テキスト ボックス 24">
            <a:extLst>
              <a:ext uri="{FF2B5EF4-FFF2-40B4-BE49-F238E27FC236}">
                <a16:creationId xmlns:a16="http://schemas.microsoft.com/office/drawing/2014/main" id="{BCB35534-B5E4-414B-BFAF-18C4E6EEF077}"/>
              </a:ext>
            </a:extLst>
          </p:cNvPr>
          <p:cNvSpPr txBox="1"/>
          <p:nvPr userDrawn="1"/>
        </p:nvSpPr>
        <p:spPr>
          <a:xfrm>
            <a:off x="4357146" y="6623438"/>
            <a:ext cx="3287760" cy="215444"/>
          </a:xfrm>
          <a:prstGeom prst="rect">
            <a:avLst/>
          </a:prstGeom>
          <a:noFill/>
          <a:ln>
            <a:noFill/>
          </a:ln>
        </p:spPr>
        <p:txBody>
          <a:bodyPr wrap="none" lIns="0" rIns="0" rtlCol="0">
            <a:spAutoFit/>
          </a:bodyPr>
          <a:lstStyle/>
          <a:p>
            <a:pPr algn="r"/>
            <a:r>
              <a:rPr kumimoji="0" lang="en-US" altLang="ja-JP" sz="800" dirty="0">
                <a:solidFill>
                  <a:schemeClr val="bg1"/>
                </a:solidFill>
                <a:latin typeface="+mn-lt"/>
                <a:cs typeface="Meiryo UI" pitchFamily="50" charset="-128"/>
              </a:rPr>
              <a:t>© 2022 NTT DATA INSTITUTE OF MANAGEMENT CONSULTING, Inc.</a:t>
            </a:r>
          </a:p>
        </p:txBody>
      </p:sp>
      <p:cxnSp>
        <p:nvCxnSpPr>
          <p:cNvPr id="26" name="直線コネクタ 25">
            <a:extLst>
              <a:ext uri="{FF2B5EF4-FFF2-40B4-BE49-F238E27FC236}">
                <a16:creationId xmlns:a16="http://schemas.microsoft.com/office/drawing/2014/main" id="{05CA2898-8D53-C04F-81C0-162C913057B6}"/>
              </a:ext>
            </a:extLst>
          </p:cNvPr>
          <p:cNvCxnSpPr>
            <a:cxnSpLocks/>
          </p:cNvCxnSpPr>
          <p:nvPr userDrawn="1"/>
        </p:nvCxnSpPr>
        <p:spPr>
          <a:xfrm>
            <a:off x="7820324" y="6597650"/>
            <a:ext cx="0" cy="260350"/>
          </a:xfrm>
          <a:prstGeom prst="line">
            <a:avLst/>
          </a:prstGeom>
          <a:ln w="9525">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22" name="図 21">
            <a:extLst>
              <a:ext uri="{FF2B5EF4-FFF2-40B4-BE49-F238E27FC236}">
                <a16:creationId xmlns:a16="http://schemas.microsoft.com/office/drawing/2014/main" id="{CBBC4FBF-816A-D348-91E5-46F1CEC3FDDC}"/>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7991572" y="6600825"/>
            <a:ext cx="920819" cy="234561"/>
          </a:xfrm>
          <a:prstGeom prst="rect">
            <a:avLst/>
          </a:prstGeom>
        </p:spPr>
      </p:pic>
      <p:cxnSp>
        <p:nvCxnSpPr>
          <p:cNvPr id="27" name="直線コネクタ 26">
            <a:extLst>
              <a:ext uri="{FF2B5EF4-FFF2-40B4-BE49-F238E27FC236}">
                <a16:creationId xmlns:a16="http://schemas.microsoft.com/office/drawing/2014/main" id="{7DA41307-8633-3741-A5DE-CEE78A9FC518}"/>
              </a:ext>
            </a:extLst>
          </p:cNvPr>
          <p:cNvCxnSpPr>
            <a:cxnSpLocks/>
          </p:cNvCxnSpPr>
          <p:nvPr userDrawn="1"/>
        </p:nvCxnSpPr>
        <p:spPr>
          <a:xfrm>
            <a:off x="9083638" y="6597650"/>
            <a:ext cx="0" cy="260350"/>
          </a:xfrm>
          <a:prstGeom prst="line">
            <a:avLst/>
          </a:prstGeom>
          <a:ln w="952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28" name="テキスト ボックス 27">
            <a:extLst>
              <a:ext uri="{FF2B5EF4-FFF2-40B4-BE49-F238E27FC236}">
                <a16:creationId xmlns:a16="http://schemas.microsoft.com/office/drawing/2014/main" id="{DFF85D3A-88A5-F441-8134-7A9761ADAC67}"/>
              </a:ext>
            </a:extLst>
          </p:cNvPr>
          <p:cNvSpPr txBox="1"/>
          <p:nvPr userDrawn="1"/>
        </p:nvSpPr>
        <p:spPr>
          <a:xfrm>
            <a:off x="9147003" y="6590696"/>
            <a:ext cx="436568" cy="261610"/>
          </a:xfrm>
          <a:prstGeom prst="rect">
            <a:avLst/>
          </a:prstGeom>
          <a:noFill/>
          <a:ln>
            <a:noFill/>
          </a:ln>
        </p:spPr>
        <p:txBody>
          <a:bodyPr wrap="square" lIns="0" rIns="0" rtlCol="0">
            <a:spAutoFit/>
          </a:bodyPr>
          <a:lstStyle/>
          <a:p>
            <a:pPr algn="r"/>
            <a:fld id="{8DD8EB0B-AB08-A54E-B33C-ED72A04D9CE9}" type="slidenum">
              <a:rPr lang="ja-JP" altLang="en-US" sz="1100" smtClean="0">
                <a:solidFill>
                  <a:schemeClr val="bg1"/>
                </a:solidFill>
                <a:latin typeface="+mn-lt"/>
              </a:rPr>
              <a:pPr algn="r"/>
              <a:t>‹#›</a:t>
            </a:fld>
            <a:endParaRPr kumimoji="0" lang="en-US" altLang="ja-JP" sz="1100" dirty="0">
              <a:solidFill>
                <a:schemeClr val="bg1"/>
              </a:solidFill>
              <a:latin typeface="+mn-lt"/>
              <a:cs typeface="Meiryo UI" pitchFamily="50" charset="-128"/>
            </a:endParaRPr>
          </a:p>
        </p:txBody>
      </p:sp>
    </p:spTree>
    <p:extLst>
      <p:ext uri="{BB962C8B-B14F-4D97-AF65-F5344CB8AC3E}">
        <p14:creationId xmlns:p14="http://schemas.microsoft.com/office/powerpoint/2010/main" val="2216993939"/>
      </p:ext>
    </p:extLst>
  </p:cSld>
  <p:clrMapOvr>
    <a:masterClrMapping/>
  </p:clrMapOvr>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中扉A">
    <p:bg>
      <p:bgPr>
        <a:solidFill>
          <a:schemeClr val="accent2"/>
        </a:solidFill>
        <a:effectLst/>
      </p:bgPr>
    </p:bg>
    <p:spTree>
      <p:nvGrpSpPr>
        <p:cNvPr id="1" name=""/>
        <p:cNvGrpSpPr/>
        <p:nvPr/>
      </p:nvGrpSpPr>
      <p:grpSpPr>
        <a:xfrm>
          <a:off x="0" y="0"/>
          <a:ext cx="0" cy="0"/>
          <a:chOff x="0" y="0"/>
          <a:chExt cx="0" cy="0"/>
        </a:xfrm>
      </p:grpSpPr>
      <p:sp>
        <p:nvSpPr>
          <p:cNvPr id="40" name="タイトル 3">
            <a:extLst>
              <a:ext uri="{FF2B5EF4-FFF2-40B4-BE49-F238E27FC236}">
                <a16:creationId xmlns:a16="http://schemas.microsoft.com/office/drawing/2014/main" id="{D06ABA6E-61F1-0D46-B98A-72EA24EB2996}"/>
              </a:ext>
            </a:extLst>
          </p:cNvPr>
          <p:cNvSpPr>
            <a:spLocks noGrp="1"/>
          </p:cNvSpPr>
          <p:nvPr>
            <p:ph type="title" hasCustomPrompt="1"/>
          </p:nvPr>
        </p:nvSpPr>
        <p:spPr>
          <a:xfrm>
            <a:off x="340550" y="1801775"/>
            <a:ext cx="4475757" cy="1374815"/>
          </a:xfrm>
        </p:spPr>
        <p:txBody>
          <a:bodyPr/>
          <a:lstStyle>
            <a:lvl1pPr>
              <a:defRPr>
                <a:solidFill>
                  <a:schemeClr val="bg1"/>
                </a:solidFill>
              </a:defRPr>
            </a:lvl1pPr>
          </a:lstStyle>
          <a:p>
            <a:r>
              <a:rPr kumimoji="1" lang="en-US" altLang="ja-JP" dirty="0"/>
              <a:t>01</a:t>
            </a:r>
            <a:endParaRPr kumimoji="1" lang="ja-JP" altLang="en-US"/>
          </a:p>
        </p:txBody>
      </p:sp>
      <p:sp>
        <p:nvSpPr>
          <p:cNvPr id="18" name="テキスト プレースホルダー 2">
            <a:extLst>
              <a:ext uri="{FF2B5EF4-FFF2-40B4-BE49-F238E27FC236}">
                <a16:creationId xmlns:a16="http://schemas.microsoft.com/office/drawing/2014/main" id="{FBD21E90-D61C-664D-A07C-16FB5CAB19BE}"/>
              </a:ext>
            </a:extLst>
          </p:cNvPr>
          <p:cNvSpPr>
            <a:spLocks noGrp="1"/>
          </p:cNvSpPr>
          <p:nvPr>
            <p:ph type="body" sz="quarter" idx="11" hasCustomPrompt="1"/>
          </p:nvPr>
        </p:nvSpPr>
        <p:spPr>
          <a:xfrm>
            <a:off x="331491" y="3429002"/>
            <a:ext cx="8185447" cy="2460171"/>
          </a:xfrm>
        </p:spPr>
        <p:txBody>
          <a:bodyPr/>
          <a:lstStyle>
            <a:lvl1pPr marL="0" indent="0">
              <a:buNone/>
              <a:defRPr>
                <a:solidFill>
                  <a:schemeClr val="bg1"/>
                </a:solidFill>
              </a:defRPr>
            </a:lvl1pPr>
          </a:lstStyle>
          <a:p>
            <a:pPr lvl="0"/>
            <a:r>
              <a:rPr kumimoji="1" lang="ja-JP" altLang="en-US"/>
              <a:t>中扉タイトル</a:t>
            </a:r>
          </a:p>
        </p:txBody>
      </p:sp>
      <p:pic>
        <p:nvPicPr>
          <p:cNvPr id="17" name="図 16">
            <a:extLst>
              <a:ext uri="{FF2B5EF4-FFF2-40B4-BE49-F238E27FC236}">
                <a16:creationId xmlns:a16="http://schemas.microsoft.com/office/drawing/2014/main" id="{E5EE7E5D-FF48-9946-85FE-56942DF24225}"/>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587500" y="0"/>
            <a:ext cx="8318500" cy="6858000"/>
          </a:xfrm>
          <a:prstGeom prst="rect">
            <a:avLst/>
          </a:prstGeom>
        </p:spPr>
      </p:pic>
      <p:sp>
        <p:nvSpPr>
          <p:cNvPr id="13" name="テキスト ボックス 12">
            <a:extLst>
              <a:ext uri="{FF2B5EF4-FFF2-40B4-BE49-F238E27FC236}">
                <a16:creationId xmlns:a16="http://schemas.microsoft.com/office/drawing/2014/main" id="{A6D54925-3F26-2940-865D-4E585AEBEB80}"/>
              </a:ext>
            </a:extLst>
          </p:cNvPr>
          <p:cNvSpPr txBox="1"/>
          <p:nvPr userDrawn="1"/>
        </p:nvSpPr>
        <p:spPr>
          <a:xfrm>
            <a:off x="4357146" y="6623438"/>
            <a:ext cx="3287760" cy="215444"/>
          </a:xfrm>
          <a:prstGeom prst="rect">
            <a:avLst/>
          </a:prstGeom>
          <a:noFill/>
          <a:ln>
            <a:noFill/>
          </a:ln>
        </p:spPr>
        <p:txBody>
          <a:bodyPr wrap="none" lIns="0" rIns="0" rtlCol="0">
            <a:spAutoFit/>
          </a:bodyPr>
          <a:lstStyle/>
          <a:p>
            <a:pPr algn="r"/>
            <a:r>
              <a:rPr kumimoji="0" lang="en-US" altLang="ja-JP" sz="800">
                <a:solidFill>
                  <a:schemeClr val="bg1"/>
                </a:solidFill>
                <a:latin typeface="+mn-lt"/>
                <a:cs typeface="Meiryo UI" pitchFamily="50" charset="-128"/>
              </a:rPr>
              <a:t>© 2022 NTT DATA INSTITUTE OF MANAGEMENT CONSULTING, Inc.</a:t>
            </a:r>
            <a:endParaRPr kumimoji="0" lang="en-US" altLang="ja-JP" sz="800" dirty="0">
              <a:solidFill>
                <a:schemeClr val="bg1"/>
              </a:solidFill>
              <a:latin typeface="+mn-lt"/>
              <a:cs typeface="Meiryo UI" pitchFamily="50" charset="-128"/>
            </a:endParaRPr>
          </a:p>
        </p:txBody>
      </p:sp>
      <p:cxnSp>
        <p:nvCxnSpPr>
          <p:cNvPr id="14" name="直線コネクタ 13">
            <a:extLst>
              <a:ext uri="{FF2B5EF4-FFF2-40B4-BE49-F238E27FC236}">
                <a16:creationId xmlns:a16="http://schemas.microsoft.com/office/drawing/2014/main" id="{76CC1A0B-C4A3-4248-B4CF-B6113BE11155}"/>
              </a:ext>
            </a:extLst>
          </p:cNvPr>
          <p:cNvCxnSpPr>
            <a:cxnSpLocks/>
          </p:cNvCxnSpPr>
          <p:nvPr userDrawn="1"/>
        </p:nvCxnSpPr>
        <p:spPr>
          <a:xfrm>
            <a:off x="7820324" y="6597650"/>
            <a:ext cx="0" cy="260350"/>
          </a:xfrm>
          <a:prstGeom prst="line">
            <a:avLst/>
          </a:prstGeom>
          <a:ln w="9525">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12" name="図 11">
            <a:extLst>
              <a:ext uri="{FF2B5EF4-FFF2-40B4-BE49-F238E27FC236}">
                <a16:creationId xmlns:a16="http://schemas.microsoft.com/office/drawing/2014/main" id="{98661BEC-251E-8B49-8B84-50AD218D285F}"/>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991572" y="6600825"/>
            <a:ext cx="920819" cy="234561"/>
          </a:xfrm>
          <a:prstGeom prst="rect">
            <a:avLst/>
          </a:prstGeom>
        </p:spPr>
      </p:pic>
      <p:cxnSp>
        <p:nvCxnSpPr>
          <p:cNvPr id="15" name="直線コネクタ 14">
            <a:extLst>
              <a:ext uri="{FF2B5EF4-FFF2-40B4-BE49-F238E27FC236}">
                <a16:creationId xmlns:a16="http://schemas.microsoft.com/office/drawing/2014/main" id="{55F7604E-B711-9544-B2A8-54BBBD1ED424}"/>
              </a:ext>
            </a:extLst>
          </p:cNvPr>
          <p:cNvCxnSpPr>
            <a:cxnSpLocks/>
          </p:cNvCxnSpPr>
          <p:nvPr userDrawn="1"/>
        </p:nvCxnSpPr>
        <p:spPr>
          <a:xfrm>
            <a:off x="9083638" y="6597650"/>
            <a:ext cx="0" cy="260350"/>
          </a:xfrm>
          <a:prstGeom prst="line">
            <a:avLst/>
          </a:prstGeom>
          <a:ln w="952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6" name="テキスト ボックス 15">
            <a:extLst>
              <a:ext uri="{FF2B5EF4-FFF2-40B4-BE49-F238E27FC236}">
                <a16:creationId xmlns:a16="http://schemas.microsoft.com/office/drawing/2014/main" id="{64B878C2-A842-6543-A0D7-CF1D12AA1D3F}"/>
              </a:ext>
            </a:extLst>
          </p:cNvPr>
          <p:cNvSpPr txBox="1"/>
          <p:nvPr userDrawn="1"/>
        </p:nvSpPr>
        <p:spPr>
          <a:xfrm>
            <a:off x="9147003" y="6590696"/>
            <a:ext cx="436568" cy="261610"/>
          </a:xfrm>
          <a:prstGeom prst="rect">
            <a:avLst/>
          </a:prstGeom>
          <a:noFill/>
          <a:ln>
            <a:noFill/>
          </a:ln>
        </p:spPr>
        <p:txBody>
          <a:bodyPr wrap="square" lIns="0" rIns="0" rtlCol="0">
            <a:spAutoFit/>
          </a:bodyPr>
          <a:lstStyle/>
          <a:p>
            <a:pPr algn="r"/>
            <a:fld id="{8DD8EB0B-AB08-A54E-B33C-ED72A04D9CE9}" type="slidenum">
              <a:rPr lang="ja-JP" altLang="en-US" sz="1100" smtClean="0">
                <a:solidFill>
                  <a:schemeClr val="bg1"/>
                </a:solidFill>
                <a:latin typeface="+mn-lt"/>
              </a:rPr>
              <a:pPr algn="r"/>
              <a:t>‹#›</a:t>
            </a:fld>
            <a:endParaRPr kumimoji="0" lang="en-US" altLang="ja-JP" sz="1100" dirty="0">
              <a:solidFill>
                <a:schemeClr val="bg1"/>
              </a:solidFill>
              <a:latin typeface="+mn-lt"/>
              <a:cs typeface="Meiryo UI" pitchFamily="50" charset="-128"/>
            </a:endParaRPr>
          </a:p>
        </p:txBody>
      </p:sp>
    </p:spTree>
    <p:extLst>
      <p:ext uri="{BB962C8B-B14F-4D97-AF65-F5344CB8AC3E}">
        <p14:creationId xmlns:p14="http://schemas.microsoft.com/office/powerpoint/2010/main" val="2677899358"/>
      </p:ext>
    </p:extLst>
  </p:cSld>
  <p:clrMapOvr>
    <a:masterClrMapping/>
  </p:clrMapOvr>
  <p:extLst>
    <p:ext uri="{DCECCB84-F9BA-43D5-87BE-67443E8EF086}">
      <p15:sldGuideLst xmlns:p15="http://schemas.microsoft.com/office/powerpoint/2012/main"/>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中扉B">
    <p:bg>
      <p:bgPr>
        <a:solidFill>
          <a:schemeClr val="accent1"/>
        </a:solidFill>
        <a:effectLst/>
      </p:bgPr>
    </p:bg>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3DE8AA8-AC88-DE43-9C76-053127EAD250}"/>
              </a:ext>
            </a:extLst>
          </p:cNvPr>
          <p:cNvSpPr>
            <a:spLocks noGrp="1"/>
          </p:cNvSpPr>
          <p:nvPr>
            <p:ph type="title" hasCustomPrompt="1"/>
          </p:nvPr>
        </p:nvSpPr>
        <p:spPr>
          <a:xfrm>
            <a:off x="340549" y="1801775"/>
            <a:ext cx="4466401" cy="1374815"/>
          </a:xfrm>
        </p:spPr>
        <p:txBody>
          <a:bodyPr/>
          <a:lstStyle/>
          <a:p>
            <a:r>
              <a:rPr kumimoji="1" lang="en-US" altLang="ja-JP"/>
              <a:t>01</a:t>
            </a:r>
            <a:endParaRPr kumimoji="1" lang="ja-JP" altLang="en-US"/>
          </a:p>
        </p:txBody>
      </p:sp>
      <p:sp>
        <p:nvSpPr>
          <p:cNvPr id="8" name="テキスト プレースホルダー 2">
            <a:extLst>
              <a:ext uri="{FF2B5EF4-FFF2-40B4-BE49-F238E27FC236}">
                <a16:creationId xmlns:a16="http://schemas.microsoft.com/office/drawing/2014/main" id="{8725E56A-54BF-4142-B769-9F5FA6E05FDE}"/>
              </a:ext>
            </a:extLst>
          </p:cNvPr>
          <p:cNvSpPr>
            <a:spLocks noGrp="1"/>
          </p:cNvSpPr>
          <p:nvPr>
            <p:ph type="body" sz="quarter" idx="11" hasCustomPrompt="1"/>
          </p:nvPr>
        </p:nvSpPr>
        <p:spPr>
          <a:xfrm>
            <a:off x="331491" y="3429002"/>
            <a:ext cx="8185447" cy="2460171"/>
          </a:xfrm>
        </p:spPr>
        <p:txBody>
          <a:bodyPr/>
          <a:lstStyle>
            <a:lvl1pPr marL="0" indent="0">
              <a:buNone/>
              <a:defRPr/>
            </a:lvl1pPr>
          </a:lstStyle>
          <a:p>
            <a:pPr lvl="0"/>
            <a:r>
              <a:rPr kumimoji="1" lang="ja-JP" altLang="en-US"/>
              <a:t>中扉タイトル</a:t>
            </a:r>
          </a:p>
        </p:txBody>
      </p:sp>
      <p:pic>
        <p:nvPicPr>
          <p:cNvPr id="5" name="図 4">
            <a:extLst>
              <a:ext uri="{FF2B5EF4-FFF2-40B4-BE49-F238E27FC236}">
                <a16:creationId xmlns:a16="http://schemas.microsoft.com/office/drawing/2014/main" id="{73E2DB3A-ACF5-B24D-9522-EB6CFC1F5D3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587500" y="0"/>
            <a:ext cx="8318500" cy="6858000"/>
          </a:xfrm>
          <a:prstGeom prst="rect">
            <a:avLst/>
          </a:prstGeom>
        </p:spPr>
      </p:pic>
      <p:pic>
        <p:nvPicPr>
          <p:cNvPr id="7" name="図 6">
            <a:extLst>
              <a:ext uri="{FF2B5EF4-FFF2-40B4-BE49-F238E27FC236}">
                <a16:creationId xmlns:a16="http://schemas.microsoft.com/office/drawing/2014/main" id="{A53CD543-A2EC-4C40-8EE3-13DA8F6767D8}"/>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991572" y="6600825"/>
            <a:ext cx="920819" cy="234561"/>
          </a:xfrm>
          <a:prstGeom prst="rect">
            <a:avLst/>
          </a:prstGeom>
        </p:spPr>
      </p:pic>
    </p:spTree>
    <p:extLst>
      <p:ext uri="{BB962C8B-B14F-4D97-AF65-F5344CB8AC3E}">
        <p14:creationId xmlns:p14="http://schemas.microsoft.com/office/powerpoint/2010/main" val="3259182541"/>
      </p:ext>
    </p:extLst>
  </p:cSld>
  <p:clrMapOvr>
    <a:masterClrMapping/>
  </p:clrMapOvr>
  <p:extLst>
    <p:ext uri="{DCECCB84-F9BA-43D5-87BE-67443E8EF086}">
      <p15:sldGuideLst xmlns:p15="http://schemas.microsoft.com/office/powerpoint/2012/main"/>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中扉C">
    <p:bg>
      <p:bgPr>
        <a:solidFill>
          <a:schemeClr val="tx2"/>
        </a:solidFill>
        <a:effectLst/>
      </p:bgPr>
    </p:bg>
    <p:spTree>
      <p:nvGrpSpPr>
        <p:cNvPr id="1" name=""/>
        <p:cNvGrpSpPr/>
        <p:nvPr/>
      </p:nvGrpSpPr>
      <p:grpSpPr>
        <a:xfrm>
          <a:off x="0" y="0"/>
          <a:ext cx="0" cy="0"/>
          <a:chOff x="0" y="0"/>
          <a:chExt cx="0" cy="0"/>
        </a:xfrm>
      </p:grpSpPr>
      <p:sp>
        <p:nvSpPr>
          <p:cNvPr id="11" name="タイトル 1">
            <a:extLst>
              <a:ext uri="{FF2B5EF4-FFF2-40B4-BE49-F238E27FC236}">
                <a16:creationId xmlns:a16="http://schemas.microsoft.com/office/drawing/2014/main" id="{8501C116-C1BA-8D4F-AC9F-FBC22C0901E8}"/>
              </a:ext>
            </a:extLst>
          </p:cNvPr>
          <p:cNvSpPr>
            <a:spLocks noGrp="1"/>
          </p:cNvSpPr>
          <p:nvPr>
            <p:ph type="title" hasCustomPrompt="1"/>
          </p:nvPr>
        </p:nvSpPr>
        <p:spPr>
          <a:xfrm>
            <a:off x="340549" y="1801775"/>
            <a:ext cx="4466401" cy="1374815"/>
          </a:xfrm>
        </p:spPr>
        <p:txBody>
          <a:bodyPr/>
          <a:lstStyle/>
          <a:p>
            <a:r>
              <a:rPr kumimoji="1" lang="en-US" altLang="ja-JP"/>
              <a:t>01</a:t>
            </a:r>
            <a:endParaRPr kumimoji="1" lang="ja-JP" altLang="en-US"/>
          </a:p>
        </p:txBody>
      </p:sp>
      <p:sp>
        <p:nvSpPr>
          <p:cNvPr id="10" name="テキスト プレースホルダー 2">
            <a:extLst>
              <a:ext uri="{FF2B5EF4-FFF2-40B4-BE49-F238E27FC236}">
                <a16:creationId xmlns:a16="http://schemas.microsoft.com/office/drawing/2014/main" id="{C7607A4E-C8AC-7A47-BB25-513F9B5EC2F1}"/>
              </a:ext>
            </a:extLst>
          </p:cNvPr>
          <p:cNvSpPr>
            <a:spLocks noGrp="1"/>
          </p:cNvSpPr>
          <p:nvPr>
            <p:ph type="body" sz="quarter" idx="11" hasCustomPrompt="1"/>
          </p:nvPr>
        </p:nvSpPr>
        <p:spPr>
          <a:xfrm>
            <a:off x="331491" y="3429002"/>
            <a:ext cx="8185447" cy="2460171"/>
          </a:xfrm>
        </p:spPr>
        <p:txBody>
          <a:bodyPr/>
          <a:lstStyle>
            <a:lvl1pPr marL="0" indent="0">
              <a:buNone/>
              <a:defRPr/>
            </a:lvl1pPr>
          </a:lstStyle>
          <a:p>
            <a:pPr lvl="0"/>
            <a:r>
              <a:rPr kumimoji="1" lang="ja-JP" altLang="en-US"/>
              <a:t>中扉タイトル</a:t>
            </a:r>
          </a:p>
        </p:txBody>
      </p:sp>
      <p:pic>
        <p:nvPicPr>
          <p:cNvPr id="18" name="図 17">
            <a:extLst>
              <a:ext uri="{FF2B5EF4-FFF2-40B4-BE49-F238E27FC236}">
                <a16:creationId xmlns:a16="http://schemas.microsoft.com/office/drawing/2014/main" id="{3E568988-3791-0B4F-9A55-6E917AFF244D}"/>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587500" y="0"/>
            <a:ext cx="8318500" cy="6858000"/>
          </a:xfrm>
          <a:prstGeom prst="rect">
            <a:avLst/>
          </a:prstGeom>
        </p:spPr>
      </p:pic>
      <p:pic>
        <p:nvPicPr>
          <p:cNvPr id="13" name="図 12">
            <a:extLst>
              <a:ext uri="{FF2B5EF4-FFF2-40B4-BE49-F238E27FC236}">
                <a16:creationId xmlns:a16="http://schemas.microsoft.com/office/drawing/2014/main" id="{456735C5-23DF-EE42-B413-655CF910577A}"/>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991572" y="6600825"/>
            <a:ext cx="920819" cy="234561"/>
          </a:xfrm>
          <a:prstGeom prst="rect">
            <a:avLst/>
          </a:prstGeom>
        </p:spPr>
      </p:pic>
    </p:spTree>
    <p:extLst>
      <p:ext uri="{BB962C8B-B14F-4D97-AF65-F5344CB8AC3E}">
        <p14:creationId xmlns:p14="http://schemas.microsoft.com/office/powerpoint/2010/main" val="777155619"/>
      </p:ext>
    </p:extLst>
  </p:cSld>
  <p:clrMapOvr>
    <a:masterClrMapping/>
  </p:clrMapOvr>
  <p:extLst>
    <p:ext uri="{DCECCB84-F9BA-43D5-87BE-67443E8EF086}">
      <p15:sldGuideLst xmlns:p15="http://schemas.microsoft.com/office/powerpoint/2012/main"/>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中扉D">
    <p:bg>
      <p:bgPr>
        <a:solidFill>
          <a:schemeClr val="accent3"/>
        </a:solidFill>
        <a:effectLst/>
      </p:bgPr>
    </p:bg>
    <p:spTree>
      <p:nvGrpSpPr>
        <p:cNvPr id="1" name=""/>
        <p:cNvGrpSpPr/>
        <p:nvPr/>
      </p:nvGrpSpPr>
      <p:grpSpPr>
        <a:xfrm>
          <a:off x="0" y="0"/>
          <a:ext cx="0" cy="0"/>
          <a:chOff x="0" y="0"/>
          <a:chExt cx="0" cy="0"/>
        </a:xfrm>
      </p:grpSpPr>
      <p:sp>
        <p:nvSpPr>
          <p:cNvPr id="7" name="タイトル 1">
            <a:extLst>
              <a:ext uri="{FF2B5EF4-FFF2-40B4-BE49-F238E27FC236}">
                <a16:creationId xmlns:a16="http://schemas.microsoft.com/office/drawing/2014/main" id="{9AD2935B-DBA7-8144-9755-03BE42EFFCF6}"/>
              </a:ext>
            </a:extLst>
          </p:cNvPr>
          <p:cNvSpPr>
            <a:spLocks noGrp="1"/>
          </p:cNvSpPr>
          <p:nvPr>
            <p:ph type="title" hasCustomPrompt="1"/>
          </p:nvPr>
        </p:nvSpPr>
        <p:spPr>
          <a:xfrm>
            <a:off x="340549" y="1801775"/>
            <a:ext cx="4466401" cy="1374815"/>
          </a:xfrm>
        </p:spPr>
        <p:txBody>
          <a:bodyPr/>
          <a:lstStyle/>
          <a:p>
            <a:r>
              <a:rPr kumimoji="1" lang="en-US" altLang="ja-JP"/>
              <a:t>01</a:t>
            </a:r>
            <a:endParaRPr kumimoji="1" lang="ja-JP" altLang="en-US"/>
          </a:p>
        </p:txBody>
      </p:sp>
      <p:sp>
        <p:nvSpPr>
          <p:cNvPr id="6" name="テキスト プレースホルダー 2">
            <a:extLst>
              <a:ext uri="{FF2B5EF4-FFF2-40B4-BE49-F238E27FC236}">
                <a16:creationId xmlns:a16="http://schemas.microsoft.com/office/drawing/2014/main" id="{F4077FE2-3CF4-2547-AB1C-F9F9F49775E4}"/>
              </a:ext>
            </a:extLst>
          </p:cNvPr>
          <p:cNvSpPr>
            <a:spLocks noGrp="1"/>
          </p:cNvSpPr>
          <p:nvPr>
            <p:ph type="body" sz="quarter" idx="11" hasCustomPrompt="1"/>
          </p:nvPr>
        </p:nvSpPr>
        <p:spPr>
          <a:xfrm>
            <a:off x="331491" y="3429002"/>
            <a:ext cx="8185447" cy="2460171"/>
          </a:xfrm>
        </p:spPr>
        <p:txBody>
          <a:bodyPr/>
          <a:lstStyle>
            <a:lvl1pPr marL="0" indent="0">
              <a:buNone/>
              <a:defRPr/>
            </a:lvl1pPr>
          </a:lstStyle>
          <a:p>
            <a:pPr lvl="0"/>
            <a:r>
              <a:rPr kumimoji="1" lang="ja-JP" altLang="en-US"/>
              <a:t>中扉タイトル</a:t>
            </a:r>
          </a:p>
        </p:txBody>
      </p:sp>
      <p:pic>
        <p:nvPicPr>
          <p:cNvPr id="9" name="図 8">
            <a:extLst>
              <a:ext uri="{FF2B5EF4-FFF2-40B4-BE49-F238E27FC236}">
                <a16:creationId xmlns:a16="http://schemas.microsoft.com/office/drawing/2014/main" id="{B8D01504-AC65-E347-BCF9-994D45A8FC56}"/>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587500" y="0"/>
            <a:ext cx="8318500" cy="6858000"/>
          </a:xfrm>
          <a:prstGeom prst="rect">
            <a:avLst/>
          </a:prstGeom>
        </p:spPr>
      </p:pic>
      <p:pic>
        <p:nvPicPr>
          <p:cNvPr id="8" name="図 7">
            <a:extLst>
              <a:ext uri="{FF2B5EF4-FFF2-40B4-BE49-F238E27FC236}">
                <a16:creationId xmlns:a16="http://schemas.microsoft.com/office/drawing/2014/main" id="{BF63185B-C14D-594A-8CA9-1E5CEECDAD63}"/>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991572" y="6600825"/>
            <a:ext cx="920819" cy="234561"/>
          </a:xfrm>
          <a:prstGeom prst="rect">
            <a:avLst/>
          </a:prstGeom>
        </p:spPr>
      </p:pic>
    </p:spTree>
    <p:extLst>
      <p:ext uri="{BB962C8B-B14F-4D97-AF65-F5344CB8AC3E}">
        <p14:creationId xmlns:p14="http://schemas.microsoft.com/office/powerpoint/2010/main" val="3281228451"/>
      </p:ext>
    </p:extLst>
  </p:cSld>
  <p:clrMapOvr>
    <a:masterClrMapping/>
  </p:clrMapOvr>
  <p:extLst>
    <p:ext uri="{DCECCB84-F9BA-43D5-87BE-67443E8EF086}">
      <p15:sldGuideLst xmlns:p15="http://schemas.microsoft.com/office/powerpoint/2012/main"/>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中扉E">
    <p:bg>
      <p:bgPr>
        <a:solidFill>
          <a:schemeClr val="accent4"/>
        </a:solidFill>
        <a:effectLst/>
      </p:bgPr>
    </p:bg>
    <p:spTree>
      <p:nvGrpSpPr>
        <p:cNvPr id="1" name=""/>
        <p:cNvGrpSpPr/>
        <p:nvPr/>
      </p:nvGrpSpPr>
      <p:grpSpPr>
        <a:xfrm>
          <a:off x="0" y="0"/>
          <a:ext cx="0" cy="0"/>
          <a:chOff x="0" y="0"/>
          <a:chExt cx="0" cy="0"/>
        </a:xfrm>
      </p:grpSpPr>
      <p:sp>
        <p:nvSpPr>
          <p:cNvPr id="37" name="タイトル 3">
            <a:extLst>
              <a:ext uri="{FF2B5EF4-FFF2-40B4-BE49-F238E27FC236}">
                <a16:creationId xmlns:a16="http://schemas.microsoft.com/office/drawing/2014/main" id="{4A1E99F5-3AB2-9C47-9EC1-D1DA3E78E501}"/>
              </a:ext>
            </a:extLst>
          </p:cNvPr>
          <p:cNvSpPr>
            <a:spLocks noGrp="1"/>
          </p:cNvSpPr>
          <p:nvPr>
            <p:ph type="title" hasCustomPrompt="1"/>
          </p:nvPr>
        </p:nvSpPr>
        <p:spPr>
          <a:xfrm>
            <a:off x="340550" y="1801775"/>
            <a:ext cx="4475757" cy="1374815"/>
          </a:xfrm>
        </p:spPr>
        <p:txBody>
          <a:bodyPr/>
          <a:lstStyle>
            <a:lvl1pPr>
              <a:defRPr>
                <a:solidFill>
                  <a:schemeClr val="bg1"/>
                </a:solidFill>
              </a:defRPr>
            </a:lvl1pPr>
          </a:lstStyle>
          <a:p>
            <a:r>
              <a:rPr kumimoji="1" lang="en-US" altLang="ja-JP" dirty="0"/>
              <a:t>01</a:t>
            </a:r>
            <a:endParaRPr kumimoji="1" lang="ja-JP" altLang="en-US"/>
          </a:p>
        </p:txBody>
      </p:sp>
      <p:sp>
        <p:nvSpPr>
          <p:cNvPr id="19" name="テキスト プレースホルダー 2">
            <a:extLst>
              <a:ext uri="{FF2B5EF4-FFF2-40B4-BE49-F238E27FC236}">
                <a16:creationId xmlns:a16="http://schemas.microsoft.com/office/drawing/2014/main" id="{D01BD5A1-6C50-FC47-89E3-4D411E18E979}"/>
              </a:ext>
            </a:extLst>
          </p:cNvPr>
          <p:cNvSpPr>
            <a:spLocks noGrp="1"/>
          </p:cNvSpPr>
          <p:nvPr>
            <p:ph type="body" sz="quarter" idx="11" hasCustomPrompt="1"/>
          </p:nvPr>
        </p:nvSpPr>
        <p:spPr>
          <a:xfrm>
            <a:off x="331491" y="3429002"/>
            <a:ext cx="8185447" cy="2460171"/>
          </a:xfrm>
        </p:spPr>
        <p:txBody>
          <a:bodyPr/>
          <a:lstStyle>
            <a:lvl1pPr marL="0" indent="0">
              <a:buNone/>
              <a:defRPr>
                <a:solidFill>
                  <a:schemeClr val="bg1"/>
                </a:solidFill>
              </a:defRPr>
            </a:lvl1pPr>
          </a:lstStyle>
          <a:p>
            <a:pPr lvl="0"/>
            <a:r>
              <a:rPr kumimoji="1" lang="ja-JP" altLang="en-US"/>
              <a:t>中扉タイトル</a:t>
            </a:r>
          </a:p>
        </p:txBody>
      </p:sp>
      <p:pic>
        <p:nvPicPr>
          <p:cNvPr id="18" name="図 17">
            <a:extLst>
              <a:ext uri="{FF2B5EF4-FFF2-40B4-BE49-F238E27FC236}">
                <a16:creationId xmlns:a16="http://schemas.microsoft.com/office/drawing/2014/main" id="{1F508F2E-1B31-DD4D-81BF-A890308F7555}"/>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587500" y="0"/>
            <a:ext cx="8318500" cy="6858000"/>
          </a:xfrm>
          <a:prstGeom prst="rect">
            <a:avLst/>
          </a:prstGeom>
        </p:spPr>
      </p:pic>
      <p:cxnSp>
        <p:nvCxnSpPr>
          <p:cNvPr id="15" name="直線コネクタ 14">
            <a:extLst>
              <a:ext uri="{FF2B5EF4-FFF2-40B4-BE49-F238E27FC236}">
                <a16:creationId xmlns:a16="http://schemas.microsoft.com/office/drawing/2014/main" id="{71B3BE39-54AD-2C43-92FF-B4978B112C73}"/>
              </a:ext>
            </a:extLst>
          </p:cNvPr>
          <p:cNvCxnSpPr>
            <a:cxnSpLocks/>
          </p:cNvCxnSpPr>
          <p:nvPr userDrawn="1"/>
        </p:nvCxnSpPr>
        <p:spPr>
          <a:xfrm>
            <a:off x="7820324" y="6597650"/>
            <a:ext cx="0" cy="260350"/>
          </a:xfrm>
          <a:prstGeom prst="line">
            <a:avLst/>
          </a:prstGeom>
          <a:ln w="9525">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13" name="図 12">
            <a:extLst>
              <a:ext uri="{FF2B5EF4-FFF2-40B4-BE49-F238E27FC236}">
                <a16:creationId xmlns:a16="http://schemas.microsoft.com/office/drawing/2014/main" id="{675F43DC-0DC0-A44D-A63F-7C6A39B3A501}"/>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991572" y="6600825"/>
            <a:ext cx="920819" cy="234561"/>
          </a:xfrm>
          <a:prstGeom prst="rect">
            <a:avLst/>
          </a:prstGeom>
        </p:spPr>
      </p:pic>
      <p:cxnSp>
        <p:nvCxnSpPr>
          <p:cNvPr id="16" name="直線コネクタ 15">
            <a:extLst>
              <a:ext uri="{FF2B5EF4-FFF2-40B4-BE49-F238E27FC236}">
                <a16:creationId xmlns:a16="http://schemas.microsoft.com/office/drawing/2014/main" id="{EF3823C4-A5BA-7E4F-BC57-FF6C3DC7F9E3}"/>
              </a:ext>
            </a:extLst>
          </p:cNvPr>
          <p:cNvCxnSpPr>
            <a:cxnSpLocks/>
          </p:cNvCxnSpPr>
          <p:nvPr userDrawn="1"/>
        </p:nvCxnSpPr>
        <p:spPr>
          <a:xfrm>
            <a:off x="9083638" y="6597650"/>
            <a:ext cx="0" cy="260350"/>
          </a:xfrm>
          <a:prstGeom prst="line">
            <a:avLst/>
          </a:prstGeom>
          <a:ln w="952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7" name="テキスト ボックス 16">
            <a:extLst>
              <a:ext uri="{FF2B5EF4-FFF2-40B4-BE49-F238E27FC236}">
                <a16:creationId xmlns:a16="http://schemas.microsoft.com/office/drawing/2014/main" id="{B5D53225-B174-9B4A-B324-3AE9535FFD46}"/>
              </a:ext>
            </a:extLst>
          </p:cNvPr>
          <p:cNvSpPr txBox="1"/>
          <p:nvPr userDrawn="1"/>
        </p:nvSpPr>
        <p:spPr>
          <a:xfrm>
            <a:off x="9147003" y="6590696"/>
            <a:ext cx="436568" cy="261610"/>
          </a:xfrm>
          <a:prstGeom prst="rect">
            <a:avLst/>
          </a:prstGeom>
          <a:noFill/>
          <a:ln>
            <a:noFill/>
          </a:ln>
        </p:spPr>
        <p:txBody>
          <a:bodyPr wrap="square" lIns="0" rIns="0" rtlCol="0">
            <a:spAutoFit/>
          </a:bodyPr>
          <a:lstStyle/>
          <a:p>
            <a:pPr algn="r"/>
            <a:fld id="{8DD8EB0B-AB08-A54E-B33C-ED72A04D9CE9}" type="slidenum">
              <a:rPr lang="ja-JP" altLang="en-US" sz="1100" smtClean="0">
                <a:solidFill>
                  <a:schemeClr val="bg1"/>
                </a:solidFill>
                <a:latin typeface="+mn-lt"/>
              </a:rPr>
              <a:pPr algn="r"/>
              <a:t>‹#›</a:t>
            </a:fld>
            <a:endParaRPr kumimoji="0" lang="en-US" altLang="ja-JP" sz="1100" dirty="0">
              <a:solidFill>
                <a:schemeClr val="bg1"/>
              </a:solidFill>
              <a:latin typeface="+mn-lt"/>
              <a:cs typeface="Meiryo UI" pitchFamily="50" charset="-128"/>
            </a:endParaRPr>
          </a:p>
        </p:txBody>
      </p:sp>
    </p:spTree>
    <p:extLst>
      <p:ext uri="{BB962C8B-B14F-4D97-AF65-F5344CB8AC3E}">
        <p14:creationId xmlns:p14="http://schemas.microsoft.com/office/powerpoint/2010/main" val="3347665094"/>
      </p:ext>
    </p:extLst>
  </p:cSld>
  <p:clrMapOvr>
    <a:masterClrMapping/>
  </p:clrMapOvr>
  <p:extLst>
    <p:ext uri="{DCECCB84-F9BA-43D5-87BE-67443E8EF086}">
      <p15:sldGuideLst xmlns:p15="http://schemas.microsoft.com/office/powerpoint/2012/main"/>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中扉F">
    <p:bg>
      <p:bgPr>
        <a:solidFill>
          <a:schemeClr val="accent5"/>
        </a:solidFill>
        <a:effectLst/>
      </p:bgPr>
    </p:bg>
    <p:spTree>
      <p:nvGrpSpPr>
        <p:cNvPr id="1" name=""/>
        <p:cNvGrpSpPr/>
        <p:nvPr/>
      </p:nvGrpSpPr>
      <p:grpSpPr>
        <a:xfrm>
          <a:off x="0" y="0"/>
          <a:ext cx="0" cy="0"/>
          <a:chOff x="0" y="0"/>
          <a:chExt cx="0" cy="0"/>
        </a:xfrm>
      </p:grpSpPr>
      <p:sp>
        <p:nvSpPr>
          <p:cNvPr id="16" name="タイトル 3">
            <a:extLst>
              <a:ext uri="{FF2B5EF4-FFF2-40B4-BE49-F238E27FC236}">
                <a16:creationId xmlns:a16="http://schemas.microsoft.com/office/drawing/2014/main" id="{39ED6336-ADD5-2D4B-AA70-A57250EE3416}"/>
              </a:ext>
            </a:extLst>
          </p:cNvPr>
          <p:cNvSpPr>
            <a:spLocks noGrp="1"/>
          </p:cNvSpPr>
          <p:nvPr>
            <p:ph type="title" hasCustomPrompt="1"/>
          </p:nvPr>
        </p:nvSpPr>
        <p:spPr>
          <a:xfrm>
            <a:off x="340550" y="1801775"/>
            <a:ext cx="4475757" cy="1374815"/>
          </a:xfrm>
        </p:spPr>
        <p:txBody>
          <a:bodyPr/>
          <a:lstStyle/>
          <a:p>
            <a:r>
              <a:rPr kumimoji="1" lang="en-US" altLang="ja-JP" dirty="0"/>
              <a:t>01</a:t>
            </a:r>
            <a:endParaRPr kumimoji="1" lang="ja-JP" altLang="en-US"/>
          </a:p>
        </p:txBody>
      </p:sp>
      <p:sp>
        <p:nvSpPr>
          <p:cNvPr id="10" name="テキスト プレースホルダー 2">
            <a:extLst>
              <a:ext uri="{FF2B5EF4-FFF2-40B4-BE49-F238E27FC236}">
                <a16:creationId xmlns:a16="http://schemas.microsoft.com/office/drawing/2014/main" id="{B1D3D993-BFDC-7D4B-9634-F29232DC1AEC}"/>
              </a:ext>
            </a:extLst>
          </p:cNvPr>
          <p:cNvSpPr>
            <a:spLocks noGrp="1"/>
          </p:cNvSpPr>
          <p:nvPr>
            <p:ph type="body" sz="quarter" idx="11" hasCustomPrompt="1"/>
          </p:nvPr>
        </p:nvSpPr>
        <p:spPr>
          <a:xfrm>
            <a:off x="331491" y="3429002"/>
            <a:ext cx="8185447" cy="2460171"/>
          </a:xfrm>
        </p:spPr>
        <p:txBody>
          <a:bodyPr/>
          <a:lstStyle>
            <a:lvl1pPr marL="0" indent="0">
              <a:buNone/>
              <a:defRPr/>
            </a:lvl1pPr>
          </a:lstStyle>
          <a:p>
            <a:pPr lvl="0"/>
            <a:r>
              <a:rPr kumimoji="1" lang="ja-JP" altLang="en-US"/>
              <a:t>中扉タイトル</a:t>
            </a:r>
          </a:p>
        </p:txBody>
      </p:sp>
      <p:pic>
        <p:nvPicPr>
          <p:cNvPr id="9" name="図 8">
            <a:extLst>
              <a:ext uri="{FF2B5EF4-FFF2-40B4-BE49-F238E27FC236}">
                <a16:creationId xmlns:a16="http://schemas.microsoft.com/office/drawing/2014/main" id="{93DFFF59-5A99-E043-8163-240561EC5EFA}"/>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587500" y="0"/>
            <a:ext cx="8318500" cy="6858000"/>
          </a:xfrm>
          <a:prstGeom prst="rect">
            <a:avLst/>
          </a:prstGeom>
        </p:spPr>
      </p:pic>
      <p:pic>
        <p:nvPicPr>
          <p:cNvPr id="8" name="図 7">
            <a:extLst>
              <a:ext uri="{FF2B5EF4-FFF2-40B4-BE49-F238E27FC236}">
                <a16:creationId xmlns:a16="http://schemas.microsoft.com/office/drawing/2014/main" id="{8BBCFD81-9A00-5643-907A-AA0BA4EE8FF1}"/>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991572" y="6600825"/>
            <a:ext cx="920819" cy="234561"/>
          </a:xfrm>
          <a:prstGeom prst="rect">
            <a:avLst/>
          </a:prstGeom>
        </p:spPr>
      </p:pic>
    </p:spTree>
    <p:extLst>
      <p:ext uri="{BB962C8B-B14F-4D97-AF65-F5344CB8AC3E}">
        <p14:creationId xmlns:p14="http://schemas.microsoft.com/office/powerpoint/2010/main" val="1393135994"/>
      </p:ext>
    </p:extLst>
  </p:cSld>
  <p:clrMapOvr>
    <a:masterClrMapping/>
  </p:clrMapOvr>
  <p:extLst>
    <p:ext uri="{DCECCB84-F9BA-43D5-87BE-67443E8EF086}">
      <p15:sldGuideLst xmlns:p15="http://schemas.microsoft.com/office/powerpoint/2012/main"/>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中扉G">
    <p:bg>
      <p:bgPr>
        <a:solidFill>
          <a:schemeClr val="accent6"/>
        </a:solidFill>
        <a:effectLst/>
      </p:bgPr>
    </p:bg>
    <p:spTree>
      <p:nvGrpSpPr>
        <p:cNvPr id="1" name=""/>
        <p:cNvGrpSpPr/>
        <p:nvPr/>
      </p:nvGrpSpPr>
      <p:grpSpPr>
        <a:xfrm>
          <a:off x="0" y="0"/>
          <a:ext cx="0" cy="0"/>
          <a:chOff x="0" y="0"/>
          <a:chExt cx="0" cy="0"/>
        </a:xfrm>
      </p:grpSpPr>
      <p:sp>
        <p:nvSpPr>
          <p:cNvPr id="33" name="タイトル 3">
            <a:extLst>
              <a:ext uri="{FF2B5EF4-FFF2-40B4-BE49-F238E27FC236}">
                <a16:creationId xmlns:a16="http://schemas.microsoft.com/office/drawing/2014/main" id="{65920A1F-5531-3E48-B6BC-CAC232DD4536}"/>
              </a:ext>
            </a:extLst>
          </p:cNvPr>
          <p:cNvSpPr>
            <a:spLocks noGrp="1"/>
          </p:cNvSpPr>
          <p:nvPr>
            <p:ph type="title" hasCustomPrompt="1"/>
          </p:nvPr>
        </p:nvSpPr>
        <p:spPr>
          <a:xfrm>
            <a:off x="340550" y="1801775"/>
            <a:ext cx="4475757" cy="1374815"/>
          </a:xfrm>
        </p:spPr>
        <p:txBody>
          <a:bodyPr/>
          <a:lstStyle>
            <a:lvl1pPr>
              <a:defRPr>
                <a:solidFill>
                  <a:schemeClr val="bg1"/>
                </a:solidFill>
              </a:defRPr>
            </a:lvl1pPr>
          </a:lstStyle>
          <a:p>
            <a:r>
              <a:rPr kumimoji="1" lang="en-US" altLang="ja-JP" dirty="0"/>
              <a:t>01</a:t>
            </a:r>
            <a:endParaRPr kumimoji="1" lang="ja-JP" altLang="en-US"/>
          </a:p>
        </p:txBody>
      </p:sp>
      <p:sp>
        <p:nvSpPr>
          <p:cNvPr id="19" name="テキスト プレースホルダー 2">
            <a:extLst>
              <a:ext uri="{FF2B5EF4-FFF2-40B4-BE49-F238E27FC236}">
                <a16:creationId xmlns:a16="http://schemas.microsoft.com/office/drawing/2014/main" id="{A3FD89DF-8A46-3E4D-84C1-412EC71605CF}"/>
              </a:ext>
            </a:extLst>
          </p:cNvPr>
          <p:cNvSpPr>
            <a:spLocks noGrp="1"/>
          </p:cNvSpPr>
          <p:nvPr>
            <p:ph type="body" sz="quarter" idx="11" hasCustomPrompt="1"/>
          </p:nvPr>
        </p:nvSpPr>
        <p:spPr>
          <a:xfrm>
            <a:off x="331491" y="3429002"/>
            <a:ext cx="8185447" cy="2460171"/>
          </a:xfrm>
        </p:spPr>
        <p:txBody>
          <a:bodyPr/>
          <a:lstStyle>
            <a:lvl1pPr marL="0" indent="0">
              <a:buNone/>
              <a:defRPr>
                <a:solidFill>
                  <a:schemeClr val="bg1"/>
                </a:solidFill>
              </a:defRPr>
            </a:lvl1pPr>
          </a:lstStyle>
          <a:p>
            <a:pPr lvl="0"/>
            <a:r>
              <a:rPr kumimoji="1" lang="ja-JP" altLang="en-US"/>
              <a:t>中扉タイトル</a:t>
            </a:r>
          </a:p>
        </p:txBody>
      </p:sp>
      <p:pic>
        <p:nvPicPr>
          <p:cNvPr id="18" name="図 17">
            <a:extLst>
              <a:ext uri="{FF2B5EF4-FFF2-40B4-BE49-F238E27FC236}">
                <a16:creationId xmlns:a16="http://schemas.microsoft.com/office/drawing/2014/main" id="{267C423B-6197-B641-AFF5-08B7A4C6802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587500" y="0"/>
            <a:ext cx="8318500" cy="6858000"/>
          </a:xfrm>
          <a:prstGeom prst="rect">
            <a:avLst/>
          </a:prstGeom>
        </p:spPr>
      </p:pic>
      <p:cxnSp>
        <p:nvCxnSpPr>
          <p:cNvPr id="15" name="直線コネクタ 14">
            <a:extLst>
              <a:ext uri="{FF2B5EF4-FFF2-40B4-BE49-F238E27FC236}">
                <a16:creationId xmlns:a16="http://schemas.microsoft.com/office/drawing/2014/main" id="{A0CB6A67-FC2B-FC44-BE84-EF4C223DF827}"/>
              </a:ext>
            </a:extLst>
          </p:cNvPr>
          <p:cNvCxnSpPr>
            <a:cxnSpLocks/>
          </p:cNvCxnSpPr>
          <p:nvPr userDrawn="1"/>
        </p:nvCxnSpPr>
        <p:spPr>
          <a:xfrm>
            <a:off x="7820324" y="6597650"/>
            <a:ext cx="0" cy="260350"/>
          </a:xfrm>
          <a:prstGeom prst="line">
            <a:avLst/>
          </a:prstGeom>
          <a:ln w="9525">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13" name="図 12">
            <a:extLst>
              <a:ext uri="{FF2B5EF4-FFF2-40B4-BE49-F238E27FC236}">
                <a16:creationId xmlns:a16="http://schemas.microsoft.com/office/drawing/2014/main" id="{53262D48-1540-B947-9F2C-8858D01F7042}"/>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991572" y="6600825"/>
            <a:ext cx="920819" cy="234561"/>
          </a:xfrm>
          <a:prstGeom prst="rect">
            <a:avLst/>
          </a:prstGeom>
        </p:spPr>
      </p:pic>
      <p:cxnSp>
        <p:nvCxnSpPr>
          <p:cNvPr id="16" name="直線コネクタ 15">
            <a:extLst>
              <a:ext uri="{FF2B5EF4-FFF2-40B4-BE49-F238E27FC236}">
                <a16:creationId xmlns:a16="http://schemas.microsoft.com/office/drawing/2014/main" id="{0558111B-6CF7-D146-B378-A78B4391F38E}"/>
              </a:ext>
            </a:extLst>
          </p:cNvPr>
          <p:cNvCxnSpPr>
            <a:cxnSpLocks/>
          </p:cNvCxnSpPr>
          <p:nvPr userDrawn="1"/>
        </p:nvCxnSpPr>
        <p:spPr>
          <a:xfrm>
            <a:off x="9083638" y="6597650"/>
            <a:ext cx="0" cy="260350"/>
          </a:xfrm>
          <a:prstGeom prst="line">
            <a:avLst/>
          </a:prstGeom>
          <a:ln w="952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7" name="テキスト ボックス 16">
            <a:extLst>
              <a:ext uri="{FF2B5EF4-FFF2-40B4-BE49-F238E27FC236}">
                <a16:creationId xmlns:a16="http://schemas.microsoft.com/office/drawing/2014/main" id="{B01173B4-8B84-5342-94B8-C3A9ACC66DF9}"/>
              </a:ext>
            </a:extLst>
          </p:cNvPr>
          <p:cNvSpPr txBox="1"/>
          <p:nvPr userDrawn="1"/>
        </p:nvSpPr>
        <p:spPr>
          <a:xfrm>
            <a:off x="9147003" y="6590696"/>
            <a:ext cx="436568" cy="261610"/>
          </a:xfrm>
          <a:prstGeom prst="rect">
            <a:avLst/>
          </a:prstGeom>
          <a:noFill/>
          <a:ln>
            <a:noFill/>
          </a:ln>
        </p:spPr>
        <p:txBody>
          <a:bodyPr wrap="square" lIns="0" rIns="0" rtlCol="0">
            <a:spAutoFit/>
          </a:bodyPr>
          <a:lstStyle/>
          <a:p>
            <a:pPr algn="r"/>
            <a:fld id="{8DD8EB0B-AB08-A54E-B33C-ED72A04D9CE9}" type="slidenum">
              <a:rPr lang="ja-JP" altLang="en-US" sz="1100" smtClean="0">
                <a:solidFill>
                  <a:schemeClr val="bg1"/>
                </a:solidFill>
                <a:latin typeface="+mn-lt"/>
              </a:rPr>
              <a:pPr algn="r"/>
              <a:t>‹#›</a:t>
            </a:fld>
            <a:endParaRPr kumimoji="0" lang="en-US" altLang="ja-JP" sz="1100" dirty="0">
              <a:solidFill>
                <a:schemeClr val="bg1"/>
              </a:solidFill>
              <a:latin typeface="+mn-lt"/>
              <a:cs typeface="Meiryo UI" pitchFamily="50" charset="-128"/>
            </a:endParaRPr>
          </a:p>
        </p:txBody>
      </p:sp>
    </p:spTree>
    <p:extLst>
      <p:ext uri="{BB962C8B-B14F-4D97-AF65-F5344CB8AC3E}">
        <p14:creationId xmlns:p14="http://schemas.microsoft.com/office/powerpoint/2010/main" val="703670500"/>
      </p:ext>
    </p:extLst>
  </p:cSld>
  <p:clrMapOvr>
    <a:masterClrMapping/>
  </p:clrMapOvr>
  <p:extLst>
    <p:ext uri="{DCECCB84-F9BA-43D5-87BE-67443E8EF086}">
      <p15:sldGuideLst xmlns:p15="http://schemas.microsoft.com/office/powerpoint/2012/main"/>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中扉H">
    <p:bg>
      <p:bgPr>
        <a:solidFill>
          <a:schemeClr val="bg2"/>
        </a:solidFill>
        <a:effectLst/>
      </p:bgPr>
    </p:bg>
    <p:spTree>
      <p:nvGrpSpPr>
        <p:cNvPr id="1" name=""/>
        <p:cNvGrpSpPr/>
        <p:nvPr/>
      </p:nvGrpSpPr>
      <p:grpSpPr>
        <a:xfrm>
          <a:off x="0" y="0"/>
          <a:ext cx="0" cy="0"/>
          <a:chOff x="0" y="0"/>
          <a:chExt cx="0" cy="0"/>
        </a:xfrm>
      </p:grpSpPr>
      <p:sp>
        <p:nvSpPr>
          <p:cNvPr id="16" name="タイトル 3">
            <a:extLst>
              <a:ext uri="{FF2B5EF4-FFF2-40B4-BE49-F238E27FC236}">
                <a16:creationId xmlns:a16="http://schemas.microsoft.com/office/drawing/2014/main" id="{8216DD4D-E1C2-6241-B3D3-560988A6C6AF}"/>
              </a:ext>
            </a:extLst>
          </p:cNvPr>
          <p:cNvSpPr>
            <a:spLocks noGrp="1"/>
          </p:cNvSpPr>
          <p:nvPr>
            <p:ph type="title" hasCustomPrompt="1"/>
          </p:nvPr>
        </p:nvSpPr>
        <p:spPr>
          <a:xfrm>
            <a:off x="340550" y="1801775"/>
            <a:ext cx="4475757" cy="1374815"/>
          </a:xfrm>
        </p:spPr>
        <p:txBody>
          <a:bodyPr/>
          <a:lstStyle/>
          <a:p>
            <a:r>
              <a:rPr kumimoji="1" lang="en-US" altLang="ja-JP" dirty="0"/>
              <a:t>01</a:t>
            </a:r>
            <a:endParaRPr kumimoji="1" lang="ja-JP" altLang="en-US"/>
          </a:p>
        </p:txBody>
      </p:sp>
      <p:sp>
        <p:nvSpPr>
          <p:cNvPr id="9" name="テキスト プレースホルダー 2">
            <a:extLst>
              <a:ext uri="{FF2B5EF4-FFF2-40B4-BE49-F238E27FC236}">
                <a16:creationId xmlns:a16="http://schemas.microsoft.com/office/drawing/2014/main" id="{6944D63C-AF07-E14A-AE43-B2299D8ED9CA}"/>
              </a:ext>
            </a:extLst>
          </p:cNvPr>
          <p:cNvSpPr>
            <a:spLocks noGrp="1"/>
          </p:cNvSpPr>
          <p:nvPr>
            <p:ph type="body" sz="quarter" idx="11" hasCustomPrompt="1"/>
          </p:nvPr>
        </p:nvSpPr>
        <p:spPr>
          <a:xfrm>
            <a:off x="331491" y="3429002"/>
            <a:ext cx="8185447" cy="2460171"/>
          </a:xfrm>
        </p:spPr>
        <p:txBody>
          <a:bodyPr/>
          <a:lstStyle>
            <a:lvl1pPr marL="0" indent="0">
              <a:buNone/>
              <a:defRPr/>
            </a:lvl1pPr>
          </a:lstStyle>
          <a:p>
            <a:pPr lvl="0"/>
            <a:r>
              <a:rPr kumimoji="1" lang="ja-JP" altLang="en-US"/>
              <a:t>中扉タイトル</a:t>
            </a:r>
          </a:p>
        </p:txBody>
      </p:sp>
      <p:pic>
        <p:nvPicPr>
          <p:cNvPr id="8" name="図 7">
            <a:extLst>
              <a:ext uri="{FF2B5EF4-FFF2-40B4-BE49-F238E27FC236}">
                <a16:creationId xmlns:a16="http://schemas.microsoft.com/office/drawing/2014/main" id="{A6C2C4FE-195B-E948-A8C9-8D628F1221D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587500" y="0"/>
            <a:ext cx="8318500" cy="6858000"/>
          </a:xfrm>
          <a:prstGeom prst="rect">
            <a:avLst/>
          </a:prstGeom>
        </p:spPr>
      </p:pic>
      <p:pic>
        <p:nvPicPr>
          <p:cNvPr id="7" name="図 6">
            <a:extLst>
              <a:ext uri="{FF2B5EF4-FFF2-40B4-BE49-F238E27FC236}">
                <a16:creationId xmlns:a16="http://schemas.microsoft.com/office/drawing/2014/main" id="{C4AF8165-79AD-C941-9268-BC3B2FA93B2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991572" y="6600825"/>
            <a:ext cx="920819" cy="234561"/>
          </a:xfrm>
          <a:prstGeom prst="rect">
            <a:avLst/>
          </a:prstGeom>
        </p:spPr>
      </p:pic>
    </p:spTree>
    <p:extLst>
      <p:ext uri="{BB962C8B-B14F-4D97-AF65-F5344CB8AC3E}">
        <p14:creationId xmlns:p14="http://schemas.microsoft.com/office/powerpoint/2010/main" val="1196809870"/>
      </p:ext>
    </p:extLst>
  </p:cSld>
  <p:clrMapOvr>
    <a:masterClrMapping/>
  </p:clrMapOvr>
  <p:extLst>
    <p:ext uri="{DCECCB84-F9BA-43D5-87BE-67443E8EF086}">
      <p15:sldGuideLst xmlns:p15="http://schemas.microsoft.com/office/powerpoint/2012/main"/>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中扉I">
    <p:bg>
      <p:bgPr>
        <a:solidFill>
          <a:schemeClr val="bg1"/>
        </a:solidFill>
        <a:effectLst/>
      </p:bgPr>
    </p:bg>
    <p:spTree>
      <p:nvGrpSpPr>
        <p:cNvPr id="1" name=""/>
        <p:cNvGrpSpPr/>
        <p:nvPr/>
      </p:nvGrpSpPr>
      <p:grpSpPr>
        <a:xfrm>
          <a:off x="0" y="0"/>
          <a:ext cx="0" cy="0"/>
          <a:chOff x="0" y="0"/>
          <a:chExt cx="0" cy="0"/>
        </a:xfrm>
      </p:grpSpPr>
      <p:sp>
        <p:nvSpPr>
          <p:cNvPr id="11" name="タイトル 3">
            <a:extLst>
              <a:ext uri="{FF2B5EF4-FFF2-40B4-BE49-F238E27FC236}">
                <a16:creationId xmlns:a16="http://schemas.microsoft.com/office/drawing/2014/main" id="{E357830C-F5DF-4940-92AF-5D10338548AA}"/>
              </a:ext>
            </a:extLst>
          </p:cNvPr>
          <p:cNvSpPr>
            <a:spLocks noGrp="1"/>
          </p:cNvSpPr>
          <p:nvPr>
            <p:ph type="title" hasCustomPrompt="1"/>
          </p:nvPr>
        </p:nvSpPr>
        <p:spPr>
          <a:xfrm>
            <a:off x="340550" y="1801775"/>
            <a:ext cx="4475757" cy="1374815"/>
          </a:xfrm>
        </p:spPr>
        <p:txBody>
          <a:bodyPr/>
          <a:lstStyle/>
          <a:p>
            <a:r>
              <a:rPr kumimoji="1" lang="en-US" altLang="ja-JP" dirty="0"/>
              <a:t>01</a:t>
            </a:r>
            <a:endParaRPr kumimoji="1" lang="ja-JP" altLang="en-US"/>
          </a:p>
        </p:txBody>
      </p:sp>
      <p:sp>
        <p:nvSpPr>
          <p:cNvPr id="7" name="テキスト プレースホルダー 2">
            <a:extLst>
              <a:ext uri="{FF2B5EF4-FFF2-40B4-BE49-F238E27FC236}">
                <a16:creationId xmlns:a16="http://schemas.microsoft.com/office/drawing/2014/main" id="{E946C1C6-749F-8048-96ED-D0223F2681FD}"/>
              </a:ext>
            </a:extLst>
          </p:cNvPr>
          <p:cNvSpPr>
            <a:spLocks noGrp="1"/>
          </p:cNvSpPr>
          <p:nvPr>
            <p:ph type="body" sz="quarter" idx="11" hasCustomPrompt="1"/>
          </p:nvPr>
        </p:nvSpPr>
        <p:spPr>
          <a:xfrm>
            <a:off x="331491" y="3429002"/>
            <a:ext cx="8185447" cy="2460171"/>
          </a:xfrm>
        </p:spPr>
        <p:txBody>
          <a:bodyPr/>
          <a:lstStyle>
            <a:lvl1pPr marL="0" indent="0">
              <a:buNone/>
              <a:defRPr/>
            </a:lvl1pPr>
          </a:lstStyle>
          <a:p>
            <a:pPr lvl="0"/>
            <a:r>
              <a:rPr kumimoji="1" lang="ja-JP" altLang="en-US"/>
              <a:t>中扉タイトル</a:t>
            </a:r>
          </a:p>
        </p:txBody>
      </p:sp>
      <p:pic>
        <p:nvPicPr>
          <p:cNvPr id="6" name="図 5">
            <a:extLst>
              <a:ext uri="{FF2B5EF4-FFF2-40B4-BE49-F238E27FC236}">
                <a16:creationId xmlns:a16="http://schemas.microsoft.com/office/drawing/2014/main" id="{B8557579-55F2-E643-A3DC-3BE7A7E3BC56}"/>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1587500" y="0"/>
            <a:ext cx="8318500" cy="6858000"/>
          </a:xfrm>
          <a:prstGeom prst="rect">
            <a:avLst/>
          </a:prstGeom>
        </p:spPr>
      </p:pic>
    </p:spTree>
    <p:extLst>
      <p:ext uri="{BB962C8B-B14F-4D97-AF65-F5344CB8AC3E}">
        <p14:creationId xmlns:p14="http://schemas.microsoft.com/office/powerpoint/2010/main" val="100655374"/>
      </p:ext>
    </p:extLst>
  </p:cSld>
  <p:clrMapOvr>
    <a:masterClrMapping/>
  </p:clrMapOvr>
  <p:extLst>
    <p:ext uri="{DCECCB84-F9BA-43D5-87BE-67443E8EF086}">
      <p15:sldGuideLst xmlns:p15="http://schemas.microsoft.com/office/powerpoint/2012/main"/>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中扉J">
    <p:bg>
      <p:bgPr>
        <a:solidFill>
          <a:schemeClr val="bg1"/>
        </a:solidFill>
        <a:effectLst/>
      </p:bgPr>
    </p:bg>
    <p:spTree>
      <p:nvGrpSpPr>
        <p:cNvPr id="1" name=""/>
        <p:cNvGrpSpPr/>
        <p:nvPr/>
      </p:nvGrpSpPr>
      <p:grpSpPr>
        <a:xfrm>
          <a:off x="0" y="0"/>
          <a:ext cx="0" cy="0"/>
          <a:chOff x="0" y="0"/>
          <a:chExt cx="0" cy="0"/>
        </a:xfrm>
      </p:grpSpPr>
      <p:sp>
        <p:nvSpPr>
          <p:cNvPr id="11" name="タイトル 3">
            <a:extLst>
              <a:ext uri="{FF2B5EF4-FFF2-40B4-BE49-F238E27FC236}">
                <a16:creationId xmlns:a16="http://schemas.microsoft.com/office/drawing/2014/main" id="{F98C28D5-A6FD-D946-A78E-EB2801FEEE72}"/>
              </a:ext>
            </a:extLst>
          </p:cNvPr>
          <p:cNvSpPr>
            <a:spLocks noGrp="1"/>
          </p:cNvSpPr>
          <p:nvPr>
            <p:ph type="title" hasCustomPrompt="1"/>
          </p:nvPr>
        </p:nvSpPr>
        <p:spPr>
          <a:xfrm>
            <a:off x="340550" y="1801775"/>
            <a:ext cx="4475757" cy="1374815"/>
          </a:xfrm>
        </p:spPr>
        <p:txBody>
          <a:bodyPr/>
          <a:lstStyle/>
          <a:p>
            <a:r>
              <a:rPr kumimoji="1" lang="en-US" altLang="ja-JP" dirty="0"/>
              <a:t>01</a:t>
            </a:r>
            <a:endParaRPr kumimoji="1" lang="ja-JP" altLang="en-US"/>
          </a:p>
        </p:txBody>
      </p:sp>
      <p:sp>
        <p:nvSpPr>
          <p:cNvPr id="8" name="テキスト プレースホルダー 2">
            <a:extLst>
              <a:ext uri="{FF2B5EF4-FFF2-40B4-BE49-F238E27FC236}">
                <a16:creationId xmlns:a16="http://schemas.microsoft.com/office/drawing/2014/main" id="{4CF3BAB1-B622-404D-A172-E9E184AEC5A6}"/>
              </a:ext>
            </a:extLst>
          </p:cNvPr>
          <p:cNvSpPr>
            <a:spLocks noGrp="1"/>
          </p:cNvSpPr>
          <p:nvPr>
            <p:ph type="body" sz="quarter" idx="11" hasCustomPrompt="1"/>
          </p:nvPr>
        </p:nvSpPr>
        <p:spPr>
          <a:xfrm>
            <a:off x="331491" y="3429002"/>
            <a:ext cx="8185447" cy="2460171"/>
          </a:xfrm>
        </p:spPr>
        <p:txBody>
          <a:bodyPr/>
          <a:lstStyle>
            <a:lvl1pPr marL="0" indent="0">
              <a:buNone/>
              <a:defRPr/>
            </a:lvl1pPr>
          </a:lstStyle>
          <a:p>
            <a:pPr lvl="0"/>
            <a:r>
              <a:rPr kumimoji="1" lang="ja-JP" altLang="en-US"/>
              <a:t>中扉タイトル</a:t>
            </a:r>
          </a:p>
        </p:txBody>
      </p:sp>
      <p:pic>
        <p:nvPicPr>
          <p:cNvPr id="7" name="図 6">
            <a:extLst>
              <a:ext uri="{FF2B5EF4-FFF2-40B4-BE49-F238E27FC236}">
                <a16:creationId xmlns:a16="http://schemas.microsoft.com/office/drawing/2014/main" id="{20D33AD6-D702-F542-B7B2-6D81E4AC1F7F}"/>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1587500" y="0"/>
            <a:ext cx="8318500" cy="6858000"/>
          </a:xfrm>
          <a:prstGeom prst="rect">
            <a:avLst/>
          </a:prstGeom>
        </p:spPr>
      </p:pic>
    </p:spTree>
    <p:extLst>
      <p:ext uri="{BB962C8B-B14F-4D97-AF65-F5344CB8AC3E}">
        <p14:creationId xmlns:p14="http://schemas.microsoft.com/office/powerpoint/2010/main" val="3236068368"/>
      </p:ext>
    </p:extLst>
  </p:cSld>
  <p:clrMapOvr>
    <a:masterClrMapping/>
  </p:clrMapOvr>
  <p:extLst>
    <p:ext uri="{DCECCB84-F9BA-43D5-87BE-67443E8EF086}">
      <p15:sldGuideLst xmlns:p15="http://schemas.microsoft.com/office/powerpoint/2012/main"/>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コンテンツA">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9AD4885B-2DFA-D04D-AE48-F73602DA6A2E}"/>
              </a:ext>
            </a:extLst>
          </p:cNvPr>
          <p:cNvSpPr>
            <a:spLocks noGrp="1"/>
          </p:cNvSpPr>
          <p:nvPr>
            <p:ph type="title" hasCustomPrompt="1"/>
          </p:nvPr>
        </p:nvSpPr>
        <p:spPr/>
        <p:txBody>
          <a:bodyPr/>
          <a:lstStyle/>
          <a:p>
            <a:r>
              <a:rPr kumimoji="1" lang="ja-JP" altLang="en-US"/>
              <a:t>［タイトル］</a:t>
            </a:r>
          </a:p>
        </p:txBody>
      </p:sp>
      <p:sp>
        <p:nvSpPr>
          <p:cNvPr id="3" name="Text Placeholder 2">
            <a:extLst>
              <a:ext uri="{FF2B5EF4-FFF2-40B4-BE49-F238E27FC236}">
                <a16:creationId xmlns:a16="http://schemas.microsoft.com/office/drawing/2014/main" id="{C5C3BFEB-E3E2-40B7-A253-8DF9A4ADA8FA}"/>
              </a:ext>
            </a:extLst>
          </p:cNvPr>
          <p:cNvSpPr>
            <a:spLocks noGrp="1"/>
          </p:cNvSpPr>
          <p:nvPr>
            <p:ph type="body" sz="quarter" idx="12" hasCustomPrompt="1"/>
          </p:nvPr>
        </p:nvSpPr>
        <p:spPr>
          <a:xfrm>
            <a:off x="331490" y="689356"/>
            <a:ext cx="9243021" cy="363157"/>
          </a:xfrm>
          <a:prstGeom prst="rect">
            <a:avLst/>
          </a:prstGeom>
        </p:spPr>
        <p:txBody>
          <a:bodyPr tIns="46800" anchor="ctr" anchorCtr="0">
            <a:noAutofit/>
          </a:bodyPr>
          <a:lstStyle>
            <a:lvl1pPr>
              <a:defRPr lang="en-US" sz="2000" b="1" spc="0" baseline="0" dirty="0">
                <a:solidFill>
                  <a:schemeClr val="tx1"/>
                </a:solidFill>
                <a:latin typeface="+mj-ea"/>
                <a:ea typeface="+mj-ea"/>
                <a:cs typeface="Arial"/>
              </a:defRPr>
            </a:lvl1pPr>
          </a:lstStyle>
          <a:p>
            <a:pPr marL="226470" marR="0" lvl="0" indent="-226470">
              <a:lnSpc>
                <a:spcPct val="100000"/>
              </a:lnSpc>
              <a:spcBef>
                <a:spcPct val="20000"/>
              </a:spcBef>
              <a:buClrTx/>
              <a:buSzTx/>
              <a:buFont typeface="+mj-lt"/>
              <a:buNone/>
              <a:tabLst/>
            </a:pPr>
            <a:r>
              <a:rPr lang="ja-JP" altLang="en-US"/>
              <a:t>［サブタイトル］</a:t>
            </a:r>
            <a:endParaRPr lang="en-US" dirty="0"/>
          </a:p>
        </p:txBody>
      </p:sp>
      <p:sp>
        <p:nvSpPr>
          <p:cNvPr id="7" name="テキスト プレースホルダー 7">
            <a:extLst>
              <a:ext uri="{FF2B5EF4-FFF2-40B4-BE49-F238E27FC236}">
                <a16:creationId xmlns:a16="http://schemas.microsoft.com/office/drawing/2014/main" id="{C1BF904A-EDA9-CB42-9930-B694DF35C532}"/>
              </a:ext>
            </a:extLst>
          </p:cNvPr>
          <p:cNvSpPr>
            <a:spLocks noGrp="1"/>
          </p:cNvSpPr>
          <p:nvPr>
            <p:ph type="body" sz="quarter" idx="13" hasCustomPrompt="1"/>
          </p:nvPr>
        </p:nvSpPr>
        <p:spPr>
          <a:xfrm>
            <a:off x="331491" y="1160463"/>
            <a:ext cx="9243021" cy="669290"/>
          </a:xfrm>
          <a:prstGeom prst="rect">
            <a:avLst/>
          </a:prstGeom>
        </p:spPr>
        <p:txBody>
          <a:bodyPr/>
          <a:lstStyle>
            <a:lvl1pPr marL="0" indent="0">
              <a:buNone/>
              <a:defRPr>
                <a:latin typeface="+mn-ea"/>
                <a:ea typeface="+mn-ea"/>
              </a:defRPr>
            </a:lvl1pPr>
            <a:lvl2pPr>
              <a:defRPr>
                <a:latin typeface="+mn-ea"/>
                <a:ea typeface="+mn-ea"/>
              </a:defRPr>
            </a:lvl2pPr>
            <a:lvl3pPr>
              <a:defRPr>
                <a:latin typeface="+mn-ea"/>
                <a:ea typeface="+mn-ea"/>
              </a:defRPr>
            </a:lvl3pPr>
            <a:lvl4pPr>
              <a:defRPr>
                <a:latin typeface="+mn-ea"/>
                <a:ea typeface="+mn-ea"/>
              </a:defRPr>
            </a:lvl4pPr>
            <a:lvl5pPr>
              <a:defRPr>
                <a:latin typeface="+mn-ea"/>
                <a:ea typeface="+mn-ea"/>
              </a:defRPr>
            </a:lvl5pPr>
          </a:lstStyle>
          <a:p>
            <a:pPr lvl="0"/>
            <a:r>
              <a:rPr kumimoji="1" lang="ja-JP" altLang="en-US" dirty="0"/>
              <a:t>テキストの入力</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Tree>
    <p:extLst>
      <p:ext uri="{BB962C8B-B14F-4D97-AF65-F5344CB8AC3E}">
        <p14:creationId xmlns:p14="http://schemas.microsoft.com/office/powerpoint/2010/main" val="2396042262"/>
      </p:ext>
    </p:extLst>
  </p:cSld>
  <p:clrMapOvr>
    <a:masterClrMapping/>
  </p:clrMapOvr>
  <p:extLst>
    <p:ext uri="{DCECCB84-F9BA-43D5-87BE-67443E8EF086}">
      <p15:sldGuideLst xmlns:p15="http://schemas.microsoft.com/office/powerpoint/2012/main">
        <p15:guide id="3" orient="horz" pos="663" userDrawn="1">
          <p15:clr>
            <a:srgbClr val="FBAE40"/>
          </p15:clr>
        </p15:guide>
        <p15:guide id="4" orient="horz" pos="731" userDrawn="1">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コンテンツB">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41F77EE-9DF9-8847-B74D-DAE7D40F8D1E}"/>
              </a:ext>
            </a:extLst>
          </p:cNvPr>
          <p:cNvSpPr>
            <a:spLocks noGrp="1"/>
          </p:cNvSpPr>
          <p:nvPr>
            <p:ph type="title" hasCustomPrompt="1"/>
          </p:nvPr>
        </p:nvSpPr>
        <p:spPr/>
        <p:txBody>
          <a:bodyPr/>
          <a:lstStyle/>
          <a:p>
            <a:r>
              <a:rPr kumimoji="1" lang="ja-JP" altLang="en-US"/>
              <a:t>［タイトル］</a:t>
            </a:r>
          </a:p>
        </p:txBody>
      </p:sp>
      <p:sp>
        <p:nvSpPr>
          <p:cNvPr id="4" name="テキスト プレースホルダー 3">
            <a:extLst>
              <a:ext uri="{FF2B5EF4-FFF2-40B4-BE49-F238E27FC236}">
                <a16:creationId xmlns:a16="http://schemas.microsoft.com/office/drawing/2014/main" id="{257AB5C0-48AC-A342-8863-43A85345298E}"/>
              </a:ext>
            </a:extLst>
          </p:cNvPr>
          <p:cNvSpPr>
            <a:spLocks noGrp="1"/>
          </p:cNvSpPr>
          <p:nvPr>
            <p:ph type="body" sz="quarter" idx="10" hasCustomPrompt="1"/>
          </p:nvPr>
        </p:nvSpPr>
        <p:spPr>
          <a:xfrm>
            <a:off x="331788" y="692151"/>
            <a:ext cx="9242425" cy="648970"/>
          </a:xfrm>
        </p:spPr>
        <p:txBody>
          <a:bodyPr/>
          <a:lstStyle/>
          <a:p>
            <a:pPr lvl="0"/>
            <a:r>
              <a:rPr kumimoji="1" lang="ja-JP" altLang="en-US" dirty="0"/>
              <a:t>テキストの入力</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Tree>
    <p:extLst>
      <p:ext uri="{BB962C8B-B14F-4D97-AF65-F5344CB8AC3E}">
        <p14:creationId xmlns:p14="http://schemas.microsoft.com/office/powerpoint/2010/main" val="1606829036"/>
      </p:ext>
    </p:extLst>
  </p:cSld>
  <p:clrMapOvr>
    <a:masterClrMapping/>
  </p:clrMapOvr>
  <p:extLst>
    <p:ext uri="{DCECCB84-F9BA-43D5-87BE-67443E8EF086}">
      <p15:sldGuideLst xmlns:p15="http://schemas.microsoft.com/office/powerpoint/2012/main"/>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コンテンツC">
    <p:spTree>
      <p:nvGrpSpPr>
        <p:cNvPr id="1" name=""/>
        <p:cNvGrpSpPr/>
        <p:nvPr/>
      </p:nvGrpSpPr>
      <p:grpSpPr>
        <a:xfrm>
          <a:off x="0" y="0"/>
          <a:ext cx="0" cy="0"/>
          <a:chOff x="0" y="0"/>
          <a:chExt cx="0" cy="0"/>
        </a:xfrm>
      </p:grpSpPr>
      <p:sp>
        <p:nvSpPr>
          <p:cNvPr id="6" name="タイトル 5">
            <a:extLst>
              <a:ext uri="{FF2B5EF4-FFF2-40B4-BE49-F238E27FC236}">
                <a16:creationId xmlns:a16="http://schemas.microsoft.com/office/drawing/2014/main" id="{740B46CC-2CF9-284F-9F56-02D00E754E63}"/>
              </a:ext>
            </a:extLst>
          </p:cNvPr>
          <p:cNvSpPr>
            <a:spLocks noGrp="1"/>
          </p:cNvSpPr>
          <p:nvPr>
            <p:ph type="title" hasCustomPrompt="1"/>
          </p:nvPr>
        </p:nvSpPr>
        <p:spPr>
          <a:xfrm>
            <a:off x="5284491" y="164693"/>
            <a:ext cx="4290020" cy="412538"/>
          </a:xfrm>
        </p:spPr>
        <p:txBody>
          <a:bodyPr/>
          <a:lstStyle/>
          <a:p>
            <a:r>
              <a:rPr kumimoji="1" lang="ja-JP" altLang="en-US"/>
              <a:t>［タイトル］</a:t>
            </a:r>
          </a:p>
        </p:txBody>
      </p:sp>
      <p:pic>
        <p:nvPicPr>
          <p:cNvPr id="2" name="図 1">
            <a:extLst>
              <a:ext uri="{FF2B5EF4-FFF2-40B4-BE49-F238E27FC236}">
                <a16:creationId xmlns:a16="http://schemas.microsoft.com/office/drawing/2014/main" id="{04FB84B0-3BCF-114D-8BC7-C7AEA4D473F5}"/>
              </a:ext>
            </a:extLst>
          </p:cNvPr>
          <p:cNvPicPr>
            <a:picLocks noChangeAspect="1"/>
          </p:cNvPicPr>
          <p:nvPr userDrawn="1"/>
        </p:nvPicPr>
        <p:blipFill>
          <a:blip r:embed="rId2"/>
          <a:stretch>
            <a:fillRect/>
          </a:stretch>
        </p:blipFill>
        <p:spPr>
          <a:xfrm>
            <a:off x="0" y="0"/>
            <a:ext cx="4953000" cy="6858000"/>
          </a:xfrm>
          <a:prstGeom prst="rect">
            <a:avLst/>
          </a:prstGeom>
        </p:spPr>
      </p:pic>
      <p:sp>
        <p:nvSpPr>
          <p:cNvPr id="8" name="テキスト プレースホルダー 7">
            <a:extLst>
              <a:ext uri="{FF2B5EF4-FFF2-40B4-BE49-F238E27FC236}">
                <a16:creationId xmlns:a16="http://schemas.microsoft.com/office/drawing/2014/main" id="{7A82C159-A3E3-5C4A-85F2-522452EB1EBD}"/>
              </a:ext>
            </a:extLst>
          </p:cNvPr>
          <p:cNvSpPr>
            <a:spLocks noGrp="1"/>
          </p:cNvSpPr>
          <p:nvPr>
            <p:ph type="body" sz="quarter" idx="13" hasCustomPrompt="1"/>
          </p:nvPr>
        </p:nvSpPr>
        <p:spPr>
          <a:xfrm>
            <a:off x="5284492" y="692151"/>
            <a:ext cx="4290020" cy="669290"/>
          </a:xfrm>
          <a:prstGeom prst="rect">
            <a:avLst/>
          </a:prstGeom>
        </p:spPr>
        <p:txBody>
          <a:bodyPr/>
          <a:lstStyle>
            <a:lvl1pPr marL="0" indent="0">
              <a:buNone/>
              <a:defRPr>
                <a:latin typeface="+mn-ea"/>
                <a:ea typeface="+mn-ea"/>
              </a:defRPr>
            </a:lvl1pPr>
            <a:lvl2pPr>
              <a:defRPr>
                <a:latin typeface="+mn-ea"/>
                <a:ea typeface="+mn-ea"/>
              </a:defRPr>
            </a:lvl2pPr>
            <a:lvl3pPr>
              <a:defRPr>
                <a:latin typeface="+mn-ea"/>
                <a:ea typeface="+mn-ea"/>
              </a:defRPr>
            </a:lvl3pPr>
            <a:lvl4pPr>
              <a:defRPr>
                <a:latin typeface="+mn-ea"/>
                <a:ea typeface="+mn-ea"/>
              </a:defRPr>
            </a:lvl4pPr>
            <a:lvl5pPr>
              <a:defRPr>
                <a:latin typeface="+mn-ea"/>
                <a:ea typeface="+mn-ea"/>
              </a:defRPr>
            </a:lvl5pPr>
          </a:lstStyle>
          <a:p>
            <a:pPr lvl="0"/>
            <a:r>
              <a:rPr kumimoji="1" lang="ja-JP" altLang="en-US" dirty="0"/>
              <a:t>テキストの入力</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Tree>
    <p:extLst>
      <p:ext uri="{BB962C8B-B14F-4D97-AF65-F5344CB8AC3E}">
        <p14:creationId xmlns:p14="http://schemas.microsoft.com/office/powerpoint/2010/main" val="893088525"/>
      </p:ext>
    </p:extLst>
  </p:cSld>
  <p:clrMapOvr>
    <a:masterClrMapping/>
  </p:clrMapOvr>
  <p:extLst>
    <p:ext uri="{DCECCB84-F9BA-43D5-87BE-67443E8EF086}">
      <p15:sldGuideLst xmlns:p15="http://schemas.microsoft.com/office/powerpoint/2012/main">
        <p15:guide id="1" pos="3322" userDrawn="1">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コンテンツD">
    <p:spTree>
      <p:nvGrpSpPr>
        <p:cNvPr id="1" name=""/>
        <p:cNvGrpSpPr/>
        <p:nvPr/>
      </p:nvGrpSpPr>
      <p:grpSpPr>
        <a:xfrm>
          <a:off x="0" y="0"/>
          <a:ext cx="0" cy="0"/>
          <a:chOff x="0" y="0"/>
          <a:chExt cx="0" cy="0"/>
        </a:xfrm>
      </p:grpSpPr>
      <p:sp>
        <p:nvSpPr>
          <p:cNvPr id="6" name="タイトル 5">
            <a:extLst>
              <a:ext uri="{FF2B5EF4-FFF2-40B4-BE49-F238E27FC236}">
                <a16:creationId xmlns:a16="http://schemas.microsoft.com/office/drawing/2014/main" id="{740B46CC-2CF9-284F-9F56-02D00E754E63}"/>
              </a:ext>
            </a:extLst>
          </p:cNvPr>
          <p:cNvSpPr>
            <a:spLocks noGrp="1"/>
          </p:cNvSpPr>
          <p:nvPr>
            <p:ph type="title" hasCustomPrompt="1"/>
          </p:nvPr>
        </p:nvSpPr>
        <p:spPr>
          <a:xfrm>
            <a:off x="331491" y="3700676"/>
            <a:ext cx="9243020" cy="412538"/>
          </a:xfrm>
        </p:spPr>
        <p:txBody>
          <a:bodyPr/>
          <a:lstStyle/>
          <a:p>
            <a:r>
              <a:rPr kumimoji="1" lang="ja-JP" altLang="en-US"/>
              <a:t>［タイトル］</a:t>
            </a:r>
          </a:p>
        </p:txBody>
      </p:sp>
      <p:pic>
        <p:nvPicPr>
          <p:cNvPr id="2" name="図 1">
            <a:extLst>
              <a:ext uri="{FF2B5EF4-FFF2-40B4-BE49-F238E27FC236}">
                <a16:creationId xmlns:a16="http://schemas.microsoft.com/office/drawing/2014/main" id="{E240AB3A-033A-AD4A-9002-9D106C05D0C0}"/>
              </a:ext>
            </a:extLst>
          </p:cNvPr>
          <p:cNvPicPr>
            <a:picLocks noChangeAspect="1"/>
          </p:cNvPicPr>
          <p:nvPr userDrawn="1"/>
        </p:nvPicPr>
        <p:blipFill>
          <a:blip r:embed="rId2"/>
          <a:stretch>
            <a:fillRect/>
          </a:stretch>
        </p:blipFill>
        <p:spPr>
          <a:xfrm>
            <a:off x="0" y="0"/>
            <a:ext cx="9906000" cy="3429000"/>
          </a:xfrm>
          <a:prstGeom prst="rect">
            <a:avLst/>
          </a:prstGeom>
        </p:spPr>
      </p:pic>
      <p:sp>
        <p:nvSpPr>
          <p:cNvPr id="8" name="テキスト プレースホルダー 7">
            <a:extLst>
              <a:ext uri="{FF2B5EF4-FFF2-40B4-BE49-F238E27FC236}">
                <a16:creationId xmlns:a16="http://schemas.microsoft.com/office/drawing/2014/main" id="{7A82C159-A3E3-5C4A-85F2-522452EB1EBD}"/>
              </a:ext>
            </a:extLst>
          </p:cNvPr>
          <p:cNvSpPr>
            <a:spLocks noGrp="1"/>
          </p:cNvSpPr>
          <p:nvPr>
            <p:ph type="body" sz="quarter" idx="13" hasCustomPrompt="1"/>
          </p:nvPr>
        </p:nvSpPr>
        <p:spPr>
          <a:xfrm>
            <a:off x="331491" y="4221163"/>
            <a:ext cx="9243020" cy="669290"/>
          </a:xfrm>
          <a:prstGeom prst="rect">
            <a:avLst/>
          </a:prstGeom>
        </p:spPr>
        <p:txBody>
          <a:bodyPr/>
          <a:lstStyle>
            <a:lvl1pPr marL="0" indent="0">
              <a:buNone/>
              <a:defRPr>
                <a:latin typeface="+mn-ea"/>
                <a:ea typeface="+mn-ea"/>
              </a:defRPr>
            </a:lvl1pPr>
            <a:lvl2pPr>
              <a:defRPr>
                <a:latin typeface="+mn-ea"/>
                <a:ea typeface="+mn-ea"/>
              </a:defRPr>
            </a:lvl2pPr>
            <a:lvl3pPr>
              <a:defRPr>
                <a:latin typeface="+mn-ea"/>
                <a:ea typeface="+mn-ea"/>
              </a:defRPr>
            </a:lvl3pPr>
            <a:lvl4pPr>
              <a:defRPr>
                <a:latin typeface="+mn-ea"/>
                <a:ea typeface="+mn-ea"/>
              </a:defRPr>
            </a:lvl4pPr>
            <a:lvl5pPr>
              <a:defRPr>
                <a:latin typeface="+mn-ea"/>
                <a:ea typeface="+mn-ea"/>
              </a:defRPr>
            </a:lvl5pPr>
          </a:lstStyle>
          <a:p>
            <a:pPr lvl="0"/>
            <a:r>
              <a:rPr kumimoji="1" lang="ja-JP" altLang="en-US" dirty="0"/>
              <a:t>テキストの入力</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Tree>
    <p:extLst>
      <p:ext uri="{BB962C8B-B14F-4D97-AF65-F5344CB8AC3E}">
        <p14:creationId xmlns:p14="http://schemas.microsoft.com/office/powerpoint/2010/main" val="3165515069"/>
      </p:ext>
    </p:extLst>
  </p:cSld>
  <p:clrMapOvr>
    <a:masterClrMapping/>
  </p:clrMapOvr>
  <p:extLst>
    <p:ext uri="{DCECCB84-F9BA-43D5-87BE-67443E8EF086}">
      <p15:sldGuideLst xmlns:p15="http://schemas.microsoft.com/office/powerpoint/2012/main">
        <p15:guide id="1" orient="horz" pos="2591" userDrawn="1">
          <p15:clr>
            <a:srgbClr val="FBAE40"/>
          </p15:clr>
        </p15:guide>
        <p15:guide id="2" orient="horz" pos="2659" userDrawn="1">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コンテンツA">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9AD4885B-2DFA-D04D-AE48-F73602DA6A2E}"/>
              </a:ext>
            </a:extLst>
          </p:cNvPr>
          <p:cNvSpPr>
            <a:spLocks noGrp="1"/>
          </p:cNvSpPr>
          <p:nvPr>
            <p:ph type="title" hasCustomPrompt="1"/>
          </p:nvPr>
        </p:nvSpPr>
        <p:spPr/>
        <p:txBody>
          <a:bodyPr/>
          <a:lstStyle/>
          <a:p>
            <a:r>
              <a:rPr kumimoji="1" lang="ja-JP" altLang="en-US"/>
              <a:t>［タイトル］</a:t>
            </a:r>
          </a:p>
        </p:txBody>
      </p:sp>
      <p:sp>
        <p:nvSpPr>
          <p:cNvPr id="3" name="Text Placeholder 2">
            <a:extLst>
              <a:ext uri="{FF2B5EF4-FFF2-40B4-BE49-F238E27FC236}">
                <a16:creationId xmlns:a16="http://schemas.microsoft.com/office/drawing/2014/main" id="{C5C3BFEB-E3E2-40B7-A253-8DF9A4ADA8FA}"/>
              </a:ext>
            </a:extLst>
          </p:cNvPr>
          <p:cNvSpPr>
            <a:spLocks noGrp="1"/>
          </p:cNvSpPr>
          <p:nvPr>
            <p:ph type="body" sz="quarter" idx="12" hasCustomPrompt="1"/>
          </p:nvPr>
        </p:nvSpPr>
        <p:spPr>
          <a:xfrm>
            <a:off x="331490" y="689356"/>
            <a:ext cx="9243021" cy="363157"/>
          </a:xfrm>
          <a:prstGeom prst="rect">
            <a:avLst/>
          </a:prstGeom>
        </p:spPr>
        <p:txBody>
          <a:bodyPr tIns="46800" anchor="ctr" anchorCtr="0">
            <a:noAutofit/>
          </a:bodyPr>
          <a:lstStyle>
            <a:lvl1pPr>
              <a:defRPr lang="en-US" sz="2000" b="1" spc="0" baseline="0" dirty="0">
                <a:solidFill>
                  <a:schemeClr val="bg1"/>
                </a:solidFill>
                <a:latin typeface="+mj-ea"/>
                <a:ea typeface="+mj-ea"/>
                <a:cs typeface="Arial"/>
              </a:defRPr>
            </a:lvl1pPr>
          </a:lstStyle>
          <a:p>
            <a:pPr marL="226470" marR="0" lvl="0" indent="-226470">
              <a:lnSpc>
                <a:spcPct val="100000"/>
              </a:lnSpc>
              <a:spcBef>
                <a:spcPct val="20000"/>
              </a:spcBef>
              <a:buClrTx/>
              <a:buSzTx/>
              <a:buFont typeface="+mj-lt"/>
              <a:buNone/>
              <a:tabLst/>
            </a:pPr>
            <a:r>
              <a:rPr lang="ja-JP" altLang="en-US"/>
              <a:t>［サブタイトル］</a:t>
            </a:r>
            <a:endParaRPr lang="en-US" dirty="0"/>
          </a:p>
        </p:txBody>
      </p:sp>
      <p:sp>
        <p:nvSpPr>
          <p:cNvPr id="7" name="テキスト プレースホルダー 7">
            <a:extLst>
              <a:ext uri="{FF2B5EF4-FFF2-40B4-BE49-F238E27FC236}">
                <a16:creationId xmlns:a16="http://schemas.microsoft.com/office/drawing/2014/main" id="{7D31131B-AA9F-174B-B0F4-E06C45EFB247}"/>
              </a:ext>
            </a:extLst>
          </p:cNvPr>
          <p:cNvSpPr>
            <a:spLocks noGrp="1"/>
          </p:cNvSpPr>
          <p:nvPr>
            <p:ph type="body" sz="quarter" idx="13" hasCustomPrompt="1"/>
          </p:nvPr>
        </p:nvSpPr>
        <p:spPr>
          <a:xfrm>
            <a:off x="331491" y="1160463"/>
            <a:ext cx="9243021" cy="669290"/>
          </a:xfrm>
          <a:prstGeom prst="rect">
            <a:avLst/>
          </a:prstGeom>
        </p:spPr>
        <p:txBody>
          <a:bodyPr/>
          <a:lstStyle>
            <a:lvl1pPr marL="0" indent="0">
              <a:buNone/>
              <a:defRPr>
                <a:latin typeface="+mn-ea"/>
                <a:ea typeface="+mn-ea"/>
              </a:defRPr>
            </a:lvl1pPr>
            <a:lvl2pPr>
              <a:defRPr>
                <a:latin typeface="+mn-ea"/>
                <a:ea typeface="+mn-ea"/>
              </a:defRPr>
            </a:lvl2pPr>
            <a:lvl3pPr>
              <a:defRPr>
                <a:latin typeface="+mn-ea"/>
                <a:ea typeface="+mn-ea"/>
              </a:defRPr>
            </a:lvl3pPr>
            <a:lvl4pPr>
              <a:defRPr>
                <a:latin typeface="+mn-ea"/>
                <a:ea typeface="+mn-ea"/>
              </a:defRPr>
            </a:lvl4pPr>
            <a:lvl5pPr>
              <a:defRPr>
                <a:latin typeface="+mn-ea"/>
                <a:ea typeface="+mn-ea"/>
              </a:defRPr>
            </a:lvl5pPr>
          </a:lstStyle>
          <a:p>
            <a:pPr lvl="0"/>
            <a:r>
              <a:rPr kumimoji="1" lang="ja-JP" altLang="en-US" dirty="0"/>
              <a:t>テキストの入力</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Tree>
    <p:extLst>
      <p:ext uri="{BB962C8B-B14F-4D97-AF65-F5344CB8AC3E}">
        <p14:creationId xmlns:p14="http://schemas.microsoft.com/office/powerpoint/2010/main" val="2998639116"/>
      </p:ext>
    </p:extLst>
  </p:cSld>
  <p:clrMapOvr>
    <a:masterClrMapping/>
  </p:clrMapOvr>
  <p:extLst>
    <p:ext uri="{DCECCB84-F9BA-43D5-87BE-67443E8EF086}">
      <p15:sldGuideLst xmlns:p15="http://schemas.microsoft.com/office/powerpoint/2012/main">
        <p15:guide id="3" orient="horz" pos="663" userDrawn="1">
          <p15:clr>
            <a:srgbClr val="FBAE40"/>
          </p15:clr>
        </p15:guide>
        <p15:guide id="4" orient="horz" pos="731" userDrawn="1">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コンテンツB">
    <p:spTree>
      <p:nvGrpSpPr>
        <p:cNvPr id="1" name=""/>
        <p:cNvGrpSpPr/>
        <p:nvPr/>
      </p:nvGrpSpPr>
      <p:grpSpPr>
        <a:xfrm>
          <a:off x="0" y="0"/>
          <a:ext cx="0" cy="0"/>
          <a:chOff x="0" y="0"/>
          <a:chExt cx="0" cy="0"/>
        </a:xfrm>
      </p:grpSpPr>
      <p:sp>
        <p:nvSpPr>
          <p:cNvPr id="6" name="タイトル 5">
            <a:extLst>
              <a:ext uri="{FF2B5EF4-FFF2-40B4-BE49-F238E27FC236}">
                <a16:creationId xmlns:a16="http://schemas.microsoft.com/office/drawing/2014/main" id="{740B46CC-2CF9-284F-9F56-02D00E754E63}"/>
              </a:ext>
            </a:extLst>
          </p:cNvPr>
          <p:cNvSpPr>
            <a:spLocks noGrp="1"/>
          </p:cNvSpPr>
          <p:nvPr>
            <p:ph type="title" hasCustomPrompt="1"/>
          </p:nvPr>
        </p:nvSpPr>
        <p:spPr/>
        <p:txBody>
          <a:bodyPr/>
          <a:lstStyle/>
          <a:p>
            <a:r>
              <a:rPr kumimoji="1" lang="ja-JP" altLang="en-US"/>
              <a:t>［タイトル］</a:t>
            </a:r>
          </a:p>
        </p:txBody>
      </p:sp>
      <p:sp>
        <p:nvSpPr>
          <p:cNvPr id="4" name="テキスト プレースホルダー 7">
            <a:extLst>
              <a:ext uri="{FF2B5EF4-FFF2-40B4-BE49-F238E27FC236}">
                <a16:creationId xmlns:a16="http://schemas.microsoft.com/office/drawing/2014/main" id="{C02BC9B8-0AC5-0141-A592-2D1CBD062239}"/>
              </a:ext>
            </a:extLst>
          </p:cNvPr>
          <p:cNvSpPr>
            <a:spLocks noGrp="1"/>
          </p:cNvSpPr>
          <p:nvPr>
            <p:ph type="body" sz="quarter" idx="13" hasCustomPrompt="1"/>
          </p:nvPr>
        </p:nvSpPr>
        <p:spPr>
          <a:xfrm>
            <a:off x="331491" y="692151"/>
            <a:ext cx="9243021" cy="669290"/>
          </a:xfrm>
          <a:prstGeom prst="rect">
            <a:avLst/>
          </a:prstGeom>
        </p:spPr>
        <p:txBody>
          <a:bodyPr/>
          <a:lstStyle>
            <a:lvl1pPr marL="0" indent="0">
              <a:buNone/>
              <a:tabLst/>
              <a:defRPr>
                <a:latin typeface="+mn-ea"/>
                <a:ea typeface="+mn-ea"/>
              </a:defRPr>
            </a:lvl1pPr>
            <a:lvl2pPr>
              <a:defRPr>
                <a:latin typeface="+mn-ea"/>
                <a:ea typeface="+mn-ea"/>
              </a:defRPr>
            </a:lvl2pPr>
            <a:lvl3pPr>
              <a:defRPr>
                <a:latin typeface="+mn-ea"/>
                <a:ea typeface="+mn-ea"/>
              </a:defRPr>
            </a:lvl3pPr>
            <a:lvl4pPr>
              <a:defRPr>
                <a:latin typeface="+mn-ea"/>
                <a:ea typeface="+mn-ea"/>
              </a:defRPr>
            </a:lvl4pPr>
            <a:lvl5pPr>
              <a:defRPr>
                <a:latin typeface="+mn-ea"/>
                <a:ea typeface="+mn-ea"/>
              </a:defRPr>
            </a:lvl5pPr>
          </a:lstStyle>
          <a:p>
            <a:pPr lvl="0"/>
            <a:r>
              <a:rPr kumimoji="1" lang="ja-JP" altLang="en-US" dirty="0"/>
              <a:t>テキストの入力</a:t>
            </a:r>
            <a:endParaRPr kumimoji="1" lang="en-US" altLang="ja-JP" dirty="0"/>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Tree>
    <p:extLst>
      <p:ext uri="{BB962C8B-B14F-4D97-AF65-F5344CB8AC3E}">
        <p14:creationId xmlns:p14="http://schemas.microsoft.com/office/powerpoint/2010/main" val="3069797468"/>
      </p:ext>
    </p:extLst>
  </p:cSld>
  <p:clrMapOvr>
    <a:masterClrMapping/>
  </p:clrMapOvr>
  <p:extLst>
    <p:ext uri="{DCECCB84-F9BA-43D5-87BE-67443E8EF086}">
      <p15:sldGuideLst xmlns:p15="http://schemas.microsoft.com/office/powerpoint/2012/main"/>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コンテンツC">
    <p:spTree>
      <p:nvGrpSpPr>
        <p:cNvPr id="1" name=""/>
        <p:cNvGrpSpPr/>
        <p:nvPr/>
      </p:nvGrpSpPr>
      <p:grpSpPr>
        <a:xfrm>
          <a:off x="0" y="0"/>
          <a:ext cx="0" cy="0"/>
          <a:chOff x="0" y="0"/>
          <a:chExt cx="0" cy="0"/>
        </a:xfrm>
      </p:grpSpPr>
      <p:sp>
        <p:nvSpPr>
          <p:cNvPr id="6" name="タイトル 5">
            <a:extLst>
              <a:ext uri="{FF2B5EF4-FFF2-40B4-BE49-F238E27FC236}">
                <a16:creationId xmlns:a16="http://schemas.microsoft.com/office/drawing/2014/main" id="{740B46CC-2CF9-284F-9F56-02D00E754E63}"/>
              </a:ext>
            </a:extLst>
          </p:cNvPr>
          <p:cNvSpPr>
            <a:spLocks noGrp="1"/>
          </p:cNvSpPr>
          <p:nvPr>
            <p:ph type="title" hasCustomPrompt="1"/>
          </p:nvPr>
        </p:nvSpPr>
        <p:spPr>
          <a:xfrm>
            <a:off x="5284491" y="164693"/>
            <a:ext cx="4290020" cy="412538"/>
          </a:xfrm>
        </p:spPr>
        <p:txBody>
          <a:bodyPr/>
          <a:lstStyle/>
          <a:p>
            <a:r>
              <a:rPr kumimoji="1" lang="ja-JP" altLang="en-US"/>
              <a:t>［タイトル］</a:t>
            </a:r>
          </a:p>
        </p:txBody>
      </p:sp>
      <p:pic>
        <p:nvPicPr>
          <p:cNvPr id="2" name="図 1">
            <a:extLst>
              <a:ext uri="{FF2B5EF4-FFF2-40B4-BE49-F238E27FC236}">
                <a16:creationId xmlns:a16="http://schemas.microsoft.com/office/drawing/2014/main" id="{722DC13E-7840-E648-9BD6-FC3234B28E59}"/>
              </a:ext>
            </a:extLst>
          </p:cNvPr>
          <p:cNvPicPr>
            <a:picLocks noChangeAspect="1"/>
          </p:cNvPicPr>
          <p:nvPr userDrawn="1"/>
        </p:nvPicPr>
        <p:blipFill>
          <a:blip r:embed="rId2"/>
          <a:stretch>
            <a:fillRect/>
          </a:stretch>
        </p:blipFill>
        <p:spPr>
          <a:xfrm>
            <a:off x="0" y="0"/>
            <a:ext cx="4953000" cy="6858000"/>
          </a:xfrm>
          <a:prstGeom prst="rect">
            <a:avLst/>
          </a:prstGeom>
        </p:spPr>
      </p:pic>
      <p:sp>
        <p:nvSpPr>
          <p:cNvPr id="7" name="テキスト プレースホルダー 7">
            <a:extLst>
              <a:ext uri="{FF2B5EF4-FFF2-40B4-BE49-F238E27FC236}">
                <a16:creationId xmlns:a16="http://schemas.microsoft.com/office/drawing/2014/main" id="{D3E057B5-B95A-F142-9C2C-4A17527A5A6F}"/>
              </a:ext>
            </a:extLst>
          </p:cNvPr>
          <p:cNvSpPr>
            <a:spLocks noGrp="1"/>
          </p:cNvSpPr>
          <p:nvPr>
            <p:ph type="body" sz="quarter" idx="13" hasCustomPrompt="1"/>
          </p:nvPr>
        </p:nvSpPr>
        <p:spPr>
          <a:xfrm>
            <a:off x="5284492" y="692151"/>
            <a:ext cx="4290020" cy="669290"/>
          </a:xfrm>
          <a:prstGeom prst="rect">
            <a:avLst/>
          </a:prstGeom>
        </p:spPr>
        <p:txBody>
          <a:bodyPr/>
          <a:lstStyle>
            <a:lvl1pPr marL="0" indent="0">
              <a:buNone/>
              <a:defRPr>
                <a:latin typeface="+mn-ea"/>
                <a:ea typeface="+mn-ea"/>
              </a:defRPr>
            </a:lvl1pPr>
            <a:lvl2pPr>
              <a:defRPr>
                <a:latin typeface="+mn-ea"/>
                <a:ea typeface="+mn-ea"/>
              </a:defRPr>
            </a:lvl2pPr>
            <a:lvl3pPr>
              <a:defRPr>
                <a:latin typeface="+mn-ea"/>
                <a:ea typeface="+mn-ea"/>
              </a:defRPr>
            </a:lvl3pPr>
            <a:lvl4pPr>
              <a:defRPr>
                <a:latin typeface="+mn-ea"/>
                <a:ea typeface="+mn-ea"/>
              </a:defRPr>
            </a:lvl4pPr>
            <a:lvl5pPr>
              <a:defRPr>
                <a:latin typeface="+mn-ea"/>
                <a:ea typeface="+mn-ea"/>
              </a:defRPr>
            </a:lvl5pPr>
          </a:lstStyle>
          <a:p>
            <a:pPr lvl="0"/>
            <a:r>
              <a:rPr kumimoji="1" lang="ja-JP" altLang="en-US" dirty="0"/>
              <a:t>テキストの入力</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Tree>
    <p:extLst>
      <p:ext uri="{BB962C8B-B14F-4D97-AF65-F5344CB8AC3E}">
        <p14:creationId xmlns:p14="http://schemas.microsoft.com/office/powerpoint/2010/main" val="2728986482"/>
      </p:ext>
    </p:extLst>
  </p:cSld>
  <p:clrMapOvr>
    <a:masterClrMapping/>
  </p:clrMapOvr>
  <p:extLst>
    <p:ext uri="{DCECCB84-F9BA-43D5-87BE-67443E8EF086}">
      <p15:sldGuideLst xmlns:p15="http://schemas.microsoft.com/office/powerpoint/2012/main">
        <p15:guide id="1" pos="3322" userDrawn="1">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コンテンツD">
    <p:spTree>
      <p:nvGrpSpPr>
        <p:cNvPr id="1" name=""/>
        <p:cNvGrpSpPr/>
        <p:nvPr/>
      </p:nvGrpSpPr>
      <p:grpSpPr>
        <a:xfrm>
          <a:off x="0" y="0"/>
          <a:ext cx="0" cy="0"/>
          <a:chOff x="0" y="0"/>
          <a:chExt cx="0" cy="0"/>
        </a:xfrm>
      </p:grpSpPr>
      <p:sp>
        <p:nvSpPr>
          <p:cNvPr id="6" name="タイトル 5">
            <a:extLst>
              <a:ext uri="{FF2B5EF4-FFF2-40B4-BE49-F238E27FC236}">
                <a16:creationId xmlns:a16="http://schemas.microsoft.com/office/drawing/2014/main" id="{740B46CC-2CF9-284F-9F56-02D00E754E63}"/>
              </a:ext>
            </a:extLst>
          </p:cNvPr>
          <p:cNvSpPr>
            <a:spLocks noGrp="1"/>
          </p:cNvSpPr>
          <p:nvPr>
            <p:ph type="title" hasCustomPrompt="1"/>
          </p:nvPr>
        </p:nvSpPr>
        <p:spPr>
          <a:xfrm>
            <a:off x="331491" y="3700676"/>
            <a:ext cx="9243020" cy="412538"/>
          </a:xfrm>
        </p:spPr>
        <p:txBody>
          <a:bodyPr/>
          <a:lstStyle/>
          <a:p>
            <a:r>
              <a:rPr kumimoji="1" lang="ja-JP" altLang="en-US"/>
              <a:t>［タイトル］</a:t>
            </a:r>
          </a:p>
        </p:txBody>
      </p:sp>
      <p:pic>
        <p:nvPicPr>
          <p:cNvPr id="2" name="図 1">
            <a:extLst>
              <a:ext uri="{FF2B5EF4-FFF2-40B4-BE49-F238E27FC236}">
                <a16:creationId xmlns:a16="http://schemas.microsoft.com/office/drawing/2014/main" id="{B374F8D8-F53B-A349-A350-56D8A9906484}"/>
              </a:ext>
            </a:extLst>
          </p:cNvPr>
          <p:cNvPicPr>
            <a:picLocks noChangeAspect="1"/>
          </p:cNvPicPr>
          <p:nvPr userDrawn="1"/>
        </p:nvPicPr>
        <p:blipFill>
          <a:blip r:embed="rId2"/>
          <a:stretch>
            <a:fillRect/>
          </a:stretch>
        </p:blipFill>
        <p:spPr>
          <a:xfrm>
            <a:off x="0" y="0"/>
            <a:ext cx="9906000" cy="3429000"/>
          </a:xfrm>
          <a:prstGeom prst="rect">
            <a:avLst/>
          </a:prstGeom>
        </p:spPr>
      </p:pic>
      <p:sp>
        <p:nvSpPr>
          <p:cNvPr id="7" name="テキスト プレースホルダー 7">
            <a:extLst>
              <a:ext uri="{FF2B5EF4-FFF2-40B4-BE49-F238E27FC236}">
                <a16:creationId xmlns:a16="http://schemas.microsoft.com/office/drawing/2014/main" id="{141577B3-E425-974F-8C9C-0D7B9B327BDD}"/>
              </a:ext>
            </a:extLst>
          </p:cNvPr>
          <p:cNvSpPr>
            <a:spLocks noGrp="1"/>
          </p:cNvSpPr>
          <p:nvPr>
            <p:ph type="body" sz="quarter" idx="13" hasCustomPrompt="1"/>
          </p:nvPr>
        </p:nvSpPr>
        <p:spPr>
          <a:xfrm>
            <a:off x="331491" y="4221163"/>
            <a:ext cx="9243020" cy="669290"/>
          </a:xfrm>
          <a:prstGeom prst="rect">
            <a:avLst/>
          </a:prstGeom>
        </p:spPr>
        <p:txBody>
          <a:bodyPr/>
          <a:lstStyle>
            <a:lvl1pPr marL="0" indent="0">
              <a:buNone/>
              <a:defRPr>
                <a:latin typeface="+mn-ea"/>
                <a:ea typeface="+mn-ea"/>
              </a:defRPr>
            </a:lvl1pPr>
            <a:lvl2pPr>
              <a:defRPr>
                <a:latin typeface="+mn-ea"/>
                <a:ea typeface="+mn-ea"/>
              </a:defRPr>
            </a:lvl2pPr>
            <a:lvl3pPr>
              <a:defRPr>
                <a:latin typeface="+mn-ea"/>
                <a:ea typeface="+mn-ea"/>
              </a:defRPr>
            </a:lvl3pPr>
            <a:lvl4pPr>
              <a:defRPr>
                <a:latin typeface="+mn-ea"/>
                <a:ea typeface="+mn-ea"/>
              </a:defRPr>
            </a:lvl4pPr>
            <a:lvl5pPr>
              <a:defRPr>
                <a:latin typeface="+mn-ea"/>
                <a:ea typeface="+mn-ea"/>
              </a:defRPr>
            </a:lvl5pPr>
          </a:lstStyle>
          <a:p>
            <a:pPr lvl="0"/>
            <a:r>
              <a:rPr kumimoji="1" lang="ja-JP" altLang="en-US" dirty="0"/>
              <a:t>テキストの入力</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Tree>
    <p:extLst>
      <p:ext uri="{BB962C8B-B14F-4D97-AF65-F5344CB8AC3E}">
        <p14:creationId xmlns:p14="http://schemas.microsoft.com/office/powerpoint/2010/main" val="545887075"/>
      </p:ext>
    </p:extLst>
  </p:cSld>
  <p:clrMapOvr>
    <a:masterClrMapping/>
  </p:clrMapOvr>
  <p:extLst>
    <p:ext uri="{DCECCB84-F9BA-43D5-87BE-67443E8EF086}">
      <p15:sldGuideLst xmlns:p15="http://schemas.microsoft.com/office/powerpoint/2012/main">
        <p15:guide id="1" orient="horz" pos="2591" userDrawn="1">
          <p15:clr>
            <a:srgbClr val="FBAE40"/>
          </p15:clr>
        </p15:guide>
        <p15:guide id="2" orient="horz" pos="2659" userDrawn="1">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裏表紙A">
    <p:bg>
      <p:bgPr>
        <a:solidFill>
          <a:schemeClr val="bg1"/>
        </a:solidFill>
        <a:effectLst/>
      </p:bgPr>
    </p:bg>
    <p:spTree>
      <p:nvGrpSpPr>
        <p:cNvPr id="1" name=""/>
        <p:cNvGrpSpPr/>
        <p:nvPr/>
      </p:nvGrpSpPr>
      <p:grpSpPr>
        <a:xfrm>
          <a:off x="0" y="0"/>
          <a:ext cx="0" cy="0"/>
          <a:chOff x="0" y="0"/>
          <a:chExt cx="0" cy="0"/>
        </a:xfrm>
      </p:grpSpPr>
      <p:pic>
        <p:nvPicPr>
          <p:cNvPr id="4" name="図 3">
            <a:extLst>
              <a:ext uri="{FF2B5EF4-FFF2-40B4-BE49-F238E27FC236}">
                <a16:creationId xmlns:a16="http://schemas.microsoft.com/office/drawing/2014/main" id="{3DE3DF6E-7C0D-4243-A88A-1FEDAF3DA0EF}"/>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2077465"/>
            <a:ext cx="6482082" cy="4780535"/>
          </a:xfrm>
          <a:prstGeom prst="rect">
            <a:avLst/>
          </a:prstGeom>
        </p:spPr>
      </p:pic>
      <p:pic>
        <p:nvPicPr>
          <p:cNvPr id="5" name="図 4">
            <a:extLst>
              <a:ext uri="{FF2B5EF4-FFF2-40B4-BE49-F238E27FC236}">
                <a16:creationId xmlns:a16="http://schemas.microsoft.com/office/drawing/2014/main" id="{390A487B-16B8-2244-AC81-C53D9CB66D3F}"/>
              </a:ext>
            </a:extLst>
          </p:cNvPr>
          <p:cNvPicPr>
            <a:picLocks noChangeAspect="1"/>
          </p:cNvPicPr>
          <p:nvPr userDrawn="1"/>
        </p:nvPicPr>
        <p:blipFill>
          <a:blip r:embed="rId3"/>
          <a:srcRect/>
          <a:stretch/>
        </p:blipFill>
        <p:spPr>
          <a:xfrm>
            <a:off x="5987435" y="2792937"/>
            <a:ext cx="3302596" cy="1131445"/>
          </a:xfrm>
          <a:prstGeom prst="rect">
            <a:avLst/>
          </a:prstGeom>
        </p:spPr>
      </p:pic>
    </p:spTree>
    <p:extLst>
      <p:ext uri="{BB962C8B-B14F-4D97-AF65-F5344CB8AC3E}">
        <p14:creationId xmlns:p14="http://schemas.microsoft.com/office/powerpoint/2010/main" val="3276699012"/>
      </p:ext>
    </p:extLst>
  </p:cSld>
  <p:clrMapOvr>
    <a:overrideClrMapping bg1="lt1" tx1="dk1" bg2="lt2" tx2="dk2" accent1="accent1" accent2="accent2" accent3="accent3" accent4="accent4" accent5="accent5" accent6="accent6" hlink="hlink" folHlink="folHlink"/>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裏表紙B">
    <p:bg>
      <p:bgPr>
        <a:solidFill>
          <a:schemeClr val="bg1"/>
        </a:solidFill>
        <a:effectLst/>
      </p:bgPr>
    </p:bg>
    <p:spTree>
      <p:nvGrpSpPr>
        <p:cNvPr id="1" name=""/>
        <p:cNvGrpSpPr/>
        <p:nvPr/>
      </p:nvGrpSpPr>
      <p:grpSpPr>
        <a:xfrm>
          <a:off x="0" y="0"/>
          <a:ext cx="0" cy="0"/>
          <a:chOff x="0" y="0"/>
          <a:chExt cx="0" cy="0"/>
        </a:xfrm>
      </p:grpSpPr>
      <p:pic>
        <p:nvPicPr>
          <p:cNvPr id="5" name="図 4">
            <a:extLst>
              <a:ext uri="{FF2B5EF4-FFF2-40B4-BE49-F238E27FC236}">
                <a16:creationId xmlns:a16="http://schemas.microsoft.com/office/drawing/2014/main" id="{4543F6B6-14E2-F441-AE02-931CA94084D7}"/>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2077465"/>
            <a:ext cx="6482081" cy="4780535"/>
          </a:xfrm>
          <a:prstGeom prst="rect">
            <a:avLst/>
          </a:prstGeom>
        </p:spPr>
      </p:pic>
      <p:pic>
        <p:nvPicPr>
          <p:cNvPr id="7" name="図 6">
            <a:extLst>
              <a:ext uri="{FF2B5EF4-FFF2-40B4-BE49-F238E27FC236}">
                <a16:creationId xmlns:a16="http://schemas.microsoft.com/office/drawing/2014/main" id="{41F090B0-1BEE-0D4C-9408-D8891D31BBC2}"/>
              </a:ext>
            </a:extLst>
          </p:cNvPr>
          <p:cNvPicPr>
            <a:picLocks noChangeAspect="1"/>
          </p:cNvPicPr>
          <p:nvPr userDrawn="1"/>
        </p:nvPicPr>
        <p:blipFill>
          <a:blip r:embed="rId3"/>
          <a:srcRect/>
          <a:stretch/>
        </p:blipFill>
        <p:spPr>
          <a:xfrm>
            <a:off x="5987435" y="2792937"/>
            <a:ext cx="3302596" cy="1131445"/>
          </a:xfrm>
          <a:prstGeom prst="rect">
            <a:avLst/>
          </a:prstGeom>
        </p:spPr>
      </p:pic>
    </p:spTree>
    <p:extLst>
      <p:ext uri="{BB962C8B-B14F-4D97-AF65-F5344CB8AC3E}">
        <p14:creationId xmlns:p14="http://schemas.microsoft.com/office/powerpoint/2010/main" val="1453211106"/>
      </p:ext>
    </p:extLst>
  </p:cSld>
  <p:clrMapOvr>
    <a:overrideClrMapping bg1="lt1" tx1="dk1" bg2="lt2" tx2="dk2" accent1="accent1" accent2="accent2" accent3="accent3" accent4="accent4" accent5="accent5" accent6="accent6" hlink="hlink" folHlink="folHlink"/>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裏表紙C">
    <p:bg>
      <p:bgPr>
        <a:solidFill>
          <a:schemeClr val="accent2"/>
        </a:solidFill>
        <a:effectLst/>
      </p:bgPr>
    </p:bg>
    <p:spTree>
      <p:nvGrpSpPr>
        <p:cNvPr id="1" name=""/>
        <p:cNvGrpSpPr/>
        <p:nvPr/>
      </p:nvGrpSpPr>
      <p:grpSpPr>
        <a:xfrm>
          <a:off x="0" y="0"/>
          <a:ext cx="0" cy="0"/>
          <a:chOff x="0" y="0"/>
          <a:chExt cx="0" cy="0"/>
        </a:xfrm>
      </p:grpSpPr>
      <p:pic>
        <p:nvPicPr>
          <p:cNvPr id="6" name="図 5">
            <a:extLst>
              <a:ext uri="{FF2B5EF4-FFF2-40B4-BE49-F238E27FC236}">
                <a16:creationId xmlns:a16="http://schemas.microsoft.com/office/drawing/2014/main" id="{677DC0DD-4963-3A48-A8D2-06F39F353C4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2077466"/>
            <a:ext cx="6482081" cy="4780534"/>
          </a:xfrm>
          <a:prstGeom prst="rect">
            <a:avLst/>
          </a:prstGeom>
        </p:spPr>
      </p:pic>
      <p:pic>
        <p:nvPicPr>
          <p:cNvPr id="8" name="図 7">
            <a:extLst>
              <a:ext uri="{FF2B5EF4-FFF2-40B4-BE49-F238E27FC236}">
                <a16:creationId xmlns:a16="http://schemas.microsoft.com/office/drawing/2014/main" id="{53D56238-4CA6-0845-852C-0F7A39C6A664}"/>
              </a:ext>
            </a:extLst>
          </p:cNvPr>
          <p:cNvPicPr>
            <a:picLocks noChangeAspect="1"/>
          </p:cNvPicPr>
          <p:nvPr userDrawn="1"/>
        </p:nvPicPr>
        <p:blipFill>
          <a:blip r:embed="rId3"/>
          <a:srcRect/>
          <a:stretch/>
        </p:blipFill>
        <p:spPr>
          <a:xfrm>
            <a:off x="5987433" y="2791445"/>
            <a:ext cx="3302598" cy="1132937"/>
          </a:xfrm>
          <a:prstGeom prst="rect">
            <a:avLst/>
          </a:prstGeom>
        </p:spPr>
      </p:pic>
      <p:sp>
        <p:nvSpPr>
          <p:cNvPr id="7" name="テキスト ボックス 6">
            <a:extLst>
              <a:ext uri="{FF2B5EF4-FFF2-40B4-BE49-F238E27FC236}">
                <a16:creationId xmlns:a16="http://schemas.microsoft.com/office/drawing/2014/main" id="{6EBFAA56-E08A-CB4D-83B5-C3ADE95A5CE5}"/>
              </a:ext>
            </a:extLst>
          </p:cNvPr>
          <p:cNvSpPr txBox="1"/>
          <p:nvPr userDrawn="1"/>
        </p:nvSpPr>
        <p:spPr>
          <a:xfrm>
            <a:off x="6286752" y="6623438"/>
            <a:ext cx="3287760" cy="215444"/>
          </a:xfrm>
          <a:prstGeom prst="rect">
            <a:avLst/>
          </a:prstGeom>
          <a:noFill/>
          <a:ln>
            <a:noFill/>
          </a:ln>
        </p:spPr>
        <p:txBody>
          <a:bodyPr wrap="none" lIns="0" rIns="0" rtlCol="0">
            <a:spAutoFit/>
          </a:bodyPr>
          <a:lstStyle/>
          <a:p>
            <a:pPr algn="r"/>
            <a:r>
              <a:rPr kumimoji="0" lang="en-US" altLang="ja-JP" sz="800" dirty="0">
                <a:solidFill>
                  <a:schemeClr val="bg1"/>
                </a:solidFill>
                <a:latin typeface="+mn-lt"/>
                <a:cs typeface="Meiryo UI" pitchFamily="50" charset="-128"/>
              </a:rPr>
              <a:t>© 2022 NTT DATA INSTITUTE OF MANAGEMENT CONSULTING, Inc.</a:t>
            </a:r>
          </a:p>
        </p:txBody>
      </p:sp>
    </p:spTree>
    <p:extLst>
      <p:ext uri="{BB962C8B-B14F-4D97-AF65-F5344CB8AC3E}">
        <p14:creationId xmlns:p14="http://schemas.microsoft.com/office/powerpoint/2010/main" val="3455033850"/>
      </p:ext>
    </p:extLst>
  </p:cSld>
  <p:clrMapOvr>
    <a:overrideClrMapping bg1="lt1" tx1="dk1" bg2="lt2" tx2="dk2" accent1="accent1" accent2="accent2" accent3="accent3" accent4="accent4" accent5="accent5" accent6="accent6" hlink="hlink" folHlink="folHlink"/>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コンテンツA">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9AD4885B-2DFA-D04D-AE48-F73602DA6A2E}"/>
              </a:ext>
            </a:extLst>
          </p:cNvPr>
          <p:cNvSpPr>
            <a:spLocks noGrp="1"/>
          </p:cNvSpPr>
          <p:nvPr>
            <p:ph type="title" hasCustomPrompt="1"/>
          </p:nvPr>
        </p:nvSpPr>
        <p:spPr/>
        <p:txBody>
          <a:bodyPr/>
          <a:lstStyle/>
          <a:p>
            <a:r>
              <a:rPr kumimoji="1" lang="ja-JP" altLang="en-US"/>
              <a:t>［タイトル］</a:t>
            </a:r>
          </a:p>
        </p:txBody>
      </p:sp>
      <p:sp>
        <p:nvSpPr>
          <p:cNvPr id="3" name="Text Placeholder 2">
            <a:extLst>
              <a:ext uri="{FF2B5EF4-FFF2-40B4-BE49-F238E27FC236}">
                <a16:creationId xmlns:a16="http://schemas.microsoft.com/office/drawing/2014/main" id="{C5C3BFEB-E3E2-40B7-A253-8DF9A4ADA8FA}"/>
              </a:ext>
            </a:extLst>
          </p:cNvPr>
          <p:cNvSpPr>
            <a:spLocks noGrp="1"/>
          </p:cNvSpPr>
          <p:nvPr>
            <p:ph type="body" sz="quarter" idx="12" hasCustomPrompt="1"/>
          </p:nvPr>
        </p:nvSpPr>
        <p:spPr>
          <a:xfrm>
            <a:off x="331490" y="689356"/>
            <a:ext cx="9243021" cy="363157"/>
          </a:xfrm>
          <a:prstGeom prst="rect">
            <a:avLst/>
          </a:prstGeom>
        </p:spPr>
        <p:txBody>
          <a:bodyPr tIns="46800" anchor="ctr" anchorCtr="0">
            <a:noAutofit/>
          </a:bodyPr>
          <a:lstStyle>
            <a:lvl1pPr>
              <a:defRPr lang="en-US" sz="2000" b="1" spc="0" baseline="0" dirty="0">
                <a:solidFill>
                  <a:schemeClr val="tx1"/>
                </a:solidFill>
                <a:latin typeface="+mj-ea"/>
                <a:ea typeface="+mj-ea"/>
                <a:cs typeface="Arial"/>
              </a:defRPr>
            </a:lvl1pPr>
          </a:lstStyle>
          <a:p>
            <a:pPr marL="226470" marR="0" lvl="0" indent="-226470">
              <a:lnSpc>
                <a:spcPct val="100000"/>
              </a:lnSpc>
              <a:spcBef>
                <a:spcPct val="20000"/>
              </a:spcBef>
              <a:buClrTx/>
              <a:buSzTx/>
              <a:buFont typeface="+mj-lt"/>
              <a:buNone/>
              <a:tabLst/>
            </a:pPr>
            <a:r>
              <a:rPr lang="ja-JP" altLang="en-US"/>
              <a:t>［サブタイトル］</a:t>
            </a:r>
            <a:endParaRPr lang="en-US" dirty="0"/>
          </a:p>
        </p:txBody>
      </p:sp>
      <p:sp>
        <p:nvSpPr>
          <p:cNvPr id="7" name="テキスト プレースホルダー 7">
            <a:extLst>
              <a:ext uri="{FF2B5EF4-FFF2-40B4-BE49-F238E27FC236}">
                <a16:creationId xmlns:a16="http://schemas.microsoft.com/office/drawing/2014/main" id="{C1BF904A-EDA9-CB42-9930-B694DF35C532}"/>
              </a:ext>
            </a:extLst>
          </p:cNvPr>
          <p:cNvSpPr>
            <a:spLocks noGrp="1"/>
          </p:cNvSpPr>
          <p:nvPr>
            <p:ph type="body" sz="quarter" idx="13" hasCustomPrompt="1"/>
          </p:nvPr>
        </p:nvSpPr>
        <p:spPr>
          <a:xfrm>
            <a:off x="331491" y="1160463"/>
            <a:ext cx="9243021" cy="669290"/>
          </a:xfrm>
          <a:prstGeom prst="rect">
            <a:avLst/>
          </a:prstGeom>
        </p:spPr>
        <p:txBody>
          <a:bodyPr/>
          <a:lstStyle>
            <a:lvl1pPr marL="0" indent="0">
              <a:buNone/>
              <a:defRPr>
                <a:latin typeface="+mn-ea"/>
                <a:ea typeface="+mn-ea"/>
              </a:defRPr>
            </a:lvl1pPr>
            <a:lvl2pPr>
              <a:defRPr>
                <a:latin typeface="+mn-ea"/>
                <a:ea typeface="+mn-ea"/>
              </a:defRPr>
            </a:lvl2pPr>
            <a:lvl3pPr>
              <a:defRPr>
                <a:latin typeface="+mn-ea"/>
                <a:ea typeface="+mn-ea"/>
              </a:defRPr>
            </a:lvl3pPr>
            <a:lvl4pPr>
              <a:defRPr>
                <a:latin typeface="+mn-ea"/>
                <a:ea typeface="+mn-ea"/>
              </a:defRPr>
            </a:lvl4pPr>
            <a:lvl5pPr>
              <a:defRPr>
                <a:latin typeface="+mn-ea"/>
                <a:ea typeface="+mn-ea"/>
              </a:defRPr>
            </a:lvl5pPr>
          </a:lstStyle>
          <a:p>
            <a:pPr lvl="0"/>
            <a:r>
              <a:rPr kumimoji="1" lang="ja-JP" altLang="en-US" dirty="0"/>
              <a:t>テキストの入力</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Tree>
    <p:extLst>
      <p:ext uri="{BB962C8B-B14F-4D97-AF65-F5344CB8AC3E}">
        <p14:creationId xmlns:p14="http://schemas.microsoft.com/office/powerpoint/2010/main" val="2814249717"/>
      </p:ext>
    </p:extLst>
  </p:cSld>
  <p:clrMapOvr>
    <a:masterClrMapping/>
  </p:clrMapOvr>
  <p:extLst>
    <p:ext uri="{DCECCB84-F9BA-43D5-87BE-67443E8EF086}">
      <p15:sldGuideLst xmlns:p15="http://schemas.microsoft.com/office/powerpoint/2012/main">
        <p15:guide id="3" orient="horz" pos="663">
          <p15:clr>
            <a:srgbClr val="FBAE40"/>
          </p15:clr>
        </p15:guide>
        <p15:guide id="4" orient="horz" pos="731">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コンテンツB">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41F77EE-9DF9-8847-B74D-DAE7D40F8D1E}"/>
              </a:ext>
            </a:extLst>
          </p:cNvPr>
          <p:cNvSpPr>
            <a:spLocks noGrp="1"/>
          </p:cNvSpPr>
          <p:nvPr>
            <p:ph type="title" hasCustomPrompt="1"/>
          </p:nvPr>
        </p:nvSpPr>
        <p:spPr/>
        <p:txBody>
          <a:bodyPr/>
          <a:lstStyle/>
          <a:p>
            <a:r>
              <a:rPr kumimoji="1" lang="ja-JP" altLang="en-US"/>
              <a:t>［タイトル］</a:t>
            </a:r>
          </a:p>
        </p:txBody>
      </p:sp>
      <p:sp>
        <p:nvSpPr>
          <p:cNvPr id="4" name="テキスト プレースホルダー 3">
            <a:extLst>
              <a:ext uri="{FF2B5EF4-FFF2-40B4-BE49-F238E27FC236}">
                <a16:creationId xmlns:a16="http://schemas.microsoft.com/office/drawing/2014/main" id="{257AB5C0-48AC-A342-8863-43A85345298E}"/>
              </a:ext>
            </a:extLst>
          </p:cNvPr>
          <p:cNvSpPr>
            <a:spLocks noGrp="1"/>
          </p:cNvSpPr>
          <p:nvPr>
            <p:ph type="body" sz="quarter" idx="10" hasCustomPrompt="1"/>
          </p:nvPr>
        </p:nvSpPr>
        <p:spPr>
          <a:xfrm>
            <a:off x="331788" y="692151"/>
            <a:ext cx="9242425" cy="648970"/>
          </a:xfrm>
        </p:spPr>
        <p:txBody>
          <a:bodyPr/>
          <a:lstStyle/>
          <a:p>
            <a:pPr lvl="0"/>
            <a:r>
              <a:rPr kumimoji="1" lang="ja-JP" altLang="en-US" dirty="0"/>
              <a:t>テキストの入力</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Tree>
    <p:extLst>
      <p:ext uri="{BB962C8B-B14F-4D97-AF65-F5344CB8AC3E}">
        <p14:creationId xmlns:p14="http://schemas.microsoft.com/office/powerpoint/2010/main" val="348086549"/>
      </p:ext>
    </p:extLst>
  </p:cSld>
  <p:clrMapOvr>
    <a:masterClrMapping/>
  </p:clrMapOvr>
  <p:extLst>
    <p:ext uri="{DCECCB84-F9BA-43D5-87BE-67443E8EF086}">
      <p15:sldGuideLst xmlns:p15="http://schemas.microsoft.com/office/powerpoint/2012/main"/>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コンテンツC">
    <p:spTree>
      <p:nvGrpSpPr>
        <p:cNvPr id="1" name=""/>
        <p:cNvGrpSpPr/>
        <p:nvPr/>
      </p:nvGrpSpPr>
      <p:grpSpPr>
        <a:xfrm>
          <a:off x="0" y="0"/>
          <a:ext cx="0" cy="0"/>
          <a:chOff x="0" y="0"/>
          <a:chExt cx="0" cy="0"/>
        </a:xfrm>
      </p:grpSpPr>
      <p:sp>
        <p:nvSpPr>
          <p:cNvPr id="6" name="タイトル 5">
            <a:extLst>
              <a:ext uri="{FF2B5EF4-FFF2-40B4-BE49-F238E27FC236}">
                <a16:creationId xmlns:a16="http://schemas.microsoft.com/office/drawing/2014/main" id="{740B46CC-2CF9-284F-9F56-02D00E754E63}"/>
              </a:ext>
            </a:extLst>
          </p:cNvPr>
          <p:cNvSpPr>
            <a:spLocks noGrp="1"/>
          </p:cNvSpPr>
          <p:nvPr>
            <p:ph type="title" hasCustomPrompt="1"/>
          </p:nvPr>
        </p:nvSpPr>
        <p:spPr>
          <a:xfrm>
            <a:off x="5284491" y="164693"/>
            <a:ext cx="4290020" cy="412538"/>
          </a:xfrm>
        </p:spPr>
        <p:txBody>
          <a:bodyPr/>
          <a:lstStyle/>
          <a:p>
            <a:r>
              <a:rPr kumimoji="1" lang="ja-JP" altLang="en-US"/>
              <a:t>［タイトル］</a:t>
            </a:r>
          </a:p>
        </p:txBody>
      </p:sp>
      <p:pic>
        <p:nvPicPr>
          <p:cNvPr id="2" name="図 1">
            <a:extLst>
              <a:ext uri="{FF2B5EF4-FFF2-40B4-BE49-F238E27FC236}">
                <a16:creationId xmlns:a16="http://schemas.microsoft.com/office/drawing/2014/main" id="{04FB84B0-3BCF-114D-8BC7-C7AEA4D473F5}"/>
              </a:ext>
            </a:extLst>
          </p:cNvPr>
          <p:cNvPicPr>
            <a:picLocks noChangeAspect="1"/>
          </p:cNvPicPr>
          <p:nvPr userDrawn="1"/>
        </p:nvPicPr>
        <p:blipFill>
          <a:blip r:embed="rId2"/>
          <a:stretch>
            <a:fillRect/>
          </a:stretch>
        </p:blipFill>
        <p:spPr>
          <a:xfrm>
            <a:off x="0" y="0"/>
            <a:ext cx="4953000" cy="6858000"/>
          </a:xfrm>
          <a:prstGeom prst="rect">
            <a:avLst/>
          </a:prstGeom>
        </p:spPr>
      </p:pic>
      <p:sp>
        <p:nvSpPr>
          <p:cNvPr id="8" name="テキスト プレースホルダー 7">
            <a:extLst>
              <a:ext uri="{FF2B5EF4-FFF2-40B4-BE49-F238E27FC236}">
                <a16:creationId xmlns:a16="http://schemas.microsoft.com/office/drawing/2014/main" id="{7A82C159-A3E3-5C4A-85F2-522452EB1EBD}"/>
              </a:ext>
            </a:extLst>
          </p:cNvPr>
          <p:cNvSpPr>
            <a:spLocks noGrp="1"/>
          </p:cNvSpPr>
          <p:nvPr>
            <p:ph type="body" sz="quarter" idx="13" hasCustomPrompt="1"/>
          </p:nvPr>
        </p:nvSpPr>
        <p:spPr>
          <a:xfrm>
            <a:off x="5284492" y="692151"/>
            <a:ext cx="4290020" cy="669290"/>
          </a:xfrm>
          <a:prstGeom prst="rect">
            <a:avLst/>
          </a:prstGeom>
        </p:spPr>
        <p:txBody>
          <a:bodyPr/>
          <a:lstStyle>
            <a:lvl1pPr marL="0" indent="0">
              <a:buNone/>
              <a:defRPr>
                <a:latin typeface="+mn-ea"/>
                <a:ea typeface="+mn-ea"/>
              </a:defRPr>
            </a:lvl1pPr>
            <a:lvl2pPr>
              <a:defRPr>
                <a:latin typeface="+mn-ea"/>
                <a:ea typeface="+mn-ea"/>
              </a:defRPr>
            </a:lvl2pPr>
            <a:lvl3pPr>
              <a:defRPr>
                <a:latin typeface="+mn-ea"/>
                <a:ea typeface="+mn-ea"/>
              </a:defRPr>
            </a:lvl3pPr>
            <a:lvl4pPr>
              <a:defRPr>
                <a:latin typeface="+mn-ea"/>
                <a:ea typeface="+mn-ea"/>
              </a:defRPr>
            </a:lvl4pPr>
            <a:lvl5pPr>
              <a:defRPr>
                <a:latin typeface="+mn-ea"/>
                <a:ea typeface="+mn-ea"/>
              </a:defRPr>
            </a:lvl5pPr>
          </a:lstStyle>
          <a:p>
            <a:pPr lvl="0"/>
            <a:r>
              <a:rPr kumimoji="1" lang="ja-JP" altLang="en-US" dirty="0"/>
              <a:t>テキストの入力</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Tree>
    <p:extLst>
      <p:ext uri="{BB962C8B-B14F-4D97-AF65-F5344CB8AC3E}">
        <p14:creationId xmlns:p14="http://schemas.microsoft.com/office/powerpoint/2010/main" val="4249492781"/>
      </p:ext>
    </p:extLst>
  </p:cSld>
  <p:clrMapOvr>
    <a:masterClrMapping/>
  </p:clrMapOvr>
  <p:extLst>
    <p:ext uri="{DCECCB84-F9BA-43D5-87BE-67443E8EF086}">
      <p15:sldGuideLst xmlns:p15="http://schemas.microsoft.com/office/powerpoint/2012/main">
        <p15:guide id="1" pos="3322">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コンテンツD">
    <p:spTree>
      <p:nvGrpSpPr>
        <p:cNvPr id="1" name=""/>
        <p:cNvGrpSpPr/>
        <p:nvPr/>
      </p:nvGrpSpPr>
      <p:grpSpPr>
        <a:xfrm>
          <a:off x="0" y="0"/>
          <a:ext cx="0" cy="0"/>
          <a:chOff x="0" y="0"/>
          <a:chExt cx="0" cy="0"/>
        </a:xfrm>
      </p:grpSpPr>
      <p:sp>
        <p:nvSpPr>
          <p:cNvPr id="6" name="タイトル 5">
            <a:extLst>
              <a:ext uri="{FF2B5EF4-FFF2-40B4-BE49-F238E27FC236}">
                <a16:creationId xmlns:a16="http://schemas.microsoft.com/office/drawing/2014/main" id="{740B46CC-2CF9-284F-9F56-02D00E754E63}"/>
              </a:ext>
            </a:extLst>
          </p:cNvPr>
          <p:cNvSpPr>
            <a:spLocks noGrp="1"/>
          </p:cNvSpPr>
          <p:nvPr>
            <p:ph type="title" hasCustomPrompt="1"/>
          </p:nvPr>
        </p:nvSpPr>
        <p:spPr>
          <a:xfrm>
            <a:off x="331491" y="3700676"/>
            <a:ext cx="9243020" cy="412538"/>
          </a:xfrm>
        </p:spPr>
        <p:txBody>
          <a:bodyPr/>
          <a:lstStyle/>
          <a:p>
            <a:r>
              <a:rPr kumimoji="1" lang="ja-JP" altLang="en-US"/>
              <a:t>［タイトル］</a:t>
            </a:r>
          </a:p>
        </p:txBody>
      </p:sp>
      <p:pic>
        <p:nvPicPr>
          <p:cNvPr id="2" name="図 1">
            <a:extLst>
              <a:ext uri="{FF2B5EF4-FFF2-40B4-BE49-F238E27FC236}">
                <a16:creationId xmlns:a16="http://schemas.microsoft.com/office/drawing/2014/main" id="{E240AB3A-033A-AD4A-9002-9D106C05D0C0}"/>
              </a:ext>
            </a:extLst>
          </p:cNvPr>
          <p:cNvPicPr>
            <a:picLocks noChangeAspect="1"/>
          </p:cNvPicPr>
          <p:nvPr userDrawn="1"/>
        </p:nvPicPr>
        <p:blipFill>
          <a:blip r:embed="rId2"/>
          <a:stretch>
            <a:fillRect/>
          </a:stretch>
        </p:blipFill>
        <p:spPr>
          <a:xfrm>
            <a:off x="0" y="0"/>
            <a:ext cx="9906000" cy="3429000"/>
          </a:xfrm>
          <a:prstGeom prst="rect">
            <a:avLst/>
          </a:prstGeom>
        </p:spPr>
      </p:pic>
      <p:sp>
        <p:nvSpPr>
          <p:cNvPr id="8" name="テキスト プレースホルダー 7">
            <a:extLst>
              <a:ext uri="{FF2B5EF4-FFF2-40B4-BE49-F238E27FC236}">
                <a16:creationId xmlns:a16="http://schemas.microsoft.com/office/drawing/2014/main" id="{7A82C159-A3E3-5C4A-85F2-522452EB1EBD}"/>
              </a:ext>
            </a:extLst>
          </p:cNvPr>
          <p:cNvSpPr>
            <a:spLocks noGrp="1"/>
          </p:cNvSpPr>
          <p:nvPr>
            <p:ph type="body" sz="quarter" idx="13" hasCustomPrompt="1"/>
          </p:nvPr>
        </p:nvSpPr>
        <p:spPr>
          <a:xfrm>
            <a:off x="331491" y="4221163"/>
            <a:ext cx="9243020" cy="669290"/>
          </a:xfrm>
          <a:prstGeom prst="rect">
            <a:avLst/>
          </a:prstGeom>
        </p:spPr>
        <p:txBody>
          <a:bodyPr/>
          <a:lstStyle>
            <a:lvl1pPr marL="0" indent="0">
              <a:buNone/>
              <a:defRPr>
                <a:latin typeface="+mn-ea"/>
                <a:ea typeface="+mn-ea"/>
              </a:defRPr>
            </a:lvl1pPr>
            <a:lvl2pPr>
              <a:defRPr>
                <a:latin typeface="+mn-ea"/>
                <a:ea typeface="+mn-ea"/>
              </a:defRPr>
            </a:lvl2pPr>
            <a:lvl3pPr>
              <a:defRPr>
                <a:latin typeface="+mn-ea"/>
                <a:ea typeface="+mn-ea"/>
              </a:defRPr>
            </a:lvl3pPr>
            <a:lvl4pPr>
              <a:defRPr>
                <a:latin typeface="+mn-ea"/>
                <a:ea typeface="+mn-ea"/>
              </a:defRPr>
            </a:lvl4pPr>
            <a:lvl5pPr>
              <a:defRPr>
                <a:latin typeface="+mn-ea"/>
                <a:ea typeface="+mn-ea"/>
              </a:defRPr>
            </a:lvl5pPr>
          </a:lstStyle>
          <a:p>
            <a:pPr lvl="0"/>
            <a:r>
              <a:rPr kumimoji="1" lang="ja-JP" altLang="en-US" dirty="0"/>
              <a:t>テキストの入力</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Tree>
    <p:extLst>
      <p:ext uri="{BB962C8B-B14F-4D97-AF65-F5344CB8AC3E}">
        <p14:creationId xmlns:p14="http://schemas.microsoft.com/office/powerpoint/2010/main" val="2276978037"/>
      </p:ext>
    </p:extLst>
  </p:cSld>
  <p:clrMapOvr>
    <a:masterClrMapping/>
  </p:clrMapOvr>
  <p:extLst>
    <p:ext uri="{DCECCB84-F9BA-43D5-87BE-67443E8EF086}">
      <p15:sldGuideLst xmlns:p15="http://schemas.microsoft.com/office/powerpoint/2012/main">
        <p15:guide id="1" orient="horz" pos="2591">
          <p15:clr>
            <a:srgbClr val="FBAE40"/>
          </p15:clr>
        </p15:guide>
        <p15:guide id="2" orient="horz" pos="2659">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コンテンツA">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9AD4885B-2DFA-D04D-AE48-F73602DA6A2E}"/>
              </a:ext>
            </a:extLst>
          </p:cNvPr>
          <p:cNvSpPr>
            <a:spLocks noGrp="1"/>
          </p:cNvSpPr>
          <p:nvPr>
            <p:ph type="title" hasCustomPrompt="1"/>
          </p:nvPr>
        </p:nvSpPr>
        <p:spPr/>
        <p:txBody>
          <a:bodyPr/>
          <a:lstStyle/>
          <a:p>
            <a:r>
              <a:rPr kumimoji="1" lang="ja-JP" altLang="en-US"/>
              <a:t>［タイトル］</a:t>
            </a:r>
          </a:p>
        </p:txBody>
      </p:sp>
      <p:sp>
        <p:nvSpPr>
          <p:cNvPr id="3" name="Text Placeholder 2">
            <a:extLst>
              <a:ext uri="{FF2B5EF4-FFF2-40B4-BE49-F238E27FC236}">
                <a16:creationId xmlns:a16="http://schemas.microsoft.com/office/drawing/2014/main" id="{C5C3BFEB-E3E2-40B7-A253-8DF9A4ADA8FA}"/>
              </a:ext>
            </a:extLst>
          </p:cNvPr>
          <p:cNvSpPr>
            <a:spLocks noGrp="1"/>
          </p:cNvSpPr>
          <p:nvPr>
            <p:ph type="body" sz="quarter" idx="12" hasCustomPrompt="1"/>
          </p:nvPr>
        </p:nvSpPr>
        <p:spPr>
          <a:xfrm>
            <a:off x="331490" y="689356"/>
            <a:ext cx="9243021" cy="363157"/>
          </a:xfrm>
          <a:prstGeom prst="rect">
            <a:avLst/>
          </a:prstGeom>
        </p:spPr>
        <p:txBody>
          <a:bodyPr tIns="46800" anchor="ctr" anchorCtr="0">
            <a:noAutofit/>
          </a:bodyPr>
          <a:lstStyle>
            <a:lvl1pPr>
              <a:defRPr lang="en-US" sz="2000" b="1" spc="0" baseline="0" dirty="0">
                <a:solidFill>
                  <a:schemeClr val="tx1"/>
                </a:solidFill>
                <a:latin typeface="+mj-ea"/>
                <a:ea typeface="+mj-ea"/>
                <a:cs typeface="Arial"/>
              </a:defRPr>
            </a:lvl1pPr>
          </a:lstStyle>
          <a:p>
            <a:pPr marL="226470" marR="0" lvl="0" indent="-226470">
              <a:lnSpc>
                <a:spcPct val="100000"/>
              </a:lnSpc>
              <a:spcBef>
                <a:spcPct val="20000"/>
              </a:spcBef>
              <a:buClrTx/>
              <a:buSzTx/>
              <a:buFont typeface="+mj-lt"/>
              <a:buNone/>
              <a:tabLst/>
            </a:pPr>
            <a:r>
              <a:rPr lang="ja-JP" altLang="en-US"/>
              <a:t>［サブタイトル］</a:t>
            </a:r>
            <a:endParaRPr lang="en-US" dirty="0"/>
          </a:p>
        </p:txBody>
      </p:sp>
      <p:sp>
        <p:nvSpPr>
          <p:cNvPr id="7" name="テキスト プレースホルダー 7">
            <a:extLst>
              <a:ext uri="{FF2B5EF4-FFF2-40B4-BE49-F238E27FC236}">
                <a16:creationId xmlns:a16="http://schemas.microsoft.com/office/drawing/2014/main" id="{C1BF904A-EDA9-CB42-9930-B694DF35C532}"/>
              </a:ext>
            </a:extLst>
          </p:cNvPr>
          <p:cNvSpPr>
            <a:spLocks noGrp="1"/>
          </p:cNvSpPr>
          <p:nvPr>
            <p:ph type="body" sz="quarter" idx="13" hasCustomPrompt="1"/>
          </p:nvPr>
        </p:nvSpPr>
        <p:spPr>
          <a:xfrm>
            <a:off x="331491" y="1160463"/>
            <a:ext cx="9243021" cy="669290"/>
          </a:xfrm>
          <a:prstGeom prst="rect">
            <a:avLst/>
          </a:prstGeom>
        </p:spPr>
        <p:txBody>
          <a:bodyPr/>
          <a:lstStyle>
            <a:lvl1pPr marL="0" indent="0">
              <a:buNone/>
              <a:defRPr>
                <a:latin typeface="+mn-ea"/>
                <a:ea typeface="+mn-ea"/>
              </a:defRPr>
            </a:lvl1pPr>
            <a:lvl2pPr>
              <a:defRPr>
                <a:latin typeface="+mn-ea"/>
                <a:ea typeface="+mn-ea"/>
              </a:defRPr>
            </a:lvl2pPr>
            <a:lvl3pPr>
              <a:defRPr>
                <a:latin typeface="+mn-ea"/>
                <a:ea typeface="+mn-ea"/>
              </a:defRPr>
            </a:lvl3pPr>
            <a:lvl4pPr>
              <a:defRPr>
                <a:latin typeface="+mn-ea"/>
                <a:ea typeface="+mn-ea"/>
              </a:defRPr>
            </a:lvl4pPr>
            <a:lvl5pPr>
              <a:defRPr>
                <a:latin typeface="+mn-ea"/>
                <a:ea typeface="+mn-ea"/>
              </a:defRPr>
            </a:lvl5pPr>
          </a:lstStyle>
          <a:p>
            <a:pPr lvl="0"/>
            <a:r>
              <a:rPr kumimoji="1" lang="ja-JP" altLang="en-US" dirty="0"/>
              <a:t>テキストの入力</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Tree>
    <p:extLst>
      <p:ext uri="{BB962C8B-B14F-4D97-AF65-F5344CB8AC3E}">
        <p14:creationId xmlns:p14="http://schemas.microsoft.com/office/powerpoint/2010/main" val="655872261"/>
      </p:ext>
    </p:extLst>
  </p:cSld>
  <p:clrMapOvr>
    <a:masterClrMapping/>
  </p:clrMapOvr>
  <p:extLst>
    <p:ext uri="{DCECCB84-F9BA-43D5-87BE-67443E8EF086}">
      <p15:sldGuideLst xmlns:p15="http://schemas.microsoft.com/office/powerpoint/2012/main">
        <p15:guide id="3" orient="horz" pos="663">
          <p15:clr>
            <a:srgbClr val="FBAE40"/>
          </p15:clr>
        </p15:guide>
        <p15:guide id="4" orient="horz" pos="731">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コンテンツB">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41F77EE-9DF9-8847-B74D-DAE7D40F8D1E}"/>
              </a:ext>
            </a:extLst>
          </p:cNvPr>
          <p:cNvSpPr>
            <a:spLocks noGrp="1"/>
          </p:cNvSpPr>
          <p:nvPr>
            <p:ph type="title" hasCustomPrompt="1"/>
          </p:nvPr>
        </p:nvSpPr>
        <p:spPr/>
        <p:txBody>
          <a:bodyPr/>
          <a:lstStyle/>
          <a:p>
            <a:r>
              <a:rPr kumimoji="1" lang="ja-JP" altLang="en-US"/>
              <a:t>［タイトル］</a:t>
            </a:r>
          </a:p>
        </p:txBody>
      </p:sp>
      <p:sp>
        <p:nvSpPr>
          <p:cNvPr id="4" name="テキスト プレースホルダー 3">
            <a:extLst>
              <a:ext uri="{FF2B5EF4-FFF2-40B4-BE49-F238E27FC236}">
                <a16:creationId xmlns:a16="http://schemas.microsoft.com/office/drawing/2014/main" id="{257AB5C0-48AC-A342-8863-43A85345298E}"/>
              </a:ext>
            </a:extLst>
          </p:cNvPr>
          <p:cNvSpPr>
            <a:spLocks noGrp="1"/>
          </p:cNvSpPr>
          <p:nvPr>
            <p:ph type="body" sz="quarter" idx="10" hasCustomPrompt="1"/>
          </p:nvPr>
        </p:nvSpPr>
        <p:spPr>
          <a:xfrm>
            <a:off x="331788" y="692151"/>
            <a:ext cx="9242425" cy="648970"/>
          </a:xfrm>
        </p:spPr>
        <p:txBody>
          <a:bodyPr/>
          <a:lstStyle/>
          <a:p>
            <a:pPr lvl="0"/>
            <a:r>
              <a:rPr kumimoji="1" lang="ja-JP" altLang="en-US" dirty="0"/>
              <a:t>テキストの入力</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Tree>
    <p:extLst>
      <p:ext uri="{BB962C8B-B14F-4D97-AF65-F5344CB8AC3E}">
        <p14:creationId xmlns:p14="http://schemas.microsoft.com/office/powerpoint/2010/main" val="3520871249"/>
      </p:ext>
    </p:extLst>
  </p:cSld>
  <p:clrMapOvr>
    <a:masterClrMapping/>
  </p:clrMapOvr>
  <p:extLst>
    <p:ext uri="{DCECCB84-F9BA-43D5-87BE-67443E8EF086}">
      <p15:sldGuideLst xmlns:p15="http://schemas.microsoft.com/office/powerpoint/2012/main"/>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コンテンツC">
    <p:spTree>
      <p:nvGrpSpPr>
        <p:cNvPr id="1" name=""/>
        <p:cNvGrpSpPr/>
        <p:nvPr/>
      </p:nvGrpSpPr>
      <p:grpSpPr>
        <a:xfrm>
          <a:off x="0" y="0"/>
          <a:ext cx="0" cy="0"/>
          <a:chOff x="0" y="0"/>
          <a:chExt cx="0" cy="0"/>
        </a:xfrm>
      </p:grpSpPr>
      <p:sp>
        <p:nvSpPr>
          <p:cNvPr id="6" name="タイトル 5">
            <a:extLst>
              <a:ext uri="{FF2B5EF4-FFF2-40B4-BE49-F238E27FC236}">
                <a16:creationId xmlns:a16="http://schemas.microsoft.com/office/drawing/2014/main" id="{740B46CC-2CF9-284F-9F56-02D00E754E63}"/>
              </a:ext>
            </a:extLst>
          </p:cNvPr>
          <p:cNvSpPr>
            <a:spLocks noGrp="1"/>
          </p:cNvSpPr>
          <p:nvPr>
            <p:ph type="title" hasCustomPrompt="1"/>
          </p:nvPr>
        </p:nvSpPr>
        <p:spPr>
          <a:xfrm>
            <a:off x="5284491" y="164693"/>
            <a:ext cx="4290020" cy="412538"/>
          </a:xfrm>
        </p:spPr>
        <p:txBody>
          <a:bodyPr/>
          <a:lstStyle/>
          <a:p>
            <a:r>
              <a:rPr kumimoji="1" lang="ja-JP" altLang="en-US"/>
              <a:t>［タイトル］</a:t>
            </a:r>
          </a:p>
        </p:txBody>
      </p:sp>
      <p:pic>
        <p:nvPicPr>
          <p:cNvPr id="2" name="図 1">
            <a:extLst>
              <a:ext uri="{FF2B5EF4-FFF2-40B4-BE49-F238E27FC236}">
                <a16:creationId xmlns:a16="http://schemas.microsoft.com/office/drawing/2014/main" id="{04FB84B0-3BCF-114D-8BC7-C7AEA4D473F5}"/>
              </a:ext>
            </a:extLst>
          </p:cNvPr>
          <p:cNvPicPr>
            <a:picLocks noChangeAspect="1"/>
          </p:cNvPicPr>
          <p:nvPr userDrawn="1"/>
        </p:nvPicPr>
        <p:blipFill>
          <a:blip r:embed="rId2"/>
          <a:stretch>
            <a:fillRect/>
          </a:stretch>
        </p:blipFill>
        <p:spPr>
          <a:xfrm>
            <a:off x="0" y="0"/>
            <a:ext cx="4953000" cy="6858000"/>
          </a:xfrm>
          <a:prstGeom prst="rect">
            <a:avLst/>
          </a:prstGeom>
        </p:spPr>
      </p:pic>
      <p:sp>
        <p:nvSpPr>
          <p:cNvPr id="8" name="テキスト プレースホルダー 7">
            <a:extLst>
              <a:ext uri="{FF2B5EF4-FFF2-40B4-BE49-F238E27FC236}">
                <a16:creationId xmlns:a16="http://schemas.microsoft.com/office/drawing/2014/main" id="{7A82C159-A3E3-5C4A-85F2-522452EB1EBD}"/>
              </a:ext>
            </a:extLst>
          </p:cNvPr>
          <p:cNvSpPr>
            <a:spLocks noGrp="1"/>
          </p:cNvSpPr>
          <p:nvPr>
            <p:ph type="body" sz="quarter" idx="13" hasCustomPrompt="1"/>
          </p:nvPr>
        </p:nvSpPr>
        <p:spPr>
          <a:xfrm>
            <a:off x="5284492" y="692151"/>
            <a:ext cx="4290020" cy="669290"/>
          </a:xfrm>
          <a:prstGeom prst="rect">
            <a:avLst/>
          </a:prstGeom>
        </p:spPr>
        <p:txBody>
          <a:bodyPr/>
          <a:lstStyle>
            <a:lvl1pPr marL="0" indent="0">
              <a:buNone/>
              <a:defRPr>
                <a:latin typeface="+mn-ea"/>
                <a:ea typeface="+mn-ea"/>
              </a:defRPr>
            </a:lvl1pPr>
            <a:lvl2pPr>
              <a:defRPr>
                <a:latin typeface="+mn-ea"/>
                <a:ea typeface="+mn-ea"/>
              </a:defRPr>
            </a:lvl2pPr>
            <a:lvl3pPr>
              <a:defRPr>
                <a:latin typeface="+mn-ea"/>
                <a:ea typeface="+mn-ea"/>
              </a:defRPr>
            </a:lvl3pPr>
            <a:lvl4pPr>
              <a:defRPr>
                <a:latin typeface="+mn-ea"/>
                <a:ea typeface="+mn-ea"/>
              </a:defRPr>
            </a:lvl4pPr>
            <a:lvl5pPr>
              <a:defRPr>
                <a:latin typeface="+mn-ea"/>
                <a:ea typeface="+mn-ea"/>
              </a:defRPr>
            </a:lvl5pPr>
          </a:lstStyle>
          <a:p>
            <a:pPr lvl="0"/>
            <a:r>
              <a:rPr kumimoji="1" lang="ja-JP" altLang="en-US" dirty="0"/>
              <a:t>テキストの入力</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Tree>
    <p:extLst>
      <p:ext uri="{BB962C8B-B14F-4D97-AF65-F5344CB8AC3E}">
        <p14:creationId xmlns:p14="http://schemas.microsoft.com/office/powerpoint/2010/main" val="3542310343"/>
      </p:ext>
    </p:extLst>
  </p:cSld>
  <p:clrMapOvr>
    <a:masterClrMapping/>
  </p:clrMapOvr>
  <p:extLst>
    <p:ext uri="{DCECCB84-F9BA-43D5-87BE-67443E8EF086}">
      <p15:sldGuideLst xmlns:p15="http://schemas.microsoft.com/office/powerpoint/2012/main">
        <p15:guide id="1" pos="3322">
          <p15:clr>
            <a:srgbClr val="FBAE40"/>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コンテンツD">
    <p:spTree>
      <p:nvGrpSpPr>
        <p:cNvPr id="1" name=""/>
        <p:cNvGrpSpPr/>
        <p:nvPr/>
      </p:nvGrpSpPr>
      <p:grpSpPr>
        <a:xfrm>
          <a:off x="0" y="0"/>
          <a:ext cx="0" cy="0"/>
          <a:chOff x="0" y="0"/>
          <a:chExt cx="0" cy="0"/>
        </a:xfrm>
      </p:grpSpPr>
      <p:sp>
        <p:nvSpPr>
          <p:cNvPr id="6" name="タイトル 5">
            <a:extLst>
              <a:ext uri="{FF2B5EF4-FFF2-40B4-BE49-F238E27FC236}">
                <a16:creationId xmlns:a16="http://schemas.microsoft.com/office/drawing/2014/main" id="{740B46CC-2CF9-284F-9F56-02D00E754E63}"/>
              </a:ext>
            </a:extLst>
          </p:cNvPr>
          <p:cNvSpPr>
            <a:spLocks noGrp="1"/>
          </p:cNvSpPr>
          <p:nvPr>
            <p:ph type="title" hasCustomPrompt="1"/>
          </p:nvPr>
        </p:nvSpPr>
        <p:spPr>
          <a:xfrm>
            <a:off x="331491" y="3700676"/>
            <a:ext cx="9243020" cy="412538"/>
          </a:xfrm>
        </p:spPr>
        <p:txBody>
          <a:bodyPr/>
          <a:lstStyle/>
          <a:p>
            <a:r>
              <a:rPr kumimoji="1" lang="ja-JP" altLang="en-US"/>
              <a:t>［タイトル］</a:t>
            </a:r>
          </a:p>
        </p:txBody>
      </p:sp>
      <p:pic>
        <p:nvPicPr>
          <p:cNvPr id="2" name="図 1">
            <a:extLst>
              <a:ext uri="{FF2B5EF4-FFF2-40B4-BE49-F238E27FC236}">
                <a16:creationId xmlns:a16="http://schemas.microsoft.com/office/drawing/2014/main" id="{E240AB3A-033A-AD4A-9002-9D106C05D0C0}"/>
              </a:ext>
            </a:extLst>
          </p:cNvPr>
          <p:cNvPicPr>
            <a:picLocks noChangeAspect="1"/>
          </p:cNvPicPr>
          <p:nvPr userDrawn="1"/>
        </p:nvPicPr>
        <p:blipFill>
          <a:blip r:embed="rId2"/>
          <a:stretch>
            <a:fillRect/>
          </a:stretch>
        </p:blipFill>
        <p:spPr>
          <a:xfrm>
            <a:off x="0" y="0"/>
            <a:ext cx="9906000" cy="3429000"/>
          </a:xfrm>
          <a:prstGeom prst="rect">
            <a:avLst/>
          </a:prstGeom>
        </p:spPr>
      </p:pic>
      <p:sp>
        <p:nvSpPr>
          <p:cNvPr id="8" name="テキスト プレースホルダー 7">
            <a:extLst>
              <a:ext uri="{FF2B5EF4-FFF2-40B4-BE49-F238E27FC236}">
                <a16:creationId xmlns:a16="http://schemas.microsoft.com/office/drawing/2014/main" id="{7A82C159-A3E3-5C4A-85F2-522452EB1EBD}"/>
              </a:ext>
            </a:extLst>
          </p:cNvPr>
          <p:cNvSpPr>
            <a:spLocks noGrp="1"/>
          </p:cNvSpPr>
          <p:nvPr>
            <p:ph type="body" sz="quarter" idx="13" hasCustomPrompt="1"/>
          </p:nvPr>
        </p:nvSpPr>
        <p:spPr>
          <a:xfrm>
            <a:off x="331491" y="4221163"/>
            <a:ext cx="9243020" cy="669290"/>
          </a:xfrm>
          <a:prstGeom prst="rect">
            <a:avLst/>
          </a:prstGeom>
        </p:spPr>
        <p:txBody>
          <a:bodyPr/>
          <a:lstStyle>
            <a:lvl1pPr marL="0" indent="0">
              <a:buNone/>
              <a:defRPr>
                <a:latin typeface="+mn-ea"/>
                <a:ea typeface="+mn-ea"/>
              </a:defRPr>
            </a:lvl1pPr>
            <a:lvl2pPr>
              <a:defRPr>
                <a:latin typeface="+mn-ea"/>
                <a:ea typeface="+mn-ea"/>
              </a:defRPr>
            </a:lvl2pPr>
            <a:lvl3pPr>
              <a:defRPr>
                <a:latin typeface="+mn-ea"/>
                <a:ea typeface="+mn-ea"/>
              </a:defRPr>
            </a:lvl3pPr>
            <a:lvl4pPr>
              <a:defRPr>
                <a:latin typeface="+mn-ea"/>
                <a:ea typeface="+mn-ea"/>
              </a:defRPr>
            </a:lvl4pPr>
            <a:lvl5pPr>
              <a:defRPr>
                <a:latin typeface="+mn-ea"/>
                <a:ea typeface="+mn-ea"/>
              </a:defRPr>
            </a:lvl5pPr>
          </a:lstStyle>
          <a:p>
            <a:pPr lvl="0"/>
            <a:r>
              <a:rPr kumimoji="1" lang="ja-JP" altLang="en-US" dirty="0"/>
              <a:t>テキストの入力</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Tree>
    <p:extLst>
      <p:ext uri="{BB962C8B-B14F-4D97-AF65-F5344CB8AC3E}">
        <p14:creationId xmlns:p14="http://schemas.microsoft.com/office/powerpoint/2010/main" val="112291071"/>
      </p:ext>
    </p:extLst>
  </p:cSld>
  <p:clrMapOvr>
    <a:masterClrMapping/>
  </p:clrMapOvr>
  <p:extLst>
    <p:ext uri="{DCECCB84-F9BA-43D5-87BE-67443E8EF086}">
      <p15:sldGuideLst xmlns:p15="http://schemas.microsoft.com/office/powerpoint/2012/main">
        <p15:guide id="1" orient="horz" pos="2591">
          <p15:clr>
            <a:srgbClr val="FBAE40"/>
          </p15:clr>
        </p15:guide>
        <p15:guide id="2" orient="horz" pos="2659">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userDrawn="1">
  <p:cSld name="中扉A">
    <p:bg>
      <p:bgPr>
        <a:solidFill>
          <a:schemeClr val="accent2"/>
        </a:solidFill>
        <a:effectLst/>
      </p:bgPr>
    </p:bg>
    <p:spTree>
      <p:nvGrpSpPr>
        <p:cNvPr id="1" name=""/>
        <p:cNvGrpSpPr/>
        <p:nvPr/>
      </p:nvGrpSpPr>
      <p:grpSpPr>
        <a:xfrm>
          <a:off x="0" y="0"/>
          <a:ext cx="0" cy="0"/>
          <a:chOff x="0" y="0"/>
          <a:chExt cx="0" cy="0"/>
        </a:xfrm>
      </p:grpSpPr>
      <p:sp>
        <p:nvSpPr>
          <p:cNvPr id="40" name="タイトル 3">
            <a:extLst>
              <a:ext uri="{FF2B5EF4-FFF2-40B4-BE49-F238E27FC236}">
                <a16:creationId xmlns:a16="http://schemas.microsoft.com/office/drawing/2014/main" id="{D06ABA6E-61F1-0D46-B98A-72EA24EB2996}"/>
              </a:ext>
            </a:extLst>
          </p:cNvPr>
          <p:cNvSpPr>
            <a:spLocks noGrp="1"/>
          </p:cNvSpPr>
          <p:nvPr>
            <p:ph type="title" hasCustomPrompt="1"/>
          </p:nvPr>
        </p:nvSpPr>
        <p:spPr>
          <a:xfrm>
            <a:off x="340550" y="1801775"/>
            <a:ext cx="4475757" cy="1374815"/>
          </a:xfrm>
        </p:spPr>
        <p:txBody>
          <a:bodyPr/>
          <a:lstStyle>
            <a:lvl1pPr>
              <a:defRPr>
                <a:solidFill>
                  <a:schemeClr val="bg1"/>
                </a:solidFill>
              </a:defRPr>
            </a:lvl1pPr>
          </a:lstStyle>
          <a:p>
            <a:r>
              <a:rPr kumimoji="1" lang="en-US" altLang="ja-JP" dirty="0"/>
              <a:t>01</a:t>
            </a:r>
            <a:endParaRPr kumimoji="1" lang="ja-JP" altLang="en-US"/>
          </a:p>
        </p:txBody>
      </p:sp>
      <p:sp>
        <p:nvSpPr>
          <p:cNvPr id="18" name="テキスト プレースホルダー 2">
            <a:extLst>
              <a:ext uri="{FF2B5EF4-FFF2-40B4-BE49-F238E27FC236}">
                <a16:creationId xmlns:a16="http://schemas.microsoft.com/office/drawing/2014/main" id="{FBD21E90-D61C-664D-A07C-16FB5CAB19BE}"/>
              </a:ext>
            </a:extLst>
          </p:cNvPr>
          <p:cNvSpPr>
            <a:spLocks noGrp="1"/>
          </p:cNvSpPr>
          <p:nvPr>
            <p:ph type="body" sz="quarter" idx="11" hasCustomPrompt="1"/>
          </p:nvPr>
        </p:nvSpPr>
        <p:spPr>
          <a:xfrm>
            <a:off x="331491" y="3429002"/>
            <a:ext cx="8185447" cy="2460171"/>
          </a:xfrm>
        </p:spPr>
        <p:txBody>
          <a:bodyPr/>
          <a:lstStyle>
            <a:lvl1pPr marL="0" indent="0">
              <a:buNone/>
              <a:defRPr>
                <a:solidFill>
                  <a:schemeClr val="bg1"/>
                </a:solidFill>
              </a:defRPr>
            </a:lvl1pPr>
          </a:lstStyle>
          <a:p>
            <a:pPr lvl="0"/>
            <a:r>
              <a:rPr kumimoji="1" lang="ja-JP" altLang="en-US"/>
              <a:t>中扉タイトル</a:t>
            </a:r>
          </a:p>
        </p:txBody>
      </p:sp>
      <p:pic>
        <p:nvPicPr>
          <p:cNvPr id="17" name="図 16">
            <a:extLst>
              <a:ext uri="{FF2B5EF4-FFF2-40B4-BE49-F238E27FC236}">
                <a16:creationId xmlns:a16="http://schemas.microsoft.com/office/drawing/2014/main" id="{E5EE7E5D-FF48-9946-85FE-56942DF24225}"/>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587500" y="0"/>
            <a:ext cx="8318500" cy="6858000"/>
          </a:xfrm>
          <a:prstGeom prst="rect">
            <a:avLst/>
          </a:prstGeom>
        </p:spPr>
      </p:pic>
      <p:sp>
        <p:nvSpPr>
          <p:cNvPr id="13" name="テキスト ボックス 12">
            <a:extLst>
              <a:ext uri="{FF2B5EF4-FFF2-40B4-BE49-F238E27FC236}">
                <a16:creationId xmlns:a16="http://schemas.microsoft.com/office/drawing/2014/main" id="{A6D54925-3F26-2940-865D-4E585AEBEB80}"/>
              </a:ext>
            </a:extLst>
          </p:cNvPr>
          <p:cNvSpPr txBox="1"/>
          <p:nvPr userDrawn="1"/>
        </p:nvSpPr>
        <p:spPr>
          <a:xfrm>
            <a:off x="4357146" y="6623438"/>
            <a:ext cx="3287760" cy="215444"/>
          </a:xfrm>
          <a:prstGeom prst="rect">
            <a:avLst/>
          </a:prstGeom>
          <a:noFill/>
          <a:ln>
            <a:noFill/>
          </a:ln>
        </p:spPr>
        <p:txBody>
          <a:bodyPr wrap="none" lIns="0" rIns="0" rtlCol="0">
            <a:spAutoFit/>
          </a:bodyPr>
          <a:lstStyle/>
          <a:p>
            <a:pPr algn="r"/>
            <a:r>
              <a:rPr kumimoji="0" lang="en-US" altLang="ja-JP" sz="800">
                <a:solidFill>
                  <a:schemeClr val="bg1"/>
                </a:solidFill>
                <a:latin typeface="+mn-lt"/>
                <a:cs typeface="Meiryo UI" pitchFamily="50" charset="-128"/>
              </a:rPr>
              <a:t>© 2022 NTT DATA INSTITUTE OF MANAGEMENT CONSULTING, Inc.</a:t>
            </a:r>
            <a:endParaRPr kumimoji="0" lang="en-US" altLang="ja-JP" sz="800" dirty="0">
              <a:solidFill>
                <a:schemeClr val="bg1"/>
              </a:solidFill>
              <a:latin typeface="+mn-lt"/>
              <a:cs typeface="Meiryo UI" pitchFamily="50" charset="-128"/>
            </a:endParaRPr>
          </a:p>
        </p:txBody>
      </p:sp>
      <p:cxnSp>
        <p:nvCxnSpPr>
          <p:cNvPr id="14" name="直線コネクタ 13">
            <a:extLst>
              <a:ext uri="{FF2B5EF4-FFF2-40B4-BE49-F238E27FC236}">
                <a16:creationId xmlns:a16="http://schemas.microsoft.com/office/drawing/2014/main" id="{76CC1A0B-C4A3-4248-B4CF-B6113BE11155}"/>
              </a:ext>
            </a:extLst>
          </p:cNvPr>
          <p:cNvCxnSpPr>
            <a:cxnSpLocks/>
          </p:cNvCxnSpPr>
          <p:nvPr userDrawn="1"/>
        </p:nvCxnSpPr>
        <p:spPr>
          <a:xfrm>
            <a:off x="7820324" y="6597650"/>
            <a:ext cx="0" cy="260350"/>
          </a:xfrm>
          <a:prstGeom prst="line">
            <a:avLst/>
          </a:prstGeom>
          <a:ln w="9525">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12" name="図 11">
            <a:extLst>
              <a:ext uri="{FF2B5EF4-FFF2-40B4-BE49-F238E27FC236}">
                <a16:creationId xmlns:a16="http://schemas.microsoft.com/office/drawing/2014/main" id="{98661BEC-251E-8B49-8B84-50AD218D285F}"/>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991572" y="6600825"/>
            <a:ext cx="920819" cy="234561"/>
          </a:xfrm>
          <a:prstGeom prst="rect">
            <a:avLst/>
          </a:prstGeom>
        </p:spPr>
      </p:pic>
      <p:cxnSp>
        <p:nvCxnSpPr>
          <p:cNvPr id="15" name="直線コネクタ 14">
            <a:extLst>
              <a:ext uri="{FF2B5EF4-FFF2-40B4-BE49-F238E27FC236}">
                <a16:creationId xmlns:a16="http://schemas.microsoft.com/office/drawing/2014/main" id="{55F7604E-B711-9544-B2A8-54BBBD1ED424}"/>
              </a:ext>
            </a:extLst>
          </p:cNvPr>
          <p:cNvCxnSpPr>
            <a:cxnSpLocks/>
          </p:cNvCxnSpPr>
          <p:nvPr userDrawn="1"/>
        </p:nvCxnSpPr>
        <p:spPr>
          <a:xfrm>
            <a:off x="9083638" y="6597650"/>
            <a:ext cx="0" cy="260350"/>
          </a:xfrm>
          <a:prstGeom prst="line">
            <a:avLst/>
          </a:prstGeom>
          <a:ln w="952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6" name="テキスト ボックス 15">
            <a:extLst>
              <a:ext uri="{FF2B5EF4-FFF2-40B4-BE49-F238E27FC236}">
                <a16:creationId xmlns:a16="http://schemas.microsoft.com/office/drawing/2014/main" id="{64B878C2-A842-6543-A0D7-CF1D12AA1D3F}"/>
              </a:ext>
            </a:extLst>
          </p:cNvPr>
          <p:cNvSpPr txBox="1"/>
          <p:nvPr userDrawn="1"/>
        </p:nvSpPr>
        <p:spPr>
          <a:xfrm>
            <a:off x="9147003" y="6590696"/>
            <a:ext cx="436568" cy="261610"/>
          </a:xfrm>
          <a:prstGeom prst="rect">
            <a:avLst/>
          </a:prstGeom>
          <a:noFill/>
          <a:ln>
            <a:noFill/>
          </a:ln>
        </p:spPr>
        <p:txBody>
          <a:bodyPr wrap="square" lIns="0" rIns="0" rtlCol="0">
            <a:spAutoFit/>
          </a:bodyPr>
          <a:lstStyle/>
          <a:p>
            <a:pPr algn="r"/>
            <a:fld id="{8DD8EB0B-AB08-A54E-B33C-ED72A04D9CE9}" type="slidenum">
              <a:rPr lang="ja-JP" altLang="en-US" sz="1100" smtClean="0">
                <a:solidFill>
                  <a:schemeClr val="bg1"/>
                </a:solidFill>
                <a:latin typeface="+mn-lt"/>
              </a:rPr>
              <a:pPr algn="r"/>
              <a:t>‹#›</a:t>
            </a:fld>
            <a:endParaRPr kumimoji="0" lang="en-US" altLang="ja-JP" sz="1100" dirty="0">
              <a:solidFill>
                <a:schemeClr val="bg1"/>
              </a:solidFill>
              <a:latin typeface="+mn-lt"/>
              <a:cs typeface="Meiryo UI" pitchFamily="50" charset="-128"/>
            </a:endParaRPr>
          </a:p>
        </p:txBody>
      </p:sp>
    </p:spTree>
    <p:extLst>
      <p:ext uri="{BB962C8B-B14F-4D97-AF65-F5344CB8AC3E}">
        <p14:creationId xmlns:p14="http://schemas.microsoft.com/office/powerpoint/2010/main" val="645578998"/>
      </p:ext>
    </p:extLst>
  </p:cSld>
  <p:clrMapOvr>
    <a:masterClrMapping/>
  </p:clrMapOvr>
  <p:extLst>
    <p:ext uri="{DCECCB84-F9BA-43D5-87BE-67443E8EF086}">
      <p15:sldGuideLst xmlns:p15="http://schemas.microsoft.com/office/powerpoint/2012/main"/>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コンテンツA">
    <p:spTree>
      <p:nvGrpSpPr>
        <p:cNvPr id="1" name=""/>
        <p:cNvGrpSpPr/>
        <p:nvPr/>
      </p:nvGrpSpPr>
      <p:grpSpPr>
        <a:xfrm>
          <a:off x="0" y="0"/>
          <a:ext cx="0" cy="0"/>
          <a:chOff x="0" y="0"/>
          <a:chExt cx="0" cy="0"/>
        </a:xfrm>
      </p:grpSpPr>
      <p:sp>
        <p:nvSpPr>
          <p:cNvPr id="5" name="Rectangle 20"/>
          <p:cNvSpPr/>
          <p:nvPr userDrawn="1"/>
        </p:nvSpPr>
        <p:spPr>
          <a:xfrm>
            <a:off x="0" y="0"/>
            <a:ext cx="9906000" cy="733702"/>
          </a:xfrm>
          <a:prstGeom prst="rect">
            <a:avLst/>
          </a:prstGeom>
          <a:solidFill>
            <a:srgbClr val="6785C1"/>
          </a:solidFill>
          <a:ln>
            <a:noFill/>
          </a:ln>
          <a:effectLst/>
        </p:spPr>
        <p:style>
          <a:lnRef idx="1">
            <a:schemeClr val="accent1"/>
          </a:lnRef>
          <a:fillRef idx="3">
            <a:schemeClr val="accent1"/>
          </a:fillRef>
          <a:effectRef idx="2">
            <a:schemeClr val="accent1"/>
          </a:effectRef>
          <a:fontRef idx="minor">
            <a:schemeClr val="lt1"/>
          </a:fontRef>
        </p:style>
        <p:txBody>
          <a:bodyPr lIns="68270" tIns="35100" rIns="68270" bIns="34135" rtlCol="0" anchor="ctr">
            <a:normAutofit/>
          </a:bodyPr>
          <a:lstStyle/>
          <a:p>
            <a:pPr algn="ctr"/>
            <a:endParaRPr lang="en-US" sz="1480" dirty="0"/>
          </a:p>
        </p:txBody>
      </p:sp>
      <p:sp>
        <p:nvSpPr>
          <p:cNvPr id="11" name="タイトル 1"/>
          <p:cNvSpPr>
            <a:spLocks noGrp="1"/>
          </p:cNvSpPr>
          <p:nvPr>
            <p:ph type="title" hasCustomPrompt="1"/>
          </p:nvPr>
        </p:nvSpPr>
        <p:spPr>
          <a:xfrm>
            <a:off x="139903" y="0"/>
            <a:ext cx="9623250" cy="722902"/>
          </a:xfrm>
          <a:prstGeom prst="rect">
            <a:avLst/>
          </a:prstGeom>
        </p:spPr>
        <p:txBody>
          <a:bodyPr tIns="108000" anchor="ctr" anchorCtr="0">
            <a:normAutofit/>
          </a:bodyPr>
          <a:lstStyle>
            <a:lvl1pPr marL="0" indent="0">
              <a:defRPr kumimoji="1" lang="ja-JP" altLang="en-US" sz="2400" b="1" i="0" kern="1200" spc="0" baseline="0" dirty="0">
                <a:solidFill>
                  <a:schemeClr val="bg1"/>
                </a:solidFill>
                <a:latin typeface="Arial" panose="020B0604020202020204" pitchFamily="34" charset="0"/>
                <a:ea typeface="BIZ UDPゴシック" panose="020B0400000000000000" pitchFamily="50" charset="-128"/>
                <a:cs typeface="Arial"/>
              </a:defRPr>
            </a:lvl1pPr>
          </a:lstStyle>
          <a:p>
            <a:pPr marL="184005" marR="0" lvl="0" indent="-184005" algn="l" defTabSz="495263" rtl="0" eaLnBrk="1" fontAlgn="base" latinLnBrk="0" hangingPunct="1">
              <a:lnSpc>
                <a:spcPct val="100000"/>
              </a:lnSpc>
              <a:spcBef>
                <a:spcPct val="20000"/>
              </a:spcBef>
              <a:spcAft>
                <a:spcPct val="0"/>
              </a:spcAft>
              <a:buClrTx/>
              <a:buSzTx/>
              <a:buFont typeface="+mj-lt"/>
              <a:buNone/>
              <a:tabLst/>
            </a:pPr>
            <a:r>
              <a:rPr kumimoji="1" lang="ja-JP" altLang="en-US" dirty="0"/>
              <a:t>［タイトル］</a:t>
            </a:r>
          </a:p>
        </p:txBody>
      </p:sp>
      <p:sp>
        <p:nvSpPr>
          <p:cNvPr id="3" name="テキスト プレースホルダー 2">
            <a:extLst>
              <a:ext uri="{FF2B5EF4-FFF2-40B4-BE49-F238E27FC236}">
                <a16:creationId xmlns:a16="http://schemas.microsoft.com/office/drawing/2014/main" id="{3DC7A6FB-DEB1-4E3B-A893-0522D7EE017D}"/>
              </a:ext>
            </a:extLst>
          </p:cNvPr>
          <p:cNvSpPr>
            <a:spLocks noGrp="1"/>
          </p:cNvSpPr>
          <p:nvPr>
            <p:ph type="body" sz="quarter" idx="10" hasCustomPrompt="1"/>
          </p:nvPr>
        </p:nvSpPr>
        <p:spPr>
          <a:xfrm>
            <a:off x="436790" y="908050"/>
            <a:ext cx="9029475" cy="5256000"/>
          </a:xfrm>
          <a:prstGeom prst="rect">
            <a:avLst/>
          </a:prstGeom>
        </p:spPr>
        <p:txBody>
          <a:bodyPr/>
          <a:lstStyle>
            <a:lvl1pPr marL="0" indent="0">
              <a:buNone/>
              <a:defRPr sz="2000" baseline="0">
                <a:latin typeface="Arial" panose="020B0604020202020204" pitchFamily="34" charset="0"/>
                <a:ea typeface="BIZ UDPゴシック" panose="020B0400000000000000" pitchFamily="50" charset="-128"/>
              </a:defRPr>
            </a:lvl1pPr>
            <a:lvl2pPr>
              <a:defRPr sz="2000" baseline="0">
                <a:latin typeface="Arial" panose="020B0604020202020204" pitchFamily="34" charset="0"/>
                <a:ea typeface="BIZ UDPゴシック" panose="020B0400000000000000" pitchFamily="50" charset="-128"/>
              </a:defRPr>
            </a:lvl2pPr>
            <a:lvl3pPr>
              <a:defRPr sz="2000" baseline="0">
                <a:latin typeface="Arial" panose="020B0604020202020204" pitchFamily="34" charset="0"/>
                <a:ea typeface="BIZ UDPゴシック" panose="020B0400000000000000" pitchFamily="50" charset="-128"/>
              </a:defRPr>
            </a:lvl3pPr>
            <a:lvl4pPr>
              <a:defRPr sz="2000" baseline="0">
                <a:latin typeface="Arial" panose="020B0604020202020204" pitchFamily="34" charset="0"/>
                <a:ea typeface="BIZ UDPゴシック" panose="020B0400000000000000" pitchFamily="50" charset="-128"/>
              </a:defRPr>
            </a:lvl4pPr>
            <a:lvl5pPr>
              <a:defRPr sz="2000" baseline="0">
                <a:latin typeface="Arial" panose="020B0604020202020204" pitchFamily="34" charset="0"/>
                <a:ea typeface="BIZ UDPゴシック" panose="020B0400000000000000" pitchFamily="50" charset="-128"/>
              </a:defRPr>
            </a:lvl5pPr>
          </a:lstStyle>
          <a:p>
            <a:pPr lvl="0"/>
            <a:r>
              <a:rPr kumimoji="1" lang="ja-JP" altLang="en-US" dirty="0"/>
              <a:t>テキストの入力</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12" name="Rectangle 17"/>
          <p:cNvSpPr/>
          <p:nvPr userDrawn="1"/>
        </p:nvSpPr>
        <p:spPr>
          <a:xfrm>
            <a:off x="0" y="6434124"/>
            <a:ext cx="9906000" cy="424800"/>
          </a:xfrm>
          <a:prstGeom prst="rect">
            <a:avLst/>
          </a:prstGeom>
          <a:solidFill>
            <a:srgbClr val="6785C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sz="1950" b="0" i="0" dirty="0">
              <a:solidFill>
                <a:schemeClr val="tx1"/>
              </a:solidFill>
              <a:latin typeface="HGPGothicE" charset="-128"/>
              <a:ea typeface="HGPGothicE" charset="-128"/>
            </a:endParaRPr>
          </a:p>
        </p:txBody>
      </p:sp>
      <p:sp>
        <p:nvSpPr>
          <p:cNvPr id="14" name="TextBox 12"/>
          <p:cNvSpPr txBox="1"/>
          <p:nvPr userDrawn="1"/>
        </p:nvSpPr>
        <p:spPr>
          <a:xfrm>
            <a:off x="581296" y="6593331"/>
            <a:ext cx="3639012" cy="123111"/>
          </a:xfrm>
          <a:prstGeom prst="rect">
            <a:avLst/>
          </a:prstGeom>
          <a:noFill/>
        </p:spPr>
        <p:txBody>
          <a:bodyPr wrap="square" tIns="0" bIns="0">
            <a:spAutoFit/>
          </a:bodyPr>
          <a:lstStyle/>
          <a:p>
            <a:pPr marL="0" marR="0" lvl="0" indent="0" algn="l" defTabSz="495263" rtl="0" eaLnBrk="1" fontAlgn="auto" latinLnBrk="0" hangingPunct="1">
              <a:lnSpc>
                <a:spcPct val="100000"/>
              </a:lnSpc>
              <a:spcBef>
                <a:spcPts val="0"/>
              </a:spcBef>
              <a:spcAft>
                <a:spcPts val="0"/>
              </a:spcAft>
              <a:buClrTx/>
              <a:buSzTx/>
              <a:buFontTx/>
              <a:buNone/>
              <a:tabLst/>
              <a:defRPr/>
            </a:pPr>
            <a:r>
              <a:rPr kumimoji="0" lang="en-US" altLang="ja-JP" sz="800" b="0" i="0" dirty="0">
                <a:solidFill>
                  <a:schemeClr val="bg1"/>
                </a:solidFill>
                <a:latin typeface="Arial" panose="020B0604020202020204" pitchFamily="34" charset="0"/>
                <a:ea typeface="Meiryo UI" panose="020B0604030504040204" pitchFamily="50" charset="-128"/>
                <a:cs typeface="Arial" panose="020B0604020202020204" pitchFamily="34" charset="0"/>
              </a:rPr>
              <a:t>© 2023 </a:t>
            </a:r>
            <a:r>
              <a:rPr kumimoji="0" lang="en-US" altLang="ja-JP" sz="800" b="0" i="0" dirty="0">
                <a:solidFill>
                  <a:schemeClr val="bg1"/>
                </a:solidFill>
                <a:latin typeface="Arial" panose="020B0604020202020204" pitchFamily="34" charset="0"/>
                <a:ea typeface="HGPGothicE" charset="-128"/>
                <a:cs typeface="Arial" panose="020B0604020202020204" pitchFamily="34" charset="0"/>
              </a:rPr>
              <a:t>NTT DATA INSTITUTE OF MANAGEMENT CONSULTING, Inc.</a:t>
            </a:r>
            <a:endParaRPr kumimoji="0" lang="en-US" altLang="ja-JP" sz="800" b="0" i="0" dirty="0">
              <a:solidFill>
                <a:schemeClr val="bg1"/>
              </a:solidFill>
              <a:latin typeface="Arial" panose="020B0604020202020204" pitchFamily="34" charset="0"/>
              <a:ea typeface="Meiryo UI" panose="020B0604030504040204" pitchFamily="50" charset="-128"/>
              <a:cs typeface="Arial" panose="020B0604020202020204" pitchFamily="34" charset="0"/>
            </a:endParaRPr>
          </a:p>
        </p:txBody>
      </p:sp>
      <p:sp>
        <p:nvSpPr>
          <p:cNvPr id="15" name="TextBox 16"/>
          <p:cNvSpPr txBox="1"/>
          <p:nvPr userDrawn="1"/>
        </p:nvSpPr>
        <p:spPr>
          <a:xfrm>
            <a:off x="4680937" y="6551483"/>
            <a:ext cx="544563" cy="184666"/>
          </a:xfrm>
          <a:prstGeom prst="rect">
            <a:avLst/>
          </a:prstGeom>
          <a:noFill/>
        </p:spPr>
        <p:txBody>
          <a:bodyPr wrap="square" tIns="0" bIns="0">
            <a:spAutoFit/>
          </a:bodyPr>
          <a:lstStyle/>
          <a:p>
            <a:pPr algn="ctr" fontAlgn="auto">
              <a:spcBef>
                <a:spcPts val="0"/>
              </a:spcBef>
              <a:spcAft>
                <a:spcPts val="0"/>
              </a:spcAft>
              <a:defRPr/>
            </a:pPr>
            <a:fld id="{0F9AC1C8-10F2-4A77-9A6E-9375F974715F}" type="slidenum">
              <a:rPr lang="en-US" sz="1200" b="0" i="0">
                <a:solidFill>
                  <a:schemeClr val="bg1"/>
                </a:solidFill>
                <a:latin typeface="Arial" panose="020B0604020202020204" pitchFamily="34" charset="0"/>
                <a:ea typeface="Meiryo UI" panose="020B0604030504040204" pitchFamily="50" charset="-128"/>
                <a:cs typeface="Arial" panose="020B0604020202020204" pitchFamily="34" charset="0"/>
              </a:rPr>
              <a:pPr algn="ctr" fontAlgn="auto">
                <a:spcBef>
                  <a:spcPts val="0"/>
                </a:spcBef>
                <a:spcAft>
                  <a:spcPts val="0"/>
                </a:spcAft>
                <a:defRPr/>
              </a:pPr>
              <a:t>‹#›</a:t>
            </a:fld>
            <a:endParaRPr lang="en-US" sz="1200" b="0" i="0" dirty="0">
              <a:solidFill>
                <a:schemeClr val="bg1"/>
              </a:solidFill>
              <a:latin typeface="Arial" panose="020B0604020202020204" pitchFamily="34" charset="0"/>
              <a:ea typeface="Meiryo UI" panose="020B0604030504040204" pitchFamily="50" charset="-128"/>
              <a:cs typeface="Arial" panose="020B0604020202020204" pitchFamily="34" charset="0"/>
            </a:endParaRPr>
          </a:p>
        </p:txBody>
      </p:sp>
      <p:pic>
        <p:nvPicPr>
          <p:cNvPr id="9" name="図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563091" y="6499388"/>
            <a:ext cx="1178351" cy="296174"/>
          </a:xfrm>
          <a:prstGeom prst="rect">
            <a:avLst/>
          </a:prstGeom>
        </p:spPr>
      </p:pic>
    </p:spTree>
    <p:extLst>
      <p:ext uri="{BB962C8B-B14F-4D97-AF65-F5344CB8AC3E}">
        <p14:creationId xmlns:p14="http://schemas.microsoft.com/office/powerpoint/2010/main" val="681060685"/>
      </p:ext>
    </p:extLst>
  </p:cSld>
  <p:clrMapOvr>
    <a:masterClrMapping/>
  </p:clrMapOvr>
  <p:extLst>
    <p:ext uri="{DCECCB84-F9BA-43D5-87BE-67443E8EF086}">
      <p15:sldGuideLst xmlns:p15="http://schemas.microsoft.com/office/powerpoint/2012/main">
        <p15:guide id="1" orient="horz" pos="572">
          <p15:clr>
            <a:srgbClr val="FBAE40"/>
          </p15:clr>
        </p15:guide>
        <p15:guide id="2" pos="325">
          <p15:clr>
            <a:srgbClr val="FBAE40"/>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コンテンツB">
    <p:spTree>
      <p:nvGrpSpPr>
        <p:cNvPr id="1" name=""/>
        <p:cNvGrpSpPr/>
        <p:nvPr/>
      </p:nvGrpSpPr>
      <p:grpSpPr>
        <a:xfrm>
          <a:off x="0" y="0"/>
          <a:ext cx="0" cy="0"/>
          <a:chOff x="0" y="0"/>
          <a:chExt cx="0" cy="0"/>
        </a:xfrm>
      </p:grpSpPr>
      <p:sp>
        <p:nvSpPr>
          <p:cNvPr id="11" name="タイトル 1"/>
          <p:cNvSpPr>
            <a:spLocks noGrp="1"/>
          </p:cNvSpPr>
          <p:nvPr>
            <p:ph type="title" hasCustomPrompt="1"/>
          </p:nvPr>
        </p:nvSpPr>
        <p:spPr>
          <a:xfrm>
            <a:off x="139903" y="0"/>
            <a:ext cx="9623250" cy="722902"/>
          </a:xfrm>
          <a:prstGeom prst="rect">
            <a:avLst/>
          </a:prstGeom>
        </p:spPr>
        <p:txBody>
          <a:bodyPr tIns="108000" anchor="ctr" anchorCtr="0">
            <a:normAutofit/>
          </a:bodyPr>
          <a:lstStyle>
            <a:lvl1pPr>
              <a:defRPr lang="ja-JP" altLang="en-US" sz="2400" b="1" spc="0">
                <a:solidFill>
                  <a:srgbClr val="6785C1"/>
                </a:solidFill>
                <a:latin typeface="BIZ UDPゴシック" panose="020B0400000000000000" pitchFamily="50" charset="-128"/>
                <a:ea typeface="BIZ UDPゴシック" panose="020B0400000000000000" pitchFamily="50" charset="-128"/>
                <a:cs typeface="Arial"/>
              </a:defRPr>
            </a:lvl1pPr>
          </a:lstStyle>
          <a:p>
            <a:pPr marL="184005" marR="0" lvl="0" indent="-184005" latinLnBrk="0">
              <a:lnSpc>
                <a:spcPct val="100000"/>
              </a:lnSpc>
              <a:spcBef>
                <a:spcPct val="20000"/>
              </a:spcBef>
              <a:buClrTx/>
              <a:buSzTx/>
              <a:buFont typeface="+mj-lt"/>
              <a:buNone/>
              <a:tabLst/>
            </a:pPr>
            <a:r>
              <a:rPr kumimoji="1" lang="ja-JP" altLang="en-US" dirty="0"/>
              <a:t>［タイトル］</a:t>
            </a:r>
          </a:p>
        </p:txBody>
      </p:sp>
      <p:sp>
        <p:nvSpPr>
          <p:cNvPr id="3" name="テキスト プレースホルダー 2">
            <a:extLst>
              <a:ext uri="{FF2B5EF4-FFF2-40B4-BE49-F238E27FC236}">
                <a16:creationId xmlns:a16="http://schemas.microsoft.com/office/drawing/2014/main" id="{3DC7A6FB-DEB1-4E3B-A893-0522D7EE017D}"/>
              </a:ext>
            </a:extLst>
          </p:cNvPr>
          <p:cNvSpPr>
            <a:spLocks noGrp="1"/>
          </p:cNvSpPr>
          <p:nvPr>
            <p:ph type="body" sz="quarter" idx="10" hasCustomPrompt="1"/>
          </p:nvPr>
        </p:nvSpPr>
        <p:spPr>
          <a:xfrm>
            <a:off x="436790" y="908050"/>
            <a:ext cx="9029475" cy="5256000"/>
          </a:xfrm>
          <a:prstGeom prst="rect">
            <a:avLst/>
          </a:prstGeom>
        </p:spPr>
        <p:txBody>
          <a:bodyPr/>
          <a:lstStyle>
            <a:lvl1pPr marL="0" indent="0">
              <a:buNone/>
              <a:defRPr sz="2000">
                <a:latin typeface="BIZ UDPゴシック" panose="020B0400000000000000" pitchFamily="50" charset="-128"/>
                <a:ea typeface="BIZ UDPゴシック" panose="020B0400000000000000" pitchFamily="50" charset="-128"/>
              </a:defRPr>
            </a:lvl1pPr>
            <a:lvl2pPr>
              <a:defRPr sz="2000">
                <a:latin typeface="BIZ UDPゴシック" panose="020B0400000000000000" pitchFamily="50" charset="-128"/>
                <a:ea typeface="BIZ UDPゴシック" panose="020B0400000000000000" pitchFamily="50" charset="-128"/>
              </a:defRPr>
            </a:lvl2pPr>
            <a:lvl3pPr>
              <a:defRPr sz="2000">
                <a:latin typeface="BIZ UDPゴシック" panose="020B0400000000000000" pitchFamily="50" charset="-128"/>
                <a:ea typeface="BIZ UDPゴシック" panose="020B0400000000000000" pitchFamily="50" charset="-128"/>
              </a:defRPr>
            </a:lvl3pPr>
            <a:lvl4pPr>
              <a:defRPr sz="2000">
                <a:latin typeface="BIZ UDPゴシック" panose="020B0400000000000000" pitchFamily="50" charset="-128"/>
                <a:ea typeface="BIZ UDPゴシック" panose="020B0400000000000000" pitchFamily="50" charset="-128"/>
              </a:defRPr>
            </a:lvl4pPr>
            <a:lvl5pPr>
              <a:defRPr sz="2000">
                <a:latin typeface="BIZ UDPゴシック" panose="020B0400000000000000" pitchFamily="50" charset="-128"/>
                <a:ea typeface="BIZ UDPゴシック" panose="020B0400000000000000" pitchFamily="50" charset="-128"/>
              </a:defRPr>
            </a:lvl5pPr>
          </a:lstStyle>
          <a:p>
            <a:pPr lvl="0"/>
            <a:r>
              <a:rPr kumimoji="1" lang="ja-JP" altLang="en-US" dirty="0"/>
              <a:t>テキストの入力</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6" name="Rectangle 17"/>
          <p:cNvSpPr/>
          <p:nvPr userDrawn="1"/>
        </p:nvSpPr>
        <p:spPr>
          <a:xfrm>
            <a:off x="0" y="6434124"/>
            <a:ext cx="9906000" cy="424800"/>
          </a:xfrm>
          <a:prstGeom prst="rect">
            <a:avLst/>
          </a:prstGeom>
          <a:solidFill>
            <a:srgbClr val="6785C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sz="1950" b="0" i="0" dirty="0">
              <a:solidFill>
                <a:schemeClr val="tx1"/>
              </a:solidFill>
              <a:latin typeface="HGPGothicE" charset="-128"/>
              <a:ea typeface="HGPGothicE" charset="-128"/>
            </a:endParaRPr>
          </a:p>
        </p:txBody>
      </p:sp>
      <p:sp>
        <p:nvSpPr>
          <p:cNvPr id="8" name="TextBox 12"/>
          <p:cNvSpPr txBox="1"/>
          <p:nvPr userDrawn="1"/>
        </p:nvSpPr>
        <p:spPr>
          <a:xfrm>
            <a:off x="581295" y="6593331"/>
            <a:ext cx="3521781" cy="123111"/>
          </a:xfrm>
          <a:prstGeom prst="rect">
            <a:avLst/>
          </a:prstGeom>
          <a:noFill/>
        </p:spPr>
        <p:txBody>
          <a:bodyPr wrap="square" tIns="0" bIns="0">
            <a:spAutoFit/>
          </a:bodyPr>
          <a:lstStyle/>
          <a:p>
            <a:pPr marL="0" marR="0" lvl="0" indent="0" algn="l" defTabSz="495263" rtl="0" eaLnBrk="1" fontAlgn="auto" latinLnBrk="0" hangingPunct="1">
              <a:lnSpc>
                <a:spcPct val="100000"/>
              </a:lnSpc>
              <a:spcBef>
                <a:spcPts val="0"/>
              </a:spcBef>
              <a:spcAft>
                <a:spcPts val="0"/>
              </a:spcAft>
              <a:buClrTx/>
              <a:buSzTx/>
              <a:buFontTx/>
              <a:buNone/>
              <a:tabLst/>
              <a:defRPr/>
            </a:pPr>
            <a:r>
              <a:rPr kumimoji="0" lang="en-US" altLang="ja-JP" sz="800" b="0" i="0" dirty="0">
                <a:solidFill>
                  <a:schemeClr val="bg1"/>
                </a:solidFill>
                <a:latin typeface="Arial" panose="020B0604020202020204" pitchFamily="34" charset="0"/>
                <a:ea typeface="Meiryo UI" panose="020B0604030504040204" pitchFamily="50" charset="-128"/>
                <a:cs typeface="Arial" panose="020B0604020202020204" pitchFamily="34" charset="0"/>
              </a:rPr>
              <a:t>© 2023</a:t>
            </a:r>
            <a:r>
              <a:rPr kumimoji="0" lang="en-US" altLang="ja-JP" sz="800" b="0" i="0" baseline="0" dirty="0">
                <a:solidFill>
                  <a:schemeClr val="bg1"/>
                </a:solidFill>
                <a:latin typeface="Arial" panose="020B0604020202020204" pitchFamily="34" charset="0"/>
                <a:ea typeface="Meiryo UI" panose="020B0604030504040204" pitchFamily="50" charset="-128"/>
                <a:cs typeface="Arial" panose="020B0604020202020204" pitchFamily="34" charset="0"/>
              </a:rPr>
              <a:t> </a:t>
            </a:r>
            <a:r>
              <a:rPr kumimoji="0" lang="en-US" altLang="ja-JP" sz="800" b="0" i="0" dirty="0">
                <a:solidFill>
                  <a:schemeClr val="bg1"/>
                </a:solidFill>
                <a:latin typeface="Arial" panose="020B0604020202020204" pitchFamily="34" charset="0"/>
                <a:ea typeface="HGPGothicE" charset="-128"/>
                <a:cs typeface="Arial" panose="020B0604020202020204" pitchFamily="34" charset="0"/>
              </a:rPr>
              <a:t>NTT DATA INSTITUTE OF MANAGEMENT CONSULTING, Inc.</a:t>
            </a:r>
            <a:endParaRPr kumimoji="0" lang="en-US" altLang="ja-JP" sz="800" b="0" i="0" dirty="0">
              <a:solidFill>
                <a:schemeClr val="bg1"/>
              </a:solidFill>
              <a:latin typeface="Arial" panose="020B0604020202020204" pitchFamily="34" charset="0"/>
              <a:ea typeface="Meiryo UI" panose="020B0604030504040204" pitchFamily="50" charset="-128"/>
              <a:cs typeface="Arial" panose="020B0604020202020204" pitchFamily="34" charset="0"/>
            </a:endParaRPr>
          </a:p>
        </p:txBody>
      </p:sp>
      <p:sp>
        <p:nvSpPr>
          <p:cNvPr id="9" name="TextBox 16"/>
          <p:cNvSpPr txBox="1"/>
          <p:nvPr userDrawn="1"/>
        </p:nvSpPr>
        <p:spPr>
          <a:xfrm>
            <a:off x="4680937" y="6551483"/>
            <a:ext cx="544563" cy="184666"/>
          </a:xfrm>
          <a:prstGeom prst="rect">
            <a:avLst/>
          </a:prstGeom>
          <a:noFill/>
        </p:spPr>
        <p:txBody>
          <a:bodyPr wrap="square" tIns="0" bIns="0">
            <a:spAutoFit/>
          </a:bodyPr>
          <a:lstStyle/>
          <a:p>
            <a:pPr algn="ctr" fontAlgn="auto">
              <a:spcBef>
                <a:spcPts val="0"/>
              </a:spcBef>
              <a:spcAft>
                <a:spcPts val="0"/>
              </a:spcAft>
              <a:defRPr/>
            </a:pPr>
            <a:fld id="{0F9AC1C8-10F2-4A77-9A6E-9375F974715F}" type="slidenum">
              <a:rPr lang="en-US" sz="1200" b="0" i="0">
                <a:solidFill>
                  <a:schemeClr val="bg1"/>
                </a:solidFill>
                <a:latin typeface="Arial" panose="020B0604020202020204" pitchFamily="34" charset="0"/>
                <a:ea typeface="Meiryo UI" panose="020B0604030504040204" pitchFamily="50" charset="-128"/>
                <a:cs typeface="Arial" panose="020B0604020202020204" pitchFamily="34" charset="0"/>
              </a:rPr>
              <a:pPr algn="ctr" fontAlgn="auto">
                <a:spcBef>
                  <a:spcPts val="0"/>
                </a:spcBef>
                <a:spcAft>
                  <a:spcPts val="0"/>
                </a:spcAft>
                <a:defRPr/>
              </a:pPr>
              <a:t>‹#›</a:t>
            </a:fld>
            <a:endParaRPr lang="en-US" sz="1200" b="0" i="0" dirty="0">
              <a:solidFill>
                <a:schemeClr val="bg1"/>
              </a:solidFill>
              <a:latin typeface="Arial" panose="020B0604020202020204" pitchFamily="34" charset="0"/>
              <a:ea typeface="Meiryo UI" panose="020B0604030504040204" pitchFamily="50" charset="-128"/>
              <a:cs typeface="Arial" panose="020B0604020202020204" pitchFamily="34" charset="0"/>
            </a:endParaRPr>
          </a:p>
        </p:txBody>
      </p:sp>
      <p:pic>
        <p:nvPicPr>
          <p:cNvPr id="10" name="図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563091" y="6499388"/>
            <a:ext cx="1178351" cy="296174"/>
          </a:xfrm>
          <a:prstGeom prst="rect">
            <a:avLst/>
          </a:prstGeom>
        </p:spPr>
      </p:pic>
    </p:spTree>
    <p:extLst>
      <p:ext uri="{BB962C8B-B14F-4D97-AF65-F5344CB8AC3E}">
        <p14:creationId xmlns:p14="http://schemas.microsoft.com/office/powerpoint/2010/main" val="1106368432"/>
      </p:ext>
    </p:extLst>
  </p:cSld>
  <p:clrMapOvr>
    <a:masterClrMapping/>
  </p:clrMapOvr>
  <p:extLst>
    <p:ext uri="{DCECCB84-F9BA-43D5-87BE-67443E8EF086}">
      <p15:sldGuideLst xmlns:p15="http://schemas.microsoft.com/office/powerpoint/2012/main">
        <p15:guide id="1" orient="horz" pos="572">
          <p15:clr>
            <a:srgbClr val="FBAE40"/>
          </p15:clr>
        </p15:guide>
        <p15:guide id="2" pos="325">
          <p15:clr>
            <a:srgbClr val="FBAE40"/>
          </p15:clr>
        </p15:guide>
      </p15:sldGuideLst>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userDrawn="1">
  <p:cSld name="コンテンツC">
    <p:bg>
      <p:bgPr>
        <a:gradFill flip="none" rotWithShape="1">
          <a:gsLst>
            <a:gs pos="0">
              <a:schemeClr val="bg1">
                <a:tint val="93000"/>
                <a:satMod val="150000"/>
                <a:shade val="98000"/>
                <a:lumMod val="102000"/>
              </a:schemeClr>
            </a:gs>
            <a:gs pos="50000">
              <a:schemeClr val="bg1">
                <a:tint val="98000"/>
                <a:satMod val="130000"/>
                <a:shade val="90000"/>
                <a:lumMod val="103000"/>
              </a:schemeClr>
            </a:gs>
            <a:gs pos="100000">
              <a:schemeClr val="bg1">
                <a:shade val="63000"/>
                <a:satMod val="120000"/>
              </a:schemeClr>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10" name="タイトル 1"/>
          <p:cNvSpPr>
            <a:spLocks noGrp="1"/>
          </p:cNvSpPr>
          <p:nvPr>
            <p:ph type="title" hasCustomPrompt="1"/>
          </p:nvPr>
        </p:nvSpPr>
        <p:spPr>
          <a:xfrm>
            <a:off x="139903" y="0"/>
            <a:ext cx="9623250" cy="722902"/>
          </a:xfrm>
          <a:prstGeom prst="rect">
            <a:avLst/>
          </a:prstGeom>
        </p:spPr>
        <p:txBody>
          <a:bodyPr tIns="108000" anchor="ctr" anchorCtr="0">
            <a:normAutofit/>
          </a:bodyPr>
          <a:lstStyle>
            <a:lvl1pPr>
              <a:defRPr lang="ja-JP" altLang="en-US" sz="2400" b="1" spc="0">
                <a:solidFill>
                  <a:schemeClr val="tx1"/>
                </a:solidFill>
                <a:latin typeface="BIZ UDPゴシック" panose="020B0400000000000000" pitchFamily="50" charset="-128"/>
                <a:ea typeface="BIZ UDPゴシック" panose="020B0400000000000000" pitchFamily="50" charset="-128"/>
                <a:cs typeface="Arial"/>
              </a:defRPr>
            </a:lvl1pPr>
          </a:lstStyle>
          <a:p>
            <a:pPr marL="184005" marR="0" lvl="0" indent="-184005" latinLnBrk="0">
              <a:lnSpc>
                <a:spcPct val="100000"/>
              </a:lnSpc>
              <a:spcBef>
                <a:spcPct val="20000"/>
              </a:spcBef>
              <a:buClrTx/>
              <a:buSzTx/>
              <a:buFont typeface="+mj-lt"/>
              <a:buNone/>
              <a:tabLst/>
            </a:pPr>
            <a:r>
              <a:rPr kumimoji="1" lang="ja-JP" altLang="en-US" dirty="0"/>
              <a:t>［タイトル］</a:t>
            </a:r>
          </a:p>
        </p:txBody>
      </p:sp>
      <p:sp>
        <p:nvSpPr>
          <p:cNvPr id="14" name="TextBox 12"/>
          <p:cNvSpPr txBox="1"/>
          <p:nvPr userDrawn="1"/>
        </p:nvSpPr>
        <p:spPr>
          <a:xfrm>
            <a:off x="581296" y="6593331"/>
            <a:ext cx="3463166" cy="123111"/>
          </a:xfrm>
          <a:prstGeom prst="rect">
            <a:avLst/>
          </a:prstGeom>
          <a:noFill/>
        </p:spPr>
        <p:txBody>
          <a:bodyPr wrap="square" tIns="0" bIns="0">
            <a:spAutoFit/>
          </a:bodyPr>
          <a:lstStyle/>
          <a:p>
            <a:pPr marL="0" marR="0" indent="0" algn="l" defTabSz="609555" rtl="0" eaLnBrk="1" fontAlgn="auto" latinLnBrk="0" hangingPunct="1">
              <a:lnSpc>
                <a:spcPct val="100000"/>
              </a:lnSpc>
              <a:spcBef>
                <a:spcPts val="0"/>
              </a:spcBef>
              <a:spcAft>
                <a:spcPts val="0"/>
              </a:spcAft>
              <a:buClrTx/>
              <a:buSzTx/>
              <a:buFontTx/>
              <a:buNone/>
              <a:tabLst/>
              <a:defRPr/>
            </a:pPr>
            <a:r>
              <a:rPr kumimoji="0" lang="en-US" altLang="ja-JP" sz="800" b="0" i="0" dirty="0">
                <a:solidFill>
                  <a:schemeClr val="tx1"/>
                </a:solidFill>
                <a:latin typeface="Arial" panose="020B0604020202020204" pitchFamily="34" charset="0"/>
                <a:ea typeface="Meiryo UI" panose="020B0604030504040204" pitchFamily="50" charset="-128"/>
                <a:cs typeface="Arial" panose="020B0604020202020204" pitchFamily="34" charset="0"/>
              </a:rPr>
              <a:t>© 2022 </a:t>
            </a:r>
            <a:r>
              <a:rPr kumimoji="0" lang="en-US" altLang="ja-JP" sz="800" b="0" i="0" dirty="0">
                <a:solidFill>
                  <a:schemeClr val="tx1"/>
                </a:solidFill>
                <a:latin typeface="Arial" panose="020B0604020202020204" pitchFamily="34" charset="0"/>
                <a:ea typeface="HGPGothicE" charset="-128"/>
                <a:cs typeface="Arial" panose="020B0604020202020204" pitchFamily="34" charset="0"/>
              </a:rPr>
              <a:t>NTT DATA INSTITUTE OF MANAGEMENT CONSULTING, Inc.</a:t>
            </a:r>
            <a:endParaRPr kumimoji="0" lang="en-US" altLang="ja-JP" sz="800" b="0" i="0" dirty="0">
              <a:solidFill>
                <a:schemeClr val="tx1"/>
              </a:solidFill>
              <a:latin typeface="Arial" panose="020B0604020202020204" pitchFamily="34" charset="0"/>
              <a:ea typeface="Meiryo UI" panose="020B0604030504040204" pitchFamily="50" charset="-128"/>
              <a:cs typeface="Arial" panose="020B0604020202020204" pitchFamily="34" charset="0"/>
            </a:endParaRPr>
          </a:p>
        </p:txBody>
      </p:sp>
      <p:sp>
        <p:nvSpPr>
          <p:cNvPr id="15" name="TextBox 16"/>
          <p:cNvSpPr txBox="1"/>
          <p:nvPr userDrawn="1"/>
        </p:nvSpPr>
        <p:spPr>
          <a:xfrm>
            <a:off x="4680937" y="6551483"/>
            <a:ext cx="544563" cy="184666"/>
          </a:xfrm>
          <a:prstGeom prst="rect">
            <a:avLst/>
          </a:prstGeom>
          <a:noFill/>
        </p:spPr>
        <p:txBody>
          <a:bodyPr wrap="square" tIns="0" bIns="0">
            <a:spAutoFit/>
          </a:bodyPr>
          <a:lstStyle/>
          <a:p>
            <a:pPr algn="ctr" fontAlgn="auto">
              <a:spcBef>
                <a:spcPts val="0"/>
              </a:spcBef>
              <a:spcAft>
                <a:spcPts val="0"/>
              </a:spcAft>
              <a:defRPr/>
            </a:pPr>
            <a:fld id="{0F9AC1C8-10F2-4A77-9A6E-9375F974715F}" type="slidenum">
              <a:rPr lang="en-US" sz="1200" b="0" i="0">
                <a:solidFill>
                  <a:schemeClr val="tx1"/>
                </a:solidFill>
                <a:latin typeface="Arial" panose="020B0604020202020204" pitchFamily="34" charset="0"/>
                <a:ea typeface="Meiryo UI" panose="020B0604030504040204" pitchFamily="50" charset="-128"/>
                <a:cs typeface="Arial" panose="020B0604020202020204" pitchFamily="34" charset="0"/>
              </a:rPr>
              <a:pPr algn="ctr" fontAlgn="auto">
                <a:spcBef>
                  <a:spcPts val="0"/>
                </a:spcBef>
                <a:spcAft>
                  <a:spcPts val="0"/>
                </a:spcAft>
                <a:defRPr/>
              </a:pPr>
              <a:t>‹#›</a:t>
            </a:fld>
            <a:endParaRPr lang="en-US" sz="1200" b="0" i="0" dirty="0">
              <a:solidFill>
                <a:schemeClr val="tx1"/>
              </a:solidFill>
              <a:latin typeface="Arial" panose="020B0604020202020204" pitchFamily="34" charset="0"/>
              <a:ea typeface="Meiryo UI" panose="020B0604030504040204" pitchFamily="50" charset="-128"/>
              <a:cs typeface="Arial" panose="020B0604020202020204" pitchFamily="34" charset="0"/>
            </a:endParaRPr>
          </a:p>
        </p:txBody>
      </p:sp>
      <p:sp>
        <p:nvSpPr>
          <p:cNvPr id="16" name="テキスト プレースホルダー 2">
            <a:extLst>
              <a:ext uri="{FF2B5EF4-FFF2-40B4-BE49-F238E27FC236}">
                <a16:creationId xmlns:a16="http://schemas.microsoft.com/office/drawing/2014/main" id="{3DC7A6FB-DEB1-4E3B-A893-0522D7EE017D}"/>
              </a:ext>
            </a:extLst>
          </p:cNvPr>
          <p:cNvSpPr>
            <a:spLocks noGrp="1"/>
          </p:cNvSpPr>
          <p:nvPr>
            <p:ph type="body" sz="quarter" idx="10" hasCustomPrompt="1"/>
          </p:nvPr>
        </p:nvSpPr>
        <p:spPr>
          <a:xfrm>
            <a:off x="436790" y="908050"/>
            <a:ext cx="9029475" cy="5256000"/>
          </a:xfrm>
          <a:prstGeom prst="rect">
            <a:avLst/>
          </a:prstGeom>
        </p:spPr>
        <p:txBody>
          <a:bodyPr/>
          <a:lstStyle>
            <a:lvl1pPr marL="0" indent="0">
              <a:buNone/>
              <a:defRPr sz="2000">
                <a:latin typeface="BIZ UDPゴシック" panose="020B0400000000000000" pitchFamily="50" charset="-128"/>
                <a:ea typeface="BIZ UDPゴシック" panose="020B0400000000000000" pitchFamily="50" charset="-128"/>
              </a:defRPr>
            </a:lvl1pPr>
            <a:lvl2pPr>
              <a:defRPr sz="2000">
                <a:latin typeface="BIZ UDPゴシック" panose="020B0400000000000000" pitchFamily="50" charset="-128"/>
                <a:ea typeface="BIZ UDPゴシック" panose="020B0400000000000000" pitchFamily="50" charset="-128"/>
              </a:defRPr>
            </a:lvl2pPr>
            <a:lvl3pPr>
              <a:defRPr sz="2000">
                <a:latin typeface="BIZ UDPゴシック" panose="020B0400000000000000" pitchFamily="50" charset="-128"/>
                <a:ea typeface="BIZ UDPゴシック" panose="020B0400000000000000" pitchFamily="50" charset="-128"/>
              </a:defRPr>
            </a:lvl3pPr>
            <a:lvl4pPr>
              <a:defRPr sz="2000">
                <a:latin typeface="BIZ UDPゴシック" panose="020B0400000000000000" pitchFamily="50" charset="-128"/>
                <a:ea typeface="BIZ UDPゴシック" panose="020B0400000000000000" pitchFamily="50" charset="-128"/>
              </a:defRPr>
            </a:lvl4pPr>
            <a:lvl5pPr>
              <a:defRPr sz="2000">
                <a:latin typeface="BIZ UDPゴシック" panose="020B0400000000000000" pitchFamily="50" charset="-128"/>
                <a:ea typeface="BIZ UDPゴシック" panose="020B0400000000000000" pitchFamily="50" charset="-128"/>
              </a:defRPr>
            </a:lvl5pPr>
          </a:lstStyle>
          <a:p>
            <a:pPr lvl="0"/>
            <a:r>
              <a:rPr kumimoji="1" lang="ja-JP" altLang="en-US" dirty="0"/>
              <a:t>テキストの入力</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pic>
        <p:nvPicPr>
          <p:cNvPr id="7" name="図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563091" y="6499388"/>
            <a:ext cx="1178351" cy="296174"/>
          </a:xfrm>
          <a:prstGeom prst="rect">
            <a:avLst/>
          </a:prstGeom>
        </p:spPr>
      </p:pic>
    </p:spTree>
    <p:extLst>
      <p:ext uri="{BB962C8B-B14F-4D97-AF65-F5344CB8AC3E}">
        <p14:creationId xmlns:p14="http://schemas.microsoft.com/office/powerpoint/2010/main" val="2268607185"/>
      </p:ext>
    </p:extLst>
  </p:cSld>
  <p:clrMapOvr>
    <a:overrideClrMapping bg1="lt1" tx1="dk1" bg2="lt2" tx2="dk2" accent1="accent1" accent2="accent2" accent3="accent3" accent4="accent4" accent5="accent5" accent6="accent6" hlink="hlink" folHlink="folHlink"/>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userDrawn="1">
  <p:cSld name="中扉A">
    <p:bg>
      <p:bgPr>
        <a:solidFill>
          <a:srgbClr val="6785C1"/>
        </a:solidFill>
        <a:effectLst/>
      </p:bgPr>
    </p:bg>
    <p:spTree>
      <p:nvGrpSpPr>
        <p:cNvPr id="1" name=""/>
        <p:cNvGrpSpPr/>
        <p:nvPr/>
      </p:nvGrpSpPr>
      <p:grpSpPr>
        <a:xfrm>
          <a:off x="0" y="0"/>
          <a:ext cx="0" cy="0"/>
          <a:chOff x="0" y="0"/>
          <a:chExt cx="0" cy="0"/>
        </a:xfrm>
      </p:grpSpPr>
      <p:sp>
        <p:nvSpPr>
          <p:cNvPr id="11" name="Freeform 5">
            <a:extLst>
              <a:ext uri="{FF2B5EF4-FFF2-40B4-BE49-F238E27FC236}">
                <a16:creationId xmlns:a16="http://schemas.microsoft.com/office/drawing/2014/main" id="{998ED156-1AB5-4B96-BB64-69BB7DD751EA}"/>
              </a:ext>
            </a:extLst>
          </p:cNvPr>
          <p:cNvSpPr>
            <a:spLocks/>
          </p:cNvSpPr>
          <p:nvPr userDrawn="1"/>
        </p:nvSpPr>
        <p:spPr bwMode="auto">
          <a:xfrm>
            <a:off x="2580" y="0"/>
            <a:ext cx="4244809" cy="6858000"/>
          </a:xfrm>
          <a:custGeom>
            <a:avLst/>
            <a:gdLst>
              <a:gd name="T0" fmla="*/ 1111 w 1691"/>
              <a:gd name="T1" fmla="*/ 1108 h 2215"/>
              <a:gd name="T2" fmla="*/ 1108 w 1691"/>
              <a:gd name="T3" fmla="*/ 1108 h 2215"/>
              <a:gd name="T4" fmla="*/ 1108 w 1691"/>
              <a:gd name="T5" fmla="*/ 1102 h 2215"/>
              <a:gd name="T6" fmla="*/ 815 w 1691"/>
              <a:gd name="T7" fmla="*/ 569 h 2215"/>
              <a:gd name="T8" fmla="*/ 0 w 1691"/>
              <a:gd name="T9" fmla="*/ 0 h 2215"/>
              <a:gd name="T10" fmla="*/ 0 w 1691"/>
              <a:gd name="T11" fmla="*/ 1108 h 2215"/>
              <a:gd name="T12" fmla="*/ 0 w 1691"/>
              <a:gd name="T13" fmla="*/ 1213 h 2215"/>
              <a:gd name="T14" fmla="*/ 34 w 1691"/>
              <a:gd name="T15" fmla="*/ 1257 h 2215"/>
              <a:gd name="T16" fmla="*/ 522 w 1691"/>
              <a:gd name="T17" fmla="*/ 2215 h 2215"/>
              <a:gd name="T18" fmla="*/ 1108 w 1691"/>
              <a:gd name="T19" fmla="*/ 2215 h 2215"/>
              <a:gd name="T20" fmla="*/ 1691 w 1691"/>
              <a:gd name="T21" fmla="*/ 2215 h 2215"/>
              <a:gd name="T22" fmla="*/ 1111 w 1691"/>
              <a:gd name="T23" fmla="*/ 1108 h 2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91" h="2215">
                <a:moveTo>
                  <a:pt x="1111" y="1108"/>
                </a:moveTo>
                <a:cubicBezTo>
                  <a:pt x="1108" y="1108"/>
                  <a:pt x="1108" y="1108"/>
                  <a:pt x="1108" y="1108"/>
                </a:cubicBezTo>
                <a:cubicBezTo>
                  <a:pt x="1108" y="1102"/>
                  <a:pt x="1108" y="1102"/>
                  <a:pt x="1108" y="1102"/>
                </a:cubicBezTo>
                <a:cubicBezTo>
                  <a:pt x="965" y="833"/>
                  <a:pt x="857" y="635"/>
                  <a:pt x="815" y="569"/>
                </a:cubicBezTo>
                <a:cubicBezTo>
                  <a:pt x="624" y="269"/>
                  <a:pt x="397" y="50"/>
                  <a:pt x="0" y="0"/>
                </a:cubicBezTo>
                <a:cubicBezTo>
                  <a:pt x="0" y="1108"/>
                  <a:pt x="0" y="1108"/>
                  <a:pt x="0" y="1108"/>
                </a:cubicBezTo>
                <a:cubicBezTo>
                  <a:pt x="0" y="1213"/>
                  <a:pt x="0" y="1213"/>
                  <a:pt x="0" y="1213"/>
                </a:cubicBezTo>
                <a:cubicBezTo>
                  <a:pt x="13" y="1224"/>
                  <a:pt x="24" y="1239"/>
                  <a:pt x="34" y="1257"/>
                </a:cubicBezTo>
                <a:cubicBezTo>
                  <a:pt x="42" y="1273"/>
                  <a:pt x="250" y="1684"/>
                  <a:pt x="522" y="2215"/>
                </a:cubicBezTo>
                <a:cubicBezTo>
                  <a:pt x="1108" y="2215"/>
                  <a:pt x="1108" y="2215"/>
                  <a:pt x="1108" y="2215"/>
                </a:cubicBezTo>
                <a:cubicBezTo>
                  <a:pt x="1691" y="2215"/>
                  <a:pt x="1691" y="2215"/>
                  <a:pt x="1691" y="2215"/>
                </a:cubicBezTo>
                <a:cubicBezTo>
                  <a:pt x="1483" y="1814"/>
                  <a:pt x="1274" y="1415"/>
                  <a:pt x="1111" y="1108"/>
                </a:cubicBezTo>
                <a:close/>
              </a:path>
            </a:pathLst>
          </a:custGeom>
          <a:solidFill>
            <a:srgbClr val="7792C7"/>
          </a:solidFill>
          <a:ln>
            <a:noFill/>
          </a:ln>
        </p:spPr>
        <p:txBody>
          <a:bodyPr vert="horz" wrap="square" lIns="74295" tIns="37148" rIns="74295" bIns="37148" numCol="1" anchor="t" anchorCtr="0" compatLnSpc="1">
            <a:prstTxWarp prst="textNoShape">
              <a:avLst/>
            </a:prstTxWarp>
          </a:bodyPr>
          <a:lstStyle/>
          <a:p>
            <a:endParaRPr lang="en-US" sz="1480">
              <a:latin typeface="Meiryo UI" panose="020B0604030504040204" pitchFamily="50" charset="-128"/>
              <a:ea typeface="Meiryo UI" panose="020B0604030504040204" pitchFamily="50" charset="-128"/>
            </a:endParaRPr>
          </a:p>
        </p:txBody>
      </p:sp>
      <p:sp>
        <p:nvSpPr>
          <p:cNvPr id="8" name="Slide Number Placeholder 2">
            <a:extLst>
              <a:ext uri="{FF2B5EF4-FFF2-40B4-BE49-F238E27FC236}">
                <a16:creationId xmlns:a16="http://schemas.microsoft.com/office/drawing/2014/main" id="{D6DFEA91-6D5D-4821-BB70-31F926CD2D1E}"/>
              </a:ext>
            </a:extLst>
          </p:cNvPr>
          <p:cNvSpPr>
            <a:spLocks noGrp="1"/>
          </p:cNvSpPr>
          <p:nvPr>
            <p:ph type="sldNum" sz="quarter" idx="11"/>
          </p:nvPr>
        </p:nvSpPr>
        <p:spPr>
          <a:xfrm>
            <a:off x="4681823" y="6556248"/>
            <a:ext cx="542354" cy="182880"/>
          </a:xfrm>
          <a:prstGeom prst="rect">
            <a:avLst/>
          </a:prstGeom>
        </p:spPr>
        <p:txBody>
          <a:bodyPr anchor="ctr"/>
          <a:lstStyle>
            <a:lvl1pPr>
              <a:defRPr sz="1200">
                <a:solidFill>
                  <a:srgbClr val="FFFFFF"/>
                </a:solidFill>
                <a:latin typeface="Meiryo UI" panose="020B0604030504040204" pitchFamily="50" charset="-128"/>
                <a:ea typeface="Meiryo UI" panose="020B0604030504040204" pitchFamily="50" charset="-128"/>
              </a:defRPr>
            </a:lvl1pPr>
          </a:lstStyle>
          <a:p>
            <a:pPr algn="ctr"/>
            <a:fld id="{92EA2340-BE12-4138-BE15-7C339B03EB4B}" type="slidenum">
              <a:rPr lang="en-US" smtClean="0"/>
              <a:pPr algn="ctr"/>
              <a:t>‹#›</a:t>
            </a:fld>
            <a:endParaRPr lang="en-US" dirty="0"/>
          </a:p>
        </p:txBody>
      </p:sp>
      <p:sp>
        <p:nvSpPr>
          <p:cNvPr id="9" name="Text Placeholder 2">
            <a:extLst>
              <a:ext uri="{FF2B5EF4-FFF2-40B4-BE49-F238E27FC236}">
                <a16:creationId xmlns:a16="http://schemas.microsoft.com/office/drawing/2014/main" id="{34AEFB69-85BA-4D0C-BFA2-34ABA6779977}"/>
              </a:ext>
            </a:extLst>
          </p:cNvPr>
          <p:cNvSpPr>
            <a:spLocks noGrp="1"/>
          </p:cNvSpPr>
          <p:nvPr>
            <p:ph type="body" sz="quarter" idx="12" hasCustomPrompt="1"/>
          </p:nvPr>
        </p:nvSpPr>
        <p:spPr>
          <a:xfrm>
            <a:off x="3219450" y="1295400"/>
            <a:ext cx="6129338" cy="4343400"/>
          </a:xfrm>
          <a:prstGeom prst="rect">
            <a:avLst/>
          </a:prstGeom>
        </p:spPr>
        <p:txBody>
          <a:bodyPr anchor="ctr"/>
          <a:lstStyle>
            <a:lvl1pPr marL="0" indent="0" algn="ctr">
              <a:buNone/>
              <a:defRPr sz="2800" b="1" baseline="0">
                <a:solidFill>
                  <a:schemeClr val="tx1"/>
                </a:solidFill>
                <a:latin typeface="Arial" panose="020B0604020202020204" pitchFamily="34" charset="0"/>
                <a:ea typeface="BIZ UDPゴシック" panose="020B0400000000000000" pitchFamily="50" charset="-128"/>
              </a:defRPr>
            </a:lvl1pPr>
            <a:lvl2pPr marL="495264" indent="0">
              <a:buNone/>
              <a:defRPr>
                <a:solidFill>
                  <a:schemeClr val="bg1"/>
                </a:solidFill>
              </a:defRPr>
            </a:lvl2pPr>
            <a:lvl3pPr marL="990526" indent="0">
              <a:buNone/>
              <a:defRPr>
                <a:solidFill>
                  <a:schemeClr val="bg1"/>
                </a:solidFill>
              </a:defRPr>
            </a:lvl3pPr>
            <a:lvl4pPr marL="1485788" indent="0">
              <a:buNone/>
              <a:defRPr>
                <a:solidFill>
                  <a:schemeClr val="bg1"/>
                </a:solidFill>
              </a:defRPr>
            </a:lvl4pPr>
            <a:lvl5pPr marL="1981051" indent="0">
              <a:buNone/>
              <a:defRPr>
                <a:solidFill>
                  <a:schemeClr val="bg1"/>
                </a:solidFill>
              </a:defRPr>
            </a:lvl5pPr>
          </a:lstStyle>
          <a:p>
            <a:pPr lvl="0"/>
            <a:r>
              <a:rPr lang="en-US" dirty="0"/>
              <a:t>[</a:t>
            </a:r>
            <a:r>
              <a:rPr lang="ja-JP" altLang="en-US" dirty="0"/>
              <a:t>タイトル</a:t>
            </a:r>
            <a:r>
              <a:rPr lang="en-US" dirty="0"/>
              <a:t>]</a:t>
            </a:r>
          </a:p>
        </p:txBody>
      </p:sp>
      <p:sp>
        <p:nvSpPr>
          <p:cNvPr id="10" name="TextBox 12"/>
          <p:cNvSpPr txBox="1"/>
          <p:nvPr userDrawn="1"/>
        </p:nvSpPr>
        <p:spPr>
          <a:xfrm>
            <a:off x="581296" y="6593331"/>
            <a:ext cx="3463166" cy="123111"/>
          </a:xfrm>
          <a:prstGeom prst="rect">
            <a:avLst/>
          </a:prstGeom>
          <a:noFill/>
        </p:spPr>
        <p:txBody>
          <a:bodyPr wrap="square" tIns="0" bIns="0">
            <a:spAutoFit/>
          </a:bodyPr>
          <a:lstStyle/>
          <a:p>
            <a:pPr marL="0" marR="0" lvl="0" indent="0" algn="l" defTabSz="495263" rtl="0" eaLnBrk="1" fontAlgn="auto" latinLnBrk="0" hangingPunct="1">
              <a:lnSpc>
                <a:spcPct val="100000"/>
              </a:lnSpc>
              <a:spcBef>
                <a:spcPts val="0"/>
              </a:spcBef>
              <a:spcAft>
                <a:spcPts val="0"/>
              </a:spcAft>
              <a:buClrTx/>
              <a:buSzTx/>
              <a:buFontTx/>
              <a:buNone/>
              <a:tabLst/>
              <a:defRPr/>
            </a:pPr>
            <a:r>
              <a:rPr kumimoji="0" lang="en-US" altLang="ja-JP" sz="800" b="0" i="0" dirty="0">
                <a:solidFill>
                  <a:srgbClr val="FFFFFF"/>
                </a:solidFill>
                <a:latin typeface="Meiryo UI" panose="020B0604030504040204" pitchFamily="50" charset="-128"/>
                <a:ea typeface="Meiryo UI" panose="020B0604030504040204" pitchFamily="50" charset="-128"/>
                <a:cs typeface="Meiryo UI" pitchFamily="50" charset="-128"/>
              </a:rPr>
              <a:t>© 2023 </a:t>
            </a:r>
            <a:r>
              <a:rPr kumimoji="0" lang="en-US" altLang="ja-JP" sz="800" b="0" i="0" dirty="0">
                <a:solidFill>
                  <a:schemeClr val="bg1"/>
                </a:solidFill>
                <a:latin typeface="HGPGothicE" charset="-128"/>
                <a:ea typeface="HGPGothicE" charset="-128"/>
                <a:cs typeface="Meiryo UI" pitchFamily="50" charset="-128"/>
              </a:rPr>
              <a:t>NTT DATA INSTITUTE </a:t>
            </a:r>
            <a:r>
              <a:rPr kumimoji="0" lang="en-US" altLang="ja-JP" sz="800" b="0" i="0" dirty="0">
                <a:solidFill>
                  <a:schemeClr val="bg1"/>
                </a:solidFill>
                <a:latin typeface="+mn-lt"/>
                <a:ea typeface="HGPGothicE" charset="-128"/>
                <a:cs typeface="Meiryo UI" pitchFamily="50" charset="-128"/>
              </a:rPr>
              <a:t>OF</a:t>
            </a:r>
            <a:r>
              <a:rPr kumimoji="0" lang="en-US" altLang="ja-JP" sz="800" b="0" i="0" dirty="0">
                <a:solidFill>
                  <a:schemeClr val="bg1"/>
                </a:solidFill>
                <a:latin typeface="HGPGothicE" charset="-128"/>
                <a:ea typeface="HGPGothicE" charset="-128"/>
                <a:cs typeface="Meiryo UI" pitchFamily="50" charset="-128"/>
              </a:rPr>
              <a:t> MANAGEMENT CONSULTING, Inc.</a:t>
            </a:r>
            <a:endParaRPr kumimoji="0" lang="en-US" altLang="ja-JP" sz="800" b="0" i="0" dirty="0">
              <a:solidFill>
                <a:schemeClr val="bg1"/>
              </a:solidFill>
              <a:latin typeface="Meiryo UI" panose="020B0604030504040204" pitchFamily="50" charset="-128"/>
              <a:ea typeface="Meiryo UI" panose="020B0604030504040204" pitchFamily="50" charset="-128"/>
              <a:cs typeface="Meiryo UI" pitchFamily="50" charset="-128"/>
            </a:endParaRPr>
          </a:p>
        </p:txBody>
      </p:sp>
      <p:pic>
        <p:nvPicPr>
          <p:cNvPr id="13" name="図 1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563091" y="6499388"/>
            <a:ext cx="1178351" cy="296174"/>
          </a:xfrm>
          <a:prstGeom prst="rect">
            <a:avLst/>
          </a:prstGeom>
        </p:spPr>
      </p:pic>
    </p:spTree>
    <p:extLst>
      <p:ext uri="{BB962C8B-B14F-4D97-AF65-F5344CB8AC3E}">
        <p14:creationId xmlns:p14="http://schemas.microsoft.com/office/powerpoint/2010/main" val="598783975"/>
      </p:ext>
    </p:extLst>
  </p:cSld>
  <p:clrMapOvr>
    <a:masterClrMapping/>
  </p:clrMapOvr>
  <p:extLst>
    <p:ext uri="{DCECCB84-F9BA-43D5-87BE-67443E8EF086}">
      <p15:sldGuideLst xmlns:p15="http://schemas.microsoft.com/office/powerpoint/2012/main">
        <p15:guide id="1" pos="3840">
          <p15:clr>
            <a:srgbClr val="FBAE40"/>
          </p15:clr>
        </p15:guide>
        <p15:guide id="2" pos="192">
          <p15:clr>
            <a:srgbClr val="FBAE40"/>
          </p15:clr>
        </p15:guide>
        <p15:guide id="3" pos="7488">
          <p15:clr>
            <a:srgbClr val="FBAE40"/>
          </p15:clr>
        </p15:guide>
      </p15:sldGuideLst>
    </p:ext>
  </p:extLs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9.xml"/><Relationship Id="rId7" Type="http://schemas.openxmlformats.org/officeDocument/2006/relationships/theme" Target="../theme/theme2.xml"/><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slideLayout" Target="../slideLayouts/slideLayout12.xml"/><Relationship Id="rId5" Type="http://schemas.openxmlformats.org/officeDocument/2006/relationships/slideLayout" Target="../slideLayouts/slideLayout11.xml"/><Relationship Id="rId4" Type="http://schemas.openxmlformats.org/officeDocument/2006/relationships/slideLayout" Target="../slideLayouts/slideLayout1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image" Target="../media/image13.gif"/><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theme" Target="../theme/theme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25.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image" Target="../media/image13.gif"/><Relationship Id="rId5" Type="http://schemas.openxmlformats.org/officeDocument/2006/relationships/theme" Target="../theme/theme4.xml"/><Relationship Id="rId4" Type="http://schemas.openxmlformats.org/officeDocument/2006/relationships/slideLayout" Target="../slideLayouts/slideLayout26.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29.xml"/><Relationship Id="rId2" Type="http://schemas.openxmlformats.org/officeDocument/2006/relationships/slideLayout" Target="../slideLayouts/slideLayout28.xml"/><Relationship Id="rId1" Type="http://schemas.openxmlformats.org/officeDocument/2006/relationships/slideLayout" Target="../slideLayouts/slideLayout27.xml"/><Relationship Id="rId6" Type="http://schemas.openxmlformats.org/officeDocument/2006/relationships/image" Target="../media/image9.gif"/><Relationship Id="rId5" Type="http://schemas.openxmlformats.org/officeDocument/2006/relationships/theme" Target="../theme/theme5.xml"/><Relationship Id="rId4" Type="http://schemas.openxmlformats.org/officeDocument/2006/relationships/slideLayout" Target="../slideLayouts/slideLayout30.xml"/></Relationships>
</file>

<file path=ppt/slideMasters/_rels/slideMaster6.xml.rels><?xml version="1.0" encoding="UTF-8" standalone="yes"?>
<Relationships xmlns="http://schemas.openxmlformats.org/package/2006/relationships"><Relationship Id="rId3" Type="http://schemas.openxmlformats.org/officeDocument/2006/relationships/slideLayout" Target="../slideLayouts/slideLayout33.xml"/><Relationship Id="rId2" Type="http://schemas.openxmlformats.org/officeDocument/2006/relationships/slideLayout" Target="../slideLayouts/slideLayout32.xml"/><Relationship Id="rId1" Type="http://schemas.openxmlformats.org/officeDocument/2006/relationships/slideLayout" Target="../slideLayouts/slideLayout31.xml"/><Relationship Id="rId4" Type="http://schemas.openxmlformats.org/officeDocument/2006/relationships/theme" Target="../theme/theme6.xml"/></Relationships>
</file>

<file path=ppt/slideMasters/_rels/slideMaster7.xml.rels><?xml version="1.0" encoding="UTF-8" standalone="yes"?>
<Relationships xmlns="http://schemas.openxmlformats.org/package/2006/relationships"><Relationship Id="rId3" Type="http://schemas.openxmlformats.org/officeDocument/2006/relationships/slideLayout" Target="../slideLayouts/slideLayout36.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image" Target="../media/image13.gif"/><Relationship Id="rId5" Type="http://schemas.openxmlformats.org/officeDocument/2006/relationships/theme" Target="../theme/theme7.xml"/><Relationship Id="rId4" Type="http://schemas.openxmlformats.org/officeDocument/2006/relationships/slideLayout" Target="../slideLayouts/slideLayout37.xml"/></Relationships>
</file>

<file path=ppt/slideMasters/_rels/slideMaster8.xml.rels><?xml version="1.0" encoding="UTF-8" standalone="yes"?>
<Relationships xmlns="http://schemas.openxmlformats.org/package/2006/relationships"><Relationship Id="rId3" Type="http://schemas.openxmlformats.org/officeDocument/2006/relationships/slideLayout" Target="../slideLayouts/slideLayout40.xml"/><Relationship Id="rId7" Type="http://schemas.openxmlformats.org/officeDocument/2006/relationships/image" Target="../media/image13.gif"/><Relationship Id="rId2" Type="http://schemas.openxmlformats.org/officeDocument/2006/relationships/slideLayout" Target="../slideLayouts/slideLayout39.xml"/><Relationship Id="rId1" Type="http://schemas.openxmlformats.org/officeDocument/2006/relationships/slideLayout" Target="../slideLayouts/slideLayout38.xml"/><Relationship Id="rId6" Type="http://schemas.openxmlformats.org/officeDocument/2006/relationships/theme" Target="../theme/theme8.xml"/><Relationship Id="rId5" Type="http://schemas.openxmlformats.org/officeDocument/2006/relationships/slideLayout" Target="../slideLayouts/slideLayout42.xml"/><Relationship Id="rId4" Type="http://schemas.openxmlformats.org/officeDocument/2006/relationships/slideLayout" Target="../slideLayouts/slideLayout41.xml"/></Relationships>
</file>

<file path=ppt/slideMasters/_rels/slideMaster9.xml.rels><?xml version="1.0" encoding="UTF-8" standalone="yes"?>
<Relationships xmlns="http://schemas.openxmlformats.org/package/2006/relationships"><Relationship Id="rId3" Type="http://schemas.openxmlformats.org/officeDocument/2006/relationships/slideLayout" Target="../slideLayouts/slideLayout45.xml"/><Relationship Id="rId2" Type="http://schemas.openxmlformats.org/officeDocument/2006/relationships/slideLayout" Target="../slideLayouts/slideLayout44.xml"/><Relationship Id="rId1" Type="http://schemas.openxmlformats.org/officeDocument/2006/relationships/slideLayout" Target="../slideLayouts/slideLayout43.xml"/><Relationship Id="rId5" Type="http://schemas.openxmlformats.org/officeDocument/2006/relationships/theme" Target="../theme/theme9.xml"/><Relationship Id="rId4" Type="http://schemas.openxmlformats.org/officeDocument/2006/relationships/slideLayout" Target="../slideLayouts/slideLayout4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3" name="タイトル プレースホルダー 2">
            <a:extLst>
              <a:ext uri="{FF2B5EF4-FFF2-40B4-BE49-F238E27FC236}">
                <a16:creationId xmlns:a16="http://schemas.microsoft.com/office/drawing/2014/main" id="{8D373499-E559-1940-9889-99FA98286D29}"/>
              </a:ext>
            </a:extLst>
          </p:cNvPr>
          <p:cNvSpPr>
            <a:spLocks noGrp="1"/>
          </p:cNvSpPr>
          <p:nvPr>
            <p:ph type="title"/>
          </p:nvPr>
        </p:nvSpPr>
        <p:spPr>
          <a:xfrm>
            <a:off x="331787" y="2718664"/>
            <a:ext cx="7177087" cy="307777"/>
          </a:xfrm>
          <a:prstGeom prst="rect">
            <a:avLst/>
          </a:prstGeom>
        </p:spPr>
        <p:txBody>
          <a:bodyPr vert="horz" wrap="square" lIns="0" tIns="0" rIns="0" bIns="0" rtlCol="0" anchor="t" anchorCtr="0">
            <a:noAutofit/>
          </a:bodyPr>
          <a:lstStyle/>
          <a:p>
            <a:r>
              <a:rPr kumimoji="1" lang="ja-JP" altLang="en-US"/>
              <a:t>マスター タイトルの書式設定</a:t>
            </a:r>
          </a:p>
        </p:txBody>
      </p:sp>
      <p:sp>
        <p:nvSpPr>
          <p:cNvPr id="8" name="テキスト ボックス 7">
            <a:extLst>
              <a:ext uri="{FF2B5EF4-FFF2-40B4-BE49-F238E27FC236}">
                <a16:creationId xmlns:a16="http://schemas.microsoft.com/office/drawing/2014/main" id="{56B23970-ECEC-DA4B-A68E-FE269BD873BC}"/>
              </a:ext>
            </a:extLst>
          </p:cNvPr>
          <p:cNvSpPr txBox="1"/>
          <p:nvPr userDrawn="1"/>
        </p:nvSpPr>
        <p:spPr>
          <a:xfrm>
            <a:off x="6286752" y="6623438"/>
            <a:ext cx="3287760" cy="215444"/>
          </a:xfrm>
          <a:prstGeom prst="rect">
            <a:avLst/>
          </a:prstGeom>
          <a:noFill/>
          <a:ln>
            <a:noFill/>
          </a:ln>
        </p:spPr>
        <p:txBody>
          <a:bodyPr wrap="none" lIns="0" rIns="0" rtlCol="0">
            <a:spAutoFit/>
          </a:bodyPr>
          <a:lstStyle/>
          <a:p>
            <a:pPr algn="r"/>
            <a:r>
              <a:rPr kumimoji="0" lang="en-US" altLang="ja-JP" sz="800">
                <a:solidFill>
                  <a:schemeClr val="tx1"/>
                </a:solidFill>
                <a:latin typeface="+mn-lt"/>
                <a:cs typeface="Meiryo UI" pitchFamily="50" charset="-128"/>
              </a:rPr>
              <a:t>© 2022 NTT DATA INSTITUTE OF MANAGEMENT CONSULTING, Inc.</a:t>
            </a:r>
            <a:endParaRPr kumimoji="0" lang="en-US" altLang="ja-JP" sz="800" dirty="0">
              <a:solidFill>
                <a:schemeClr val="tx1"/>
              </a:solidFill>
              <a:latin typeface="+mn-lt"/>
              <a:cs typeface="Meiryo UI" pitchFamily="50" charset="-128"/>
            </a:endParaRPr>
          </a:p>
        </p:txBody>
      </p:sp>
    </p:spTree>
    <p:extLst>
      <p:ext uri="{BB962C8B-B14F-4D97-AF65-F5344CB8AC3E}">
        <p14:creationId xmlns:p14="http://schemas.microsoft.com/office/powerpoint/2010/main" val="2208126996"/>
      </p:ext>
    </p:extLst>
  </p:cSld>
  <p:clrMap bg1="lt1" tx1="dk1" bg2="lt2" tx2="dk2" accent1="accent1" accent2="accent2" accent3="accent3" accent4="accent4" accent5="accent5" accent6="accent6" hlink="hlink" folHlink="folHlink"/>
  <p:sldLayoutIdLst>
    <p:sldLayoutId id="2147483927" r:id="rId1"/>
    <p:sldLayoutId id="2147483926" r:id="rId2"/>
    <p:sldLayoutId id="2147483925" r:id="rId3"/>
    <p:sldLayoutId id="2147483930" r:id="rId4"/>
    <p:sldLayoutId id="2147483929" r:id="rId5"/>
    <p:sldLayoutId id="2147483928" r:id="rId6"/>
  </p:sldLayoutIdLst>
  <p:hf hdr="0" ftr="0" dt="0"/>
  <p:txStyles>
    <p:titleStyle>
      <a:lvl1pPr algn="l" defTabSz="609559" rtl="0" eaLnBrk="1" fontAlgn="base" hangingPunct="1">
        <a:spcBef>
          <a:spcPct val="0"/>
        </a:spcBef>
        <a:spcAft>
          <a:spcPct val="0"/>
        </a:spcAft>
        <a:defRPr kumimoji="1" sz="2000" b="0" i="0" kern="1200" spc="0" baseline="0">
          <a:solidFill>
            <a:schemeClr val="tx1"/>
          </a:solidFill>
          <a:latin typeface="+mn-ea"/>
          <a:ea typeface="+mn-ea"/>
          <a:cs typeface="HGPGothicE" charset="-128"/>
        </a:defRPr>
      </a:lvl1pPr>
      <a:lvl2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2pPr>
      <a:lvl3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3pPr>
      <a:lvl4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4pPr>
      <a:lvl5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5pPr>
      <a:lvl6pPr marL="609559"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6pPr>
      <a:lvl7pPr marL="1219118"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7pPr>
      <a:lvl8pPr marL="1828676"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8pPr>
      <a:lvl9pPr marL="2438234"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9pPr>
    </p:titleStyle>
    <p:bodyStyle>
      <a:lvl1pPr marL="0" indent="0" algn="l" defTabSz="609559" rtl="0" eaLnBrk="1" fontAlgn="base" hangingPunct="1">
        <a:spcBef>
          <a:spcPct val="20000"/>
        </a:spcBef>
        <a:spcAft>
          <a:spcPct val="0"/>
        </a:spcAft>
        <a:buFont typeface="Arial" pitchFamily="34" charset="0"/>
        <a:buNone/>
        <a:defRPr kumimoji="1" sz="2000" kern="1200">
          <a:solidFill>
            <a:schemeClr val="tx1"/>
          </a:solidFill>
          <a:latin typeface="+mn-ea"/>
          <a:ea typeface="+mn-ea"/>
          <a:cs typeface="Arial"/>
        </a:defRPr>
      </a:lvl1pPr>
      <a:lvl2pPr marL="910105" indent="-300545"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2pPr>
      <a:lvl3pPr marL="1454051" indent="-234935"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3pPr>
      <a:lvl4pPr marL="2059377" indent="-230703"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4pPr>
      <a:lvl5pPr marL="2666818" indent="-228585"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p:bodyStyle>
    <p:otherStyle>
      <a:defPPr>
        <a:defRPr lang="en-US"/>
      </a:defPPr>
      <a:lvl1pPr marL="0" algn="l" defTabSz="609559" rtl="0" eaLnBrk="1" latinLnBrk="0" hangingPunct="1">
        <a:defRPr kumimoji="1" sz="2400" kern="1200">
          <a:solidFill>
            <a:schemeClr val="tx1"/>
          </a:solidFill>
          <a:latin typeface="+mn-lt"/>
          <a:ea typeface="+mn-ea"/>
          <a:cs typeface="+mn-cs"/>
        </a:defRPr>
      </a:lvl1pPr>
      <a:lvl2pPr marL="609559" algn="l" defTabSz="609559" rtl="0" eaLnBrk="1" latinLnBrk="0" hangingPunct="1">
        <a:defRPr kumimoji="1" sz="2400" kern="1200">
          <a:solidFill>
            <a:schemeClr val="tx1"/>
          </a:solidFill>
          <a:latin typeface="+mn-lt"/>
          <a:ea typeface="+mn-ea"/>
          <a:cs typeface="+mn-cs"/>
        </a:defRPr>
      </a:lvl2pPr>
      <a:lvl3pPr marL="1219118" algn="l" defTabSz="609559" rtl="0" eaLnBrk="1" latinLnBrk="0" hangingPunct="1">
        <a:defRPr kumimoji="1" sz="2400" kern="1200">
          <a:solidFill>
            <a:schemeClr val="tx1"/>
          </a:solidFill>
          <a:latin typeface="+mn-lt"/>
          <a:ea typeface="+mn-ea"/>
          <a:cs typeface="+mn-cs"/>
        </a:defRPr>
      </a:lvl3pPr>
      <a:lvl4pPr marL="1828676" algn="l" defTabSz="609559" rtl="0" eaLnBrk="1" latinLnBrk="0" hangingPunct="1">
        <a:defRPr kumimoji="1" sz="2400" kern="1200">
          <a:solidFill>
            <a:schemeClr val="tx1"/>
          </a:solidFill>
          <a:latin typeface="+mn-lt"/>
          <a:ea typeface="+mn-ea"/>
          <a:cs typeface="+mn-cs"/>
        </a:defRPr>
      </a:lvl4pPr>
      <a:lvl5pPr marL="2438234" algn="l" defTabSz="609559" rtl="0" eaLnBrk="1" latinLnBrk="0" hangingPunct="1">
        <a:defRPr kumimoji="1" sz="2400" kern="1200">
          <a:solidFill>
            <a:schemeClr val="tx1"/>
          </a:solidFill>
          <a:latin typeface="+mn-lt"/>
          <a:ea typeface="+mn-ea"/>
          <a:cs typeface="+mn-cs"/>
        </a:defRPr>
      </a:lvl5pPr>
      <a:lvl6pPr marL="3047792" algn="l" defTabSz="609559" rtl="0" eaLnBrk="1" latinLnBrk="0" hangingPunct="1">
        <a:defRPr kumimoji="1" sz="2400" kern="1200">
          <a:solidFill>
            <a:schemeClr val="tx1"/>
          </a:solidFill>
          <a:latin typeface="+mn-lt"/>
          <a:ea typeface="+mn-ea"/>
          <a:cs typeface="+mn-cs"/>
        </a:defRPr>
      </a:lvl6pPr>
      <a:lvl7pPr marL="3657351" algn="l" defTabSz="609559" rtl="0" eaLnBrk="1" latinLnBrk="0" hangingPunct="1">
        <a:defRPr kumimoji="1" sz="2400" kern="1200">
          <a:solidFill>
            <a:schemeClr val="tx1"/>
          </a:solidFill>
          <a:latin typeface="+mn-lt"/>
          <a:ea typeface="+mn-ea"/>
          <a:cs typeface="+mn-cs"/>
        </a:defRPr>
      </a:lvl7pPr>
      <a:lvl8pPr marL="4266908" algn="l" defTabSz="609559" rtl="0" eaLnBrk="1" latinLnBrk="0" hangingPunct="1">
        <a:defRPr kumimoji="1" sz="2400" kern="1200">
          <a:solidFill>
            <a:schemeClr val="tx1"/>
          </a:solidFill>
          <a:latin typeface="+mn-lt"/>
          <a:ea typeface="+mn-ea"/>
          <a:cs typeface="+mn-cs"/>
        </a:defRPr>
      </a:lvl8pPr>
      <a:lvl9pPr marL="4876467" algn="l" defTabSz="609559" rtl="0" eaLnBrk="1" latinLnBrk="0" hangingPunct="1">
        <a:defRPr kumimoji="1"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09">
          <p15:clr>
            <a:srgbClr val="F26B43"/>
          </p15:clr>
        </p15:guide>
        <p15:guide id="2" pos="4730" userDrawn="1">
          <p15:clr>
            <a:srgbClr val="F26B43"/>
          </p15:clr>
        </p15:guide>
        <p15:guide id="3" orient="horz" pos="1706" userDrawn="1">
          <p15:clr>
            <a:srgbClr val="F26B43"/>
          </p15:clr>
        </p15:guide>
        <p15:guide id="4" pos="6031">
          <p15:clr>
            <a:srgbClr val="F26B43"/>
          </p15:clr>
        </p15:guide>
        <p15:guide id="5" orient="horz" pos="4269">
          <p15:clr>
            <a:srgbClr val="F26B43"/>
          </p15:clr>
        </p15:guide>
        <p15:guide id="6" orient="horz" pos="4201">
          <p15:clr>
            <a:srgbClr val="F26B43"/>
          </p15:clr>
        </p15:guide>
        <p15:guide id="7" orient="horz" pos="2047" userDrawn="1">
          <p15:clr>
            <a:srgbClr val="F26B43"/>
          </p15:clr>
        </p15:guide>
        <p15:guide id="8" orient="horz" pos="3702">
          <p15:clr>
            <a:srgbClr val="F26B43"/>
          </p15:clr>
        </p15:guide>
        <p15:guide id="9" orient="horz" pos="1911" userDrawn="1">
          <p15:clr>
            <a:srgbClr val="F26B43"/>
          </p15:clr>
        </p15:guide>
        <p15:guide id="10" orient="horz" pos="504">
          <p15:clr>
            <a:srgbClr val="F26B43"/>
          </p15:clr>
        </p15:guide>
        <p15:guide id="11" orient="horz" pos="210">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B037A440-03F7-DC4B-BD06-698F971DD4B7}"/>
              </a:ext>
            </a:extLst>
          </p:cNvPr>
          <p:cNvSpPr>
            <a:spLocks noGrp="1"/>
          </p:cNvSpPr>
          <p:nvPr>
            <p:ph type="title"/>
          </p:nvPr>
        </p:nvSpPr>
        <p:spPr>
          <a:xfrm>
            <a:off x="331491" y="164693"/>
            <a:ext cx="7321847" cy="412538"/>
          </a:xfrm>
          <a:prstGeom prst="rect">
            <a:avLst/>
          </a:prstGeom>
        </p:spPr>
        <p:txBody>
          <a:bodyPr vert="horz" lIns="0" tIns="45720" rIns="0" bIns="45720" rtlCol="0" anchor="t" anchorCtr="0">
            <a:noAutofit/>
          </a:bodyPr>
          <a:lstStyle/>
          <a:p>
            <a:r>
              <a:rPr kumimoji="1" lang="ja-JP" altLang="en-US"/>
              <a:t>マスター タイトルの書式設定</a:t>
            </a:r>
          </a:p>
        </p:txBody>
      </p:sp>
      <p:sp>
        <p:nvSpPr>
          <p:cNvPr id="12" name="テキスト プレースホルダー 2">
            <a:extLst>
              <a:ext uri="{FF2B5EF4-FFF2-40B4-BE49-F238E27FC236}">
                <a16:creationId xmlns:a16="http://schemas.microsoft.com/office/drawing/2014/main" id="{1E7F193E-E725-A748-98D4-293E16F59813}"/>
              </a:ext>
            </a:extLst>
          </p:cNvPr>
          <p:cNvSpPr>
            <a:spLocks noGrp="1"/>
          </p:cNvSpPr>
          <p:nvPr>
            <p:ph type="body" idx="1"/>
          </p:nvPr>
        </p:nvSpPr>
        <p:spPr>
          <a:xfrm>
            <a:off x="331491" y="692150"/>
            <a:ext cx="7321847" cy="5797550"/>
          </a:xfrm>
          <a:prstGeom prst="rect">
            <a:avLst/>
          </a:prstGeom>
        </p:spPr>
        <p:txBody>
          <a:bodyPr vert="horz" lIns="0" tIns="45720" rIns="0" bIns="45720" rtlCol="0">
            <a:noAutofit/>
          </a:body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6" name="テキスト ボックス 5">
            <a:extLst>
              <a:ext uri="{FF2B5EF4-FFF2-40B4-BE49-F238E27FC236}">
                <a16:creationId xmlns:a16="http://schemas.microsoft.com/office/drawing/2014/main" id="{0323A1CE-F105-904C-B58C-B516875892B3}"/>
              </a:ext>
            </a:extLst>
          </p:cNvPr>
          <p:cNvSpPr txBox="1"/>
          <p:nvPr userDrawn="1"/>
        </p:nvSpPr>
        <p:spPr>
          <a:xfrm>
            <a:off x="3810523" y="6623438"/>
            <a:ext cx="3834383" cy="215444"/>
          </a:xfrm>
          <a:prstGeom prst="rect">
            <a:avLst/>
          </a:prstGeom>
          <a:noFill/>
          <a:ln>
            <a:noFill/>
          </a:ln>
        </p:spPr>
        <p:txBody>
          <a:bodyPr wrap="none" lIns="0" rIns="0" rtlCol="0">
            <a:spAutoFit/>
          </a:bodyPr>
          <a:lstStyle/>
          <a:p>
            <a:pPr marL="0" marR="0" indent="0" algn="r" defTabSz="609555" rtl="0" eaLnBrk="1" fontAlgn="auto" latinLnBrk="0" hangingPunct="1">
              <a:lnSpc>
                <a:spcPct val="100000"/>
              </a:lnSpc>
              <a:spcBef>
                <a:spcPts val="0"/>
              </a:spcBef>
              <a:spcAft>
                <a:spcPts val="0"/>
              </a:spcAft>
              <a:buClrTx/>
              <a:buSzTx/>
              <a:buFontTx/>
              <a:buNone/>
              <a:tabLst/>
              <a:defRPr/>
            </a:pPr>
            <a:r>
              <a:rPr kumimoji="0" lang="en-US" altLang="ja-JP" sz="800" b="0" i="0" dirty="0">
                <a:solidFill>
                  <a:schemeClr val="tx1"/>
                </a:solidFill>
                <a:latin typeface="BIZ UDPゴシック" panose="020B0400000000000000" pitchFamily="50" charset="-128"/>
                <a:ea typeface="BIZ UDPゴシック" panose="020B0400000000000000" pitchFamily="50" charset="-128"/>
                <a:cs typeface="Meiryo UI" pitchFamily="50" charset="-128"/>
              </a:rPr>
              <a:t>© 2022 NTT DATA INSTITUTE OF MANAGEMENT CONSULTING, Inc.</a:t>
            </a:r>
          </a:p>
        </p:txBody>
      </p:sp>
    </p:spTree>
    <p:extLst>
      <p:ext uri="{BB962C8B-B14F-4D97-AF65-F5344CB8AC3E}">
        <p14:creationId xmlns:p14="http://schemas.microsoft.com/office/powerpoint/2010/main" val="3806586037"/>
      </p:ext>
    </p:extLst>
  </p:cSld>
  <p:clrMap bg1="lt1" tx1="dk1" bg2="lt2" tx2="dk2" accent1="accent1" accent2="accent2" accent3="accent3" accent4="accent4" accent5="accent5" accent6="accent6" hlink="hlink" folHlink="folHlink"/>
  <p:sldLayoutIdLst>
    <p:sldLayoutId id="2147483830" r:id="rId1"/>
    <p:sldLayoutId id="2147483831" r:id="rId2"/>
    <p:sldLayoutId id="2147483791" r:id="rId3"/>
    <p:sldLayoutId id="2147483834" r:id="rId4"/>
    <p:sldLayoutId id="2147483833" r:id="rId5"/>
    <p:sldLayoutId id="2147483832" r:id="rId6"/>
  </p:sldLayoutIdLst>
  <p:hf hdr="0" ftr="0" dt="0"/>
  <p:txStyles>
    <p:titleStyle>
      <a:lvl1pPr algn="l" defTabSz="609559" rtl="0" eaLnBrk="1" fontAlgn="base" hangingPunct="1">
        <a:spcBef>
          <a:spcPct val="0"/>
        </a:spcBef>
        <a:spcAft>
          <a:spcPct val="0"/>
        </a:spcAft>
        <a:defRPr kumimoji="1" sz="2400" b="1" i="0" kern="1200" spc="0" baseline="0">
          <a:solidFill>
            <a:schemeClr val="tx1"/>
          </a:solidFill>
          <a:latin typeface="+mj-ea"/>
          <a:ea typeface="+mj-ea"/>
          <a:cs typeface="HGPGothicE" charset="-128"/>
        </a:defRPr>
      </a:lvl1pPr>
      <a:lvl2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2pPr>
      <a:lvl3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3pPr>
      <a:lvl4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4pPr>
      <a:lvl5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5pPr>
      <a:lvl6pPr marL="609559"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6pPr>
      <a:lvl7pPr marL="1219118"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7pPr>
      <a:lvl8pPr marL="1828676"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8pPr>
      <a:lvl9pPr marL="2438234"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9pPr>
    </p:titleStyle>
    <p:bodyStyle>
      <a:lvl1pPr marL="0" indent="0" algn="l" defTabSz="288002" rtl="0" eaLnBrk="1" fontAlgn="base" hangingPunct="1">
        <a:spcBef>
          <a:spcPct val="20000"/>
        </a:spcBef>
        <a:spcAft>
          <a:spcPct val="0"/>
        </a:spcAft>
        <a:buFont typeface="Arial" panose="020B0604020202020204" pitchFamily="34" charset="0"/>
        <a:buNone/>
        <a:tabLst/>
        <a:defRPr kumimoji="1" sz="1800" kern="1200">
          <a:solidFill>
            <a:schemeClr val="tx1"/>
          </a:solidFill>
          <a:latin typeface="+mn-ea"/>
          <a:ea typeface="+mn-ea"/>
          <a:cs typeface="Arial"/>
        </a:defRPr>
      </a:lvl1pPr>
      <a:lvl2pPr marL="360002"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2pPr>
      <a:lvl3pPr marL="540004"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3pPr>
      <a:lvl4pPr marL="720005"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4pPr>
      <a:lvl5pPr marL="900006"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p:bodyStyle>
    <p:otherStyle>
      <a:defPPr>
        <a:defRPr lang="en-US"/>
      </a:defPPr>
      <a:lvl1pPr marL="0" algn="l" defTabSz="609559" rtl="0" eaLnBrk="1" latinLnBrk="0" hangingPunct="1">
        <a:defRPr kumimoji="1" sz="2400" kern="1200">
          <a:solidFill>
            <a:schemeClr val="tx1"/>
          </a:solidFill>
          <a:latin typeface="+mn-lt"/>
          <a:ea typeface="+mn-ea"/>
          <a:cs typeface="+mn-cs"/>
        </a:defRPr>
      </a:lvl1pPr>
      <a:lvl2pPr marL="609559" algn="l" defTabSz="609559" rtl="0" eaLnBrk="1" latinLnBrk="0" hangingPunct="1">
        <a:defRPr kumimoji="1" sz="2400" kern="1200">
          <a:solidFill>
            <a:schemeClr val="tx1"/>
          </a:solidFill>
          <a:latin typeface="+mn-lt"/>
          <a:ea typeface="+mn-ea"/>
          <a:cs typeface="+mn-cs"/>
        </a:defRPr>
      </a:lvl2pPr>
      <a:lvl3pPr marL="1219118" algn="l" defTabSz="609559" rtl="0" eaLnBrk="1" latinLnBrk="0" hangingPunct="1">
        <a:defRPr kumimoji="1" sz="2400" kern="1200">
          <a:solidFill>
            <a:schemeClr val="tx1"/>
          </a:solidFill>
          <a:latin typeface="+mn-lt"/>
          <a:ea typeface="+mn-ea"/>
          <a:cs typeface="+mn-cs"/>
        </a:defRPr>
      </a:lvl3pPr>
      <a:lvl4pPr marL="1828676" algn="l" defTabSz="609559" rtl="0" eaLnBrk="1" latinLnBrk="0" hangingPunct="1">
        <a:defRPr kumimoji="1" sz="2400" kern="1200">
          <a:solidFill>
            <a:schemeClr val="tx1"/>
          </a:solidFill>
          <a:latin typeface="+mn-lt"/>
          <a:ea typeface="+mn-ea"/>
          <a:cs typeface="+mn-cs"/>
        </a:defRPr>
      </a:lvl4pPr>
      <a:lvl5pPr marL="2438234" algn="l" defTabSz="609559" rtl="0" eaLnBrk="1" latinLnBrk="0" hangingPunct="1">
        <a:defRPr kumimoji="1" sz="2400" kern="1200">
          <a:solidFill>
            <a:schemeClr val="tx1"/>
          </a:solidFill>
          <a:latin typeface="+mn-lt"/>
          <a:ea typeface="+mn-ea"/>
          <a:cs typeface="+mn-cs"/>
        </a:defRPr>
      </a:lvl5pPr>
      <a:lvl6pPr marL="3047792" algn="l" defTabSz="609559" rtl="0" eaLnBrk="1" latinLnBrk="0" hangingPunct="1">
        <a:defRPr kumimoji="1" sz="2400" kern="1200">
          <a:solidFill>
            <a:schemeClr val="tx1"/>
          </a:solidFill>
          <a:latin typeface="+mn-lt"/>
          <a:ea typeface="+mn-ea"/>
          <a:cs typeface="+mn-cs"/>
        </a:defRPr>
      </a:lvl6pPr>
      <a:lvl7pPr marL="3657351" algn="l" defTabSz="609559" rtl="0" eaLnBrk="1" latinLnBrk="0" hangingPunct="1">
        <a:defRPr kumimoji="1" sz="2400" kern="1200">
          <a:solidFill>
            <a:schemeClr val="tx1"/>
          </a:solidFill>
          <a:latin typeface="+mn-lt"/>
          <a:ea typeface="+mn-ea"/>
          <a:cs typeface="+mn-cs"/>
        </a:defRPr>
      </a:lvl7pPr>
      <a:lvl8pPr marL="4266908" algn="l" defTabSz="609559" rtl="0" eaLnBrk="1" latinLnBrk="0" hangingPunct="1">
        <a:defRPr kumimoji="1" sz="2400" kern="1200">
          <a:solidFill>
            <a:schemeClr val="tx1"/>
          </a:solidFill>
          <a:latin typeface="+mn-lt"/>
          <a:ea typeface="+mn-ea"/>
          <a:cs typeface="+mn-cs"/>
        </a:defRPr>
      </a:lvl8pPr>
      <a:lvl9pPr marL="4876467" algn="l" defTabSz="609559" rtl="0" eaLnBrk="1" latinLnBrk="0" hangingPunct="1">
        <a:defRPr kumimoji="1"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09">
          <p15:clr>
            <a:srgbClr val="F26B43"/>
          </p15:clr>
        </p15:guide>
        <p15:guide id="2" pos="4926">
          <p15:clr>
            <a:srgbClr val="F26B43"/>
          </p15:clr>
        </p15:guide>
        <p15:guide id="3" pos="4821">
          <p15:clr>
            <a:srgbClr val="F26B43"/>
          </p15:clr>
        </p15:guide>
        <p15:guide id="4" orient="horz" pos="2160">
          <p15:clr>
            <a:srgbClr val="F26B43"/>
          </p15:clr>
        </p15:guide>
        <p15:guide id="5" orient="horz" pos="4088">
          <p15:clr>
            <a:srgbClr val="F26B43"/>
          </p15:clr>
        </p15:guide>
        <p15:guide id="6" orient="horz" pos="436">
          <p15:clr>
            <a:srgbClr val="F26B43"/>
          </p15:clr>
        </p15:guide>
        <p15:guide id="7" orient="horz" pos="4269">
          <p15:clr>
            <a:srgbClr val="F26B43"/>
          </p15:clr>
        </p15:guide>
        <p15:guide id="8" pos="6031">
          <p15:clr>
            <a:srgbClr val="F26B43"/>
          </p15:clr>
        </p15:guide>
        <p15:guide id="9" orient="horz" pos="4156">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B037A440-03F7-DC4B-BD06-698F971DD4B7}"/>
              </a:ext>
            </a:extLst>
          </p:cNvPr>
          <p:cNvSpPr>
            <a:spLocks noGrp="1"/>
          </p:cNvSpPr>
          <p:nvPr>
            <p:ph type="title"/>
          </p:nvPr>
        </p:nvSpPr>
        <p:spPr>
          <a:xfrm>
            <a:off x="340549" y="1801775"/>
            <a:ext cx="11783313" cy="1374815"/>
          </a:xfrm>
          <a:prstGeom prst="rect">
            <a:avLst/>
          </a:prstGeom>
        </p:spPr>
        <p:txBody>
          <a:bodyPr vert="horz" lIns="0" tIns="45720" rIns="0" bIns="45720" rtlCol="0" anchor="t" anchorCtr="0">
            <a:noAutofit/>
          </a:bodyPr>
          <a:lstStyle/>
          <a:p>
            <a:r>
              <a:rPr kumimoji="1" lang="ja-JP" altLang="en-US"/>
              <a:t>マスター タイトルの書式設定</a:t>
            </a:r>
          </a:p>
        </p:txBody>
      </p:sp>
      <p:sp>
        <p:nvSpPr>
          <p:cNvPr id="10" name="テキスト ボックス 9">
            <a:extLst>
              <a:ext uri="{FF2B5EF4-FFF2-40B4-BE49-F238E27FC236}">
                <a16:creationId xmlns:a16="http://schemas.microsoft.com/office/drawing/2014/main" id="{FABE1F5C-44E3-2745-A6E0-D87D45F262F1}"/>
              </a:ext>
            </a:extLst>
          </p:cNvPr>
          <p:cNvSpPr txBox="1"/>
          <p:nvPr userDrawn="1"/>
        </p:nvSpPr>
        <p:spPr>
          <a:xfrm>
            <a:off x="4281806" y="6623438"/>
            <a:ext cx="3363100" cy="215444"/>
          </a:xfrm>
          <a:prstGeom prst="rect">
            <a:avLst/>
          </a:prstGeom>
          <a:noFill/>
          <a:ln>
            <a:noFill/>
          </a:ln>
        </p:spPr>
        <p:txBody>
          <a:bodyPr wrap="none" lIns="0" rIns="0" rtlCol="0">
            <a:spAutoFit/>
          </a:bodyPr>
          <a:lstStyle/>
          <a:p>
            <a:pPr algn="r"/>
            <a:r>
              <a:rPr kumimoji="0" lang="en-US" altLang="ja-JP" sz="800" dirty="0">
                <a:solidFill>
                  <a:schemeClr val="tx1"/>
                </a:solidFill>
                <a:latin typeface="+mn-lt"/>
                <a:cs typeface="Meiryo UI" pitchFamily="50" charset="-128"/>
              </a:rPr>
              <a:t>© 2022 NTT DATA INSTITUTE OF MANAGEMENT CONSULTING, Inc.</a:t>
            </a:r>
          </a:p>
        </p:txBody>
      </p:sp>
      <p:sp>
        <p:nvSpPr>
          <p:cNvPr id="4" name="テキスト プレースホルダー 3">
            <a:extLst>
              <a:ext uri="{FF2B5EF4-FFF2-40B4-BE49-F238E27FC236}">
                <a16:creationId xmlns:a16="http://schemas.microsoft.com/office/drawing/2014/main" id="{CCADAF22-691C-254C-B297-E5ACCA5FEA47}"/>
              </a:ext>
            </a:extLst>
          </p:cNvPr>
          <p:cNvSpPr>
            <a:spLocks noGrp="1"/>
          </p:cNvSpPr>
          <p:nvPr>
            <p:ph type="body" idx="1"/>
          </p:nvPr>
        </p:nvSpPr>
        <p:spPr>
          <a:xfrm>
            <a:off x="331489" y="3429002"/>
            <a:ext cx="8185449" cy="2358189"/>
          </a:xfrm>
          <a:prstGeom prst="rect">
            <a:avLst/>
          </a:prstGeom>
        </p:spPr>
        <p:txBody>
          <a:bodyPr vert="horz" lIns="0" tIns="45720" rIns="0" bIns="45720" rtlCol="0">
            <a:noAutofit/>
          </a:bodyPr>
          <a:lstStyle/>
          <a:p>
            <a:pPr lvl="0"/>
            <a:r>
              <a:rPr kumimoji="1" lang="ja-JP" altLang="en-US"/>
              <a:t>マスター テキストの書式設定</a:t>
            </a:r>
            <a:endParaRPr kumimoji="1" lang="en-US" altLang="ja-JP" dirty="0"/>
          </a:p>
          <a:p>
            <a:pPr lvl="1"/>
            <a:r>
              <a:rPr kumimoji="1" lang="ja-JP" altLang="en-US"/>
              <a:t>第</a:t>
            </a:r>
            <a:r>
              <a:rPr kumimoji="1" lang="en-US" altLang="ja-JP" dirty="0"/>
              <a:t>2</a:t>
            </a:r>
            <a:r>
              <a:rPr kumimoji="1" lang="ja-JP" altLang="en-US"/>
              <a:t>レベル</a:t>
            </a:r>
            <a:endParaRPr kumimoji="1" lang="en-US" altLang="ja-JP" dirty="0"/>
          </a:p>
          <a:p>
            <a:pPr lvl="2"/>
            <a:r>
              <a:rPr kumimoji="1" lang="ja-JP" altLang="en-US"/>
              <a:t>第</a:t>
            </a:r>
            <a:r>
              <a:rPr kumimoji="1" lang="en-US" altLang="ja-JP" dirty="0"/>
              <a:t>3</a:t>
            </a:r>
            <a:r>
              <a:rPr kumimoji="1" lang="ja-JP" altLang="en-US"/>
              <a:t>レベル</a:t>
            </a:r>
            <a:endParaRPr kumimoji="1" lang="en-US" altLang="ja-JP" dirty="0"/>
          </a:p>
          <a:p>
            <a:pPr lvl="3"/>
            <a:r>
              <a:rPr kumimoji="1" lang="ja-JP" altLang="en-US"/>
              <a:t>第</a:t>
            </a:r>
            <a:r>
              <a:rPr kumimoji="1" lang="en-US" altLang="ja-JP" dirty="0"/>
              <a:t>4</a:t>
            </a:r>
            <a:r>
              <a:rPr kumimoji="1" lang="ja-JP" altLang="en-US"/>
              <a:t>レベル</a:t>
            </a:r>
            <a:endParaRPr kumimoji="1" lang="en-US" altLang="ja-JP" dirty="0"/>
          </a:p>
          <a:p>
            <a:pPr lvl="4"/>
            <a:r>
              <a:rPr kumimoji="1" lang="ja-JP" altLang="en-US"/>
              <a:t>第</a:t>
            </a:r>
            <a:r>
              <a:rPr kumimoji="1" lang="en-US" altLang="ja-JP" dirty="0"/>
              <a:t>5</a:t>
            </a:r>
            <a:r>
              <a:rPr kumimoji="1" lang="ja-JP" altLang="en-US"/>
              <a:t>レベル</a:t>
            </a:r>
            <a:endParaRPr kumimoji="1" lang="en-US" altLang="ja-JP" dirty="0"/>
          </a:p>
          <a:p>
            <a:pPr lvl="0"/>
            <a:endParaRPr kumimoji="1" lang="ja-JP" altLang="en-US"/>
          </a:p>
        </p:txBody>
      </p:sp>
      <p:cxnSp>
        <p:nvCxnSpPr>
          <p:cNvPr id="11" name="直線コネクタ 10">
            <a:extLst>
              <a:ext uri="{FF2B5EF4-FFF2-40B4-BE49-F238E27FC236}">
                <a16:creationId xmlns:a16="http://schemas.microsoft.com/office/drawing/2014/main" id="{395DF888-D4B6-4949-862D-D304657D9910}"/>
              </a:ext>
            </a:extLst>
          </p:cNvPr>
          <p:cNvCxnSpPr>
            <a:cxnSpLocks/>
          </p:cNvCxnSpPr>
          <p:nvPr userDrawn="1"/>
        </p:nvCxnSpPr>
        <p:spPr>
          <a:xfrm>
            <a:off x="7820324" y="6597650"/>
            <a:ext cx="0" cy="260350"/>
          </a:xfrm>
          <a:prstGeom prst="line">
            <a:avLst/>
          </a:prstGeom>
          <a:ln w="9525">
            <a:solidFill>
              <a:schemeClr val="tx1"/>
            </a:solidFill>
          </a:ln>
          <a:effectLst/>
        </p:spPr>
        <p:style>
          <a:lnRef idx="2">
            <a:schemeClr val="accent1"/>
          </a:lnRef>
          <a:fillRef idx="0">
            <a:schemeClr val="accent1"/>
          </a:fillRef>
          <a:effectRef idx="1">
            <a:schemeClr val="accent1"/>
          </a:effectRef>
          <a:fontRef idx="minor">
            <a:schemeClr val="tx1"/>
          </a:fontRef>
        </p:style>
      </p:cxnSp>
      <p:pic>
        <p:nvPicPr>
          <p:cNvPr id="9" name="図 8">
            <a:extLst>
              <a:ext uri="{FF2B5EF4-FFF2-40B4-BE49-F238E27FC236}">
                <a16:creationId xmlns:a16="http://schemas.microsoft.com/office/drawing/2014/main" id="{56E6DBED-05EC-ED4C-BA1C-98816793ED10}"/>
              </a:ext>
            </a:extLst>
          </p:cNvPr>
          <p:cNvPicPr>
            <a:picLocks noChangeAspect="1"/>
          </p:cNvPicPr>
          <p:nvPr userDrawn="1"/>
        </p:nvPicPr>
        <p:blipFill>
          <a:blip r:embed="rId12" cstate="email">
            <a:extLst>
              <a:ext uri="{28A0092B-C50C-407E-A947-70E740481C1C}">
                <a14:useLocalDpi xmlns:a14="http://schemas.microsoft.com/office/drawing/2010/main"/>
              </a:ext>
            </a:extLst>
          </a:blip>
          <a:srcRect/>
          <a:stretch/>
        </p:blipFill>
        <p:spPr>
          <a:xfrm>
            <a:off x="7991572" y="6600825"/>
            <a:ext cx="920819" cy="234560"/>
          </a:xfrm>
          <a:prstGeom prst="rect">
            <a:avLst/>
          </a:prstGeom>
        </p:spPr>
      </p:pic>
      <p:cxnSp>
        <p:nvCxnSpPr>
          <p:cNvPr id="12" name="直線コネクタ 11">
            <a:extLst>
              <a:ext uri="{FF2B5EF4-FFF2-40B4-BE49-F238E27FC236}">
                <a16:creationId xmlns:a16="http://schemas.microsoft.com/office/drawing/2014/main" id="{E441C67B-44D0-444E-A28E-6186DDF7ABC3}"/>
              </a:ext>
            </a:extLst>
          </p:cNvPr>
          <p:cNvCxnSpPr>
            <a:cxnSpLocks/>
          </p:cNvCxnSpPr>
          <p:nvPr userDrawn="1"/>
        </p:nvCxnSpPr>
        <p:spPr>
          <a:xfrm>
            <a:off x="9083638" y="6597650"/>
            <a:ext cx="0" cy="260350"/>
          </a:xfrm>
          <a:prstGeom prst="line">
            <a:avLst/>
          </a:prstGeom>
          <a:ln w="9525">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13" name="テキスト ボックス 12">
            <a:extLst>
              <a:ext uri="{FF2B5EF4-FFF2-40B4-BE49-F238E27FC236}">
                <a16:creationId xmlns:a16="http://schemas.microsoft.com/office/drawing/2014/main" id="{0E7DACEB-658B-9C4D-8B1A-4FF85BB060FC}"/>
              </a:ext>
            </a:extLst>
          </p:cNvPr>
          <p:cNvSpPr txBox="1"/>
          <p:nvPr userDrawn="1"/>
        </p:nvSpPr>
        <p:spPr>
          <a:xfrm>
            <a:off x="9147003" y="6590696"/>
            <a:ext cx="436568" cy="261610"/>
          </a:xfrm>
          <a:prstGeom prst="rect">
            <a:avLst/>
          </a:prstGeom>
          <a:noFill/>
          <a:ln>
            <a:noFill/>
          </a:ln>
        </p:spPr>
        <p:txBody>
          <a:bodyPr wrap="square" lIns="0" rIns="0" rtlCol="0">
            <a:spAutoFit/>
          </a:bodyPr>
          <a:lstStyle/>
          <a:p>
            <a:pPr algn="r"/>
            <a:fld id="{8DD8EB0B-AB08-A54E-B33C-ED72A04D9CE9}" type="slidenum">
              <a:rPr lang="ja-JP" altLang="en-US" sz="1100" smtClean="0">
                <a:solidFill>
                  <a:schemeClr val="tx1"/>
                </a:solidFill>
                <a:latin typeface="+mn-lt"/>
              </a:rPr>
              <a:pPr algn="r"/>
              <a:t>‹#›</a:t>
            </a:fld>
            <a:endParaRPr kumimoji="0" lang="en-US" altLang="ja-JP" sz="1100" dirty="0">
              <a:solidFill>
                <a:schemeClr val="tx1"/>
              </a:solidFill>
              <a:latin typeface="+mn-lt"/>
              <a:cs typeface="Meiryo UI" pitchFamily="50" charset="-128"/>
            </a:endParaRPr>
          </a:p>
        </p:txBody>
      </p:sp>
    </p:spTree>
    <p:extLst>
      <p:ext uri="{BB962C8B-B14F-4D97-AF65-F5344CB8AC3E}">
        <p14:creationId xmlns:p14="http://schemas.microsoft.com/office/powerpoint/2010/main" val="2057136539"/>
      </p:ext>
    </p:extLst>
  </p:cSld>
  <p:clrMap bg1="lt1" tx1="dk1" bg2="lt2" tx2="dk2" accent1="accent1" accent2="accent2" accent3="accent3" accent4="accent4" accent5="accent5" accent6="accent6" hlink="hlink" folHlink="folHlink"/>
  <p:sldLayoutIdLst>
    <p:sldLayoutId id="2147483915" r:id="rId1"/>
    <p:sldLayoutId id="2147483914" r:id="rId2"/>
    <p:sldLayoutId id="2147483916" r:id="rId3"/>
    <p:sldLayoutId id="2147483917" r:id="rId4"/>
    <p:sldLayoutId id="2147483918" r:id="rId5"/>
    <p:sldLayoutId id="2147483919" r:id="rId6"/>
    <p:sldLayoutId id="2147483920" r:id="rId7"/>
    <p:sldLayoutId id="2147483921" r:id="rId8"/>
    <p:sldLayoutId id="2147483922" r:id="rId9"/>
    <p:sldLayoutId id="2147483923" r:id="rId10"/>
  </p:sldLayoutIdLst>
  <p:hf hdr="0" ftr="0" dt="0"/>
  <p:txStyles>
    <p:titleStyle>
      <a:lvl1pPr algn="l" defTabSz="609559" rtl="0" eaLnBrk="1" fontAlgn="base" hangingPunct="1">
        <a:spcBef>
          <a:spcPct val="0"/>
        </a:spcBef>
        <a:spcAft>
          <a:spcPct val="0"/>
        </a:spcAft>
        <a:defRPr kumimoji="1" sz="8000" b="0" i="0" kern="1200" spc="200" baseline="0">
          <a:solidFill>
            <a:schemeClr val="tx1"/>
          </a:solidFill>
          <a:latin typeface="+mj-ea"/>
          <a:ea typeface="+mj-ea"/>
          <a:cs typeface="HGPGothicE" charset="-128"/>
        </a:defRPr>
      </a:lvl1pPr>
      <a:lvl2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2pPr>
      <a:lvl3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3pPr>
      <a:lvl4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4pPr>
      <a:lvl5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5pPr>
      <a:lvl6pPr marL="609559"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6pPr>
      <a:lvl7pPr marL="1219118"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7pPr>
      <a:lvl8pPr marL="1828676"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8pPr>
      <a:lvl9pPr marL="2438234"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9pPr>
    </p:titleStyle>
    <p:bodyStyle>
      <a:lvl1pPr marL="0" indent="0" algn="l" defTabSz="288002" rtl="0" eaLnBrk="1" fontAlgn="base" hangingPunct="1">
        <a:spcBef>
          <a:spcPts val="550"/>
        </a:spcBef>
        <a:spcAft>
          <a:spcPct val="0"/>
        </a:spcAft>
        <a:buFont typeface="Arial" panose="020B0604020202020204" pitchFamily="34" charset="0"/>
        <a:buNone/>
        <a:tabLst/>
        <a:defRPr kumimoji="1" sz="2400" b="1" i="0" kern="1200" spc="0">
          <a:solidFill>
            <a:schemeClr val="tx1"/>
          </a:solidFill>
          <a:latin typeface="+mn-ea"/>
          <a:ea typeface="+mn-ea"/>
          <a:cs typeface="Arial"/>
        </a:defRPr>
      </a:lvl1pPr>
      <a:lvl2pPr marL="360002" indent="-180001" algn="l" defTabSz="288002" rtl="0" eaLnBrk="1" fontAlgn="base" hangingPunct="1">
        <a:spcBef>
          <a:spcPts val="550"/>
        </a:spcBef>
        <a:spcAft>
          <a:spcPct val="0"/>
        </a:spcAft>
        <a:buFont typeface="Arial" panose="020B0604020202020204" pitchFamily="34" charset="0"/>
        <a:buChar char="•"/>
        <a:tabLst/>
        <a:defRPr kumimoji="1" sz="2400" b="1" i="0" kern="1200" spc="0">
          <a:solidFill>
            <a:schemeClr val="tx1"/>
          </a:solidFill>
          <a:latin typeface="+mn-ea"/>
          <a:ea typeface="+mn-ea"/>
          <a:cs typeface="Arial"/>
        </a:defRPr>
      </a:lvl2pPr>
      <a:lvl3pPr marL="540004" indent="-180001" algn="l" defTabSz="288002" rtl="0" eaLnBrk="1" fontAlgn="base" hangingPunct="1">
        <a:spcBef>
          <a:spcPts val="550"/>
        </a:spcBef>
        <a:spcAft>
          <a:spcPct val="0"/>
        </a:spcAft>
        <a:buFont typeface="Arial" panose="020B0604020202020204" pitchFamily="34" charset="0"/>
        <a:buChar char="•"/>
        <a:tabLst/>
        <a:defRPr kumimoji="1" sz="2400" b="1" i="0" kern="1200" spc="0">
          <a:solidFill>
            <a:schemeClr val="tx1"/>
          </a:solidFill>
          <a:latin typeface="+mn-ea"/>
          <a:ea typeface="+mn-ea"/>
          <a:cs typeface="Arial"/>
        </a:defRPr>
      </a:lvl3pPr>
      <a:lvl4pPr marL="720005" indent="-180001" algn="l" defTabSz="288002" rtl="0" eaLnBrk="1" fontAlgn="base" hangingPunct="1">
        <a:spcBef>
          <a:spcPts val="550"/>
        </a:spcBef>
        <a:spcAft>
          <a:spcPct val="0"/>
        </a:spcAft>
        <a:buFont typeface="Arial" panose="020B0604020202020204" pitchFamily="34" charset="0"/>
        <a:buChar char="•"/>
        <a:tabLst/>
        <a:defRPr kumimoji="1" sz="2400" b="1" i="0" kern="1200" spc="0">
          <a:solidFill>
            <a:schemeClr val="tx1"/>
          </a:solidFill>
          <a:latin typeface="+mn-ea"/>
          <a:ea typeface="+mn-ea"/>
          <a:cs typeface="Arial"/>
        </a:defRPr>
      </a:lvl4pPr>
      <a:lvl5pPr marL="900006" indent="-180001" algn="l" defTabSz="288002" rtl="0" eaLnBrk="1" fontAlgn="base" hangingPunct="1">
        <a:spcBef>
          <a:spcPts val="550"/>
        </a:spcBef>
        <a:spcAft>
          <a:spcPct val="0"/>
        </a:spcAft>
        <a:buFont typeface="Arial" panose="020B0604020202020204" pitchFamily="34" charset="0"/>
        <a:buChar char="•"/>
        <a:tabLst/>
        <a:defRPr kumimoji="1" sz="2400" b="1" i="0" kern="1200" spc="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p:bodyStyle>
    <p:otherStyle>
      <a:defPPr>
        <a:defRPr lang="en-US"/>
      </a:defPPr>
      <a:lvl1pPr marL="0" algn="l" defTabSz="609559" rtl="0" eaLnBrk="1" latinLnBrk="0" hangingPunct="1">
        <a:defRPr kumimoji="1" sz="2400" kern="1200">
          <a:solidFill>
            <a:schemeClr val="tx1"/>
          </a:solidFill>
          <a:latin typeface="+mn-lt"/>
          <a:ea typeface="+mn-ea"/>
          <a:cs typeface="+mn-cs"/>
        </a:defRPr>
      </a:lvl1pPr>
      <a:lvl2pPr marL="609559" algn="l" defTabSz="609559" rtl="0" eaLnBrk="1" latinLnBrk="0" hangingPunct="1">
        <a:defRPr kumimoji="1" sz="2400" kern="1200">
          <a:solidFill>
            <a:schemeClr val="tx1"/>
          </a:solidFill>
          <a:latin typeface="+mn-lt"/>
          <a:ea typeface="+mn-ea"/>
          <a:cs typeface="+mn-cs"/>
        </a:defRPr>
      </a:lvl2pPr>
      <a:lvl3pPr marL="1219118" algn="l" defTabSz="609559" rtl="0" eaLnBrk="1" latinLnBrk="0" hangingPunct="1">
        <a:defRPr kumimoji="1" sz="2400" kern="1200">
          <a:solidFill>
            <a:schemeClr val="tx1"/>
          </a:solidFill>
          <a:latin typeface="+mn-lt"/>
          <a:ea typeface="+mn-ea"/>
          <a:cs typeface="+mn-cs"/>
        </a:defRPr>
      </a:lvl3pPr>
      <a:lvl4pPr marL="1828676" algn="l" defTabSz="609559" rtl="0" eaLnBrk="1" latinLnBrk="0" hangingPunct="1">
        <a:defRPr kumimoji="1" sz="2400" kern="1200">
          <a:solidFill>
            <a:schemeClr val="tx1"/>
          </a:solidFill>
          <a:latin typeface="+mn-lt"/>
          <a:ea typeface="+mn-ea"/>
          <a:cs typeface="+mn-cs"/>
        </a:defRPr>
      </a:lvl4pPr>
      <a:lvl5pPr marL="2438234" algn="l" defTabSz="609559" rtl="0" eaLnBrk="1" latinLnBrk="0" hangingPunct="1">
        <a:defRPr kumimoji="1" sz="2400" kern="1200">
          <a:solidFill>
            <a:schemeClr val="tx1"/>
          </a:solidFill>
          <a:latin typeface="+mn-lt"/>
          <a:ea typeface="+mn-ea"/>
          <a:cs typeface="+mn-cs"/>
        </a:defRPr>
      </a:lvl5pPr>
      <a:lvl6pPr marL="3047792" algn="l" defTabSz="609559" rtl="0" eaLnBrk="1" latinLnBrk="0" hangingPunct="1">
        <a:defRPr kumimoji="1" sz="2400" kern="1200">
          <a:solidFill>
            <a:schemeClr val="tx1"/>
          </a:solidFill>
          <a:latin typeface="+mn-lt"/>
          <a:ea typeface="+mn-ea"/>
          <a:cs typeface="+mn-cs"/>
        </a:defRPr>
      </a:lvl6pPr>
      <a:lvl7pPr marL="3657351" algn="l" defTabSz="609559" rtl="0" eaLnBrk="1" latinLnBrk="0" hangingPunct="1">
        <a:defRPr kumimoji="1" sz="2400" kern="1200">
          <a:solidFill>
            <a:schemeClr val="tx1"/>
          </a:solidFill>
          <a:latin typeface="+mn-lt"/>
          <a:ea typeface="+mn-ea"/>
          <a:cs typeface="+mn-cs"/>
        </a:defRPr>
      </a:lvl7pPr>
      <a:lvl8pPr marL="4266908" algn="l" defTabSz="609559" rtl="0" eaLnBrk="1" latinLnBrk="0" hangingPunct="1">
        <a:defRPr kumimoji="1" sz="2400" kern="1200">
          <a:solidFill>
            <a:schemeClr val="tx1"/>
          </a:solidFill>
          <a:latin typeface="+mn-lt"/>
          <a:ea typeface="+mn-ea"/>
          <a:cs typeface="+mn-cs"/>
        </a:defRPr>
      </a:lvl8pPr>
      <a:lvl9pPr marL="4876467" algn="l" defTabSz="609559" rtl="0" eaLnBrk="1" latinLnBrk="0" hangingPunct="1">
        <a:defRPr kumimoji="1"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09" userDrawn="1">
          <p15:clr>
            <a:srgbClr val="F26B43"/>
          </p15:clr>
        </p15:guide>
        <p15:guide id="4" orient="horz" pos="2160" userDrawn="1">
          <p15:clr>
            <a:srgbClr val="F26B43"/>
          </p15:clr>
        </p15:guide>
        <p15:guide id="7" pos="6031" userDrawn="1">
          <p15:clr>
            <a:srgbClr val="F26B43"/>
          </p15:clr>
        </p15:guide>
        <p15:guide id="8" orient="horz" pos="4269" userDrawn="1">
          <p15:clr>
            <a:srgbClr val="F26B43"/>
          </p15:clr>
        </p15:guide>
        <p15:guide id="9" orient="horz" pos="4156" userDrawn="1">
          <p15:clr>
            <a:srgbClr val="F26B43"/>
          </p15:clr>
        </p15:guide>
        <p15:guide id="10" orient="horz" pos="4088" userDrawn="1">
          <p15:clr>
            <a:srgbClr val="F26B43"/>
          </p15:clr>
        </p15:guide>
        <p15:guide id="11" orient="horz" pos="2001" userDrawn="1">
          <p15:clr>
            <a:srgbClr val="F26B43"/>
          </p15:clr>
        </p15:guide>
        <p15:guide id="12" pos="3028" userDrawn="1">
          <p15:clr>
            <a:srgbClr val="F26B43"/>
          </p15:clr>
        </p15:guide>
        <p15:guide id="13" pos="5365" userDrawn="1">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B037A440-03F7-DC4B-BD06-698F971DD4B7}"/>
              </a:ext>
            </a:extLst>
          </p:cNvPr>
          <p:cNvSpPr>
            <a:spLocks noGrp="1"/>
          </p:cNvSpPr>
          <p:nvPr>
            <p:ph type="title"/>
          </p:nvPr>
        </p:nvSpPr>
        <p:spPr>
          <a:xfrm>
            <a:off x="331490" y="164693"/>
            <a:ext cx="9243021" cy="412538"/>
          </a:xfrm>
          <a:prstGeom prst="rect">
            <a:avLst/>
          </a:prstGeom>
        </p:spPr>
        <p:txBody>
          <a:bodyPr vert="horz" lIns="0" tIns="45720" rIns="0" bIns="45720" rtlCol="0" anchor="t" anchorCtr="0">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B6DD323A-9269-AE42-951E-F08FD291D3E6}"/>
              </a:ext>
            </a:extLst>
          </p:cNvPr>
          <p:cNvSpPr>
            <a:spLocks noGrp="1"/>
          </p:cNvSpPr>
          <p:nvPr>
            <p:ph type="body" idx="1"/>
          </p:nvPr>
        </p:nvSpPr>
        <p:spPr>
          <a:xfrm>
            <a:off x="331491" y="692150"/>
            <a:ext cx="9252068" cy="5797550"/>
          </a:xfrm>
          <a:prstGeom prst="rect">
            <a:avLst/>
          </a:prstGeom>
        </p:spPr>
        <p:txBody>
          <a:bodyPr vert="horz" lIns="0" tIns="45720" rIns="0" bIns="45720" rtlCol="0">
            <a:noAutofit/>
          </a:body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12" name="テキスト ボックス 11">
            <a:extLst>
              <a:ext uri="{FF2B5EF4-FFF2-40B4-BE49-F238E27FC236}">
                <a16:creationId xmlns:a16="http://schemas.microsoft.com/office/drawing/2014/main" id="{2EC0FE39-FF8A-854D-B052-AD48F672F869}"/>
              </a:ext>
            </a:extLst>
          </p:cNvPr>
          <p:cNvSpPr txBox="1"/>
          <p:nvPr userDrawn="1"/>
        </p:nvSpPr>
        <p:spPr>
          <a:xfrm>
            <a:off x="4954155" y="6623438"/>
            <a:ext cx="2866169" cy="200055"/>
          </a:xfrm>
          <a:prstGeom prst="rect">
            <a:avLst/>
          </a:prstGeom>
          <a:noFill/>
          <a:ln>
            <a:noFill/>
          </a:ln>
        </p:spPr>
        <p:txBody>
          <a:bodyPr wrap="none" lIns="0" rIns="0" rtlCol="0">
            <a:spAutoFit/>
          </a:bodyPr>
          <a:lstStyle/>
          <a:p>
            <a:pPr algn="r"/>
            <a:r>
              <a:rPr kumimoji="0" lang="en-US" altLang="ja-JP" sz="700" dirty="0">
                <a:solidFill>
                  <a:schemeClr val="tx1"/>
                </a:solidFill>
                <a:latin typeface="+mn-lt"/>
                <a:cs typeface="Meiryo UI" pitchFamily="50" charset="-128"/>
              </a:rPr>
              <a:t>© 2022 NTT DATA INSTITUTE OF MANAGEMENT CONSULTING, Inc.</a:t>
            </a:r>
          </a:p>
        </p:txBody>
      </p:sp>
      <p:cxnSp>
        <p:nvCxnSpPr>
          <p:cNvPr id="14" name="直線コネクタ 13">
            <a:extLst>
              <a:ext uri="{FF2B5EF4-FFF2-40B4-BE49-F238E27FC236}">
                <a16:creationId xmlns:a16="http://schemas.microsoft.com/office/drawing/2014/main" id="{6E0AB67B-3BB7-D24C-B6E4-8AEC718F26B0}"/>
              </a:ext>
            </a:extLst>
          </p:cNvPr>
          <p:cNvCxnSpPr>
            <a:cxnSpLocks/>
          </p:cNvCxnSpPr>
          <p:nvPr userDrawn="1"/>
        </p:nvCxnSpPr>
        <p:spPr>
          <a:xfrm>
            <a:off x="7820324" y="6597650"/>
            <a:ext cx="0" cy="260350"/>
          </a:xfrm>
          <a:prstGeom prst="line">
            <a:avLst/>
          </a:prstGeom>
          <a:ln w="9525">
            <a:solidFill>
              <a:schemeClr val="tx1"/>
            </a:solidFill>
          </a:ln>
          <a:effectLst/>
        </p:spPr>
        <p:style>
          <a:lnRef idx="2">
            <a:schemeClr val="accent1"/>
          </a:lnRef>
          <a:fillRef idx="0">
            <a:schemeClr val="accent1"/>
          </a:fillRef>
          <a:effectRef idx="1">
            <a:schemeClr val="accent1"/>
          </a:effectRef>
          <a:fontRef idx="minor">
            <a:schemeClr val="tx1"/>
          </a:fontRef>
        </p:style>
      </p:cxnSp>
      <p:pic>
        <p:nvPicPr>
          <p:cNvPr id="11" name="図 10">
            <a:extLst>
              <a:ext uri="{FF2B5EF4-FFF2-40B4-BE49-F238E27FC236}">
                <a16:creationId xmlns:a16="http://schemas.microsoft.com/office/drawing/2014/main" id="{419A274F-C600-0040-8334-12E71497BD00}"/>
              </a:ext>
            </a:extLst>
          </p:cNvPr>
          <p:cNvPicPr>
            <a:picLocks noChangeAspect="1"/>
          </p:cNvPicPr>
          <p:nvPr userDrawn="1"/>
        </p:nvPicPr>
        <p:blipFill>
          <a:blip r:embed="rId6" cstate="email">
            <a:extLst>
              <a:ext uri="{28A0092B-C50C-407E-A947-70E740481C1C}">
                <a14:useLocalDpi xmlns:a14="http://schemas.microsoft.com/office/drawing/2010/main"/>
              </a:ext>
            </a:extLst>
          </a:blip>
          <a:srcRect/>
          <a:stretch/>
        </p:blipFill>
        <p:spPr>
          <a:xfrm>
            <a:off x="7991572" y="6600825"/>
            <a:ext cx="920819" cy="234560"/>
          </a:xfrm>
          <a:prstGeom prst="rect">
            <a:avLst/>
          </a:prstGeom>
        </p:spPr>
      </p:pic>
      <p:cxnSp>
        <p:nvCxnSpPr>
          <p:cNvPr id="16" name="直線コネクタ 15">
            <a:extLst>
              <a:ext uri="{FF2B5EF4-FFF2-40B4-BE49-F238E27FC236}">
                <a16:creationId xmlns:a16="http://schemas.microsoft.com/office/drawing/2014/main" id="{0408FE47-3BFF-0A42-8F48-D66777FF6E91}"/>
              </a:ext>
            </a:extLst>
          </p:cNvPr>
          <p:cNvCxnSpPr>
            <a:cxnSpLocks/>
          </p:cNvCxnSpPr>
          <p:nvPr userDrawn="1"/>
        </p:nvCxnSpPr>
        <p:spPr>
          <a:xfrm>
            <a:off x="9083638" y="6597650"/>
            <a:ext cx="0" cy="260350"/>
          </a:xfrm>
          <a:prstGeom prst="line">
            <a:avLst/>
          </a:prstGeom>
          <a:ln w="9525">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17" name="テキスト ボックス 16">
            <a:extLst>
              <a:ext uri="{FF2B5EF4-FFF2-40B4-BE49-F238E27FC236}">
                <a16:creationId xmlns:a16="http://schemas.microsoft.com/office/drawing/2014/main" id="{F8FAFC4E-F3F0-D947-B10D-2319BEB244D1}"/>
              </a:ext>
            </a:extLst>
          </p:cNvPr>
          <p:cNvSpPr txBox="1"/>
          <p:nvPr userDrawn="1"/>
        </p:nvSpPr>
        <p:spPr>
          <a:xfrm>
            <a:off x="9147003" y="6590696"/>
            <a:ext cx="436568" cy="261610"/>
          </a:xfrm>
          <a:prstGeom prst="rect">
            <a:avLst/>
          </a:prstGeom>
          <a:noFill/>
          <a:ln>
            <a:noFill/>
          </a:ln>
        </p:spPr>
        <p:txBody>
          <a:bodyPr wrap="square" lIns="0" rIns="0" rtlCol="0">
            <a:spAutoFit/>
          </a:bodyPr>
          <a:lstStyle/>
          <a:p>
            <a:pPr algn="r"/>
            <a:fld id="{8DD8EB0B-AB08-A54E-B33C-ED72A04D9CE9}" type="slidenum">
              <a:rPr lang="ja-JP" altLang="en-US" sz="1100" smtClean="0">
                <a:solidFill>
                  <a:schemeClr val="tx1"/>
                </a:solidFill>
                <a:latin typeface="+mn-lt"/>
              </a:rPr>
              <a:pPr algn="r"/>
              <a:t>‹#›</a:t>
            </a:fld>
            <a:endParaRPr kumimoji="0" lang="en-US" altLang="ja-JP" sz="1100" dirty="0">
              <a:solidFill>
                <a:schemeClr val="tx1"/>
              </a:solidFill>
              <a:latin typeface="+mn-lt"/>
              <a:cs typeface="Meiryo UI" pitchFamily="50" charset="-128"/>
            </a:endParaRPr>
          </a:p>
        </p:txBody>
      </p:sp>
    </p:spTree>
    <p:extLst>
      <p:ext uri="{BB962C8B-B14F-4D97-AF65-F5344CB8AC3E}">
        <p14:creationId xmlns:p14="http://schemas.microsoft.com/office/powerpoint/2010/main" val="3713879408"/>
      </p:ext>
    </p:extLst>
  </p:cSld>
  <p:clrMap bg1="lt1" tx1="dk1" bg2="lt2" tx2="dk2" accent1="accent1" accent2="accent2" accent3="accent3" accent4="accent4" accent5="accent5" accent6="accent6" hlink="hlink" folHlink="folHlink"/>
  <p:sldLayoutIdLst>
    <p:sldLayoutId id="2147483910" r:id="rId1"/>
    <p:sldLayoutId id="2147483909" r:id="rId2"/>
    <p:sldLayoutId id="2147483911" r:id="rId3"/>
    <p:sldLayoutId id="2147483912" r:id="rId4"/>
  </p:sldLayoutIdLst>
  <p:hf hdr="0" ftr="0" dt="0"/>
  <p:txStyles>
    <p:titleStyle>
      <a:lvl1pPr algn="l" defTabSz="609559" rtl="0" eaLnBrk="1" fontAlgn="base" hangingPunct="1">
        <a:spcBef>
          <a:spcPct val="0"/>
        </a:spcBef>
        <a:spcAft>
          <a:spcPct val="0"/>
        </a:spcAft>
        <a:defRPr kumimoji="1" sz="2400" b="1" i="0" kern="1200" spc="0" baseline="0">
          <a:solidFill>
            <a:schemeClr val="tx1"/>
          </a:solidFill>
          <a:latin typeface="+mj-ea"/>
          <a:ea typeface="+mj-ea"/>
          <a:cs typeface="HGPGothicE" charset="-128"/>
        </a:defRPr>
      </a:lvl1pPr>
      <a:lvl2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2pPr>
      <a:lvl3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3pPr>
      <a:lvl4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4pPr>
      <a:lvl5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5pPr>
      <a:lvl6pPr marL="609559"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6pPr>
      <a:lvl7pPr marL="1219118"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7pPr>
      <a:lvl8pPr marL="1828676"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8pPr>
      <a:lvl9pPr marL="2438234"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9pPr>
    </p:titleStyle>
    <p:bodyStyle>
      <a:lvl1pPr marL="0" indent="0" algn="l" defTabSz="288002" rtl="0" eaLnBrk="1" fontAlgn="base" hangingPunct="1">
        <a:spcBef>
          <a:spcPct val="20000"/>
        </a:spcBef>
        <a:spcAft>
          <a:spcPct val="0"/>
        </a:spcAft>
        <a:buFont typeface="Arial" panose="020B0604020202020204" pitchFamily="34" charset="0"/>
        <a:buNone/>
        <a:tabLst/>
        <a:defRPr kumimoji="1" sz="1800" kern="1200">
          <a:solidFill>
            <a:schemeClr val="tx1"/>
          </a:solidFill>
          <a:latin typeface="+mn-ea"/>
          <a:ea typeface="+mn-ea"/>
          <a:cs typeface="Arial"/>
        </a:defRPr>
      </a:lvl1pPr>
      <a:lvl2pPr marL="360002"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2pPr>
      <a:lvl3pPr marL="540004"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3pPr>
      <a:lvl4pPr marL="720005"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4pPr>
      <a:lvl5pPr marL="900006"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p:bodyStyle>
    <p:otherStyle>
      <a:defPPr>
        <a:defRPr lang="en-US"/>
      </a:defPPr>
      <a:lvl1pPr marL="0" algn="l" defTabSz="609559" rtl="0" eaLnBrk="1" latinLnBrk="0" hangingPunct="1">
        <a:defRPr kumimoji="1" sz="2400" kern="1200">
          <a:solidFill>
            <a:schemeClr val="tx1"/>
          </a:solidFill>
          <a:latin typeface="+mn-lt"/>
          <a:ea typeface="+mn-ea"/>
          <a:cs typeface="+mn-cs"/>
        </a:defRPr>
      </a:lvl1pPr>
      <a:lvl2pPr marL="609559" algn="l" defTabSz="609559" rtl="0" eaLnBrk="1" latinLnBrk="0" hangingPunct="1">
        <a:defRPr kumimoji="1" sz="2400" kern="1200">
          <a:solidFill>
            <a:schemeClr val="tx1"/>
          </a:solidFill>
          <a:latin typeface="+mn-lt"/>
          <a:ea typeface="+mn-ea"/>
          <a:cs typeface="+mn-cs"/>
        </a:defRPr>
      </a:lvl2pPr>
      <a:lvl3pPr marL="1219118" algn="l" defTabSz="609559" rtl="0" eaLnBrk="1" latinLnBrk="0" hangingPunct="1">
        <a:defRPr kumimoji="1" sz="2400" kern="1200">
          <a:solidFill>
            <a:schemeClr val="tx1"/>
          </a:solidFill>
          <a:latin typeface="+mn-lt"/>
          <a:ea typeface="+mn-ea"/>
          <a:cs typeface="+mn-cs"/>
        </a:defRPr>
      </a:lvl3pPr>
      <a:lvl4pPr marL="1828676" algn="l" defTabSz="609559" rtl="0" eaLnBrk="1" latinLnBrk="0" hangingPunct="1">
        <a:defRPr kumimoji="1" sz="2400" kern="1200">
          <a:solidFill>
            <a:schemeClr val="tx1"/>
          </a:solidFill>
          <a:latin typeface="+mn-lt"/>
          <a:ea typeface="+mn-ea"/>
          <a:cs typeface="+mn-cs"/>
        </a:defRPr>
      </a:lvl4pPr>
      <a:lvl5pPr marL="2438234" algn="l" defTabSz="609559" rtl="0" eaLnBrk="1" latinLnBrk="0" hangingPunct="1">
        <a:defRPr kumimoji="1" sz="2400" kern="1200">
          <a:solidFill>
            <a:schemeClr val="tx1"/>
          </a:solidFill>
          <a:latin typeface="+mn-lt"/>
          <a:ea typeface="+mn-ea"/>
          <a:cs typeface="+mn-cs"/>
        </a:defRPr>
      </a:lvl5pPr>
      <a:lvl6pPr marL="3047792" algn="l" defTabSz="609559" rtl="0" eaLnBrk="1" latinLnBrk="0" hangingPunct="1">
        <a:defRPr kumimoji="1" sz="2400" kern="1200">
          <a:solidFill>
            <a:schemeClr val="tx1"/>
          </a:solidFill>
          <a:latin typeface="+mn-lt"/>
          <a:ea typeface="+mn-ea"/>
          <a:cs typeface="+mn-cs"/>
        </a:defRPr>
      </a:lvl6pPr>
      <a:lvl7pPr marL="3657351" algn="l" defTabSz="609559" rtl="0" eaLnBrk="1" latinLnBrk="0" hangingPunct="1">
        <a:defRPr kumimoji="1" sz="2400" kern="1200">
          <a:solidFill>
            <a:schemeClr val="tx1"/>
          </a:solidFill>
          <a:latin typeface="+mn-lt"/>
          <a:ea typeface="+mn-ea"/>
          <a:cs typeface="+mn-cs"/>
        </a:defRPr>
      </a:lvl7pPr>
      <a:lvl8pPr marL="4266908" algn="l" defTabSz="609559" rtl="0" eaLnBrk="1" latinLnBrk="0" hangingPunct="1">
        <a:defRPr kumimoji="1" sz="2400" kern="1200">
          <a:solidFill>
            <a:schemeClr val="tx1"/>
          </a:solidFill>
          <a:latin typeface="+mn-lt"/>
          <a:ea typeface="+mn-ea"/>
          <a:cs typeface="+mn-cs"/>
        </a:defRPr>
      </a:lvl8pPr>
      <a:lvl9pPr marL="4876467" algn="l" defTabSz="609559" rtl="0" eaLnBrk="1" latinLnBrk="0" hangingPunct="1">
        <a:defRPr kumimoji="1"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09" userDrawn="1">
          <p15:clr>
            <a:srgbClr val="F26B43"/>
          </p15:clr>
        </p15:guide>
        <p15:guide id="4" orient="horz" pos="2160" userDrawn="1">
          <p15:clr>
            <a:srgbClr val="F26B43"/>
          </p15:clr>
        </p15:guide>
        <p15:guide id="6" orient="horz" pos="436" userDrawn="1">
          <p15:clr>
            <a:srgbClr val="F26B43"/>
          </p15:clr>
        </p15:guide>
        <p15:guide id="7" pos="3121" userDrawn="1">
          <p15:clr>
            <a:srgbClr val="F26B43"/>
          </p15:clr>
        </p15:guide>
        <p15:guide id="8" pos="6031" userDrawn="1">
          <p15:clr>
            <a:srgbClr val="F26B43"/>
          </p15:clr>
        </p15:guide>
        <p15:guide id="9" orient="horz" pos="4088" userDrawn="1">
          <p15:clr>
            <a:srgbClr val="F26B43"/>
          </p15:clr>
        </p15:guide>
        <p15:guide id="10" orient="horz" pos="368" userDrawn="1">
          <p15:clr>
            <a:srgbClr val="F26B43"/>
          </p15:clr>
        </p15:guide>
        <p15:guide id="11" orient="horz" pos="4269" userDrawn="1">
          <p15:clr>
            <a:srgbClr val="F26B43"/>
          </p15:clr>
        </p15:guide>
        <p15:guide id="12" orient="horz" pos="4156" userDrawn="1">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accent2"/>
        </a:solidFill>
        <a:effectLst/>
      </p:bgPr>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B037A440-03F7-DC4B-BD06-698F971DD4B7}"/>
              </a:ext>
            </a:extLst>
          </p:cNvPr>
          <p:cNvSpPr>
            <a:spLocks noGrp="1"/>
          </p:cNvSpPr>
          <p:nvPr>
            <p:ph type="title"/>
          </p:nvPr>
        </p:nvSpPr>
        <p:spPr>
          <a:xfrm>
            <a:off x="331490" y="164693"/>
            <a:ext cx="9243021" cy="412538"/>
          </a:xfrm>
          <a:prstGeom prst="rect">
            <a:avLst/>
          </a:prstGeom>
        </p:spPr>
        <p:txBody>
          <a:bodyPr vert="horz" lIns="0" tIns="45720" rIns="0" bIns="45720" rtlCol="0" anchor="t" anchorCtr="0">
            <a:normAutofit/>
          </a:bodyPr>
          <a:lstStyle/>
          <a:p>
            <a:r>
              <a:rPr kumimoji="1" lang="ja-JP" altLang="en-US"/>
              <a:t>マスター タイトルの書式設定</a:t>
            </a:r>
          </a:p>
        </p:txBody>
      </p:sp>
      <p:sp>
        <p:nvSpPr>
          <p:cNvPr id="10" name="テキスト プレースホルダー 2">
            <a:extLst>
              <a:ext uri="{FF2B5EF4-FFF2-40B4-BE49-F238E27FC236}">
                <a16:creationId xmlns:a16="http://schemas.microsoft.com/office/drawing/2014/main" id="{ACDA7E9A-9E6E-2942-AC20-74A5A8920A1C}"/>
              </a:ext>
            </a:extLst>
          </p:cNvPr>
          <p:cNvSpPr>
            <a:spLocks noGrp="1"/>
          </p:cNvSpPr>
          <p:nvPr>
            <p:ph type="body" idx="1"/>
          </p:nvPr>
        </p:nvSpPr>
        <p:spPr>
          <a:xfrm>
            <a:off x="331491" y="692150"/>
            <a:ext cx="9252068" cy="5797550"/>
          </a:xfrm>
          <a:prstGeom prst="rect">
            <a:avLst/>
          </a:prstGeom>
        </p:spPr>
        <p:txBody>
          <a:bodyPr vert="horz" lIns="0" tIns="45720" rIns="0" bIns="45720" rtlCol="0">
            <a:noAutofit/>
          </a:body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13" name="テキスト ボックス 12">
            <a:extLst>
              <a:ext uri="{FF2B5EF4-FFF2-40B4-BE49-F238E27FC236}">
                <a16:creationId xmlns:a16="http://schemas.microsoft.com/office/drawing/2014/main" id="{04E21C77-E2F3-5744-B495-789192475120}"/>
              </a:ext>
            </a:extLst>
          </p:cNvPr>
          <p:cNvSpPr txBox="1"/>
          <p:nvPr userDrawn="1"/>
        </p:nvSpPr>
        <p:spPr>
          <a:xfrm>
            <a:off x="4357146" y="6623438"/>
            <a:ext cx="3287760" cy="215444"/>
          </a:xfrm>
          <a:prstGeom prst="rect">
            <a:avLst/>
          </a:prstGeom>
          <a:noFill/>
          <a:ln>
            <a:noFill/>
          </a:ln>
        </p:spPr>
        <p:txBody>
          <a:bodyPr wrap="none" lIns="0" rIns="0" rtlCol="0">
            <a:spAutoFit/>
          </a:bodyPr>
          <a:lstStyle/>
          <a:p>
            <a:pPr algn="r"/>
            <a:r>
              <a:rPr kumimoji="0" lang="en-US" altLang="ja-JP" sz="800" dirty="0">
                <a:solidFill>
                  <a:schemeClr val="bg1"/>
                </a:solidFill>
                <a:latin typeface="+mn-lt"/>
                <a:cs typeface="Meiryo UI" pitchFamily="50" charset="-128"/>
              </a:rPr>
              <a:t>© 2022 NTT DATA INSTITUTE OF MANAGEMENT CONSULTING, Inc.</a:t>
            </a:r>
          </a:p>
        </p:txBody>
      </p:sp>
      <p:cxnSp>
        <p:nvCxnSpPr>
          <p:cNvPr id="14" name="直線コネクタ 13">
            <a:extLst>
              <a:ext uri="{FF2B5EF4-FFF2-40B4-BE49-F238E27FC236}">
                <a16:creationId xmlns:a16="http://schemas.microsoft.com/office/drawing/2014/main" id="{26ABC15C-563B-F04A-83C3-B0D991357E0E}"/>
              </a:ext>
            </a:extLst>
          </p:cNvPr>
          <p:cNvCxnSpPr>
            <a:cxnSpLocks/>
          </p:cNvCxnSpPr>
          <p:nvPr userDrawn="1"/>
        </p:nvCxnSpPr>
        <p:spPr>
          <a:xfrm>
            <a:off x="7820324" y="6597650"/>
            <a:ext cx="0" cy="260350"/>
          </a:xfrm>
          <a:prstGeom prst="line">
            <a:avLst/>
          </a:prstGeom>
          <a:ln w="9525">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11" name="図 10">
            <a:extLst>
              <a:ext uri="{FF2B5EF4-FFF2-40B4-BE49-F238E27FC236}">
                <a16:creationId xmlns:a16="http://schemas.microsoft.com/office/drawing/2014/main" id="{270EE0AC-2C8E-D84F-9AAB-1BAD29C74906}"/>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7991572" y="6600825"/>
            <a:ext cx="920819" cy="234561"/>
          </a:xfrm>
          <a:prstGeom prst="rect">
            <a:avLst/>
          </a:prstGeom>
        </p:spPr>
      </p:pic>
      <p:cxnSp>
        <p:nvCxnSpPr>
          <p:cNvPr id="17" name="直線コネクタ 16">
            <a:extLst>
              <a:ext uri="{FF2B5EF4-FFF2-40B4-BE49-F238E27FC236}">
                <a16:creationId xmlns:a16="http://schemas.microsoft.com/office/drawing/2014/main" id="{1974EA4F-0DCA-734C-A634-22D6F1BD7FB1}"/>
              </a:ext>
            </a:extLst>
          </p:cNvPr>
          <p:cNvCxnSpPr>
            <a:cxnSpLocks/>
          </p:cNvCxnSpPr>
          <p:nvPr userDrawn="1"/>
        </p:nvCxnSpPr>
        <p:spPr>
          <a:xfrm>
            <a:off x="9083638" y="6597650"/>
            <a:ext cx="0" cy="260350"/>
          </a:xfrm>
          <a:prstGeom prst="line">
            <a:avLst/>
          </a:prstGeom>
          <a:ln w="952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8" name="テキスト ボックス 17">
            <a:extLst>
              <a:ext uri="{FF2B5EF4-FFF2-40B4-BE49-F238E27FC236}">
                <a16:creationId xmlns:a16="http://schemas.microsoft.com/office/drawing/2014/main" id="{868894EE-0BB6-C742-A4D7-3DB96B9B356E}"/>
              </a:ext>
            </a:extLst>
          </p:cNvPr>
          <p:cNvSpPr txBox="1"/>
          <p:nvPr userDrawn="1"/>
        </p:nvSpPr>
        <p:spPr>
          <a:xfrm>
            <a:off x="9147003" y="6590696"/>
            <a:ext cx="436568" cy="261610"/>
          </a:xfrm>
          <a:prstGeom prst="rect">
            <a:avLst/>
          </a:prstGeom>
          <a:noFill/>
          <a:ln>
            <a:noFill/>
          </a:ln>
        </p:spPr>
        <p:txBody>
          <a:bodyPr wrap="square" lIns="0" rIns="0" rtlCol="0">
            <a:spAutoFit/>
          </a:bodyPr>
          <a:lstStyle/>
          <a:p>
            <a:pPr algn="r"/>
            <a:fld id="{8DD8EB0B-AB08-A54E-B33C-ED72A04D9CE9}" type="slidenum">
              <a:rPr lang="ja-JP" altLang="en-US" sz="1100" smtClean="0">
                <a:solidFill>
                  <a:schemeClr val="bg1"/>
                </a:solidFill>
                <a:latin typeface="+mn-lt"/>
              </a:rPr>
              <a:pPr algn="r"/>
              <a:t>‹#›</a:t>
            </a:fld>
            <a:endParaRPr kumimoji="0" lang="en-US" altLang="ja-JP" sz="1100" dirty="0">
              <a:solidFill>
                <a:schemeClr val="bg1"/>
              </a:solidFill>
              <a:latin typeface="+mn-lt"/>
              <a:cs typeface="Meiryo UI" pitchFamily="50" charset="-128"/>
            </a:endParaRPr>
          </a:p>
        </p:txBody>
      </p:sp>
    </p:spTree>
    <p:extLst>
      <p:ext uri="{BB962C8B-B14F-4D97-AF65-F5344CB8AC3E}">
        <p14:creationId xmlns:p14="http://schemas.microsoft.com/office/powerpoint/2010/main" val="3615148030"/>
      </p:ext>
    </p:extLst>
  </p:cSld>
  <p:clrMap bg1="lt1" tx1="dk1" bg2="lt2" tx2="dk2" accent1="accent1" accent2="accent2" accent3="accent3" accent4="accent4" accent5="accent5" accent6="accent6" hlink="hlink" folHlink="folHlink"/>
  <p:sldLayoutIdLst>
    <p:sldLayoutId id="2147483863" r:id="rId1"/>
    <p:sldLayoutId id="2147483854" r:id="rId2"/>
    <p:sldLayoutId id="2147483885" r:id="rId3"/>
    <p:sldLayoutId id="2147483886" r:id="rId4"/>
  </p:sldLayoutIdLst>
  <p:hf hdr="0" ftr="0" dt="0"/>
  <p:txStyles>
    <p:titleStyle>
      <a:lvl1pPr algn="l" defTabSz="609559" rtl="0" eaLnBrk="1" fontAlgn="base" hangingPunct="1">
        <a:spcBef>
          <a:spcPct val="0"/>
        </a:spcBef>
        <a:spcAft>
          <a:spcPct val="0"/>
        </a:spcAft>
        <a:defRPr kumimoji="1" sz="2400" b="1" i="0" kern="1200" spc="0" baseline="0">
          <a:solidFill>
            <a:schemeClr val="bg1"/>
          </a:solidFill>
          <a:latin typeface="+mj-ea"/>
          <a:ea typeface="+mj-ea"/>
          <a:cs typeface="HGPGothicE" charset="-128"/>
        </a:defRPr>
      </a:lvl1pPr>
      <a:lvl2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2pPr>
      <a:lvl3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3pPr>
      <a:lvl4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4pPr>
      <a:lvl5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5pPr>
      <a:lvl6pPr marL="609559"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6pPr>
      <a:lvl7pPr marL="1219118"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7pPr>
      <a:lvl8pPr marL="1828676"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8pPr>
      <a:lvl9pPr marL="2438234"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9pPr>
    </p:titleStyle>
    <p:bodyStyle>
      <a:lvl1pPr marL="0" indent="0" algn="l" defTabSz="288002" rtl="0" eaLnBrk="1" fontAlgn="base" hangingPunct="1">
        <a:spcBef>
          <a:spcPct val="20000"/>
        </a:spcBef>
        <a:spcAft>
          <a:spcPct val="0"/>
        </a:spcAft>
        <a:buFont typeface="Arial" panose="020B0604020202020204" pitchFamily="34" charset="0"/>
        <a:buNone/>
        <a:tabLst/>
        <a:defRPr kumimoji="1" sz="1800" kern="1200">
          <a:solidFill>
            <a:schemeClr val="bg1"/>
          </a:solidFill>
          <a:latin typeface="+mn-ea"/>
          <a:ea typeface="+mn-ea"/>
          <a:cs typeface="Arial"/>
        </a:defRPr>
      </a:lvl1pPr>
      <a:lvl2pPr marL="360002"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bg1"/>
          </a:solidFill>
          <a:latin typeface="+mn-ea"/>
          <a:ea typeface="+mn-ea"/>
          <a:cs typeface="Arial"/>
        </a:defRPr>
      </a:lvl2pPr>
      <a:lvl3pPr marL="540004"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bg1"/>
          </a:solidFill>
          <a:latin typeface="+mn-ea"/>
          <a:ea typeface="+mn-ea"/>
          <a:cs typeface="Arial"/>
        </a:defRPr>
      </a:lvl3pPr>
      <a:lvl4pPr marL="720005"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bg1"/>
          </a:solidFill>
          <a:latin typeface="+mn-ea"/>
          <a:ea typeface="+mn-ea"/>
          <a:cs typeface="Arial"/>
        </a:defRPr>
      </a:lvl4pPr>
      <a:lvl5pPr marL="900006"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bg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p:bodyStyle>
    <p:otherStyle>
      <a:defPPr>
        <a:defRPr lang="en-US"/>
      </a:defPPr>
      <a:lvl1pPr marL="0" algn="l" defTabSz="609559" rtl="0" eaLnBrk="1" latinLnBrk="0" hangingPunct="1">
        <a:defRPr kumimoji="1" sz="2400" kern="1200">
          <a:solidFill>
            <a:schemeClr val="tx1"/>
          </a:solidFill>
          <a:latin typeface="+mn-lt"/>
          <a:ea typeface="+mn-ea"/>
          <a:cs typeface="+mn-cs"/>
        </a:defRPr>
      </a:lvl1pPr>
      <a:lvl2pPr marL="609559" algn="l" defTabSz="609559" rtl="0" eaLnBrk="1" latinLnBrk="0" hangingPunct="1">
        <a:defRPr kumimoji="1" sz="2400" kern="1200">
          <a:solidFill>
            <a:schemeClr val="tx1"/>
          </a:solidFill>
          <a:latin typeface="+mn-lt"/>
          <a:ea typeface="+mn-ea"/>
          <a:cs typeface="+mn-cs"/>
        </a:defRPr>
      </a:lvl2pPr>
      <a:lvl3pPr marL="1219118" algn="l" defTabSz="609559" rtl="0" eaLnBrk="1" latinLnBrk="0" hangingPunct="1">
        <a:defRPr kumimoji="1" sz="2400" kern="1200">
          <a:solidFill>
            <a:schemeClr val="tx1"/>
          </a:solidFill>
          <a:latin typeface="+mn-lt"/>
          <a:ea typeface="+mn-ea"/>
          <a:cs typeface="+mn-cs"/>
        </a:defRPr>
      </a:lvl3pPr>
      <a:lvl4pPr marL="1828676" algn="l" defTabSz="609559" rtl="0" eaLnBrk="1" latinLnBrk="0" hangingPunct="1">
        <a:defRPr kumimoji="1" sz="2400" kern="1200">
          <a:solidFill>
            <a:schemeClr val="tx1"/>
          </a:solidFill>
          <a:latin typeface="+mn-lt"/>
          <a:ea typeface="+mn-ea"/>
          <a:cs typeface="+mn-cs"/>
        </a:defRPr>
      </a:lvl4pPr>
      <a:lvl5pPr marL="2438234" algn="l" defTabSz="609559" rtl="0" eaLnBrk="1" latinLnBrk="0" hangingPunct="1">
        <a:defRPr kumimoji="1" sz="2400" kern="1200">
          <a:solidFill>
            <a:schemeClr val="tx1"/>
          </a:solidFill>
          <a:latin typeface="+mn-lt"/>
          <a:ea typeface="+mn-ea"/>
          <a:cs typeface="+mn-cs"/>
        </a:defRPr>
      </a:lvl5pPr>
      <a:lvl6pPr marL="3047792" algn="l" defTabSz="609559" rtl="0" eaLnBrk="1" latinLnBrk="0" hangingPunct="1">
        <a:defRPr kumimoji="1" sz="2400" kern="1200">
          <a:solidFill>
            <a:schemeClr val="tx1"/>
          </a:solidFill>
          <a:latin typeface="+mn-lt"/>
          <a:ea typeface="+mn-ea"/>
          <a:cs typeface="+mn-cs"/>
        </a:defRPr>
      </a:lvl6pPr>
      <a:lvl7pPr marL="3657351" algn="l" defTabSz="609559" rtl="0" eaLnBrk="1" latinLnBrk="0" hangingPunct="1">
        <a:defRPr kumimoji="1" sz="2400" kern="1200">
          <a:solidFill>
            <a:schemeClr val="tx1"/>
          </a:solidFill>
          <a:latin typeface="+mn-lt"/>
          <a:ea typeface="+mn-ea"/>
          <a:cs typeface="+mn-cs"/>
        </a:defRPr>
      </a:lvl7pPr>
      <a:lvl8pPr marL="4266908" algn="l" defTabSz="609559" rtl="0" eaLnBrk="1" latinLnBrk="0" hangingPunct="1">
        <a:defRPr kumimoji="1" sz="2400" kern="1200">
          <a:solidFill>
            <a:schemeClr val="tx1"/>
          </a:solidFill>
          <a:latin typeface="+mn-lt"/>
          <a:ea typeface="+mn-ea"/>
          <a:cs typeface="+mn-cs"/>
        </a:defRPr>
      </a:lvl8pPr>
      <a:lvl9pPr marL="4876467" algn="l" defTabSz="609559" rtl="0" eaLnBrk="1" latinLnBrk="0" hangingPunct="1">
        <a:defRPr kumimoji="1"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09" userDrawn="1">
          <p15:clr>
            <a:srgbClr val="F26B43"/>
          </p15:clr>
        </p15:guide>
        <p15:guide id="4" orient="horz" pos="2160" userDrawn="1">
          <p15:clr>
            <a:srgbClr val="F26B43"/>
          </p15:clr>
        </p15:guide>
        <p15:guide id="5" orient="horz" pos="4156" userDrawn="1">
          <p15:clr>
            <a:srgbClr val="F26B43"/>
          </p15:clr>
        </p15:guide>
        <p15:guide id="6" orient="horz" pos="436" userDrawn="1">
          <p15:clr>
            <a:srgbClr val="F26B43"/>
          </p15:clr>
        </p15:guide>
        <p15:guide id="7" pos="3121" userDrawn="1">
          <p15:clr>
            <a:srgbClr val="F26B43"/>
          </p15:clr>
        </p15:guide>
        <p15:guide id="8" pos="6031" userDrawn="1">
          <p15:clr>
            <a:srgbClr val="F26B43"/>
          </p15:clr>
        </p15:guide>
        <p15:guide id="9" orient="horz" pos="4088" userDrawn="1">
          <p15:clr>
            <a:srgbClr val="F26B43"/>
          </p15:clr>
        </p15:guide>
        <p15:guide id="10" orient="horz" pos="368" userDrawn="1">
          <p15:clr>
            <a:srgbClr val="F26B43"/>
          </p15:clr>
        </p15:guide>
        <p15:guide id="11" orient="horz" pos="4269" userDrawn="1">
          <p15:clr>
            <a:srgbClr val="F26B43"/>
          </p15:clr>
        </p15:guide>
      </p15:sldGuideLst>
    </p:ext>
  </p:extLst>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5" name="テキスト ボックス 4">
            <a:extLst>
              <a:ext uri="{FF2B5EF4-FFF2-40B4-BE49-F238E27FC236}">
                <a16:creationId xmlns:a16="http://schemas.microsoft.com/office/drawing/2014/main" id="{8321CC23-A8DD-2841-8A35-D68DC2B10133}"/>
              </a:ext>
            </a:extLst>
          </p:cNvPr>
          <p:cNvSpPr txBox="1"/>
          <p:nvPr userDrawn="1"/>
        </p:nvSpPr>
        <p:spPr>
          <a:xfrm>
            <a:off x="6548008" y="6623438"/>
            <a:ext cx="3287760" cy="215444"/>
          </a:xfrm>
          <a:prstGeom prst="rect">
            <a:avLst/>
          </a:prstGeom>
          <a:noFill/>
          <a:ln>
            <a:noFill/>
          </a:ln>
        </p:spPr>
        <p:txBody>
          <a:bodyPr wrap="none" lIns="0" rIns="0" rtlCol="0">
            <a:spAutoFit/>
          </a:bodyPr>
          <a:lstStyle/>
          <a:p>
            <a:pPr algn="r"/>
            <a:r>
              <a:rPr kumimoji="0" lang="en-US" altLang="ja-JP" sz="800" dirty="0">
                <a:solidFill>
                  <a:schemeClr val="tx1"/>
                </a:solidFill>
                <a:latin typeface="+mn-lt"/>
                <a:cs typeface="Meiryo UI" pitchFamily="50" charset="-128"/>
              </a:rPr>
              <a:t>© 2022 NTT DATA INSTITUTE OF MANAGEMENT CONSULTING, Inc.</a:t>
            </a:r>
          </a:p>
        </p:txBody>
      </p:sp>
    </p:spTree>
    <p:extLst>
      <p:ext uri="{BB962C8B-B14F-4D97-AF65-F5344CB8AC3E}">
        <p14:creationId xmlns:p14="http://schemas.microsoft.com/office/powerpoint/2010/main" val="4268014743"/>
      </p:ext>
    </p:extLst>
  </p:cSld>
  <p:clrMap bg1="lt1" tx1="dk1" bg2="lt2" tx2="dk2" accent1="accent1" accent2="accent2" accent3="accent3" accent4="accent4" accent5="accent5" accent6="accent6" hlink="hlink" folHlink="folHlink"/>
  <p:sldLayoutIdLst>
    <p:sldLayoutId id="2147483851" r:id="rId1"/>
    <p:sldLayoutId id="2147483850" r:id="rId2"/>
    <p:sldLayoutId id="2147483773" r:id="rId3"/>
  </p:sldLayoutIdLst>
  <p:hf hdr="0" ftr="0" dt="0"/>
  <p:txStyles>
    <p:titleStyle>
      <a:lvl1pPr algn="l" defTabSz="609559" rtl="0" eaLnBrk="1" fontAlgn="base" hangingPunct="1">
        <a:spcBef>
          <a:spcPct val="0"/>
        </a:spcBef>
        <a:spcAft>
          <a:spcPct val="0"/>
        </a:spcAft>
        <a:defRPr kumimoji="1" sz="2400" b="1" i="0" kern="1200" spc="200" baseline="0">
          <a:solidFill>
            <a:schemeClr val="tx1"/>
          </a:solidFill>
          <a:latin typeface="+mj-ea"/>
          <a:ea typeface="+mj-ea"/>
          <a:cs typeface="HGPGothicE" charset="-128"/>
        </a:defRPr>
      </a:lvl1pPr>
      <a:lvl2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2pPr>
      <a:lvl3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3pPr>
      <a:lvl4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4pPr>
      <a:lvl5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5pPr>
      <a:lvl6pPr marL="609559"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6pPr>
      <a:lvl7pPr marL="1219118"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7pPr>
      <a:lvl8pPr marL="1828676"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8pPr>
      <a:lvl9pPr marL="2438234"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9pPr>
    </p:titleStyle>
    <p:bodyStyle>
      <a:lvl1pPr marL="0" indent="0" algn="l" defTabSz="609559" rtl="0" eaLnBrk="1" fontAlgn="base" hangingPunct="1">
        <a:spcBef>
          <a:spcPct val="20000"/>
        </a:spcBef>
        <a:spcAft>
          <a:spcPct val="0"/>
        </a:spcAft>
        <a:buFont typeface="Arial" pitchFamily="34" charset="0"/>
        <a:buNone/>
        <a:defRPr kumimoji="1" sz="1800" kern="1200">
          <a:solidFill>
            <a:schemeClr val="tx1"/>
          </a:solidFill>
          <a:latin typeface="+mn-ea"/>
          <a:ea typeface="+mn-ea"/>
          <a:cs typeface="Arial"/>
        </a:defRPr>
      </a:lvl1pPr>
      <a:lvl2pPr marL="910105" indent="-300545"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2pPr>
      <a:lvl3pPr marL="1454051" indent="-234935"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3pPr>
      <a:lvl4pPr marL="2059377" indent="-230703"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4pPr>
      <a:lvl5pPr marL="2666818" indent="-228585"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p:bodyStyle>
    <p:otherStyle>
      <a:defPPr>
        <a:defRPr lang="en-US"/>
      </a:defPPr>
      <a:lvl1pPr marL="0" algn="l" defTabSz="609559" rtl="0" eaLnBrk="1" latinLnBrk="0" hangingPunct="1">
        <a:defRPr kumimoji="1" sz="2400" kern="1200">
          <a:solidFill>
            <a:schemeClr val="tx1"/>
          </a:solidFill>
          <a:latin typeface="+mn-lt"/>
          <a:ea typeface="+mn-ea"/>
          <a:cs typeface="+mn-cs"/>
        </a:defRPr>
      </a:lvl1pPr>
      <a:lvl2pPr marL="609559" algn="l" defTabSz="609559" rtl="0" eaLnBrk="1" latinLnBrk="0" hangingPunct="1">
        <a:defRPr kumimoji="1" sz="2400" kern="1200">
          <a:solidFill>
            <a:schemeClr val="tx1"/>
          </a:solidFill>
          <a:latin typeface="+mn-lt"/>
          <a:ea typeface="+mn-ea"/>
          <a:cs typeface="+mn-cs"/>
        </a:defRPr>
      </a:lvl2pPr>
      <a:lvl3pPr marL="1219118" algn="l" defTabSz="609559" rtl="0" eaLnBrk="1" latinLnBrk="0" hangingPunct="1">
        <a:defRPr kumimoji="1" sz="2400" kern="1200">
          <a:solidFill>
            <a:schemeClr val="tx1"/>
          </a:solidFill>
          <a:latin typeface="+mn-lt"/>
          <a:ea typeface="+mn-ea"/>
          <a:cs typeface="+mn-cs"/>
        </a:defRPr>
      </a:lvl3pPr>
      <a:lvl4pPr marL="1828676" algn="l" defTabSz="609559" rtl="0" eaLnBrk="1" latinLnBrk="0" hangingPunct="1">
        <a:defRPr kumimoji="1" sz="2400" kern="1200">
          <a:solidFill>
            <a:schemeClr val="tx1"/>
          </a:solidFill>
          <a:latin typeface="+mn-lt"/>
          <a:ea typeface="+mn-ea"/>
          <a:cs typeface="+mn-cs"/>
        </a:defRPr>
      </a:lvl4pPr>
      <a:lvl5pPr marL="2438234" algn="l" defTabSz="609559" rtl="0" eaLnBrk="1" latinLnBrk="0" hangingPunct="1">
        <a:defRPr kumimoji="1" sz="2400" kern="1200">
          <a:solidFill>
            <a:schemeClr val="tx1"/>
          </a:solidFill>
          <a:latin typeface="+mn-lt"/>
          <a:ea typeface="+mn-ea"/>
          <a:cs typeface="+mn-cs"/>
        </a:defRPr>
      </a:lvl5pPr>
      <a:lvl6pPr marL="3047792" algn="l" defTabSz="609559" rtl="0" eaLnBrk="1" latinLnBrk="0" hangingPunct="1">
        <a:defRPr kumimoji="1" sz="2400" kern="1200">
          <a:solidFill>
            <a:schemeClr val="tx1"/>
          </a:solidFill>
          <a:latin typeface="+mn-lt"/>
          <a:ea typeface="+mn-ea"/>
          <a:cs typeface="+mn-cs"/>
        </a:defRPr>
      </a:lvl6pPr>
      <a:lvl7pPr marL="3657351" algn="l" defTabSz="609559" rtl="0" eaLnBrk="1" latinLnBrk="0" hangingPunct="1">
        <a:defRPr kumimoji="1" sz="2400" kern="1200">
          <a:solidFill>
            <a:schemeClr val="tx1"/>
          </a:solidFill>
          <a:latin typeface="+mn-lt"/>
          <a:ea typeface="+mn-ea"/>
          <a:cs typeface="+mn-cs"/>
        </a:defRPr>
      </a:lvl7pPr>
      <a:lvl8pPr marL="4266908" algn="l" defTabSz="609559" rtl="0" eaLnBrk="1" latinLnBrk="0" hangingPunct="1">
        <a:defRPr kumimoji="1" sz="2400" kern="1200">
          <a:solidFill>
            <a:schemeClr val="tx1"/>
          </a:solidFill>
          <a:latin typeface="+mn-lt"/>
          <a:ea typeface="+mn-ea"/>
          <a:cs typeface="+mn-cs"/>
        </a:defRPr>
      </a:lvl8pPr>
      <a:lvl9pPr marL="4876467" algn="l" defTabSz="609559" rtl="0" eaLnBrk="1" latinLnBrk="0" hangingPunct="1">
        <a:defRPr kumimoji="1"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4269" userDrawn="1">
          <p15:clr>
            <a:srgbClr val="F26B43"/>
          </p15:clr>
        </p15:guide>
        <p15:guide id="2" orient="horz" pos="4201" userDrawn="1">
          <p15:clr>
            <a:srgbClr val="F26B43"/>
          </p15:clr>
        </p15:guide>
      </p15:sldGuideLst>
    </p:ext>
  </p:extLst>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B037A440-03F7-DC4B-BD06-698F971DD4B7}"/>
              </a:ext>
            </a:extLst>
          </p:cNvPr>
          <p:cNvSpPr>
            <a:spLocks noGrp="1"/>
          </p:cNvSpPr>
          <p:nvPr>
            <p:ph type="title"/>
          </p:nvPr>
        </p:nvSpPr>
        <p:spPr>
          <a:xfrm>
            <a:off x="331490" y="164693"/>
            <a:ext cx="9243021" cy="412538"/>
          </a:xfrm>
          <a:prstGeom prst="rect">
            <a:avLst/>
          </a:prstGeom>
        </p:spPr>
        <p:txBody>
          <a:bodyPr vert="horz" lIns="0" tIns="45720" rIns="0" bIns="45720" rtlCol="0" anchor="t" anchorCtr="0">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B6DD323A-9269-AE42-951E-F08FD291D3E6}"/>
              </a:ext>
            </a:extLst>
          </p:cNvPr>
          <p:cNvSpPr>
            <a:spLocks noGrp="1"/>
          </p:cNvSpPr>
          <p:nvPr>
            <p:ph type="body" idx="1"/>
          </p:nvPr>
        </p:nvSpPr>
        <p:spPr>
          <a:xfrm>
            <a:off x="331491" y="692150"/>
            <a:ext cx="9252068" cy="5797550"/>
          </a:xfrm>
          <a:prstGeom prst="rect">
            <a:avLst/>
          </a:prstGeom>
        </p:spPr>
        <p:txBody>
          <a:bodyPr vert="horz" lIns="0" tIns="45720" rIns="0" bIns="45720" rtlCol="0">
            <a:noAutofit/>
          </a:body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12" name="テキスト ボックス 11">
            <a:extLst>
              <a:ext uri="{FF2B5EF4-FFF2-40B4-BE49-F238E27FC236}">
                <a16:creationId xmlns:a16="http://schemas.microsoft.com/office/drawing/2014/main" id="{2EC0FE39-FF8A-854D-B052-AD48F672F869}"/>
              </a:ext>
            </a:extLst>
          </p:cNvPr>
          <p:cNvSpPr txBox="1"/>
          <p:nvPr userDrawn="1"/>
        </p:nvSpPr>
        <p:spPr>
          <a:xfrm>
            <a:off x="4954155" y="6623438"/>
            <a:ext cx="2866169" cy="200055"/>
          </a:xfrm>
          <a:prstGeom prst="rect">
            <a:avLst/>
          </a:prstGeom>
          <a:noFill/>
          <a:ln>
            <a:noFill/>
          </a:ln>
        </p:spPr>
        <p:txBody>
          <a:bodyPr wrap="none" lIns="0" rIns="0" rtlCol="0">
            <a:spAutoFit/>
          </a:bodyPr>
          <a:lstStyle/>
          <a:p>
            <a:pPr algn="r"/>
            <a:r>
              <a:rPr kumimoji="0" lang="en-US" altLang="ja-JP" sz="700" dirty="0">
                <a:solidFill>
                  <a:schemeClr val="tx1"/>
                </a:solidFill>
                <a:latin typeface="+mn-lt"/>
                <a:cs typeface="Meiryo UI" pitchFamily="50" charset="-128"/>
              </a:rPr>
              <a:t>© 2022 NTT DATA INSTITUTE OF MANAGEMENT CONSULTING, Inc.</a:t>
            </a:r>
          </a:p>
        </p:txBody>
      </p:sp>
      <p:cxnSp>
        <p:nvCxnSpPr>
          <p:cNvPr id="14" name="直線コネクタ 13">
            <a:extLst>
              <a:ext uri="{FF2B5EF4-FFF2-40B4-BE49-F238E27FC236}">
                <a16:creationId xmlns:a16="http://schemas.microsoft.com/office/drawing/2014/main" id="{6E0AB67B-3BB7-D24C-B6E4-8AEC718F26B0}"/>
              </a:ext>
            </a:extLst>
          </p:cNvPr>
          <p:cNvCxnSpPr>
            <a:cxnSpLocks/>
          </p:cNvCxnSpPr>
          <p:nvPr userDrawn="1"/>
        </p:nvCxnSpPr>
        <p:spPr>
          <a:xfrm>
            <a:off x="7820324" y="6597650"/>
            <a:ext cx="0" cy="260350"/>
          </a:xfrm>
          <a:prstGeom prst="line">
            <a:avLst/>
          </a:prstGeom>
          <a:ln w="9525">
            <a:solidFill>
              <a:schemeClr val="tx1"/>
            </a:solidFill>
          </a:ln>
          <a:effectLst/>
        </p:spPr>
        <p:style>
          <a:lnRef idx="2">
            <a:schemeClr val="accent1"/>
          </a:lnRef>
          <a:fillRef idx="0">
            <a:schemeClr val="accent1"/>
          </a:fillRef>
          <a:effectRef idx="1">
            <a:schemeClr val="accent1"/>
          </a:effectRef>
          <a:fontRef idx="minor">
            <a:schemeClr val="tx1"/>
          </a:fontRef>
        </p:style>
      </p:cxnSp>
      <p:pic>
        <p:nvPicPr>
          <p:cNvPr id="11" name="図 10">
            <a:extLst>
              <a:ext uri="{FF2B5EF4-FFF2-40B4-BE49-F238E27FC236}">
                <a16:creationId xmlns:a16="http://schemas.microsoft.com/office/drawing/2014/main" id="{419A274F-C600-0040-8334-12E71497BD00}"/>
              </a:ext>
            </a:extLst>
          </p:cNvPr>
          <p:cNvPicPr>
            <a:picLocks noChangeAspect="1"/>
          </p:cNvPicPr>
          <p:nvPr userDrawn="1"/>
        </p:nvPicPr>
        <p:blipFill>
          <a:blip r:embed="rId6" cstate="email">
            <a:extLst>
              <a:ext uri="{28A0092B-C50C-407E-A947-70E740481C1C}">
                <a14:useLocalDpi xmlns:a14="http://schemas.microsoft.com/office/drawing/2010/main"/>
              </a:ext>
            </a:extLst>
          </a:blip>
          <a:srcRect/>
          <a:stretch/>
        </p:blipFill>
        <p:spPr>
          <a:xfrm>
            <a:off x="7991572" y="6600825"/>
            <a:ext cx="920819" cy="234560"/>
          </a:xfrm>
          <a:prstGeom prst="rect">
            <a:avLst/>
          </a:prstGeom>
        </p:spPr>
      </p:pic>
      <p:cxnSp>
        <p:nvCxnSpPr>
          <p:cNvPr id="16" name="直線コネクタ 15">
            <a:extLst>
              <a:ext uri="{FF2B5EF4-FFF2-40B4-BE49-F238E27FC236}">
                <a16:creationId xmlns:a16="http://schemas.microsoft.com/office/drawing/2014/main" id="{0408FE47-3BFF-0A42-8F48-D66777FF6E91}"/>
              </a:ext>
            </a:extLst>
          </p:cNvPr>
          <p:cNvCxnSpPr>
            <a:cxnSpLocks/>
          </p:cNvCxnSpPr>
          <p:nvPr userDrawn="1"/>
        </p:nvCxnSpPr>
        <p:spPr>
          <a:xfrm>
            <a:off x="9083638" y="6597650"/>
            <a:ext cx="0" cy="260350"/>
          </a:xfrm>
          <a:prstGeom prst="line">
            <a:avLst/>
          </a:prstGeom>
          <a:ln w="9525">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17" name="テキスト ボックス 16">
            <a:extLst>
              <a:ext uri="{FF2B5EF4-FFF2-40B4-BE49-F238E27FC236}">
                <a16:creationId xmlns:a16="http://schemas.microsoft.com/office/drawing/2014/main" id="{F8FAFC4E-F3F0-D947-B10D-2319BEB244D1}"/>
              </a:ext>
            </a:extLst>
          </p:cNvPr>
          <p:cNvSpPr txBox="1"/>
          <p:nvPr userDrawn="1"/>
        </p:nvSpPr>
        <p:spPr>
          <a:xfrm>
            <a:off x="9147003" y="6590696"/>
            <a:ext cx="436568" cy="261610"/>
          </a:xfrm>
          <a:prstGeom prst="rect">
            <a:avLst/>
          </a:prstGeom>
          <a:noFill/>
          <a:ln>
            <a:noFill/>
          </a:ln>
        </p:spPr>
        <p:txBody>
          <a:bodyPr wrap="square" lIns="0" rIns="0" rtlCol="0">
            <a:spAutoFit/>
          </a:bodyPr>
          <a:lstStyle/>
          <a:p>
            <a:pPr algn="r"/>
            <a:fld id="{8DD8EB0B-AB08-A54E-B33C-ED72A04D9CE9}" type="slidenum">
              <a:rPr lang="ja-JP" altLang="en-US" sz="1100" smtClean="0">
                <a:solidFill>
                  <a:schemeClr val="tx1"/>
                </a:solidFill>
                <a:latin typeface="+mn-lt"/>
              </a:rPr>
              <a:pPr algn="r"/>
              <a:t>‹#›</a:t>
            </a:fld>
            <a:endParaRPr kumimoji="0" lang="en-US" altLang="ja-JP" sz="1100" dirty="0">
              <a:solidFill>
                <a:schemeClr val="tx1"/>
              </a:solidFill>
              <a:latin typeface="+mn-lt"/>
              <a:cs typeface="Meiryo UI" pitchFamily="50" charset="-128"/>
            </a:endParaRPr>
          </a:p>
        </p:txBody>
      </p:sp>
    </p:spTree>
    <p:extLst>
      <p:ext uri="{BB962C8B-B14F-4D97-AF65-F5344CB8AC3E}">
        <p14:creationId xmlns:p14="http://schemas.microsoft.com/office/powerpoint/2010/main" val="3891492812"/>
      </p:ext>
    </p:extLst>
  </p:cSld>
  <p:clrMap bg1="lt1" tx1="dk1" bg2="lt2" tx2="dk2" accent1="accent1" accent2="accent2" accent3="accent3" accent4="accent4" accent5="accent5" accent6="accent6" hlink="hlink" folHlink="folHlink"/>
  <p:sldLayoutIdLst>
    <p:sldLayoutId id="2147483932" r:id="rId1"/>
    <p:sldLayoutId id="2147483933" r:id="rId2"/>
    <p:sldLayoutId id="2147483934" r:id="rId3"/>
    <p:sldLayoutId id="2147483935" r:id="rId4"/>
  </p:sldLayoutIdLst>
  <p:hf hdr="0" ftr="0" dt="0"/>
  <p:txStyles>
    <p:titleStyle>
      <a:lvl1pPr algn="l" defTabSz="609559" rtl="0" eaLnBrk="1" fontAlgn="base" hangingPunct="1">
        <a:spcBef>
          <a:spcPct val="0"/>
        </a:spcBef>
        <a:spcAft>
          <a:spcPct val="0"/>
        </a:spcAft>
        <a:defRPr kumimoji="1" sz="2400" b="1" i="0" kern="1200" spc="0" baseline="0">
          <a:solidFill>
            <a:schemeClr val="tx1"/>
          </a:solidFill>
          <a:latin typeface="+mj-ea"/>
          <a:ea typeface="+mj-ea"/>
          <a:cs typeface="HGPGothicE" charset="-128"/>
        </a:defRPr>
      </a:lvl1pPr>
      <a:lvl2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2pPr>
      <a:lvl3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3pPr>
      <a:lvl4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4pPr>
      <a:lvl5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5pPr>
      <a:lvl6pPr marL="609559"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6pPr>
      <a:lvl7pPr marL="1219118"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7pPr>
      <a:lvl8pPr marL="1828676"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8pPr>
      <a:lvl9pPr marL="2438234"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9pPr>
    </p:titleStyle>
    <p:bodyStyle>
      <a:lvl1pPr marL="0" indent="0" algn="l" defTabSz="288002" rtl="0" eaLnBrk="1" fontAlgn="base" hangingPunct="1">
        <a:spcBef>
          <a:spcPct val="20000"/>
        </a:spcBef>
        <a:spcAft>
          <a:spcPct val="0"/>
        </a:spcAft>
        <a:buFont typeface="Arial" panose="020B0604020202020204" pitchFamily="34" charset="0"/>
        <a:buNone/>
        <a:tabLst/>
        <a:defRPr kumimoji="1" sz="1800" kern="1200">
          <a:solidFill>
            <a:schemeClr val="tx1"/>
          </a:solidFill>
          <a:latin typeface="+mn-ea"/>
          <a:ea typeface="+mn-ea"/>
          <a:cs typeface="Arial"/>
        </a:defRPr>
      </a:lvl1pPr>
      <a:lvl2pPr marL="360002"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2pPr>
      <a:lvl3pPr marL="540004"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3pPr>
      <a:lvl4pPr marL="720005"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4pPr>
      <a:lvl5pPr marL="900006"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p:bodyStyle>
    <p:otherStyle>
      <a:defPPr>
        <a:defRPr lang="en-US"/>
      </a:defPPr>
      <a:lvl1pPr marL="0" algn="l" defTabSz="609559" rtl="0" eaLnBrk="1" latinLnBrk="0" hangingPunct="1">
        <a:defRPr kumimoji="1" sz="2400" kern="1200">
          <a:solidFill>
            <a:schemeClr val="tx1"/>
          </a:solidFill>
          <a:latin typeface="+mn-lt"/>
          <a:ea typeface="+mn-ea"/>
          <a:cs typeface="+mn-cs"/>
        </a:defRPr>
      </a:lvl1pPr>
      <a:lvl2pPr marL="609559" algn="l" defTabSz="609559" rtl="0" eaLnBrk="1" latinLnBrk="0" hangingPunct="1">
        <a:defRPr kumimoji="1" sz="2400" kern="1200">
          <a:solidFill>
            <a:schemeClr val="tx1"/>
          </a:solidFill>
          <a:latin typeface="+mn-lt"/>
          <a:ea typeface="+mn-ea"/>
          <a:cs typeface="+mn-cs"/>
        </a:defRPr>
      </a:lvl2pPr>
      <a:lvl3pPr marL="1219118" algn="l" defTabSz="609559" rtl="0" eaLnBrk="1" latinLnBrk="0" hangingPunct="1">
        <a:defRPr kumimoji="1" sz="2400" kern="1200">
          <a:solidFill>
            <a:schemeClr val="tx1"/>
          </a:solidFill>
          <a:latin typeface="+mn-lt"/>
          <a:ea typeface="+mn-ea"/>
          <a:cs typeface="+mn-cs"/>
        </a:defRPr>
      </a:lvl3pPr>
      <a:lvl4pPr marL="1828676" algn="l" defTabSz="609559" rtl="0" eaLnBrk="1" latinLnBrk="0" hangingPunct="1">
        <a:defRPr kumimoji="1" sz="2400" kern="1200">
          <a:solidFill>
            <a:schemeClr val="tx1"/>
          </a:solidFill>
          <a:latin typeface="+mn-lt"/>
          <a:ea typeface="+mn-ea"/>
          <a:cs typeface="+mn-cs"/>
        </a:defRPr>
      </a:lvl4pPr>
      <a:lvl5pPr marL="2438234" algn="l" defTabSz="609559" rtl="0" eaLnBrk="1" latinLnBrk="0" hangingPunct="1">
        <a:defRPr kumimoji="1" sz="2400" kern="1200">
          <a:solidFill>
            <a:schemeClr val="tx1"/>
          </a:solidFill>
          <a:latin typeface="+mn-lt"/>
          <a:ea typeface="+mn-ea"/>
          <a:cs typeface="+mn-cs"/>
        </a:defRPr>
      </a:lvl5pPr>
      <a:lvl6pPr marL="3047792" algn="l" defTabSz="609559" rtl="0" eaLnBrk="1" latinLnBrk="0" hangingPunct="1">
        <a:defRPr kumimoji="1" sz="2400" kern="1200">
          <a:solidFill>
            <a:schemeClr val="tx1"/>
          </a:solidFill>
          <a:latin typeface="+mn-lt"/>
          <a:ea typeface="+mn-ea"/>
          <a:cs typeface="+mn-cs"/>
        </a:defRPr>
      </a:lvl6pPr>
      <a:lvl7pPr marL="3657351" algn="l" defTabSz="609559" rtl="0" eaLnBrk="1" latinLnBrk="0" hangingPunct="1">
        <a:defRPr kumimoji="1" sz="2400" kern="1200">
          <a:solidFill>
            <a:schemeClr val="tx1"/>
          </a:solidFill>
          <a:latin typeface="+mn-lt"/>
          <a:ea typeface="+mn-ea"/>
          <a:cs typeface="+mn-cs"/>
        </a:defRPr>
      </a:lvl7pPr>
      <a:lvl8pPr marL="4266908" algn="l" defTabSz="609559" rtl="0" eaLnBrk="1" latinLnBrk="0" hangingPunct="1">
        <a:defRPr kumimoji="1" sz="2400" kern="1200">
          <a:solidFill>
            <a:schemeClr val="tx1"/>
          </a:solidFill>
          <a:latin typeface="+mn-lt"/>
          <a:ea typeface="+mn-ea"/>
          <a:cs typeface="+mn-cs"/>
        </a:defRPr>
      </a:lvl8pPr>
      <a:lvl9pPr marL="4876467" algn="l" defTabSz="609559" rtl="0" eaLnBrk="1" latinLnBrk="0" hangingPunct="1">
        <a:defRPr kumimoji="1"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09">
          <p15:clr>
            <a:srgbClr val="F26B43"/>
          </p15:clr>
        </p15:guide>
        <p15:guide id="4" orient="horz" pos="2160">
          <p15:clr>
            <a:srgbClr val="F26B43"/>
          </p15:clr>
        </p15:guide>
        <p15:guide id="6" orient="horz" pos="436">
          <p15:clr>
            <a:srgbClr val="F26B43"/>
          </p15:clr>
        </p15:guide>
        <p15:guide id="7" pos="3121">
          <p15:clr>
            <a:srgbClr val="F26B43"/>
          </p15:clr>
        </p15:guide>
        <p15:guide id="8" pos="6031">
          <p15:clr>
            <a:srgbClr val="F26B43"/>
          </p15:clr>
        </p15:guide>
        <p15:guide id="9" orient="horz" pos="4088">
          <p15:clr>
            <a:srgbClr val="F26B43"/>
          </p15:clr>
        </p15:guide>
        <p15:guide id="10" orient="horz" pos="368">
          <p15:clr>
            <a:srgbClr val="F26B43"/>
          </p15:clr>
        </p15:guide>
        <p15:guide id="11" orient="horz" pos="4269">
          <p15:clr>
            <a:srgbClr val="F26B43"/>
          </p15:clr>
        </p15:guide>
        <p15:guide id="12" orient="horz" pos="4156">
          <p15:clr>
            <a:srgbClr val="F26B43"/>
          </p15:clr>
        </p15:guide>
      </p15:sldGuideLst>
    </p:ext>
  </p:extLst>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B037A440-03F7-DC4B-BD06-698F971DD4B7}"/>
              </a:ext>
            </a:extLst>
          </p:cNvPr>
          <p:cNvSpPr>
            <a:spLocks noGrp="1"/>
          </p:cNvSpPr>
          <p:nvPr>
            <p:ph type="title"/>
          </p:nvPr>
        </p:nvSpPr>
        <p:spPr>
          <a:xfrm>
            <a:off x="331490" y="164693"/>
            <a:ext cx="9243021" cy="412538"/>
          </a:xfrm>
          <a:prstGeom prst="rect">
            <a:avLst/>
          </a:prstGeom>
        </p:spPr>
        <p:txBody>
          <a:bodyPr vert="horz" lIns="0" tIns="45720" rIns="0" bIns="45720" rtlCol="0" anchor="t" anchorCtr="0">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B6DD323A-9269-AE42-951E-F08FD291D3E6}"/>
              </a:ext>
            </a:extLst>
          </p:cNvPr>
          <p:cNvSpPr>
            <a:spLocks noGrp="1"/>
          </p:cNvSpPr>
          <p:nvPr>
            <p:ph type="body" idx="1"/>
          </p:nvPr>
        </p:nvSpPr>
        <p:spPr>
          <a:xfrm>
            <a:off x="331491" y="692150"/>
            <a:ext cx="9252068" cy="5797550"/>
          </a:xfrm>
          <a:prstGeom prst="rect">
            <a:avLst/>
          </a:prstGeom>
        </p:spPr>
        <p:txBody>
          <a:bodyPr vert="horz" lIns="0" tIns="45720" rIns="0" bIns="45720" rtlCol="0">
            <a:noAutofit/>
          </a:body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12" name="テキスト ボックス 11">
            <a:extLst>
              <a:ext uri="{FF2B5EF4-FFF2-40B4-BE49-F238E27FC236}">
                <a16:creationId xmlns:a16="http://schemas.microsoft.com/office/drawing/2014/main" id="{2EC0FE39-FF8A-854D-B052-AD48F672F869}"/>
              </a:ext>
            </a:extLst>
          </p:cNvPr>
          <p:cNvSpPr txBox="1"/>
          <p:nvPr userDrawn="1"/>
        </p:nvSpPr>
        <p:spPr>
          <a:xfrm>
            <a:off x="4954155" y="6623438"/>
            <a:ext cx="2866169" cy="200055"/>
          </a:xfrm>
          <a:prstGeom prst="rect">
            <a:avLst/>
          </a:prstGeom>
          <a:noFill/>
          <a:ln>
            <a:noFill/>
          </a:ln>
        </p:spPr>
        <p:txBody>
          <a:bodyPr wrap="none" lIns="0" rIns="0" rtlCol="0">
            <a:spAutoFit/>
          </a:bodyPr>
          <a:lstStyle/>
          <a:p>
            <a:pPr algn="r"/>
            <a:r>
              <a:rPr kumimoji="0" lang="en-US" altLang="ja-JP" sz="700" dirty="0">
                <a:solidFill>
                  <a:schemeClr val="tx1"/>
                </a:solidFill>
                <a:latin typeface="+mn-lt"/>
                <a:cs typeface="Meiryo UI" pitchFamily="50" charset="-128"/>
              </a:rPr>
              <a:t>© 2022 NTT DATA INSTITUTE OF MANAGEMENT CONSULTING, Inc.</a:t>
            </a:r>
          </a:p>
        </p:txBody>
      </p:sp>
      <p:cxnSp>
        <p:nvCxnSpPr>
          <p:cNvPr id="14" name="直線コネクタ 13">
            <a:extLst>
              <a:ext uri="{FF2B5EF4-FFF2-40B4-BE49-F238E27FC236}">
                <a16:creationId xmlns:a16="http://schemas.microsoft.com/office/drawing/2014/main" id="{6E0AB67B-3BB7-D24C-B6E4-8AEC718F26B0}"/>
              </a:ext>
            </a:extLst>
          </p:cNvPr>
          <p:cNvCxnSpPr>
            <a:cxnSpLocks/>
          </p:cNvCxnSpPr>
          <p:nvPr userDrawn="1"/>
        </p:nvCxnSpPr>
        <p:spPr>
          <a:xfrm>
            <a:off x="7820324" y="6597650"/>
            <a:ext cx="0" cy="260350"/>
          </a:xfrm>
          <a:prstGeom prst="line">
            <a:avLst/>
          </a:prstGeom>
          <a:ln w="9525">
            <a:solidFill>
              <a:schemeClr val="tx1"/>
            </a:solidFill>
          </a:ln>
          <a:effectLst/>
        </p:spPr>
        <p:style>
          <a:lnRef idx="2">
            <a:schemeClr val="accent1"/>
          </a:lnRef>
          <a:fillRef idx="0">
            <a:schemeClr val="accent1"/>
          </a:fillRef>
          <a:effectRef idx="1">
            <a:schemeClr val="accent1"/>
          </a:effectRef>
          <a:fontRef idx="minor">
            <a:schemeClr val="tx1"/>
          </a:fontRef>
        </p:style>
      </p:cxnSp>
      <p:pic>
        <p:nvPicPr>
          <p:cNvPr id="11" name="図 10">
            <a:extLst>
              <a:ext uri="{FF2B5EF4-FFF2-40B4-BE49-F238E27FC236}">
                <a16:creationId xmlns:a16="http://schemas.microsoft.com/office/drawing/2014/main" id="{419A274F-C600-0040-8334-12E71497BD00}"/>
              </a:ext>
            </a:extLst>
          </p:cNvPr>
          <p:cNvPicPr>
            <a:picLocks noChangeAspect="1"/>
          </p:cNvPicPr>
          <p:nvPr userDrawn="1"/>
        </p:nvPicPr>
        <p:blipFill>
          <a:blip r:embed="rId7" cstate="email">
            <a:extLst>
              <a:ext uri="{28A0092B-C50C-407E-A947-70E740481C1C}">
                <a14:useLocalDpi xmlns:a14="http://schemas.microsoft.com/office/drawing/2010/main"/>
              </a:ext>
            </a:extLst>
          </a:blip>
          <a:srcRect/>
          <a:stretch/>
        </p:blipFill>
        <p:spPr>
          <a:xfrm>
            <a:off x="7991572" y="6600825"/>
            <a:ext cx="920819" cy="234560"/>
          </a:xfrm>
          <a:prstGeom prst="rect">
            <a:avLst/>
          </a:prstGeom>
        </p:spPr>
      </p:pic>
      <p:cxnSp>
        <p:nvCxnSpPr>
          <p:cNvPr id="16" name="直線コネクタ 15">
            <a:extLst>
              <a:ext uri="{FF2B5EF4-FFF2-40B4-BE49-F238E27FC236}">
                <a16:creationId xmlns:a16="http://schemas.microsoft.com/office/drawing/2014/main" id="{0408FE47-3BFF-0A42-8F48-D66777FF6E91}"/>
              </a:ext>
            </a:extLst>
          </p:cNvPr>
          <p:cNvCxnSpPr>
            <a:cxnSpLocks/>
          </p:cNvCxnSpPr>
          <p:nvPr userDrawn="1"/>
        </p:nvCxnSpPr>
        <p:spPr>
          <a:xfrm>
            <a:off x="9083638" y="6597650"/>
            <a:ext cx="0" cy="260350"/>
          </a:xfrm>
          <a:prstGeom prst="line">
            <a:avLst/>
          </a:prstGeom>
          <a:ln w="9525">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17" name="テキスト ボックス 16">
            <a:extLst>
              <a:ext uri="{FF2B5EF4-FFF2-40B4-BE49-F238E27FC236}">
                <a16:creationId xmlns:a16="http://schemas.microsoft.com/office/drawing/2014/main" id="{F8FAFC4E-F3F0-D947-B10D-2319BEB244D1}"/>
              </a:ext>
            </a:extLst>
          </p:cNvPr>
          <p:cNvSpPr txBox="1"/>
          <p:nvPr userDrawn="1"/>
        </p:nvSpPr>
        <p:spPr>
          <a:xfrm>
            <a:off x="9147003" y="6590696"/>
            <a:ext cx="436568" cy="261610"/>
          </a:xfrm>
          <a:prstGeom prst="rect">
            <a:avLst/>
          </a:prstGeom>
          <a:noFill/>
          <a:ln>
            <a:noFill/>
          </a:ln>
        </p:spPr>
        <p:txBody>
          <a:bodyPr wrap="square" lIns="0" rIns="0" rtlCol="0">
            <a:spAutoFit/>
          </a:bodyPr>
          <a:lstStyle/>
          <a:p>
            <a:pPr algn="r"/>
            <a:fld id="{8DD8EB0B-AB08-A54E-B33C-ED72A04D9CE9}" type="slidenum">
              <a:rPr lang="ja-JP" altLang="en-US" sz="1100" smtClean="0">
                <a:solidFill>
                  <a:schemeClr val="tx1"/>
                </a:solidFill>
                <a:latin typeface="+mn-lt"/>
              </a:rPr>
              <a:pPr algn="r"/>
              <a:t>‹#›</a:t>
            </a:fld>
            <a:endParaRPr kumimoji="0" lang="en-US" altLang="ja-JP" sz="1100" dirty="0">
              <a:solidFill>
                <a:schemeClr val="tx1"/>
              </a:solidFill>
              <a:latin typeface="+mn-lt"/>
              <a:cs typeface="Meiryo UI" pitchFamily="50" charset="-128"/>
            </a:endParaRPr>
          </a:p>
        </p:txBody>
      </p:sp>
    </p:spTree>
    <p:extLst>
      <p:ext uri="{BB962C8B-B14F-4D97-AF65-F5344CB8AC3E}">
        <p14:creationId xmlns:p14="http://schemas.microsoft.com/office/powerpoint/2010/main" val="1183530914"/>
      </p:ext>
    </p:extLst>
  </p:cSld>
  <p:clrMap bg1="lt1" tx1="dk1" bg2="lt2" tx2="dk2" accent1="accent1" accent2="accent2" accent3="accent3" accent4="accent4" accent5="accent5" accent6="accent6" hlink="hlink" folHlink="folHlink"/>
  <p:sldLayoutIdLst>
    <p:sldLayoutId id="2147483937" r:id="rId1"/>
    <p:sldLayoutId id="2147483938" r:id="rId2"/>
    <p:sldLayoutId id="2147483939" r:id="rId3"/>
    <p:sldLayoutId id="2147483940" r:id="rId4"/>
    <p:sldLayoutId id="2147483942" r:id="rId5"/>
  </p:sldLayoutIdLst>
  <p:hf hdr="0" ftr="0" dt="0"/>
  <p:txStyles>
    <p:titleStyle>
      <a:lvl1pPr algn="l" defTabSz="609559" rtl="0" eaLnBrk="1" fontAlgn="base" hangingPunct="1">
        <a:spcBef>
          <a:spcPct val="0"/>
        </a:spcBef>
        <a:spcAft>
          <a:spcPct val="0"/>
        </a:spcAft>
        <a:defRPr kumimoji="1" sz="2400" b="1" i="0" kern="1200" spc="0" baseline="0">
          <a:solidFill>
            <a:schemeClr val="tx1"/>
          </a:solidFill>
          <a:latin typeface="+mj-ea"/>
          <a:ea typeface="+mj-ea"/>
          <a:cs typeface="HGPGothicE" charset="-128"/>
        </a:defRPr>
      </a:lvl1pPr>
      <a:lvl2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2pPr>
      <a:lvl3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3pPr>
      <a:lvl4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4pPr>
      <a:lvl5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5pPr>
      <a:lvl6pPr marL="609559"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6pPr>
      <a:lvl7pPr marL="1219118"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7pPr>
      <a:lvl8pPr marL="1828676"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8pPr>
      <a:lvl9pPr marL="2438234"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9pPr>
    </p:titleStyle>
    <p:bodyStyle>
      <a:lvl1pPr marL="0" indent="0" algn="l" defTabSz="288002" rtl="0" eaLnBrk="1" fontAlgn="base" hangingPunct="1">
        <a:spcBef>
          <a:spcPct val="20000"/>
        </a:spcBef>
        <a:spcAft>
          <a:spcPct val="0"/>
        </a:spcAft>
        <a:buFont typeface="Arial" panose="020B0604020202020204" pitchFamily="34" charset="0"/>
        <a:buNone/>
        <a:tabLst/>
        <a:defRPr kumimoji="1" sz="1800" kern="1200">
          <a:solidFill>
            <a:schemeClr val="tx1"/>
          </a:solidFill>
          <a:latin typeface="+mn-ea"/>
          <a:ea typeface="+mn-ea"/>
          <a:cs typeface="Arial"/>
        </a:defRPr>
      </a:lvl1pPr>
      <a:lvl2pPr marL="360002"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2pPr>
      <a:lvl3pPr marL="540004"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3pPr>
      <a:lvl4pPr marL="720005"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4pPr>
      <a:lvl5pPr marL="900006"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p:bodyStyle>
    <p:otherStyle>
      <a:defPPr>
        <a:defRPr lang="en-US"/>
      </a:defPPr>
      <a:lvl1pPr marL="0" algn="l" defTabSz="609559" rtl="0" eaLnBrk="1" latinLnBrk="0" hangingPunct="1">
        <a:defRPr kumimoji="1" sz="2400" kern="1200">
          <a:solidFill>
            <a:schemeClr val="tx1"/>
          </a:solidFill>
          <a:latin typeface="+mn-lt"/>
          <a:ea typeface="+mn-ea"/>
          <a:cs typeface="+mn-cs"/>
        </a:defRPr>
      </a:lvl1pPr>
      <a:lvl2pPr marL="609559" algn="l" defTabSz="609559" rtl="0" eaLnBrk="1" latinLnBrk="0" hangingPunct="1">
        <a:defRPr kumimoji="1" sz="2400" kern="1200">
          <a:solidFill>
            <a:schemeClr val="tx1"/>
          </a:solidFill>
          <a:latin typeface="+mn-lt"/>
          <a:ea typeface="+mn-ea"/>
          <a:cs typeface="+mn-cs"/>
        </a:defRPr>
      </a:lvl2pPr>
      <a:lvl3pPr marL="1219118" algn="l" defTabSz="609559" rtl="0" eaLnBrk="1" latinLnBrk="0" hangingPunct="1">
        <a:defRPr kumimoji="1" sz="2400" kern="1200">
          <a:solidFill>
            <a:schemeClr val="tx1"/>
          </a:solidFill>
          <a:latin typeface="+mn-lt"/>
          <a:ea typeface="+mn-ea"/>
          <a:cs typeface="+mn-cs"/>
        </a:defRPr>
      </a:lvl3pPr>
      <a:lvl4pPr marL="1828676" algn="l" defTabSz="609559" rtl="0" eaLnBrk="1" latinLnBrk="0" hangingPunct="1">
        <a:defRPr kumimoji="1" sz="2400" kern="1200">
          <a:solidFill>
            <a:schemeClr val="tx1"/>
          </a:solidFill>
          <a:latin typeface="+mn-lt"/>
          <a:ea typeface="+mn-ea"/>
          <a:cs typeface="+mn-cs"/>
        </a:defRPr>
      </a:lvl4pPr>
      <a:lvl5pPr marL="2438234" algn="l" defTabSz="609559" rtl="0" eaLnBrk="1" latinLnBrk="0" hangingPunct="1">
        <a:defRPr kumimoji="1" sz="2400" kern="1200">
          <a:solidFill>
            <a:schemeClr val="tx1"/>
          </a:solidFill>
          <a:latin typeface="+mn-lt"/>
          <a:ea typeface="+mn-ea"/>
          <a:cs typeface="+mn-cs"/>
        </a:defRPr>
      </a:lvl5pPr>
      <a:lvl6pPr marL="3047792" algn="l" defTabSz="609559" rtl="0" eaLnBrk="1" latinLnBrk="0" hangingPunct="1">
        <a:defRPr kumimoji="1" sz="2400" kern="1200">
          <a:solidFill>
            <a:schemeClr val="tx1"/>
          </a:solidFill>
          <a:latin typeface="+mn-lt"/>
          <a:ea typeface="+mn-ea"/>
          <a:cs typeface="+mn-cs"/>
        </a:defRPr>
      </a:lvl6pPr>
      <a:lvl7pPr marL="3657351" algn="l" defTabSz="609559" rtl="0" eaLnBrk="1" latinLnBrk="0" hangingPunct="1">
        <a:defRPr kumimoji="1" sz="2400" kern="1200">
          <a:solidFill>
            <a:schemeClr val="tx1"/>
          </a:solidFill>
          <a:latin typeface="+mn-lt"/>
          <a:ea typeface="+mn-ea"/>
          <a:cs typeface="+mn-cs"/>
        </a:defRPr>
      </a:lvl7pPr>
      <a:lvl8pPr marL="4266908" algn="l" defTabSz="609559" rtl="0" eaLnBrk="1" latinLnBrk="0" hangingPunct="1">
        <a:defRPr kumimoji="1" sz="2400" kern="1200">
          <a:solidFill>
            <a:schemeClr val="tx1"/>
          </a:solidFill>
          <a:latin typeface="+mn-lt"/>
          <a:ea typeface="+mn-ea"/>
          <a:cs typeface="+mn-cs"/>
        </a:defRPr>
      </a:lvl8pPr>
      <a:lvl9pPr marL="4876467" algn="l" defTabSz="609559" rtl="0" eaLnBrk="1" latinLnBrk="0" hangingPunct="1">
        <a:defRPr kumimoji="1"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09">
          <p15:clr>
            <a:srgbClr val="F26B43"/>
          </p15:clr>
        </p15:guide>
        <p15:guide id="4" orient="horz" pos="2160">
          <p15:clr>
            <a:srgbClr val="F26B43"/>
          </p15:clr>
        </p15:guide>
        <p15:guide id="6" orient="horz" pos="436">
          <p15:clr>
            <a:srgbClr val="F26B43"/>
          </p15:clr>
        </p15:guide>
        <p15:guide id="7" pos="3121">
          <p15:clr>
            <a:srgbClr val="F26B43"/>
          </p15:clr>
        </p15:guide>
        <p15:guide id="8" pos="6031">
          <p15:clr>
            <a:srgbClr val="F26B43"/>
          </p15:clr>
        </p15:guide>
        <p15:guide id="9" orient="horz" pos="4088">
          <p15:clr>
            <a:srgbClr val="F26B43"/>
          </p15:clr>
        </p15:guide>
        <p15:guide id="10" orient="horz" pos="368">
          <p15:clr>
            <a:srgbClr val="F26B43"/>
          </p15:clr>
        </p15:guide>
        <p15:guide id="11" orient="horz" pos="4269">
          <p15:clr>
            <a:srgbClr val="F26B43"/>
          </p15:clr>
        </p15:guide>
        <p15:guide id="12" orient="horz" pos="4156">
          <p15:clr>
            <a:srgbClr val="F26B43"/>
          </p15:clr>
        </p15:guide>
      </p15:sldGuideLst>
    </p:ext>
  </p:extLst>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499583546"/>
      </p:ext>
    </p:extLst>
  </p:cSld>
  <p:clrMap bg1="dk1" tx1="lt1" bg2="dk2" tx2="lt2" accent1="accent1" accent2="accent2" accent3="accent3" accent4="accent4" accent5="accent5" accent6="accent6" hlink="hlink" folHlink="folHlink"/>
  <p:sldLayoutIdLst>
    <p:sldLayoutId id="2147483949" r:id="rId1"/>
    <p:sldLayoutId id="2147483950" r:id="rId2"/>
    <p:sldLayoutId id="2147483951" r:id="rId3"/>
    <p:sldLayoutId id="2147483952" r:id="rId4"/>
  </p:sldLayoutIdLst>
  <p:hf hdr="0" ftr="0" dt="0"/>
  <p:txStyles>
    <p:titleStyle>
      <a:lvl1pPr algn="l" defTabSz="742950" rtl="0" eaLnBrk="1" latinLnBrk="0" hangingPunct="1">
        <a:lnSpc>
          <a:spcPct val="90000"/>
        </a:lnSpc>
        <a:spcBef>
          <a:spcPct val="0"/>
        </a:spcBef>
        <a:buNone/>
        <a:defRPr kumimoji="1" sz="3575" kern="1200">
          <a:solidFill>
            <a:schemeClr val="tx1"/>
          </a:solidFill>
          <a:latin typeface="+mj-lt"/>
          <a:ea typeface="+mj-ea"/>
          <a:cs typeface="+mj-cs"/>
        </a:defRPr>
      </a:lvl1pPr>
    </p:titleStyle>
    <p:bodyStyle>
      <a:lvl1pPr marL="185738" indent="-185738" algn="l" defTabSz="742950" rtl="0" eaLnBrk="1" latinLnBrk="0" hangingPunct="1">
        <a:lnSpc>
          <a:spcPct val="90000"/>
        </a:lnSpc>
        <a:spcBef>
          <a:spcPts val="813"/>
        </a:spcBef>
        <a:buFont typeface="Arial" panose="020B0604020202020204" pitchFamily="34" charset="0"/>
        <a:buChar char="•"/>
        <a:defRPr kumimoji="1" sz="2275" kern="1200">
          <a:solidFill>
            <a:schemeClr val="tx1"/>
          </a:solidFill>
          <a:latin typeface="+mn-lt"/>
          <a:ea typeface="+mn-ea"/>
          <a:cs typeface="+mn-cs"/>
        </a:defRPr>
      </a:lvl1pPr>
      <a:lvl2pPr marL="557213" indent="-185738" algn="l" defTabSz="742950" rtl="0" eaLnBrk="1" latinLnBrk="0" hangingPunct="1">
        <a:lnSpc>
          <a:spcPct val="90000"/>
        </a:lnSpc>
        <a:spcBef>
          <a:spcPts val="406"/>
        </a:spcBef>
        <a:buFont typeface="Arial" panose="020B0604020202020204" pitchFamily="34" charset="0"/>
        <a:buChar char="•"/>
        <a:defRPr kumimoji="1" sz="1950" kern="1200">
          <a:solidFill>
            <a:schemeClr val="tx1"/>
          </a:solidFill>
          <a:latin typeface="+mn-lt"/>
          <a:ea typeface="+mn-ea"/>
          <a:cs typeface="+mn-cs"/>
        </a:defRPr>
      </a:lvl2pPr>
      <a:lvl3pPr marL="928688" indent="-185738" algn="l" defTabSz="742950" rtl="0" eaLnBrk="1" latinLnBrk="0" hangingPunct="1">
        <a:lnSpc>
          <a:spcPct val="90000"/>
        </a:lnSpc>
        <a:spcBef>
          <a:spcPts val="406"/>
        </a:spcBef>
        <a:buFont typeface="Arial" panose="020B0604020202020204" pitchFamily="34" charset="0"/>
        <a:buChar char="•"/>
        <a:defRPr kumimoji="1" sz="1625" kern="1200">
          <a:solidFill>
            <a:schemeClr val="tx1"/>
          </a:solidFill>
          <a:latin typeface="+mn-lt"/>
          <a:ea typeface="+mn-ea"/>
          <a:cs typeface="+mn-cs"/>
        </a:defRPr>
      </a:lvl3pPr>
      <a:lvl4pPr marL="1300163"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4pPr>
      <a:lvl5pPr marL="1671638"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5pPr>
      <a:lvl6pPr marL="2043113"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6pPr>
      <a:lvl7pPr marL="2414588"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7pPr>
      <a:lvl8pPr marL="2786063"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8pPr>
      <a:lvl9pPr marL="3157538"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9pPr>
    </p:bodyStyle>
    <p:otherStyle>
      <a:defPPr>
        <a:defRPr lang="ja-JP"/>
      </a:defPPr>
      <a:lvl1pPr marL="0" algn="l" defTabSz="742950" rtl="0" eaLnBrk="1" latinLnBrk="0" hangingPunct="1">
        <a:defRPr kumimoji="1" sz="1463" kern="1200">
          <a:solidFill>
            <a:schemeClr val="tx1"/>
          </a:solidFill>
          <a:latin typeface="+mn-lt"/>
          <a:ea typeface="+mn-ea"/>
          <a:cs typeface="+mn-cs"/>
        </a:defRPr>
      </a:lvl1pPr>
      <a:lvl2pPr marL="371475" algn="l" defTabSz="742950" rtl="0" eaLnBrk="1" latinLnBrk="0" hangingPunct="1">
        <a:defRPr kumimoji="1" sz="1463" kern="1200">
          <a:solidFill>
            <a:schemeClr val="tx1"/>
          </a:solidFill>
          <a:latin typeface="+mn-lt"/>
          <a:ea typeface="+mn-ea"/>
          <a:cs typeface="+mn-cs"/>
        </a:defRPr>
      </a:lvl2pPr>
      <a:lvl3pPr marL="742950" algn="l" defTabSz="742950" rtl="0" eaLnBrk="1" latinLnBrk="0" hangingPunct="1">
        <a:defRPr kumimoji="1" sz="1463" kern="1200">
          <a:solidFill>
            <a:schemeClr val="tx1"/>
          </a:solidFill>
          <a:latin typeface="+mn-lt"/>
          <a:ea typeface="+mn-ea"/>
          <a:cs typeface="+mn-cs"/>
        </a:defRPr>
      </a:lvl3pPr>
      <a:lvl4pPr marL="1114425" algn="l" defTabSz="742950" rtl="0" eaLnBrk="1" latinLnBrk="0" hangingPunct="1">
        <a:defRPr kumimoji="1" sz="1463" kern="1200">
          <a:solidFill>
            <a:schemeClr val="tx1"/>
          </a:solidFill>
          <a:latin typeface="+mn-lt"/>
          <a:ea typeface="+mn-ea"/>
          <a:cs typeface="+mn-cs"/>
        </a:defRPr>
      </a:lvl4pPr>
      <a:lvl5pPr marL="1485900" algn="l" defTabSz="742950" rtl="0" eaLnBrk="1" latinLnBrk="0" hangingPunct="1">
        <a:defRPr kumimoji="1" sz="1463" kern="1200">
          <a:solidFill>
            <a:schemeClr val="tx1"/>
          </a:solidFill>
          <a:latin typeface="+mn-lt"/>
          <a:ea typeface="+mn-ea"/>
          <a:cs typeface="+mn-cs"/>
        </a:defRPr>
      </a:lvl5pPr>
      <a:lvl6pPr marL="1857375" algn="l" defTabSz="742950" rtl="0" eaLnBrk="1" latinLnBrk="0" hangingPunct="1">
        <a:defRPr kumimoji="1" sz="1463" kern="1200">
          <a:solidFill>
            <a:schemeClr val="tx1"/>
          </a:solidFill>
          <a:latin typeface="+mn-lt"/>
          <a:ea typeface="+mn-ea"/>
          <a:cs typeface="+mn-cs"/>
        </a:defRPr>
      </a:lvl6pPr>
      <a:lvl7pPr marL="2228850" algn="l" defTabSz="742950" rtl="0" eaLnBrk="1" latinLnBrk="0" hangingPunct="1">
        <a:defRPr kumimoji="1" sz="1463" kern="1200">
          <a:solidFill>
            <a:schemeClr val="tx1"/>
          </a:solidFill>
          <a:latin typeface="+mn-lt"/>
          <a:ea typeface="+mn-ea"/>
          <a:cs typeface="+mn-cs"/>
        </a:defRPr>
      </a:lvl7pPr>
      <a:lvl8pPr marL="2600325" algn="l" defTabSz="742950" rtl="0" eaLnBrk="1" latinLnBrk="0" hangingPunct="1">
        <a:defRPr kumimoji="1" sz="1463" kern="1200">
          <a:solidFill>
            <a:schemeClr val="tx1"/>
          </a:solidFill>
          <a:latin typeface="+mn-lt"/>
          <a:ea typeface="+mn-ea"/>
          <a:cs typeface="+mn-cs"/>
        </a:defRPr>
      </a:lvl8pPr>
      <a:lvl9pPr marL="2971800" algn="l" defTabSz="742950" rtl="0" eaLnBrk="1" latinLnBrk="0" hangingPunct="1">
        <a:defRPr kumimoji="1" sz="146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_rels/slide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xml"/><Relationship Id="rId1" Type="http://schemas.openxmlformats.org/officeDocument/2006/relationships/slideLayout" Target="../slideLayouts/slideLayout39.xml"/></Relationships>
</file>

<file path=ppt/slides/_rels/slide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39.xml"/></Relationships>
</file>

<file path=ppt/slides/_rels/slide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xml"/><Relationship Id="rId1" Type="http://schemas.openxmlformats.org/officeDocument/2006/relationships/slideLayout" Target="../slideLayouts/slideLayout39.xml"/><Relationship Id="rId4" Type="http://schemas.openxmlformats.org/officeDocument/2006/relationships/image" Target="../media/image26.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9.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9.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9.xml"/></Relationships>
</file>

<file path=ppt/slides/_rels/slide1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39.xml"/><Relationship Id="rId5" Type="http://schemas.openxmlformats.org/officeDocument/2006/relationships/image" Target="../media/image30.png"/><Relationship Id="rId4" Type="http://schemas.openxmlformats.org/officeDocument/2006/relationships/image" Target="../media/image29.png"/></Relationships>
</file>

<file path=ppt/slides/_rels/slide1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39.xml"/><Relationship Id="rId5" Type="http://schemas.openxmlformats.org/officeDocument/2006/relationships/image" Target="../media/image30.png"/><Relationship Id="rId4" Type="http://schemas.openxmlformats.org/officeDocument/2006/relationships/image" Target="../media/image29.png"/></Relationships>
</file>

<file path=ppt/slides/_rels/slide1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39.xml"/><Relationship Id="rId5" Type="http://schemas.openxmlformats.org/officeDocument/2006/relationships/image" Target="../media/image30.png"/><Relationship Id="rId4" Type="http://schemas.openxmlformats.org/officeDocument/2006/relationships/image" Target="../media/image29.png"/></Relationships>
</file>

<file path=ppt/slides/_rels/slide15.xml.rels><?xml version="1.0" encoding="UTF-8" standalone="yes"?>
<Relationships xmlns="http://schemas.openxmlformats.org/package/2006/relationships"><Relationship Id="rId3" Type="http://schemas.openxmlformats.org/officeDocument/2006/relationships/image" Target="../media/image28.png"/><Relationship Id="rId7" Type="http://schemas.openxmlformats.org/officeDocument/2006/relationships/image" Target="../media/image32.png"/><Relationship Id="rId2" Type="http://schemas.openxmlformats.org/officeDocument/2006/relationships/image" Target="../media/image29.png"/><Relationship Id="rId1" Type="http://schemas.openxmlformats.org/officeDocument/2006/relationships/slideLayout" Target="../slideLayouts/slideLayout39.xml"/><Relationship Id="rId6" Type="http://schemas.openxmlformats.org/officeDocument/2006/relationships/image" Target="../media/image31.png"/><Relationship Id="rId5" Type="http://schemas.openxmlformats.org/officeDocument/2006/relationships/image" Target="../media/image27.png"/><Relationship Id="rId4" Type="http://schemas.openxmlformats.org/officeDocument/2006/relationships/image" Target="../media/image30.png"/></Relationships>
</file>

<file path=ppt/slides/_rels/slide1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8.png"/><Relationship Id="rId1" Type="http://schemas.openxmlformats.org/officeDocument/2006/relationships/slideLayout" Target="../slideLayouts/slideLayout39.xml"/><Relationship Id="rId4" Type="http://schemas.openxmlformats.org/officeDocument/2006/relationships/image" Target="../media/image27.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2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7.png"/><Relationship Id="rId1" Type="http://schemas.openxmlformats.org/officeDocument/2006/relationships/slideLayout" Target="../slideLayouts/slideLayout38.xml"/><Relationship Id="rId5" Type="http://schemas.openxmlformats.org/officeDocument/2006/relationships/image" Target="../media/image28.png"/><Relationship Id="rId4" Type="http://schemas.openxmlformats.org/officeDocument/2006/relationships/image" Target="../media/image29.png"/></Relationships>
</file>

<file path=ppt/slides/_rels/slide2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8.png"/><Relationship Id="rId1" Type="http://schemas.openxmlformats.org/officeDocument/2006/relationships/slideLayout" Target="../slideLayouts/slideLayout38.xml"/><Relationship Id="rId5" Type="http://schemas.openxmlformats.org/officeDocument/2006/relationships/image" Target="../media/image29.png"/><Relationship Id="rId4" Type="http://schemas.openxmlformats.org/officeDocument/2006/relationships/image" Target="../media/image30.png"/></Relationships>
</file>

<file path=ppt/slides/_rels/slide2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8.png"/><Relationship Id="rId1" Type="http://schemas.openxmlformats.org/officeDocument/2006/relationships/slideLayout" Target="../slideLayouts/slideLayout38.xml"/><Relationship Id="rId5" Type="http://schemas.openxmlformats.org/officeDocument/2006/relationships/image" Target="../media/image29.png"/><Relationship Id="rId4" Type="http://schemas.openxmlformats.org/officeDocument/2006/relationships/image" Target="../media/image30.png"/></Relationships>
</file>

<file path=ppt/slides/_rels/slide2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8.png"/><Relationship Id="rId1" Type="http://schemas.openxmlformats.org/officeDocument/2006/relationships/slideLayout" Target="../slideLayouts/slideLayout38.xml"/><Relationship Id="rId5" Type="http://schemas.openxmlformats.org/officeDocument/2006/relationships/image" Target="../media/image29.png"/><Relationship Id="rId4" Type="http://schemas.openxmlformats.org/officeDocument/2006/relationships/image" Target="../media/image30.png"/></Relationships>
</file>

<file path=ppt/slides/_rels/slide2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30.png"/><Relationship Id="rId1" Type="http://schemas.openxmlformats.org/officeDocument/2006/relationships/slideLayout" Target="../slideLayouts/slideLayout38.xml"/><Relationship Id="rId4" Type="http://schemas.openxmlformats.org/officeDocument/2006/relationships/image" Target="../media/image28.png"/></Relationships>
</file>

<file path=ppt/slides/_rels/slide2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30.png"/><Relationship Id="rId1" Type="http://schemas.openxmlformats.org/officeDocument/2006/relationships/slideLayout" Target="../slideLayouts/slideLayout38.xml"/><Relationship Id="rId4" Type="http://schemas.openxmlformats.org/officeDocument/2006/relationships/image" Target="../media/image28.png"/></Relationships>
</file>

<file path=ppt/slides/_rels/slide3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30.png"/><Relationship Id="rId1" Type="http://schemas.openxmlformats.org/officeDocument/2006/relationships/slideLayout" Target="../slideLayouts/slideLayout38.xml"/><Relationship Id="rId4" Type="http://schemas.openxmlformats.org/officeDocument/2006/relationships/image" Target="../media/image28.png"/></Relationships>
</file>

<file path=ppt/slides/_rels/slide3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38.xml"/><Relationship Id="rId5" Type="http://schemas.openxmlformats.org/officeDocument/2006/relationships/image" Target="../media/image29.png"/><Relationship Id="rId4" Type="http://schemas.openxmlformats.org/officeDocument/2006/relationships/image" Target="../media/image30.png"/></Relationships>
</file>

<file path=ppt/slides/_rels/slide3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7.png"/><Relationship Id="rId1" Type="http://schemas.openxmlformats.org/officeDocument/2006/relationships/slideLayout" Target="../slideLayouts/slideLayout38.xml"/></Relationships>
</file>

<file path=ppt/slides/_rels/slide3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38.xml"/><Relationship Id="rId4" Type="http://schemas.openxmlformats.org/officeDocument/2006/relationships/image" Target="../media/image29.png"/></Relationships>
</file>

<file path=ppt/slides/_rels/slide3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30.png"/><Relationship Id="rId1" Type="http://schemas.openxmlformats.org/officeDocument/2006/relationships/slideLayout" Target="../slideLayouts/slideLayout38.xml"/><Relationship Id="rId5" Type="http://schemas.openxmlformats.org/officeDocument/2006/relationships/image" Target="../media/image28.png"/><Relationship Id="rId4" Type="http://schemas.openxmlformats.org/officeDocument/2006/relationships/image" Target="../media/image29.png"/></Relationships>
</file>

<file path=ppt/slides/_rels/slide3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30.png"/><Relationship Id="rId1" Type="http://schemas.openxmlformats.org/officeDocument/2006/relationships/slideLayout" Target="../slideLayouts/slideLayout38.xml"/><Relationship Id="rId5" Type="http://schemas.openxmlformats.org/officeDocument/2006/relationships/image" Target="../media/image33.png"/><Relationship Id="rId4" Type="http://schemas.openxmlformats.org/officeDocument/2006/relationships/image" Target="../media/image28.png"/></Relationships>
</file>

<file path=ppt/slides/_rels/slide3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7.png"/><Relationship Id="rId1" Type="http://schemas.openxmlformats.org/officeDocument/2006/relationships/slideLayout" Target="../slideLayouts/slideLayout38.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9.xml"/></Relationships>
</file>

<file path=ppt/slides/_rels/slide3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7.xml"/><Relationship Id="rId1" Type="http://schemas.openxmlformats.org/officeDocument/2006/relationships/slideLayout" Target="../slideLayouts/slideLayout39.xml"/><Relationship Id="rId4" Type="http://schemas.openxmlformats.org/officeDocument/2006/relationships/image" Target="../media/image29.png"/></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9.xml"/></Relationships>
</file>

<file path=ppt/slides/_rels/slide4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34.jpeg"/><Relationship Id="rId1" Type="http://schemas.openxmlformats.org/officeDocument/2006/relationships/slideLayout" Target="../slideLayouts/slideLayout39.xml"/><Relationship Id="rId5" Type="http://schemas.openxmlformats.org/officeDocument/2006/relationships/image" Target="../media/image30.png"/><Relationship Id="rId4" Type="http://schemas.openxmlformats.org/officeDocument/2006/relationships/image" Target="../media/image28.png"/></Relationships>
</file>

<file path=ppt/slides/_rels/slide41.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39.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4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39.xml"/><Relationship Id="rId6" Type="http://schemas.openxmlformats.org/officeDocument/2006/relationships/image" Target="../media/image27.png"/><Relationship Id="rId5" Type="http://schemas.openxmlformats.org/officeDocument/2006/relationships/image" Target="../media/image39.png"/><Relationship Id="rId4" Type="http://schemas.openxmlformats.org/officeDocument/2006/relationships/image" Target="../media/image38.png"/></Relationships>
</file>

<file path=ppt/slides/_rels/slide44.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39.xml"/></Relationships>
</file>

<file path=ppt/slides/_rels/slide45.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9.xml"/><Relationship Id="rId1" Type="http://schemas.openxmlformats.org/officeDocument/2006/relationships/slideLayout" Target="../slideLayouts/slideLayout39.xml"/></Relationships>
</file>

<file path=ppt/slides/_rels/slide46.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0.xml"/><Relationship Id="rId1" Type="http://schemas.openxmlformats.org/officeDocument/2006/relationships/slideLayout" Target="../slideLayouts/slideLayout39.xml"/><Relationship Id="rId4" Type="http://schemas.openxmlformats.org/officeDocument/2006/relationships/image" Target="../media/image43.png"/></Relationships>
</file>

<file path=ppt/slides/_rels/slide47.xml.rels><?xml version="1.0" encoding="UTF-8" standalone="yes"?>
<Relationships xmlns="http://schemas.openxmlformats.org/package/2006/relationships"><Relationship Id="rId3" Type="http://schemas.openxmlformats.org/officeDocument/2006/relationships/image" Target="../media/image38.png"/><Relationship Id="rId7" Type="http://schemas.openxmlformats.org/officeDocument/2006/relationships/image" Target="../media/image27.png"/><Relationship Id="rId2" Type="http://schemas.openxmlformats.org/officeDocument/2006/relationships/image" Target="../media/image37.png"/><Relationship Id="rId1" Type="http://schemas.openxmlformats.org/officeDocument/2006/relationships/slideLayout" Target="../slideLayouts/slideLayout39.xml"/><Relationship Id="rId6" Type="http://schemas.openxmlformats.org/officeDocument/2006/relationships/image" Target="../media/image44.png"/><Relationship Id="rId5" Type="http://schemas.openxmlformats.org/officeDocument/2006/relationships/image" Target="../media/image31.png"/><Relationship Id="rId4" Type="http://schemas.openxmlformats.org/officeDocument/2006/relationships/image" Target="../media/image39.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52.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39.xml"/></Relationships>
</file>

<file path=ppt/slides/_rels/slide53.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34.jpeg"/><Relationship Id="rId7" Type="http://schemas.openxmlformats.org/officeDocument/2006/relationships/image" Target="../media/image30.png"/><Relationship Id="rId2" Type="http://schemas.openxmlformats.org/officeDocument/2006/relationships/notesSlide" Target="../notesSlides/notesSlide11.xml"/><Relationship Id="rId1" Type="http://schemas.openxmlformats.org/officeDocument/2006/relationships/slideLayout" Target="../slideLayouts/slideLayout39.xml"/><Relationship Id="rId6" Type="http://schemas.openxmlformats.org/officeDocument/2006/relationships/image" Target="../media/image46.png"/><Relationship Id="rId5" Type="http://schemas.openxmlformats.org/officeDocument/2006/relationships/image" Target="../media/image27.png"/><Relationship Id="rId4" Type="http://schemas.openxmlformats.org/officeDocument/2006/relationships/image" Target="../media/image28.png"/></Relationships>
</file>

<file path=ppt/slides/_rels/slide54.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39.xml"/></Relationships>
</file>

<file path=ppt/slides/_rels/slide5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49.png"/><Relationship Id="rId1" Type="http://schemas.openxmlformats.org/officeDocument/2006/relationships/slideLayout" Target="../slideLayouts/slideLayout39.xml"/><Relationship Id="rId5" Type="http://schemas.openxmlformats.org/officeDocument/2006/relationships/image" Target="../media/image50.png"/><Relationship Id="rId4" Type="http://schemas.openxmlformats.org/officeDocument/2006/relationships/image" Target="../media/image30.png"/></Relationships>
</file>

<file path=ppt/slides/_rels/slide5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39.xml"/><Relationship Id="rId4" Type="http://schemas.openxmlformats.org/officeDocument/2006/relationships/image" Target="../media/image27.png"/></Relationships>
</file>

<file path=ppt/slides/_rels/slide57.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39.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9.xml"/></Relationships>
</file>

<file path=ppt/slides/_rels/slide6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30.png"/><Relationship Id="rId1" Type="http://schemas.openxmlformats.org/officeDocument/2006/relationships/slideLayout" Target="../slideLayouts/slideLayout39.xml"/><Relationship Id="rId4" Type="http://schemas.openxmlformats.org/officeDocument/2006/relationships/image" Target="../media/image27.png"/></Relationships>
</file>

<file path=ppt/slides/_rels/slide61.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13.xml"/><Relationship Id="rId1" Type="http://schemas.openxmlformats.org/officeDocument/2006/relationships/slideLayout" Target="../slideLayouts/slideLayout39.xml"/></Relationships>
</file>

<file path=ppt/slides/_rels/slide6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4.xml"/><Relationship Id="rId1" Type="http://schemas.openxmlformats.org/officeDocument/2006/relationships/slideLayout" Target="../slideLayouts/slideLayout39.xml"/><Relationship Id="rId6" Type="http://schemas.openxmlformats.org/officeDocument/2006/relationships/image" Target="../media/image30.png"/><Relationship Id="rId5" Type="http://schemas.openxmlformats.org/officeDocument/2006/relationships/image" Target="../media/image28.png"/><Relationship Id="rId4" Type="http://schemas.openxmlformats.org/officeDocument/2006/relationships/image" Target="../media/image29.png"/></Relationships>
</file>

<file path=ppt/slides/_rels/slide6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7.png"/><Relationship Id="rId1" Type="http://schemas.openxmlformats.org/officeDocument/2006/relationships/slideLayout" Target="../slideLayouts/slideLayout39.xml"/><Relationship Id="rId4" Type="http://schemas.openxmlformats.org/officeDocument/2006/relationships/image" Target="../media/image28.png"/></Relationships>
</file>

<file path=ppt/slides/_rels/slide64.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15.xml"/><Relationship Id="rId1" Type="http://schemas.openxmlformats.org/officeDocument/2006/relationships/slideLayout" Target="../slideLayouts/slideLayout39.xml"/><Relationship Id="rId4" Type="http://schemas.openxmlformats.org/officeDocument/2006/relationships/image" Target="../media/image54.png"/></Relationships>
</file>

<file path=ppt/slides/_rels/slide6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8.png"/><Relationship Id="rId1" Type="http://schemas.openxmlformats.org/officeDocument/2006/relationships/slideLayout" Target="../slideLayouts/slideLayout39.xml"/><Relationship Id="rId4" Type="http://schemas.openxmlformats.org/officeDocument/2006/relationships/image" Target="../media/image30.pn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9.xml"/></Relationships>
</file>

<file path=ppt/slides/_rels/slide6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7.xml"/><Relationship Id="rId1" Type="http://schemas.openxmlformats.org/officeDocument/2006/relationships/slideLayout" Target="../slideLayouts/slideLayout39.xml"/><Relationship Id="rId5" Type="http://schemas.openxmlformats.org/officeDocument/2006/relationships/image" Target="../media/image55.png"/><Relationship Id="rId4" Type="http://schemas.openxmlformats.org/officeDocument/2006/relationships/image" Target="../media/image28.png"/></Relationships>
</file>

<file path=ppt/slides/_rels/slide6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39.xml"/><Relationship Id="rId5" Type="http://schemas.openxmlformats.org/officeDocument/2006/relationships/image" Target="../media/image30.png"/><Relationship Id="rId4" Type="http://schemas.openxmlformats.org/officeDocument/2006/relationships/image" Target="../media/image55.png"/></Relationships>
</file>

<file path=ppt/slides/_rels/slide70.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39.xml"/></Relationships>
</file>

<file path=ppt/slides/_rels/slide71.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39.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_rels/slide73.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39.xml"/></Relationships>
</file>

<file path=ppt/slides/_rels/slide74.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18.xml"/><Relationship Id="rId1" Type="http://schemas.openxmlformats.org/officeDocument/2006/relationships/slideLayout" Target="../slideLayouts/slideLayout39.xml"/><Relationship Id="rId5" Type="http://schemas.openxmlformats.org/officeDocument/2006/relationships/image" Target="../media/image27.png"/><Relationship Id="rId4" Type="http://schemas.openxmlformats.org/officeDocument/2006/relationships/image" Target="../media/image30.png"/></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76.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png"/><Relationship Id="rId1" Type="http://schemas.openxmlformats.org/officeDocument/2006/relationships/slideLayout" Target="../slideLayouts/slideLayout39.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79.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39.xml"/></Relationships>
</file>

<file path=ppt/slides/_rels/slide80.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Layout" Target="../slideLayouts/slideLayout39.xml"/><Relationship Id="rId4" Type="http://schemas.openxmlformats.org/officeDocument/2006/relationships/image" Target="../media/image65.png"/></Relationships>
</file>

<file path=ppt/slides/_rels/slide8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55.png"/><Relationship Id="rId1" Type="http://schemas.openxmlformats.org/officeDocument/2006/relationships/slideLayout" Target="../slideLayouts/slideLayout39.xml"/><Relationship Id="rId6" Type="http://schemas.openxmlformats.org/officeDocument/2006/relationships/image" Target="../media/image30.png"/><Relationship Id="rId5" Type="http://schemas.openxmlformats.org/officeDocument/2006/relationships/image" Target="../media/image28.png"/><Relationship Id="rId4" Type="http://schemas.openxmlformats.org/officeDocument/2006/relationships/image" Target="../media/image29.png"/></Relationships>
</file>

<file path=ppt/slides/_rels/slide8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66.png"/><Relationship Id="rId1" Type="http://schemas.openxmlformats.org/officeDocument/2006/relationships/slideLayout" Target="../slideLayouts/slideLayout39.xml"/><Relationship Id="rId5" Type="http://schemas.openxmlformats.org/officeDocument/2006/relationships/image" Target="../media/image29.png"/><Relationship Id="rId4" Type="http://schemas.openxmlformats.org/officeDocument/2006/relationships/image" Target="../media/image27.png"/></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93.xml.rels><?xml version="1.0" encoding="UTF-8" standalone="yes"?>
<Relationships xmlns="http://schemas.openxmlformats.org/package/2006/relationships"><Relationship Id="rId2" Type="http://schemas.openxmlformats.org/officeDocument/2006/relationships/image" Target="../media/image67.jpeg"/><Relationship Id="rId1" Type="http://schemas.openxmlformats.org/officeDocument/2006/relationships/slideLayout" Target="../slideLayouts/slideLayout39.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9.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9.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9.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9.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9.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プレースホルダー 2"/>
          <p:cNvSpPr>
            <a:spLocks noGrp="1"/>
          </p:cNvSpPr>
          <p:nvPr>
            <p:ph type="body" sz="quarter" idx="11"/>
          </p:nvPr>
        </p:nvSpPr>
        <p:spPr>
          <a:xfrm>
            <a:off x="331490" y="2717803"/>
            <a:ext cx="9726909" cy="3060698"/>
          </a:xfrm>
        </p:spPr>
        <p:txBody>
          <a:bodyPr/>
          <a:lstStyle/>
          <a:p>
            <a:r>
              <a:rPr lang="en-US" altLang="ja-JP" sz="3200" b="1" dirty="0"/>
              <a:t>3. </a:t>
            </a:r>
            <a:r>
              <a:rPr lang="ja-JP" altLang="en-US" sz="3200" b="1" dirty="0"/>
              <a:t>詳細調査結果：</a:t>
            </a:r>
            <a:endParaRPr lang="en-US" altLang="ja-JP" sz="3200" b="1" dirty="0"/>
          </a:p>
          <a:p>
            <a:r>
              <a:rPr kumimoji="1" lang="ja-JP" altLang="en-US" sz="2400" b="1" dirty="0">
                <a:solidFill>
                  <a:schemeClr val="bg1">
                    <a:lumMod val="50000"/>
                  </a:schemeClr>
                </a:solidFill>
              </a:rPr>
              <a:t>　</a:t>
            </a:r>
            <a:r>
              <a:rPr lang="en-US" altLang="ja-JP" sz="2400" b="1" dirty="0">
                <a:solidFill>
                  <a:schemeClr val="bg1">
                    <a:lumMod val="50000"/>
                  </a:schemeClr>
                </a:solidFill>
              </a:rPr>
              <a:t>3.1 </a:t>
            </a:r>
            <a:r>
              <a:rPr lang="ja-JP" altLang="en-US" sz="2400" b="1" dirty="0">
                <a:solidFill>
                  <a:schemeClr val="bg1">
                    <a:lumMod val="50000"/>
                  </a:schemeClr>
                </a:solidFill>
              </a:rPr>
              <a:t>共通識別番号・デジタル</a:t>
            </a:r>
            <a:r>
              <a:rPr lang="en-US" altLang="ja-JP" sz="2400" b="1" dirty="0">
                <a:solidFill>
                  <a:schemeClr val="bg1">
                    <a:lumMod val="50000"/>
                  </a:schemeClr>
                </a:solidFill>
              </a:rPr>
              <a:t>ID</a:t>
            </a:r>
            <a:r>
              <a:rPr lang="ja-JP" altLang="en-US" sz="2400" b="1" dirty="0">
                <a:solidFill>
                  <a:schemeClr val="bg1">
                    <a:lumMod val="50000"/>
                  </a:schemeClr>
                </a:solidFill>
              </a:rPr>
              <a:t>に関する政策動向</a:t>
            </a:r>
            <a:endParaRPr kumimoji="1" lang="en-US" altLang="ja-JP" sz="2400" b="1" dirty="0">
              <a:solidFill>
                <a:schemeClr val="bg1">
                  <a:lumMod val="50000"/>
                </a:schemeClr>
              </a:solidFill>
            </a:endParaRPr>
          </a:p>
          <a:p>
            <a:r>
              <a:rPr lang="ja-JP" altLang="en-US" sz="2400" b="1" dirty="0">
                <a:solidFill>
                  <a:schemeClr val="bg1">
                    <a:lumMod val="50000"/>
                  </a:schemeClr>
                </a:solidFill>
              </a:rPr>
              <a:t>　</a:t>
            </a:r>
            <a:r>
              <a:rPr lang="en-US" altLang="ja-JP" sz="2400" b="1" dirty="0">
                <a:solidFill>
                  <a:schemeClr val="bg1">
                    <a:lumMod val="50000"/>
                  </a:schemeClr>
                </a:solidFill>
              </a:rPr>
              <a:t>3.2 </a:t>
            </a:r>
            <a:r>
              <a:rPr lang="ja-JP" altLang="en-US" sz="2400" b="1" dirty="0">
                <a:solidFill>
                  <a:schemeClr val="bg1">
                    <a:lumMod val="50000"/>
                  </a:schemeClr>
                </a:solidFill>
              </a:rPr>
              <a:t>トラストフレームワークの策定状況</a:t>
            </a:r>
            <a:endParaRPr lang="en-US" altLang="ja-JP" sz="2400" b="1" dirty="0">
              <a:solidFill>
                <a:schemeClr val="bg1">
                  <a:lumMod val="50000"/>
                </a:schemeClr>
              </a:solidFill>
            </a:endParaRPr>
          </a:p>
          <a:p>
            <a:r>
              <a:rPr kumimoji="1" lang="ja-JP" altLang="en-US" sz="2400" b="1" dirty="0">
                <a:solidFill>
                  <a:schemeClr val="bg1">
                    <a:lumMod val="50000"/>
                  </a:schemeClr>
                </a:solidFill>
              </a:rPr>
              <a:t>　</a:t>
            </a:r>
            <a:r>
              <a:rPr lang="en-US" altLang="ja-JP" sz="2400" b="1" dirty="0"/>
              <a:t>3.3 </a:t>
            </a:r>
            <a:r>
              <a:rPr lang="ja-JP" altLang="en-US" sz="2400" b="1" dirty="0"/>
              <a:t>自己主権型／分散型アイデンティティに関する取り組み・ユースケース</a:t>
            </a:r>
            <a:endParaRPr kumimoji="1" lang="en-US" altLang="ja-JP" sz="2400" b="1" dirty="0"/>
          </a:p>
        </p:txBody>
      </p:sp>
    </p:spTree>
    <p:extLst>
      <p:ext uri="{BB962C8B-B14F-4D97-AF65-F5344CB8AC3E}">
        <p14:creationId xmlns:p14="http://schemas.microsoft.com/office/powerpoint/2010/main" val="265289383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プレースホルダー 2"/>
          <p:cNvSpPr>
            <a:spLocks noGrp="1"/>
          </p:cNvSpPr>
          <p:nvPr>
            <p:ph type="body" sz="quarter" idx="11"/>
          </p:nvPr>
        </p:nvSpPr>
        <p:spPr>
          <a:xfrm>
            <a:off x="331490" y="2717803"/>
            <a:ext cx="9574509" cy="3060698"/>
          </a:xfrm>
        </p:spPr>
        <p:txBody>
          <a:bodyPr/>
          <a:lstStyle/>
          <a:p>
            <a:r>
              <a:rPr lang="en-US" altLang="ja-JP" sz="2400" b="1" dirty="0"/>
              <a:t>3.3 </a:t>
            </a:r>
            <a:r>
              <a:rPr lang="ja-JP" altLang="en-US" sz="2400" b="1" dirty="0"/>
              <a:t>詳細調査結果：自己主権型／分散型アイデンティティに関する取り組み</a:t>
            </a:r>
          </a:p>
          <a:p>
            <a:r>
              <a:rPr lang="ja-JP" altLang="en-US" sz="2400" b="1" dirty="0"/>
              <a:t>　</a:t>
            </a:r>
            <a:r>
              <a:rPr lang="en-US" altLang="ja-JP" sz="2400" b="1" dirty="0"/>
              <a:t>3.3.1</a:t>
            </a:r>
            <a:r>
              <a:rPr lang="ja-JP" altLang="en-US" sz="2400" b="1" dirty="0"/>
              <a:t>欧州（</a:t>
            </a:r>
            <a:r>
              <a:rPr lang="en-US" altLang="ja-JP" sz="2400" b="1" dirty="0"/>
              <a:t>EU</a:t>
            </a:r>
            <a:r>
              <a:rPr lang="ja-JP" altLang="en-US" sz="2400" b="1" dirty="0" err="1"/>
              <a:t>、</a:t>
            </a:r>
            <a:r>
              <a:rPr lang="ja-JP" altLang="en-US" sz="2400" b="1" dirty="0"/>
              <a:t>ドイツ、イギリス）における調査結果</a:t>
            </a:r>
            <a:endParaRPr lang="en-US" altLang="ja-JP" sz="2400" b="1" dirty="0"/>
          </a:p>
        </p:txBody>
      </p:sp>
    </p:spTree>
    <p:extLst>
      <p:ext uri="{BB962C8B-B14F-4D97-AF65-F5344CB8AC3E}">
        <p14:creationId xmlns:p14="http://schemas.microsoft.com/office/powerpoint/2010/main" val="356828654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タイトル 7"/>
          <p:cNvSpPr>
            <a:spLocks noGrp="1"/>
          </p:cNvSpPr>
          <p:nvPr>
            <p:ph type="title"/>
          </p:nvPr>
        </p:nvSpPr>
        <p:spPr>
          <a:xfrm>
            <a:off x="331490" y="164692"/>
            <a:ext cx="9243021" cy="497459"/>
          </a:xfrm>
        </p:spPr>
        <p:txBody>
          <a:bodyPr>
            <a:normAutofit fontScale="90000"/>
          </a:bodyPr>
          <a:lstStyle/>
          <a:p>
            <a:r>
              <a:rPr lang="en-US" altLang="ja-JP" sz="1100" dirty="0">
                <a:solidFill>
                  <a:srgbClr val="002060"/>
                </a:solidFill>
              </a:rPr>
              <a:t>3.3.1</a:t>
            </a:r>
            <a:r>
              <a:rPr lang="ja-JP" altLang="en-US" sz="1100" dirty="0">
                <a:solidFill>
                  <a:srgbClr val="002060"/>
                </a:solidFill>
              </a:rPr>
              <a:t>　自己主権型／分散型アイデンティティに関する取り組み・ユースケース　</a:t>
            </a:r>
            <a:r>
              <a:rPr lang="en-US" altLang="ja-JP" sz="1400" b="1" spc="0" dirty="0">
                <a:solidFill>
                  <a:srgbClr val="002060"/>
                </a:solidFill>
              </a:rPr>
              <a:t/>
            </a:r>
            <a:br>
              <a:rPr lang="en-US" altLang="ja-JP" sz="1400" b="1" spc="0" dirty="0">
                <a:solidFill>
                  <a:srgbClr val="002060"/>
                </a:solidFill>
              </a:rPr>
            </a:br>
            <a:r>
              <a:rPr lang="en-US" altLang="ja-JP" sz="2000" b="1" spc="0" dirty="0">
                <a:solidFill>
                  <a:srgbClr val="002060"/>
                </a:solidFill>
              </a:rPr>
              <a:t>EBSI</a:t>
            </a:r>
            <a:endParaRPr lang="ja-JP" altLang="en-US" sz="3100" b="1" spc="0" dirty="0">
              <a:solidFill>
                <a:srgbClr val="002060"/>
              </a:solidFill>
            </a:endParaRPr>
          </a:p>
        </p:txBody>
      </p:sp>
      <p:sp>
        <p:nvSpPr>
          <p:cNvPr id="5" name="正方形/長方形 4"/>
          <p:cNvSpPr/>
          <p:nvPr/>
        </p:nvSpPr>
        <p:spPr>
          <a:xfrm>
            <a:off x="8589228" y="74294"/>
            <a:ext cx="985283" cy="186395"/>
          </a:xfrm>
          <a:prstGeom prst="rect">
            <a:avLst/>
          </a:prstGeom>
          <a:solidFill>
            <a:schemeClr val="accent2">
              <a:lumMod val="25000"/>
              <a:lumOff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400" b="1" i="0" u="none" strike="noStrike" kern="1200" cap="none" spc="0" normalizeH="0" baseline="0" noProof="0" dirty="0">
                <a:ln>
                  <a:noFill/>
                </a:ln>
                <a:solidFill>
                  <a:srgbClr val="000000"/>
                </a:solidFill>
                <a:effectLst/>
                <a:uLnTx/>
                <a:uFillTx/>
                <a:latin typeface="Arial"/>
                <a:ea typeface="Meiryo UI"/>
                <a:cs typeface="+mn-cs"/>
              </a:rPr>
              <a:t>EU</a:t>
            </a:r>
            <a:endParaRPr kumimoji="1" lang="ja-JP" altLang="en-US" sz="1400" b="1" i="0" u="none" strike="noStrike" kern="1200" cap="none" spc="0" normalizeH="0" baseline="0" noProof="0" dirty="0">
              <a:ln>
                <a:noFill/>
              </a:ln>
              <a:solidFill>
                <a:srgbClr val="000000"/>
              </a:solidFill>
              <a:effectLst/>
              <a:uLnTx/>
              <a:uFillTx/>
              <a:latin typeface="Arial"/>
              <a:ea typeface="Meiryo UI"/>
              <a:cs typeface="+mn-cs"/>
            </a:endParaRPr>
          </a:p>
        </p:txBody>
      </p:sp>
      <p:sp>
        <p:nvSpPr>
          <p:cNvPr id="7" name="正方形/長方形 6"/>
          <p:cNvSpPr/>
          <p:nvPr/>
        </p:nvSpPr>
        <p:spPr>
          <a:xfrm>
            <a:off x="8589228" y="287160"/>
            <a:ext cx="985283" cy="186395"/>
          </a:xfrm>
          <a:prstGeom prst="rect">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ドイツ</a:t>
            </a:r>
          </a:p>
        </p:txBody>
      </p:sp>
      <p:sp>
        <p:nvSpPr>
          <p:cNvPr id="9" name="正方形/長方形 8"/>
          <p:cNvSpPr/>
          <p:nvPr/>
        </p:nvSpPr>
        <p:spPr>
          <a:xfrm>
            <a:off x="8589226" y="507060"/>
            <a:ext cx="985283" cy="186395"/>
          </a:xfrm>
          <a:prstGeom prst="rect">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イギリス</a:t>
            </a:r>
          </a:p>
        </p:txBody>
      </p:sp>
      <p:pic>
        <p:nvPicPr>
          <p:cNvPr id="11" name="図 10"/>
          <p:cNvPicPr>
            <a:picLocks noChangeAspect="1"/>
          </p:cNvPicPr>
          <p:nvPr/>
        </p:nvPicPr>
        <p:blipFill rotWithShape="1">
          <a:blip r:embed="rId3"/>
          <a:srcRect t="19144"/>
          <a:stretch/>
        </p:blipFill>
        <p:spPr>
          <a:xfrm>
            <a:off x="1867258" y="3031999"/>
            <a:ext cx="1924045" cy="2994991"/>
          </a:xfrm>
          <a:prstGeom prst="rect">
            <a:avLst/>
          </a:prstGeom>
        </p:spPr>
      </p:pic>
      <p:sp>
        <p:nvSpPr>
          <p:cNvPr id="12" name="テキスト ボックス 11"/>
          <p:cNvSpPr txBox="1"/>
          <p:nvPr/>
        </p:nvSpPr>
        <p:spPr>
          <a:xfrm>
            <a:off x="1488886" y="4007512"/>
            <a:ext cx="378372" cy="346842"/>
          </a:xfrm>
          <a:prstGeom prst="rect">
            <a:avLst/>
          </a:prstGeom>
          <a:solidFill>
            <a:schemeClr val="accent1"/>
          </a:solidFill>
        </p:spPr>
        <p:txBody>
          <a:bodyPr wrap="none" lIns="0" rIns="0" rtlCol="0" anchor="ctr">
            <a:noAutofit/>
          </a:bodyPr>
          <a:lstStyle/>
          <a:p>
            <a:pPr marL="0" marR="0" lvl="0" indent="0" algn="ctr" defTabSz="288000" rtl="0" eaLnBrk="1" fontAlgn="auto" latinLnBrk="0" hangingPunct="1">
              <a:lnSpc>
                <a:spcPct val="100000"/>
              </a:lnSpc>
              <a:spcBef>
                <a:spcPts val="0"/>
              </a:spcBef>
              <a:spcAft>
                <a:spcPts val="0"/>
              </a:spcAft>
              <a:buClrTx/>
              <a:buSzTx/>
              <a:buFontTx/>
              <a:buNone/>
              <a:tabLst/>
              <a:defRPr/>
            </a:pPr>
            <a:r>
              <a:rPr kumimoji="1" lang="ja-JP" altLang="en-US" sz="1800" b="1" i="0" u="none" strike="noStrike" kern="1200" cap="none" spc="0" normalizeH="0" baseline="0" noProof="0" dirty="0">
                <a:ln>
                  <a:noFill/>
                </a:ln>
                <a:solidFill>
                  <a:srgbClr val="FFFFFF"/>
                </a:solidFill>
                <a:effectLst/>
                <a:uLnTx/>
                <a:uFillTx/>
                <a:latin typeface="Meiryo UI"/>
                <a:ea typeface="Meiryo UI"/>
                <a:cs typeface="+mn-cs"/>
              </a:rPr>
              <a:t>①</a:t>
            </a:r>
          </a:p>
        </p:txBody>
      </p:sp>
      <p:sp>
        <p:nvSpPr>
          <p:cNvPr id="13" name="テキスト ボックス 12"/>
          <p:cNvSpPr txBox="1"/>
          <p:nvPr/>
        </p:nvSpPr>
        <p:spPr>
          <a:xfrm>
            <a:off x="1488886" y="4594891"/>
            <a:ext cx="378372" cy="346842"/>
          </a:xfrm>
          <a:prstGeom prst="rect">
            <a:avLst/>
          </a:prstGeom>
          <a:solidFill>
            <a:schemeClr val="accent1"/>
          </a:solidFill>
        </p:spPr>
        <p:txBody>
          <a:bodyPr wrap="none" lIns="0" rIns="0" rtlCol="0" anchor="ctr">
            <a:noAutofit/>
          </a:bodyPr>
          <a:lstStyle/>
          <a:p>
            <a:pPr marL="0" marR="0" lvl="0" indent="0" algn="ctr" defTabSz="288000" rtl="0" eaLnBrk="1" fontAlgn="auto" latinLnBrk="0" hangingPunct="1">
              <a:lnSpc>
                <a:spcPct val="100000"/>
              </a:lnSpc>
              <a:spcBef>
                <a:spcPts val="0"/>
              </a:spcBef>
              <a:spcAft>
                <a:spcPts val="0"/>
              </a:spcAft>
              <a:buClrTx/>
              <a:buSzTx/>
              <a:buFontTx/>
              <a:buNone/>
              <a:tabLst/>
              <a:defRPr/>
            </a:pPr>
            <a:r>
              <a:rPr kumimoji="1" lang="ja-JP" altLang="en-US" sz="1800" b="1" i="0" u="none" strike="noStrike" kern="1200" cap="none" spc="0" normalizeH="0" baseline="0" noProof="0" dirty="0">
                <a:ln>
                  <a:noFill/>
                </a:ln>
                <a:solidFill>
                  <a:srgbClr val="FFFFFF"/>
                </a:solidFill>
                <a:effectLst/>
                <a:uLnTx/>
                <a:uFillTx/>
                <a:latin typeface="Meiryo UI"/>
                <a:ea typeface="Meiryo UI"/>
                <a:cs typeface="+mn-cs"/>
              </a:rPr>
              <a:t>②</a:t>
            </a:r>
          </a:p>
        </p:txBody>
      </p:sp>
      <p:sp>
        <p:nvSpPr>
          <p:cNvPr id="14" name="テキスト ボックス 13"/>
          <p:cNvSpPr txBox="1"/>
          <p:nvPr/>
        </p:nvSpPr>
        <p:spPr>
          <a:xfrm>
            <a:off x="1488886" y="5389986"/>
            <a:ext cx="378372" cy="346842"/>
          </a:xfrm>
          <a:prstGeom prst="rect">
            <a:avLst/>
          </a:prstGeom>
          <a:solidFill>
            <a:schemeClr val="accent1"/>
          </a:solidFill>
        </p:spPr>
        <p:txBody>
          <a:bodyPr wrap="none" lIns="0" rIns="0" rtlCol="0" anchor="ctr">
            <a:noAutofit/>
          </a:bodyPr>
          <a:lstStyle/>
          <a:p>
            <a:pPr marL="0" marR="0" lvl="0" indent="0" algn="ctr" defTabSz="288000" rtl="0" eaLnBrk="1" fontAlgn="auto" latinLnBrk="0" hangingPunct="1">
              <a:lnSpc>
                <a:spcPct val="100000"/>
              </a:lnSpc>
              <a:spcBef>
                <a:spcPts val="0"/>
              </a:spcBef>
              <a:spcAft>
                <a:spcPts val="0"/>
              </a:spcAft>
              <a:buClrTx/>
              <a:buSzTx/>
              <a:buFontTx/>
              <a:buNone/>
              <a:tabLst/>
              <a:defRPr/>
            </a:pPr>
            <a:r>
              <a:rPr kumimoji="1" lang="ja-JP" altLang="en-US" sz="1800" b="1" i="0" u="none" strike="noStrike" kern="1200" cap="none" spc="0" normalizeH="0" baseline="0" noProof="0" dirty="0">
                <a:ln>
                  <a:noFill/>
                </a:ln>
                <a:solidFill>
                  <a:srgbClr val="FFFFFF"/>
                </a:solidFill>
                <a:effectLst/>
                <a:uLnTx/>
                <a:uFillTx/>
                <a:latin typeface="Meiryo UI"/>
                <a:ea typeface="Meiryo UI"/>
                <a:cs typeface="+mn-cs"/>
              </a:rPr>
              <a:t>③</a:t>
            </a:r>
          </a:p>
        </p:txBody>
      </p:sp>
      <p:sp>
        <p:nvSpPr>
          <p:cNvPr id="15" name="正方形/長方形 14"/>
          <p:cNvSpPr/>
          <p:nvPr/>
        </p:nvSpPr>
        <p:spPr>
          <a:xfrm>
            <a:off x="4587819" y="3776383"/>
            <a:ext cx="4797994" cy="717166"/>
          </a:xfrm>
          <a:prstGeom prst="rect">
            <a:avLst/>
          </a:prstGeom>
          <a:noFill/>
          <a:ln w="19050">
            <a:solidFill>
              <a:schemeClr val="accent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コアサービス層</a:t>
            </a:r>
            <a:endParaRPr kumimoji="1" lang="en-US" altLang="ja-JP" sz="1400" b="1" i="0" u="none" strike="noStrike" kern="1200" cap="none" spc="0" normalizeH="0" baseline="0" noProof="0" dirty="0">
              <a:ln>
                <a:noFill/>
              </a:ln>
              <a:solidFill>
                <a:srgbClr val="000000"/>
              </a:solidFill>
              <a:effectLst/>
              <a:uLnTx/>
              <a:uFillTx/>
              <a:latin typeface="Arial"/>
              <a:ea typeface="Meiryo U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dirty="0">
                <a:ln>
                  <a:noFill/>
                </a:ln>
                <a:solidFill>
                  <a:srgbClr val="000000"/>
                </a:solidFill>
                <a:effectLst/>
                <a:uLnTx/>
                <a:uFillTx/>
                <a:latin typeface="Arial"/>
                <a:ea typeface="Meiryo UI"/>
                <a:cs typeface="+mn-cs"/>
              </a:rPr>
              <a:t>アプリケーションを開発する第三者へ提供される、</a:t>
            </a:r>
            <a:r>
              <a:rPr kumimoji="1" lang="en-US" altLang="ja-JP" sz="1400" b="0" i="0" u="none" strike="noStrike" kern="1200" cap="none" spc="0" normalizeH="0" baseline="0" noProof="0" dirty="0">
                <a:ln>
                  <a:noFill/>
                </a:ln>
                <a:solidFill>
                  <a:srgbClr val="000000"/>
                </a:solidFill>
                <a:effectLst/>
                <a:uLnTx/>
                <a:uFillTx/>
                <a:latin typeface="Arial"/>
                <a:ea typeface="Meiryo UI"/>
                <a:cs typeface="+mn-cs"/>
              </a:rPr>
              <a:t>EBP</a:t>
            </a:r>
            <a:r>
              <a:rPr kumimoji="1" lang="ja-JP" altLang="en-US" sz="1400" b="0" i="0" u="none" strike="noStrike" kern="1200" cap="none" spc="0" normalizeH="0" baseline="0" noProof="0" dirty="0">
                <a:ln>
                  <a:noFill/>
                </a:ln>
                <a:solidFill>
                  <a:srgbClr val="000000"/>
                </a:solidFill>
                <a:effectLst/>
                <a:uLnTx/>
                <a:uFillTx/>
                <a:latin typeface="Arial"/>
                <a:ea typeface="Meiryo UI"/>
                <a:cs typeface="+mn-cs"/>
              </a:rPr>
              <a:t>によって定義された要件への準拠を保証するインターフェース（</a:t>
            </a:r>
            <a:r>
              <a:rPr kumimoji="1" lang="en-US" altLang="ja-JP" sz="1400" b="0" i="0" u="none" strike="noStrike" kern="1200" cap="none" spc="0" normalizeH="0" baseline="0" noProof="0" dirty="0">
                <a:ln>
                  <a:noFill/>
                </a:ln>
                <a:solidFill>
                  <a:srgbClr val="000000"/>
                </a:solidFill>
                <a:effectLst/>
                <a:uLnTx/>
                <a:uFillTx/>
                <a:latin typeface="Arial"/>
                <a:ea typeface="Meiryo UI"/>
                <a:cs typeface="+mn-cs"/>
              </a:rPr>
              <a:t>API</a:t>
            </a:r>
            <a:r>
              <a:rPr kumimoji="1" lang="ja-JP" altLang="en-US" sz="1400" b="0" i="0" u="none" strike="noStrike" kern="1200" cap="none" spc="0" normalizeH="0" baseline="0" noProof="0" dirty="0">
                <a:ln>
                  <a:noFill/>
                </a:ln>
                <a:solidFill>
                  <a:srgbClr val="000000"/>
                </a:solidFill>
                <a:effectLst/>
                <a:uLnTx/>
                <a:uFillTx/>
                <a:latin typeface="Arial"/>
                <a:ea typeface="Meiryo UI"/>
                <a:cs typeface="+mn-cs"/>
              </a:rPr>
              <a:t>）のセット</a:t>
            </a:r>
          </a:p>
        </p:txBody>
      </p:sp>
      <p:sp>
        <p:nvSpPr>
          <p:cNvPr id="16" name="正方形/長方形 15"/>
          <p:cNvSpPr/>
          <p:nvPr/>
        </p:nvSpPr>
        <p:spPr>
          <a:xfrm>
            <a:off x="4587819" y="4552340"/>
            <a:ext cx="4784318" cy="737604"/>
          </a:xfrm>
          <a:prstGeom prst="rect">
            <a:avLst/>
          </a:prstGeom>
          <a:noFill/>
          <a:ln w="19050">
            <a:solidFill>
              <a:schemeClr val="accent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チェーン・ストレージ層</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b="0" i="0" u="none" strike="noStrike" kern="1200" cap="none" spc="0" normalizeH="0" baseline="0" noProof="0" dirty="0">
                <a:ln>
                  <a:noFill/>
                </a:ln>
                <a:solidFill>
                  <a:srgbClr val="000000"/>
                </a:solidFill>
                <a:effectLst/>
                <a:uLnTx/>
                <a:uFillTx/>
                <a:latin typeface="Arial"/>
                <a:ea typeface="Meiryo UI"/>
                <a:cs typeface="+mn-cs"/>
              </a:rPr>
              <a:t>EBSI</a:t>
            </a:r>
            <a:r>
              <a:rPr kumimoji="1" lang="ja-JP" altLang="en-US" sz="1400" b="0" i="0" u="none" strike="noStrike" kern="1200" cap="none" spc="0" normalizeH="0" baseline="0" noProof="0" dirty="0">
                <a:ln>
                  <a:noFill/>
                </a:ln>
                <a:solidFill>
                  <a:srgbClr val="000000"/>
                </a:solidFill>
                <a:effectLst/>
                <a:uLnTx/>
                <a:uFillTx/>
                <a:latin typeface="Arial"/>
                <a:ea typeface="Meiryo UI"/>
                <a:cs typeface="+mn-cs"/>
              </a:rPr>
              <a:t>によってサポートされている、ブロックチェーンとオフチェーンストレージプロトコル</a:t>
            </a:r>
          </a:p>
        </p:txBody>
      </p:sp>
      <p:sp>
        <p:nvSpPr>
          <p:cNvPr id="17" name="正方形/長方形 16"/>
          <p:cNvSpPr/>
          <p:nvPr/>
        </p:nvSpPr>
        <p:spPr>
          <a:xfrm>
            <a:off x="4587819" y="5368321"/>
            <a:ext cx="4797994" cy="482047"/>
          </a:xfrm>
          <a:prstGeom prst="rect">
            <a:avLst/>
          </a:prstGeom>
          <a:noFill/>
          <a:ln w="19050">
            <a:solidFill>
              <a:schemeClr val="accent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インフラ層</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dirty="0">
                <a:ln>
                  <a:noFill/>
                </a:ln>
                <a:solidFill>
                  <a:srgbClr val="000000"/>
                </a:solidFill>
                <a:effectLst/>
                <a:uLnTx/>
                <a:uFillTx/>
                <a:latin typeface="Arial"/>
                <a:ea typeface="Meiryo UI"/>
                <a:cs typeface="+mn-cs"/>
              </a:rPr>
              <a:t>ブロックチェーンネットワークへの接続を提供するもの</a:t>
            </a:r>
          </a:p>
        </p:txBody>
      </p:sp>
      <p:sp>
        <p:nvSpPr>
          <p:cNvPr id="18" name="テキスト ボックス 17"/>
          <p:cNvSpPr txBox="1"/>
          <p:nvPr/>
        </p:nvSpPr>
        <p:spPr>
          <a:xfrm>
            <a:off x="330485" y="6323421"/>
            <a:ext cx="7973062" cy="366593"/>
          </a:xfrm>
          <a:prstGeom prst="rect">
            <a:avLst/>
          </a:prstGeom>
          <a:noFill/>
          <a:ln>
            <a:noFill/>
          </a:ln>
        </p:spPr>
        <p:txBody>
          <a:bodyPr wrap="square" lIns="36000" tIns="36000" rIns="36000" bIns="36000"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rgbClr val="000000"/>
                </a:solidFill>
                <a:effectLst/>
                <a:uLnTx/>
                <a:uFillTx/>
                <a:latin typeface="Meiryo UI"/>
                <a:ea typeface="Meiryo UI"/>
                <a:cs typeface="+mn-cs"/>
              </a:rPr>
              <a:t>出所）</a:t>
            </a:r>
            <a:endParaRPr kumimoji="1" lang="en-US" altLang="ja-JP" sz="900" b="0" i="0" u="none" strike="noStrike" kern="1200" cap="none" spc="0" normalizeH="0" baseline="0" noProof="0" dirty="0">
              <a:ln>
                <a:noFill/>
              </a:ln>
              <a:solidFill>
                <a:srgbClr val="000000"/>
              </a:solidFill>
              <a:effectLst/>
              <a:uLnTx/>
              <a:uFillTx/>
              <a:latin typeface="Meiryo UI"/>
              <a:ea typeface="Meiryo U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rgbClr val="000000"/>
                </a:solidFill>
                <a:effectLst/>
                <a:uLnTx/>
                <a:uFillTx/>
                <a:latin typeface="Meiryo UI"/>
                <a:ea typeface="Meiryo UI"/>
                <a:cs typeface="+mn-cs"/>
              </a:rPr>
              <a:t>１　</a:t>
            </a:r>
            <a:r>
              <a:rPr kumimoji="1" lang="en-US" altLang="ja-JP" sz="900" b="0" i="0" u="none" strike="noStrike" kern="1200" cap="none" spc="0" normalizeH="0" baseline="0" noProof="0" dirty="0">
                <a:ln>
                  <a:noFill/>
                </a:ln>
                <a:solidFill>
                  <a:srgbClr val="000000"/>
                </a:solidFill>
                <a:effectLst/>
                <a:uLnTx/>
                <a:uFillTx/>
                <a:latin typeface="Meiryo UI"/>
                <a:ea typeface="Meiryo UI"/>
                <a:cs typeface="+mn-cs"/>
              </a:rPr>
              <a:t>https://ec.europa.eu/cefdigital/wiki/display/CEFDIGITAL/EBSI</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rgbClr val="000000"/>
                </a:solidFill>
                <a:effectLst/>
                <a:uLnTx/>
                <a:uFillTx/>
                <a:latin typeface="Meiryo UI"/>
                <a:ea typeface="Meiryo UI"/>
                <a:cs typeface="+mn-cs"/>
              </a:rPr>
              <a:t>２　</a:t>
            </a:r>
            <a:r>
              <a:rPr kumimoji="1" lang="en-US" altLang="ja-JP" sz="900" b="0" i="0" u="none" strike="noStrike" kern="1200" cap="none" spc="0" normalizeH="0" baseline="0" noProof="0" dirty="0">
                <a:ln>
                  <a:noFill/>
                </a:ln>
                <a:solidFill>
                  <a:srgbClr val="000000"/>
                </a:solidFill>
                <a:effectLst/>
                <a:uLnTx/>
                <a:uFillTx/>
                <a:latin typeface="Meiryo UI"/>
                <a:ea typeface="Meiryo UI"/>
                <a:cs typeface="+mn-cs"/>
              </a:rPr>
              <a:t>https://webgate.ec.europa.eu/regdel/web/meetings/2409/documents/6689</a:t>
            </a:r>
            <a:endParaRPr kumimoji="1" lang="ja-JP" altLang="en-US" sz="900" b="0"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19" name="テキスト ボックス 18"/>
          <p:cNvSpPr txBox="1"/>
          <p:nvPr/>
        </p:nvSpPr>
        <p:spPr>
          <a:xfrm>
            <a:off x="3223559" y="2661012"/>
            <a:ext cx="3453530" cy="252179"/>
          </a:xfrm>
          <a:prstGeom prst="rect">
            <a:avLst/>
          </a:prstGeom>
          <a:noFill/>
        </p:spPr>
        <p:txBody>
          <a:bodyPr wrap="none" lIns="0" rIns="0" rtlCol="0" anchor="ctr">
            <a:noAutofit/>
          </a:bodyPr>
          <a:lstStyle/>
          <a:p>
            <a:pPr marL="0" marR="0" lvl="0" indent="0" algn="ctr" defTabSz="288000" rtl="0" eaLnBrk="1" fontAlgn="auto" latinLnBrk="0" hangingPunct="1">
              <a:lnSpc>
                <a:spcPct val="100000"/>
              </a:lnSpc>
              <a:spcBef>
                <a:spcPts val="0"/>
              </a:spcBef>
              <a:spcAft>
                <a:spcPts val="0"/>
              </a:spcAft>
              <a:buClrTx/>
              <a:buSzTx/>
              <a:buFontTx/>
              <a:buNone/>
              <a:tabLst/>
              <a:defRPr/>
            </a:pPr>
            <a:r>
              <a:rPr kumimoji="1" lang="en-US" altLang="ja-JP" sz="1600" b="1" i="0" u="sng" strike="noStrike" kern="1200" cap="none" spc="0" normalizeH="0" baseline="0" noProof="0" dirty="0">
                <a:ln>
                  <a:noFill/>
                </a:ln>
                <a:solidFill>
                  <a:srgbClr val="070F26">
                    <a:lumMod val="75000"/>
                    <a:lumOff val="25000"/>
                  </a:srgbClr>
                </a:solidFill>
                <a:effectLst/>
                <a:uLnTx/>
                <a:uFillTx/>
                <a:latin typeface="Meiryo UI"/>
                <a:ea typeface="Meiryo UI"/>
                <a:cs typeface="+mn-cs"/>
              </a:rPr>
              <a:t>EBSI</a:t>
            </a:r>
            <a:r>
              <a:rPr kumimoji="1" lang="ja-JP" altLang="en-US" sz="1600" b="1" i="0" u="sng" strike="noStrike" kern="1200" cap="none" spc="0" normalizeH="0" baseline="0" noProof="0" dirty="0">
                <a:ln>
                  <a:noFill/>
                </a:ln>
                <a:solidFill>
                  <a:srgbClr val="070F26">
                    <a:lumMod val="75000"/>
                    <a:lumOff val="25000"/>
                  </a:srgbClr>
                </a:solidFill>
                <a:effectLst/>
                <a:uLnTx/>
                <a:uFillTx/>
                <a:latin typeface="Meiryo UI"/>
                <a:ea typeface="Meiryo UI"/>
                <a:cs typeface="+mn-cs"/>
              </a:rPr>
              <a:t>プラットフォームのアーキテクチャ</a:t>
            </a:r>
          </a:p>
        </p:txBody>
      </p:sp>
      <p:sp>
        <p:nvSpPr>
          <p:cNvPr id="20" name="テキスト ボックス 19"/>
          <p:cNvSpPr txBox="1"/>
          <p:nvPr/>
        </p:nvSpPr>
        <p:spPr>
          <a:xfrm>
            <a:off x="4127830" y="3776383"/>
            <a:ext cx="378372" cy="346842"/>
          </a:xfrm>
          <a:prstGeom prst="rect">
            <a:avLst/>
          </a:prstGeom>
          <a:solidFill>
            <a:schemeClr val="accent1"/>
          </a:solidFill>
        </p:spPr>
        <p:txBody>
          <a:bodyPr wrap="none" lIns="0" rIns="0" rtlCol="0" anchor="ctr">
            <a:noAutofit/>
          </a:bodyPr>
          <a:lstStyle/>
          <a:p>
            <a:pPr marL="0" marR="0" lvl="0" indent="0" algn="ctr" defTabSz="288000" rtl="0" eaLnBrk="1" fontAlgn="auto" latinLnBrk="0" hangingPunct="1">
              <a:lnSpc>
                <a:spcPct val="100000"/>
              </a:lnSpc>
              <a:spcBef>
                <a:spcPts val="0"/>
              </a:spcBef>
              <a:spcAft>
                <a:spcPts val="0"/>
              </a:spcAft>
              <a:buClrTx/>
              <a:buSzTx/>
              <a:buFontTx/>
              <a:buNone/>
              <a:tabLst/>
              <a:defRPr/>
            </a:pPr>
            <a:r>
              <a:rPr kumimoji="1" lang="ja-JP" altLang="en-US" sz="1800" b="1" i="0" u="none" strike="noStrike" kern="1200" cap="none" spc="0" normalizeH="0" baseline="0" noProof="0" dirty="0">
                <a:ln>
                  <a:noFill/>
                </a:ln>
                <a:solidFill>
                  <a:srgbClr val="FFFFFF"/>
                </a:solidFill>
                <a:effectLst/>
                <a:uLnTx/>
                <a:uFillTx/>
                <a:latin typeface="Meiryo UI"/>
                <a:ea typeface="Meiryo UI"/>
                <a:cs typeface="+mn-cs"/>
              </a:rPr>
              <a:t>①</a:t>
            </a:r>
          </a:p>
        </p:txBody>
      </p:sp>
      <p:sp>
        <p:nvSpPr>
          <p:cNvPr id="21" name="テキスト ボックス 20"/>
          <p:cNvSpPr txBox="1"/>
          <p:nvPr/>
        </p:nvSpPr>
        <p:spPr>
          <a:xfrm>
            <a:off x="4127830" y="4552340"/>
            <a:ext cx="378372" cy="346842"/>
          </a:xfrm>
          <a:prstGeom prst="rect">
            <a:avLst/>
          </a:prstGeom>
          <a:solidFill>
            <a:schemeClr val="accent1"/>
          </a:solidFill>
        </p:spPr>
        <p:txBody>
          <a:bodyPr wrap="none" lIns="0" rIns="0" rtlCol="0" anchor="ctr">
            <a:noAutofit/>
          </a:bodyPr>
          <a:lstStyle/>
          <a:p>
            <a:pPr marL="0" marR="0" lvl="0" indent="0" algn="ctr" defTabSz="288000" rtl="0" eaLnBrk="1" fontAlgn="auto" latinLnBrk="0" hangingPunct="1">
              <a:lnSpc>
                <a:spcPct val="100000"/>
              </a:lnSpc>
              <a:spcBef>
                <a:spcPts val="0"/>
              </a:spcBef>
              <a:spcAft>
                <a:spcPts val="0"/>
              </a:spcAft>
              <a:buClrTx/>
              <a:buSzTx/>
              <a:buFontTx/>
              <a:buNone/>
              <a:tabLst/>
              <a:defRPr/>
            </a:pPr>
            <a:r>
              <a:rPr kumimoji="1" lang="ja-JP" altLang="en-US" sz="1800" b="1" i="0" u="none" strike="noStrike" kern="1200" cap="none" spc="0" normalizeH="0" baseline="0" noProof="0" dirty="0">
                <a:ln>
                  <a:noFill/>
                </a:ln>
                <a:solidFill>
                  <a:srgbClr val="FFFFFF"/>
                </a:solidFill>
                <a:effectLst/>
                <a:uLnTx/>
                <a:uFillTx/>
                <a:latin typeface="Meiryo UI"/>
                <a:ea typeface="Meiryo UI"/>
                <a:cs typeface="+mn-cs"/>
              </a:rPr>
              <a:t>②</a:t>
            </a:r>
          </a:p>
        </p:txBody>
      </p:sp>
      <p:sp>
        <p:nvSpPr>
          <p:cNvPr id="22" name="テキスト ボックス 21"/>
          <p:cNvSpPr txBox="1"/>
          <p:nvPr/>
        </p:nvSpPr>
        <p:spPr>
          <a:xfrm>
            <a:off x="4127830" y="5386347"/>
            <a:ext cx="378372" cy="346842"/>
          </a:xfrm>
          <a:prstGeom prst="rect">
            <a:avLst/>
          </a:prstGeom>
          <a:solidFill>
            <a:schemeClr val="accent1"/>
          </a:solidFill>
        </p:spPr>
        <p:txBody>
          <a:bodyPr wrap="none" lIns="0" rIns="0" rtlCol="0" anchor="ctr">
            <a:noAutofit/>
          </a:bodyPr>
          <a:lstStyle/>
          <a:p>
            <a:pPr marL="0" marR="0" lvl="0" indent="0" algn="ctr" defTabSz="288000" rtl="0" eaLnBrk="1" fontAlgn="auto" latinLnBrk="0" hangingPunct="1">
              <a:lnSpc>
                <a:spcPct val="100000"/>
              </a:lnSpc>
              <a:spcBef>
                <a:spcPts val="0"/>
              </a:spcBef>
              <a:spcAft>
                <a:spcPts val="0"/>
              </a:spcAft>
              <a:buClrTx/>
              <a:buSzTx/>
              <a:buFontTx/>
              <a:buNone/>
              <a:tabLst/>
              <a:defRPr/>
            </a:pPr>
            <a:r>
              <a:rPr kumimoji="1" lang="ja-JP" altLang="en-US" sz="1800" b="1" i="0" u="none" strike="noStrike" kern="1200" cap="none" spc="0" normalizeH="0" baseline="0" noProof="0" dirty="0">
                <a:ln>
                  <a:noFill/>
                </a:ln>
                <a:solidFill>
                  <a:srgbClr val="FFFFFF"/>
                </a:solidFill>
                <a:effectLst/>
                <a:uLnTx/>
                <a:uFillTx/>
                <a:latin typeface="Meiryo UI"/>
                <a:ea typeface="Meiryo UI"/>
                <a:cs typeface="+mn-cs"/>
              </a:rPr>
              <a:t>③</a:t>
            </a:r>
          </a:p>
        </p:txBody>
      </p:sp>
      <p:cxnSp>
        <p:nvCxnSpPr>
          <p:cNvPr id="23" name="直線コネクタ 22"/>
          <p:cNvCxnSpPr/>
          <p:nvPr/>
        </p:nvCxnSpPr>
        <p:spPr>
          <a:xfrm>
            <a:off x="3935747" y="3094989"/>
            <a:ext cx="0" cy="2831051"/>
          </a:xfrm>
          <a:prstGeom prst="line">
            <a:avLst/>
          </a:prstGeom>
          <a:ln w="28575">
            <a:solidFill>
              <a:schemeClr val="accent1"/>
            </a:solidFill>
            <a:prstDash val="dash"/>
          </a:ln>
          <a:effectLst/>
        </p:spPr>
        <p:style>
          <a:lnRef idx="2">
            <a:schemeClr val="accent1"/>
          </a:lnRef>
          <a:fillRef idx="0">
            <a:schemeClr val="accent1"/>
          </a:fillRef>
          <a:effectRef idx="1">
            <a:schemeClr val="accent1"/>
          </a:effectRef>
          <a:fontRef idx="minor">
            <a:schemeClr val="tx1"/>
          </a:fontRef>
        </p:style>
      </p:cxnSp>
      <p:sp>
        <p:nvSpPr>
          <p:cNvPr id="25" name="テキスト プレースホルダー 2"/>
          <p:cNvSpPr>
            <a:spLocks noGrp="1"/>
          </p:cNvSpPr>
          <p:nvPr>
            <p:ph type="body" sz="quarter" idx="10"/>
          </p:nvPr>
        </p:nvSpPr>
        <p:spPr>
          <a:xfrm>
            <a:off x="331788" y="692150"/>
            <a:ext cx="9242425" cy="1941239"/>
          </a:xfrm>
        </p:spPr>
        <p:txBody>
          <a:bodyPr/>
          <a:lstStyle/>
          <a:p>
            <a:pPr marL="285750" indent="-285750">
              <a:buFont typeface="Arial" panose="020B0604020202020204" pitchFamily="34" charset="0"/>
              <a:buChar char="•"/>
            </a:pPr>
            <a:r>
              <a:rPr lang="ja-JP" altLang="en-US" sz="1600" b="1" dirty="0">
                <a:solidFill>
                  <a:schemeClr val="tx1">
                    <a:lumMod val="85000"/>
                    <a:lumOff val="15000"/>
                  </a:schemeClr>
                </a:solidFill>
              </a:rPr>
              <a:t>欧州ブロックチェーンパートナーシップ（</a:t>
            </a:r>
            <a:r>
              <a:rPr lang="en-US" altLang="ja-JP" sz="1600" b="1" dirty="0">
                <a:solidFill>
                  <a:schemeClr val="tx1">
                    <a:lumMod val="85000"/>
                    <a:lumOff val="15000"/>
                  </a:schemeClr>
                </a:solidFill>
              </a:rPr>
              <a:t>EBP</a:t>
            </a:r>
            <a:r>
              <a:rPr lang="ja-JP" altLang="en-US" sz="1600" b="1" dirty="0">
                <a:solidFill>
                  <a:schemeClr val="tx1">
                    <a:lumMod val="85000"/>
                    <a:lumOff val="15000"/>
                  </a:schemeClr>
                </a:solidFill>
              </a:rPr>
              <a:t>）は欧州委員会と連携し、ヨーロッパ全土に分散したノードのブロックチェーンネットワークを構築するイニシアチブである「欧州ブロックチェーンサービスインフラストラクチャ（</a:t>
            </a:r>
            <a:r>
              <a:rPr lang="en-US" altLang="ja-JP" sz="1600" b="1" dirty="0">
                <a:solidFill>
                  <a:schemeClr val="tx1">
                    <a:lumMod val="85000"/>
                    <a:lumOff val="15000"/>
                  </a:schemeClr>
                </a:solidFill>
              </a:rPr>
              <a:t>EBSI</a:t>
            </a:r>
            <a:r>
              <a:rPr lang="ja-JP" altLang="en-US" sz="1600" b="1" dirty="0">
                <a:solidFill>
                  <a:schemeClr val="tx1">
                    <a:lumMod val="85000"/>
                    <a:lumOff val="15000"/>
                  </a:schemeClr>
                </a:solidFill>
              </a:rPr>
              <a:t>）」を実行しており</a:t>
            </a:r>
            <a:r>
              <a:rPr lang="ja-JP" altLang="en-US" sz="1600" b="1" dirty="0" smtClean="0">
                <a:solidFill>
                  <a:schemeClr val="tx1">
                    <a:lumMod val="85000"/>
                    <a:lumOff val="15000"/>
                  </a:schemeClr>
                </a:solidFill>
              </a:rPr>
              <a:t>、各ノード</a:t>
            </a:r>
            <a:r>
              <a:rPr lang="ja-JP" altLang="en-US" sz="1600" b="1" dirty="0">
                <a:solidFill>
                  <a:schemeClr val="tx1">
                    <a:lumMod val="85000"/>
                    <a:lumOff val="15000"/>
                  </a:schemeClr>
                </a:solidFill>
              </a:rPr>
              <a:t>は</a:t>
            </a:r>
            <a:r>
              <a:rPr lang="en-US" altLang="ja-JP" sz="1600" b="1" dirty="0">
                <a:solidFill>
                  <a:schemeClr val="tx1">
                    <a:lumMod val="85000"/>
                    <a:lumOff val="15000"/>
                  </a:schemeClr>
                </a:solidFill>
              </a:rPr>
              <a:t>EBP</a:t>
            </a:r>
            <a:r>
              <a:rPr lang="ja-JP" altLang="en-US" sz="1600" b="1" dirty="0">
                <a:solidFill>
                  <a:schemeClr val="tx1">
                    <a:lumMod val="85000"/>
                    <a:lumOff val="15000"/>
                  </a:schemeClr>
                </a:solidFill>
              </a:rPr>
              <a:t>が指定した各加盟国当局によって運用されている</a:t>
            </a:r>
            <a:r>
              <a:rPr lang="ja-JP" altLang="en-US" sz="1600" b="1" baseline="30000" dirty="0">
                <a:solidFill>
                  <a:schemeClr val="tx1">
                    <a:lumMod val="85000"/>
                    <a:lumOff val="15000"/>
                  </a:schemeClr>
                </a:solidFill>
              </a:rPr>
              <a:t>１</a:t>
            </a:r>
          </a:p>
          <a:p>
            <a:pPr marL="285750" indent="-285750">
              <a:buFont typeface="Arial" panose="020B0604020202020204" pitchFamily="34" charset="0"/>
              <a:buChar char="•"/>
            </a:pPr>
            <a:r>
              <a:rPr lang="en-US" altLang="ja-JP" sz="1600" b="1" dirty="0">
                <a:solidFill>
                  <a:schemeClr val="tx1">
                    <a:lumMod val="85000"/>
                    <a:lumOff val="15000"/>
                  </a:schemeClr>
                </a:solidFill>
              </a:rPr>
              <a:t>EBSI</a:t>
            </a:r>
            <a:r>
              <a:rPr lang="ja-JP" altLang="en-US" sz="1600" b="1" dirty="0">
                <a:solidFill>
                  <a:schemeClr val="tx1">
                    <a:lumMod val="85000"/>
                    <a:lumOff val="15000"/>
                  </a:schemeClr>
                </a:solidFill>
              </a:rPr>
              <a:t>プラットフォームのアーキテクチャは</a:t>
            </a:r>
            <a:r>
              <a:rPr lang="ja-JP" altLang="en-US" sz="1600" b="1" u="sng" dirty="0">
                <a:solidFill>
                  <a:schemeClr val="accent2">
                    <a:lumMod val="75000"/>
                    <a:lumOff val="25000"/>
                  </a:schemeClr>
                </a:solidFill>
              </a:rPr>
              <a:t>①「コアサービス層」</a:t>
            </a:r>
            <a:r>
              <a:rPr lang="ja-JP" altLang="en-US" sz="1600" b="1" dirty="0">
                <a:solidFill>
                  <a:schemeClr val="tx1">
                    <a:lumMod val="85000"/>
                    <a:lumOff val="15000"/>
                  </a:schemeClr>
                </a:solidFill>
              </a:rPr>
              <a:t>、</a:t>
            </a:r>
            <a:r>
              <a:rPr lang="ja-JP" altLang="en-US" sz="1600" b="1" u="sng" dirty="0">
                <a:solidFill>
                  <a:schemeClr val="accent2">
                    <a:lumMod val="75000"/>
                    <a:lumOff val="25000"/>
                  </a:schemeClr>
                </a:solidFill>
              </a:rPr>
              <a:t>②「チェーン・ストレージ層」</a:t>
            </a:r>
            <a:r>
              <a:rPr lang="ja-JP" altLang="en-US" sz="1600" b="1" dirty="0">
                <a:solidFill>
                  <a:schemeClr val="tx1">
                    <a:lumMod val="85000"/>
                    <a:lumOff val="15000"/>
                  </a:schemeClr>
                </a:solidFill>
              </a:rPr>
              <a:t>、</a:t>
            </a:r>
            <a:r>
              <a:rPr lang="ja-JP" altLang="en-US" sz="1600" b="1" u="sng" dirty="0">
                <a:solidFill>
                  <a:schemeClr val="accent2">
                    <a:lumMod val="75000"/>
                    <a:lumOff val="25000"/>
                  </a:schemeClr>
                </a:solidFill>
              </a:rPr>
              <a:t>③「インフラ層」</a:t>
            </a:r>
            <a:r>
              <a:rPr lang="ja-JP" altLang="en-US" sz="1600" b="1" dirty="0">
                <a:solidFill>
                  <a:schemeClr val="tx1">
                    <a:lumMod val="85000"/>
                    <a:lumOff val="15000"/>
                  </a:schemeClr>
                </a:solidFill>
              </a:rPr>
              <a:t>の３層から構成</a:t>
            </a:r>
            <a:r>
              <a:rPr lang="ja-JP" altLang="en-US" sz="1600" b="1" dirty="0" smtClean="0">
                <a:solidFill>
                  <a:schemeClr val="tx1">
                    <a:lumMod val="85000"/>
                    <a:lumOff val="15000"/>
                  </a:schemeClr>
                </a:solidFill>
              </a:rPr>
              <a:t>されている。</a:t>
            </a:r>
            <a:r>
              <a:rPr lang="en-US" altLang="ja-JP" sz="1600" b="1" dirty="0" smtClean="0">
                <a:solidFill>
                  <a:schemeClr val="tx1">
                    <a:lumMod val="85000"/>
                    <a:lumOff val="15000"/>
                  </a:schemeClr>
                </a:solidFill>
              </a:rPr>
              <a:t>EBSI</a:t>
            </a:r>
            <a:r>
              <a:rPr lang="ja-JP" altLang="en-US" sz="1600" b="1" dirty="0" smtClean="0">
                <a:solidFill>
                  <a:schemeClr val="tx1">
                    <a:lumMod val="85000"/>
                    <a:lumOff val="15000"/>
                  </a:schemeClr>
                </a:solidFill>
              </a:rPr>
              <a:t>はプラットフォーム</a:t>
            </a:r>
            <a:r>
              <a:rPr lang="ja-JP" altLang="en-US" sz="1600" b="1" dirty="0">
                <a:solidFill>
                  <a:schemeClr val="tx1">
                    <a:lumMod val="85000"/>
                    <a:lumOff val="15000"/>
                  </a:schemeClr>
                </a:solidFill>
              </a:rPr>
              <a:t>が対応するアプリケーションとして、</a:t>
            </a:r>
            <a:r>
              <a:rPr lang="en-US" altLang="ja-JP" sz="1600" b="1" dirty="0">
                <a:solidFill>
                  <a:schemeClr val="tx1">
                    <a:lumMod val="85000"/>
                    <a:lumOff val="15000"/>
                  </a:schemeClr>
                </a:solidFill>
              </a:rPr>
              <a:t>VC</a:t>
            </a:r>
            <a:r>
              <a:rPr lang="ja-JP" altLang="en-US" sz="1600" b="1" dirty="0">
                <a:solidFill>
                  <a:schemeClr val="tx1">
                    <a:lumMod val="85000"/>
                    <a:lumOff val="15000"/>
                  </a:schemeClr>
                </a:solidFill>
              </a:rPr>
              <a:t>やデジタルウォレットを挙げており、</a:t>
            </a:r>
            <a:r>
              <a:rPr lang="en-US" altLang="ja-JP" sz="1600" b="1" dirty="0">
                <a:solidFill>
                  <a:schemeClr val="tx1">
                    <a:lumMod val="85000"/>
                    <a:lumOff val="15000"/>
                  </a:schemeClr>
                </a:solidFill>
              </a:rPr>
              <a:t>EU Digital Identity</a:t>
            </a:r>
            <a:r>
              <a:rPr lang="ja-JP" altLang="en-US" sz="1600" b="1" dirty="0">
                <a:solidFill>
                  <a:schemeClr val="tx1">
                    <a:lumMod val="85000"/>
                    <a:lumOff val="15000"/>
                  </a:schemeClr>
                </a:solidFill>
              </a:rPr>
              <a:t>のアーキテクチャ・リファレンスフレームワークに関する文書にも、一部のユースケースに</a:t>
            </a:r>
            <a:r>
              <a:rPr lang="en-US" altLang="ja-JP" sz="1600" b="1" dirty="0">
                <a:solidFill>
                  <a:schemeClr val="tx1">
                    <a:lumMod val="85000"/>
                    <a:lumOff val="15000"/>
                  </a:schemeClr>
                </a:solidFill>
              </a:rPr>
              <a:t>EBSI</a:t>
            </a:r>
            <a:r>
              <a:rPr lang="ja-JP" altLang="en-US" sz="1600" b="1" dirty="0">
                <a:solidFill>
                  <a:schemeClr val="tx1">
                    <a:lumMod val="85000"/>
                    <a:lumOff val="15000"/>
                  </a:schemeClr>
                </a:solidFill>
              </a:rPr>
              <a:t>が活用できる旨記載されている</a:t>
            </a:r>
            <a:r>
              <a:rPr lang="ja-JP" altLang="en-US" sz="1600" b="1" baseline="30000" dirty="0">
                <a:solidFill>
                  <a:schemeClr val="tx1">
                    <a:lumMod val="85000"/>
                    <a:lumOff val="15000"/>
                  </a:schemeClr>
                </a:solidFill>
              </a:rPr>
              <a:t>２</a:t>
            </a:r>
          </a:p>
        </p:txBody>
      </p:sp>
    </p:spTree>
    <p:extLst>
      <p:ext uri="{BB962C8B-B14F-4D97-AF65-F5344CB8AC3E}">
        <p14:creationId xmlns:p14="http://schemas.microsoft.com/office/powerpoint/2010/main" val="388660087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タイトル 7"/>
          <p:cNvSpPr>
            <a:spLocks noGrp="1"/>
          </p:cNvSpPr>
          <p:nvPr>
            <p:ph type="title"/>
          </p:nvPr>
        </p:nvSpPr>
        <p:spPr>
          <a:xfrm>
            <a:off x="331490" y="164692"/>
            <a:ext cx="9243021" cy="497459"/>
          </a:xfrm>
        </p:spPr>
        <p:txBody>
          <a:bodyPr>
            <a:normAutofit fontScale="90000"/>
          </a:bodyPr>
          <a:lstStyle/>
          <a:p>
            <a:r>
              <a:rPr lang="en-US" altLang="ja-JP" sz="1100" dirty="0">
                <a:solidFill>
                  <a:srgbClr val="002060"/>
                </a:solidFill>
              </a:rPr>
              <a:t>3.3.1</a:t>
            </a:r>
            <a:r>
              <a:rPr lang="ja-JP" altLang="en-US" sz="1100" dirty="0">
                <a:solidFill>
                  <a:srgbClr val="002060"/>
                </a:solidFill>
              </a:rPr>
              <a:t>　自己主権型／分散型アイデンティティに関する取り組み・ユースケース　</a:t>
            </a:r>
            <a:r>
              <a:rPr lang="en-US" altLang="ja-JP" sz="1400" b="1" spc="0" dirty="0">
                <a:solidFill>
                  <a:srgbClr val="002060"/>
                </a:solidFill>
              </a:rPr>
              <a:t/>
            </a:r>
            <a:br>
              <a:rPr lang="en-US" altLang="ja-JP" sz="1400" b="1" spc="0" dirty="0">
                <a:solidFill>
                  <a:srgbClr val="002060"/>
                </a:solidFill>
              </a:rPr>
            </a:br>
            <a:r>
              <a:rPr lang="en-US" altLang="ja-JP" sz="2000" dirty="0">
                <a:solidFill>
                  <a:srgbClr val="002060"/>
                </a:solidFill>
              </a:rPr>
              <a:t>EBSI</a:t>
            </a:r>
            <a:r>
              <a:rPr lang="ja-JP" altLang="en-US" sz="2000" dirty="0">
                <a:solidFill>
                  <a:srgbClr val="002060"/>
                </a:solidFill>
              </a:rPr>
              <a:t>と</a:t>
            </a:r>
            <a:r>
              <a:rPr lang="en-US" altLang="ja-JP" sz="2000" dirty="0">
                <a:solidFill>
                  <a:srgbClr val="002060"/>
                </a:solidFill>
              </a:rPr>
              <a:t>eIDAS</a:t>
            </a:r>
            <a:r>
              <a:rPr lang="ja-JP" altLang="en-US" sz="2000" dirty="0">
                <a:solidFill>
                  <a:srgbClr val="002060"/>
                </a:solidFill>
              </a:rPr>
              <a:t>の連携</a:t>
            </a:r>
            <a:endParaRPr lang="ja-JP" altLang="en-US" sz="3100" b="1" spc="0" dirty="0">
              <a:solidFill>
                <a:srgbClr val="002060"/>
              </a:solidFill>
            </a:endParaRPr>
          </a:p>
        </p:txBody>
      </p:sp>
      <p:sp>
        <p:nvSpPr>
          <p:cNvPr id="5" name="正方形/長方形 4"/>
          <p:cNvSpPr/>
          <p:nvPr/>
        </p:nvSpPr>
        <p:spPr>
          <a:xfrm>
            <a:off x="8589228" y="74294"/>
            <a:ext cx="985283" cy="186395"/>
          </a:xfrm>
          <a:prstGeom prst="rect">
            <a:avLst/>
          </a:prstGeom>
          <a:solidFill>
            <a:schemeClr val="accent2">
              <a:lumMod val="25000"/>
              <a:lumOff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400" b="1" i="0" u="none" strike="noStrike" kern="1200" cap="none" spc="0" normalizeH="0" baseline="0" noProof="0" dirty="0">
                <a:ln>
                  <a:noFill/>
                </a:ln>
                <a:solidFill>
                  <a:srgbClr val="000000"/>
                </a:solidFill>
                <a:effectLst/>
                <a:uLnTx/>
                <a:uFillTx/>
                <a:latin typeface="Arial"/>
                <a:ea typeface="Meiryo UI"/>
                <a:cs typeface="+mn-cs"/>
              </a:rPr>
              <a:t>EU</a:t>
            </a:r>
            <a:endParaRPr kumimoji="1" lang="ja-JP" altLang="en-US" sz="1400" b="1" i="0" u="none" strike="noStrike" kern="1200" cap="none" spc="0" normalizeH="0" baseline="0" noProof="0" dirty="0">
              <a:ln>
                <a:noFill/>
              </a:ln>
              <a:solidFill>
                <a:srgbClr val="000000"/>
              </a:solidFill>
              <a:effectLst/>
              <a:uLnTx/>
              <a:uFillTx/>
              <a:latin typeface="Arial"/>
              <a:ea typeface="Meiryo UI"/>
              <a:cs typeface="+mn-cs"/>
            </a:endParaRPr>
          </a:p>
        </p:txBody>
      </p:sp>
      <p:sp>
        <p:nvSpPr>
          <p:cNvPr id="7" name="正方形/長方形 6"/>
          <p:cNvSpPr/>
          <p:nvPr/>
        </p:nvSpPr>
        <p:spPr>
          <a:xfrm>
            <a:off x="8589228" y="287160"/>
            <a:ext cx="985283" cy="186395"/>
          </a:xfrm>
          <a:prstGeom prst="rect">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ドイツ</a:t>
            </a:r>
          </a:p>
        </p:txBody>
      </p:sp>
      <p:sp>
        <p:nvSpPr>
          <p:cNvPr id="9" name="正方形/長方形 8"/>
          <p:cNvSpPr/>
          <p:nvPr/>
        </p:nvSpPr>
        <p:spPr>
          <a:xfrm>
            <a:off x="8589226" y="507060"/>
            <a:ext cx="985283" cy="186395"/>
          </a:xfrm>
          <a:prstGeom prst="rect">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イギリス</a:t>
            </a:r>
          </a:p>
        </p:txBody>
      </p:sp>
      <p:sp>
        <p:nvSpPr>
          <p:cNvPr id="25" name="テキスト プレースホルダー 2"/>
          <p:cNvSpPr>
            <a:spLocks noGrp="1"/>
          </p:cNvSpPr>
          <p:nvPr>
            <p:ph type="body" sz="quarter" idx="10"/>
          </p:nvPr>
        </p:nvSpPr>
        <p:spPr>
          <a:xfrm>
            <a:off x="331788" y="692151"/>
            <a:ext cx="9242425" cy="2202304"/>
          </a:xfrm>
        </p:spPr>
        <p:txBody>
          <a:bodyPr/>
          <a:lstStyle/>
          <a:p>
            <a:pPr marL="285750" indent="-285750">
              <a:buFont typeface="Arial" panose="020B0604020202020204" pitchFamily="34" charset="0"/>
              <a:buChar char="•"/>
            </a:pPr>
            <a:r>
              <a:rPr lang="en-US" altLang="ja-JP" sz="1600" b="1" dirty="0" smtClean="0">
                <a:solidFill>
                  <a:schemeClr val="tx1">
                    <a:lumMod val="85000"/>
                    <a:lumOff val="15000"/>
                  </a:schemeClr>
                </a:solidFill>
              </a:rPr>
              <a:t>EBSI</a:t>
            </a:r>
            <a:r>
              <a:rPr lang="ja-JP" altLang="en-US" sz="1600" b="1" dirty="0" smtClean="0">
                <a:solidFill>
                  <a:schemeClr val="tx1">
                    <a:lumMod val="85000"/>
                    <a:lumOff val="15000"/>
                  </a:schemeClr>
                </a:solidFill>
              </a:rPr>
              <a:t>の</a:t>
            </a:r>
            <a:r>
              <a:rPr lang="ja-JP" altLang="en-US" sz="1600" b="1" dirty="0">
                <a:solidFill>
                  <a:schemeClr val="tx1">
                    <a:lumMod val="85000"/>
                    <a:lumOff val="15000"/>
                  </a:schemeClr>
                </a:solidFill>
              </a:rPr>
              <a:t>プロジェクトの一つとして、「欧州自己主権アイデンティティフレームワーク（</a:t>
            </a:r>
            <a:r>
              <a:rPr lang="en-US" altLang="ja-JP" sz="1600" b="1" dirty="0">
                <a:solidFill>
                  <a:schemeClr val="tx1">
                    <a:lumMod val="85000"/>
                    <a:lumOff val="15000"/>
                  </a:schemeClr>
                </a:solidFill>
              </a:rPr>
              <a:t>ESSIF</a:t>
            </a:r>
            <a:r>
              <a:rPr lang="ja-JP" altLang="en-US" sz="1600" b="1" dirty="0">
                <a:solidFill>
                  <a:schemeClr val="tx1">
                    <a:lumMod val="85000"/>
                    <a:lumOff val="15000"/>
                  </a:schemeClr>
                </a:solidFill>
              </a:rPr>
              <a:t>）</a:t>
            </a:r>
            <a:r>
              <a:rPr lang="ja-JP" altLang="en-US" sz="1600" b="1" dirty="0" smtClean="0">
                <a:solidFill>
                  <a:schemeClr val="tx1">
                    <a:lumMod val="85000"/>
                    <a:lumOff val="15000"/>
                  </a:schemeClr>
                </a:solidFill>
              </a:rPr>
              <a:t>」</a:t>
            </a:r>
            <a:r>
              <a:rPr lang="ja-JP" altLang="en-US" sz="1600" b="1" dirty="0">
                <a:solidFill>
                  <a:schemeClr val="tx1">
                    <a:lumMod val="85000"/>
                    <a:lumOff val="15000"/>
                  </a:schemeClr>
                </a:solidFill>
              </a:rPr>
              <a:t>に</a:t>
            </a:r>
            <a:r>
              <a:rPr lang="ja-JP" altLang="en-US" sz="1600" b="1" dirty="0" smtClean="0">
                <a:solidFill>
                  <a:schemeClr val="tx1">
                    <a:lumMod val="85000"/>
                    <a:lumOff val="15000"/>
                  </a:schemeClr>
                </a:solidFill>
              </a:rPr>
              <a:t>よってブロックチェーン</a:t>
            </a:r>
            <a:r>
              <a:rPr lang="ja-JP" altLang="en-US" sz="1600" b="1" dirty="0">
                <a:solidFill>
                  <a:schemeClr val="tx1">
                    <a:lumMod val="85000"/>
                    <a:lumOff val="15000"/>
                  </a:schemeClr>
                </a:solidFill>
              </a:rPr>
              <a:t>を用いた</a:t>
            </a:r>
            <a:r>
              <a:rPr lang="en-US" altLang="ja-JP" sz="1600" b="1" dirty="0">
                <a:solidFill>
                  <a:schemeClr val="tx1">
                    <a:lumMod val="85000"/>
                    <a:lumOff val="15000"/>
                  </a:schemeClr>
                </a:solidFill>
              </a:rPr>
              <a:t>SSI</a:t>
            </a:r>
            <a:r>
              <a:rPr lang="ja-JP" altLang="en-US" sz="1600" b="1" dirty="0">
                <a:solidFill>
                  <a:schemeClr val="tx1">
                    <a:lumMod val="85000"/>
                    <a:lumOff val="15000"/>
                  </a:schemeClr>
                </a:solidFill>
              </a:rPr>
              <a:t>の検討が進められており、その中で</a:t>
            </a:r>
            <a:r>
              <a:rPr lang="en-US" altLang="ja-JP" sz="1600" b="1" dirty="0">
                <a:solidFill>
                  <a:schemeClr val="tx1">
                    <a:lumMod val="85000"/>
                    <a:lumOff val="15000"/>
                  </a:schemeClr>
                </a:solidFill>
              </a:rPr>
              <a:t>SSI eIDAS bridge</a:t>
            </a:r>
            <a:r>
              <a:rPr lang="ja-JP" altLang="en-US" sz="1600" b="1" dirty="0">
                <a:solidFill>
                  <a:schemeClr val="tx1">
                    <a:lumMod val="85000"/>
                    <a:lumOff val="15000"/>
                  </a:schemeClr>
                </a:solidFill>
              </a:rPr>
              <a:t>というコンポーネントが開発されている</a:t>
            </a:r>
          </a:p>
          <a:p>
            <a:pPr marL="285750" indent="-285750">
              <a:buFont typeface="Arial" panose="020B0604020202020204" pitchFamily="34" charset="0"/>
              <a:buChar char="•"/>
            </a:pPr>
            <a:r>
              <a:rPr lang="en-US" altLang="ja-JP" sz="1600" b="1" dirty="0">
                <a:solidFill>
                  <a:schemeClr val="tx1">
                    <a:lumMod val="85000"/>
                    <a:lumOff val="15000"/>
                  </a:schemeClr>
                </a:solidFill>
              </a:rPr>
              <a:t>SSI eIDAS bridge</a:t>
            </a:r>
            <a:r>
              <a:rPr lang="ja-JP" altLang="en-US" sz="1600" b="1" dirty="0">
                <a:solidFill>
                  <a:schemeClr val="tx1">
                    <a:lumMod val="85000"/>
                    <a:lumOff val="15000"/>
                  </a:schemeClr>
                </a:solidFill>
              </a:rPr>
              <a:t>は、ブロックチェーンによって、</a:t>
            </a:r>
            <a:r>
              <a:rPr lang="en-US" altLang="ja-JP" sz="1600" b="1" dirty="0">
                <a:solidFill>
                  <a:schemeClr val="tx1">
                    <a:lumMod val="85000"/>
                    <a:lumOff val="15000"/>
                  </a:schemeClr>
                </a:solidFill>
              </a:rPr>
              <a:t>issuer</a:t>
            </a:r>
            <a:r>
              <a:rPr lang="ja-JP" altLang="en-US" sz="1600" b="1" dirty="0">
                <a:solidFill>
                  <a:schemeClr val="tx1">
                    <a:lumMod val="85000"/>
                    <a:lumOff val="15000"/>
                  </a:schemeClr>
                </a:solidFill>
              </a:rPr>
              <a:t>による検証可能な資格情報（</a:t>
            </a:r>
            <a:r>
              <a:rPr lang="en-US" altLang="ja-JP" sz="1600" b="1" dirty="0">
                <a:solidFill>
                  <a:schemeClr val="tx1">
                    <a:lumMod val="85000"/>
                    <a:lumOff val="15000"/>
                  </a:schemeClr>
                </a:solidFill>
              </a:rPr>
              <a:t>VC</a:t>
            </a:r>
            <a:r>
              <a:rPr lang="ja-JP" altLang="en-US" sz="1600" b="1" dirty="0">
                <a:solidFill>
                  <a:schemeClr val="tx1">
                    <a:lumMod val="85000"/>
                    <a:lumOff val="15000"/>
                  </a:schemeClr>
                </a:solidFill>
              </a:rPr>
              <a:t>）の</a:t>
            </a:r>
            <a:r>
              <a:rPr lang="ja-JP" altLang="en-US" sz="1600" b="1" dirty="0" smtClean="0">
                <a:solidFill>
                  <a:schemeClr val="tx1">
                    <a:lumMod val="85000"/>
                    <a:lumOff val="15000"/>
                  </a:schemeClr>
                </a:solidFill>
              </a:rPr>
              <a:t>発行・電子署名と</a:t>
            </a:r>
            <a:r>
              <a:rPr lang="ja-JP" altLang="en-US" sz="1600" b="1" dirty="0">
                <a:solidFill>
                  <a:schemeClr val="tx1">
                    <a:lumMod val="85000"/>
                    <a:lumOff val="15000"/>
                  </a:schemeClr>
                </a:solidFill>
              </a:rPr>
              <a:t>、</a:t>
            </a:r>
            <a:r>
              <a:rPr lang="en-US" altLang="ja-JP" sz="1600" b="1" dirty="0">
                <a:solidFill>
                  <a:schemeClr val="tx1">
                    <a:lumMod val="85000"/>
                    <a:lumOff val="15000"/>
                  </a:schemeClr>
                </a:solidFill>
              </a:rPr>
              <a:t>verifier</a:t>
            </a:r>
            <a:r>
              <a:rPr lang="ja-JP" altLang="en-US" sz="1600" b="1" dirty="0">
                <a:solidFill>
                  <a:schemeClr val="tx1">
                    <a:lumMod val="85000"/>
                    <a:lumOff val="15000"/>
                  </a:schemeClr>
                </a:solidFill>
              </a:rPr>
              <a:t>による</a:t>
            </a:r>
            <a:r>
              <a:rPr lang="en-US" altLang="ja-JP" sz="1600" b="1" dirty="0">
                <a:solidFill>
                  <a:schemeClr val="tx1">
                    <a:lumMod val="85000"/>
                    <a:lumOff val="15000"/>
                  </a:schemeClr>
                </a:solidFill>
              </a:rPr>
              <a:t>VC</a:t>
            </a:r>
            <a:r>
              <a:rPr lang="ja-JP" altLang="en-US" sz="1600" b="1" dirty="0">
                <a:solidFill>
                  <a:schemeClr val="tx1">
                    <a:lumMod val="85000"/>
                    <a:lumOff val="15000"/>
                  </a:schemeClr>
                </a:solidFill>
              </a:rPr>
              <a:t>の検証の橋渡しをする機能であり、</a:t>
            </a:r>
            <a:r>
              <a:rPr lang="en-US" altLang="ja-JP" sz="1600" b="1" dirty="0">
                <a:solidFill>
                  <a:schemeClr val="tx1">
                    <a:lumMod val="85000"/>
                    <a:lumOff val="15000"/>
                  </a:schemeClr>
                </a:solidFill>
              </a:rPr>
              <a:t>eIDAS</a:t>
            </a:r>
            <a:r>
              <a:rPr lang="ja-JP" altLang="en-US" sz="1600" b="1" dirty="0">
                <a:solidFill>
                  <a:schemeClr val="tx1">
                    <a:lumMod val="85000"/>
                    <a:lumOff val="15000"/>
                  </a:schemeClr>
                </a:solidFill>
              </a:rPr>
              <a:t>が規定するトラストサービス等を</a:t>
            </a:r>
            <a:r>
              <a:rPr lang="en-US" altLang="ja-JP" sz="1600" b="1" dirty="0">
                <a:solidFill>
                  <a:schemeClr val="tx1">
                    <a:lumMod val="85000"/>
                    <a:lumOff val="15000"/>
                  </a:schemeClr>
                </a:solidFill>
              </a:rPr>
              <a:t>SSI</a:t>
            </a:r>
            <a:r>
              <a:rPr lang="ja-JP" altLang="en-US" sz="1600" b="1" dirty="0">
                <a:solidFill>
                  <a:schemeClr val="tx1">
                    <a:lumMod val="85000"/>
                    <a:lumOff val="15000"/>
                  </a:schemeClr>
                </a:solidFill>
              </a:rPr>
              <a:t>のエコシステムに組み入れるものである</a:t>
            </a:r>
          </a:p>
          <a:p>
            <a:pPr marL="285750" indent="-285750">
              <a:buFont typeface="Arial" panose="020B0604020202020204" pitchFamily="34" charset="0"/>
              <a:buChar char="•"/>
            </a:pPr>
            <a:r>
              <a:rPr lang="en-US" altLang="ja-JP" sz="1600" b="1" dirty="0">
                <a:solidFill>
                  <a:schemeClr val="tx1">
                    <a:lumMod val="85000"/>
                    <a:lumOff val="15000"/>
                  </a:schemeClr>
                </a:solidFill>
              </a:rPr>
              <a:t>ESSIF</a:t>
            </a:r>
            <a:r>
              <a:rPr lang="ja-JP" altLang="en-US" sz="1600" b="1" dirty="0">
                <a:solidFill>
                  <a:schemeClr val="tx1">
                    <a:lumMod val="85000"/>
                    <a:lumOff val="15000"/>
                  </a:schemeClr>
                </a:solidFill>
              </a:rPr>
              <a:t>は、その活動の中で「</a:t>
            </a:r>
            <a:r>
              <a:rPr lang="en-US" altLang="ja-JP" sz="1600" b="1" dirty="0">
                <a:solidFill>
                  <a:schemeClr val="tx1">
                    <a:lumMod val="85000"/>
                    <a:lumOff val="15000"/>
                  </a:schemeClr>
                </a:solidFill>
              </a:rPr>
              <a:t>eIDAS</a:t>
            </a:r>
            <a:r>
              <a:rPr lang="ja-JP" altLang="en-US" sz="1600" b="1" dirty="0">
                <a:solidFill>
                  <a:schemeClr val="tx1">
                    <a:lumMod val="85000"/>
                    <a:lumOff val="15000"/>
                  </a:schemeClr>
                </a:solidFill>
              </a:rPr>
              <a:t>など既存のブロックを統合</a:t>
            </a:r>
            <a:r>
              <a:rPr lang="en-US" altLang="ja-JP" sz="1600" b="1" dirty="0">
                <a:solidFill>
                  <a:schemeClr val="tx1">
                    <a:lumMod val="85000"/>
                    <a:lumOff val="15000"/>
                  </a:schemeClr>
                </a:solidFill>
              </a:rPr>
              <a:t>/</a:t>
            </a:r>
            <a:r>
              <a:rPr lang="ja-JP" altLang="en-US" sz="1600" b="1" dirty="0">
                <a:solidFill>
                  <a:schemeClr val="tx1">
                    <a:lumMod val="85000"/>
                    <a:lumOff val="15000"/>
                  </a:schemeClr>
                </a:solidFill>
              </a:rPr>
              <a:t>調整する」と述べており、</a:t>
            </a:r>
            <a:r>
              <a:rPr lang="en-US" altLang="ja-JP" sz="1600" b="1" dirty="0">
                <a:solidFill>
                  <a:schemeClr val="tx1">
                    <a:lumMod val="85000"/>
                    <a:lumOff val="15000"/>
                  </a:schemeClr>
                </a:solidFill>
              </a:rPr>
              <a:t>eIDAS</a:t>
            </a:r>
            <a:r>
              <a:rPr lang="ja-JP" altLang="en-US" sz="1600" b="1" dirty="0">
                <a:solidFill>
                  <a:schemeClr val="tx1">
                    <a:lumMod val="85000"/>
                    <a:lumOff val="15000"/>
                  </a:schemeClr>
                </a:solidFill>
              </a:rPr>
              <a:t>と</a:t>
            </a:r>
            <a:r>
              <a:rPr lang="en-US" altLang="ja-JP" sz="1600" b="1" dirty="0">
                <a:solidFill>
                  <a:schemeClr val="tx1">
                    <a:lumMod val="85000"/>
                    <a:lumOff val="15000"/>
                  </a:schemeClr>
                </a:solidFill>
              </a:rPr>
              <a:t>EBSI</a:t>
            </a:r>
            <a:r>
              <a:rPr lang="ja-JP" altLang="en-US" sz="1600" b="1" dirty="0">
                <a:solidFill>
                  <a:schemeClr val="tx1">
                    <a:lumMod val="85000"/>
                    <a:lumOff val="15000"/>
                  </a:schemeClr>
                </a:solidFill>
              </a:rPr>
              <a:t>の構築するブロックチェーンは相互に活用されるものと思われる</a:t>
            </a:r>
          </a:p>
        </p:txBody>
      </p:sp>
      <p:pic>
        <p:nvPicPr>
          <p:cNvPr id="24" name="図 23"/>
          <p:cNvPicPr>
            <a:picLocks noChangeAspect="1"/>
          </p:cNvPicPr>
          <p:nvPr/>
        </p:nvPicPr>
        <p:blipFill>
          <a:blip r:embed="rId2"/>
          <a:stretch>
            <a:fillRect/>
          </a:stretch>
        </p:blipFill>
        <p:spPr>
          <a:xfrm>
            <a:off x="715071" y="3241448"/>
            <a:ext cx="8770408" cy="2859916"/>
          </a:xfrm>
          <a:prstGeom prst="rect">
            <a:avLst/>
          </a:prstGeom>
        </p:spPr>
      </p:pic>
      <p:sp>
        <p:nvSpPr>
          <p:cNvPr id="26" name="テキスト ボックス 25"/>
          <p:cNvSpPr txBox="1"/>
          <p:nvPr/>
        </p:nvSpPr>
        <p:spPr>
          <a:xfrm>
            <a:off x="3225210" y="2941862"/>
            <a:ext cx="3453530" cy="252179"/>
          </a:xfrm>
          <a:prstGeom prst="rect">
            <a:avLst/>
          </a:prstGeom>
          <a:noFill/>
        </p:spPr>
        <p:txBody>
          <a:bodyPr wrap="none" lIns="0" rIns="0" rtlCol="0" anchor="ctr">
            <a:noAutofit/>
          </a:bodyPr>
          <a:lstStyle/>
          <a:p>
            <a:pPr marL="0" marR="0" lvl="0" indent="0" algn="ctr" defTabSz="288000" rtl="0" eaLnBrk="1" fontAlgn="auto" latinLnBrk="0" hangingPunct="1">
              <a:lnSpc>
                <a:spcPct val="100000"/>
              </a:lnSpc>
              <a:spcBef>
                <a:spcPts val="0"/>
              </a:spcBef>
              <a:spcAft>
                <a:spcPts val="0"/>
              </a:spcAft>
              <a:buClrTx/>
              <a:buSzTx/>
              <a:buFontTx/>
              <a:buNone/>
              <a:tabLst/>
              <a:defRPr/>
            </a:pPr>
            <a:r>
              <a:rPr kumimoji="1" lang="en-US" altLang="ja-JP" sz="1600" b="1" i="0" u="sng" strike="noStrike" kern="1200" cap="none" spc="0" normalizeH="0" baseline="0" noProof="0" dirty="0">
                <a:ln>
                  <a:noFill/>
                </a:ln>
                <a:solidFill>
                  <a:srgbClr val="070F26">
                    <a:lumMod val="75000"/>
                    <a:lumOff val="25000"/>
                  </a:srgbClr>
                </a:solidFill>
                <a:effectLst/>
                <a:uLnTx/>
                <a:uFillTx/>
                <a:latin typeface="Meiryo UI"/>
                <a:ea typeface="Meiryo UI"/>
                <a:cs typeface="+mn-cs"/>
              </a:rPr>
              <a:t>SSI eIDAS</a:t>
            </a:r>
            <a:r>
              <a:rPr kumimoji="1" lang="ja-JP" altLang="en-US" sz="1600" b="1" i="0" u="sng" strike="noStrike" kern="1200" cap="none" spc="0" normalizeH="0" baseline="0" noProof="0" dirty="0">
                <a:ln>
                  <a:noFill/>
                </a:ln>
                <a:solidFill>
                  <a:srgbClr val="070F26">
                    <a:lumMod val="75000"/>
                    <a:lumOff val="25000"/>
                  </a:srgbClr>
                </a:solidFill>
                <a:effectLst/>
                <a:uLnTx/>
                <a:uFillTx/>
                <a:latin typeface="Meiryo UI"/>
                <a:ea typeface="Meiryo UI"/>
                <a:cs typeface="+mn-cs"/>
              </a:rPr>
              <a:t>　</a:t>
            </a:r>
            <a:r>
              <a:rPr kumimoji="1" lang="en-US" altLang="ja-JP" sz="1600" b="1" i="0" u="sng" strike="noStrike" kern="1200" cap="none" spc="0" normalizeH="0" baseline="0" noProof="0" dirty="0">
                <a:ln>
                  <a:noFill/>
                </a:ln>
                <a:solidFill>
                  <a:srgbClr val="070F26">
                    <a:lumMod val="75000"/>
                    <a:lumOff val="25000"/>
                  </a:srgbClr>
                </a:solidFill>
                <a:effectLst/>
                <a:uLnTx/>
                <a:uFillTx/>
                <a:latin typeface="Meiryo UI"/>
                <a:ea typeface="Meiryo UI"/>
                <a:cs typeface="+mn-cs"/>
              </a:rPr>
              <a:t>bridge</a:t>
            </a:r>
            <a:r>
              <a:rPr kumimoji="1" lang="ja-JP" altLang="en-US" sz="1600" b="1" i="0" u="sng" strike="noStrike" kern="1200" cap="none" spc="0" normalizeH="0" baseline="0" noProof="0" dirty="0">
                <a:ln>
                  <a:noFill/>
                </a:ln>
                <a:solidFill>
                  <a:srgbClr val="070F26">
                    <a:lumMod val="75000"/>
                    <a:lumOff val="25000"/>
                  </a:srgbClr>
                </a:solidFill>
                <a:effectLst/>
                <a:uLnTx/>
                <a:uFillTx/>
                <a:latin typeface="Meiryo UI"/>
                <a:ea typeface="Meiryo UI"/>
                <a:cs typeface="+mn-cs"/>
              </a:rPr>
              <a:t>のイメージ図</a:t>
            </a:r>
          </a:p>
        </p:txBody>
      </p:sp>
    </p:spTree>
    <p:extLst>
      <p:ext uri="{BB962C8B-B14F-4D97-AF65-F5344CB8AC3E}">
        <p14:creationId xmlns:p14="http://schemas.microsoft.com/office/powerpoint/2010/main" val="202154607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タイトル 7"/>
          <p:cNvSpPr>
            <a:spLocks noGrp="1"/>
          </p:cNvSpPr>
          <p:nvPr>
            <p:ph type="title"/>
          </p:nvPr>
        </p:nvSpPr>
        <p:spPr>
          <a:xfrm>
            <a:off x="331490" y="164692"/>
            <a:ext cx="9243021" cy="497459"/>
          </a:xfrm>
        </p:spPr>
        <p:txBody>
          <a:bodyPr>
            <a:normAutofit fontScale="90000"/>
          </a:bodyPr>
          <a:lstStyle/>
          <a:p>
            <a:r>
              <a:rPr lang="en-US" altLang="ja-JP" sz="1100" dirty="0">
                <a:solidFill>
                  <a:srgbClr val="002060"/>
                </a:solidFill>
              </a:rPr>
              <a:t>3.3.1</a:t>
            </a:r>
            <a:r>
              <a:rPr lang="ja-JP" altLang="en-US" sz="1100" dirty="0">
                <a:solidFill>
                  <a:srgbClr val="002060"/>
                </a:solidFill>
              </a:rPr>
              <a:t>　自己主権型／分散型アイデンティティに関する取り組み・ユースケース　</a:t>
            </a:r>
            <a:r>
              <a:rPr lang="en-US" altLang="ja-JP" sz="1400" b="1" spc="0" dirty="0">
                <a:solidFill>
                  <a:srgbClr val="002060"/>
                </a:solidFill>
              </a:rPr>
              <a:t/>
            </a:r>
            <a:br>
              <a:rPr lang="en-US" altLang="ja-JP" sz="1400" b="1" spc="0" dirty="0">
                <a:solidFill>
                  <a:srgbClr val="002060"/>
                </a:solidFill>
              </a:rPr>
            </a:br>
            <a:r>
              <a:rPr lang="en-US" altLang="ja-JP" sz="2000" dirty="0">
                <a:solidFill>
                  <a:srgbClr val="002060"/>
                </a:solidFill>
              </a:rPr>
              <a:t>EBSI</a:t>
            </a:r>
            <a:r>
              <a:rPr lang="ja-JP" altLang="en-US" sz="2000" dirty="0">
                <a:solidFill>
                  <a:srgbClr val="002060"/>
                </a:solidFill>
              </a:rPr>
              <a:t>の想定される活用例</a:t>
            </a:r>
            <a:endParaRPr lang="ja-JP" altLang="en-US" sz="3100" b="1" spc="0" dirty="0">
              <a:solidFill>
                <a:srgbClr val="002060"/>
              </a:solidFill>
            </a:endParaRPr>
          </a:p>
        </p:txBody>
      </p:sp>
      <p:sp>
        <p:nvSpPr>
          <p:cNvPr id="5" name="正方形/長方形 4"/>
          <p:cNvSpPr/>
          <p:nvPr/>
        </p:nvSpPr>
        <p:spPr>
          <a:xfrm>
            <a:off x="8589228" y="74294"/>
            <a:ext cx="985283" cy="186395"/>
          </a:xfrm>
          <a:prstGeom prst="rect">
            <a:avLst/>
          </a:prstGeom>
          <a:solidFill>
            <a:schemeClr val="accent2">
              <a:lumMod val="25000"/>
              <a:lumOff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400" b="1" i="0" u="none" strike="noStrike" kern="1200" cap="none" spc="0" normalizeH="0" baseline="0" noProof="0" dirty="0">
                <a:ln>
                  <a:noFill/>
                </a:ln>
                <a:solidFill>
                  <a:srgbClr val="000000"/>
                </a:solidFill>
                <a:effectLst/>
                <a:uLnTx/>
                <a:uFillTx/>
                <a:latin typeface="Arial"/>
                <a:ea typeface="Meiryo UI"/>
                <a:cs typeface="+mn-cs"/>
              </a:rPr>
              <a:t>EU</a:t>
            </a:r>
            <a:endParaRPr kumimoji="1" lang="ja-JP" altLang="en-US" sz="1400" b="1" i="0" u="none" strike="noStrike" kern="1200" cap="none" spc="0" normalizeH="0" baseline="0" noProof="0" dirty="0">
              <a:ln>
                <a:noFill/>
              </a:ln>
              <a:solidFill>
                <a:srgbClr val="000000"/>
              </a:solidFill>
              <a:effectLst/>
              <a:uLnTx/>
              <a:uFillTx/>
              <a:latin typeface="Arial"/>
              <a:ea typeface="Meiryo UI"/>
              <a:cs typeface="+mn-cs"/>
            </a:endParaRPr>
          </a:p>
        </p:txBody>
      </p:sp>
      <p:sp>
        <p:nvSpPr>
          <p:cNvPr id="7" name="正方形/長方形 6"/>
          <p:cNvSpPr/>
          <p:nvPr/>
        </p:nvSpPr>
        <p:spPr>
          <a:xfrm>
            <a:off x="8589228" y="287160"/>
            <a:ext cx="985283" cy="186395"/>
          </a:xfrm>
          <a:prstGeom prst="rect">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ドイツ</a:t>
            </a:r>
          </a:p>
        </p:txBody>
      </p:sp>
      <p:sp>
        <p:nvSpPr>
          <p:cNvPr id="9" name="正方形/長方形 8"/>
          <p:cNvSpPr/>
          <p:nvPr/>
        </p:nvSpPr>
        <p:spPr>
          <a:xfrm>
            <a:off x="8589226" y="507060"/>
            <a:ext cx="985283" cy="186395"/>
          </a:xfrm>
          <a:prstGeom prst="rect">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イギリス</a:t>
            </a:r>
          </a:p>
        </p:txBody>
      </p:sp>
      <p:sp>
        <p:nvSpPr>
          <p:cNvPr id="25" name="テキスト プレースホルダー 2"/>
          <p:cNvSpPr>
            <a:spLocks noGrp="1"/>
          </p:cNvSpPr>
          <p:nvPr>
            <p:ph type="body" sz="quarter" idx="10"/>
          </p:nvPr>
        </p:nvSpPr>
        <p:spPr>
          <a:xfrm>
            <a:off x="331788" y="692151"/>
            <a:ext cx="9242425" cy="1604162"/>
          </a:xfrm>
        </p:spPr>
        <p:txBody>
          <a:bodyPr/>
          <a:lstStyle/>
          <a:p>
            <a:pPr marL="285750" indent="-285750">
              <a:buFont typeface="Arial" panose="020B0604020202020204" pitchFamily="34" charset="0"/>
              <a:buChar char="•"/>
            </a:pPr>
            <a:r>
              <a:rPr lang="en-US" altLang="ja-JP" sz="1600" b="1" dirty="0">
                <a:solidFill>
                  <a:schemeClr val="tx1">
                    <a:lumMod val="85000"/>
                    <a:lumOff val="15000"/>
                  </a:schemeClr>
                </a:solidFill>
              </a:rPr>
              <a:t>EBSI</a:t>
            </a:r>
            <a:r>
              <a:rPr lang="ja-JP" altLang="en-US" sz="1600" b="1" dirty="0">
                <a:solidFill>
                  <a:schemeClr val="tx1">
                    <a:lumMod val="85000"/>
                    <a:lumOff val="15000"/>
                  </a:schemeClr>
                </a:solidFill>
              </a:rPr>
              <a:t>の一般的な活用例としては、デジタルウォレットなどのサービスと</a:t>
            </a:r>
            <a:r>
              <a:rPr lang="en-US" altLang="ja-JP" sz="1600" b="1" dirty="0">
                <a:solidFill>
                  <a:schemeClr val="tx1">
                    <a:lumMod val="85000"/>
                    <a:lumOff val="15000"/>
                  </a:schemeClr>
                </a:solidFill>
              </a:rPr>
              <a:t>EBSI</a:t>
            </a:r>
            <a:r>
              <a:rPr lang="ja-JP" altLang="en-US" sz="1600" b="1" dirty="0">
                <a:solidFill>
                  <a:schemeClr val="tx1">
                    <a:lumMod val="85000"/>
                    <a:lumOff val="15000"/>
                  </a:schemeClr>
                </a:solidFill>
              </a:rPr>
              <a:t>のブロックチェーン、レジストリを活用した学生</a:t>
            </a:r>
            <a:r>
              <a:rPr lang="en-US" altLang="ja-JP" sz="1600" b="1" dirty="0">
                <a:solidFill>
                  <a:schemeClr val="tx1">
                    <a:lumMod val="85000"/>
                    <a:lumOff val="15000"/>
                  </a:schemeClr>
                </a:solidFill>
              </a:rPr>
              <a:t>―</a:t>
            </a:r>
            <a:r>
              <a:rPr lang="ja-JP" altLang="en-US" sz="1600" b="1" dirty="0">
                <a:solidFill>
                  <a:schemeClr val="tx1">
                    <a:lumMod val="85000"/>
                    <a:lumOff val="15000"/>
                  </a:schemeClr>
                </a:solidFill>
              </a:rPr>
              <a:t>企業間の検証可能な資格情報（学位）のやり取りなどが想定されている。</a:t>
            </a:r>
            <a:r>
              <a:rPr lang="en-US" altLang="ja-JP" sz="1600" b="1" dirty="0">
                <a:solidFill>
                  <a:schemeClr val="tx1">
                    <a:lumMod val="85000"/>
                    <a:lumOff val="15000"/>
                  </a:schemeClr>
                </a:solidFill>
              </a:rPr>
              <a:t>EBSI</a:t>
            </a:r>
            <a:r>
              <a:rPr lang="ja-JP" altLang="en-US" sz="1600" b="1" dirty="0">
                <a:solidFill>
                  <a:schemeClr val="tx1">
                    <a:lumMod val="85000"/>
                    <a:lumOff val="15000"/>
                  </a:schemeClr>
                </a:solidFill>
              </a:rPr>
              <a:t>はウォレットプロバイダーに対して、仕様の公開とコンフォーマンステストを提供し、</a:t>
            </a:r>
            <a:r>
              <a:rPr lang="en-US" altLang="ja-JP" sz="1600" b="1" dirty="0">
                <a:solidFill>
                  <a:schemeClr val="tx1">
                    <a:lumMod val="85000"/>
                    <a:lumOff val="15000"/>
                  </a:schemeClr>
                </a:solidFill>
              </a:rPr>
              <a:t>2021</a:t>
            </a:r>
            <a:r>
              <a:rPr lang="ja-JP" altLang="en-US" sz="1600" b="1" dirty="0">
                <a:solidFill>
                  <a:schemeClr val="tx1">
                    <a:lumMod val="85000"/>
                    <a:lumOff val="15000"/>
                  </a:schemeClr>
                </a:solidFill>
              </a:rPr>
              <a:t>年には</a:t>
            </a:r>
            <a:r>
              <a:rPr lang="en-US" altLang="ja-JP" sz="1600" b="1" dirty="0">
                <a:solidFill>
                  <a:schemeClr val="tx1">
                    <a:lumMod val="85000"/>
                    <a:lumOff val="15000"/>
                  </a:schemeClr>
                </a:solidFill>
              </a:rPr>
              <a:t>85</a:t>
            </a:r>
            <a:r>
              <a:rPr lang="ja-JP" altLang="en-US" sz="1600" b="1" dirty="0">
                <a:solidFill>
                  <a:schemeClr val="tx1">
                    <a:lumMod val="85000"/>
                    <a:lumOff val="15000"/>
                  </a:schemeClr>
                </a:solidFill>
              </a:rPr>
              <a:t>件のウォレットプロバイダーから申請を受け、</a:t>
            </a:r>
            <a:r>
              <a:rPr lang="en-US" altLang="ja-JP" sz="1600" b="1" dirty="0">
                <a:solidFill>
                  <a:schemeClr val="tx1">
                    <a:lumMod val="85000"/>
                    <a:lumOff val="15000"/>
                  </a:schemeClr>
                </a:solidFill>
              </a:rPr>
              <a:t>10</a:t>
            </a:r>
            <a:r>
              <a:rPr lang="ja-JP" altLang="en-US" sz="1600" b="1" dirty="0">
                <a:solidFill>
                  <a:schemeClr val="tx1">
                    <a:lumMod val="85000"/>
                    <a:lumOff val="15000"/>
                  </a:schemeClr>
                </a:solidFill>
              </a:rPr>
              <a:t>件以上のプロバイダに対するテストが開始された</a:t>
            </a:r>
          </a:p>
          <a:p>
            <a:pPr marL="285750" indent="-285750">
              <a:buFont typeface="Arial" panose="020B0604020202020204" pitchFamily="34" charset="0"/>
              <a:buChar char="•"/>
            </a:pPr>
            <a:r>
              <a:rPr lang="en-US" altLang="ja-JP" sz="1600" b="1" dirty="0">
                <a:solidFill>
                  <a:schemeClr val="tx1">
                    <a:lumMod val="85000"/>
                    <a:lumOff val="15000"/>
                  </a:schemeClr>
                </a:solidFill>
              </a:rPr>
              <a:t>EBSI</a:t>
            </a:r>
            <a:r>
              <a:rPr lang="ja-JP" altLang="en-US" sz="1600" b="1" dirty="0">
                <a:solidFill>
                  <a:schemeClr val="tx1">
                    <a:lumMod val="85000"/>
                    <a:lumOff val="15000"/>
                  </a:schemeClr>
                </a:solidFill>
              </a:rPr>
              <a:t>は、 </a:t>
            </a:r>
            <a:r>
              <a:rPr lang="en-US" altLang="ja-JP" sz="1600" b="1" dirty="0">
                <a:solidFill>
                  <a:schemeClr val="tx1">
                    <a:lumMod val="85000"/>
                    <a:lumOff val="15000"/>
                  </a:schemeClr>
                </a:solidFill>
              </a:rPr>
              <a:t>EBSI</a:t>
            </a:r>
            <a:r>
              <a:rPr lang="ja-JP" altLang="en-US" sz="1600" b="1" dirty="0">
                <a:solidFill>
                  <a:schemeClr val="tx1">
                    <a:lumMod val="85000"/>
                    <a:lumOff val="15000"/>
                  </a:schemeClr>
                </a:solidFill>
              </a:rPr>
              <a:t>のブロックチェーンインフラと検証可能な資格情報、ウォレット等の組み合わせによって、開示範囲の選択を可能にするとしている</a:t>
            </a:r>
            <a:r>
              <a:rPr lang="ja-JP" altLang="en-US" sz="1600" b="1" baseline="30000" dirty="0">
                <a:solidFill>
                  <a:schemeClr val="tx1">
                    <a:lumMod val="85000"/>
                    <a:lumOff val="15000"/>
                  </a:schemeClr>
                </a:solidFill>
              </a:rPr>
              <a:t>１</a:t>
            </a:r>
          </a:p>
        </p:txBody>
      </p:sp>
      <p:pic>
        <p:nvPicPr>
          <p:cNvPr id="27" name="図 26"/>
          <p:cNvPicPr>
            <a:picLocks noChangeAspect="1"/>
          </p:cNvPicPr>
          <p:nvPr/>
        </p:nvPicPr>
        <p:blipFill>
          <a:blip r:embed="rId3"/>
          <a:stretch>
            <a:fillRect/>
          </a:stretch>
        </p:blipFill>
        <p:spPr>
          <a:xfrm>
            <a:off x="7145531" y="2770867"/>
            <a:ext cx="2476278" cy="3231240"/>
          </a:xfrm>
          <a:prstGeom prst="rect">
            <a:avLst/>
          </a:prstGeom>
        </p:spPr>
      </p:pic>
      <p:pic>
        <p:nvPicPr>
          <p:cNvPr id="28" name="図 27"/>
          <p:cNvPicPr>
            <a:picLocks noChangeAspect="1"/>
          </p:cNvPicPr>
          <p:nvPr/>
        </p:nvPicPr>
        <p:blipFill>
          <a:blip r:embed="rId4"/>
          <a:stretch>
            <a:fillRect/>
          </a:stretch>
        </p:blipFill>
        <p:spPr>
          <a:xfrm>
            <a:off x="365660" y="2813857"/>
            <a:ext cx="6418758" cy="2962045"/>
          </a:xfrm>
          <a:prstGeom prst="rect">
            <a:avLst/>
          </a:prstGeom>
        </p:spPr>
      </p:pic>
      <p:sp>
        <p:nvSpPr>
          <p:cNvPr id="29" name="正方形/長方形 28"/>
          <p:cNvSpPr/>
          <p:nvPr/>
        </p:nvSpPr>
        <p:spPr>
          <a:xfrm>
            <a:off x="276311" y="2813857"/>
            <a:ext cx="6597456" cy="3188250"/>
          </a:xfrm>
          <a:prstGeom prst="rect">
            <a:avLst/>
          </a:prstGeom>
          <a:noFill/>
          <a:ln w="3175">
            <a:solidFill>
              <a:schemeClr val="accent2">
                <a:lumMod val="10000"/>
                <a:lumOff val="90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4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30" name="テキスト ボックス 29"/>
          <p:cNvSpPr txBox="1"/>
          <p:nvPr/>
        </p:nvSpPr>
        <p:spPr>
          <a:xfrm>
            <a:off x="331490" y="6216502"/>
            <a:ext cx="5556931" cy="518036"/>
          </a:xfrm>
          <a:prstGeom prst="rect">
            <a:avLst/>
          </a:prstGeom>
          <a:noFill/>
          <a:ln>
            <a:noFill/>
          </a:ln>
        </p:spPr>
        <p:txBody>
          <a:bodyPr wrap="square" lIns="36000" tIns="36000" rIns="36000" bIns="36000"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rgbClr val="000000"/>
                </a:solidFill>
                <a:effectLst/>
                <a:uLnTx/>
                <a:uFillTx/>
                <a:latin typeface="Meiryo UI"/>
                <a:ea typeface="Meiryo UI"/>
                <a:cs typeface="+mn-cs"/>
              </a:rPr>
              <a:t>出所）</a:t>
            </a:r>
            <a:endParaRPr kumimoji="1" lang="en-US" altLang="ja-JP" sz="900" b="0" i="0" u="none" strike="noStrike" kern="1200" cap="none" spc="0" normalizeH="0" baseline="0" noProof="0" dirty="0">
              <a:ln>
                <a:noFill/>
              </a:ln>
              <a:solidFill>
                <a:srgbClr val="000000"/>
              </a:solidFill>
              <a:effectLst/>
              <a:uLnTx/>
              <a:uFillTx/>
              <a:latin typeface="Meiryo UI"/>
              <a:ea typeface="Meiryo U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rgbClr val="000000"/>
                </a:solidFill>
                <a:effectLst/>
                <a:uLnTx/>
                <a:uFillTx/>
                <a:latin typeface="Meiryo UI"/>
                <a:ea typeface="Meiryo UI"/>
                <a:cs typeface="+mn-cs"/>
              </a:rPr>
              <a:t>１　</a:t>
            </a:r>
            <a:r>
              <a:rPr kumimoji="1" lang="en-US" altLang="ja-JP" sz="900" b="0" i="0" u="none" strike="noStrike" kern="1200" cap="none" spc="0" normalizeH="0" baseline="0" noProof="0" dirty="0">
                <a:ln>
                  <a:noFill/>
                </a:ln>
                <a:solidFill>
                  <a:srgbClr val="000000"/>
                </a:solidFill>
                <a:effectLst/>
                <a:uLnTx/>
                <a:uFillTx/>
                <a:latin typeface="Meiryo UI"/>
                <a:ea typeface="Meiryo UI"/>
                <a:cs typeface="+mn-cs"/>
              </a:rPr>
              <a:t>https://ec.europa.eu/digital-building-blocks/wikis/display/EBSI/What+is+ebsi</a:t>
            </a:r>
            <a:endParaRPr kumimoji="1" lang="ja-JP" altLang="en-US" sz="900" b="0" i="0" u="none" strike="noStrike" kern="1200" cap="none" spc="0" normalizeH="0" baseline="0" noProof="0" dirty="0">
              <a:ln>
                <a:noFill/>
              </a:ln>
              <a:solidFill>
                <a:srgbClr val="000000"/>
              </a:solidFill>
              <a:effectLst/>
              <a:uLnTx/>
              <a:uFillTx/>
              <a:latin typeface="Meiryo UI"/>
              <a:ea typeface="Meiryo U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rgbClr val="000000"/>
                </a:solidFill>
                <a:effectLst/>
                <a:uLnTx/>
                <a:uFillTx/>
                <a:latin typeface="Meiryo UI"/>
                <a:ea typeface="Meiryo UI"/>
                <a:cs typeface="+mn-cs"/>
              </a:rPr>
              <a:t>２　</a:t>
            </a:r>
            <a:r>
              <a:rPr kumimoji="1" lang="en-US" altLang="ja-JP" sz="900" b="0" i="0" u="none" strike="noStrike" kern="1200" cap="none" spc="0" normalizeH="0" baseline="0" noProof="0" dirty="0">
                <a:ln>
                  <a:noFill/>
                </a:ln>
                <a:solidFill>
                  <a:srgbClr val="000000"/>
                </a:solidFill>
                <a:effectLst/>
                <a:uLnTx/>
                <a:uFillTx/>
                <a:latin typeface="Meiryo UI"/>
                <a:ea typeface="Meiryo UI"/>
                <a:cs typeface="+mn-cs"/>
              </a:rPr>
              <a:t>https://ec.europa.eu/digital-building-blocks/wikis/display/EBSI/Conformant+wallets</a:t>
            </a:r>
          </a:p>
        </p:txBody>
      </p:sp>
      <p:sp>
        <p:nvSpPr>
          <p:cNvPr id="31" name="テキスト ボックス 30"/>
          <p:cNvSpPr txBox="1"/>
          <p:nvPr/>
        </p:nvSpPr>
        <p:spPr>
          <a:xfrm>
            <a:off x="1759414" y="2398669"/>
            <a:ext cx="3631251" cy="252179"/>
          </a:xfrm>
          <a:prstGeom prst="rect">
            <a:avLst/>
          </a:prstGeom>
          <a:noFill/>
        </p:spPr>
        <p:txBody>
          <a:bodyPr wrap="none" lIns="0" rIns="0" rtlCol="0" anchor="ctr">
            <a:noAutofit/>
          </a:bodyPr>
          <a:lstStyle/>
          <a:p>
            <a:pPr marL="0" marR="0" lvl="0" indent="0" algn="l" defTabSz="288000" rtl="0" eaLnBrk="1" fontAlgn="auto" latinLnBrk="0" hangingPunct="1">
              <a:lnSpc>
                <a:spcPct val="100000"/>
              </a:lnSpc>
              <a:spcBef>
                <a:spcPts val="0"/>
              </a:spcBef>
              <a:spcAft>
                <a:spcPts val="0"/>
              </a:spcAft>
              <a:buClrTx/>
              <a:buSzTx/>
              <a:buFontTx/>
              <a:buNone/>
              <a:tabLst/>
              <a:defRPr/>
            </a:pPr>
            <a:r>
              <a:rPr kumimoji="1" lang="en-US" altLang="ja-JP" sz="1600" b="1" i="0" u="sng" strike="noStrike" kern="1200" cap="none" spc="0" normalizeH="0" baseline="0" noProof="0" dirty="0">
                <a:ln>
                  <a:noFill/>
                </a:ln>
                <a:solidFill>
                  <a:srgbClr val="070F26">
                    <a:lumMod val="75000"/>
                    <a:lumOff val="25000"/>
                  </a:srgbClr>
                </a:solidFill>
                <a:effectLst/>
                <a:uLnTx/>
                <a:uFillTx/>
                <a:latin typeface="Meiryo UI"/>
                <a:ea typeface="Meiryo UI"/>
                <a:cs typeface="+mn-cs"/>
              </a:rPr>
              <a:t>EBSI</a:t>
            </a:r>
            <a:r>
              <a:rPr kumimoji="1" lang="ja-JP" altLang="en-US" sz="1600" b="1" i="0" u="sng" strike="noStrike" kern="1200" cap="none" spc="0" normalizeH="0" baseline="0" noProof="0" dirty="0">
                <a:ln>
                  <a:noFill/>
                </a:ln>
                <a:solidFill>
                  <a:srgbClr val="070F26">
                    <a:lumMod val="75000"/>
                    <a:lumOff val="25000"/>
                  </a:srgbClr>
                </a:solidFill>
                <a:effectLst/>
                <a:uLnTx/>
                <a:uFillTx/>
                <a:latin typeface="Meiryo UI"/>
                <a:ea typeface="Meiryo UI"/>
                <a:cs typeface="+mn-cs"/>
              </a:rPr>
              <a:t>を活用した</a:t>
            </a:r>
            <a:r>
              <a:rPr kumimoji="1" lang="en-US" altLang="ja-JP" sz="1600" b="1" i="0" u="sng" strike="noStrike" kern="1200" cap="none" spc="0" normalizeH="0" baseline="0" noProof="0" dirty="0">
                <a:ln>
                  <a:noFill/>
                </a:ln>
                <a:solidFill>
                  <a:srgbClr val="070F26">
                    <a:lumMod val="75000"/>
                    <a:lumOff val="25000"/>
                  </a:srgbClr>
                </a:solidFill>
                <a:effectLst/>
                <a:uLnTx/>
                <a:uFillTx/>
                <a:latin typeface="Meiryo UI"/>
                <a:ea typeface="Meiryo UI"/>
                <a:cs typeface="+mn-cs"/>
              </a:rPr>
              <a:t>VC</a:t>
            </a:r>
            <a:r>
              <a:rPr kumimoji="1" lang="ja-JP" altLang="en-US" sz="1600" b="1" i="0" u="sng" strike="noStrike" kern="1200" cap="none" spc="0" normalizeH="0" baseline="0" noProof="0" dirty="0">
                <a:ln>
                  <a:noFill/>
                </a:ln>
                <a:solidFill>
                  <a:srgbClr val="070F26">
                    <a:lumMod val="75000"/>
                    <a:lumOff val="25000"/>
                  </a:srgbClr>
                </a:solidFill>
                <a:effectLst/>
                <a:uLnTx/>
                <a:uFillTx/>
                <a:latin typeface="Meiryo UI"/>
                <a:ea typeface="Meiryo UI"/>
                <a:cs typeface="+mn-cs"/>
              </a:rPr>
              <a:t>交換のユースケース図</a:t>
            </a:r>
          </a:p>
        </p:txBody>
      </p:sp>
      <p:sp>
        <p:nvSpPr>
          <p:cNvPr id="32" name="テキスト ボックス 31"/>
          <p:cNvSpPr txBox="1"/>
          <p:nvPr/>
        </p:nvSpPr>
        <p:spPr>
          <a:xfrm>
            <a:off x="7243494" y="2398669"/>
            <a:ext cx="2280352" cy="252179"/>
          </a:xfrm>
          <a:prstGeom prst="rect">
            <a:avLst/>
          </a:prstGeom>
          <a:noFill/>
        </p:spPr>
        <p:txBody>
          <a:bodyPr wrap="none" lIns="0" rIns="0" rtlCol="0" anchor="ctr">
            <a:noAutofit/>
          </a:bodyPr>
          <a:lstStyle/>
          <a:p>
            <a:pPr marL="0" marR="0" lvl="0" indent="0" algn="l" defTabSz="288000" rtl="0" eaLnBrk="1" fontAlgn="auto" latinLnBrk="0" hangingPunct="1">
              <a:lnSpc>
                <a:spcPct val="100000"/>
              </a:lnSpc>
              <a:spcBef>
                <a:spcPts val="0"/>
              </a:spcBef>
              <a:spcAft>
                <a:spcPts val="0"/>
              </a:spcAft>
              <a:buClrTx/>
              <a:buSzTx/>
              <a:buFontTx/>
              <a:buNone/>
              <a:tabLst/>
              <a:defRPr/>
            </a:pPr>
            <a:r>
              <a:rPr kumimoji="1" lang="en-US" altLang="ja-JP" sz="1600" b="1" i="0" u="sng" strike="noStrike" kern="1200" cap="none" spc="0" normalizeH="0" baseline="0" noProof="0" dirty="0">
                <a:ln>
                  <a:noFill/>
                </a:ln>
                <a:solidFill>
                  <a:srgbClr val="070F26">
                    <a:lumMod val="75000"/>
                    <a:lumOff val="25000"/>
                  </a:srgbClr>
                </a:solidFill>
                <a:effectLst/>
                <a:uLnTx/>
                <a:uFillTx/>
                <a:latin typeface="Meiryo UI"/>
                <a:ea typeface="Meiryo UI"/>
                <a:cs typeface="+mn-cs"/>
              </a:rPr>
              <a:t>EBSI</a:t>
            </a:r>
            <a:r>
              <a:rPr kumimoji="1" lang="ja-JP" altLang="en-US" sz="1600" b="1" i="0" u="sng" strike="noStrike" kern="1200" cap="none" spc="0" normalizeH="0" baseline="0" noProof="0" dirty="0">
                <a:ln>
                  <a:noFill/>
                </a:ln>
                <a:solidFill>
                  <a:srgbClr val="070F26">
                    <a:lumMod val="75000"/>
                    <a:lumOff val="25000"/>
                  </a:srgbClr>
                </a:solidFill>
                <a:effectLst/>
                <a:uLnTx/>
                <a:uFillTx/>
                <a:latin typeface="Meiryo UI"/>
                <a:ea typeface="Meiryo UI"/>
                <a:cs typeface="+mn-cs"/>
              </a:rPr>
              <a:t>準拠のウォレットの例</a:t>
            </a:r>
            <a:r>
              <a:rPr kumimoji="1" lang="ja-JP" altLang="en-US" sz="1600" b="1" i="0" u="sng" strike="noStrike" kern="1200" cap="none" spc="0" normalizeH="0" baseline="30000" noProof="0" dirty="0">
                <a:ln>
                  <a:noFill/>
                </a:ln>
                <a:solidFill>
                  <a:srgbClr val="070F26">
                    <a:lumMod val="75000"/>
                    <a:lumOff val="25000"/>
                  </a:srgbClr>
                </a:solidFill>
                <a:effectLst/>
                <a:uLnTx/>
                <a:uFillTx/>
                <a:latin typeface="Meiryo UI"/>
                <a:ea typeface="Meiryo UI"/>
                <a:cs typeface="+mn-cs"/>
              </a:rPr>
              <a:t>２</a:t>
            </a:r>
          </a:p>
        </p:txBody>
      </p:sp>
    </p:spTree>
    <p:extLst>
      <p:ext uri="{BB962C8B-B14F-4D97-AF65-F5344CB8AC3E}">
        <p14:creationId xmlns:p14="http://schemas.microsoft.com/office/powerpoint/2010/main" val="83905698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タイトル 7"/>
          <p:cNvSpPr>
            <a:spLocks noGrp="1"/>
          </p:cNvSpPr>
          <p:nvPr>
            <p:ph type="title"/>
          </p:nvPr>
        </p:nvSpPr>
        <p:spPr>
          <a:xfrm>
            <a:off x="331490" y="164692"/>
            <a:ext cx="9243021" cy="497459"/>
          </a:xfrm>
        </p:spPr>
        <p:txBody>
          <a:bodyPr>
            <a:normAutofit fontScale="90000"/>
          </a:bodyPr>
          <a:lstStyle/>
          <a:p>
            <a:r>
              <a:rPr lang="en-US" altLang="ja-JP" sz="1100" dirty="0">
                <a:solidFill>
                  <a:srgbClr val="002060"/>
                </a:solidFill>
              </a:rPr>
              <a:t>3.3.1</a:t>
            </a:r>
            <a:r>
              <a:rPr lang="ja-JP" altLang="en-US" sz="1100" dirty="0">
                <a:solidFill>
                  <a:srgbClr val="002060"/>
                </a:solidFill>
              </a:rPr>
              <a:t>　自己主権型／分散型アイデンティティに関する取り組み・ユースケース　</a:t>
            </a:r>
            <a:r>
              <a:rPr lang="en-US" altLang="ja-JP" sz="1400" b="1" spc="0" dirty="0">
                <a:solidFill>
                  <a:srgbClr val="002060"/>
                </a:solidFill>
              </a:rPr>
              <a:t/>
            </a:r>
            <a:br>
              <a:rPr lang="en-US" altLang="ja-JP" sz="1400" b="1" spc="0" dirty="0">
                <a:solidFill>
                  <a:srgbClr val="002060"/>
                </a:solidFill>
              </a:rPr>
            </a:br>
            <a:r>
              <a:rPr lang="en-US" altLang="ja-JP" sz="2000" dirty="0" err="1">
                <a:solidFill>
                  <a:srgbClr val="002060"/>
                </a:solidFill>
              </a:rPr>
              <a:t>eIDAS</a:t>
            </a:r>
            <a:r>
              <a:rPr lang="ja-JP" altLang="en-US" sz="2000" dirty="0">
                <a:solidFill>
                  <a:srgbClr val="002060"/>
                </a:solidFill>
              </a:rPr>
              <a:t>と</a:t>
            </a:r>
            <a:r>
              <a:rPr lang="en-US" altLang="ja-JP" sz="2000" dirty="0">
                <a:solidFill>
                  <a:srgbClr val="002060"/>
                </a:solidFill>
              </a:rPr>
              <a:t>EBSI</a:t>
            </a:r>
            <a:r>
              <a:rPr lang="ja-JP" altLang="en-US" sz="2000" dirty="0" err="1">
                <a:solidFill>
                  <a:srgbClr val="002060"/>
                </a:solidFill>
              </a:rPr>
              <a:t>、</a:t>
            </a:r>
            <a:r>
              <a:rPr lang="en-US" altLang="ja-JP" sz="2000" dirty="0">
                <a:solidFill>
                  <a:srgbClr val="002060"/>
                </a:solidFill>
              </a:rPr>
              <a:t>ESSIF</a:t>
            </a:r>
            <a:r>
              <a:rPr lang="ja-JP" altLang="en-US" sz="2000" dirty="0" err="1">
                <a:solidFill>
                  <a:srgbClr val="002060"/>
                </a:solidFill>
              </a:rPr>
              <a:t>、</a:t>
            </a:r>
            <a:r>
              <a:rPr lang="en-US" altLang="ja-JP" sz="2000" dirty="0" err="1" smtClean="0">
                <a:solidFill>
                  <a:srgbClr val="002060"/>
                </a:solidFill>
              </a:rPr>
              <a:t>eSSIF</a:t>
            </a:r>
            <a:r>
              <a:rPr lang="en-US" altLang="ja-JP" sz="2000" dirty="0" smtClean="0">
                <a:solidFill>
                  <a:srgbClr val="002060"/>
                </a:solidFill>
              </a:rPr>
              <a:t>-Lab</a:t>
            </a:r>
            <a:r>
              <a:rPr lang="ja-JP" altLang="en-US" sz="2000" dirty="0" smtClean="0">
                <a:solidFill>
                  <a:srgbClr val="002060"/>
                </a:solidFill>
              </a:rPr>
              <a:t>の関連性</a:t>
            </a:r>
            <a:endParaRPr lang="ja-JP" altLang="en-US" sz="3100" b="1" spc="0" dirty="0">
              <a:solidFill>
                <a:srgbClr val="002060"/>
              </a:solidFill>
            </a:endParaRPr>
          </a:p>
        </p:txBody>
      </p:sp>
      <p:sp>
        <p:nvSpPr>
          <p:cNvPr id="5" name="正方形/長方形 4"/>
          <p:cNvSpPr/>
          <p:nvPr/>
        </p:nvSpPr>
        <p:spPr>
          <a:xfrm>
            <a:off x="8589228" y="74294"/>
            <a:ext cx="985283" cy="186395"/>
          </a:xfrm>
          <a:prstGeom prst="rect">
            <a:avLst/>
          </a:prstGeom>
          <a:solidFill>
            <a:schemeClr val="accent2">
              <a:lumMod val="25000"/>
              <a:lumOff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400" b="1" i="0" u="none" strike="noStrike" kern="1200" cap="none" spc="0" normalizeH="0" baseline="0" noProof="0" dirty="0">
                <a:ln>
                  <a:noFill/>
                </a:ln>
                <a:solidFill>
                  <a:srgbClr val="000000"/>
                </a:solidFill>
                <a:effectLst/>
                <a:uLnTx/>
                <a:uFillTx/>
                <a:latin typeface="Arial"/>
                <a:ea typeface="Meiryo UI"/>
                <a:cs typeface="+mn-cs"/>
              </a:rPr>
              <a:t>EU</a:t>
            </a:r>
            <a:endParaRPr kumimoji="1" lang="ja-JP" altLang="en-US" sz="1400" b="1" i="0" u="none" strike="noStrike" kern="1200" cap="none" spc="0" normalizeH="0" baseline="0" noProof="0" dirty="0">
              <a:ln>
                <a:noFill/>
              </a:ln>
              <a:solidFill>
                <a:srgbClr val="000000"/>
              </a:solidFill>
              <a:effectLst/>
              <a:uLnTx/>
              <a:uFillTx/>
              <a:latin typeface="Arial"/>
              <a:ea typeface="Meiryo UI"/>
              <a:cs typeface="+mn-cs"/>
            </a:endParaRPr>
          </a:p>
        </p:txBody>
      </p:sp>
      <p:sp>
        <p:nvSpPr>
          <p:cNvPr id="7" name="正方形/長方形 6"/>
          <p:cNvSpPr/>
          <p:nvPr/>
        </p:nvSpPr>
        <p:spPr>
          <a:xfrm>
            <a:off x="8589228" y="287160"/>
            <a:ext cx="985283" cy="186395"/>
          </a:xfrm>
          <a:prstGeom prst="rect">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ドイツ</a:t>
            </a:r>
          </a:p>
        </p:txBody>
      </p:sp>
      <p:sp>
        <p:nvSpPr>
          <p:cNvPr id="9" name="正方形/長方形 8"/>
          <p:cNvSpPr/>
          <p:nvPr/>
        </p:nvSpPr>
        <p:spPr>
          <a:xfrm>
            <a:off x="8589226" y="507060"/>
            <a:ext cx="985283" cy="186395"/>
          </a:xfrm>
          <a:prstGeom prst="rect">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イギリス</a:t>
            </a:r>
          </a:p>
        </p:txBody>
      </p:sp>
      <p:sp>
        <p:nvSpPr>
          <p:cNvPr id="25" name="テキスト プレースホルダー 2"/>
          <p:cNvSpPr>
            <a:spLocks noGrp="1"/>
          </p:cNvSpPr>
          <p:nvPr>
            <p:ph type="body" sz="quarter" idx="10"/>
          </p:nvPr>
        </p:nvSpPr>
        <p:spPr>
          <a:xfrm>
            <a:off x="331788" y="692151"/>
            <a:ext cx="9242425" cy="648970"/>
          </a:xfrm>
        </p:spPr>
        <p:txBody>
          <a:bodyPr/>
          <a:lstStyle/>
          <a:p>
            <a:pPr lvl="0" defTabSz="609559">
              <a:defRPr/>
            </a:pPr>
            <a:r>
              <a:rPr lang="en-US" altLang="ja-JP" sz="1600" b="1" dirty="0">
                <a:solidFill>
                  <a:srgbClr val="000000">
                    <a:lumMod val="85000"/>
                    <a:lumOff val="15000"/>
                  </a:srgbClr>
                </a:solidFill>
              </a:rPr>
              <a:t>EU</a:t>
            </a:r>
            <a:r>
              <a:rPr lang="ja-JP" altLang="en-US" sz="1600" b="1" dirty="0">
                <a:solidFill>
                  <a:srgbClr val="000000">
                    <a:lumMod val="85000"/>
                    <a:lumOff val="15000"/>
                  </a:srgbClr>
                </a:solidFill>
              </a:rPr>
              <a:t>の</a:t>
            </a:r>
            <a:r>
              <a:rPr lang="en-US" altLang="ja-JP" sz="1600" b="1" dirty="0">
                <a:solidFill>
                  <a:srgbClr val="000000">
                    <a:lumMod val="85000"/>
                    <a:lumOff val="15000"/>
                  </a:srgbClr>
                </a:solidFill>
              </a:rPr>
              <a:t>SSI</a:t>
            </a:r>
            <a:r>
              <a:rPr lang="ja-JP" altLang="en-US" sz="1600" b="1" dirty="0">
                <a:solidFill>
                  <a:srgbClr val="000000">
                    <a:lumMod val="85000"/>
                    <a:lumOff val="15000"/>
                  </a:srgbClr>
                </a:solidFill>
              </a:rPr>
              <a:t>に関係した政策、取り組みである</a:t>
            </a:r>
            <a:r>
              <a:rPr lang="en-US" altLang="ja-JP" sz="1600" b="1" dirty="0">
                <a:solidFill>
                  <a:srgbClr val="000000">
                    <a:lumMod val="85000"/>
                    <a:lumOff val="15000"/>
                  </a:srgbClr>
                </a:solidFill>
              </a:rPr>
              <a:t>eIDAS</a:t>
            </a:r>
            <a:r>
              <a:rPr lang="ja-JP" altLang="en-US" sz="1600" b="1" dirty="0">
                <a:solidFill>
                  <a:srgbClr val="000000">
                    <a:lumMod val="85000"/>
                    <a:lumOff val="15000"/>
                  </a:srgbClr>
                </a:solidFill>
              </a:rPr>
              <a:t>と</a:t>
            </a:r>
            <a:r>
              <a:rPr lang="en-US" altLang="ja-JP" sz="1600" b="1" dirty="0">
                <a:solidFill>
                  <a:srgbClr val="000000">
                    <a:lumMod val="85000"/>
                    <a:lumOff val="15000"/>
                  </a:srgbClr>
                </a:solidFill>
              </a:rPr>
              <a:t>EBSI</a:t>
            </a:r>
            <a:r>
              <a:rPr lang="ja-JP" altLang="en-US" sz="1600" b="1" dirty="0" err="1">
                <a:solidFill>
                  <a:srgbClr val="000000">
                    <a:lumMod val="85000"/>
                    <a:lumOff val="15000"/>
                  </a:srgbClr>
                </a:solidFill>
              </a:rPr>
              <a:t>、</a:t>
            </a:r>
            <a:r>
              <a:rPr lang="en-US" altLang="ja-JP" sz="1600" b="1" dirty="0">
                <a:solidFill>
                  <a:srgbClr val="000000">
                    <a:lumMod val="85000"/>
                    <a:lumOff val="15000"/>
                  </a:srgbClr>
                </a:solidFill>
              </a:rPr>
              <a:t>ESSIF</a:t>
            </a:r>
            <a:r>
              <a:rPr lang="ja-JP" altLang="en-US" sz="1600" b="1" dirty="0" err="1">
                <a:solidFill>
                  <a:srgbClr val="000000">
                    <a:lumMod val="85000"/>
                    <a:lumOff val="15000"/>
                  </a:srgbClr>
                </a:solidFill>
              </a:rPr>
              <a:t>、</a:t>
            </a:r>
            <a:r>
              <a:rPr lang="en-US" altLang="ja-JP" sz="1600" b="1" dirty="0" err="1">
                <a:solidFill>
                  <a:srgbClr val="000000">
                    <a:lumMod val="85000"/>
                    <a:lumOff val="15000"/>
                  </a:srgbClr>
                </a:solidFill>
              </a:rPr>
              <a:t>eSSIF</a:t>
            </a:r>
            <a:r>
              <a:rPr lang="en-US" altLang="ja-JP" sz="1600" b="1" dirty="0">
                <a:solidFill>
                  <a:srgbClr val="000000">
                    <a:lumMod val="85000"/>
                    <a:lumOff val="15000"/>
                  </a:srgbClr>
                </a:solidFill>
              </a:rPr>
              <a:t>-Lab</a:t>
            </a:r>
            <a:r>
              <a:rPr lang="ja-JP" altLang="en-US" sz="1600" b="1" dirty="0">
                <a:solidFill>
                  <a:srgbClr val="000000">
                    <a:lumMod val="85000"/>
                    <a:lumOff val="15000"/>
                  </a:srgbClr>
                </a:solidFill>
              </a:rPr>
              <a:t>のプロジェクトそれぞれに、相互接続性に関する情報がみられた</a:t>
            </a:r>
          </a:p>
        </p:txBody>
      </p:sp>
      <p:sp>
        <p:nvSpPr>
          <p:cNvPr id="13" name="正方形/長方形 12"/>
          <p:cNvSpPr/>
          <p:nvPr/>
        </p:nvSpPr>
        <p:spPr>
          <a:xfrm>
            <a:off x="331192" y="1733991"/>
            <a:ext cx="1675573" cy="2019763"/>
          </a:xfrm>
          <a:prstGeom prst="rect">
            <a:avLst/>
          </a:prstGeom>
          <a:solidFill>
            <a:srgbClr val="6785C1"/>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600" b="1" i="0" u="none" strike="noStrike" kern="1200" cap="none" spc="0" normalizeH="0" baseline="0" noProof="0" dirty="0">
                <a:ln>
                  <a:noFill/>
                </a:ln>
                <a:solidFill>
                  <a:srgbClr val="FFFFFF"/>
                </a:solidFill>
                <a:effectLst/>
                <a:uLnTx/>
                <a:uFillTx/>
                <a:latin typeface="Arial"/>
                <a:ea typeface="Meiryo UI"/>
                <a:cs typeface="+mn-cs"/>
              </a:rPr>
              <a:t>EBSI</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600" b="1" i="0" u="none" strike="noStrike" kern="1200" cap="none" spc="0" normalizeH="0" baseline="0" noProof="0" dirty="0">
                <a:ln>
                  <a:noFill/>
                </a:ln>
                <a:solidFill>
                  <a:srgbClr val="FFFFFF"/>
                </a:solidFill>
                <a:effectLst/>
                <a:uLnTx/>
                <a:uFillTx/>
                <a:latin typeface="Arial"/>
                <a:ea typeface="Meiryo UI"/>
                <a:cs typeface="+mn-cs"/>
              </a:rPr>
              <a:t>ESSIF</a:t>
            </a:r>
            <a:endParaRPr kumimoji="1" lang="ja-JP" altLang="en-US" sz="1600" b="1" i="0" u="none" strike="noStrike" kern="1200" cap="none" spc="0" normalizeH="0" baseline="0" noProof="0" dirty="0">
              <a:ln>
                <a:noFill/>
              </a:ln>
              <a:solidFill>
                <a:srgbClr val="FFFFFF"/>
              </a:solidFill>
              <a:effectLst/>
              <a:uLnTx/>
              <a:uFillTx/>
              <a:latin typeface="Arial"/>
              <a:ea typeface="Meiryo UI"/>
              <a:cs typeface="+mn-cs"/>
            </a:endParaRPr>
          </a:p>
        </p:txBody>
      </p:sp>
      <p:sp>
        <p:nvSpPr>
          <p:cNvPr id="14" name="正方形/長方形 13"/>
          <p:cNvSpPr/>
          <p:nvPr/>
        </p:nvSpPr>
        <p:spPr>
          <a:xfrm>
            <a:off x="2148654" y="1733992"/>
            <a:ext cx="7425559" cy="2019762"/>
          </a:xfrm>
          <a:prstGeom prst="rect">
            <a:avLst/>
          </a:prstGeom>
          <a:noFill/>
          <a:ln w="19050">
            <a:solidFill>
              <a:schemeClr val="accent2">
                <a:lumMod val="25000"/>
                <a:lumOff val="75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en-US" altLang="ja-JP" sz="1400" b="0" i="0" u="none" strike="noStrike" kern="1200" cap="none" spc="0" normalizeH="0" baseline="0" noProof="0" dirty="0">
                <a:ln>
                  <a:noFill/>
                </a:ln>
                <a:solidFill>
                  <a:srgbClr val="000000"/>
                </a:solidFill>
                <a:effectLst/>
                <a:uLnTx/>
                <a:uFillTx/>
                <a:latin typeface="Arial"/>
                <a:ea typeface="Meiryo UI"/>
                <a:cs typeface="+mn-cs"/>
              </a:rPr>
              <a:t>EBSI</a:t>
            </a:r>
            <a:r>
              <a:rPr kumimoji="1" lang="ja-JP" altLang="en-US" sz="1400" b="0" i="0" u="none" strike="noStrike" kern="1200" cap="none" spc="0" normalizeH="0" baseline="0" noProof="0" dirty="0">
                <a:ln>
                  <a:noFill/>
                </a:ln>
                <a:solidFill>
                  <a:srgbClr val="000000"/>
                </a:solidFill>
                <a:effectLst/>
                <a:uLnTx/>
                <a:uFillTx/>
                <a:latin typeface="Arial"/>
                <a:ea typeface="Meiryo UI"/>
                <a:cs typeface="+mn-cs"/>
              </a:rPr>
              <a:t>の仕様には</a:t>
            </a:r>
            <a:r>
              <a:rPr kumimoji="1" lang="en-US" altLang="ja-JP" sz="1400" b="0" i="0" u="none" strike="noStrike" kern="1200" cap="none" spc="0" normalizeH="0" baseline="0" noProof="0" dirty="0">
                <a:ln>
                  <a:noFill/>
                </a:ln>
                <a:solidFill>
                  <a:srgbClr val="000000"/>
                </a:solidFill>
                <a:effectLst/>
                <a:uLnTx/>
                <a:uFillTx/>
                <a:latin typeface="Arial"/>
                <a:ea typeface="Meiryo UI"/>
                <a:cs typeface="+mn-cs"/>
              </a:rPr>
              <a:t>eIDAS</a:t>
            </a:r>
            <a:r>
              <a:rPr kumimoji="1" lang="ja-JP" altLang="en-US" sz="1400" b="0" i="0" u="none" strike="noStrike" kern="1200" cap="none" spc="0" normalizeH="0" baseline="0" noProof="0" dirty="0">
                <a:ln>
                  <a:noFill/>
                </a:ln>
                <a:solidFill>
                  <a:srgbClr val="000000"/>
                </a:solidFill>
                <a:effectLst/>
                <a:uLnTx/>
                <a:uFillTx/>
                <a:latin typeface="Arial"/>
                <a:ea typeface="Meiryo UI"/>
                <a:cs typeface="+mn-cs"/>
              </a:rPr>
              <a:t>のフレームワーク（</a:t>
            </a:r>
            <a:r>
              <a:rPr kumimoji="1" lang="en-US" altLang="ja-JP" sz="1400" b="0" i="0" u="none" strike="noStrike" kern="1200" cap="none" spc="0" normalizeH="0" baseline="0" noProof="0" dirty="0">
                <a:ln>
                  <a:noFill/>
                </a:ln>
                <a:solidFill>
                  <a:srgbClr val="000000"/>
                </a:solidFill>
                <a:effectLst/>
                <a:uLnTx/>
                <a:uFillTx/>
                <a:latin typeface="Arial"/>
                <a:ea typeface="Meiryo UI"/>
                <a:cs typeface="+mn-cs"/>
              </a:rPr>
              <a:t>eID</a:t>
            </a:r>
            <a:r>
              <a:rPr kumimoji="1" lang="ja-JP" altLang="en-US" sz="1400" b="0" i="0" u="none" strike="noStrike" kern="1200" cap="none" spc="0" normalizeH="0" baseline="0" noProof="0" dirty="0" err="1">
                <a:ln>
                  <a:noFill/>
                </a:ln>
                <a:solidFill>
                  <a:srgbClr val="000000"/>
                </a:solidFill>
                <a:effectLst/>
                <a:uLnTx/>
                <a:uFillTx/>
                <a:latin typeface="Arial"/>
                <a:ea typeface="Meiryo UI"/>
                <a:cs typeface="+mn-cs"/>
              </a:rPr>
              <a:t>、</a:t>
            </a:r>
            <a:r>
              <a:rPr kumimoji="1" lang="ja-JP" altLang="en-US" sz="1400" b="0" i="0" u="none" strike="noStrike" kern="1200" cap="none" spc="0" normalizeH="0" baseline="0" noProof="0" dirty="0">
                <a:ln>
                  <a:noFill/>
                </a:ln>
                <a:solidFill>
                  <a:srgbClr val="000000"/>
                </a:solidFill>
                <a:effectLst/>
                <a:uLnTx/>
                <a:uFillTx/>
                <a:latin typeface="Arial"/>
                <a:ea typeface="Meiryo UI"/>
                <a:cs typeface="+mn-cs"/>
              </a:rPr>
              <a:t>トラストサービス）と</a:t>
            </a:r>
            <a:r>
              <a:rPr kumimoji="1" lang="en-US" altLang="ja-JP" sz="1400" b="0" i="0" u="none" strike="noStrike" kern="1200" cap="none" spc="0" normalizeH="0" baseline="0" noProof="0" dirty="0">
                <a:ln>
                  <a:noFill/>
                </a:ln>
                <a:solidFill>
                  <a:srgbClr val="000000"/>
                </a:solidFill>
                <a:effectLst/>
                <a:uLnTx/>
                <a:uFillTx/>
                <a:latin typeface="Arial"/>
                <a:ea typeface="Meiryo UI"/>
                <a:cs typeface="+mn-cs"/>
              </a:rPr>
              <a:t>EBSI</a:t>
            </a:r>
            <a:r>
              <a:rPr kumimoji="1" lang="ja-JP" altLang="en-US" sz="1400" b="0" i="0" u="none" strike="noStrike" kern="1200" cap="none" spc="0" normalizeH="0" baseline="0" noProof="0" dirty="0">
                <a:ln>
                  <a:noFill/>
                </a:ln>
                <a:solidFill>
                  <a:srgbClr val="000000"/>
                </a:solidFill>
                <a:effectLst/>
                <a:uLnTx/>
                <a:uFillTx/>
                <a:latin typeface="Arial"/>
                <a:ea typeface="Meiryo UI"/>
                <a:cs typeface="+mn-cs"/>
              </a:rPr>
              <a:t>プラットフォームを連携させるための</a:t>
            </a:r>
            <a:r>
              <a:rPr kumimoji="1" lang="en-US" altLang="ja-JP" sz="1400" b="0" i="0" u="none" strike="noStrike" kern="1200" cap="none" spc="0" normalizeH="0" baseline="0" noProof="0" dirty="0">
                <a:ln>
                  <a:noFill/>
                </a:ln>
                <a:solidFill>
                  <a:srgbClr val="000000"/>
                </a:solidFill>
                <a:effectLst/>
                <a:uLnTx/>
                <a:uFillTx/>
                <a:latin typeface="Arial"/>
                <a:ea typeface="Meiryo UI"/>
                <a:cs typeface="+mn-cs"/>
              </a:rPr>
              <a:t>eIDAS Bridge API</a:t>
            </a:r>
            <a:r>
              <a:rPr kumimoji="1" lang="ja-JP" altLang="en-US" sz="1400" b="0" i="0" u="none" strike="noStrike" kern="1200" cap="none" spc="0" normalizeH="0" baseline="0" noProof="0" dirty="0" err="1">
                <a:ln>
                  <a:noFill/>
                </a:ln>
                <a:solidFill>
                  <a:srgbClr val="000000"/>
                </a:solidFill>
                <a:effectLst/>
                <a:uLnTx/>
                <a:uFillTx/>
                <a:latin typeface="Arial"/>
                <a:ea typeface="Meiryo UI"/>
                <a:cs typeface="+mn-cs"/>
              </a:rPr>
              <a:t>が存</a:t>
            </a:r>
            <a:r>
              <a:rPr kumimoji="1" lang="ja-JP" altLang="en-US" sz="1400" b="0" i="0" u="none" strike="noStrike" kern="1200" cap="none" spc="0" normalizeH="0" baseline="0" noProof="0" dirty="0">
                <a:ln>
                  <a:noFill/>
                </a:ln>
                <a:solidFill>
                  <a:srgbClr val="000000"/>
                </a:solidFill>
                <a:effectLst/>
                <a:uLnTx/>
                <a:uFillTx/>
                <a:latin typeface="Arial"/>
                <a:ea typeface="Meiryo UI"/>
                <a:cs typeface="+mn-cs"/>
              </a:rPr>
              <a:t>在している。（現在はアーカイブ化されている</a:t>
            </a:r>
            <a:r>
              <a:rPr kumimoji="1" lang="ja-JP" altLang="en-US" sz="1400" b="0" i="0" u="none" strike="noStrike" kern="1200" cap="none" spc="0" normalizeH="0" baseline="0" noProof="0" dirty="0" smtClean="0">
                <a:ln>
                  <a:noFill/>
                </a:ln>
                <a:solidFill>
                  <a:srgbClr val="000000"/>
                </a:solidFill>
                <a:effectLst/>
                <a:uLnTx/>
                <a:uFillTx/>
                <a:latin typeface="Arial"/>
                <a:ea typeface="Meiryo UI"/>
                <a:cs typeface="+mn-cs"/>
              </a:rPr>
              <a:t>）</a:t>
            </a:r>
            <a:r>
              <a:rPr kumimoji="1" lang="ja-JP" altLang="en-US" sz="1400" b="0" i="0" u="none" strike="noStrike" kern="1200" cap="none" spc="0" normalizeH="0" baseline="30000" noProof="0" dirty="0" smtClean="0">
                <a:ln>
                  <a:noFill/>
                </a:ln>
                <a:solidFill>
                  <a:srgbClr val="000000"/>
                </a:solidFill>
                <a:effectLst/>
                <a:uLnTx/>
                <a:uFillTx/>
                <a:latin typeface="Arial"/>
                <a:ea typeface="Meiryo UI"/>
                <a:cs typeface="+mn-cs"/>
              </a:rPr>
              <a:t>１</a:t>
            </a:r>
            <a:endParaRPr kumimoji="1" lang="en-US" altLang="ja-JP" sz="1400" b="0" i="0" u="none" strike="noStrike" kern="1200" cap="none" spc="0" normalizeH="0" baseline="30000" noProof="0" dirty="0">
              <a:ln>
                <a:noFill/>
              </a:ln>
              <a:solidFill>
                <a:srgbClr val="000000"/>
              </a:solidFill>
              <a:effectLst/>
              <a:uLnTx/>
              <a:uFillTx/>
              <a:latin typeface="Arial"/>
              <a:ea typeface="Meiryo UI"/>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en-US" altLang="ja-JP" sz="1400" b="0" i="0" u="none" strike="noStrike" kern="1200" cap="none" spc="0" normalizeH="0" baseline="0" noProof="0" dirty="0">
                <a:ln>
                  <a:noFill/>
                </a:ln>
                <a:solidFill>
                  <a:srgbClr val="000000"/>
                </a:solidFill>
                <a:effectLst/>
                <a:uLnTx/>
                <a:uFillTx/>
                <a:latin typeface="Arial"/>
                <a:ea typeface="Meiryo UI"/>
                <a:cs typeface="+mn-cs"/>
              </a:rPr>
              <a:t>ESSIF</a:t>
            </a:r>
            <a:r>
              <a:rPr kumimoji="1" lang="ja-JP" altLang="en-US" sz="1400" b="0" i="0" u="none" strike="noStrike" kern="1200" cap="none" spc="0" normalizeH="0" baseline="0" noProof="0" dirty="0">
                <a:ln>
                  <a:noFill/>
                </a:ln>
                <a:solidFill>
                  <a:srgbClr val="000000"/>
                </a:solidFill>
                <a:effectLst/>
                <a:uLnTx/>
                <a:uFillTx/>
                <a:latin typeface="Arial"/>
                <a:ea typeface="Meiryo UI"/>
                <a:cs typeface="+mn-cs"/>
              </a:rPr>
              <a:t>の</a:t>
            </a:r>
            <a:r>
              <a:rPr kumimoji="1" lang="en-US" altLang="ja-JP" sz="1400" b="0" i="0" u="none" strike="noStrike" kern="1200" cap="none" spc="0" normalizeH="0" baseline="0" noProof="0" dirty="0">
                <a:ln>
                  <a:noFill/>
                </a:ln>
                <a:solidFill>
                  <a:srgbClr val="000000"/>
                </a:solidFill>
                <a:effectLst/>
                <a:uLnTx/>
                <a:uFillTx/>
                <a:latin typeface="Arial"/>
                <a:ea typeface="Meiryo UI"/>
                <a:cs typeface="+mn-cs"/>
              </a:rPr>
              <a:t>SSI eIDAS Bridge</a:t>
            </a:r>
            <a:r>
              <a:rPr kumimoji="1" lang="ja-JP" altLang="en-US" sz="1400" b="0" i="0" u="none" strike="noStrike" kern="1200" cap="none" spc="0" normalizeH="0" baseline="0" noProof="0" dirty="0">
                <a:ln>
                  <a:noFill/>
                </a:ln>
                <a:solidFill>
                  <a:srgbClr val="000000"/>
                </a:solidFill>
                <a:effectLst/>
                <a:uLnTx/>
                <a:uFillTx/>
                <a:latin typeface="Arial"/>
                <a:ea typeface="Meiryo UI"/>
                <a:cs typeface="+mn-cs"/>
              </a:rPr>
              <a:t>と</a:t>
            </a:r>
            <a:r>
              <a:rPr kumimoji="1" lang="en-US" altLang="ja-JP" sz="1400" b="0" i="0" u="none" strike="noStrike" kern="1200" cap="none" spc="0" normalizeH="0" baseline="0" noProof="0" dirty="0">
                <a:ln>
                  <a:noFill/>
                </a:ln>
                <a:solidFill>
                  <a:srgbClr val="000000"/>
                </a:solidFill>
                <a:effectLst/>
                <a:uLnTx/>
                <a:uFillTx/>
                <a:latin typeface="Arial"/>
                <a:ea typeface="Meiryo UI"/>
                <a:cs typeface="+mn-cs"/>
              </a:rPr>
              <a:t>eIDAS Bridge API</a:t>
            </a:r>
            <a:r>
              <a:rPr kumimoji="1" lang="ja-JP" altLang="en-US" sz="1400" b="0" i="0" u="none" strike="noStrike" kern="1200" cap="none" spc="0" normalizeH="0" baseline="0" noProof="0" dirty="0">
                <a:ln>
                  <a:noFill/>
                </a:ln>
                <a:solidFill>
                  <a:srgbClr val="000000"/>
                </a:solidFill>
                <a:effectLst/>
                <a:uLnTx/>
                <a:uFillTx/>
                <a:latin typeface="Arial"/>
                <a:ea typeface="Meiryo UI"/>
                <a:cs typeface="+mn-cs"/>
              </a:rPr>
              <a:t>が同一のものであるかは不明だが、</a:t>
            </a:r>
            <a:r>
              <a:rPr kumimoji="1" lang="en-US" altLang="ja-JP" sz="1400" b="0" i="0" u="none" strike="noStrike" kern="1200" cap="none" spc="0" normalizeH="0" baseline="0" noProof="0" dirty="0">
                <a:ln>
                  <a:noFill/>
                </a:ln>
                <a:solidFill>
                  <a:srgbClr val="000000"/>
                </a:solidFill>
                <a:effectLst/>
                <a:uLnTx/>
                <a:uFillTx/>
                <a:latin typeface="Arial"/>
                <a:ea typeface="Meiryo UI"/>
                <a:cs typeface="+mn-cs"/>
              </a:rPr>
              <a:t>ESSIF</a:t>
            </a:r>
            <a:r>
              <a:rPr kumimoji="1" lang="ja-JP" altLang="en-US" sz="1400" b="0" i="0" u="none" strike="noStrike" kern="1200" cap="none" spc="0" normalizeH="0" baseline="0" noProof="0" dirty="0">
                <a:ln>
                  <a:noFill/>
                </a:ln>
                <a:solidFill>
                  <a:srgbClr val="000000"/>
                </a:solidFill>
                <a:effectLst/>
                <a:uLnTx/>
                <a:uFillTx/>
                <a:latin typeface="Arial"/>
                <a:ea typeface="Meiryo UI"/>
                <a:cs typeface="+mn-cs"/>
              </a:rPr>
              <a:t>ひいては</a:t>
            </a:r>
            <a:r>
              <a:rPr kumimoji="1" lang="en-US" altLang="ja-JP" sz="1400" b="0" i="0" u="none" strike="noStrike" kern="1200" cap="none" spc="0" normalizeH="0" baseline="0" noProof="0" dirty="0">
                <a:ln>
                  <a:noFill/>
                </a:ln>
                <a:solidFill>
                  <a:srgbClr val="000000"/>
                </a:solidFill>
                <a:effectLst/>
                <a:uLnTx/>
                <a:uFillTx/>
                <a:latin typeface="Arial"/>
                <a:ea typeface="Meiryo UI"/>
                <a:cs typeface="+mn-cs"/>
              </a:rPr>
              <a:t>EBSI</a:t>
            </a:r>
            <a:r>
              <a:rPr kumimoji="1" lang="ja-JP" altLang="en-US" sz="1400" b="0" i="0" u="none" strike="noStrike" kern="1200" cap="none" spc="0" normalizeH="0" baseline="0" noProof="0" dirty="0">
                <a:ln>
                  <a:noFill/>
                </a:ln>
                <a:solidFill>
                  <a:srgbClr val="000000"/>
                </a:solidFill>
                <a:effectLst/>
                <a:uLnTx/>
                <a:uFillTx/>
                <a:latin typeface="Arial"/>
                <a:ea typeface="Meiryo UI"/>
                <a:cs typeface="+mn-cs"/>
              </a:rPr>
              <a:t>の構築するブロックチェーンインフラと</a:t>
            </a:r>
            <a:r>
              <a:rPr kumimoji="1" lang="en-US" altLang="ja-JP" sz="1400" b="0" i="0" u="none" strike="noStrike" kern="1200" cap="none" spc="0" normalizeH="0" baseline="0" noProof="0" dirty="0">
                <a:ln>
                  <a:noFill/>
                </a:ln>
                <a:solidFill>
                  <a:srgbClr val="000000"/>
                </a:solidFill>
                <a:effectLst/>
                <a:uLnTx/>
                <a:uFillTx/>
                <a:latin typeface="Arial"/>
                <a:ea typeface="Meiryo UI"/>
                <a:cs typeface="+mn-cs"/>
              </a:rPr>
              <a:t>eIDAS</a:t>
            </a:r>
            <a:r>
              <a:rPr kumimoji="1" lang="ja-JP" altLang="en-US" sz="1400" b="0" i="0" u="none" strike="noStrike" kern="1200" cap="none" spc="0" normalizeH="0" baseline="0" noProof="0" dirty="0">
                <a:ln>
                  <a:noFill/>
                </a:ln>
                <a:solidFill>
                  <a:srgbClr val="000000"/>
                </a:solidFill>
                <a:effectLst/>
                <a:uLnTx/>
                <a:uFillTx/>
                <a:latin typeface="Arial"/>
                <a:ea typeface="Meiryo UI"/>
                <a:cs typeface="+mn-cs"/>
              </a:rPr>
              <a:t>の規定する</a:t>
            </a:r>
            <a:r>
              <a:rPr kumimoji="1" lang="en-US" altLang="ja-JP" sz="1400" b="0" i="0" u="none" strike="noStrike" kern="1200" cap="none" spc="0" normalizeH="0" baseline="0" noProof="0" dirty="0">
                <a:ln>
                  <a:noFill/>
                </a:ln>
                <a:solidFill>
                  <a:srgbClr val="000000"/>
                </a:solidFill>
                <a:effectLst/>
                <a:uLnTx/>
                <a:uFillTx/>
                <a:latin typeface="Arial"/>
                <a:ea typeface="Meiryo UI"/>
                <a:cs typeface="+mn-cs"/>
              </a:rPr>
              <a:t>ID</a:t>
            </a:r>
            <a:r>
              <a:rPr kumimoji="1" lang="ja-JP" altLang="en-US" sz="1400" b="0" i="0" u="none" strike="noStrike" kern="1200" cap="none" spc="0" normalizeH="0" baseline="0" noProof="0" dirty="0" err="1">
                <a:ln>
                  <a:noFill/>
                </a:ln>
                <a:solidFill>
                  <a:srgbClr val="000000"/>
                </a:solidFill>
                <a:effectLst/>
                <a:uLnTx/>
                <a:uFillTx/>
                <a:latin typeface="Arial"/>
                <a:ea typeface="Meiryo UI"/>
                <a:cs typeface="+mn-cs"/>
              </a:rPr>
              <a:t>、</a:t>
            </a:r>
            <a:r>
              <a:rPr kumimoji="1" lang="ja-JP" altLang="en-US" sz="1400" b="0" i="0" u="none" strike="noStrike" kern="1200" cap="none" spc="0" normalizeH="0" baseline="0" noProof="0" dirty="0">
                <a:ln>
                  <a:noFill/>
                </a:ln>
                <a:solidFill>
                  <a:srgbClr val="000000"/>
                </a:solidFill>
                <a:effectLst/>
                <a:uLnTx/>
                <a:uFillTx/>
                <a:latin typeface="Arial"/>
                <a:ea typeface="Meiryo UI"/>
                <a:cs typeface="+mn-cs"/>
              </a:rPr>
              <a:t>サービスはある程度の相互接続性を有しているとみられる</a:t>
            </a:r>
            <a:endParaRPr kumimoji="1" lang="en-US" altLang="ja-JP" sz="14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15" name="正方形/長方形 14"/>
          <p:cNvSpPr/>
          <p:nvPr/>
        </p:nvSpPr>
        <p:spPr>
          <a:xfrm>
            <a:off x="335693" y="1360948"/>
            <a:ext cx="9238520" cy="354078"/>
          </a:xfrm>
          <a:prstGeom prst="rect">
            <a:avLst/>
          </a:prstGeom>
          <a:no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600" b="1" i="0" u="sng" strike="noStrike" kern="1200" cap="none" spc="0" normalizeH="0" baseline="0" noProof="0" dirty="0">
                <a:ln>
                  <a:noFill/>
                </a:ln>
                <a:solidFill>
                  <a:schemeClr val="accent2">
                    <a:lumMod val="75000"/>
                    <a:lumOff val="25000"/>
                  </a:schemeClr>
                </a:solidFill>
                <a:effectLst/>
                <a:uLnTx/>
                <a:uFillTx/>
                <a:latin typeface="Arial"/>
                <a:ea typeface="Meiryo UI"/>
                <a:cs typeface="+mn-cs"/>
              </a:rPr>
              <a:t>相互に関連する</a:t>
            </a:r>
            <a:r>
              <a:rPr kumimoji="1" lang="en-US" altLang="ja-JP" sz="1600" b="1" i="0" u="sng" strike="noStrike" kern="1200" cap="none" spc="0" normalizeH="0" baseline="0" noProof="0" dirty="0">
                <a:ln>
                  <a:noFill/>
                </a:ln>
                <a:solidFill>
                  <a:schemeClr val="accent2">
                    <a:lumMod val="75000"/>
                    <a:lumOff val="25000"/>
                  </a:schemeClr>
                </a:solidFill>
                <a:effectLst/>
                <a:uLnTx/>
                <a:uFillTx/>
                <a:latin typeface="Arial"/>
                <a:ea typeface="Meiryo UI"/>
                <a:cs typeface="+mn-cs"/>
              </a:rPr>
              <a:t>EU</a:t>
            </a:r>
            <a:r>
              <a:rPr kumimoji="1" lang="ja-JP" altLang="en-US" sz="1600" b="1" i="0" u="sng" strike="noStrike" kern="1200" cap="none" spc="0" normalizeH="0" baseline="0" noProof="0" dirty="0">
                <a:ln>
                  <a:noFill/>
                </a:ln>
                <a:solidFill>
                  <a:schemeClr val="accent2">
                    <a:lumMod val="75000"/>
                    <a:lumOff val="25000"/>
                  </a:schemeClr>
                </a:solidFill>
                <a:effectLst/>
                <a:uLnTx/>
                <a:uFillTx/>
                <a:latin typeface="Arial"/>
                <a:ea typeface="Meiryo UI"/>
                <a:cs typeface="+mn-cs"/>
              </a:rPr>
              <a:t>の</a:t>
            </a:r>
            <a:r>
              <a:rPr kumimoji="1" lang="en-US" altLang="ja-JP" sz="1600" b="1" i="0" u="sng" strike="noStrike" kern="1200" cap="none" spc="0" normalizeH="0" baseline="0" noProof="0" dirty="0">
                <a:ln>
                  <a:noFill/>
                </a:ln>
                <a:solidFill>
                  <a:schemeClr val="accent2">
                    <a:lumMod val="75000"/>
                    <a:lumOff val="25000"/>
                  </a:schemeClr>
                </a:solidFill>
                <a:effectLst/>
                <a:uLnTx/>
                <a:uFillTx/>
                <a:latin typeface="Arial"/>
                <a:ea typeface="Meiryo UI"/>
                <a:cs typeface="+mn-cs"/>
              </a:rPr>
              <a:t>ID</a:t>
            </a:r>
            <a:r>
              <a:rPr kumimoji="1" lang="ja-JP" altLang="en-US" sz="1600" b="1" i="0" u="sng" strike="noStrike" kern="1200" cap="none" spc="0" normalizeH="0" baseline="0" noProof="0" dirty="0">
                <a:ln>
                  <a:noFill/>
                </a:ln>
                <a:solidFill>
                  <a:schemeClr val="accent2">
                    <a:lumMod val="75000"/>
                    <a:lumOff val="25000"/>
                  </a:schemeClr>
                </a:solidFill>
                <a:effectLst/>
                <a:uLnTx/>
                <a:uFillTx/>
                <a:latin typeface="Arial"/>
                <a:ea typeface="Meiryo UI"/>
                <a:cs typeface="+mn-cs"/>
              </a:rPr>
              <a:t>政策、取り組み</a:t>
            </a:r>
          </a:p>
        </p:txBody>
      </p:sp>
      <p:sp>
        <p:nvSpPr>
          <p:cNvPr id="16" name="正方形/長方形 15"/>
          <p:cNvSpPr/>
          <p:nvPr/>
        </p:nvSpPr>
        <p:spPr>
          <a:xfrm>
            <a:off x="335693" y="3841530"/>
            <a:ext cx="1671072" cy="2141483"/>
          </a:xfrm>
          <a:prstGeom prst="rect">
            <a:avLst/>
          </a:prstGeom>
          <a:solidFill>
            <a:schemeClr val="accent1"/>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600" b="1" i="0" u="none" strike="noStrike" kern="1200" cap="none" spc="0" normalizeH="0" baseline="0" noProof="0" dirty="0">
                <a:ln>
                  <a:noFill/>
                </a:ln>
                <a:solidFill>
                  <a:srgbClr val="FFFFFF"/>
                </a:solidFill>
                <a:effectLst/>
                <a:uLnTx/>
                <a:uFillTx/>
                <a:latin typeface="Arial"/>
                <a:ea typeface="Meiryo UI"/>
                <a:cs typeface="+mn-cs"/>
              </a:rPr>
              <a:t>eSSIF-Lab</a:t>
            </a:r>
            <a:endParaRPr kumimoji="1" lang="ja-JP" altLang="en-US" sz="1600" b="1" i="0" u="none" strike="noStrike" kern="1200" cap="none" spc="0" normalizeH="0" baseline="0" noProof="0" dirty="0">
              <a:ln>
                <a:noFill/>
              </a:ln>
              <a:solidFill>
                <a:srgbClr val="FFFFFF"/>
              </a:solidFill>
              <a:effectLst/>
              <a:uLnTx/>
              <a:uFillTx/>
              <a:latin typeface="Arial"/>
              <a:ea typeface="Meiryo UI"/>
              <a:cs typeface="+mn-cs"/>
            </a:endParaRPr>
          </a:p>
        </p:txBody>
      </p:sp>
      <p:sp>
        <p:nvSpPr>
          <p:cNvPr id="17" name="正方形/長方形 16"/>
          <p:cNvSpPr/>
          <p:nvPr/>
        </p:nvSpPr>
        <p:spPr>
          <a:xfrm>
            <a:off x="2148654" y="3841530"/>
            <a:ext cx="7425559" cy="2141483"/>
          </a:xfrm>
          <a:prstGeom prst="rect">
            <a:avLst/>
          </a:prstGeom>
          <a:noFill/>
          <a:ln w="19050">
            <a:solidFill>
              <a:schemeClr val="accent2">
                <a:lumMod val="25000"/>
                <a:lumOff val="75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en-US" altLang="ja-JP" sz="1400" b="0" i="0" u="none" strike="noStrike" kern="1200" cap="none" spc="0" normalizeH="0" baseline="0" noProof="0" dirty="0">
                <a:ln>
                  <a:noFill/>
                </a:ln>
                <a:solidFill>
                  <a:srgbClr val="000000"/>
                </a:solidFill>
                <a:effectLst/>
                <a:uLnTx/>
                <a:uFillTx/>
                <a:latin typeface="Arial"/>
                <a:ea typeface="Meiryo UI"/>
                <a:cs typeface="+mn-cs"/>
              </a:rPr>
              <a:t>eSSIF-Lab</a:t>
            </a:r>
            <a:r>
              <a:rPr kumimoji="1" lang="ja-JP" altLang="en-US" sz="1400" b="0" i="0" u="none" strike="noStrike" kern="1200" cap="none" spc="0" normalizeH="0" baseline="0" noProof="0" dirty="0">
                <a:ln>
                  <a:noFill/>
                </a:ln>
                <a:solidFill>
                  <a:srgbClr val="000000"/>
                </a:solidFill>
                <a:effectLst/>
                <a:uLnTx/>
                <a:uFillTx/>
                <a:latin typeface="Arial"/>
                <a:ea typeface="Meiryo UI"/>
                <a:cs typeface="+mn-cs"/>
              </a:rPr>
              <a:t>は、</a:t>
            </a:r>
            <a:r>
              <a:rPr kumimoji="1" lang="en-US" altLang="ja-JP" sz="1400" b="0" i="0" u="none" strike="noStrike" kern="1200" cap="none" spc="0" normalizeH="0" baseline="0" noProof="0" dirty="0">
                <a:ln>
                  <a:noFill/>
                </a:ln>
                <a:solidFill>
                  <a:srgbClr val="000000"/>
                </a:solidFill>
                <a:effectLst/>
                <a:uLnTx/>
                <a:uFillTx/>
                <a:latin typeface="Arial"/>
                <a:ea typeface="Meiryo UI"/>
                <a:cs typeface="+mn-cs"/>
              </a:rPr>
              <a:t>SSI</a:t>
            </a:r>
            <a:r>
              <a:rPr kumimoji="1" lang="ja-JP" altLang="en-US" sz="1400" b="0" i="0" u="none" strike="noStrike" kern="1200" cap="none" spc="0" normalizeH="0" baseline="0" noProof="0" dirty="0">
                <a:ln>
                  <a:noFill/>
                </a:ln>
                <a:solidFill>
                  <a:srgbClr val="000000"/>
                </a:solidFill>
                <a:effectLst/>
                <a:uLnTx/>
                <a:uFillTx/>
                <a:latin typeface="Arial"/>
                <a:ea typeface="Meiryo UI"/>
                <a:cs typeface="+mn-cs"/>
              </a:rPr>
              <a:t>を促進するプロジェクトに対し欧州委員会から資金提供を行うプログラムである</a:t>
            </a:r>
            <a:endParaRPr kumimoji="1" lang="en-US" altLang="ja-JP" sz="1400" b="0" i="0" u="none" strike="noStrike" kern="1200" cap="none" spc="0" normalizeH="0" baseline="0" noProof="0" dirty="0">
              <a:ln>
                <a:noFill/>
              </a:ln>
              <a:solidFill>
                <a:srgbClr val="000000"/>
              </a:solidFill>
              <a:effectLst/>
              <a:uLnTx/>
              <a:uFillTx/>
              <a:latin typeface="Arial"/>
              <a:ea typeface="Meiryo UI"/>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400" b="0" i="0" u="none" strike="noStrike" kern="1200" cap="none" spc="0" normalizeH="0" baseline="0" noProof="0" dirty="0">
                <a:ln>
                  <a:noFill/>
                </a:ln>
                <a:solidFill>
                  <a:srgbClr val="000000"/>
                </a:solidFill>
                <a:effectLst/>
                <a:uLnTx/>
                <a:uFillTx/>
                <a:latin typeface="Arial"/>
                <a:ea typeface="Meiryo UI"/>
                <a:cs typeface="+mn-cs"/>
              </a:rPr>
              <a:t>大きくオープンソースの</a:t>
            </a:r>
            <a:r>
              <a:rPr kumimoji="1" lang="en-US" altLang="ja-JP" sz="1400" b="0" i="0" u="none" strike="noStrike" kern="1200" cap="none" spc="0" normalizeH="0" baseline="0" noProof="0" dirty="0">
                <a:ln>
                  <a:noFill/>
                </a:ln>
                <a:solidFill>
                  <a:srgbClr val="000000"/>
                </a:solidFill>
                <a:effectLst/>
                <a:uLnTx/>
                <a:uFillTx/>
                <a:latin typeface="Arial"/>
                <a:ea typeface="Meiryo UI"/>
                <a:cs typeface="+mn-cs"/>
              </a:rPr>
              <a:t>SSI</a:t>
            </a:r>
            <a:r>
              <a:rPr kumimoji="1" lang="ja-JP" altLang="en-US" sz="1400" b="0" i="0" u="none" strike="noStrike" kern="1200" cap="none" spc="0" normalizeH="0" baseline="0" noProof="0" dirty="0">
                <a:ln>
                  <a:noFill/>
                </a:ln>
                <a:solidFill>
                  <a:srgbClr val="000000"/>
                </a:solidFill>
                <a:effectLst/>
                <a:uLnTx/>
                <a:uFillTx/>
                <a:latin typeface="Arial"/>
                <a:ea typeface="Meiryo UI"/>
                <a:cs typeface="+mn-cs"/>
              </a:rPr>
              <a:t>インフラの開発に貢献するプロジェクトと、商用領域でマーケットと</a:t>
            </a:r>
            <a:r>
              <a:rPr kumimoji="1" lang="en-US" altLang="ja-JP" sz="1400" b="0" i="0" u="none" strike="noStrike" kern="1200" cap="none" spc="0" normalizeH="0" baseline="0" noProof="0" dirty="0">
                <a:ln>
                  <a:noFill/>
                </a:ln>
                <a:solidFill>
                  <a:srgbClr val="000000"/>
                </a:solidFill>
                <a:effectLst/>
                <a:uLnTx/>
                <a:uFillTx/>
                <a:latin typeface="Arial"/>
                <a:ea typeface="Meiryo UI"/>
                <a:cs typeface="+mn-cs"/>
              </a:rPr>
              <a:t>SSI</a:t>
            </a:r>
            <a:r>
              <a:rPr kumimoji="1" lang="ja-JP" altLang="en-US" sz="1400" b="0" i="0" u="none" strike="noStrike" kern="1200" cap="none" spc="0" normalizeH="0" baseline="0" noProof="0" dirty="0">
                <a:ln>
                  <a:noFill/>
                </a:ln>
                <a:solidFill>
                  <a:srgbClr val="000000"/>
                </a:solidFill>
                <a:effectLst/>
                <a:uLnTx/>
                <a:uFillTx/>
                <a:latin typeface="Arial"/>
                <a:ea typeface="Meiryo UI"/>
                <a:cs typeface="+mn-cs"/>
              </a:rPr>
              <a:t>技術を統合するプロジェクトに分かれ、</a:t>
            </a:r>
            <a:r>
              <a:rPr kumimoji="1" lang="en-US" altLang="ja-JP" sz="1400" b="0" i="0" u="none" strike="noStrike" kern="1200" cap="none" spc="0" normalizeH="0" baseline="0" noProof="0" dirty="0">
                <a:ln>
                  <a:noFill/>
                </a:ln>
                <a:solidFill>
                  <a:srgbClr val="000000"/>
                </a:solidFill>
                <a:effectLst/>
                <a:uLnTx/>
                <a:uFillTx/>
                <a:latin typeface="Arial"/>
                <a:ea typeface="Meiryo UI"/>
                <a:cs typeface="+mn-cs"/>
              </a:rPr>
              <a:t>2022</a:t>
            </a:r>
            <a:r>
              <a:rPr kumimoji="1" lang="ja-JP" altLang="en-US" sz="1400" b="0" i="0" u="none" strike="noStrike" kern="1200" cap="none" spc="0" normalizeH="0" baseline="0" noProof="0" dirty="0">
                <a:ln>
                  <a:noFill/>
                </a:ln>
                <a:solidFill>
                  <a:srgbClr val="000000"/>
                </a:solidFill>
                <a:effectLst/>
                <a:uLnTx/>
                <a:uFillTx/>
                <a:latin typeface="Arial"/>
                <a:ea typeface="Meiryo UI"/>
                <a:cs typeface="+mn-cs"/>
              </a:rPr>
              <a:t>年現在で合計</a:t>
            </a:r>
            <a:r>
              <a:rPr kumimoji="1" lang="en-US" altLang="ja-JP" sz="1400" b="0" i="0" u="none" strike="noStrike" kern="1200" cap="none" spc="0" normalizeH="0" baseline="0" noProof="0" dirty="0">
                <a:ln>
                  <a:noFill/>
                </a:ln>
                <a:solidFill>
                  <a:srgbClr val="000000"/>
                </a:solidFill>
                <a:effectLst/>
                <a:uLnTx/>
                <a:uFillTx/>
                <a:latin typeface="Arial"/>
                <a:ea typeface="Meiryo UI"/>
                <a:cs typeface="+mn-cs"/>
              </a:rPr>
              <a:t>63</a:t>
            </a:r>
            <a:r>
              <a:rPr kumimoji="1" lang="ja-JP" altLang="en-US" sz="1400" b="0" i="0" u="none" strike="noStrike" kern="1200" cap="none" spc="0" normalizeH="0" baseline="0" noProof="0" dirty="0">
                <a:ln>
                  <a:noFill/>
                </a:ln>
                <a:solidFill>
                  <a:srgbClr val="000000"/>
                </a:solidFill>
                <a:effectLst/>
                <a:uLnTx/>
                <a:uFillTx/>
                <a:latin typeface="Arial"/>
                <a:ea typeface="Meiryo UI"/>
                <a:cs typeface="+mn-cs"/>
              </a:rPr>
              <a:t>プロジェクト</a:t>
            </a:r>
            <a:r>
              <a:rPr kumimoji="1" lang="ja-JP" altLang="en-US" sz="1400" b="0" i="0" u="none" strike="noStrike" kern="1200" cap="none" spc="0" normalizeH="0" baseline="0" noProof="0" dirty="0" smtClean="0">
                <a:ln>
                  <a:noFill/>
                </a:ln>
                <a:solidFill>
                  <a:srgbClr val="000000"/>
                </a:solidFill>
                <a:effectLst/>
                <a:uLnTx/>
                <a:uFillTx/>
                <a:latin typeface="Arial"/>
                <a:ea typeface="Meiryo UI"/>
                <a:cs typeface="+mn-cs"/>
              </a:rPr>
              <a:t>に</a:t>
            </a:r>
            <a:r>
              <a:rPr lang="ja-JP" altLang="en-US" sz="1400" dirty="0">
                <a:solidFill>
                  <a:srgbClr val="000000"/>
                </a:solidFill>
                <a:latin typeface="Arial"/>
                <a:ea typeface="Meiryo UI"/>
              </a:rPr>
              <a:t>資金提供</a:t>
            </a:r>
            <a:r>
              <a:rPr kumimoji="1" lang="ja-JP" altLang="en-US" sz="1400" b="0" i="0" u="none" strike="noStrike" kern="1200" cap="none" spc="0" normalizeH="0" baseline="0" noProof="0" dirty="0" smtClean="0">
                <a:ln>
                  <a:noFill/>
                </a:ln>
                <a:solidFill>
                  <a:srgbClr val="000000"/>
                </a:solidFill>
                <a:effectLst/>
                <a:uLnTx/>
                <a:uFillTx/>
                <a:latin typeface="Arial"/>
                <a:ea typeface="Meiryo UI"/>
                <a:cs typeface="+mn-cs"/>
              </a:rPr>
              <a:t>して</a:t>
            </a:r>
            <a:r>
              <a:rPr kumimoji="1" lang="ja-JP" altLang="en-US" sz="1400" b="0" i="0" u="none" strike="noStrike" kern="1200" cap="none" spc="0" normalizeH="0" baseline="0" noProof="0" dirty="0">
                <a:ln>
                  <a:noFill/>
                </a:ln>
                <a:solidFill>
                  <a:srgbClr val="000000"/>
                </a:solidFill>
                <a:effectLst/>
                <a:uLnTx/>
                <a:uFillTx/>
                <a:latin typeface="Arial"/>
                <a:ea typeface="Meiryo UI"/>
                <a:cs typeface="+mn-cs"/>
              </a:rPr>
              <a:t>いる</a:t>
            </a:r>
            <a:endParaRPr kumimoji="1" lang="en-US" altLang="ja-JP" sz="1400" b="0" i="0" u="none" strike="noStrike" kern="1200" cap="none" spc="0" normalizeH="0" baseline="0" noProof="0" dirty="0">
              <a:ln>
                <a:noFill/>
              </a:ln>
              <a:solidFill>
                <a:srgbClr val="000000"/>
              </a:solidFill>
              <a:effectLst/>
              <a:uLnTx/>
              <a:uFillTx/>
              <a:latin typeface="Arial"/>
              <a:ea typeface="Meiryo UI"/>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en-US" altLang="ja-JP" sz="1400" b="0" i="0" u="none" strike="noStrike" kern="1200" cap="none" spc="0" normalizeH="0" baseline="0" noProof="0" dirty="0">
                <a:ln>
                  <a:noFill/>
                </a:ln>
                <a:solidFill>
                  <a:srgbClr val="000000"/>
                </a:solidFill>
                <a:effectLst/>
                <a:uLnTx/>
                <a:uFillTx/>
                <a:latin typeface="Arial"/>
                <a:ea typeface="Meiryo UI"/>
                <a:cs typeface="+mn-cs"/>
              </a:rPr>
              <a:t>eSSIF-Lab</a:t>
            </a:r>
            <a:r>
              <a:rPr kumimoji="1" lang="ja-JP" altLang="en-US" sz="1400" b="0" i="0" u="none" strike="noStrike" kern="1200" cap="none" spc="0" normalizeH="0" baseline="0" noProof="0" dirty="0">
                <a:ln>
                  <a:noFill/>
                </a:ln>
                <a:solidFill>
                  <a:srgbClr val="000000"/>
                </a:solidFill>
                <a:effectLst/>
                <a:uLnTx/>
                <a:uFillTx/>
                <a:latin typeface="Arial"/>
                <a:ea typeface="Meiryo UI"/>
                <a:cs typeface="+mn-cs"/>
              </a:rPr>
              <a:t>は</a:t>
            </a:r>
            <a:r>
              <a:rPr kumimoji="1" lang="ja-JP" altLang="en-US" sz="1400" b="0" i="0" u="none" strike="noStrike" kern="1200" cap="none" spc="0" normalizeH="0" baseline="0" noProof="0" dirty="0" smtClean="0">
                <a:ln>
                  <a:noFill/>
                </a:ln>
                <a:solidFill>
                  <a:srgbClr val="000000"/>
                </a:solidFill>
                <a:effectLst/>
                <a:uLnTx/>
                <a:uFillTx/>
                <a:latin typeface="Arial"/>
                <a:ea typeface="Meiryo UI"/>
                <a:cs typeface="+mn-cs"/>
              </a:rPr>
              <a:t>、</a:t>
            </a:r>
            <a:r>
              <a:rPr lang="ja-JP" altLang="en-US" sz="1400" dirty="0">
                <a:solidFill>
                  <a:srgbClr val="000000"/>
                </a:solidFill>
                <a:latin typeface="Arial"/>
                <a:ea typeface="Meiryo UI"/>
              </a:rPr>
              <a:t>資金提供</a:t>
            </a:r>
            <a:r>
              <a:rPr kumimoji="1" lang="ja-JP" altLang="en-US" sz="1400" b="0" i="0" u="none" strike="noStrike" kern="1200" cap="none" spc="0" normalizeH="0" baseline="0" noProof="0" dirty="0" smtClean="0">
                <a:ln>
                  <a:noFill/>
                </a:ln>
                <a:solidFill>
                  <a:srgbClr val="000000"/>
                </a:solidFill>
                <a:effectLst/>
                <a:uLnTx/>
                <a:uFillTx/>
                <a:latin typeface="Arial"/>
                <a:ea typeface="Meiryo UI"/>
                <a:cs typeface="+mn-cs"/>
              </a:rPr>
              <a:t>した</a:t>
            </a:r>
            <a:r>
              <a:rPr kumimoji="1" lang="ja-JP" altLang="en-US" sz="1400" b="0" i="0" u="none" strike="noStrike" kern="1200" cap="none" spc="0" normalizeH="0" baseline="0" noProof="0" dirty="0">
                <a:ln>
                  <a:noFill/>
                </a:ln>
                <a:solidFill>
                  <a:srgbClr val="000000"/>
                </a:solidFill>
                <a:effectLst/>
                <a:uLnTx/>
                <a:uFillTx/>
                <a:latin typeface="Arial"/>
                <a:ea typeface="Meiryo UI"/>
                <a:cs typeface="+mn-cs"/>
              </a:rPr>
              <a:t>プロジェクトの成果物は実装の際、</a:t>
            </a:r>
            <a:r>
              <a:rPr kumimoji="1" lang="en-US" altLang="ja-JP" sz="1400" b="0" i="0" u="none" strike="noStrike" kern="1200" cap="none" spc="0" normalizeH="0" baseline="0" noProof="0" dirty="0">
                <a:ln>
                  <a:noFill/>
                </a:ln>
                <a:solidFill>
                  <a:srgbClr val="000000"/>
                </a:solidFill>
                <a:effectLst/>
                <a:uLnTx/>
                <a:uFillTx/>
                <a:latin typeface="Arial"/>
                <a:ea typeface="Meiryo UI"/>
                <a:cs typeface="+mn-cs"/>
              </a:rPr>
              <a:t>EBSI</a:t>
            </a:r>
            <a:r>
              <a:rPr kumimoji="1" lang="ja-JP" altLang="en-US" sz="1400" b="0" i="0" u="none" strike="noStrike" kern="1200" cap="none" spc="0" normalizeH="0" baseline="0" noProof="0" dirty="0" err="1">
                <a:ln>
                  <a:noFill/>
                </a:ln>
                <a:solidFill>
                  <a:srgbClr val="000000"/>
                </a:solidFill>
                <a:effectLst/>
                <a:uLnTx/>
                <a:uFillTx/>
                <a:latin typeface="Arial"/>
                <a:ea typeface="Meiryo UI"/>
                <a:cs typeface="+mn-cs"/>
              </a:rPr>
              <a:t>、</a:t>
            </a:r>
            <a:r>
              <a:rPr kumimoji="1" lang="en-US" altLang="ja-JP" sz="1400" b="0" i="0" u="none" strike="noStrike" kern="1200" cap="none" spc="0" normalizeH="0" baseline="0" noProof="0" dirty="0">
                <a:ln>
                  <a:noFill/>
                </a:ln>
                <a:solidFill>
                  <a:srgbClr val="000000"/>
                </a:solidFill>
                <a:effectLst/>
                <a:uLnTx/>
                <a:uFillTx/>
                <a:latin typeface="Arial"/>
                <a:ea typeface="Meiryo UI"/>
                <a:cs typeface="+mn-cs"/>
              </a:rPr>
              <a:t>ESSIF</a:t>
            </a:r>
            <a:r>
              <a:rPr kumimoji="1" lang="ja-JP" altLang="en-US" sz="1400" b="0" i="0" u="none" strike="noStrike" kern="1200" cap="none" spc="0" normalizeH="0" baseline="0" noProof="0" dirty="0">
                <a:ln>
                  <a:noFill/>
                </a:ln>
                <a:solidFill>
                  <a:srgbClr val="000000"/>
                </a:solidFill>
                <a:effectLst/>
                <a:uLnTx/>
                <a:uFillTx/>
                <a:latin typeface="Arial"/>
                <a:ea typeface="Meiryo UI"/>
                <a:cs typeface="+mn-cs"/>
              </a:rPr>
              <a:t>や米国の</a:t>
            </a:r>
            <a:r>
              <a:rPr kumimoji="1" lang="en-US" altLang="ja-JP" sz="1400" b="0" i="0" u="none" strike="noStrike" kern="1200" cap="none" spc="0" normalizeH="0" baseline="0" noProof="0" dirty="0">
                <a:ln>
                  <a:noFill/>
                </a:ln>
                <a:solidFill>
                  <a:srgbClr val="000000"/>
                </a:solidFill>
                <a:effectLst/>
                <a:uLnTx/>
                <a:uFillTx/>
                <a:latin typeface="Arial"/>
                <a:ea typeface="Meiryo UI"/>
                <a:cs typeface="+mn-cs"/>
              </a:rPr>
              <a:t>DHS-SVIP</a:t>
            </a:r>
            <a:r>
              <a:rPr kumimoji="1" lang="ja-JP" altLang="en-US" sz="1400" b="0" i="0" u="none" strike="noStrike" kern="1200" cap="none" spc="0" normalizeH="0" baseline="0" noProof="0" dirty="0">
                <a:ln>
                  <a:noFill/>
                </a:ln>
                <a:solidFill>
                  <a:srgbClr val="000000"/>
                </a:solidFill>
                <a:effectLst/>
                <a:uLnTx/>
                <a:uFillTx/>
                <a:latin typeface="Arial"/>
                <a:ea typeface="Meiryo UI"/>
                <a:cs typeface="+mn-cs"/>
              </a:rPr>
              <a:t>（国土安全保障省シリコンバレーイノベーションプログラム）との相互接続性テストを実行するとして</a:t>
            </a:r>
            <a:r>
              <a:rPr kumimoji="1" lang="ja-JP" altLang="en-US" sz="1400" b="0" i="0" u="none" strike="noStrike" kern="1200" cap="none" spc="0" normalizeH="0" baseline="0" noProof="0" dirty="0" smtClean="0">
                <a:ln>
                  <a:noFill/>
                </a:ln>
                <a:solidFill>
                  <a:srgbClr val="000000"/>
                </a:solidFill>
                <a:effectLst/>
                <a:uLnTx/>
                <a:uFillTx/>
                <a:latin typeface="Arial"/>
                <a:ea typeface="Meiryo UI"/>
                <a:cs typeface="+mn-cs"/>
              </a:rPr>
              <a:t>いる</a:t>
            </a:r>
            <a:r>
              <a:rPr kumimoji="1" lang="ja-JP" altLang="en-US" sz="1400" b="0" i="0" u="none" strike="noStrike" kern="1200" cap="none" spc="0" normalizeH="0" baseline="30000" noProof="0" dirty="0" smtClean="0">
                <a:ln>
                  <a:noFill/>
                </a:ln>
                <a:solidFill>
                  <a:srgbClr val="000000"/>
                </a:solidFill>
                <a:effectLst/>
                <a:uLnTx/>
                <a:uFillTx/>
                <a:latin typeface="Arial"/>
                <a:ea typeface="Meiryo UI"/>
                <a:cs typeface="+mn-cs"/>
              </a:rPr>
              <a:t>２</a:t>
            </a:r>
            <a:endParaRPr kumimoji="1" lang="ja-JP" altLang="en-US" sz="1400" b="0" i="0" u="none" strike="noStrike" kern="1200" cap="none" spc="0" normalizeH="0" baseline="30000" noProof="0" dirty="0">
              <a:ln>
                <a:noFill/>
              </a:ln>
              <a:solidFill>
                <a:srgbClr val="000000"/>
              </a:solidFill>
              <a:effectLst/>
              <a:uLnTx/>
              <a:uFillTx/>
              <a:latin typeface="Arial"/>
              <a:ea typeface="Meiryo UI"/>
              <a:cs typeface="+mn-cs"/>
            </a:endParaRPr>
          </a:p>
        </p:txBody>
      </p:sp>
      <p:sp>
        <p:nvSpPr>
          <p:cNvPr id="18" name="テキスト ボックス 17"/>
          <p:cNvSpPr txBox="1"/>
          <p:nvPr/>
        </p:nvSpPr>
        <p:spPr>
          <a:xfrm>
            <a:off x="331192" y="6070789"/>
            <a:ext cx="7926762" cy="572257"/>
          </a:xfrm>
          <a:prstGeom prst="rect">
            <a:avLst/>
          </a:prstGeom>
          <a:noFill/>
          <a:ln>
            <a:noFill/>
          </a:ln>
        </p:spPr>
        <p:txBody>
          <a:bodyPr wrap="square" lIns="36000" tIns="36000" rIns="36000" bIns="36000" rtlCol="0" anchor="t">
            <a:noAutofit/>
          </a:bodyPr>
          <a:lstStyle/>
          <a:p>
            <a:pPr marL="0" marR="0" lvl="0" indent="0" algn="l" defTabSz="914400" rtl="0" eaLnBrk="1" fontAlgn="auto" latinLnBrk="1"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rgbClr val="000000"/>
                </a:solidFill>
                <a:effectLst/>
                <a:uLnTx/>
                <a:uFillTx/>
                <a:latin typeface="Meiryo UI"/>
                <a:ea typeface="Meiryo UI"/>
                <a:cs typeface="+mn-cs"/>
              </a:rPr>
              <a:t>出所）</a:t>
            </a:r>
            <a:endParaRPr kumimoji="1" lang="en-US" altLang="ja-JP" sz="900" b="0" i="0" u="none" strike="noStrike" kern="1200" cap="none" spc="0" normalizeH="0" baseline="0" noProof="0" dirty="0">
              <a:ln>
                <a:noFill/>
              </a:ln>
              <a:solidFill>
                <a:srgbClr val="000000"/>
              </a:solidFill>
              <a:effectLst/>
              <a:uLnTx/>
              <a:uFillTx/>
              <a:latin typeface="Meiryo UI"/>
              <a:ea typeface="Meiryo UI"/>
              <a:cs typeface="+mn-cs"/>
            </a:endParaRPr>
          </a:p>
          <a:p>
            <a:pPr marL="0" marR="0" lvl="0" indent="0" algn="l" defTabSz="914400" rtl="0" eaLnBrk="1" fontAlgn="auto" latinLnBrk="1"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rgbClr val="000000"/>
                </a:solidFill>
                <a:effectLst/>
                <a:uLnTx/>
                <a:uFillTx/>
                <a:latin typeface="Meiryo UI"/>
                <a:ea typeface="Meiryo UI"/>
                <a:cs typeface="+mn-cs"/>
              </a:rPr>
              <a:t>１　</a:t>
            </a:r>
            <a:r>
              <a:rPr kumimoji="1" lang="en-US" altLang="ja-JP" sz="900" b="0" i="0" u="none" strike="noStrike" kern="1200" cap="none" spc="0" normalizeH="0" baseline="0" noProof="0" dirty="0">
                <a:ln>
                  <a:noFill/>
                </a:ln>
                <a:solidFill>
                  <a:srgbClr val="000000"/>
                </a:solidFill>
                <a:effectLst/>
                <a:uLnTx/>
                <a:uFillTx/>
                <a:latin typeface="Meiryo UI"/>
                <a:ea typeface="Meiryo UI"/>
                <a:cs typeface="+mn-cs"/>
              </a:rPr>
              <a:t>https://ec.europa.eu/digital-building-blocks/wikis/display/EBSIDOC/%5Barchived%5DeIDAS+Bridge+API#:~:text=What%20is%20the%20eIDAS%20Bridge%20API%20service%20This,Decentralised%20Identifiers%2C%20or%20DIDs.%20Why%20we%20need%20it</a:t>
            </a:r>
          </a:p>
          <a:p>
            <a:pPr marL="0" marR="0" lvl="0" indent="0" algn="l" defTabSz="914400" rtl="0" eaLnBrk="1" fontAlgn="auto" latinLnBrk="1"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rgbClr val="000000"/>
                </a:solidFill>
                <a:effectLst/>
                <a:uLnTx/>
                <a:uFillTx/>
                <a:latin typeface="Meiryo UI"/>
                <a:ea typeface="Meiryo UI"/>
                <a:cs typeface="+mn-cs"/>
              </a:rPr>
              <a:t>２　</a:t>
            </a:r>
            <a:r>
              <a:rPr kumimoji="1" lang="en-US" altLang="ja-JP" sz="900" b="0" i="0" u="none" strike="noStrike" kern="1200" cap="none" spc="0" normalizeH="0" baseline="0" noProof="0" dirty="0">
                <a:ln>
                  <a:noFill/>
                </a:ln>
                <a:solidFill>
                  <a:srgbClr val="000000"/>
                </a:solidFill>
                <a:effectLst/>
                <a:uLnTx/>
                <a:uFillTx/>
                <a:latin typeface="Meiryo UI"/>
                <a:ea typeface="Meiryo UI"/>
                <a:cs typeface="+mn-cs"/>
              </a:rPr>
              <a:t>https://essif-lab.github.io/framework/docs/ssi-standards</a:t>
            </a:r>
          </a:p>
        </p:txBody>
      </p:sp>
    </p:spTree>
    <p:extLst>
      <p:ext uri="{BB962C8B-B14F-4D97-AF65-F5344CB8AC3E}">
        <p14:creationId xmlns:p14="http://schemas.microsoft.com/office/powerpoint/2010/main" val="366513467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タイトル 7"/>
          <p:cNvSpPr>
            <a:spLocks noGrp="1"/>
          </p:cNvSpPr>
          <p:nvPr>
            <p:ph type="title"/>
          </p:nvPr>
        </p:nvSpPr>
        <p:spPr>
          <a:xfrm>
            <a:off x="331490" y="164692"/>
            <a:ext cx="9243021" cy="497459"/>
          </a:xfrm>
        </p:spPr>
        <p:txBody>
          <a:bodyPr>
            <a:normAutofit fontScale="90000"/>
          </a:bodyPr>
          <a:lstStyle/>
          <a:p>
            <a:r>
              <a:rPr lang="en-US" altLang="ja-JP" sz="1100" dirty="0">
                <a:solidFill>
                  <a:srgbClr val="002060"/>
                </a:solidFill>
              </a:rPr>
              <a:t>3.3.1</a:t>
            </a:r>
            <a:r>
              <a:rPr lang="ja-JP" altLang="en-US" sz="1100" dirty="0">
                <a:solidFill>
                  <a:srgbClr val="002060"/>
                </a:solidFill>
              </a:rPr>
              <a:t>　自己主権型／分散型アイデンティティに関する取り組み・ユースケース　</a:t>
            </a:r>
            <a:r>
              <a:rPr lang="en-US" altLang="ja-JP" sz="1400" b="1" spc="0" dirty="0">
                <a:solidFill>
                  <a:srgbClr val="002060"/>
                </a:solidFill>
              </a:rPr>
              <a:t/>
            </a:r>
            <a:br>
              <a:rPr lang="en-US" altLang="ja-JP" sz="1400" b="1" spc="0" dirty="0">
                <a:solidFill>
                  <a:srgbClr val="002060"/>
                </a:solidFill>
              </a:rPr>
            </a:br>
            <a:r>
              <a:rPr lang="en-US" altLang="ja-JP" sz="2000" dirty="0">
                <a:solidFill>
                  <a:srgbClr val="002060"/>
                </a:solidFill>
              </a:rPr>
              <a:t>EU</a:t>
            </a:r>
            <a:r>
              <a:rPr lang="ja-JP" altLang="en-US" sz="2000" dirty="0">
                <a:solidFill>
                  <a:srgbClr val="002060"/>
                </a:solidFill>
              </a:rPr>
              <a:t>の取り組みで参照される国際標準</a:t>
            </a:r>
            <a:endParaRPr lang="ja-JP" altLang="en-US" sz="3100" b="1" spc="0" dirty="0">
              <a:solidFill>
                <a:srgbClr val="002060"/>
              </a:solidFill>
            </a:endParaRPr>
          </a:p>
        </p:txBody>
      </p:sp>
      <p:sp>
        <p:nvSpPr>
          <p:cNvPr id="5" name="正方形/長方形 4"/>
          <p:cNvSpPr/>
          <p:nvPr/>
        </p:nvSpPr>
        <p:spPr>
          <a:xfrm>
            <a:off x="8589228" y="74294"/>
            <a:ext cx="985283" cy="186395"/>
          </a:xfrm>
          <a:prstGeom prst="rect">
            <a:avLst/>
          </a:prstGeom>
          <a:solidFill>
            <a:schemeClr val="accent2">
              <a:lumMod val="25000"/>
              <a:lumOff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400" b="1" i="0" u="none" strike="noStrike" kern="1200" cap="none" spc="0" normalizeH="0" baseline="0" noProof="0" dirty="0">
                <a:ln>
                  <a:noFill/>
                </a:ln>
                <a:solidFill>
                  <a:srgbClr val="000000"/>
                </a:solidFill>
                <a:effectLst/>
                <a:uLnTx/>
                <a:uFillTx/>
                <a:latin typeface="Arial"/>
                <a:ea typeface="Meiryo UI"/>
                <a:cs typeface="+mn-cs"/>
              </a:rPr>
              <a:t>EU</a:t>
            </a:r>
            <a:endParaRPr kumimoji="1" lang="ja-JP" altLang="en-US" sz="1400" b="1" i="0" u="none" strike="noStrike" kern="1200" cap="none" spc="0" normalizeH="0" baseline="0" noProof="0" dirty="0">
              <a:ln>
                <a:noFill/>
              </a:ln>
              <a:solidFill>
                <a:srgbClr val="000000"/>
              </a:solidFill>
              <a:effectLst/>
              <a:uLnTx/>
              <a:uFillTx/>
              <a:latin typeface="Arial"/>
              <a:ea typeface="Meiryo UI"/>
              <a:cs typeface="+mn-cs"/>
            </a:endParaRPr>
          </a:p>
        </p:txBody>
      </p:sp>
      <p:sp>
        <p:nvSpPr>
          <p:cNvPr id="7" name="正方形/長方形 6"/>
          <p:cNvSpPr/>
          <p:nvPr/>
        </p:nvSpPr>
        <p:spPr>
          <a:xfrm>
            <a:off x="8589228" y="287160"/>
            <a:ext cx="985283" cy="186395"/>
          </a:xfrm>
          <a:prstGeom prst="rect">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ドイツ</a:t>
            </a:r>
          </a:p>
        </p:txBody>
      </p:sp>
      <p:sp>
        <p:nvSpPr>
          <p:cNvPr id="9" name="正方形/長方形 8"/>
          <p:cNvSpPr/>
          <p:nvPr/>
        </p:nvSpPr>
        <p:spPr>
          <a:xfrm>
            <a:off x="8589226" y="507060"/>
            <a:ext cx="985283" cy="186395"/>
          </a:xfrm>
          <a:prstGeom prst="rect">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イギリス</a:t>
            </a:r>
          </a:p>
        </p:txBody>
      </p:sp>
      <p:sp>
        <p:nvSpPr>
          <p:cNvPr id="25" name="テキスト プレースホルダー 2"/>
          <p:cNvSpPr>
            <a:spLocks noGrp="1"/>
          </p:cNvSpPr>
          <p:nvPr>
            <p:ph type="body" sz="quarter" idx="10"/>
          </p:nvPr>
        </p:nvSpPr>
        <p:spPr>
          <a:xfrm>
            <a:off x="331788" y="692151"/>
            <a:ext cx="9242425" cy="648970"/>
          </a:xfrm>
        </p:spPr>
        <p:txBody>
          <a:bodyPr/>
          <a:lstStyle/>
          <a:p>
            <a:pPr lvl="0" defTabSz="609559">
              <a:defRPr/>
            </a:pPr>
            <a:r>
              <a:rPr lang="en-US" altLang="ja-JP" sz="1600" b="1" dirty="0">
                <a:solidFill>
                  <a:srgbClr val="000000">
                    <a:lumMod val="85000"/>
                    <a:lumOff val="15000"/>
                  </a:srgbClr>
                </a:solidFill>
              </a:rPr>
              <a:t>EBSI</a:t>
            </a:r>
            <a:r>
              <a:rPr lang="ja-JP" altLang="en-US" sz="1600" b="1" dirty="0">
                <a:solidFill>
                  <a:srgbClr val="000000">
                    <a:lumMod val="85000"/>
                    <a:lumOff val="15000"/>
                  </a:srgbClr>
                </a:solidFill>
              </a:rPr>
              <a:t>（</a:t>
            </a:r>
            <a:r>
              <a:rPr lang="en-US" altLang="ja-JP" sz="1600" b="1" dirty="0">
                <a:solidFill>
                  <a:srgbClr val="000000">
                    <a:lumMod val="85000"/>
                    <a:lumOff val="15000"/>
                  </a:srgbClr>
                </a:solidFill>
              </a:rPr>
              <a:t>ESSIF</a:t>
            </a:r>
            <a:r>
              <a:rPr lang="ja-JP" altLang="en-US" sz="1600" b="1" dirty="0">
                <a:solidFill>
                  <a:srgbClr val="000000">
                    <a:lumMod val="85000"/>
                    <a:lumOff val="15000"/>
                  </a:srgbClr>
                </a:solidFill>
              </a:rPr>
              <a:t>）、</a:t>
            </a:r>
            <a:r>
              <a:rPr lang="en-US" altLang="ja-JP" sz="1600" b="1" dirty="0" err="1">
                <a:solidFill>
                  <a:srgbClr val="000000">
                    <a:lumMod val="85000"/>
                    <a:lumOff val="15000"/>
                  </a:srgbClr>
                </a:solidFill>
              </a:rPr>
              <a:t>eSSIF</a:t>
            </a:r>
            <a:r>
              <a:rPr lang="en-US" altLang="ja-JP" sz="1600" b="1" dirty="0">
                <a:solidFill>
                  <a:srgbClr val="000000">
                    <a:lumMod val="85000"/>
                    <a:lumOff val="15000"/>
                  </a:srgbClr>
                </a:solidFill>
              </a:rPr>
              <a:t>-Lab</a:t>
            </a:r>
            <a:r>
              <a:rPr lang="ja-JP" altLang="en-US" sz="1600" b="1" dirty="0">
                <a:solidFill>
                  <a:srgbClr val="000000">
                    <a:lumMod val="85000"/>
                    <a:lumOff val="15000"/>
                  </a:srgbClr>
                </a:solidFill>
              </a:rPr>
              <a:t>のそれぞれに、</a:t>
            </a:r>
            <a:r>
              <a:rPr lang="en-US" altLang="ja-JP" sz="1600" b="1" dirty="0">
                <a:solidFill>
                  <a:srgbClr val="000000">
                    <a:lumMod val="85000"/>
                    <a:lumOff val="15000"/>
                  </a:srgbClr>
                </a:solidFill>
              </a:rPr>
              <a:t>W3C</a:t>
            </a:r>
            <a:r>
              <a:rPr lang="ja-JP" altLang="en-US" sz="1600" b="1" dirty="0" err="1">
                <a:solidFill>
                  <a:srgbClr val="000000">
                    <a:lumMod val="85000"/>
                    <a:lumOff val="15000"/>
                  </a:srgbClr>
                </a:solidFill>
              </a:rPr>
              <a:t>、</a:t>
            </a:r>
            <a:r>
              <a:rPr lang="en-US" altLang="ja-JP" sz="1600" b="1" dirty="0">
                <a:solidFill>
                  <a:srgbClr val="000000">
                    <a:lumMod val="85000"/>
                    <a:lumOff val="15000"/>
                  </a:srgbClr>
                </a:solidFill>
              </a:rPr>
              <a:t>DIF</a:t>
            </a:r>
            <a:r>
              <a:rPr lang="ja-JP" altLang="en-US" sz="1600" b="1" dirty="0" err="1">
                <a:solidFill>
                  <a:srgbClr val="000000">
                    <a:lumMod val="85000"/>
                    <a:lumOff val="15000"/>
                  </a:srgbClr>
                </a:solidFill>
              </a:rPr>
              <a:t>、</a:t>
            </a:r>
            <a:r>
              <a:rPr lang="en-US" altLang="ja-JP" sz="1600" b="1" dirty="0">
                <a:solidFill>
                  <a:srgbClr val="000000">
                    <a:lumMod val="85000"/>
                    <a:lumOff val="15000"/>
                  </a:srgbClr>
                </a:solidFill>
              </a:rPr>
              <a:t>IETF</a:t>
            </a:r>
            <a:r>
              <a:rPr lang="ja-JP" altLang="en-US" sz="1600" b="1" dirty="0" err="1">
                <a:solidFill>
                  <a:srgbClr val="000000">
                    <a:lumMod val="85000"/>
                    <a:lumOff val="15000"/>
                  </a:srgbClr>
                </a:solidFill>
              </a:rPr>
              <a:t>、</a:t>
            </a:r>
            <a:r>
              <a:rPr lang="en-US" altLang="ja-JP" sz="1600" b="1" dirty="0" err="1">
                <a:solidFill>
                  <a:srgbClr val="000000">
                    <a:lumMod val="85000"/>
                    <a:lumOff val="15000"/>
                  </a:srgbClr>
                </a:solidFill>
              </a:rPr>
              <a:t>ToIP</a:t>
            </a:r>
            <a:r>
              <a:rPr lang="ja-JP" altLang="en-US" sz="1600" b="1" dirty="0">
                <a:solidFill>
                  <a:srgbClr val="000000">
                    <a:lumMod val="85000"/>
                    <a:lumOff val="15000"/>
                  </a:srgbClr>
                </a:solidFill>
              </a:rPr>
              <a:t>といった主要な国際標準規格への参照、サポートが見られた</a:t>
            </a:r>
          </a:p>
        </p:txBody>
      </p:sp>
      <p:sp>
        <p:nvSpPr>
          <p:cNvPr id="19" name="正方形/長方形 18"/>
          <p:cNvSpPr/>
          <p:nvPr/>
        </p:nvSpPr>
        <p:spPr>
          <a:xfrm>
            <a:off x="327809" y="1733991"/>
            <a:ext cx="1458703" cy="2317532"/>
          </a:xfrm>
          <a:prstGeom prst="rect">
            <a:avLst/>
          </a:prstGeom>
          <a:solidFill>
            <a:srgbClr val="6785C1"/>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600" b="1" i="0" u="none" strike="noStrike" kern="1200" cap="none" spc="0" normalizeH="0" baseline="0" noProof="0" dirty="0">
                <a:ln>
                  <a:noFill/>
                </a:ln>
                <a:solidFill>
                  <a:schemeClr val="bg1"/>
                </a:solidFill>
                <a:effectLst/>
                <a:uLnTx/>
                <a:uFillTx/>
                <a:latin typeface="Meiryo UI"/>
                <a:ea typeface="Meiryo UI"/>
                <a:cs typeface="+mn-cs"/>
              </a:rPr>
              <a:t>EBSI</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600" b="1" i="0" u="none" strike="noStrike" kern="1200" cap="none" spc="0" normalizeH="0" baseline="0" noProof="0" dirty="0">
                <a:ln>
                  <a:noFill/>
                </a:ln>
                <a:solidFill>
                  <a:schemeClr val="bg1"/>
                </a:solidFill>
                <a:effectLst/>
                <a:uLnTx/>
                <a:uFillTx/>
                <a:latin typeface="Meiryo UI"/>
                <a:ea typeface="Meiryo UI"/>
                <a:cs typeface="+mn-cs"/>
              </a:rPr>
              <a:t>ESSIF</a:t>
            </a:r>
            <a:endParaRPr kumimoji="1" lang="ja-JP" altLang="en-US" sz="1600" b="1" i="0" u="none" strike="noStrike" kern="1200" cap="none" spc="0" normalizeH="0" baseline="0" noProof="0" dirty="0">
              <a:ln>
                <a:noFill/>
              </a:ln>
              <a:solidFill>
                <a:schemeClr val="bg1"/>
              </a:solidFill>
              <a:effectLst/>
              <a:uLnTx/>
              <a:uFillTx/>
              <a:latin typeface="Meiryo UI"/>
              <a:ea typeface="Meiryo UI"/>
              <a:cs typeface="+mn-cs"/>
            </a:endParaRPr>
          </a:p>
        </p:txBody>
      </p:sp>
      <p:sp>
        <p:nvSpPr>
          <p:cNvPr id="20" name="正方形/長方形 19"/>
          <p:cNvSpPr/>
          <p:nvPr/>
        </p:nvSpPr>
        <p:spPr>
          <a:xfrm>
            <a:off x="1899745" y="1733991"/>
            <a:ext cx="7666585" cy="2317532"/>
          </a:xfrm>
          <a:prstGeom prst="rect">
            <a:avLst/>
          </a:prstGeom>
          <a:noFill/>
          <a:ln w="19050">
            <a:solidFill>
              <a:schemeClr val="accent2">
                <a:lumMod val="25000"/>
                <a:lumOff val="75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en-US" altLang="ja-JP" sz="1400" b="0" i="0" u="none" strike="noStrike" kern="1200" cap="none" spc="0" normalizeH="0" baseline="0" noProof="0" dirty="0">
                <a:ln>
                  <a:noFill/>
                </a:ln>
                <a:solidFill>
                  <a:srgbClr val="000000"/>
                </a:solidFill>
                <a:effectLst/>
                <a:uLnTx/>
                <a:uFillTx/>
                <a:latin typeface="Meiryo UI"/>
                <a:ea typeface="Meiryo UI"/>
                <a:cs typeface="+mn-cs"/>
              </a:rPr>
              <a:t>EBSI</a:t>
            </a:r>
            <a:r>
              <a:rPr kumimoji="1" lang="ja-JP" altLang="en-US" sz="1400" b="0" i="0" u="none" strike="noStrike" kern="1200" cap="none" spc="0" normalizeH="0" baseline="0" noProof="0" dirty="0">
                <a:ln>
                  <a:noFill/>
                </a:ln>
                <a:solidFill>
                  <a:srgbClr val="000000"/>
                </a:solidFill>
                <a:effectLst/>
                <a:uLnTx/>
                <a:uFillTx/>
                <a:latin typeface="Meiryo UI"/>
                <a:ea typeface="Meiryo UI"/>
                <a:cs typeface="+mn-cs"/>
              </a:rPr>
              <a:t>はブロックチェーン基盤に、</a:t>
            </a:r>
            <a:r>
              <a:rPr kumimoji="1" lang="en-US" altLang="ja-JP" sz="1400" b="0" i="0" u="none" strike="noStrike" kern="1200" cap="none" spc="0" normalizeH="0" baseline="0" noProof="0" dirty="0">
                <a:ln>
                  <a:noFill/>
                </a:ln>
                <a:solidFill>
                  <a:srgbClr val="000000"/>
                </a:solidFill>
                <a:effectLst/>
                <a:uLnTx/>
                <a:uFillTx/>
                <a:latin typeface="Meiryo UI"/>
                <a:ea typeface="Meiryo UI"/>
                <a:cs typeface="+mn-cs"/>
              </a:rPr>
              <a:t>Linux Foundation</a:t>
            </a:r>
            <a:r>
              <a:rPr kumimoji="1" lang="ja-JP" altLang="en-US" sz="1400" b="0" i="0" u="none" strike="noStrike" kern="1200" cap="none" spc="0" normalizeH="0" baseline="0" noProof="0" dirty="0">
                <a:ln>
                  <a:noFill/>
                </a:ln>
                <a:solidFill>
                  <a:srgbClr val="000000"/>
                </a:solidFill>
                <a:effectLst/>
                <a:uLnTx/>
                <a:uFillTx/>
                <a:latin typeface="Meiryo UI"/>
                <a:ea typeface="Meiryo UI"/>
                <a:cs typeface="+mn-cs"/>
              </a:rPr>
              <a:t>のオープンソースのブロックチェーンフレームワークである、</a:t>
            </a:r>
            <a:r>
              <a:rPr kumimoji="1" lang="en-US" altLang="ja-JP" sz="1400" b="0" i="0" u="none" strike="noStrike" kern="1200" cap="none" spc="0" normalizeH="0" baseline="0" noProof="0" dirty="0">
                <a:ln>
                  <a:noFill/>
                </a:ln>
                <a:solidFill>
                  <a:srgbClr val="000000"/>
                </a:solidFill>
                <a:effectLst/>
                <a:uLnTx/>
                <a:uFillTx/>
                <a:latin typeface="Meiryo UI"/>
                <a:ea typeface="Meiryo UI"/>
                <a:cs typeface="+mn-cs"/>
              </a:rPr>
              <a:t>Hyperledger</a:t>
            </a:r>
            <a:r>
              <a:rPr kumimoji="1" lang="ja-JP" altLang="en-US" sz="1400" b="0" i="0" u="none" strike="noStrike" kern="1200" cap="none" spc="0" normalizeH="0" baseline="0" noProof="0" dirty="0">
                <a:ln>
                  <a:noFill/>
                </a:ln>
                <a:solidFill>
                  <a:srgbClr val="000000"/>
                </a:solidFill>
                <a:effectLst/>
                <a:uLnTx/>
                <a:uFillTx/>
                <a:latin typeface="Meiryo UI"/>
                <a:ea typeface="Meiryo UI"/>
                <a:cs typeface="+mn-cs"/>
              </a:rPr>
              <a:t>を使用している</a:t>
            </a:r>
            <a:endParaRPr kumimoji="1" lang="en-US" altLang="ja-JP" sz="1400" b="0" i="0" u="none" strike="noStrike" kern="1200" cap="none" spc="0" normalizeH="0" baseline="30000" noProof="0" dirty="0">
              <a:ln>
                <a:noFill/>
              </a:ln>
              <a:solidFill>
                <a:srgbClr val="FF0000"/>
              </a:solidFill>
              <a:effectLst/>
              <a:uLnTx/>
              <a:uFillTx/>
              <a:latin typeface="Meiryo UI"/>
              <a:ea typeface="Meiryo UI"/>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en-US" altLang="ja-JP" sz="1400" b="0" i="0" u="none" strike="noStrike" kern="1200" cap="none" spc="0" normalizeH="0" baseline="0" noProof="0" dirty="0">
                <a:ln>
                  <a:noFill/>
                </a:ln>
                <a:solidFill>
                  <a:srgbClr val="000000"/>
                </a:solidFill>
                <a:effectLst/>
                <a:uLnTx/>
                <a:uFillTx/>
                <a:latin typeface="Meiryo UI"/>
                <a:ea typeface="Meiryo UI"/>
                <a:cs typeface="+mn-cs"/>
              </a:rPr>
              <a:t>EBSI</a:t>
            </a:r>
            <a:r>
              <a:rPr kumimoji="1" lang="ja-JP" altLang="en-US" sz="1400" b="0" i="0" u="none" strike="noStrike" kern="1200" cap="none" spc="0" normalizeH="0" baseline="0" noProof="0" dirty="0">
                <a:ln>
                  <a:noFill/>
                </a:ln>
                <a:solidFill>
                  <a:srgbClr val="000000"/>
                </a:solidFill>
                <a:effectLst/>
                <a:uLnTx/>
                <a:uFillTx/>
                <a:latin typeface="Meiryo UI"/>
                <a:ea typeface="Meiryo UI"/>
                <a:cs typeface="+mn-cs"/>
              </a:rPr>
              <a:t>のシステム中で使用される識別子、データモデルには、</a:t>
            </a:r>
            <a:r>
              <a:rPr kumimoji="1" lang="en-US" altLang="ja-JP" sz="1400" b="0" i="0" u="none" strike="noStrike" kern="1200" cap="none" spc="0" normalizeH="0" baseline="0" noProof="0" dirty="0">
                <a:ln>
                  <a:noFill/>
                </a:ln>
                <a:solidFill>
                  <a:srgbClr val="000000"/>
                </a:solidFill>
                <a:effectLst/>
                <a:uLnTx/>
                <a:uFillTx/>
                <a:latin typeface="Meiryo UI"/>
                <a:ea typeface="Meiryo UI"/>
                <a:cs typeface="+mn-cs"/>
              </a:rPr>
              <a:t>W3C Decentralised Identifiers (DIDs), W3C Verifiable Credentials (VCs), W3C Verifiable Presentations (VPs), OpenID Connect</a:t>
            </a:r>
            <a:r>
              <a:rPr kumimoji="1" lang="ja-JP" altLang="en-US" sz="1400" b="0" i="0" u="none" strike="noStrike" kern="1200" cap="none" spc="0" normalizeH="0" baseline="0" noProof="0" dirty="0">
                <a:ln>
                  <a:noFill/>
                </a:ln>
                <a:solidFill>
                  <a:srgbClr val="000000"/>
                </a:solidFill>
                <a:effectLst/>
                <a:uLnTx/>
                <a:uFillTx/>
                <a:latin typeface="Meiryo UI"/>
                <a:ea typeface="Meiryo UI"/>
                <a:cs typeface="+mn-cs"/>
              </a:rPr>
              <a:t>などを基にしていると</a:t>
            </a:r>
            <a:r>
              <a:rPr kumimoji="1" lang="ja-JP" altLang="en-US" sz="1400" b="0" i="0" u="none" strike="noStrike" kern="1200" cap="none" spc="0" normalizeH="0" baseline="0" noProof="0" dirty="0" smtClean="0">
                <a:ln>
                  <a:noFill/>
                </a:ln>
                <a:solidFill>
                  <a:srgbClr val="000000"/>
                </a:solidFill>
                <a:effectLst/>
                <a:uLnTx/>
                <a:uFillTx/>
                <a:latin typeface="Meiryo UI"/>
                <a:ea typeface="Meiryo UI"/>
                <a:cs typeface="+mn-cs"/>
              </a:rPr>
              <a:t>される</a:t>
            </a:r>
            <a:r>
              <a:rPr kumimoji="1" lang="ja-JP" altLang="en-US" sz="1400" b="0" i="0" u="none" strike="noStrike" kern="1200" cap="none" spc="0" normalizeH="0" baseline="30000" noProof="0" dirty="0" smtClean="0">
                <a:ln>
                  <a:noFill/>
                </a:ln>
                <a:solidFill>
                  <a:srgbClr val="000000"/>
                </a:solidFill>
                <a:effectLst/>
                <a:uLnTx/>
                <a:uFillTx/>
                <a:latin typeface="Meiryo UI"/>
                <a:ea typeface="Meiryo UI"/>
                <a:cs typeface="+mn-cs"/>
              </a:rPr>
              <a:t>２</a:t>
            </a:r>
            <a:endParaRPr kumimoji="1" lang="en-US" altLang="ja-JP" sz="1400" b="0" i="0" u="none" strike="noStrike" kern="1200" cap="none" spc="0" normalizeH="0" baseline="30000" noProof="0" dirty="0">
              <a:ln>
                <a:noFill/>
              </a:ln>
              <a:solidFill>
                <a:srgbClr val="000000"/>
              </a:solidFill>
              <a:effectLst/>
              <a:uLnTx/>
              <a:uFillTx/>
              <a:latin typeface="Meiryo UI"/>
              <a:ea typeface="Meiryo UI"/>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en-US" altLang="ja-JP" sz="1400" b="0" i="0" u="none" strike="noStrike" kern="1200" cap="none" spc="0" normalizeH="0" baseline="0" noProof="0" dirty="0">
                <a:ln>
                  <a:noFill/>
                </a:ln>
                <a:solidFill>
                  <a:srgbClr val="000000"/>
                </a:solidFill>
                <a:effectLst/>
                <a:uLnTx/>
                <a:uFillTx/>
                <a:latin typeface="Meiryo UI"/>
                <a:ea typeface="Meiryo UI"/>
                <a:cs typeface="+mn-cs"/>
              </a:rPr>
              <a:t>EBSI</a:t>
            </a:r>
            <a:r>
              <a:rPr kumimoji="1" lang="ja-JP" altLang="en-US" sz="1400" b="0" i="0" u="none" strike="noStrike" kern="1200" cap="none" spc="0" normalizeH="0" baseline="0" noProof="0" dirty="0">
                <a:ln>
                  <a:noFill/>
                </a:ln>
                <a:solidFill>
                  <a:srgbClr val="000000"/>
                </a:solidFill>
                <a:effectLst/>
                <a:uLnTx/>
                <a:uFillTx/>
                <a:latin typeface="Meiryo UI"/>
                <a:ea typeface="Meiryo UI"/>
                <a:cs typeface="+mn-cs"/>
              </a:rPr>
              <a:t>は電子署名、</a:t>
            </a:r>
            <a:r>
              <a:rPr kumimoji="1" lang="en-US" altLang="ja-JP" sz="1400" b="0" i="0" u="none" strike="noStrike" kern="1200" cap="none" spc="0" normalizeH="0" baseline="0" noProof="0" dirty="0">
                <a:ln>
                  <a:noFill/>
                </a:ln>
                <a:solidFill>
                  <a:srgbClr val="000000"/>
                </a:solidFill>
                <a:effectLst/>
                <a:uLnTx/>
                <a:uFillTx/>
                <a:latin typeface="Meiryo UI"/>
                <a:ea typeface="Meiryo UI"/>
                <a:cs typeface="+mn-cs"/>
              </a:rPr>
              <a:t>e</a:t>
            </a:r>
            <a:r>
              <a:rPr kumimoji="1" lang="ja-JP" altLang="en-US" sz="1400" b="0" i="0" u="none" strike="noStrike" kern="1200" cap="none" spc="0" normalizeH="0" baseline="0" noProof="0" dirty="0" smtClean="0">
                <a:ln>
                  <a:noFill/>
                </a:ln>
                <a:solidFill>
                  <a:srgbClr val="000000"/>
                </a:solidFill>
                <a:effectLst/>
                <a:uLnTx/>
                <a:uFillTx/>
                <a:latin typeface="Meiryo UI"/>
                <a:ea typeface="Meiryo UI"/>
                <a:cs typeface="+mn-cs"/>
              </a:rPr>
              <a:t>シー</a:t>
            </a:r>
            <a:r>
              <a:rPr lang="ja-JP" altLang="en-US" sz="1400" dirty="0">
                <a:solidFill>
                  <a:srgbClr val="000000"/>
                </a:solidFill>
                <a:latin typeface="Meiryo UI"/>
                <a:ea typeface="Meiryo UI"/>
              </a:rPr>
              <a:t>ル</a:t>
            </a:r>
            <a:r>
              <a:rPr kumimoji="1" lang="ja-JP" altLang="en-US" sz="1400" b="0" i="0" u="none" strike="noStrike" kern="1200" cap="none" spc="0" normalizeH="0" baseline="0" noProof="0" dirty="0" smtClean="0">
                <a:ln>
                  <a:noFill/>
                </a:ln>
                <a:solidFill>
                  <a:srgbClr val="000000"/>
                </a:solidFill>
                <a:effectLst/>
                <a:uLnTx/>
                <a:uFillTx/>
                <a:latin typeface="Meiryo UI"/>
                <a:ea typeface="Meiryo UI"/>
                <a:cs typeface="+mn-cs"/>
              </a:rPr>
              <a:t>の</a:t>
            </a:r>
            <a:r>
              <a:rPr kumimoji="1" lang="ja-JP" altLang="en-US" sz="1400" b="0" i="0" u="none" strike="noStrike" kern="1200" cap="none" spc="0" normalizeH="0" baseline="0" noProof="0" dirty="0">
                <a:ln>
                  <a:noFill/>
                </a:ln>
                <a:solidFill>
                  <a:srgbClr val="000000"/>
                </a:solidFill>
                <a:effectLst/>
                <a:uLnTx/>
                <a:uFillTx/>
                <a:latin typeface="Meiryo UI"/>
                <a:ea typeface="Meiryo UI"/>
                <a:cs typeface="+mn-cs"/>
              </a:rPr>
              <a:t>なされた</a:t>
            </a:r>
            <a:r>
              <a:rPr kumimoji="1" lang="en-US" altLang="ja-JP" sz="1400" b="0" i="0" u="none" strike="noStrike" kern="1200" cap="none" spc="0" normalizeH="0" baseline="0" noProof="0" dirty="0">
                <a:ln>
                  <a:noFill/>
                </a:ln>
                <a:solidFill>
                  <a:srgbClr val="000000"/>
                </a:solidFill>
                <a:effectLst/>
                <a:uLnTx/>
                <a:uFillTx/>
                <a:latin typeface="Meiryo UI"/>
                <a:ea typeface="Meiryo UI"/>
                <a:cs typeface="+mn-cs"/>
              </a:rPr>
              <a:t>VC</a:t>
            </a:r>
            <a:r>
              <a:rPr kumimoji="1" lang="ja-JP" altLang="en-US" sz="1400" b="0" i="0" u="none" strike="noStrike" kern="1200" cap="none" spc="0" normalizeH="0" baseline="0" noProof="0" dirty="0" err="1">
                <a:ln>
                  <a:noFill/>
                </a:ln>
                <a:solidFill>
                  <a:srgbClr val="000000"/>
                </a:solidFill>
                <a:effectLst/>
                <a:uLnTx/>
                <a:uFillTx/>
                <a:latin typeface="Meiryo UI"/>
                <a:ea typeface="Meiryo UI"/>
                <a:cs typeface="+mn-cs"/>
              </a:rPr>
              <a:t>、</a:t>
            </a:r>
            <a:r>
              <a:rPr kumimoji="1" lang="en-US" altLang="ja-JP" sz="1400" b="0" i="0" u="none" strike="noStrike" kern="1200" cap="none" spc="0" normalizeH="0" baseline="0" noProof="0" dirty="0">
                <a:ln>
                  <a:noFill/>
                </a:ln>
                <a:solidFill>
                  <a:srgbClr val="000000"/>
                </a:solidFill>
                <a:effectLst/>
                <a:uLnTx/>
                <a:uFillTx/>
                <a:latin typeface="Meiryo UI"/>
                <a:ea typeface="Meiryo UI"/>
                <a:cs typeface="+mn-cs"/>
              </a:rPr>
              <a:t>VP</a:t>
            </a:r>
            <a:r>
              <a:rPr kumimoji="1" lang="ja-JP" altLang="en-US" sz="1400" b="0" i="0" u="none" strike="noStrike" kern="1200" cap="none" spc="0" normalizeH="0" baseline="0" noProof="0" dirty="0">
                <a:ln>
                  <a:noFill/>
                </a:ln>
                <a:solidFill>
                  <a:srgbClr val="000000"/>
                </a:solidFill>
                <a:effectLst/>
                <a:uLnTx/>
                <a:uFillTx/>
                <a:latin typeface="Meiryo UI"/>
                <a:ea typeface="Meiryo UI"/>
                <a:cs typeface="+mn-cs"/>
              </a:rPr>
              <a:t>のやり取りにおける規格として、</a:t>
            </a:r>
            <a:r>
              <a:rPr kumimoji="1" lang="en-US" altLang="ja-JP" sz="1400" b="0" i="0" u="none" strike="noStrike" kern="1200" cap="none" spc="0" normalizeH="0" baseline="0" noProof="0" dirty="0">
                <a:ln>
                  <a:noFill/>
                </a:ln>
                <a:solidFill>
                  <a:srgbClr val="000000"/>
                </a:solidFill>
                <a:effectLst/>
                <a:uLnTx/>
                <a:uFillTx/>
                <a:latin typeface="Meiryo UI"/>
                <a:ea typeface="Meiryo UI"/>
                <a:cs typeface="+mn-cs"/>
              </a:rPr>
              <a:t>IETF</a:t>
            </a:r>
            <a:r>
              <a:rPr kumimoji="1" lang="ja-JP" altLang="en-US" sz="1400" b="0" i="0" u="none" strike="noStrike" kern="1200" cap="none" spc="0" normalizeH="0" baseline="0" noProof="0" dirty="0">
                <a:ln>
                  <a:noFill/>
                </a:ln>
                <a:solidFill>
                  <a:srgbClr val="000000"/>
                </a:solidFill>
                <a:effectLst/>
                <a:uLnTx/>
                <a:uFillTx/>
                <a:latin typeface="Meiryo UI"/>
                <a:ea typeface="Meiryo UI"/>
                <a:cs typeface="+mn-cs"/>
              </a:rPr>
              <a:t>の</a:t>
            </a:r>
            <a:r>
              <a:rPr kumimoji="1" lang="en-US" altLang="ja-JP" sz="1400" b="0" i="0" u="none" strike="noStrike" kern="1200" cap="none" spc="0" normalizeH="0" baseline="0" noProof="0" dirty="0">
                <a:ln>
                  <a:noFill/>
                </a:ln>
                <a:solidFill>
                  <a:srgbClr val="000000"/>
                </a:solidFill>
                <a:effectLst/>
                <a:uLnTx/>
                <a:uFillTx/>
                <a:latin typeface="Meiryo UI"/>
                <a:ea typeface="Meiryo UI"/>
                <a:cs typeface="+mn-cs"/>
              </a:rPr>
              <a:t>JSON Web Signature</a:t>
            </a:r>
            <a:r>
              <a:rPr kumimoji="1" lang="ja-JP" altLang="en-US" sz="1400" b="0" i="0" u="none" strike="noStrike" kern="1200" cap="none" spc="0" normalizeH="0" baseline="0" noProof="0" dirty="0" err="1">
                <a:ln>
                  <a:noFill/>
                </a:ln>
                <a:solidFill>
                  <a:srgbClr val="000000"/>
                </a:solidFill>
                <a:effectLst/>
                <a:uLnTx/>
                <a:uFillTx/>
                <a:latin typeface="Meiryo UI"/>
                <a:ea typeface="Meiryo UI"/>
                <a:cs typeface="+mn-cs"/>
              </a:rPr>
              <a:t>、</a:t>
            </a:r>
            <a:r>
              <a:rPr kumimoji="1" lang="en-US" altLang="ja-JP" sz="1400" b="0" i="0" u="none" strike="noStrike" kern="1200" cap="none" spc="0" normalizeH="0" baseline="0" noProof="0" dirty="0">
                <a:ln>
                  <a:noFill/>
                </a:ln>
                <a:solidFill>
                  <a:srgbClr val="000000"/>
                </a:solidFill>
                <a:effectLst/>
                <a:uLnTx/>
                <a:uFillTx/>
                <a:latin typeface="Meiryo UI"/>
                <a:ea typeface="Meiryo UI"/>
                <a:cs typeface="+mn-cs"/>
              </a:rPr>
              <a:t>JSON Web Token</a:t>
            </a:r>
            <a:r>
              <a:rPr kumimoji="1" lang="ja-JP" altLang="en-US" sz="1400" b="0" i="0" u="none" strike="noStrike" kern="1200" cap="none" spc="0" normalizeH="0" baseline="0" noProof="0" dirty="0" err="1">
                <a:ln>
                  <a:noFill/>
                </a:ln>
                <a:solidFill>
                  <a:srgbClr val="000000"/>
                </a:solidFill>
                <a:effectLst/>
                <a:uLnTx/>
                <a:uFillTx/>
                <a:latin typeface="Meiryo UI"/>
                <a:ea typeface="Meiryo UI"/>
                <a:cs typeface="+mn-cs"/>
              </a:rPr>
              <a:t>、</a:t>
            </a:r>
            <a:r>
              <a:rPr kumimoji="1" lang="en-US" altLang="ja-JP" sz="1400" b="0" i="0" u="none" strike="noStrike" kern="1200" cap="none" spc="0" normalizeH="0" baseline="0" noProof="0" dirty="0">
                <a:ln>
                  <a:noFill/>
                </a:ln>
                <a:solidFill>
                  <a:srgbClr val="000000"/>
                </a:solidFill>
                <a:effectLst/>
                <a:uLnTx/>
                <a:uFillTx/>
                <a:latin typeface="Meiryo UI"/>
                <a:ea typeface="Meiryo UI"/>
                <a:cs typeface="+mn-cs"/>
              </a:rPr>
              <a:t>JSON Web Key</a:t>
            </a:r>
            <a:r>
              <a:rPr kumimoji="1" lang="ja-JP" altLang="en-US" sz="1400" b="0" i="0" u="none" strike="noStrike" kern="1200" cap="none" spc="0" normalizeH="0" baseline="0" noProof="0" dirty="0">
                <a:ln>
                  <a:noFill/>
                </a:ln>
                <a:solidFill>
                  <a:srgbClr val="000000"/>
                </a:solidFill>
                <a:effectLst/>
                <a:uLnTx/>
                <a:uFillTx/>
                <a:latin typeface="Meiryo UI"/>
                <a:ea typeface="Meiryo UI"/>
                <a:cs typeface="+mn-cs"/>
              </a:rPr>
              <a:t>を現在サポートしている。また、</a:t>
            </a:r>
            <a:r>
              <a:rPr kumimoji="1" lang="en-US" altLang="ja-JP" sz="1400" b="0" i="0" u="none" strike="noStrike" kern="1200" cap="none" spc="0" normalizeH="0" baseline="0" noProof="0" dirty="0">
                <a:ln>
                  <a:noFill/>
                </a:ln>
                <a:solidFill>
                  <a:srgbClr val="000000"/>
                </a:solidFill>
                <a:effectLst/>
                <a:uLnTx/>
                <a:uFillTx/>
                <a:latin typeface="Meiryo UI"/>
                <a:ea typeface="Meiryo UI"/>
                <a:cs typeface="+mn-cs"/>
              </a:rPr>
              <a:t>eIDAS</a:t>
            </a:r>
            <a:r>
              <a:rPr kumimoji="1" lang="ja-JP" altLang="en-US" sz="1400" b="0" i="0" u="none" strike="noStrike" kern="1200" cap="none" spc="0" normalizeH="0" baseline="0" noProof="0" dirty="0">
                <a:ln>
                  <a:noFill/>
                </a:ln>
                <a:solidFill>
                  <a:srgbClr val="000000"/>
                </a:solidFill>
                <a:effectLst/>
                <a:uLnTx/>
                <a:uFillTx/>
                <a:latin typeface="Meiryo UI"/>
                <a:ea typeface="Meiryo UI"/>
                <a:cs typeface="+mn-cs"/>
              </a:rPr>
              <a:t>の定める中で最も高レベルのセキュリティが担保された電子署名レベルである</a:t>
            </a:r>
            <a:r>
              <a:rPr kumimoji="1" lang="en-US" altLang="ja-JP" sz="1400" b="0" i="0" u="none" strike="noStrike" kern="1200" cap="none" spc="0" normalizeH="0" baseline="0" noProof="0" dirty="0" err="1">
                <a:ln>
                  <a:noFill/>
                </a:ln>
                <a:solidFill>
                  <a:srgbClr val="000000"/>
                </a:solidFill>
                <a:effectLst/>
                <a:uLnTx/>
                <a:uFillTx/>
                <a:latin typeface="Meiryo UI"/>
                <a:ea typeface="Meiryo UI"/>
                <a:cs typeface="+mn-cs"/>
              </a:rPr>
              <a:t>AdES</a:t>
            </a:r>
            <a:r>
              <a:rPr kumimoji="1" lang="ja-JP" altLang="en-US" sz="1400" b="0" i="0" u="none" strike="noStrike" kern="1200" cap="none" spc="0" normalizeH="0" baseline="0" noProof="0" dirty="0">
                <a:ln>
                  <a:noFill/>
                </a:ln>
                <a:solidFill>
                  <a:srgbClr val="000000"/>
                </a:solidFill>
                <a:effectLst/>
                <a:uLnTx/>
                <a:uFillTx/>
                <a:latin typeface="Meiryo UI"/>
                <a:ea typeface="Meiryo UI"/>
                <a:cs typeface="+mn-cs"/>
              </a:rPr>
              <a:t>のセキュリティレベルに</a:t>
            </a:r>
            <a:r>
              <a:rPr kumimoji="1" lang="en-US" altLang="ja-JP" sz="1400" b="0" i="0" u="none" strike="noStrike" kern="1200" cap="none" spc="0" normalizeH="0" baseline="0" noProof="0" dirty="0">
                <a:ln>
                  <a:noFill/>
                </a:ln>
                <a:solidFill>
                  <a:srgbClr val="000000"/>
                </a:solidFill>
                <a:effectLst/>
                <a:uLnTx/>
                <a:uFillTx/>
                <a:latin typeface="Meiryo UI"/>
                <a:ea typeface="Meiryo UI"/>
                <a:cs typeface="+mn-cs"/>
              </a:rPr>
              <a:t>JSON</a:t>
            </a:r>
            <a:r>
              <a:rPr kumimoji="1" lang="ja-JP" altLang="en-US" sz="1400" b="0" i="0" u="none" strike="noStrike" kern="1200" cap="none" spc="0" normalizeH="0" baseline="0" noProof="0" dirty="0">
                <a:ln>
                  <a:noFill/>
                </a:ln>
                <a:solidFill>
                  <a:srgbClr val="000000"/>
                </a:solidFill>
                <a:effectLst/>
                <a:uLnTx/>
                <a:uFillTx/>
                <a:latin typeface="Meiryo UI"/>
                <a:ea typeface="Meiryo UI"/>
                <a:cs typeface="+mn-cs"/>
              </a:rPr>
              <a:t>形式で適応させた</a:t>
            </a:r>
            <a:r>
              <a:rPr kumimoji="1" lang="en-US" altLang="ja-JP" sz="1400" b="0" i="0" u="none" strike="noStrike" kern="1200" cap="none" spc="0" normalizeH="0" baseline="0" noProof="0" dirty="0">
                <a:ln>
                  <a:noFill/>
                </a:ln>
                <a:solidFill>
                  <a:srgbClr val="000000"/>
                </a:solidFill>
                <a:effectLst/>
                <a:uLnTx/>
                <a:uFillTx/>
                <a:latin typeface="Meiryo UI"/>
                <a:ea typeface="Meiryo UI"/>
                <a:cs typeface="+mn-cs"/>
              </a:rPr>
              <a:t>JAdES</a:t>
            </a:r>
            <a:r>
              <a:rPr kumimoji="1" lang="ja-JP" altLang="en-US" sz="1400" b="0" i="0" u="none" strike="noStrike" kern="1200" cap="none" spc="0" normalizeH="0" baseline="0" noProof="0" dirty="0">
                <a:ln>
                  <a:noFill/>
                </a:ln>
                <a:solidFill>
                  <a:srgbClr val="000000"/>
                </a:solidFill>
                <a:effectLst/>
                <a:uLnTx/>
                <a:uFillTx/>
                <a:latin typeface="Meiryo UI"/>
                <a:ea typeface="Meiryo UI"/>
                <a:cs typeface="+mn-cs"/>
              </a:rPr>
              <a:t>をサポートしている</a:t>
            </a:r>
            <a:endParaRPr kumimoji="1" lang="en-US" altLang="ja-JP" sz="1400" b="0"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21" name="正方形/長方形 20"/>
          <p:cNvSpPr/>
          <p:nvPr/>
        </p:nvSpPr>
        <p:spPr>
          <a:xfrm>
            <a:off x="335991" y="1293622"/>
            <a:ext cx="9238520" cy="354078"/>
          </a:xfrm>
          <a:prstGeom prst="rect">
            <a:avLst/>
          </a:prstGeom>
          <a:no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600" b="1" i="0" u="sng" strike="noStrike" kern="1200" cap="none" spc="0" normalizeH="0" baseline="0" noProof="0" dirty="0">
                <a:ln>
                  <a:noFill/>
                </a:ln>
                <a:solidFill>
                  <a:schemeClr val="accent2">
                    <a:lumMod val="75000"/>
                    <a:lumOff val="25000"/>
                  </a:schemeClr>
                </a:solidFill>
                <a:effectLst/>
                <a:uLnTx/>
                <a:uFillTx/>
                <a:latin typeface="Arial"/>
                <a:ea typeface="Meiryo UI"/>
                <a:cs typeface="+mn-cs"/>
              </a:rPr>
              <a:t>各取り組みで参照される技術・標準</a:t>
            </a:r>
          </a:p>
        </p:txBody>
      </p:sp>
      <p:sp>
        <p:nvSpPr>
          <p:cNvPr id="22" name="正方形/長方形 21"/>
          <p:cNvSpPr/>
          <p:nvPr/>
        </p:nvSpPr>
        <p:spPr>
          <a:xfrm>
            <a:off x="327809" y="4127437"/>
            <a:ext cx="1458703" cy="1145909"/>
          </a:xfrm>
          <a:prstGeom prst="rect">
            <a:avLst/>
          </a:prstGeom>
          <a:solidFill>
            <a:srgbClr val="6785C1"/>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600" b="1" i="0" u="none" strike="noStrike" kern="1200" cap="none" spc="0" normalizeH="0" baseline="0" noProof="0" dirty="0">
                <a:ln>
                  <a:noFill/>
                </a:ln>
                <a:solidFill>
                  <a:schemeClr val="bg1"/>
                </a:solidFill>
                <a:effectLst/>
                <a:uLnTx/>
                <a:uFillTx/>
                <a:latin typeface="Meiryo UI"/>
                <a:ea typeface="Meiryo UI"/>
                <a:cs typeface="+mn-cs"/>
              </a:rPr>
              <a:t>eSSIF-Lab</a:t>
            </a:r>
            <a:endParaRPr kumimoji="1" lang="ja-JP" altLang="en-US" sz="1600" b="1" i="0" u="none" strike="noStrike" kern="1200" cap="none" spc="0" normalizeH="0" baseline="0" noProof="0" dirty="0">
              <a:ln>
                <a:noFill/>
              </a:ln>
              <a:solidFill>
                <a:schemeClr val="bg1"/>
              </a:solidFill>
              <a:effectLst/>
              <a:uLnTx/>
              <a:uFillTx/>
              <a:latin typeface="Meiryo UI"/>
              <a:ea typeface="Meiryo UI"/>
              <a:cs typeface="+mn-cs"/>
            </a:endParaRPr>
          </a:p>
        </p:txBody>
      </p:sp>
      <p:sp>
        <p:nvSpPr>
          <p:cNvPr id="23" name="正方形/長方形 22"/>
          <p:cNvSpPr/>
          <p:nvPr/>
        </p:nvSpPr>
        <p:spPr>
          <a:xfrm>
            <a:off x="1899745" y="4127437"/>
            <a:ext cx="7666585" cy="1145909"/>
          </a:xfrm>
          <a:prstGeom prst="rect">
            <a:avLst/>
          </a:prstGeom>
          <a:noFill/>
          <a:ln w="19050">
            <a:solidFill>
              <a:schemeClr val="accent2">
                <a:lumMod val="25000"/>
                <a:lumOff val="75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en-US" altLang="ja-JP" sz="1400" b="0" i="0" u="none" strike="noStrike" kern="1200" cap="none" spc="0" normalizeH="0" baseline="0" noProof="0" dirty="0">
                <a:ln>
                  <a:noFill/>
                </a:ln>
                <a:solidFill>
                  <a:srgbClr val="000000"/>
                </a:solidFill>
                <a:effectLst/>
                <a:uLnTx/>
                <a:uFillTx/>
                <a:latin typeface="Meiryo UI"/>
                <a:ea typeface="Meiryo UI"/>
                <a:cs typeface="+mn-cs"/>
              </a:rPr>
              <a:t>eSSIF-Lab</a:t>
            </a:r>
            <a:r>
              <a:rPr kumimoji="1" lang="ja-JP" altLang="en-US" sz="1400" b="0" i="0" u="none" strike="noStrike" kern="1200" cap="none" spc="0" normalizeH="0" baseline="0" noProof="0" dirty="0">
                <a:ln>
                  <a:noFill/>
                </a:ln>
                <a:solidFill>
                  <a:srgbClr val="000000"/>
                </a:solidFill>
                <a:effectLst/>
                <a:uLnTx/>
                <a:uFillTx/>
                <a:latin typeface="Meiryo UI"/>
                <a:ea typeface="Meiryo UI"/>
                <a:cs typeface="+mn-cs"/>
              </a:rPr>
              <a:t>は、</a:t>
            </a:r>
            <a:r>
              <a:rPr kumimoji="1" lang="en-US" altLang="ja-JP" sz="1400" b="0" i="0" u="none" strike="noStrike" kern="1200" cap="none" spc="0" normalizeH="0" baseline="0" noProof="0" dirty="0">
                <a:ln>
                  <a:noFill/>
                </a:ln>
                <a:solidFill>
                  <a:srgbClr val="000000"/>
                </a:solidFill>
                <a:effectLst/>
                <a:uLnTx/>
                <a:uFillTx/>
                <a:latin typeface="Meiryo UI"/>
                <a:ea typeface="Meiryo UI"/>
                <a:cs typeface="+mn-cs"/>
              </a:rPr>
              <a:t>eSSIF-Lab</a:t>
            </a:r>
            <a:r>
              <a:rPr kumimoji="1" lang="ja-JP" altLang="en-US" sz="1400" b="0" i="0" u="none" strike="noStrike" kern="1200" cap="none" spc="0" normalizeH="0" baseline="0" noProof="0" dirty="0">
                <a:ln>
                  <a:noFill/>
                </a:ln>
                <a:solidFill>
                  <a:srgbClr val="000000"/>
                </a:solidFill>
                <a:effectLst/>
                <a:uLnTx/>
                <a:uFillTx/>
                <a:latin typeface="Meiryo UI"/>
                <a:ea typeface="Meiryo UI"/>
                <a:cs typeface="+mn-cs"/>
              </a:rPr>
              <a:t>の構築する</a:t>
            </a:r>
            <a:r>
              <a:rPr kumimoji="1" lang="en-US" altLang="ja-JP" sz="1400" b="0" i="0" u="none" strike="noStrike" kern="1200" cap="none" spc="0" normalizeH="0" baseline="0" noProof="0" dirty="0">
                <a:ln>
                  <a:noFill/>
                </a:ln>
                <a:solidFill>
                  <a:srgbClr val="000000"/>
                </a:solidFill>
                <a:effectLst/>
                <a:uLnTx/>
                <a:uFillTx/>
                <a:latin typeface="Meiryo UI"/>
                <a:ea typeface="Meiryo UI"/>
                <a:cs typeface="+mn-cs"/>
              </a:rPr>
              <a:t>SSI</a:t>
            </a:r>
            <a:r>
              <a:rPr kumimoji="1" lang="ja-JP" altLang="en-US" sz="1400" b="0" i="0" u="none" strike="noStrike" kern="1200" cap="none" spc="0" normalizeH="0" baseline="0" noProof="0" dirty="0">
                <a:ln>
                  <a:noFill/>
                </a:ln>
                <a:solidFill>
                  <a:srgbClr val="000000"/>
                </a:solidFill>
                <a:effectLst/>
                <a:uLnTx/>
                <a:uFillTx/>
                <a:latin typeface="Meiryo UI"/>
                <a:ea typeface="Meiryo UI"/>
                <a:cs typeface="+mn-cs"/>
              </a:rPr>
              <a:t>インフラは</a:t>
            </a:r>
            <a:r>
              <a:rPr kumimoji="1" lang="en-US" altLang="ja-JP" sz="1400" b="0" i="0" u="none" strike="noStrike" kern="1200" cap="none" spc="0" normalizeH="0" baseline="0" noProof="0" dirty="0">
                <a:ln>
                  <a:noFill/>
                </a:ln>
                <a:solidFill>
                  <a:srgbClr val="000000"/>
                </a:solidFill>
                <a:effectLst/>
                <a:uLnTx/>
                <a:uFillTx/>
                <a:latin typeface="Meiryo UI"/>
                <a:ea typeface="Meiryo UI"/>
                <a:cs typeface="+mn-cs"/>
              </a:rPr>
              <a:t>W3C</a:t>
            </a:r>
            <a:r>
              <a:rPr kumimoji="1" lang="ja-JP" altLang="en-US" sz="1400" b="0" i="0" u="none" strike="noStrike" kern="1200" cap="none" spc="0" normalizeH="0" baseline="0" noProof="0" dirty="0" err="1">
                <a:ln>
                  <a:noFill/>
                </a:ln>
                <a:solidFill>
                  <a:srgbClr val="000000"/>
                </a:solidFill>
                <a:effectLst/>
                <a:uLnTx/>
                <a:uFillTx/>
                <a:latin typeface="Meiryo UI"/>
                <a:ea typeface="Meiryo UI"/>
                <a:cs typeface="+mn-cs"/>
              </a:rPr>
              <a:t>、</a:t>
            </a:r>
            <a:r>
              <a:rPr kumimoji="1" lang="en-US" altLang="ja-JP" sz="1400" b="0" i="0" u="none" strike="noStrike" kern="1200" cap="none" spc="0" normalizeH="0" baseline="0" noProof="0" dirty="0">
                <a:ln>
                  <a:noFill/>
                </a:ln>
                <a:solidFill>
                  <a:srgbClr val="000000"/>
                </a:solidFill>
                <a:effectLst/>
                <a:uLnTx/>
                <a:uFillTx/>
                <a:latin typeface="Meiryo UI"/>
                <a:ea typeface="Meiryo UI"/>
                <a:cs typeface="+mn-cs"/>
              </a:rPr>
              <a:t>Aries</a:t>
            </a:r>
            <a:r>
              <a:rPr kumimoji="1" lang="ja-JP" altLang="en-US" sz="1400" b="0" i="0" u="none" strike="noStrike" kern="1200" cap="none" spc="0" normalizeH="0" baseline="0" noProof="0" dirty="0" err="1">
                <a:ln>
                  <a:noFill/>
                </a:ln>
                <a:solidFill>
                  <a:srgbClr val="000000"/>
                </a:solidFill>
                <a:effectLst/>
                <a:uLnTx/>
                <a:uFillTx/>
                <a:latin typeface="Meiryo UI"/>
                <a:ea typeface="Meiryo UI"/>
                <a:cs typeface="+mn-cs"/>
              </a:rPr>
              <a:t>、</a:t>
            </a:r>
            <a:r>
              <a:rPr kumimoji="1" lang="en-US" altLang="ja-JP" sz="1400" b="0" i="0" u="none" strike="noStrike" kern="1200" cap="none" spc="0" normalizeH="0" baseline="0" noProof="0" dirty="0">
                <a:ln>
                  <a:noFill/>
                </a:ln>
                <a:solidFill>
                  <a:srgbClr val="000000"/>
                </a:solidFill>
                <a:effectLst/>
                <a:uLnTx/>
                <a:uFillTx/>
                <a:latin typeface="Meiryo UI"/>
                <a:ea typeface="Meiryo UI"/>
                <a:cs typeface="+mn-cs"/>
              </a:rPr>
              <a:t>DIF</a:t>
            </a:r>
            <a:r>
              <a:rPr kumimoji="1" lang="ja-JP" altLang="en-US" sz="1400" b="0" i="0" u="none" strike="noStrike" kern="1200" cap="none" spc="0" normalizeH="0" baseline="0" noProof="0" dirty="0" err="1">
                <a:ln>
                  <a:noFill/>
                </a:ln>
                <a:solidFill>
                  <a:srgbClr val="000000"/>
                </a:solidFill>
                <a:effectLst/>
                <a:uLnTx/>
                <a:uFillTx/>
                <a:latin typeface="Meiryo UI"/>
                <a:ea typeface="Meiryo UI"/>
                <a:cs typeface="+mn-cs"/>
              </a:rPr>
              <a:t>、</a:t>
            </a:r>
            <a:r>
              <a:rPr kumimoji="1" lang="en-US" altLang="ja-JP" sz="1400" b="0" i="0" u="none" strike="noStrike" kern="1200" cap="none" spc="0" normalizeH="0" baseline="0" noProof="0" dirty="0" err="1">
                <a:ln>
                  <a:noFill/>
                </a:ln>
                <a:solidFill>
                  <a:srgbClr val="000000"/>
                </a:solidFill>
                <a:effectLst/>
                <a:uLnTx/>
                <a:uFillTx/>
                <a:latin typeface="Meiryo UI"/>
                <a:ea typeface="Meiryo UI"/>
                <a:cs typeface="+mn-cs"/>
              </a:rPr>
              <a:t>ToIP</a:t>
            </a:r>
            <a:r>
              <a:rPr kumimoji="1" lang="ja-JP" altLang="en-US" sz="1400" b="0" i="0" u="none" strike="noStrike" kern="1200" cap="none" spc="0" normalizeH="0" baseline="0" noProof="0" dirty="0">
                <a:ln>
                  <a:noFill/>
                </a:ln>
                <a:solidFill>
                  <a:srgbClr val="000000"/>
                </a:solidFill>
                <a:effectLst/>
                <a:uLnTx/>
                <a:uFillTx/>
                <a:latin typeface="Meiryo UI"/>
                <a:ea typeface="Meiryo UI"/>
                <a:cs typeface="+mn-cs"/>
              </a:rPr>
              <a:t>の技術と相互接続性がなければならないとしている </a:t>
            </a:r>
            <a:endParaRPr kumimoji="1" lang="en-US" altLang="ja-JP" sz="1400" b="0" i="0" u="none" strike="noStrike" kern="1200" cap="none" spc="0" normalizeH="0" baseline="30000" noProof="0" dirty="0">
              <a:ln>
                <a:noFill/>
              </a:ln>
              <a:solidFill>
                <a:srgbClr val="000000"/>
              </a:solidFill>
              <a:effectLst/>
              <a:uLnTx/>
              <a:uFillTx/>
              <a:latin typeface="Meiryo UI"/>
              <a:ea typeface="Meiryo UI"/>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400" b="0" i="0" u="none" strike="noStrike" kern="1200" cap="none" spc="0" normalizeH="0" baseline="0" noProof="0" dirty="0">
                <a:ln>
                  <a:noFill/>
                </a:ln>
                <a:solidFill>
                  <a:srgbClr val="000000"/>
                </a:solidFill>
                <a:effectLst/>
                <a:uLnTx/>
                <a:uFillTx/>
                <a:latin typeface="Meiryo UI"/>
                <a:ea typeface="Meiryo UI"/>
                <a:cs typeface="+mn-cs"/>
              </a:rPr>
              <a:t>また、ほとんどの</a:t>
            </a:r>
            <a:r>
              <a:rPr kumimoji="1" lang="en-US" altLang="ja-JP" sz="1400" b="0" i="0" u="none" strike="noStrike" kern="1200" cap="none" spc="0" normalizeH="0" baseline="0" noProof="0" dirty="0" err="1">
                <a:ln>
                  <a:noFill/>
                </a:ln>
                <a:solidFill>
                  <a:srgbClr val="000000"/>
                </a:solidFill>
                <a:effectLst/>
                <a:uLnTx/>
                <a:uFillTx/>
                <a:latin typeface="Meiryo UI"/>
                <a:ea typeface="Meiryo UI"/>
                <a:cs typeface="+mn-cs"/>
              </a:rPr>
              <a:t>eSSIF</a:t>
            </a:r>
            <a:r>
              <a:rPr kumimoji="1" lang="en-US" altLang="ja-JP" sz="1400" b="0" i="0" u="none" strike="noStrike" kern="1200" cap="none" spc="0" normalizeH="0" baseline="0" noProof="0" dirty="0">
                <a:ln>
                  <a:noFill/>
                </a:ln>
                <a:solidFill>
                  <a:srgbClr val="000000"/>
                </a:solidFill>
                <a:effectLst/>
                <a:uLnTx/>
                <a:uFillTx/>
                <a:latin typeface="Meiryo UI"/>
                <a:ea typeface="Meiryo UI"/>
                <a:cs typeface="+mn-cs"/>
              </a:rPr>
              <a:t>-Lab</a:t>
            </a:r>
            <a:r>
              <a:rPr kumimoji="1" lang="ja-JP" altLang="en-US" sz="1400" b="0" i="0" u="none" strike="noStrike" kern="1200" cap="none" spc="0" normalizeH="0" baseline="0" noProof="0" dirty="0" smtClean="0">
                <a:ln>
                  <a:noFill/>
                </a:ln>
                <a:solidFill>
                  <a:srgbClr val="000000"/>
                </a:solidFill>
                <a:effectLst/>
                <a:uLnTx/>
                <a:uFillTx/>
                <a:latin typeface="Meiryo UI"/>
                <a:ea typeface="Meiryo UI"/>
                <a:cs typeface="+mn-cs"/>
              </a:rPr>
              <a:t>の</a:t>
            </a:r>
            <a:r>
              <a:rPr lang="ja-JP" altLang="en-US" sz="1400" dirty="0">
                <a:solidFill>
                  <a:srgbClr val="000000"/>
                </a:solidFill>
                <a:latin typeface="Meiryo UI"/>
                <a:ea typeface="Meiryo UI"/>
              </a:rPr>
              <a:t>資金</a:t>
            </a:r>
            <a:r>
              <a:rPr lang="ja-JP" altLang="en-US" sz="1400" dirty="0" smtClean="0">
                <a:solidFill>
                  <a:srgbClr val="000000"/>
                </a:solidFill>
                <a:latin typeface="Meiryo UI"/>
                <a:ea typeface="Meiryo UI"/>
              </a:rPr>
              <a:t>提供の</a:t>
            </a:r>
            <a:r>
              <a:rPr kumimoji="1" lang="ja-JP" altLang="en-US" sz="1400" b="0" i="0" u="none" strike="noStrike" kern="1200" cap="none" spc="0" normalizeH="0" baseline="0" noProof="0" dirty="0" smtClean="0">
                <a:ln>
                  <a:noFill/>
                </a:ln>
                <a:solidFill>
                  <a:srgbClr val="000000"/>
                </a:solidFill>
                <a:effectLst/>
                <a:uLnTx/>
                <a:uFillTx/>
                <a:latin typeface="Meiryo UI"/>
                <a:ea typeface="Meiryo UI"/>
                <a:cs typeface="+mn-cs"/>
              </a:rPr>
              <a:t>対象者</a:t>
            </a:r>
            <a:r>
              <a:rPr kumimoji="1" lang="ja-JP" altLang="en-US" sz="1400" b="0" i="0" u="none" strike="noStrike" kern="1200" cap="none" spc="0" normalizeH="0" baseline="0" noProof="0" dirty="0">
                <a:ln>
                  <a:noFill/>
                </a:ln>
                <a:solidFill>
                  <a:srgbClr val="000000"/>
                </a:solidFill>
                <a:effectLst/>
                <a:uLnTx/>
                <a:uFillTx/>
                <a:latin typeface="Meiryo UI"/>
                <a:ea typeface="Meiryo UI"/>
                <a:cs typeface="+mn-cs"/>
              </a:rPr>
              <a:t>は、それらの国際標準化活動に積極的に参加していると活動報告で述べられて</a:t>
            </a:r>
            <a:r>
              <a:rPr kumimoji="1" lang="ja-JP" altLang="en-US" sz="1400" b="0" i="0" u="none" strike="noStrike" kern="1200" cap="none" spc="0" normalizeH="0" baseline="0" noProof="0" dirty="0" smtClean="0">
                <a:ln>
                  <a:noFill/>
                </a:ln>
                <a:solidFill>
                  <a:srgbClr val="000000"/>
                </a:solidFill>
                <a:effectLst/>
                <a:uLnTx/>
                <a:uFillTx/>
                <a:latin typeface="Meiryo UI"/>
                <a:ea typeface="Meiryo UI"/>
                <a:cs typeface="+mn-cs"/>
              </a:rPr>
              <a:t>いる</a:t>
            </a:r>
            <a:r>
              <a:rPr kumimoji="1" lang="ja-JP" altLang="en-US" sz="1400" b="0" i="0" u="none" strike="noStrike" kern="1200" cap="none" spc="0" normalizeH="0" baseline="30000" noProof="0" dirty="0" smtClean="0">
                <a:ln>
                  <a:noFill/>
                </a:ln>
                <a:solidFill>
                  <a:srgbClr val="000000"/>
                </a:solidFill>
                <a:effectLst/>
                <a:uLnTx/>
                <a:uFillTx/>
                <a:latin typeface="Meiryo UI"/>
                <a:ea typeface="Meiryo UI"/>
                <a:cs typeface="+mn-cs"/>
              </a:rPr>
              <a:t>３</a:t>
            </a:r>
            <a:endParaRPr kumimoji="1" lang="ja-JP" altLang="en-US" sz="1400" b="0" i="0" u="none" strike="noStrike" kern="1200" cap="none" spc="0" normalizeH="0" baseline="30000" noProof="0" dirty="0">
              <a:ln>
                <a:noFill/>
              </a:ln>
              <a:solidFill>
                <a:srgbClr val="000000"/>
              </a:solidFill>
              <a:effectLst/>
              <a:uLnTx/>
              <a:uFillTx/>
              <a:latin typeface="Meiryo UI"/>
              <a:ea typeface="Meiryo UI"/>
              <a:cs typeface="+mn-cs"/>
            </a:endParaRPr>
          </a:p>
        </p:txBody>
      </p:sp>
      <p:sp>
        <p:nvSpPr>
          <p:cNvPr id="24" name="正方形/長方形 23"/>
          <p:cNvSpPr/>
          <p:nvPr/>
        </p:nvSpPr>
        <p:spPr>
          <a:xfrm>
            <a:off x="327809" y="5349260"/>
            <a:ext cx="1458703" cy="670540"/>
          </a:xfrm>
          <a:prstGeom prst="rect">
            <a:avLst/>
          </a:prstGeom>
          <a:solidFill>
            <a:srgbClr val="6785C1"/>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600" b="1" i="0" u="none" strike="noStrike" kern="1200" cap="none" spc="0" normalizeH="0" baseline="0" noProof="0" dirty="0">
                <a:ln>
                  <a:noFill/>
                </a:ln>
                <a:solidFill>
                  <a:schemeClr val="bg1"/>
                </a:solidFill>
                <a:effectLst/>
                <a:uLnTx/>
                <a:uFillTx/>
                <a:latin typeface="Meiryo UI"/>
                <a:ea typeface="Meiryo UI"/>
                <a:cs typeface="+mn-cs"/>
              </a:rPr>
              <a:t>eIDAS</a:t>
            </a:r>
            <a:r>
              <a:rPr kumimoji="1" lang="ja-JP" altLang="en-US" sz="1600" b="1" i="0" u="none" strike="noStrike" kern="1200" cap="none" spc="0" normalizeH="0" baseline="0" noProof="0" dirty="0">
                <a:ln>
                  <a:noFill/>
                </a:ln>
                <a:solidFill>
                  <a:schemeClr val="bg1"/>
                </a:solidFill>
                <a:effectLst/>
                <a:uLnTx/>
                <a:uFillTx/>
                <a:latin typeface="Meiryo UI"/>
                <a:ea typeface="Meiryo UI"/>
                <a:cs typeface="+mn-cs"/>
              </a:rPr>
              <a:t> </a:t>
            </a:r>
            <a:endParaRPr kumimoji="1" lang="en-US" altLang="ja-JP" sz="1600" b="1" i="0" u="none" strike="noStrike" kern="1200" cap="none" spc="0" normalizeH="0" baseline="0" noProof="0" dirty="0">
              <a:ln>
                <a:noFill/>
              </a:ln>
              <a:solidFill>
                <a:schemeClr val="bg1"/>
              </a:solidFill>
              <a:effectLst/>
              <a:uLnTx/>
              <a:uFillTx/>
              <a:latin typeface="Meiryo UI"/>
              <a:ea typeface="Meiryo UI"/>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600" b="1" i="0" u="none" strike="noStrike" kern="1200" cap="none" spc="0" normalizeH="0" baseline="0" noProof="0" dirty="0">
                <a:ln>
                  <a:noFill/>
                </a:ln>
                <a:solidFill>
                  <a:schemeClr val="bg1"/>
                </a:solidFill>
                <a:effectLst/>
                <a:uLnTx/>
                <a:uFillTx/>
                <a:latin typeface="Meiryo UI"/>
                <a:ea typeface="Meiryo UI"/>
                <a:cs typeface="+mn-cs"/>
              </a:rPr>
              <a:t>（参考）</a:t>
            </a:r>
          </a:p>
        </p:txBody>
      </p:sp>
      <p:sp>
        <p:nvSpPr>
          <p:cNvPr id="26" name="正方形/長方形 25"/>
          <p:cNvSpPr/>
          <p:nvPr/>
        </p:nvSpPr>
        <p:spPr>
          <a:xfrm>
            <a:off x="1899745" y="5349260"/>
            <a:ext cx="7666585" cy="670540"/>
          </a:xfrm>
          <a:prstGeom prst="rect">
            <a:avLst/>
          </a:prstGeom>
          <a:noFill/>
          <a:ln w="19050">
            <a:solidFill>
              <a:schemeClr val="accent2">
                <a:lumMod val="25000"/>
                <a:lumOff val="75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400" b="0" i="0" u="none" strike="noStrike" kern="1200" cap="none" spc="0" normalizeH="0" baseline="0" noProof="0" dirty="0">
                <a:ln>
                  <a:noFill/>
                </a:ln>
                <a:solidFill>
                  <a:srgbClr val="000000"/>
                </a:solidFill>
                <a:effectLst/>
                <a:uLnTx/>
                <a:uFillTx/>
                <a:latin typeface="Meiryo UI"/>
                <a:ea typeface="Meiryo UI"/>
                <a:cs typeface="+mn-cs"/>
              </a:rPr>
              <a:t>技術下位規則の整備は、現状では改正提案の原文にも、「</a:t>
            </a:r>
            <a:r>
              <a:rPr kumimoji="1" lang="en-US" altLang="ja-JP" sz="1400" b="0" i="0" u="none" strike="noStrike" kern="1200" cap="none" spc="0" normalizeH="0" baseline="0" noProof="0" dirty="0">
                <a:ln>
                  <a:noFill/>
                </a:ln>
                <a:solidFill>
                  <a:srgbClr val="000000"/>
                </a:solidFill>
                <a:effectLst/>
                <a:uLnTx/>
                <a:uFillTx/>
                <a:latin typeface="Meiryo UI"/>
                <a:ea typeface="Meiryo UI"/>
                <a:cs typeface="+mn-cs"/>
              </a:rPr>
              <a:t>eIDAS2.0</a:t>
            </a:r>
            <a:r>
              <a:rPr kumimoji="1" lang="ja-JP" altLang="en-US" sz="1400" b="0" i="0" u="none" strike="noStrike" kern="1200" cap="none" spc="0" normalizeH="0" baseline="0" noProof="0" dirty="0">
                <a:ln>
                  <a:noFill/>
                </a:ln>
                <a:solidFill>
                  <a:srgbClr val="000000"/>
                </a:solidFill>
                <a:effectLst/>
                <a:uLnTx/>
                <a:uFillTx/>
                <a:latin typeface="Meiryo UI"/>
                <a:ea typeface="Meiryo UI"/>
                <a:cs typeface="+mn-cs"/>
              </a:rPr>
              <a:t>の発効から</a:t>
            </a:r>
            <a:r>
              <a:rPr kumimoji="1" lang="en-US" altLang="ja-JP" sz="1400" b="0" i="0" u="none" strike="noStrike" kern="1200" cap="none" spc="0" normalizeH="0" baseline="0" noProof="0" dirty="0">
                <a:ln>
                  <a:noFill/>
                </a:ln>
                <a:solidFill>
                  <a:srgbClr val="000000"/>
                </a:solidFill>
                <a:effectLst/>
                <a:uLnTx/>
                <a:uFillTx/>
                <a:latin typeface="Meiryo UI"/>
                <a:ea typeface="Meiryo UI"/>
                <a:cs typeface="+mn-cs"/>
              </a:rPr>
              <a:t>12</a:t>
            </a:r>
            <a:r>
              <a:rPr kumimoji="1" lang="ja-JP" altLang="en-US" sz="1400" b="0" i="0" u="none" strike="noStrike" kern="1200" cap="none" spc="0" normalizeH="0" baseline="0" noProof="0" dirty="0">
                <a:ln>
                  <a:noFill/>
                </a:ln>
                <a:solidFill>
                  <a:srgbClr val="000000"/>
                </a:solidFill>
                <a:effectLst/>
                <a:uLnTx/>
                <a:uFillTx/>
                <a:latin typeface="Meiryo UI"/>
                <a:ea typeface="Meiryo UI"/>
                <a:cs typeface="+mn-cs"/>
              </a:rPr>
              <a:t>か月以内に●●に必要な規格の参照番号を定めるものとする」と記載されているのみ</a:t>
            </a:r>
            <a:endParaRPr kumimoji="1" lang="ja-JP" altLang="en-US" sz="1400" b="0" i="0" u="none" strike="noStrike" kern="1200" cap="none" spc="0" normalizeH="0" baseline="30000" noProof="0" dirty="0">
              <a:ln>
                <a:noFill/>
              </a:ln>
              <a:solidFill>
                <a:srgbClr val="000000"/>
              </a:solidFill>
              <a:effectLst/>
              <a:uLnTx/>
              <a:uFillTx/>
              <a:latin typeface="Meiryo UI"/>
              <a:ea typeface="Meiryo UI"/>
              <a:cs typeface="+mn-cs"/>
            </a:endParaRPr>
          </a:p>
        </p:txBody>
      </p:sp>
      <p:sp>
        <p:nvSpPr>
          <p:cNvPr id="27" name="テキスト ボックス 26"/>
          <p:cNvSpPr txBox="1"/>
          <p:nvPr/>
        </p:nvSpPr>
        <p:spPr>
          <a:xfrm>
            <a:off x="327809" y="6180066"/>
            <a:ext cx="9059423" cy="572257"/>
          </a:xfrm>
          <a:prstGeom prst="rect">
            <a:avLst/>
          </a:prstGeom>
          <a:noFill/>
          <a:ln>
            <a:noFill/>
          </a:ln>
        </p:spPr>
        <p:txBody>
          <a:bodyPr wrap="square" lIns="36000" tIns="36000" rIns="36000" bIns="36000" rtlCol="0" anchor="t">
            <a:noAutofit/>
          </a:bodyPr>
          <a:lstStyle/>
          <a:p>
            <a:pPr marL="0" marR="0" lvl="0" indent="0" algn="l" defTabSz="914400" rtl="0" eaLnBrk="1" fontAlgn="auto" latinLnBrk="1"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rgbClr val="000000"/>
                </a:solidFill>
                <a:effectLst/>
                <a:uLnTx/>
                <a:uFillTx/>
                <a:latin typeface="Meiryo UI"/>
                <a:ea typeface="Meiryo UI"/>
                <a:cs typeface="+mn-cs"/>
              </a:rPr>
              <a:t>出所</a:t>
            </a:r>
            <a:r>
              <a:rPr kumimoji="1" lang="en-US" altLang="ja-JP" sz="900" b="0" i="0" u="none" strike="noStrike" kern="1200" cap="none" spc="0" normalizeH="0" baseline="0" noProof="0" dirty="0">
                <a:ln>
                  <a:noFill/>
                </a:ln>
                <a:solidFill>
                  <a:srgbClr val="000000"/>
                </a:solidFill>
                <a:effectLst/>
                <a:uLnTx/>
                <a:uFillTx/>
                <a:latin typeface="Meiryo UI"/>
                <a:ea typeface="Meiryo UI"/>
                <a:cs typeface="+mn-cs"/>
              </a:rPr>
              <a:t>)</a:t>
            </a:r>
          </a:p>
          <a:p>
            <a:pPr marL="0" marR="0" lvl="0" indent="0" algn="l" defTabSz="914400" rtl="0" eaLnBrk="1" fontAlgn="auto" latinLnBrk="1"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rgbClr val="000000"/>
                </a:solidFill>
                <a:effectLst/>
                <a:uLnTx/>
                <a:uFillTx/>
                <a:latin typeface="Meiryo UI"/>
                <a:ea typeface="Meiryo UI"/>
                <a:cs typeface="+mn-cs"/>
              </a:rPr>
              <a:t>１　</a:t>
            </a:r>
            <a:r>
              <a:rPr kumimoji="1" lang="en-US" altLang="ja-JP" sz="900" b="0" i="0" u="none" strike="noStrike" kern="1200" cap="none" spc="0" normalizeH="0" baseline="0" noProof="0" dirty="0">
                <a:ln>
                  <a:noFill/>
                </a:ln>
                <a:solidFill>
                  <a:srgbClr val="000000"/>
                </a:solidFill>
                <a:effectLst/>
                <a:uLnTx/>
                <a:uFillTx/>
                <a:latin typeface="Meiryo UI"/>
                <a:ea typeface="Meiryo UI"/>
                <a:cs typeface="+mn-cs"/>
              </a:rPr>
              <a:t>https://essif-lab.eu/wp-content/uploads/2021/03/essif-booklet_last-version.pdf </a:t>
            </a:r>
          </a:p>
          <a:p>
            <a:pPr marL="0" marR="0" lvl="0" indent="0" algn="l" defTabSz="914400" rtl="0" eaLnBrk="1" fontAlgn="auto" latinLnBrk="1"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rgbClr val="000000"/>
                </a:solidFill>
                <a:effectLst/>
                <a:uLnTx/>
                <a:uFillTx/>
                <a:latin typeface="Meiryo UI"/>
                <a:ea typeface="Meiryo UI"/>
                <a:cs typeface="+mn-cs"/>
              </a:rPr>
              <a:t>２　</a:t>
            </a:r>
            <a:r>
              <a:rPr kumimoji="1" lang="en-US" altLang="ja-JP" sz="900" b="0" i="0" u="none" strike="noStrike" kern="1200" cap="none" spc="0" normalizeH="0" baseline="0" noProof="0" dirty="0">
                <a:ln>
                  <a:noFill/>
                </a:ln>
                <a:solidFill>
                  <a:srgbClr val="000000"/>
                </a:solidFill>
                <a:effectLst/>
                <a:uLnTx/>
                <a:uFillTx/>
                <a:latin typeface="Meiryo UI"/>
                <a:ea typeface="Meiryo UI"/>
                <a:cs typeface="+mn-cs"/>
              </a:rPr>
              <a:t>https://ec.europa.eu/digital-building-blocks/wikis/display/EBSIDOC/EBSI+Verifiable+Credentials+Playbook</a:t>
            </a:r>
          </a:p>
          <a:p>
            <a:pPr marL="0" marR="0" lvl="0" indent="0" algn="l" defTabSz="914400" rtl="0" eaLnBrk="1" fontAlgn="auto" latinLnBrk="1"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rgbClr val="000000"/>
                </a:solidFill>
                <a:effectLst/>
                <a:uLnTx/>
                <a:uFillTx/>
                <a:latin typeface="Meiryo UI"/>
                <a:ea typeface="Meiryo UI"/>
                <a:cs typeface="+mn-cs"/>
              </a:rPr>
              <a:t>３　</a:t>
            </a:r>
            <a:r>
              <a:rPr kumimoji="1" lang="en-US" altLang="ja-JP" sz="900" b="0" i="0" u="none" strike="noStrike" kern="1200" cap="none" spc="0" normalizeH="0" baseline="0" noProof="0" dirty="0">
                <a:ln>
                  <a:noFill/>
                </a:ln>
                <a:solidFill>
                  <a:srgbClr val="000000"/>
                </a:solidFill>
                <a:effectLst/>
                <a:uLnTx/>
                <a:uFillTx/>
                <a:latin typeface="Meiryo UI"/>
                <a:ea typeface="Meiryo UI"/>
                <a:cs typeface="+mn-cs"/>
              </a:rPr>
              <a:t>https://cordis.europa.eu/project/id/871932/reporting</a:t>
            </a:r>
          </a:p>
        </p:txBody>
      </p:sp>
    </p:spTree>
    <p:extLst>
      <p:ext uri="{BB962C8B-B14F-4D97-AF65-F5344CB8AC3E}">
        <p14:creationId xmlns:p14="http://schemas.microsoft.com/office/powerpoint/2010/main" val="195265721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タイトル 7"/>
          <p:cNvSpPr>
            <a:spLocks noGrp="1"/>
          </p:cNvSpPr>
          <p:nvPr>
            <p:ph type="title"/>
          </p:nvPr>
        </p:nvSpPr>
        <p:spPr>
          <a:xfrm>
            <a:off x="331490" y="164692"/>
            <a:ext cx="9243021" cy="497459"/>
          </a:xfrm>
        </p:spPr>
        <p:txBody>
          <a:bodyPr>
            <a:normAutofit fontScale="90000"/>
          </a:bodyPr>
          <a:lstStyle/>
          <a:p>
            <a:r>
              <a:rPr lang="en-US" altLang="ja-JP" sz="1100" dirty="0">
                <a:solidFill>
                  <a:srgbClr val="002060"/>
                </a:solidFill>
              </a:rPr>
              <a:t>3.3.1</a:t>
            </a:r>
            <a:r>
              <a:rPr lang="ja-JP" altLang="en-US" sz="1100" dirty="0">
                <a:solidFill>
                  <a:srgbClr val="002060"/>
                </a:solidFill>
              </a:rPr>
              <a:t>　自己主権型／分散型アイデンティティに関する取り組み・ユースケース　</a:t>
            </a:r>
            <a:r>
              <a:rPr lang="en-US" altLang="ja-JP" sz="1400" b="1" spc="0" dirty="0">
                <a:solidFill>
                  <a:srgbClr val="002060"/>
                </a:solidFill>
              </a:rPr>
              <a:t/>
            </a:r>
            <a:br>
              <a:rPr lang="en-US" altLang="ja-JP" sz="1400" b="1" spc="0" dirty="0">
                <a:solidFill>
                  <a:srgbClr val="002060"/>
                </a:solidFill>
              </a:rPr>
            </a:br>
            <a:r>
              <a:rPr lang="en-US" altLang="ja-JP" sz="2000" dirty="0">
                <a:solidFill>
                  <a:srgbClr val="002060"/>
                </a:solidFill>
              </a:rPr>
              <a:t>EUDIW</a:t>
            </a:r>
            <a:r>
              <a:rPr lang="ja-JP" altLang="en-US" sz="2000" dirty="0">
                <a:solidFill>
                  <a:srgbClr val="002060"/>
                </a:solidFill>
              </a:rPr>
              <a:t>に関する公共調達情報</a:t>
            </a:r>
            <a:endParaRPr lang="ja-JP" altLang="en-US" sz="3100" b="1" spc="0" dirty="0">
              <a:solidFill>
                <a:srgbClr val="002060"/>
              </a:solidFill>
            </a:endParaRPr>
          </a:p>
        </p:txBody>
      </p:sp>
      <p:sp>
        <p:nvSpPr>
          <p:cNvPr id="5" name="正方形/長方形 4"/>
          <p:cNvSpPr/>
          <p:nvPr/>
        </p:nvSpPr>
        <p:spPr>
          <a:xfrm>
            <a:off x="8589228" y="74294"/>
            <a:ext cx="985283" cy="186395"/>
          </a:xfrm>
          <a:prstGeom prst="rect">
            <a:avLst/>
          </a:prstGeom>
          <a:solidFill>
            <a:schemeClr val="accent2">
              <a:lumMod val="25000"/>
              <a:lumOff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400" b="1" i="0" u="none" strike="noStrike" kern="1200" cap="none" spc="0" normalizeH="0" baseline="0" noProof="0" dirty="0">
                <a:ln>
                  <a:noFill/>
                </a:ln>
                <a:solidFill>
                  <a:srgbClr val="000000"/>
                </a:solidFill>
                <a:effectLst/>
                <a:uLnTx/>
                <a:uFillTx/>
                <a:latin typeface="Arial"/>
                <a:ea typeface="Meiryo UI"/>
                <a:cs typeface="+mn-cs"/>
              </a:rPr>
              <a:t>EU</a:t>
            </a:r>
            <a:endParaRPr kumimoji="1" lang="ja-JP" altLang="en-US" sz="1400" b="1" i="0" u="none" strike="noStrike" kern="1200" cap="none" spc="0" normalizeH="0" baseline="0" noProof="0" dirty="0">
              <a:ln>
                <a:noFill/>
              </a:ln>
              <a:solidFill>
                <a:srgbClr val="000000"/>
              </a:solidFill>
              <a:effectLst/>
              <a:uLnTx/>
              <a:uFillTx/>
              <a:latin typeface="Arial"/>
              <a:ea typeface="Meiryo UI"/>
              <a:cs typeface="+mn-cs"/>
            </a:endParaRPr>
          </a:p>
        </p:txBody>
      </p:sp>
      <p:sp>
        <p:nvSpPr>
          <p:cNvPr id="7" name="正方形/長方形 6"/>
          <p:cNvSpPr/>
          <p:nvPr/>
        </p:nvSpPr>
        <p:spPr>
          <a:xfrm>
            <a:off x="8589228" y="287160"/>
            <a:ext cx="985283" cy="186395"/>
          </a:xfrm>
          <a:prstGeom prst="rect">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ドイツ</a:t>
            </a:r>
          </a:p>
        </p:txBody>
      </p:sp>
      <p:sp>
        <p:nvSpPr>
          <p:cNvPr id="9" name="正方形/長方形 8"/>
          <p:cNvSpPr/>
          <p:nvPr/>
        </p:nvSpPr>
        <p:spPr>
          <a:xfrm>
            <a:off x="8589226" y="507060"/>
            <a:ext cx="985283" cy="186395"/>
          </a:xfrm>
          <a:prstGeom prst="rect">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イギリス</a:t>
            </a:r>
          </a:p>
        </p:txBody>
      </p:sp>
      <p:sp>
        <p:nvSpPr>
          <p:cNvPr id="25" name="テキスト プレースホルダー 2"/>
          <p:cNvSpPr>
            <a:spLocks noGrp="1"/>
          </p:cNvSpPr>
          <p:nvPr>
            <p:ph type="body" sz="quarter" idx="10"/>
          </p:nvPr>
        </p:nvSpPr>
        <p:spPr>
          <a:xfrm>
            <a:off x="331788" y="692150"/>
            <a:ext cx="9242425" cy="872687"/>
          </a:xfrm>
        </p:spPr>
        <p:txBody>
          <a:bodyPr/>
          <a:lstStyle/>
          <a:p>
            <a:r>
              <a:rPr lang="ja-JP" altLang="en-US" sz="1600" b="1" dirty="0">
                <a:solidFill>
                  <a:schemeClr val="tx1">
                    <a:lumMod val="85000"/>
                    <a:lumOff val="15000"/>
                  </a:schemeClr>
                </a:solidFill>
              </a:rPr>
              <a:t>欧州委員会による公共調達</a:t>
            </a:r>
            <a:r>
              <a:rPr lang="ja-JP" altLang="en-US" sz="1600" b="1" dirty="0" smtClean="0">
                <a:solidFill>
                  <a:schemeClr val="tx1">
                    <a:lumMod val="85000"/>
                    <a:lumOff val="15000"/>
                  </a:schemeClr>
                </a:solidFill>
              </a:rPr>
              <a:t>事業の中にデジタル</a:t>
            </a:r>
            <a:r>
              <a:rPr lang="en-US" altLang="ja-JP" sz="1600" b="1" dirty="0">
                <a:solidFill>
                  <a:schemeClr val="tx1">
                    <a:lumMod val="85000"/>
                    <a:lumOff val="15000"/>
                  </a:schemeClr>
                </a:solidFill>
              </a:rPr>
              <a:t>ID</a:t>
            </a:r>
            <a:r>
              <a:rPr lang="ja-JP" altLang="en-US" sz="1600" b="1" dirty="0">
                <a:solidFill>
                  <a:schemeClr val="tx1">
                    <a:lumMod val="85000"/>
                    <a:lumOff val="15000"/>
                  </a:schemeClr>
                </a:solidFill>
              </a:rPr>
              <a:t>に関する開発・調査事業が確認でき、その内容は「</a:t>
            </a:r>
            <a:r>
              <a:rPr lang="en-US" altLang="ja-JP" sz="1600" b="1" dirty="0">
                <a:solidFill>
                  <a:schemeClr val="tx1">
                    <a:lumMod val="85000"/>
                    <a:lumOff val="15000"/>
                  </a:schemeClr>
                </a:solidFill>
              </a:rPr>
              <a:t>EU</a:t>
            </a:r>
            <a:r>
              <a:rPr lang="ja-JP" altLang="en-US" sz="1600" b="1" dirty="0">
                <a:solidFill>
                  <a:schemeClr val="tx1">
                    <a:lumMod val="85000"/>
                    <a:lumOff val="15000"/>
                  </a:schemeClr>
                </a:solidFill>
              </a:rPr>
              <a:t>のデジタルアイデンティティフレームワークを提案」「</a:t>
            </a:r>
            <a:r>
              <a:rPr lang="en-US" altLang="ja-JP" sz="1600" b="1" dirty="0">
                <a:solidFill>
                  <a:schemeClr val="tx1">
                    <a:lumMod val="85000"/>
                    <a:lumOff val="15000"/>
                  </a:schemeClr>
                </a:solidFill>
              </a:rPr>
              <a:t>EUDIW</a:t>
            </a:r>
            <a:r>
              <a:rPr lang="ja-JP" altLang="en-US" sz="1600" b="1" dirty="0">
                <a:solidFill>
                  <a:schemeClr val="tx1">
                    <a:lumMod val="85000"/>
                    <a:lumOff val="15000"/>
                  </a:schemeClr>
                </a:solidFill>
              </a:rPr>
              <a:t>を開発、実装する手段を提供」と記載されており</a:t>
            </a:r>
            <a:r>
              <a:rPr lang="ja-JP" altLang="en-US" sz="1600" b="1" baseline="30000" dirty="0">
                <a:solidFill>
                  <a:schemeClr val="tx1">
                    <a:lumMod val="85000"/>
                    <a:lumOff val="15000"/>
                  </a:schemeClr>
                </a:solidFill>
              </a:rPr>
              <a:t>１</a:t>
            </a:r>
            <a:r>
              <a:rPr lang="ja-JP" altLang="en-US" sz="1600" b="1" dirty="0">
                <a:solidFill>
                  <a:schemeClr val="tx1">
                    <a:lumMod val="85000"/>
                    <a:lumOff val="15000"/>
                  </a:schemeClr>
                </a:solidFill>
              </a:rPr>
              <a:t>、先述の</a:t>
            </a:r>
            <a:r>
              <a:rPr lang="en-US" altLang="ja-JP" sz="1600" b="1" dirty="0">
                <a:solidFill>
                  <a:schemeClr val="tx1">
                    <a:lumMod val="85000"/>
                    <a:lumOff val="15000"/>
                  </a:schemeClr>
                </a:solidFill>
              </a:rPr>
              <a:t>EU Digital Identity</a:t>
            </a:r>
            <a:r>
              <a:rPr lang="ja-JP" altLang="en-US" sz="1600" b="1" dirty="0">
                <a:solidFill>
                  <a:schemeClr val="tx1">
                    <a:lumMod val="85000"/>
                    <a:lumOff val="15000"/>
                  </a:schemeClr>
                </a:solidFill>
              </a:rPr>
              <a:t>や</a:t>
            </a:r>
            <a:r>
              <a:rPr lang="en-US" altLang="ja-JP" sz="1600" b="1" dirty="0">
                <a:solidFill>
                  <a:schemeClr val="tx1">
                    <a:lumMod val="85000"/>
                    <a:lumOff val="15000"/>
                  </a:schemeClr>
                </a:solidFill>
              </a:rPr>
              <a:t>EUDIW</a:t>
            </a:r>
            <a:r>
              <a:rPr lang="ja-JP" altLang="en-US" sz="1600" b="1" dirty="0">
                <a:solidFill>
                  <a:schemeClr val="tx1">
                    <a:lumMod val="85000"/>
                    <a:lumOff val="15000"/>
                  </a:schemeClr>
                </a:solidFill>
              </a:rPr>
              <a:t>の検討に大きく関係するものと思われる</a:t>
            </a:r>
          </a:p>
        </p:txBody>
      </p:sp>
      <p:graphicFrame>
        <p:nvGraphicFramePr>
          <p:cNvPr id="15" name="表 14"/>
          <p:cNvGraphicFramePr>
            <a:graphicFrameLocks noGrp="1"/>
          </p:cNvGraphicFramePr>
          <p:nvPr>
            <p:extLst>
              <p:ext uri="{D42A27DB-BD31-4B8C-83A1-F6EECF244321}">
                <p14:modId xmlns:p14="http://schemas.microsoft.com/office/powerpoint/2010/main" val="2795328183"/>
              </p:ext>
            </p:extLst>
          </p:nvPr>
        </p:nvGraphicFramePr>
        <p:xfrm>
          <a:off x="492117" y="2002907"/>
          <a:ext cx="8921765" cy="4267852"/>
        </p:xfrm>
        <a:graphic>
          <a:graphicData uri="http://schemas.openxmlformats.org/drawingml/2006/table">
            <a:tbl>
              <a:tblPr firstRow="1" bandRow="1">
                <a:tableStyleId>{5C22544A-7EE6-4342-B048-85BDC9FD1C3A}</a:tableStyleId>
              </a:tblPr>
              <a:tblGrid>
                <a:gridCol w="1627548">
                  <a:extLst>
                    <a:ext uri="{9D8B030D-6E8A-4147-A177-3AD203B41FA5}">
                      <a16:colId xmlns:a16="http://schemas.microsoft.com/office/drawing/2014/main" val="1270112857"/>
                    </a:ext>
                  </a:extLst>
                </a:gridCol>
                <a:gridCol w="7294217">
                  <a:extLst>
                    <a:ext uri="{9D8B030D-6E8A-4147-A177-3AD203B41FA5}">
                      <a16:colId xmlns:a16="http://schemas.microsoft.com/office/drawing/2014/main" val="688883781"/>
                    </a:ext>
                  </a:extLst>
                </a:gridCol>
              </a:tblGrid>
              <a:tr h="365056">
                <a:tc>
                  <a:txBody>
                    <a:bodyPr/>
                    <a:lstStyle/>
                    <a:p>
                      <a:pPr algn="ctr"/>
                      <a:r>
                        <a:rPr kumimoji="1" lang="ja-JP" altLang="en-US" sz="1600" b="1" i="0" dirty="0">
                          <a:solidFill>
                            <a:schemeClr val="bg1"/>
                          </a:solidFill>
                          <a:latin typeface="+mn-ea"/>
                          <a:ea typeface="+mn-ea"/>
                        </a:rPr>
                        <a:t>項目</a:t>
                      </a:r>
                    </a:p>
                  </a:txBody>
                  <a:tcPr anchor="ctr">
                    <a:solidFill>
                      <a:schemeClr val="accent2">
                        <a:lumMod val="90000"/>
                        <a:lumOff val="10000"/>
                      </a:schemeClr>
                    </a:solidFill>
                  </a:tcPr>
                </a:tc>
                <a:tc>
                  <a:txBody>
                    <a:bodyPr/>
                    <a:lstStyle/>
                    <a:p>
                      <a:pPr algn="ctr"/>
                      <a:r>
                        <a:rPr kumimoji="1" lang="ja-JP" altLang="en-US" sz="1600" b="1" i="0" dirty="0">
                          <a:solidFill>
                            <a:schemeClr val="bg1"/>
                          </a:solidFill>
                          <a:latin typeface="+mn-ea"/>
                          <a:ea typeface="+mn-ea"/>
                        </a:rPr>
                        <a:t>概要</a:t>
                      </a:r>
                    </a:p>
                  </a:txBody>
                  <a:tcPr anchor="ctr">
                    <a:solidFill>
                      <a:schemeClr val="accent2">
                        <a:lumMod val="90000"/>
                        <a:lumOff val="10000"/>
                      </a:schemeClr>
                    </a:solidFill>
                  </a:tcPr>
                </a:tc>
                <a:extLst>
                  <a:ext uri="{0D108BD9-81ED-4DB2-BD59-A6C34878D82A}">
                    <a16:rowId xmlns:a16="http://schemas.microsoft.com/office/drawing/2014/main" val="424256014"/>
                  </a:ext>
                </a:extLst>
              </a:tr>
              <a:tr h="380010">
                <a:tc>
                  <a:txBody>
                    <a:bodyPr/>
                    <a:lstStyle/>
                    <a:p>
                      <a:pPr marL="0" marR="0" lvl="0" indent="0" algn="ctr" defTabSz="609559" rtl="0" eaLnBrk="1" fontAlgn="auto" latinLnBrk="0" hangingPunct="1">
                        <a:lnSpc>
                          <a:spcPct val="100000"/>
                        </a:lnSpc>
                        <a:spcBef>
                          <a:spcPts val="0"/>
                        </a:spcBef>
                        <a:spcAft>
                          <a:spcPts val="0"/>
                        </a:spcAft>
                        <a:buClrTx/>
                        <a:buSzTx/>
                        <a:buFontTx/>
                        <a:buNone/>
                        <a:tabLst/>
                        <a:defRPr/>
                      </a:pPr>
                      <a:r>
                        <a:rPr kumimoji="1" lang="ja-JP" altLang="en-US" sz="1600" b="1" i="0" dirty="0">
                          <a:solidFill>
                            <a:schemeClr val="bg1"/>
                          </a:solidFill>
                          <a:latin typeface="+mn-ea"/>
                          <a:ea typeface="+mn-ea"/>
                        </a:rPr>
                        <a:t>調達元</a:t>
                      </a:r>
                    </a:p>
                  </a:txBody>
                  <a:tcPr anchor="ctr">
                    <a:solidFill>
                      <a:schemeClr val="accent1"/>
                    </a:solidFill>
                  </a:tcPr>
                </a:tc>
                <a:tc>
                  <a:txBody>
                    <a:bodyPr/>
                    <a:lstStyle/>
                    <a:p>
                      <a:r>
                        <a:rPr kumimoji="1" lang="ja-JP" altLang="en-US" sz="1400" b="0" i="0" dirty="0">
                          <a:solidFill>
                            <a:schemeClr val="tx1"/>
                          </a:solidFill>
                          <a:latin typeface="+mn-ea"/>
                          <a:ea typeface="+mn-ea"/>
                        </a:rPr>
                        <a:t>欧州委員会、通信ネットワーク・コンテンツおよび技術総局</a:t>
                      </a:r>
                      <a:r>
                        <a:rPr kumimoji="1" lang="en-US" altLang="ja-JP" sz="1400" b="0" i="0" dirty="0">
                          <a:solidFill>
                            <a:schemeClr val="tx1"/>
                          </a:solidFill>
                          <a:latin typeface="+mn-ea"/>
                          <a:ea typeface="+mn-ea"/>
                        </a:rPr>
                        <a:t>(CONNECT)</a:t>
                      </a:r>
                      <a:endParaRPr kumimoji="1" lang="ja-JP" altLang="en-US" sz="1400" b="0" i="0" dirty="0">
                        <a:solidFill>
                          <a:schemeClr val="tx1"/>
                        </a:solidFill>
                        <a:latin typeface="+mn-ea"/>
                        <a:ea typeface="+mn-ea"/>
                      </a:endParaRPr>
                    </a:p>
                  </a:txBody>
                  <a:tcPr anchor="ctr">
                    <a:solidFill>
                      <a:schemeClr val="bg1">
                        <a:lumMod val="95000"/>
                      </a:schemeClr>
                    </a:solidFill>
                  </a:tcPr>
                </a:tc>
                <a:extLst>
                  <a:ext uri="{0D108BD9-81ED-4DB2-BD59-A6C34878D82A}">
                    <a16:rowId xmlns:a16="http://schemas.microsoft.com/office/drawing/2014/main" val="886362202"/>
                  </a:ext>
                </a:extLst>
              </a:tr>
              <a:tr h="603153">
                <a:tc>
                  <a:txBody>
                    <a:bodyPr/>
                    <a:lstStyle/>
                    <a:p>
                      <a:pPr marL="0" marR="0" lvl="0" indent="0" algn="ctr" defTabSz="609559" rtl="0" eaLnBrk="1" fontAlgn="auto" latinLnBrk="0" hangingPunct="1">
                        <a:lnSpc>
                          <a:spcPct val="100000"/>
                        </a:lnSpc>
                        <a:spcBef>
                          <a:spcPts val="0"/>
                        </a:spcBef>
                        <a:spcAft>
                          <a:spcPts val="0"/>
                        </a:spcAft>
                        <a:buClrTx/>
                        <a:buSzTx/>
                        <a:buFontTx/>
                        <a:buNone/>
                        <a:tabLst/>
                        <a:defRPr/>
                      </a:pPr>
                      <a:r>
                        <a:rPr kumimoji="1" lang="ja-JP" altLang="en-US" sz="1600" b="1" i="0" dirty="0">
                          <a:solidFill>
                            <a:schemeClr val="bg1"/>
                          </a:solidFill>
                          <a:latin typeface="+mn-ea"/>
                          <a:ea typeface="+mn-ea"/>
                        </a:rPr>
                        <a:t>件名</a:t>
                      </a:r>
                    </a:p>
                  </a:txBody>
                  <a:tcPr anchor="ctr">
                    <a:solidFill>
                      <a:schemeClr val="accent1"/>
                    </a:solidFill>
                  </a:tcPr>
                </a:tc>
                <a:tc>
                  <a:txBody>
                    <a:bodyPr/>
                    <a:lstStyle/>
                    <a:p>
                      <a:r>
                        <a:rPr kumimoji="1" lang="en-US" altLang="ja-JP" sz="1400" b="0" i="0" kern="1200" dirty="0">
                          <a:solidFill>
                            <a:schemeClr val="dk1"/>
                          </a:solidFill>
                          <a:effectLst/>
                          <a:latin typeface="+mn-ea"/>
                          <a:ea typeface="+mn-ea"/>
                          <a:cs typeface="+mn-cs"/>
                        </a:rPr>
                        <a:t>Belgium-Brussels: Framework Contract for Fixed Price and Quoted Time and Means for Development, Consultancy and Support for the European Digital Identity Wallet</a:t>
                      </a:r>
                    </a:p>
                    <a:p>
                      <a:r>
                        <a:rPr kumimoji="1" lang="ja-JP" altLang="en-US" sz="1400" b="0" i="0" kern="1200" dirty="0">
                          <a:solidFill>
                            <a:schemeClr val="dk1"/>
                          </a:solidFill>
                          <a:effectLst/>
                          <a:latin typeface="+mn-ea"/>
                          <a:ea typeface="+mn-ea"/>
                          <a:cs typeface="+mn-cs"/>
                        </a:rPr>
                        <a:t>（ベルギー</a:t>
                      </a:r>
                      <a:r>
                        <a:rPr kumimoji="1" lang="en-US" altLang="ja-JP" sz="1400" b="0" i="0" kern="1200" dirty="0">
                          <a:solidFill>
                            <a:schemeClr val="dk1"/>
                          </a:solidFill>
                          <a:effectLst/>
                          <a:latin typeface="+mn-ea"/>
                          <a:ea typeface="+mn-ea"/>
                          <a:cs typeface="+mn-cs"/>
                        </a:rPr>
                        <a:t>-</a:t>
                      </a:r>
                      <a:r>
                        <a:rPr kumimoji="1" lang="ja-JP" altLang="en-US" sz="1400" b="0" i="0" kern="1200" dirty="0">
                          <a:solidFill>
                            <a:schemeClr val="dk1"/>
                          </a:solidFill>
                          <a:effectLst/>
                          <a:latin typeface="+mn-ea"/>
                          <a:ea typeface="+mn-ea"/>
                          <a:cs typeface="+mn-cs"/>
                        </a:rPr>
                        <a:t>ブリュッセル</a:t>
                      </a:r>
                      <a:r>
                        <a:rPr kumimoji="1" lang="en-US" altLang="ja-JP" sz="1400" b="0" i="0" kern="1200" dirty="0">
                          <a:solidFill>
                            <a:schemeClr val="dk1"/>
                          </a:solidFill>
                          <a:effectLst/>
                          <a:latin typeface="+mn-ea"/>
                          <a:ea typeface="+mn-ea"/>
                          <a:cs typeface="+mn-cs"/>
                        </a:rPr>
                        <a:t>:</a:t>
                      </a:r>
                      <a:r>
                        <a:rPr kumimoji="1" lang="ja-JP" altLang="en-US" sz="1400" b="0" i="0" kern="1200" dirty="0">
                          <a:solidFill>
                            <a:schemeClr val="dk1"/>
                          </a:solidFill>
                          <a:effectLst/>
                          <a:latin typeface="+mn-ea"/>
                          <a:ea typeface="+mn-ea"/>
                          <a:cs typeface="+mn-cs"/>
                        </a:rPr>
                        <a:t>欧州デジタルアイデンティティウォレットの開発、コンサルティング、サポートのための固定価格と見積り時間および手段の枠組み契約）</a:t>
                      </a:r>
                      <a:endParaRPr kumimoji="1" lang="ja-JP" altLang="en-US" sz="1050" b="0" i="0" dirty="0">
                        <a:solidFill>
                          <a:schemeClr val="tx1"/>
                        </a:solidFill>
                        <a:latin typeface="+mn-ea"/>
                        <a:ea typeface="+mn-ea"/>
                      </a:endParaRPr>
                    </a:p>
                  </a:txBody>
                  <a:tcPr anchor="ctr">
                    <a:solidFill>
                      <a:srgbClr val="EBEDF4"/>
                    </a:solidFill>
                  </a:tcPr>
                </a:tc>
                <a:extLst>
                  <a:ext uri="{0D108BD9-81ED-4DB2-BD59-A6C34878D82A}">
                    <a16:rowId xmlns:a16="http://schemas.microsoft.com/office/drawing/2014/main" val="1212061067"/>
                  </a:ext>
                </a:extLst>
              </a:tr>
              <a:tr h="603153">
                <a:tc>
                  <a:txBody>
                    <a:bodyPr/>
                    <a:lstStyle/>
                    <a:p>
                      <a:pPr marL="0" marR="0" lvl="0" indent="0" algn="ctr" defTabSz="609559" rtl="0" eaLnBrk="1" fontAlgn="auto" latinLnBrk="0" hangingPunct="1">
                        <a:lnSpc>
                          <a:spcPct val="100000"/>
                        </a:lnSpc>
                        <a:spcBef>
                          <a:spcPts val="0"/>
                        </a:spcBef>
                        <a:spcAft>
                          <a:spcPts val="0"/>
                        </a:spcAft>
                        <a:buClrTx/>
                        <a:buSzTx/>
                        <a:buFontTx/>
                        <a:buNone/>
                        <a:tabLst/>
                        <a:defRPr/>
                      </a:pPr>
                      <a:r>
                        <a:rPr kumimoji="1" lang="ja-JP" altLang="en-US" sz="1600" b="1" i="0" dirty="0">
                          <a:solidFill>
                            <a:schemeClr val="bg1"/>
                          </a:solidFill>
                          <a:latin typeface="+mn-ea"/>
                          <a:ea typeface="+mn-ea"/>
                        </a:rPr>
                        <a:t>実施内容</a:t>
                      </a:r>
                      <a:endParaRPr kumimoji="1" lang="en-US" altLang="ja-JP" sz="1600" b="1" i="0" dirty="0">
                        <a:solidFill>
                          <a:schemeClr val="bg1"/>
                        </a:solidFill>
                        <a:latin typeface="+mn-ea"/>
                        <a:ea typeface="+mn-ea"/>
                      </a:endParaRPr>
                    </a:p>
                    <a:p>
                      <a:pPr marL="0" marR="0" lvl="0" indent="0" algn="ctr" defTabSz="609559" rtl="0" eaLnBrk="1" fontAlgn="auto" latinLnBrk="0" hangingPunct="1">
                        <a:lnSpc>
                          <a:spcPct val="100000"/>
                        </a:lnSpc>
                        <a:spcBef>
                          <a:spcPts val="0"/>
                        </a:spcBef>
                        <a:spcAft>
                          <a:spcPts val="0"/>
                        </a:spcAft>
                        <a:buClrTx/>
                        <a:buSzTx/>
                        <a:buFontTx/>
                        <a:buNone/>
                        <a:tabLst/>
                        <a:defRPr/>
                      </a:pPr>
                      <a:r>
                        <a:rPr kumimoji="1" lang="ja-JP" altLang="en-US" sz="1600" b="1" i="0" dirty="0">
                          <a:solidFill>
                            <a:schemeClr val="bg1"/>
                          </a:solidFill>
                          <a:latin typeface="+mn-ea"/>
                          <a:ea typeface="+mn-ea"/>
                        </a:rPr>
                        <a:t>（抜粋）</a:t>
                      </a:r>
                    </a:p>
                  </a:txBody>
                  <a:tcPr anchor="ctr">
                    <a:solidFill>
                      <a:schemeClr val="accent1"/>
                    </a:solidFill>
                  </a:tcPr>
                </a:tc>
                <a:tc>
                  <a:txBody>
                    <a:bodyPr/>
                    <a:lstStyle/>
                    <a:p>
                      <a:r>
                        <a:rPr kumimoji="1" lang="ja-JP" altLang="en-US" sz="1400" b="0" i="0" dirty="0">
                          <a:solidFill>
                            <a:schemeClr val="tx1"/>
                          </a:solidFill>
                          <a:latin typeface="+mn-ea"/>
                          <a:ea typeface="+mn-ea"/>
                        </a:rPr>
                        <a:t>　欧州のデジタルアイデンティティフレームワークの提案と、共通の組合ツールボックスに関する欧州委員会の勧告に基づいて、欧州デジタルアイデンティティウォレットを開発および実装する手段を提供する。ウォレットおよびその他の関連コンポーネントは、欧州のデジタルアイデンティティの枠組みに関する規則の要件を実施するために、加盟国およびその他の利害関係者に提供される。</a:t>
                      </a:r>
                      <a:r>
                        <a:rPr kumimoji="1" lang="en-US" altLang="ja-JP" sz="1400" b="0" i="0" dirty="0">
                          <a:solidFill>
                            <a:schemeClr val="tx1"/>
                          </a:solidFill>
                          <a:latin typeface="+mn-ea"/>
                          <a:ea typeface="+mn-ea"/>
                        </a:rPr>
                        <a:t>2022</a:t>
                      </a:r>
                      <a:r>
                        <a:rPr kumimoji="1" lang="ja-JP" altLang="en-US" sz="1400" b="0" i="0" dirty="0">
                          <a:solidFill>
                            <a:schemeClr val="tx1"/>
                          </a:solidFill>
                          <a:latin typeface="+mn-ea"/>
                          <a:ea typeface="+mn-ea"/>
                        </a:rPr>
                        <a:t>年末には、大規模なパイロットテストが実施される予定である。</a:t>
                      </a:r>
                    </a:p>
                  </a:txBody>
                  <a:tcPr anchor="ctr">
                    <a:solidFill>
                      <a:schemeClr val="bg1">
                        <a:lumMod val="95000"/>
                      </a:schemeClr>
                    </a:solidFill>
                  </a:tcPr>
                </a:tc>
                <a:extLst>
                  <a:ext uri="{0D108BD9-81ED-4DB2-BD59-A6C34878D82A}">
                    <a16:rowId xmlns:a16="http://schemas.microsoft.com/office/drawing/2014/main" val="1617282863"/>
                  </a:ext>
                </a:extLst>
              </a:tr>
              <a:tr h="603153">
                <a:tc>
                  <a:txBody>
                    <a:bodyPr/>
                    <a:lstStyle/>
                    <a:p>
                      <a:pPr marL="0" marR="0" lvl="0" indent="0" algn="ctr" defTabSz="609559" rtl="0" eaLnBrk="1" fontAlgn="auto" latinLnBrk="0" hangingPunct="1">
                        <a:lnSpc>
                          <a:spcPct val="100000"/>
                        </a:lnSpc>
                        <a:spcBef>
                          <a:spcPts val="0"/>
                        </a:spcBef>
                        <a:spcAft>
                          <a:spcPts val="0"/>
                        </a:spcAft>
                        <a:buClrTx/>
                        <a:buSzTx/>
                        <a:buFontTx/>
                        <a:buNone/>
                        <a:tabLst/>
                        <a:defRPr/>
                      </a:pPr>
                      <a:r>
                        <a:rPr kumimoji="1" lang="ja-JP" altLang="en-US" sz="1600" b="1" i="0" dirty="0">
                          <a:solidFill>
                            <a:schemeClr val="bg1"/>
                          </a:solidFill>
                          <a:latin typeface="+mn-ea"/>
                          <a:ea typeface="+mn-ea"/>
                        </a:rPr>
                        <a:t>調達価格</a:t>
                      </a:r>
                    </a:p>
                  </a:txBody>
                  <a:tcPr anchor="ctr">
                    <a:solidFill>
                      <a:schemeClr val="accent1"/>
                    </a:solidFill>
                  </a:tcPr>
                </a:tc>
                <a:tc>
                  <a:txBody>
                    <a:bodyPr/>
                    <a:lstStyle/>
                    <a:p>
                      <a:r>
                        <a:rPr kumimoji="1" lang="ja-JP" altLang="en-US" sz="1400" b="0" i="0" dirty="0">
                          <a:solidFill>
                            <a:schemeClr val="tx1"/>
                          </a:solidFill>
                          <a:latin typeface="+mn-ea"/>
                          <a:ea typeface="+mn-ea"/>
                        </a:rPr>
                        <a:t>最大</a:t>
                      </a:r>
                      <a:r>
                        <a:rPr kumimoji="1" lang="en-US" altLang="ja-JP" sz="1400" b="0" i="0" dirty="0">
                          <a:solidFill>
                            <a:schemeClr val="tx1"/>
                          </a:solidFill>
                          <a:latin typeface="+mn-ea"/>
                          <a:ea typeface="+mn-ea"/>
                        </a:rPr>
                        <a:t>2</a:t>
                      </a:r>
                      <a:r>
                        <a:rPr kumimoji="1" lang="ja-JP" altLang="en-US" sz="1400" b="0" i="0" dirty="0">
                          <a:solidFill>
                            <a:schemeClr val="tx1"/>
                          </a:solidFill>
                          <a:latin typeface="+mn-ea"/>
                          <a:ea typeface="+mn-ea"/>
                        </a:rPr>
                        <a:t>億</a:t>
                      </a:r>
                      <a:r>
                        <a:rPr kumimoji="1" lang="en-US" altLang="ja-JP" sz="1400" b="0" i="0" dirty="0">
                          <a:solidFill>
                            <a:schemeClr val="tx1"/>
                          </a:solidFill>
                          <a:latin typeface="+mn-ea"/>
                          <a:ea typeface="+mn-ea"/>
                        </a:rPr>
                        <a:t>6</a:t>
                      </a:r>
                      <a:r>
                        <a:rPr kumimoji="1" lang="ja-JP" altLang="en-US" sz="1400" b="0" i="0" dirty="0">
                          <a:solidFill>
                            <a:schemeClr val="tx1"/>
                          </a:solidFill>
                          <a:latin typeface="+mn-ea"/>
                          <a:ea typeface="+mn-ea"/>
                        </a:rPr>
                        <a:t>千万ユーロ（約</a:t>
                      </a:r>
                      <a:r>
                        <a:rPr kumimoji="1" lang="en-US" altLang="ja-JP" sz="1400" b="0" i="0" dirty="0">
                          <a:solidFill>
                            <a:schemeClr val="tx1"/>
                          </a:solidFill>
                          <a:latin typeface="+mn-ea"/>
                          <a:ea typeface="+mn-ea"/>
                        </a:rPr>
                        <a:t>37</a:t>
                      </a:r>
                      <a:r>
                        <a:rPr kumimoji="1" lang="ja-JP" altLang="en-US" sz="1400" b="0" i="0" dirty="0">
                          <a:solidFill>
                            <a:schemeClr val="tx1"/>
                          </a:solidFill>
                          <a:latin typeface="+mn-ea"/>
                          <a:ea typeface="+mn-ea"/>
                        </a:rPr>
                        <a:t>億円）</a:t>
                      </a:r>
                    </a:p>
                  </a:txBody>
                  <a:tcPr anchor="ctr">
                    <a:solidFill>
                      <a:srgbClr val="EBEDF4"/>
                    </a:solidFill>
                  </a:tcPr>
                </a:tc>
                <a:extLst>
                  <a:ext uri="{0D108BD9-81ED-4DB2-BD59-A6C34878D82A}">
                    <a16:rowId xmlns:a16="http://schemas.microsoft.com/office/drawing/2014/main" val="3934276557"/>
                  </a:ext>
                </a:extLst>
              </a:tr>
              <a:tr h="603153">
                <a:tc>
                  <a:txBody>
                    <a:bodyPr/>
                    <a:lstStyle/>
                    <a:p>
                      <a:pPr marL="0" marR="0" lvl="0" indent="0" algn="ctr" defTabSz="609559" rtl="0" eaLnBrk="1" fontAlgn="auto" latinLnBrk="0" hangingPunct="1">
                        <a:lnSpc>
                          <a:spcPct val="100000"/>
                        </a:lnSpc>
                        <a:spcBef>
                          <a:spcPts val="0"/>
                        </a:spcBef>
                        <a:spcAft>
                          <a:spcPts val="0"/>
                        </a:spcAft>
                        <a:buClrTx/>
                        <a:buSzTx/>
                        <a:buFontTx/>
                        <a:buNone/>
                        <a:tabLst/>
                        <a:defRPr/>
                      </a:pPr>
                      <a:r>
                        <a:rPr kumimoji="1" lang="ja-JP" altLang="en-US" sz="1600" b="1" i="0" dirty="0">
                          <a:solidFill>
                            <a:schemeClr val="bg1"/>
                          </a:solidFill>
                          <a:latin typeface="+mn-ea"/>
                          <a:ea typeface="+mn-ea"/>
                        </a:rPr>
                        <a:t>入札開始日</a:t>
                      </a:r>
                    </a:p>
                  </a:txBody>
                  <a:tcPr anchor="ctr">
                    <a:solidFill>
                      <a:schemeClr val="accent1"/>
                    </a:solidFill>
                  </a:tcPr>
                </a:tc>
                <a:tc>
                  <a:txBody>
                    <a:bodyPr/>
                    <a:lstStyle/>
                    <a:p>
                      <a:r>
                        <a:rPr kumimoji="1" lang="en-US" altLang="ja-JP" sz="1400" b="0" i="0" dirty="0">
                          <a:solidFill>
                            <a:schemeClr val="tx1"/>
                          </a:solidFill>
                          <a:latin typeface="+mn-ea"/>
                          <a:ea typeface="+mn-ea"/>
                        </a:rPr>
                        <a:t>2022</a:t>
                      </a:r>
                      <a:r>
                        <a:rPr kumimoji="1" lang="ja-JP" altLang="en-US" sz="1400" b="0" i="0" dirty="0">
                          <a:solidFill>
                            <a:schemeClr val="tx1"/>
                          </a:solidFill>
                          <a:latin typeface="+mn-ea"/>
                          <a:ea typeface="+mn-ea"/>
                        </a:rPr>
                        <a:t>年</a:t>
                      </a:r>
                      <a:r>
                        <a:rPr kumimoji="1" lang="en-US" altLang="ja-JP" sz="1400" b="0" i="0" dirty="0">
                          <a:solidFill>
                            <a:schemeClr val="tx1"/>
                          </a:solidFill>
                          <a:latin typeface="+mn-ea"/>
                          <a:ea typeface="+mn-ea"/>
                        </a:rPr>
                        <a:t>7</a:t>
                      </a:r>
                      <a:r>
                        <a:rPr kumimoji="1" lang="ja-JP" altLang="en-US" sz="1400" b="0" i="0" dirty="0">
                          <a:solidFill>
                            <a:schemeClr val="tx1"/>
                          </a:solidFill>
                          <a:latin typeface="+mn-ea"/>
                          <a:ea typeface="+mn-ea"/>
                        </a:rPr>
                        <a:t>月</a:t>
                      </a:r>
                      <a:r>
                        <a:rPr kumimoji="1" lang="en-US" altLang="ja-JP" sz="1400" b="0" i="0" dirty="0">
                          <a:solidFill>
                            <a:schemeClr val="tx1"/>
                          </a:solidFill>
                          <a:latin typeface="+mn-ea"/>
                          <a:ea typeface="+mn-ea"/>
                        </a:rPr>
                        <a:t>25</a:t>
                      </a:r>
                      <a:r>
                        <a:rPr kumimoji="1" lang="ja-JP" altLang="en-US" sz="1400" b="0" i="0" dirty="0">
                          <a:solidFill>
                            <a:schemeClr val="tx1"/>
                          </a:solidFill>
                          <a:latin typeface="+mn-ea"/>
                          <a:ea typeface="+mn-ea"/>
                        </a:rPr>
                        <a:t>日</a:t>
                      </a:r>
                    </a:p>
                  </a:txBody>
                  <a:tcPr anchor="ctr">
                    <a:solidFill>
                      <a:schemeClr val="bg1">
                        <a:lumMod val="95000"/>
                      </a:schemeClr>
                    </a:solidFill>
                  </a:tcPr>
                </a:tc>
                <a:extLst>
                  <a:ext uri="{0D108BD9-81ED-4DB2-BD59-A6C34878D82A}">
                    <a16:rowId xmlns:a16="http://schemas.microsoft.com/office/drawing/2014/main" val="2701080399"/>
                  </a:ext>
                </a:extLst>
              </a:tr>
            </a:tbl>
          </a:graphicData>
        </a:graphic>
      </p:graphicFrame>
      <p:sp>
        <p:nvSpPr>
          <p:cNvPr id="16" name="テキスト ボックス 15"/>
          <p:cNvSpPr txBox="1"/>
          <p:nvPr/>
        </p:nvSpPr>
        <p:spPr>
          <a:xfrm>
            <a:off x="3214834" y="1657783"/>
            <a:ext cx="3453530" cy="252179"/>
          </a:xfrm>
          <a:prstGeom prst="rect">
            <a:avLst/>
          </a:prstGeom>
          <a:noFill/>
        </p:spPr>
        <p:txBody>
          <a:bodyPr wrap="none" lIns="0" rIns="0" rtlCol="0">
            <a:noAutofit/>
          </a:bodyPr>
          <a:lstStyle/>
          <a:p>
            <a:pPr marL="0" marR="0" lvl="0" indent="0" algn="ctr" defTabSz="288000" rtl="0" eaLnBrk="1" fontAlgn="auto" latinLnBrk="0" hangingPunct="1">
              <a:lnSpc>
                <a:spcPct val="100000"/>
              </a:lnSpc>
              <a:spcBef>
                <a:spcPts val="0"/>
              </a:spcBef>
              <a:spcAft>
                <a:spcPts val="0"/>
              </a:spcAft>
              <a:buClrTx/>
              <a:buSzTx/>
              <a:buFontTx/>
              <a:buNone/>
              <a:tabLst/>
              <a:defRPr/>
            </a:pPr>
            <a:r>
              <a:rPr kumimoji="1" lang="ja-JP" altLang="en-US" sz="1600" b="1" i="0" u="sng" strike="noStrike" kern="1200" cap="none" spc="0" normalizeH="0" baseline="0" noProof="0" dirty="0">
                <a:ln>
                  <a:noFill/>
                </a:ln>
                <a:solidFill>
                  <a:srgbClr val="070F26">
                    <a:lumMod val="75000"/>
                    <a:lumOff val="25000"/>
                  </a:srgbClr>
                </a:solidFill>
                <a:effectLst/>
                <a:uLnTx/>
                <a:uFillTx/>
                <a:latin typeface="Meiryo UI"/>
                <a:ea typeface="Meiryo UI"/>
                <a:cs typeface="+mn-cs"/>
              </a:rPr>
              <a:t>デジタル</a:t>
            </a:r>
            <a:r>
              <a:rPr kumimoji="1" lang="en-US" altLang="ja-JP" sz="1600" b="1" i="0" u="sng" strike="noStrike" kern="1200" cap="none" spc="0" normalizeH="0" baseline="0" noProof="0" dirty="0">
                <a:ln>
                  <a:noFill/>
                </a:ln>
                <a:solidFill>
                  <a:srgbClr val="070F26">
                    <a:lumMod val="75000"/>
                    <a:lumOff val="25000"/>
                  </a:srgbClr>
                </a:solidFill>
                <a:effectLst/>
                <a:uLnTx/>
                <a:uFillTx/>
                <a:latin typeface="Meiryo UI"/>
                <a:ea typeface="Meiryo UI"/>
                <a:cs typeface="+mn-cs"/>
              </a:rPr>
              <a:t>ID</a:t>
            </a:r>
            <a:r>
              <a:rPr kumimoji="1" lang="ja-JP" altLang="en-US" sz="1600" b="1" i="0" u="sng" strike="noStrike" kern="1200" cap="none" spc="0" normalizeH="0" baseline="0" noProof="0" dirty="0">
                <a:ln>
                  <a:noFill/>
                </a:ln>
                <a:solidFill>
                  <a:srgbClr val="070F26">
                    <a:lumMod val="75000"/>
                    <a:lumOff val="25000"/>
                  </a:srgbClr>
                </a:solidFill>
                <a:effectLst/>
                <a:uLnTx/>
                <a:uFillTx/>
                <a:latin typeface="Meiryo UI"/>
                <a:ea typeface="Meiryo UI"/>
                <a:cs typeface="+mn-cs"/>
              </a:rPr>
              <a:t>に関する公共調達の概要</a:t>
            </a:r>
            <a:endParaRPr kumimoji="1" lang="ja-JP" altLang="en-US" sz="1600" b="1" i="0" u="sng" strike="noStrike" kern="1200" cap="none" spc="0" normalizeH="0" baseline="30000" noProof="0" dirty="0">
              <a:ln>
                <a:noFill/>
              </a:ln>
              <a:solidFill>
                <a:srgbClr val="FF0000"/>
              </a:solidFill>
              <a:effectLst/>
              <a:uLnTx/>
              <a:uFillTx/>
              <a:latin typeface="Meiryo UI"/>
              <a:ea typeface="Meiryo UI"/>
              <a:cs typeface="+mn-cs"/>
            </a:endParaRPr>
          </a:p>
        </p:txBody>
      </p:sp>
      <p:sp>
        <p:nvSpPr>
          <p:cNvPr id="17" name="テキスト ボックス 16"/>
          <p:cNvSpPr txBox="1"/>
          <p:nvPr/>
        </p:nvSpPr>
        <p:spPr>
          <a:xfrm>
            <a:off x="331490" y="6350991"/>
            <a:ext cx="9059423" cy="289880"/>
          </a:xfrm>
          <a:prstGeom prst="rect">
            <a:avLst/>
          </a:prstGeom>
          <a:noFill/>
          <a:ln>
            <a:noFill/>
          </a:ln>
        </p:spPr>
        <p:txBody>
          <a:bodyPr wrap="square" lIns="36000" tIns="36000" rIns="36000" bIns="36000"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rgbClr val="000000"/>
                </a:solidFill>
                <a:effectLst/>
                <a:uLnTx/>
                <a:uFillTx/>
                <a:latin typeface="Meiryo UI"/>
                <a:ea typeface="Meiryo UI"/>
                <a:cs typeface="+mn-cs"/>
              </a:rPr>
              <a:t>出所）</a:t>
            </a:r>
            <a:endParaRPr kumimoji="1" lang="en-US" altLang="ja-JP" sz="900" b="0" i="0" u="none" strike="noStrike" kern="1200" cap="none" spc="0" normalizeH="0" baseline="0" noProof="0" dirty="0">
              <a:ln>
                <a:noFill/>
              </a:ln>
              <a:solidFill>
                <a:srgbClr val="000000"/>
              </a:solidFill>
              <a:effectLst/>
              <a:uLnTx/>
              <a:uFillTx/>
              <a:latin typeface="Meiryo UI"/>
              <a:ea typeface="Meiryo U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rgbClr val="000000"/>
                </a:solidFill>
                <a:effectLst/>
                <a:uLnTx/>
                <a:uFillTx/>
                <a:latin typeface="Meiryo UI"/>
                <a:ea typeface="Meiryo UI"/>
                <a:cs typeface="+mn-cs"/>
              </a:rPr>
              <a:t>１　</a:t>
            </a:r>
            <a:r>
              <a:rPr kumimoji="1" lang="en-US" altLang="ja-JP" sz="900" b="0" i="0" u="none" strike="noStrike" kern="1200" cap="none" spc="0" normalizeH="0" baseline="0" noProof="0" dirty="0">
                <a:ln>
                  <a:noFill/>
                </a:ln>
                <a:solidFill>
                  <a:srgbClr val="000000"/>
                </a:solidFill>
                <a:effectLst/>
                <a:uLnTx/>
                <a:uFillTx/>
                <a:latin typeface="Meiryo UI"/>
                <a:ea typeface="Meiryo UI"/>
                <a:cs typeface="+mn-cs"/>
              </a:rPr>
              <a:t>https://ted.europa.eu/udl?uri=TED:NOTICE:309685-2022:DATA:EN:HTML&amp;tabId=3</a:t>
            </a:r>
            <a:endParaRPr kumimoji="1" lang="ja-JP" altLang="en-US" sz="900" b="0" i="0" u="none" strike="noStrike" kern="1200" cap="none" spc="0" normalizeH="0" baseline="0" noProof="0" dirty="0">
              <a:ln>
                <a:noFill/>
              </a:ln>
              <a:solidFill>
                <a:srgbClr val="000000"/>
              </a:solidFill>
              <a:effectLst/>
              <a:uLnTx/>
              <a:uFillTx/>
              <a:latin typeface="Meiryo UI"/>
              <a:ea typeface="Meiryo UI"/>
              <a:cs typeface="+mn-cs"/>
            </a:endParaRPr>
          </a:p>
        </p:txBody>
      </p:sp>
    </p:spTree>
    <p:extLst>
      <p:ext uri="{BB962C8B-B14F-4D97-AF65-F5344CB8AC3E}">
        <p14:creationId xmlns:p14="http://schemas.microsoft.com/office/powerpoint/2010/main" val="177144445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タイトル 7"/>
          <p:cNvSpPr>
            <a:spLocks noGrp="1"/>
          </p:cNvSpPr>
          <p:nvPr>
            <p:ph type="title"/>
          </p:nvPr>
        </p:nvSpPr>
        <p:spPr>
          <a:xfrm>
            <a:off x="331490" y="164692"/>
            <a:ext cx="9243021" cy="497459"/>
          </a:xfrm>
        </p:spPr>
        <p:txBody>
          <a:bodyPr>
            <a:normAutofit fontScale="90000"/>
          </a:bodyPr>
          <a:lstStyle/>
          <a:p>
            <a:r>
              <a:rPr lang="en-US" altLang="ja-JP" sz="1100" dirty="0">
                <a:solidFill>
                  <a:srgbClr val="002060"/>
                </a:solidFill>
              </a:rPr>
              <a:t>3.3.1</a:t>
            </a:r>
            <a:r>
              <a:rPr lang="ja-JP" altLang="en-US" sz="1100" dirty="0">
                <a:solidFill>
                  <a:srgbClr val="002060"/>
                </a:solidFill>
              </a:rPr>
              <a:t>　自己主権型／分散型アイデンティティに関する取り組み・ユースケース　</a:t>
            </a:r>
            <a:r>
              <a:rPr lang="en-US" altLang="ja-JP" sz="1400" b="1" spc="0" dirty="0">
                <a:solidFill>
                  <a:srgbClr val="002060"/>
                </a:solidFill>
              </a:rPr>
              <a:t/>
            </a:r>
            <a:br>
              <a:rPr lang="en-US" altLang="ja-JP" sz="1400" b="1" spc="0" dirty="0">
                <a:solidFill>
                  <a:srgbClr val="002060"/>
                </a:solidFill>
              </a:rPr>
            </a:br>
            <a:r>
              <a:rPr lang="ja-JP" altLang="en-US" sz="2000" dirty="0">
                <a:solidFill>
                  <a:srgbClr val="002060"/>
                </a:solidFill>
              </a:rPr>
              <a:t>（補足）</a:t>
            </a:r>
            <a:r>
              <a:rPr lang="en-US" altLang="ja-JP" sz="2000" dirty="0" smtClean="0">
                <a:solidFill>
                  <a:srgbClr val="002060"/>
                </a:solidFill>
              </a:rPr>
              <a:t>EUDIW</a:t>
            </a:r>
            <a:r>
              <a:rPr lang="ja-JP" altLang="en-US" sz="2000" dirty="0">
                <a:solidFill>
                  <a:srgbClr val="002060"/>
                </a:solidFill>
              </a:rPr>
              <a:t>に関連する</a:t>
            </a:r>
            <a:r>
              <a:rPr lang="ja-JP" altLang="en-US" sz="2000" dirty="0" smtClean="0">
                <a:solidFill>
                  <a:srgbClr val="002060"/>
                </a:solidFill>
              </a:rPr>
              <a:t>公共</a:t>
            </a:r>
            <a:r>
              <a:rPr lang="ja-JP" altLang="en-US" sz="2000" dirty="0">
                <a:solidFill>
                  <a:srgbClr val="002060"/>
                </a:solidFill>
              </a:rPr>
              <a:t>調達で参照される標準</a:t>
            </a:r>
            <a:endParaRPr lang="ja-JP" altLang="en-US" sz="3100" b="1" spc="0" dirty="0">
              <a:solidFill>
                <a:srgbClr val="002060"/>
              </a:solidFill>
            </a:endParaRPr>
          </a:p>
        </p:txBody>
      </p:sp>
      <p:sp>
        <p:nvSpPr>
          <p:cNvPr id="5" name="正方形/長方形 4"/>
          <p:cNvSpPr/>
          <p:nvPr/>
        </p:nvSpPr>
        <p:spPr>
          <a:xfrm>
            <a:off x="8589228" y="74294"/>
            <a:ext cx="985283" cy="186395"/>
          </a:xfrm>
          <a:prstGeom prst="rect">
            <a:avLst/>
          </a:prstGeom>
          <a:solidFill>
            <a:schemeClr val="accent2">
              <a:lumMod val="25000"/>
              <a:lumOff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400" b="1" i="0" u="none" strike="noStrike" kern="1200" cap="none" spc="0" normalizeH="0" baseline="0" noProof="0" dirty="0">
                <a:ln>
                  <a:noFill/>
                </a:ln>
                <a:solidFill>
                  <a:srgbClr val="000000"/>
                </a:solidFill>
                <a:effectLst/>
                <a:uLnTx/>
                <a:uFillTx/>
                <a:latin typeface="Arial"/>
                <a:ea typeface="Meiryo UI"/>
                <a:cs typeface="+mn-cs"/>
              </a:rPr>
              <a:t>EU</a:t>
            </a:r>
            <a:endParaRPr kumimoji="1" lang="ja-JP" altLang="en-US" sz="1400" b="1" i="0" u="none" strike="noStrike" kern="1200" cap="none" spc="0" normalizeH="0" baseline="0" noProof="0" dirty="0">
              <a:ln>
                <a:noFill/>
              </a:ln>
              <a:solidFill>
                <a:srgbClr val="000000"/>
              </a:solidFill>
              <a:effectLst/>
              <a:uLnTx/>
              <a:uFillTx/>
              <a:latin typeface="Arial"/>
              <a:ea typeface="Meiryo UI"/>
              <a:cs typeface="+mn-cs"/>
            </a:endParaRPr>
          </a:p>
        </p:txBody>
      </p:sp>
      <p:sp>
        <p:nvSpPr>
          <p:cNvPr id="7" name="正方形/長方形 6"/>
          <p:cNvSpPr/>
          <p:nvPr/>
        </p:nvSpPr>
        <p:spPr>
          <a:xfrm>
            <a:off x="8589228" y="287160"/>
            <a:ext cx="985283" cy="186395"/>
          </a:xfrm>
          <a:prstGeom prst="rect">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ドイツ</a:t>
            </a:r>
          </a:p>
        </p:txBody>
      </p:sp>
      <p:sp>
        <p:nvSpPr>
          <p:cNvPr id="9" name="正方形/長方形 8"/>
          <p:cNvSpPr/>
          <p:nvPr/>
        </p:nvSpPr>
        <p:spPr>
          <a:xfrm>
            <a:off x="8589226" y="507060"/>
            <a:ext cx="985283" cy="186395"/>
          </a:xfrm>
          <a:prstGeom prst="rect">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イギリス</a:t>
            </a:r>
          </a:p>
        </p:txBody>
      </p:sp>
      <p:sp>
        <p:nvSpPr>
          <p:cNvPr id="25" name="テキスト プレースホルダー 2"/>
          <p:cNvSpPr>
            <a:spLocks noGrp="1"/>
          </p:cNvSpPr>
          <p:nvPr>
            <p:ph type="body" sz="quarter" idx="10"/>
          </p:nvPr>
        </p:nvSpPr>
        <p:spPr>
          <a:xfrm>
            <a:off x="331788" y="692151"/>
            <a:ext cx="9242425" cy="648970"/>
          </a:xfrm>
        </p:spPr>
        <p:txBody>
          <a:bodyPr/>
          <a:lstStyle/>
          <a:p>
            <a:pPr lvl="0" defTabSz="609559">
              <a:defRPr/>
            </a:pPr>
            <a:r>
              <a:rPr lang="en-US" altLang="ja-JP" sz="1600" b="1" dirty="0">
                <a:solidFill>
                  <a:srgbClr val="000000">
                    <a:lumMod val="85000"/>
                    <a:lumOff val="15000"/>
                  </a:srgbClr>
                </a:solidFill>
              </a:rPr>
              <a:t>EUDIW</a:t>
            </a:r>
            <a:r>
              <a:rPr lang="ja-JP" altLang="en-US" sz="1600" b="1" dirty="0">
                <a:solidFill>
                  <a:srgbClr val="000000">
                    <a:lumMod val="85000"/>
                    <a:lumOff val="15000"/>
                  </a:srgbClr>
                </a:solidFill>
              </a:rPr>
              <a:t>に関係する</a:t>
            </a:r>
            <a:r>
              <a:rPr lang="en-US" altLang="ja-JP" sz="1600" b="1" dirty="0">
                <a:solidFill>
                  <a:srgbClr val="000000">
                    <a:lumMod val="85000"/>
                    <a:lumOff val="15000"/>
                  </a:srgbClr>
                </a:solidFill>
              </a:rPr>
              <a:t>EU</a:t>
            </a:r>
            <a:r>
              <a:rPr lang="ja-JP" altLang="en-US" sz="1600" b="1" dirty="0">
                <a:solidFill>
                  <a:srgbClr val="000000">
                    <a:lumMod val="85000"/>
                    <a:lumOff val="15000"/>
                  </a:srgbClr>
                </a:solidFill>
              </a:rPr>
              <a:t>の公共調達事業は、</a:t>
            </a:r>
            <a:r>
              <a:rPr lang="en-US" altLang="ja-JP" sz="1600" b="1" dirty="0">
                <a:solidFill>
                  <a:srgbClr val="000000">
                    <a:lumMod val="85000"/>
                    <a:lumOff val="15000"/>
                  </a:srgbClr>
                </a:solidFill>
              </a:rPr>
              <a:t>eIDAS</a:t>
            </a:r>
            <a:r>
              <a:rPr lang="ja-JP" altLang="en-US" sz="1600" b="1" dirty="0">
                <a:solidFill>
                  <a:srgbClr val="000000">
                    <a:lumMod val="85000"/>
                    <a:lumOff val="15000"/>
                  </a:srgbClr>
                </a:solidFill>
              </a:rPr>
              <a:t>に定める</a:t>
            </a:r>
            <a:r>
              <a:rPr lang="en-US" altLang="ja-JP" sz="1600" b="1" dirty="0">
                <a:solidFill>
                  <a:srgbClr val="000000">
                    <a:lumMod val="85000"/>
                    <a:lumOff val="15000"/>
                  </a:srgbClr>
                </a:solidFill>
              </a:rPr>
              <a:t>EUDIW</a:t>
            </a:r>
            <a:r>
              <a:rPr lang="ja-JP" altLang="en-US" sz="1600" b="1" dirty="0">
                <a:solidFill>
                  <a:srgbClr val="000000">
                    <a:lumMod val="85000"/>
                    <a:lumOff val="15000"/>
                  </a:srgbClr>
                </a:solidFill>
              </a:rPr>
              <a:t>の具体化のためのプロトタイプ開発等を実施するものであり、参照される技術が公募資料に記載されている</a:t>
            </a:r>
            <a:r>
              <a:rPr lang="ja-JP" altLang="en-US" sz="1600" b="1" baseline="30000" dirty="0">
                <a:solidFill>
                  <a:srgbClr val="000000">
                    <a:lumMod val="85000"/>
                    <a:lumOff val="15000"/>
                  </a:srgbClr>
                </a:solidFill>
              </a:rPr>
              <a:t>１</a:t>
            </a:r>
            <a:endParaRPr lang="en-US" altLang="ja-JP" sz="1600" b="1" baseline="30000" dirty="0">
              <a:solidFill>
                <a:srgbClr val="000000">
                  <a:lumMod val="85000"/>
                  <a:lumOff val="15000"/>
                </a:srgbClr>
              </a:solidFill>
            </a:endParaRPr>
          </a:p>
        </p:txBody>
      </p:sp>
      <p:sp>
        <p:nvSpPr>
          <p:cNvPr id="11" name="テキスト ボックス 10"/>
          <p:cNvSpPr txBox="1"/>
          <p:nvPr/>
        </p:nvSpPr>
        <p:spPr>
          <a:xfrm>
            <a:off x="331192" y="6446295"/>
            <a:ext cx="9059423" cy="572257"/>
          </a:xfrm>
          <a:prstGeom prst="rect">
            <a:avLst/>
          </a:prstGeom>
          <a:noFill/>
          <a:ln>
            <a:noFill/>
          </a:ln>
        </p:spPr>
        <p:txBody>
          <a:bodyPr wrap="square" lIns="36000" tIns="36000" rIns="36000" bIns="36000" rtlCol="0" anchor="t">
            <a:noAutofit/>
          </a:bodyPr>
          <a:lstStyle/>
          <a:p>
            <a:pPr marL="0" marR="0" lvl="0" indent="0" algn="l" defTabSz="914400" rtl="0" eaLnBrk="1" fontAlgn="auto" latinLnBrk="1"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rgbClr val="000000"/>
                </a:solidFill>
                <a:effectLst/>
                <a:uLnTx/>
                <a:uFillTx/>
                <a:latin typeface="Meiryo UI"/>
                <a:ea typeface="Meiryo UI"/>
                <a:cs typeface="+mn-cs"/>
              </a:rPr>
              <a:t>出所）</a:t>
            </a:r>
            <a:endParaRPr kumimoji="1" lang="en-US" altLang="ja-JP" sz="900" b="0" i="0" u="none" strike="noStrike" kern="1200" cap="none" spc="0" normalizeH="0" baseline="0" noProof="0" dirty="0">
              <a:ln>
                <a:noFill/>
              </a:ln>
              <a:solidFill>
                <a:srgbClr val="000000"/>
              </a:solidFill>
              <a:effectLst/>
              <a:uLnTx/>
              <a:uFillTx/>
              <a:latin typeface="Meiryo UI"/>
              <a:ea typeface="Meiryo UI"/>
              <a:cs typeface="+mn-cs"/>
            </a:endParaRPr>
          </a:p>
          <a:p>
            <a:pPr marL="0" marR="0" lvl="0" indent="0" algn="l" defTabSz="914400" rtl="0" eaLnBrk="1" fontAlgn="auto" latinLnBrk="1"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rgbClr val="000000"/>
                </a:solidFill>
                <a:effectLst/>
                <a:uLnTx/>
                <a:uFillTx/>
                <a:latin typeface="Meiryo UI"/>
                <a:ea typeface="Meiryo UI"/>
                <a:cs typeface="+mn-cs"/>
              </a:rPr>
              <a:t>１　</a:t>
            </a:r>
            <a:r>
              <a:rPr kumimoji="1" lang="en-US" altLang="ja-JP" sz="900" b="0" i="0" u="none" strike="noStrike" kern="1200" cap="none" spc="0" normalizeH="0" baseline="0" noProof="0" dirty="0">
                <a:ln>
                  <a:noFill/>
                </a:ln>
                <a:solidFill>
                  <a:srgbClr val="000000"/>
                </a:solidFill>
                <a:effectLst/>
                <a:uLnTx/>
                <a:uFillTx/>
                <a:latin typeface="Meiryo UI"/>
                <a:ea typeface="Meiryo UI"/>
                <a:cs typeface="+mn-cs"/>
              </a:rPr>
              <a:t>https://etendering.ted.europa.eu/cft/cft-documents.html?cftId=10237 </a:t>
            </a:r>
          </a:p>
        </p:txBody>
      </p:sp>
      <p:sp>
        <p:nvSpPr>
          <p:cNvPr id="12" name="正方形/長方形 11"/>
          <p:cNvSpPr/>
          <p:nvPr/>
        </p:nvSpPr>
        <p:spPr>
          <a:xfrm>
            <a:off x="335693" y="1752720"/>
            <a:ext cx="1542717" cy="1427215"/>
          </a:xfrm>
          <a:prstGeom prst="rect">
            <a:avLst/>
          </a:prstGeom>
          <a:solidFill>
            <a:schemeClr val="accent1"/>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600" b="1" i="0" u="none" strike="noStrike" kern="1200" cap="none" spc="0" normalizeH="0" baseline="0" noProof="0" dirty="0">
                <a:ln>
                  <a:noFill/>
                </a:ln>
                <a:solidFill>
                  <a:srgbClr val="FFFFFF"/>
                </a:solidFill>
                <a:effectLst/>
                <a:uLnTx/>
                <a:uFillTx/>
                <a:latin typeface="Arial"/>
                <a:ea typeface="Meiryo UI"/>
                <a:cs typeface="+mn-cs"/>
              </a:rPr>
              <a:t>調達</a:t>
            </a:r>
            <a:r>
              <a:rPr kumimoji="1" lang="ja-JP" altLang="en-US" sz="1600" b="1" i="0" u="none" strike="noStrike" kern="1200" cap="none" spc="0" normalizeH="0" baseline="0" noProof="0" dirty="0" smtClean="0">
                <a:ln>
                  <a:noFill/>
                </a:ln>
                <a:solidFill>
                  <a:srgbClr val="FFFFFF"/>
                </a:solidFill>
                <a:effectLst/>
                <a:uLnTx/>
                <a:uFillTx/>
                <a:latin typeface="Arial"/>
                <a:ea typeface="Meiryo UI"/>
                <a:cs typeface="+mn-cs"/>
              </a:rPr>
              <a:t>事業の</a:t>
            </a:r>
            <a:endParaRPr kumimoji="1" lang="en-US" altLang="ja-JP" sz="1600" b="1" i="0" u="none" strike="noStrike" kern="1200" cap="none" spc="0" normalizeH="0" baseline="0" noProof="0" dirty="0" smtClean="0">
              <a:ln>
                <a:noFill/>
              </a:ln>
              <a:solidFill>
                <a:srgbClr val="FFFFFF"/>
              </a:solidFill>
              <a:effectLst/>
              <a:uLnTx/>
              <a:uFillTx/>
              <a:latin typeface="Arial"/>
              <a:ea typeface="Meiryo UI"/>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600" b="1" i="0" u="none" strike="noStrike" kern="1200" cap="none" spc="0" normalizeH="0" baseline="0" noProof="0" dirty="0" smtClean="0">
                <a:ln>
                  <a:noFill/>
                </a:ln>
                <a:solidFill>
                  <a:srgbClr val="FFFFFF"/>
                </a:solidFill>
                <a:effectLst/>
                <a:uLnTx/>
                <a:uFillTx/>
                <a:latin typeface="Arial"/>
                <a:ea typeface="Meiryo UI"/>
                <a:cs typeface="+mn-cs"/>
              </a:rPr>
              <a:t>概要</a:t>
            </a:r>
            <a:endParaRPr kumimoji="1" lang="en-US" altLang="ja-JP" sz="1600" b="1" i="0" u="none" strike="noStrike" kern="1200" cap="none" spc="0" normalizeH="0" baseline="0" noProof="0" dirty="0">
              <a:ln>
                <a:noFill/>
              </a:ln>
              <a:solidFill>
                <a:srgbClr val="FFFFFF"/>
              </a:solidFill>
              <a:effectLst/>
              <a:uLnTx/>
              <a:uFillTx/>
              <a:latin typeface="Arial"/>
              <a:ea typeface="Meiryo UI"/>
              <a:cs typeface="+mn-cs"/>
            </a:endParaRPr>
          </a:p>
        </p:txBody>
      </p:sp>
      <p:sp>
        <p:nvSpPr>
          <p:cNvPr id="13" name="正方形/長方形 12"/>
          <p:cNvSpPr/>
          <p:nvPr/>
        </p:nvSpPr>
        <p:spPr>
          <a:xfrm>
            <a:off x="1978572" y="1751868"/>
            <a:ext cx="7595939" cy="1428203"/>
          </a:xfrm>
          <a:prstGeom prst="rect">
            <a:avLst/>
          </a:prstGeom>
          <a:noFill/>
          <a:ln w="19050">
            <a:solidFill>
              <a:schemeClr val="accent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400" b="0" i="0" u="none" strike="noStrike" kern="1200" cap="none" spc="0" normalizeH="0" baseline="0" noProof="0" dirty="0">
                <a:ln>
                  <a:noFill/>
                </a:ln>
                <a:solidFill>
                  <a:srgbClr val="000000"/>
                </a:solidFill>
                <a:effectLst/>
                <a:uLnTx/>
                <a:uFillTx/>
                <a:latin typeface="Meiryo UI"/>
                <a:ea typeface="Meiryo UI"/>
                <a:cs typeface="+mn-cs"/>
              </a:rPr>
              <a:t>本事業は、</a:t>
            </a:r>
            <a:r>
              <a:rPr kumimoji="1" lang="en-US" altLang="ja-JP" sz="1400" b="0" i="0" u="none" strike="noStrike" kern="1200" cap="none" spc="0" normalizeH="0" baseline="0" noProof="0" dirty="0">
                <a:ln>
                  <a:noFill/>
                </a:ln>
                <a:solidFill>
                  <a:srgbClr val="000000"/>
                </a:solidFill>
                <a:effectLst/>
                <a:uLnTx/>
                <a:uFillTx/>
                <a:latin typeface="Meiryo UI"/>
                <a:ea typeface="Meiryo UI"/>
                <a:cs typeface="+mn-cs"/>
              </a:rPr>
              <a:t>EUDIW</a:t>
            </a:r>
            <a:r>
              <a:rPr kumimoji="1" lang="ja-JP" altLang="en-US" sz="1400" b="0" i="0" u="none" strike="noStrike" kern="1200" cap="none" spc="0" normalizeH="0" baseline="0" noProof="0" dirty="0">
                <a:ln>
                  <a:noFill/>
                </a:ln>
                <a:solidFill>
                  <a:srgbClr val="000000"/>
                </a:solidFill>
                <a:effectLst/>
                <a:uLnTx/>
                <a:uFillTx/>
                <a:latin typeface="Meiryo UI"/>
                <a:ea typeface="Meiryo UI"/>
                <a:cs typeface="+mn-cs"/>
              </a:rPr>
              <a:t>のプロトタイプウォレットの開発・実装を通じて、</a:t>
            </a:r>
            <a:r>
              <a:rPr kumimoji="1" lang="en-US" altLang="ja-JP" sz="1400" b="0" i="0" u="none" strike="noStrike" kern="1200" cap="none" spc="0" normalizeH="0" baseline="0" noProof="0" dirty="0">
                <a:ln>
                  <a:noFill/>
                </a:ln>
                <a:solidFill>
                  <a:srgbClr val="000000"/>
                </a:solidFill>
                <a:effectLst/>
                <a:uLnTx/>
                <a:uFillTx/>
                <a:latin typeface="Meiryo UI"/>
                <a:ea typeface="Meiryo UI"/>
                <a:cs typeface="+mn-cs"/>
              </a:rPr>
              <a:t>EU</a:t>
            </a:r>
            <a:r>
              <a:rPr kumimoji="1" lang="ja-JP" altLang="en-US" sz="1400" b="0" i="0" u="none" strike="noStrike" kern="1200" cap="none" spc="0" normalizeH="0" baseline="0" noProof="0" dirty="0">
                <a:ln>
                  <a:noFill/>
                </a:ln>
                <a:solidFill>
                  <a:srgbClr val="000000"/>
                </a:solidFill>
                <a:effectLst/>
                <a:uLnTx/>
                <a:uFillTx/>
                <a:latin typeface="Meiryo UI"/>
                <a:ea typeface="Meiryo UI"/>
                <a:cs typeface="+mn-cs"/>
              </a:rPr>
              <a:t>デジタルアイデンティティフレームワークの策定や、共通ツールボックス（</a:t>
            </a:r>
            <a:r>
              <a:rPr kumimoji="1" lang="en-US" altLang="ja-JP" sz="1400" b="0" i="0" u="none" strike="noStrike" kern="1200" cap="none" spc="0" normalizeH="0" baseline="0" noProof="0" dirty="0">
                <a:ln>
                  <a:noFill/>
                </a:ln>
                <a:solidFill>
                  <a:srgbClr val="000000"/>
                </a:solidFill>
                <a:effectLst/>
                <a:uLnTx/>
                <a:uFillTx/>
                <a:latin typeface="Meiryo UI"/>
                <a:ea typeface="Meiryo UI"/>
                <a:cs typeface="+mn-cs"/>
              </a:rPr>
              <a:t>2022</a:t>
            </a:r>
            <a:r>
              <a:rPr kumimoji="1" lang="ja-JP" altLang="en-US" sz="1400" b="0" i="0" u="none" strike="noStrike" kern="1200" cap="none" spc="0" normalizeH="0" baseline="0" noProof="0" dirty="0">
                <a:ln>
                  <a:noFill/>
                </a:ln>
                <a:solidFill>
                  <a:srgbClr val="000000"/>
                </a:solidFill>
                <a:effectLst/>
                <a:uLnTx/>
                <a:uFillTx/>
                <a:latin typeface="Meiryo UI"/>
                <a:ea typeface="Meiryo UI"/>
                <a:cs typeface="+mn-cs"/>
              </a:rPr>
              <a:t>年</a:t>
            </a:r>
            <a:r>
              <a:rPr kumimoji="1" lang="en-US" altLang="ja-JP" sz="1400" b="0" i="0" u="none" strike="noStrike" kern="1200" cap="none" spc="0" normalizeH="0" baseline="0" noProof="0" dirty="0">
                <a:ln>
                  <a:noFill/>
                </a:ln>
                <a:solidFill>
                  <a:srgbClr val="000000"/>
                </a:solidFill>
                <a:effectLst/>
                <a:uLnTx/>
                <a:uFillTx/>
                <a:latin typeface="Meiryo UI"/>
                <a:ea typeface="Meiryo UI"/>
                <a:cs typeface="+mn-cs"/>
              </a:rPr>
              <a:t>10</a:t>
            </a:r>
            <a:r>
              <a:rPr kumimoji="1" lang="ja-JP" altLang="en-US" sz="1400" b="0" i="0" u="none" strike="noStrike" kern="1200" cap="none" spc="0" normalizeH="0" baseline="0" noProof="0" dirty="0">
                <a:ln>
                  <a:noFill/>
                </a:ln>
                <a:solidFill>
                  <a:srgbClr val="000000"/>
                </a:solidFill>
                <a:effectLst/>
                <a:uLnTx/>
                <a:uFillTx/>
                <a:latin typeface="Meiryo UI"/>
                <a:ea typeface="Meiryo UI"/>
                <a:cs typeface="+mn-cs"/>
              </a:rPr>
              <a:t>月上旬公開予定）の策定にも携わるものである</a:t>
            </a:r>
            <a:endParaRPr kumimoji="1" lang="en-US" altLang="ja-JP" sz="1400" b="0" i="0" u="none" strike="noStrike" kern="1200" cap="none" spc="0" normalizeH="0" baseline="0" noProof="0" dirty="0">
              <a:ln>
                <a:noFill/>
              </a:ln>
              <a:solidFill>
                <a:srgbClr val="000000"/>
              </a:solidFill>
              <a:effectLst/>
              <a:uLnTx/>
              <a:uFillTx/>
              <a:latin typeface="Meiryo UI"/>
              <a:ea typeface="Meiryo UI"/>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400" b="0" i="0" u="none" strike="noStrike" kern="1200" cap="none" spc="0" normalizeH="0" baseline="0" noProof="0" dirty="0">
                <a:ln>
                  <a:noFill/>
                </a:ln>
                <a:solidFill>
                  <a:srgbClr val="000000"/>
                </a:solidFill>
                <a:effectLst/>
                <a:uLnTx/>
                <a:uFillTx/>
                <a:latin typeface="Meiryo UI"/>
                <a:ea typeface="Meiryo UI"/>
                <a:cs typeface="+mn-cs"/>
              </a:rPr>
              <a:t>エコシステムの補助ソフトウェア開発や、</a:t>
            </a:r>
            <a:r>
              <a:rPr kumimoji="1" lang="en-US" altLang="ja-JP" sz="1400" b="0" i="0" u="none" strike="noStrike" kern="1200" cap="none" spc="0" normalizeH="0" baseline="0" noProof="0" dirty="0">
                <a:ln>
                  <a:noFill/>
                </a:ln>
                <a:solidFill>
                  <a:srgbClr val="000000"/>
                </a:solidFill>
                <a:effectLst/>
                <a:uLnTx/>
                <a:uFillTx/>
                <a:latin typeface="Meiryo UI"/>
                <a:ea typeface="Meiryo UI"/>
                <a:cs typeface="+mn-cs"/>
              </a:rPr>
              <a:t>2022</a:t>
            </a:r>
            <a:r>
              <a:rPr kumimoji="1" lang="ja-JP" altLang="en-US" sz="1400" b="0" i="0" u="none" strike="noStrike" kern="1200" cap="none" spc="0" normalizeH="0" baseline="0" noProof="0" dirty="0">
                <a:ln>
                  <a:noFill/>
                </a:ln>
                <a:solidFill>
                  <a:srgbClr val="000000"/>
                </a:solidFill>
                <a:effectLst/>
                <a:uLnTx/>
                <a:uFillTx/>
                <a:latin typeface="Meiryo UI"/>
                <a:ea typeface="Meiryo UI"/>
                <a:cs typeface="+mn-cs"/>
              </a:rPr>
              <a:t>年第</a:t>
            </a:r>
            <a:r>
              <a:rPr kumimoji="1" lang="en-US" altLang="ja-JP" sz="1400" b="0" i="0" u="none" strike="noStrike" kern="1200" cap="none" spc="0" normalizeH="0" baseline="0" noProof="0" dirty="0">
                <a:ln>
                  <a:noFill/>
                </a:ln>
                <a:solidFill>
                  <a:srgbClr val="000000"/>
                </a:solidFill>
                <a:effectLst/>
                <a:uLnTx/>
                <a:uFillTx/>
                <a:latin typeface="Meiryo UI"/>
                <a:ea typeface="Meiryo UI"/>
                <a:cs typeface="+mn-cs"/>
              </a:rPr>
              <a:t>4</a:t>
            </a:r>
            <a:r>
              <a:rPr kumimoji="1" lang="ja-JP" altLang="en-US" sz="1400" b="0" i="0" u="none" strike="noStrike" kern="1200" cap="none" spc="0" normalizeH="0" baseline="0" noProof="0" dirty="0">
                <a:ln>
                  <a:noFill/>
                </a:ln>
                <a:solidFill>
                  <a:srgbClr val="000000"/>
                </a:solidFill>
                <a:effectLst/>
                <a:uLnTx/>
                <a:uFillTx/>
                <a:latin typeface="Meiryo UI"/>
                <a:ea typeface="Meiryo UI"/>
                <a:cs typeface="+mn-cs"/>
              </a:rPr>
              <a:t>四半期～</a:t>
            </a:r>
            <a:r>
              <a:rPr kumimoji="1" lang="en-US" altLang="ja-JP" sz="1400" b="0" i="0" u="none" strike="noStrike" kern="1200" cap="none" spc="0" normalizeH="0" baseline="0" noProof="0" dirty="0">
                <a:ln>
                  <a:noFill/>
                </a:ln>
                <a:solidFill>
                  <a:srgbClr val="000000"/>
                </a:solidFill>
                <a:effectLst/>
                <a:uLnTx/>
                <a:uFillTx/>
                <a:latin typeface="Meiryo UI"/>
                <a:ea typeface="Meiryo UI"/>
                <a:cs typeface="+mn-cs"/>
              </a:rPr>
              <a:t>2023</a:t>
            </a:r>
            <a:r>
              <a:rPr kumimoji="1" lang="ja-JP" altLang="en-US" sz="1400" b="0" i="0" u="none" strike="noStrike" kern="1200" cap="none" spc="0" normalizeH="0" baseline="0" noProof="0" dirty="0">
                <a:ln>
                  <a:noFill/>
                </a:ln>
                <a:solidFill>
                  <a:srgbClr val="000000"/>
                </a:solidFill>
                <a:effectLst/>
                <a:uLnTx/>
                <a:uFillTx/>
                <a:latin typeface="Meiryo UI"/>
                <a:ea typeface="Meiryo UI"/>
                <a:cs typeface="+mn-cs"/>
              </a:rPr>
              <a:t>年第</a:t>
            </a:r>
            <a:r>
              <a:rPr kumimoji="1" lang="en-US" altLang="ja-JP" sz="1400" b="0" i="0" u="none" strike="noStrike" kern="1200" cap="none" spc="0" normalizeH="0" baseline="0" noProof="0" dirty="0">
                <a:ln>
                  <a:noFill/>
                </a:ln>
                <a:solidFill>
                  <a:srgbClr val="000000"/>
                </a:solidFill>
                <a:effectLst/>
                <a:uLnTx/>
                <a:uFillTx/>
                <a:latin typeface="Meiryo UI"/>
                <a:ea typeface="Meiryo UI"/>
                <a:cs typeface="+mn-cs"/>
              </a:rPr>
              <a:t>4</a:t>
            </a:r>
            <a:r>
              <a:rPr kumimoji="1" lang="ja-JP" altLang="en-US" sz="1400" b="0" i="0" u="none" strike="noStrike" kern="1200" cap="none" spc="0" normalizeH="0" baseline="0" noProof="0" dirty="0">
                <a:ln>
                  <a:noFill/>
                </a:ln>
                <a:solidFill>
                  <a:srgbClr val="000000"/>
                </a:solidFill>
                <a:effectLst/>
                <a:uLnTx/>
                <a:uFillTx/>
                <a:latin typeface="Meiryo UI"/>
                <a:ea typeface="Meiryo UI"/>
                <a:cs typeface="+mn-cs"/>
              </a:rPr>
              <a:t>四半期までの、</a:t>
            </a:r>
            <a:r>
              <a:rPr kumimoji="1" lang="en-US" altLang="ja-JP" sz="1400" b="0" i="0" u="none" strike="noStrike" kern="1200" cap="none" spc="0" normalizeH="0" baseline="0" noProof="0" dirty="0">
                <a:ln>
                  <a:noFill/>
                </a:ln>
                <a:solidFill>
                  <a:srgbClr val="000000"/>
                </a:solidFill>
                <a:effectLst/>
                <a:uLnTx/>
                <a:uFillTx/>
                <a:latin typeface="Meiryo UI"/>
                <a:ea typeface="Meiryo UI"/>
                <a:cs typeface="+mn-cs"/>
              </a:rPr>
              <a:t>EU</a:t>
            </a:r>
            <a:r>
              <a:rPr kumimoji="1" lang="ja-JP" altLang="en-US" sz="1400" b="0" i="0" u="none" strike="noStrike" kern="1200" cap="none" spc="0" normalizeH="0" baseline="0" noProof="0" dirty="0">
                <a:ln>
                  <a:noFill/>
                </a:ln>
                <a:solidFill>
                  <a:srgbClr val="000000"/>
                </a:solidFill>
                <a:effectLst/>
                <a:uLnTx/>
                <a:uFillTx/>
                <a:latin typeface="Meiryo UI"/>
                <a:ea typeface="Meiryo UI"/>
                <a:cs typeface="+mn-cs"/>
              </a:rPr>
              <a:t>加盟国への実装も事業範囲に含まれている</a:t>
            </a:r>
          </a:p>
        </p:txBody>
      </p:sp>
      <p:sp>
        <p:nvSpPr>
          <p:cNvPr id="14" name="正方形/長方形 13"/>
          <p:cNvSpPr/>
          <p:nvPr/>
        </p:nvSpPr>
        <p:spPr>
          <a:xfrm>
            <a:off x="331193" y="3258899"/>
            <a:ext cx="1547156" cy="2569779"/>
          </a:xfrm>
          <a:prstGeom prst="rect">
            <a:avLst/>
          </a:prstGeom>
          <a:solidFill>
            <a:schemeClr val="accent1"/>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600" b="1" i="0" u="none" strike="noStrike" kern="1200" cap="none" spc="0" normalizeH="0" baseline="0" noProof="0" dirty="0">
                <a:ln>
                  <a:noFill/>
                </a:ln>
                <a:solidFill>
                  <a:srgbClr val="FFFFFF"/>
                </a:solidFill>
                <a:effectLst/>
                <a:uLnTx/>
                <a:uFillTx/>
                <a:latin typeface="Meiryo UI"/>
                <a:ea typeface="Meiryo UI"/>
                <a:cs typeface="+mn-cs"/>
              </a:rPr>
              <a:t>参照される</a:t>
            </a:r>
            <a:endParaRPr kumimoji="1" lang="en-US" altLang="ja-JP" sz="1600" b="1" i="0" u="none" strike="noStrike" kern="1200" cap="none" spc="0" normalizeH="0" baseline="0" noProof="0" dirty="0">
              <a:ln>
                <a:noFill/>
              </a:ln>
              <a:solidFill>
                <a:srgbClr val="FFFFFF"/>
              </a:solidFill>
              <a:effectLst/>
              <a:uLnTx/>
              <a:uFillTx/>
              <a:latin typeface="Meiryo UI"/>
              <a:ea typeface="Meiryo UI"/>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600" b="1" i="0" u="none" strike="noStrike" kern="1200" cap="none" spc="0" normalizeH="0" baseline="0" noProof="0" dirty="0">
                <a:ln>
                  <a:noFill/>
                </a:ln>
                <a:solidFill>
                  <a:srgbClr val="FFFFFF"/>
                </a:solidFill>
                <a:effectLst/>
                <a:uLnTx/>
                <a:uFillTx/>
                <a:latin typeface="Meiryo UI"/>
                <a:ea typeface="Meiryo UI"/>
                <a:cs typeface="+mn-cs"/>
              </a:rPr>
              <a:t>技術・標準</a:t>
            </a:r>
            <a:endParaRPr kumimoji="1" lang="en-US" altLang="ja-JP" sz="1600" b="1" i="0" u="none" strike="noStrike" kern="1200" cap="none" spc="0" normalizeH="0" baseline="0" noProof="0" dirty="0">
              <a:ln>
                <a:noFill/>
              </a:ln>
              <a:solidFill>
                <a:srgbClr val="FFFFFF"/>
              </a:solidFill>
              <a:effectLst/>
              <a:uLnTx/>
              <a:uFillTx/>
              <a:latin typeface="Meiryo UI"/>
              <a:ea typeface="Meiryo UI"/>
              <a:cs typeface="+mn-cs"/>
            </a:endParaRPr>
          </a:p>
        </p:txBody>
      </p:sp>
      <p:sp>
        <p:nvSpPr>
          <p:cNvPr id="18" name="正方形/長方形 17"/>
          <p:cNvSpPr/>
          <p:nvPr/>
        </p:nvSpPr>
        <p:spPr>
          <a:xfrm>
            <a:off x="1978572" y="3258898"/>
            <a:ext cx="7595939" cy="2569779"/>
          </a:xfrm>
          <a:prstGeom prst="rect">
            <a:avLst/>
          </a:prstGeom>
          <a:noFill/>
          <a:ln w="19050">
            <a:solidFill>
              <a:schemeClr val="accent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dirty="0">
                <a:ln>
                  <a:noFill/>
                </a:ln>
                <a:solidFill>
                  <a:srgbClr val="000000"/>
                </a:solidFill>
                <a:effectLst/>
                <a:uLnTx/>
                <a:uFillTx/>
                <a:latin typeface="Meiryo UI"/>
                <a:ea typeface="Meiryo UI"/>
                <a:cs typeface="+mn-cs"/>
              </a:rPr>
              <a:t>事業の技術選定基準には、以下のような参照すべき技術・標準が列挙されている</a:t>
            </a:r>
            <a:endParaRPr kumimoji="1" lang="en-US" altLang="ja-JP" sz="1400" b="0" i="0" u="none" strike="noStrike" kern="1200" cap="none" spc="0" normalizeH="0" baseline="0" noProof="0" dirty="0">
              <a:ln>
                <a:noFill/>
              </a:ln>
              <a:solidFill>
                <a:srgbClr val="000000"/>
              </a:solidFill>
              <a:effectLst/>
              <a:uLnTx/>
              <a:uFillTx/>
              <a:latin typeface="Meiryo UI"/>
              <a:ea typeface="Meiryo UI"/>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en-US" altLang="ja-JP" sz="1400" b="0" i="0" u="none" strike="noStrike" kern="1200" cap="none" spc="0" normalizeH="0" baseline="0" noProof="0" dirty="0">
                <a:ln>
                  <a:noFill/>
                </a:ln>
                <a:solidFill>
                  <a:srgbClr val="000000"/>
                </a:solidFill>
                <a:effectLst/>
                <a:uLnTx/>
                <a:uFillTx/>
                <a:latin typeface="Meiryo UI"/>
                <a:ea typeface="Meiryo UI"/>
                <a:cs typeface="+mn-cs"/>
              </a:rPr>
              <a:t>SAML</a:t>
            </a:r>
            <a:r>
              <a:rPr kumimoji="1" lang="ja-JP" altLang="en-US" sz="1400" b="0" i="0" u="none" strike="noStrike" kern="1200" cap="none" spc="0" normalizeH="0" baseline="0" noProof="0" dirty="0">
                <a:ln>
                  <a:noFill/>
                </a:ln>
                <a:solidFill>
                  <a:srgbClr val="000000"/>
                </a:solidFill>
                <a:effectLst/>
                <a:uLnTx/>
                <a:uFillTx/>
                <a:latin typeface="Meiryo UI"/>
                <a:ea typeface="Meiryo UI"/>
                <a:cs typeface="+mn-cs"/>
              </a:rPr>
              <a:t>（ユーザー認証を行うためのマークアップ言語規格）</a:t>
            </a:r>
            <a:endParaRPr kumimoji="1" lang="en-US" altLang="ja-JP" sz="1400" b="0" i="0" u="none" strike="noStrike" kern="1200" cap="none" spc="0" normalizeH="0" baseline="0" noProof="0" dirty="0">
              <a:ln>
                <a:noFill/>
              </a:ln>
              <a:solidFill>
                <a:srgbClr val="000000"/>
              </a:solidFill>
              <a:effectLst/>
              <a:uLnTx/>
              <a:uFillTx/>
              <a:latin typeface="Meiryo UI"/>
              <a:ea typeface="Meiryo UI"/>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en-US" altLang="ja-JP" sz="1400" b="0" i="0" u="none" strike="noStrike" kern="1200" cap="none" spc="0" normalizeH="0" baseline="0" noProof="0" dirty="0">
                <a:ln>
                  <a:noFill/>
                </a:ln>
                <a:solidFill>
                  <a:srgbClr val="000000"/>
                </a:solidFill>
                <a:effectLst/>
                <a:uLnTx/>
                <a:uFillTx/>
                <a:latin typeface="Meiryo UI"/>
                <a:ea typeface="Meiryo UI"/>
                <a:cs typeface="+mn-cs"/>
              </a:rPr>
              <a:t>CTAP</a:t>
            </a:r>
            <a:r>
              <a:rPr kumimoji="1" lang="ja-JP" altLang="en-US" sz="1400" b="0" i="0" u="none" strike="noStrike" kern="1200" cap="none" spc="0" normalizeH="0" baseline="0" noProof="0" dirty="0">
                <a:ln>
                  <a:noFill/>
                </a:ln>
                <a:solidFill>
                  <a:srgbClr val="000000"/>
                </a:solidFill>
                <a:effectLst/>
                <a:uLnTx/>
                <a:uFillTx/>
                <a:latin typeface="Meiryo UI"/>
                <a:ea typeface="Meiryo UI"/>
                <a:cs typeface="+mn-cs"/>
              </a:rPr>
              <a:t>（デバイスの近距離通信インターフェース）</a:t>
            </a:r>
            <a:endParaRPr kumimoji="1" lang="en-US" altLang="ja-JP" sz="1400" b="0" i="0" u="none" strike="noStrike" kern="1200" cap="none" spc="0" normalizeH="0" baseline="0" noProof="0" dirty="0">
              <a:ln>
                <a:noFill/>
              </a:ln>
              <a:solidFill>
                <a:srgbClr val="000000"/>
              </a:solidFill>
              <a:effectLst/>
              <a:uLnTx/>
              <a:uFillTx/>
              <a:latin typeface="Meiryo UI"/>
              <a:ea typeface="Meiryo UI"/>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en-US" altLang="ja-JP" sz="1400" b="0" i="0" u="none" strike="noStrike" kern="1200" cap="none" spc="0" normalizeH="0" baseline="0" noProof="0" dirty="0" smtClean="0">
                <a:ln>
                  <a:noFill/>
                </a:ln>
                <a:solidFill>
                  <a:srgbClr val="000000"/>
                </a:solidFill>
                <a:effectLst/>
                <a:uLnTx/>
                <a:uFillTx/>
                <a:latin typeface="Meiryo UI"/>
                <a:ea typeface="Meiryo UI"/>
                <a:cs typeface="+mn-cs"/>
              </a:rPr>
              <a:t>OAuth</a:t>
            </a:r>
            <a:r>
              <a:rPr kumimoji="1" lang="ja-JP" altLang="en-US" sz="1400" b="0" i="0" u="none" strike="noStrike" kern="1200" cap="none" spc="0" normalizeH="0" baseline="0" noProof="0" dirty="0" smtClean="0">
                <a:ln>
                  <a:noFill/>
                </a:ln>
                <a:solidFill>
                  <a:srgbClr val="000000"/>
                </a:solidFill>
                <a:effectLst/>
                <a:uLnTx/>
                <a:uFillTx/>
                <a:latin typeface="Meiryo UI"/>
                <a:ea typeface="Meiryo UI"/>
                <a:cs typeface="+mn-cs"/>
              </a:rPr>
              <a:t>（</a:t>
            </a:r>
            <a:r>
              <a:rPr kumimoji="1" lang="ja-JP" altLang="en-US" sz="1400" b="0" i="0" u="none" strike="noStrike" kern="1200" cap="none" spc="0" normalizeH="0" baseline="0" noProof="0" dirty="0">
                <a:ln>
                  <a:noFill/>
                </a:ln>
                <a:solidFill>
                  <a:srgbClr val="000000"/>
                </a:solidFill>
                <a:effectLst/>
                <a:uLnTx/>
                <a:uFillTx/>
                <a:latin typeface="Meiryo UI"/>
                <a:ea typeface="Meiryo UI"/>
                <a:cs typeface="+mn-cs"/>
              </a:rPr>
              <a:t>アクセス権限認可プロトコルの標準）</a:t>
            </a:r>
            <a:endParaRPr kumimoji="1" lang="en-US" altLang="ja-JP" sz="1400" b="0" i="0" u="none" strike="noStrike" kern="1200" cap="none" spc="0" normalizeH="0" baseline="0" noProof="0" dirty="0">
              <a:ln>
                <a:noFill/>
              </a:ln>
              <a:solidFill>
                <a:srgbClr val="000000"/>
              </a:solidFill>
              <a:effectLst/>
              <a:uLnTx/>
              <a:uFillTx/>
              <a:latin typeface="Meiryo UI"/>
              <a:ea typeface="Meiryo UI"/>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en-US" altLang="ja-JP" sz="1400" b="0" i="0" u="none" strike="noStrike" kern="1200" cap="none" spc="0" normalizeH="0" baseline="0" noProof="0" dirty="0">
                <a:ln>
                  <a:noFill/>
                </a:ln>
                <a:solidFill>
                  <a:srgbClr val="000000"/>
                </a:solidFill>
                <a:effectLst/>
                <a:uLnTx/>
                <a:uFillTx/>
                <a:latin typeface="Meiryo UI"/>
                <a:ea typeface="Meiryo UI"/>
                <a:cs typeface="+mn-cs"/>
              </a:rPr>
              <a:t>OpenID Connect</a:t>
            </a:r>
            <a:r>
              <a:rPr kumimoji="1" lang="ja-JP" altLang="en-US" sz="1400" b="0" i="0" u="none" strike="noStrike" kern="1200" cap="none" spc="0" normalizeH="0" baseline="0" noProof="0" dirty="0">
                <a:ln>
                  <a:noFill/>
                </a:ln>
                <a:solidFill>
                  <a:srgbClr val="000000"/>
                </a:solidFill>
                <a:effectLst/>
                <a:uLnTx/>
                <a:uFillTx/>
                <a:latin typeface="Meiryo UI"/>
                <a:ea typeface="Meiryo UI"/>
                <a:cs typeface="+mn-cs"/>
              </a:rPr>
              <a:t>（</a:t>
            </a:r>
            <a:r>
              <a:rPr kumimoji="1" lang="en-US" altLang="ja-JP" sz="1400" b="0" i="0" u="none" strike="noStrike" kern="1200" cap="none" spc="0" normalizeH="0" baseline="0" noProof="0" dirty="0">
                <a:ln>
                  <a:noFill/>
                </a:ln>
                <a:solidFill>
                  <a:srgbClr val="000000"/>
                </a:solidFill>
                <a:effectLst/>
                <a:uLnTx/>
                <a:uFillTx/>
                <a:latin typeface="Meiryo UI"/>
                <a:ea typeface="Meiryo UI"/>
                <a:cs typeface="+mn-cs"/>
              </a:rPr>
              <a:t> </a:t>
            </a:r>
            <a:r>
              <a:rPr kumimoji="1" lang="en-US" altLang="ja-JP" sz="1400" b="0" i="0" u="none" strike="noStrike" kern="1200" cap="none" spc="0" normalizeH="0" baseline="0" noProof="0" dirty="0" err="1">
                <a:ln>
                  <a:noFill/>
                </a:ln>
                <a:solidFill>
                  <a:srgbClr val="000000"/>
                </a:solidFill>
                <a:effectLst/>
                <a:uLnTx/>
                <a:uFillTx/>
                <a:latin typeface="Meiryo UI"/>
                <a:ea typeface="Meiryo UI"/>
                <a:cs typeface="+mn-cs"/>
              </a:rPr>
              <a:t>oAUTH</a:t>
            </a:r>
            <a:r>
              <a:rPr kumimoji="1" lang="en-US" altLang="ja-JP" sz="1400" b="0" i="0" u="none" strike="noStrike" kern="1200" cap="none" spc="0" normalizeH="0" baseline="0" noProof="0" dirty="0">
                <a:ln>
                  <a:noFill/>
                </a:ln>
                <a:solidFill>
                  <a:srgbClr val="000000"/>
                </a:solidFill>
                <a:effectLst/>
                <a:uLnTx/>
                <a:uFillTx/>
                <a:latin typeface="Meiryo UI"/>
                <a:ea typeface="Meiryo UI"/>
                <a:cs typeface="+mn-cs"/>
              </a:rPr>
              <a:t> </a:t>
            </a:r>
            <a:r>
              <a:rPr kumimoji="1" lang="ja-JP" altLang="en-US" sz="1400" b="0" i="0" u="none" strike="noStrike" kern="1200" cap="none" spc="0" normalizeH="0" baseline="0" noProof="0" dirty="0">
                <a:ln>
                  <a:noFill/>
                </a:ln>
                <a:solidFill>
                  <a:srgbClr val="000000"/>
                </a:solidFill>
                <a:effectLst/>
                <a:uLnTx/>
                <a:uFillTx/>
                <a:latin typeface="Meiryo UI"/>
                <a:ea typeface="Meiryo UI"/>
                <a:cs typeface="+mn-cs"/>
              </a:rPr>
              <a:t>を拡張したアイデンティティ認証プロトコル）</a:t>
            </a:r>
            <a:endParaRPr kumimoji="1" lang="en-US" altLang="ja-JP" sz="1400" b="0" i="0" u="none" strike="noStrike" kern="1200" cap="none" spc="0" normalizeH="0" baseline="0" noProof="0" dirty="0">
              <a:ln>
                <a:noFill/>
              </a:ln>
              <a:solidFill>
                <a:srgbClr val="000000"/>
              </a:solidFill>
              <a:effectLst/>
              <a:uLnTx/>
              <a:uFillTx/>
              <a:latin typeface="Meiryo UI"/>
              <a:ea typeface="Meiryo UI"/>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en-US" altLang="ja-JP" sz="1400" b="0" i="0" u="none" strike="noStrike" kern="1200" cap="none" spc="0" normalizeH="0" baseline="0" noProof="0" dirty="0" err="1">
                <a:ln>
                  <a:noFill/>
                </a:ln>
                <a:solidFill>
                  <a:srgbClr val="000000"/>
                </a:solidFill>
                <a:effectLst/>
                <a:uLnTx/>
                <a:uFillTx/>
                <a:latin typeface="Meiryo UI"/>
                <a:ea typeface="Meiryo UI"/>
                <a:cs typeface="+mn-cs"/>
              </a:rPr>
              <a:t>DIDComm</a:t>
            </a:r>
            <a:r>
              <a:rPr kumimoji="1" lang="ja-JP" altLang="en-US" sz="1400" b="0" i="0" u="none" strike="noStrike" kern="1200" cap="none" spc="0" normalizeH="0" baseline="0" noProof="0" dirty="0">
                <a:ln>
                  <a:noFill/>
                </a:ln>
                <a:solidFill>
                  <a:srgbClr val="000000"/>
                </a:solidFill>
                <a:effectLst/>
                <a:uLnTx/>
                <a:uFillTx/>
                <a:latin typeface="Meiryo UI"/>
                <a:ea typeface="Meiryo UI"/>
                <a:cs typeface="+mn-cs"/>
              </a:rPr>
              <a:t>（</a:t>
            </a:r>
            <a:r>
              <a:rPr kumimoji="1" lang="en-US" altLang="ja-JP" sz="1400" b="0" i="0" u="none" strike="noStrike" kern="1200" cap="none" spc="0" normalizeH="0" baseline="0" noProof="0" dirty="0">
                <a:ln>
                  <a:noFill/>
                </a:ln>
                <a:solidFill>
                  <a:srgbClr val="000000"/>
                </a:solidFill>
                <a:effectLst/>
                <a:uLnTx/>
                <a:uFillTx/>
                <a:latin typeface="Meiryo UI"/>
                <a:ea typeface="Meiryo UI"/>
                <a:cs typeface="+mn-cs"/>
              </a:rPr>
              <a:t>DID</a:t>
            </a:r>
            <a:r>
              <a:rPr kumimoji="1" lang="ja-JP" altLang="en-US" sz="1400" b="0" i="0" u="none" strike="noStrike" kern="1200" cap="none" spc="0" normalizeH="0" baseline="0" noProof="0" dirty="0">
                <a:ln>
                  <a:noFill/>
                </a:ln>
                <a:solidFill>
                  <a:srgbClr val="000000"/>
                </a:solidFill>
                <a:effectLst/>
                <a:uLnTx/>
                <a:uFillTx/>
                <a:latin typeface="Meiryo UI"/>
                <a:ea typeface="Meiryo UI"/>
                <a:cs typeface="+mn-cs"/>
              </a:rPr>
              <a:t>を使用したメッセージコミュニケーション等の仕様）</a:t>
            </a:r>
            <a:endParaRPr kumimoji="1" lang="en-US" altLang="ja-JP" sz="1400" b="0" i="0" u="none" strike="noStrike" kern="1200" cap="none" spc="0" normalizeH="0" baseline="0" noProof="0" dirty="0">
              <a:ln>
                <a:noFill/>
              </a:ln>
              <a:solidFill>
                <a:srgbClr val="000000"/>
              </a:solidFill>
              <a:effectLst/>
              <a:uLnTx/>
              <a:uFillTx/>
              <a:latin typeface="Meiryo UI"/>
              <a:ea typeface="Meiryo UI"/>
              <a:cs typeface="+mn-cs"/>
            </a:endParaRPr>
          </a:p>
          <a:p>
            <a:pPr marL="285750" lvl="0" indent="-285750">
              <a:buFont typeface="Arial" panose="020B0604020202020204" pitchFamily="34" charset="0"/>
              <a:buChar char="•"/>
              <a:defRPr/>
            </a:pPr>
            <a:r>
              <a:rPr lang="en-US" altLang="ja-JP" sz="1400" dirty="0">
                <a:solidFill>
                  <a:srgbClr val="000000"/>
                </a:solidFill>
                <a:latin typeface="Meiryo UI"/>
              </a:rPr>
              <a:t>ISO/IEC 18013-5:2021– </a:t>
            </a:r>
            <a:r>
              <a:rPr kumimoji="1" lang="en-US" altLang="ja-JP" sz="1400" b="0" i="0" u="none" strike="noStrike" kern="1200" cap="none" spc="0" normalizeH="0" baseline="0" noProof="0" dirty="0" err="1">
                <a:ln>
                  <a:noFill/>
                </a:ln>
                <a:solidFill>
                  <a:srgbClr val="000000"/>
                </a:solidFill>
                <a:effectLst/>
                <a:uLnTx/>
                <a:uFillTx/>
                <a:latin typeface="Meiryo UI"/>
                <a:ea typeface="Meiryo UI"/>
                <a:cs typeface="+mn-cs"/>
              </a:rPr>
              <a:t>mDL</a:t>
            </a:r>
            <a:r>
              <a:rPr kumimoji="1" lang="ja-JP" altLang="en-US" sz="1400" b="0" i="0" u="none" strike="noStrike" kern="1200" cap="none" spc="0" normalizeH="0" baseline="0" noProof="0" dirty="0">
                <a:ln>
                  <a:noFill/>
                </a:ln>
                <a:solidFill>
                  <a:srgbClr val="000000"/>
                </a:solidFill>
                <a:effectLst/>
                <a:uLnTx/>
                <a:uFillTx/>
                <a:latin typeface="Meiryo UI"/>
                <a:ea typeface="Meiryo UI"/>
                <a:cs typeface="+mn-cs"/>
              </a:rPr>
              <a:t>（モバイル運転免許証の規格）</a:t>
            </a:r>
            <a:endParaRPr kumimoji="1" lang="en-US" altLang="ja-JP" sz="1400" b="0" i="0" u="none" strike="noStrike" kern="1200" cap="none" spc="0" normalizeH="0" baseline="0" noProof="0" dirty="0">
              <a:ln>
                <a:noFill/>
              </a:ln>
              <a:solidFill>
                <a:srgbClr val="000000"/>
              </a:solidFill>
              <a:effectLst/>
              <a:uLnTx/>
              <a:uFillTx/>
              <a:latin typeface="Meiryo UI"/>
              <a:ea typeface="Meiryo UI"/>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en-US" altLang="ja-JP" sz="1400" b="0" i="0" u="none" strike="noStrike" kern="1200" cap="none" spc="0" normalizeH="0" baseline="0" noProof="0" dirty="0" err="1">
                <a:ln>
                  <a:noFill/>
                </a:ln>
                <a:solidFill>
                  <a:srgbClr val="000000"/>
                </a:solidFill>
                <a:effectLst/>
                <a:uLnTx/>
                <a:uFillTx/>
                <a:latin typeface="Meiryo UI"/>
                <a:ea typeface="Meiryo UI"/>
                <a:cs typeface="+mn-cs"/>
              </a:rPr>
              <a:t>AnonCreds</a:t>
            </a:r>
            <a:r>
              <a:rPr kumimoji="1" lang="ja-JP" altLang="en-US" sz="1400" b="0" i="0" u="none" strike="noStrike" kern="1200" cap="none" spc="0" normalizeH="0" baseline="0" noProof="0" dirty="0">
                <a:ln>
                  <a:noFill/>
                </a:ln>
                <a:solidFill>
                  <a:srgbClr val="000000"/>
                </a:solidFill>
                <a:effectLst/>
                <a:uLnTx/>
                <a:uFillTx/>
                <a:latin typeface="Meiryo UI"/>
                <a:ea typeface="Meiryo UI"/>
                <a:cs typeface="+mn-cs"/>
              </a:rPr>
              <a:t>（検証可能な資格情報のデファクト標準）</a:t>
            </a:r>
            <a:endParaRPr kumimoji="1" lang="en-US" altLang="ja-JP" sz="1400" b="0" i="0" u="none" strike="noStrike" kern="1200" cap="none" spc="0" normalizeH="0" baseline="0" noProof="0" dirty="0">
              <a:ln>
                <a:noFill/>
              </a:ln>
              <a:solidFill>
                <a:srgbClr val="000000"/>
              </a:solidFill>
              <a:effectLst/>
              <a:uLnTx/>
              <a:uFillTx/>
              <a:latin typeface="Meiryo UI"/>
              <a:ea typeface="Meiryo UI"/>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en-US" altLang="ja-JP" sz="1400" b="0" i="0" u="none" strike="noStrike" kern="1200" cap="none" spc="0" normalizeH="0" baseline="0" noProof="0" dirty="0">
                <a:ln>
                  <a:noFill/>
                </a:ln>
                <a:solidFill>
                  <a:srgbClr val="000000"/>
                </a:solidFill>
                <a:effectLst/>
                <a:uLnTx/>
                <a:uFillTx/>
                <a:latin typeface="Meiryo UI"/>
                <a:ea typeface="Meiryo UI"/>
                <a:cs typeface="+mn-cs"/>
              </a:rPr>
              <a:t>W3C DIDs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en-US" altLang="ja-JP" sz="1400" b="0" i="0" u="none" strike="noStrike" kern="1200" cap="none" spc="0" normalizeH="0" baseline="0" noProof="0" dirty="0">
                <a:ln>
                  <a:noFill/>
                </a:ln>
                <a:solidFill>
                  <a:srgbClr val="000000"/>
                </a:solidFill>
                <a:effectLst/>
                <a:uLnTx/>
                <a:uFillTx/>
                <a:latin typeface="Meiryo UI"/>
                <a:ea typeface="Meiryo UI"/>
                <a:cs typeface="+mn-cs"/>
              </a:rPr>
              <a:t>W3C VCs</a:t>
            </a:r>
            <a:endParaRPr kumimoji="1" lang="ja-JP" altLang="en-US" sz="1400" b="0"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15" name="テキスト ボックス 14"/>
          <p:cNvSpPr txBox="1"/>
          <p:nvPr/>
        </p:nvSpPr>
        <p:spPr>
          <a:xfrm>
            <a:off x="3214834" y="1320396"/>
            <a:ext cx="3453530" cy="252179"/>
          </a:xfrm>
          <a:prstGeom prst="rect">
            <a:avLst/>
          </a:prstGeom>
          <a:noFill/>
        </p:spPr>
        <p:txBody>
          <a:bodyPr wrap="none" lIns="0" rIns="0" rtlCol="0">
            <a:noAutofit/>
          </a:bodyPr>
          <a:lstStyle/>
          <a:p>
            <a:pPr marL="0" marR="0" lvl="0" indent="0" algn="ctr" defTabSz="288000" rtl="0" eaLnBrk="1" fontAlgn="auto" latinLnBrk="0" hangingPunct="1">
              <a:lnSpc>
                <a:spcPct val="100000"/>
              </a:lnSpc>
              <a:spcBef>
                <a:spcPts val="0"/>
              </a:spcBef>
              <a:spcAft>
                <a:spcPts val="0"/>
              </a:spcAft>
              <a:buClrTx/>
              <a:buSzTx/>
              <a:buFontTx/>
              <a:buNone/>
              <a:tabLst/>
              <a:defRPr/>
            </a:pPr>
            <a:r>
              <a:rPr kumimoji="1" lang="ja-JP" altLang="en-US" sz="1600" b="1" i="0" u="sng" strike="noStrike" kern="1200" cap="none" spc="0" normalizeH="0" baseline="0" noProof="0" dirty="0" smtClean="0">
                <a:ln>
                  <a:noFill/>
                </a:ln>
                <a:solidFill>
                  <a:srgbClr val="070F26">
                    <a:lumMod val="75000"/>
                    <a:lumOff val="25000"/>
                  </a:srgbClr>
                </a:solidFill>
                <a:effectLst/>
                <a:uLnTx/>
                <a:uFillTx/>
                <a:latin typeface="Meiryo UI"/>
                <a:ea typeface="Meiryo UI"/>
                <a:cs typeface="+mn-cs"/>
              </a:rPr>
              <a:t>公共調達</a:t>
            </a:r>
            <a:r>
              <a:rPr lang="ja-JP" altLang="en-US" sz="1600" b="1" u="sng" dirty="0" smtClean="0">
                <a:solidFill>
                  <a:srgbClr val="070F26">
                    <a:lumMod val="75000"/>
                    <a:lumOff val="25000"/>
                  </a:srgbClr>
                </a:solidFill>
                <a:latin typeface="Meiryo UI"/>
                <a:ea typeface="Meiryo UI"/>
              </a:rPr>
              <a:t>で参照される標準</a:t>
            </a:r>
            <a:endParaRPr kumimoji="1" lang="ja-JP" altLang="en-US" sz="1600" b="1" i="0" u="sng" strike="noStrike" kern="1200" cap="none" spc="0" normalizeH="0" baseline="30000" noProof="0" dirty="0">
              <a:ln>
                <a:noFill/>
              </a:ln>
              <a:solidFill>
                <a:srgbClr val="FF0000"/>
              </a:solidFill>
              <a:effectLst/>
              <a:uLnTx/>
              <a:uFillTx/>
              <a:latin typeface="Meiryo UI"/>
              <a:ea typeface="Meiryo UI"/>
              <a:cs typeface="+mn-cs"/>
            </a:endParaRPr>
          </a:p>
        </p:txBody>
      </p:sp>
    </p:spTree>
    <p:extLst>
      <p:ext uri="{BB962C8B-B14F-4D97-AF65-F5344CB8AC3E}">
        <p14:creationId xmlns:p14="http://schemas.microsoft.com/office/powerpoint/2010/main" val="192781534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タイトル 7"/>
          <p:cNvSpPr>
            <a:spLocks noGrp="1"/>
          </p:cNvSpPr>
          <p:nvPr>
            <p:ph type="title"/>
          </p:nvPr>
        </p:nvSpPr>
        <p:spPr>
          <a:xfrm>
            <a:off x="331490" y="164692"/>
            <a:ext cx="9243021" cy="497459"/>
          </a:xfrm>
        </p:spPr>
        <p:txBody>
          <a:bodyPr>
            <a:normAutofit fontScale="90000"/>
          </a:bodyPr>
          <a:lstStyle/>
          <a:p>
            <a:r>
              <a:rPr lang="en-US" altLang="ja-JP" sz="1100" dirty="0">
                <a:solidFill>
                  <a:srgbClr val="002060"/>
                </a:solidFill>
              </a:rPr>
              <a:t>3.3.1</a:t>
            </a:r>
            <a:r>
              <a:rPr lang="ja-JP" altLang="en-US" sz="1100" dirty="0">
                <a:solidFill>
                  <a:srgbClr val="002060"/>
                </a:solidFill>
              </a:rPr>
              <a:t>　自己主権型／分散型アイデンティティに関する取り組み・ユースケース　</a:t>
            </a:r>
            <a:r>
              <a:rPr lang="en-US" altLang="ja-JP" sz="1400" b="1" spc="0" dirty="0">
                <a:solidFill>
                  <a:srgbClr val="002060"/>
                </a:solidFill>
              </a:rPr>
              <a:t/>
            </a:r>
            <a:br>
              <a:rPr lang="en-US" altLang="ja-JP" sz="1400" b="1" spc="0" dirty="0">
                <a:solidFill>
                  <a:srgbClr val="002060"/>
                </a:solidFill>
              </a:rPr>
            </a:br>
            <a:r>
              <a:rPr lang="en-US" altLang="ja-JP" sz="2000" dirty="0">
                <a:solidFill>
                  <a:srgbClr val="002060"/>
                </a:solidFill>
              </a:rPr>
              <a:t>EUDIW</a:t>
            </a:r>
            <a:r>
              <a:rPr lang="ja-JP" altLang="en-US" sz="2000" dirty="0">
                <a:solidFill>
                  <a:srgbClr val="002060"/>
                </a:solidFill>
              </a:rPr>
              <a:t>に関するパイロットプロジェクト</a:t>
            </a:r>
            <a:r>
              <a:rPr lang="en-US" altLang="ja-JP" sz="2000" dirty="0">
                <a:solidFill>
                  <a:srgbClr val="002060"/>
                </a:solidFill>
              </a:rPr>
              <a:t>-1</a:t>
            </a:r>
            <a:endParaRPr lang="ja-JP" altLang="en-US" sz="3100" b="1" spc="0" dirty="0">
              <a:solidFill>
                <a:srgbClr val="002060"/>
              </a:solidFill>
            </a:endParaRPr>
          </a:p>
        </p:txBody>
      </p:sp>
      <p:sp>
        <p:nvSpPr>
          <p:cNvPr id="5" name="正方形/長方形 4"/>
          <p:cNvSpPr/>
          <p:nvPr/>
        </p:nvSpPr>
        <p:spPr>
          <a:xfrm>
            <a:off x="8589228" y="74294"/>
            <a:ext cx="985283" cy="186395"/>
          </a:xfrm>
          <a:prstGeom prst="rect">
            <a:avLst/>
          </a:prstGeom>
          <a:solidFill>
            <a:schemeClr val="accent2">
              <a:lumMod val="25000"/>
              <a:lumOff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400" b="1" i="0" u="none" strike="noStrike" kern="1200" cap="none" spc="0" normalizeH="0" baseline="0" noProof="0" dirty="0">
                <a:ln>
                  <a:noFill/>
                </a:ln>
                <a:solidFill>
                  <a:srgbClr val="000000"/>
                </a:solidFill>
                <a:effectLst/>
                <a:uLnTx/>
                <a:uFillTx/>
                <a:latin typeface="Arial"/>
                <a:ea typeface="Meiryo UI"/>
                <a:cs typeface="+mn-cs"/>
              </a:rPr>
              <a:t>EU</a:t>
            </a:r>
            <a:endParaRPr kumimoji="1" lang="ja-JP" altLang="en-US" sz="1400" b="1" i="0" u="none" strike="noStrike" kern="1200" cap="none" spc="0" normalizeH="0" baseline="0" noProof="0" dirty="0">
              <a:ln>
                <a:noFill/>
              </a:ln>
              <a:solidFill>
                <a:srgbClr val="000000"/>
              </a:solidFill>
              <a:effectLst/>
              <a:uLnTx/>
              <a:uFillTx/>
              <a:latin typeface="Arial"/>
              <a:ea typeface="Meiryo UI"/>
              <a:cs typeface="+mn-cs"/>
            </a:endParaRPr>
          </a:p>
        </p:txBody>
      </p:sp>
      <p:sp>
        <p:nvSpPr>
          <p:cNvPr id="7" name="正方形/長方形 6"/>
          <p:cNvSpPr/>
          <p:nvPr/>
        </p:nvSpPr>
        <p:spPr>
          <a:xfrm>
            <a:off x="8589228" y="287160"/>
            <a:ext cx="985283" cy="186395"/>
          </a:xfrm>
          <a:prstGeom prst="rect">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ドイツ</a:t>
            </a:r>
          </a:p>
        </p:txBody>
      </p:sp>
      <p:sp>
        <p:nvSpPr>
          <p:cNvPr id="9" name="正方形/長方形 8"/>
          <p:cNvSpPr/>
          <p:nvPr/>
        </p:nvSpPr>
        <p:spPr>
          <a:xfrm>
            <a:off x="8589226" y="507060"/>
            <a:ext cx="985283" cy="186395"/>
          </a:xfrm>
          <a:prstGeom prst="rect">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イギリス</a:t>
            </a:r>
          </a:p>
        </p:txBody>
      </p:sp>
      <p:sp>
        <p:nvSpPr>
          <p:cNvPr id="25" name="テキスト プレースホルダー 2"/>
          <p:cNvSpPr>
            <a:spLocks noGrp="1"/>
          </p:cNvSpPr>
          <p:nvPr>
            <p:ph type="body" sz="quarter" idx="10"/>
          </p:nvPr>
        </p:nvSpPr>
        <p:spPr>
          <a:xfrm>
            <a:off x="331788" y="692151"/>
            <a:ext cx="9331196" cy="648970"/>
          </a:xfrm>
        </p:spPr>
        <p:txBody>
          <a:bodyPr/>
          <a:lstStyle/>
          <a:p>
            <a:r>
              <a:rPr lang="ja-JP" altLang="en-US" sz="1600" b="1" dirty="0">
                <a:solidFill>
                  <a:schemeClr val="tx1">
                    <a:lumMod val="85000"/>
                    <a:lumOff val="15000"/>
                  </a:schemeClr>
                </a:solidFill>
              </a:rPr>
              <a:t>欧州委員会は</a:t>
            </a:r>
            <a:r>
              <a:rPr lang="en-US" altLang="ja-JP" sz="1600" b="1" dirty="0">
                <a:solidFill>
                  <a:schemeClr val="tx1">
                    <a:lumMod val="85000"/>
                    <a:lumOff val="15000"/>
                  </a:schemeClr>
                </a:solidFill>
              </a:rPr>
              <a:t>2022</a:t>
            </a:r>
            <a:r>
              <a:rPr lang="ja-JP" altLang="en-US" sz="1600" b="1" dirty="0">
                <a:solidFill>
                  <a:schemeClr val="tx1">
                    <a:lumMod val="85000"/>
                    <a:lumOff val="15000"/>
                  </a:schemeClr>
                </a:solidFill>
              </a:rPr>
              <a:t>年</a:t>
            </a:r>
            <a:r>
              <a:rPr lang="en-US" altLang="ja-JP" sz="1600" b="1" dirty="0">
                <a:solidFill>
                  <a:schemeClr val="tx1">
                    <a:lumMod val="85000"/>
                    <a:lumOff val="15000"/>
                  </a:schemeClr>
                </a:solidFill>
              </a:rPr>
              <a:t>2</a:t>
            </a:r>
            <a:r>
              <a:rPr lang="ja-JP" altLang="en-US" sz="1600" b="1" dirty="0">
                <a:solidFill>
                  <a:schemeClr val="tx1">
                    <a:lumMod val="85000"/>
                    <a:lumOff val="15000"/>
                  </a:schemeClr>
                </a:solidFill>
              </a:rPr>
              <a:t>月、</a:t>
            </a:r>
            <a:r>
              <a:rPr lang="en-US" altLang="ja-JP" sz="1600" b="1" dirty="0">
                <a:solidFill>
                  <a:schemeClr val="tx1">
                    <a:lumMod val="85000"/>
                    <a:lumOff val="15000"/>
                  </a:schemeClr>
                </a:solidFill>
              </a:rPr>
              <a:t>EUDIW</a:t>
            </a:r>
            <a:r>
              <a:rPr lang="ja-JP" altLang="en-US" sz="1600" b="1" dirty="0">
                <a:solidFill>
                  <a:schemeClr val="tx1">
                    <a:lumMod val="85000"/>
                    <a:lumOff val="15000"/>
                  </a:schemeClr>
                </a:solidFill>
              </a:rPr>
              <a:t>の試験運用を行うため</a:t>
            </a:r>
            <a:r>
              <a:rPr lang="ja-JP" altLang="en-US" sz="1600" b="1" dirty="0" smtClean="0">
                <a:solidFill>
                  <a:schemeClr val="tx1">
                    <a:lumMod val="85000"/>
                    <a:lumOff val="15000"/>
                  </a:schemeClr>
                </a:solidFill>
              </a:rPr>
              <a:t>にパイロットプロジェクト</a:t>
            </a:r>
            <a:r>
              <a:rPr lang="ja-JP" altLang="en-US" sz="1600" b="1" dirty="0">
                <a:solidFill>
                  <a:schemeClr val="tx1">
                    <a:lumMod val="85000"/>
                    <a:lumOff val="15000"/>
                  </a:schemeClr>
                </a:solidFill>
              </a:rPr>
              <a:t>の募集を行った。</a:t>
            </a:r>
            <a:r>
              <a:rPr lang="ja-JP" altLang="en-US" sz="1600" b="1" baseline="30000" dirty="0">
                <a:solidFill>
                  <a:schemeClr val="tx1">
                    <a:lumMod val="85000"/>
                    <a:lumOff val="15000"/>
                  </a:schemeClr>
                </a:solidFill>
              </a:rPr>
              <a:t>１</a:t>
            </a:r>
            <a:r>
              <a:rPr lang="ja-JP" altLang="en-US" sz="1600" b="1" dirty="0">
                <a:solidFill>
                  <a:schemeClr val="tx1">
                    <a:lumMod val="85000"/>
                    <a:lumOff val="15000"/>
                  </a:schemeClr>
                </a:solidFill>
              </a:rPr>
              <a:t>パイロットプロジェクトは</a:t>
            </a:r>
            <a:r>
              <a:rPr lang="en-US" altLang="ja-JP" sz="1600" b="1" dirty="0">
                <a:solidFill>
                  <a:schemeClr val="tx1">
                    <a:lumMod val="85000"/>
                    <a:lumOff val="15000"/>
                  </a:schemeClr>
                </a:solidFill>
              </a:rPr>
              <a:t>2022</a:t>
            </a:r>
            <a:r>
              <a:rPr lang="ja-JP" altLang="en-US" sz="1600" b="1" dirty="0">
                <a:solidFill>
                  <a:schemeClr val="tx1">
                    <a:lumMod val="85000"/>
                    <a:lumOff val="15000"/>
                  </a:schemeClr>
                </a:solidFill>
              </a:rPr>
              <a:t>年</a:t>
            </a:r>
            <a:r>
              <a:rPr lang="en-US" altLang="ja-JP" sz="1600" b="1" dirty="0">
                <a:solidFill>
                  <a:schemeClr val="tx1">
                    <a:lumMod val="85000"/>
                    <a:lumOff val="15000"/>
                  </a:schemeClr>
                </a:solidFill>
              </a:rPr>
              <a:t>10</a:t>
            </a:r>
            <a:r>
              <a:rPr lang="ja-JP" altLang="en-US" sz="1600" b="1" dirty="0">
                <a:solidFill>
                  <a:schemeClr val="tx1">
                    <a:lumMod val="85000"/>
                    <a:lumOff val="15000"/>
                  </a:schemeClr>
                </a:solidFill>
              </a:rPr>
              <a:t>月に発表される予定の共通ツールボックスに基づいた、「モバイル運転免許証」「決済」「</a:t>
            </a:r>
            <a:r>
              <a:rPr lang="en-US" altLang="ja-JP" sz="1600" b="1" dirty="0">
                <a:solidFill>
                  <a:schemeClr val="tx1">
                    <a:lumMod val="85000"/>
                    <a:lumOff val="15000"/>
                  </a:schemeClr>
                </a:solidFill>
              </a:rPr>
              <a:t>eHealth</a:t>
            </a:r>
            <a:r>
              <a:rPr lang="ja-JP" altLang="en-US" sz="1600" b="1" dirty="0">
                <a:solidFill>
                  <a:schemeClr val="tx1">
                    <a:lumMod val="85000"/>
                    <a:lumOff val="15000"/>
                  </a:schemeClr>
                </a:solidFill>
              </a:rPr>
              <a:t>」「教育・職業資格」等のテーマに焦点を当てたものが募集された</a:t>
            </a:r>
            <a:r>
              <a:rPr lang="ja-JP" altLang="en-US" sz="1600" b="1" baseline="30000" dirty="0">
                <a:solidFill>
                  <a:schemeClr val="tx1">
                    <a:lumMod val="85000"/>
                    <a:lumOff val="15000"/>
                  </a:schemeClr>
                </a:solidFill>
              </a:rPr>
              <a:t>２</a:t>
            </a:r>
          </a:p>
        </p:txBody>
      </p:sp>
      <p:graphicFrame>
        <p:nvGraphicFramePr>
          <p:cNvPr id="11" name="表 10"/>
          <p:cNvGraphicFramePr>
            <a:graphicFrameLocks noGrp="1"/>
          </p:cNvGraphicFramePr>
          <p:nvPr>
            <p:extLst>
              <p:ext uri="{D42A27DB-BD31-4B8C-83A1-F6EECF244321}">
                <p14:modId xmlns:p14="http://schemas.microsoft.com/office/powerpoint/2010/main" val="1847389560"/>
              </p:ext>
            </p:extLst>
          </p:nvPr>
        </p:nvGraphicFramePr>
        <p:xfrm>
          <a:off x="331788" y="1731606"/>
          <a:ext cx="9242425" cy="4511040"/>
        </p:xfrm>
        <a:graphic>
          <a:graphicData uri="http://schemas.openxmlformats.org/drawingml/2006/table">
            <a:tbl>
              <a:tblPr firstRow="1" bandRow="1">
                <a:tableStyleId>{5C22544A-7EE6-4342-B048-85BDC9FD1C3A}</a:tableStyleId>
              </a:tblPr>
              <a:tblGrid>
                <a:gridCol w="1444463">
                  <a:extLst>
                    <a:ext uri="{9D8B030D-6E8A-4147-A177-3AD203B41FA5}">
                      <a16:colId xmlns:a16="http://schemas.microsoft.com/office/drawing/2014/main" val="1270112857"/>
                    </a:ext>
                  </a:extLst>
                </a:gridCol>
                <a:gridCol w="7797962">
                  <a:extLst>
                    <a:ext uri="{9D8B030D-6E8A-4147-A177-3AD203B41FA5}">
                      <a16:colId xmlns:a16="http://schemas.microsoft.com/office/drawing/2014/main" val="688883781"/>
                    </a:ext>
                  </a:extLst>
                </a:gridCol>
              </a:tblGrid>
              <a:tr h="133908">
                <a:tc>
                  <a:txBody>
                    <a:bodyPr/>
                    <a:lstStyle/>
                    <a:p>
                      <a:pPr algn="ctr"/>
                      <a:r>
                        <a:rPr kumimoji="1" lang="ja-JP" altLang="en-US" sz="1600" b="1" i="0" dirty="0">
                          <a:solidFill>
                            <a:schemeClr val="bg1"/>
                          </a:solidFill>
                          <a:latin typeface="+mn-ea"/>
                          <a:ea typeface="+mn-ea"/>
                        </a:rPr>
                        <a:t>項目</a:t>
                      </a:r>
                    </a:p>
                  </a:txBody>
                  <a:tcPr anchor="ctr">
                    <a:solidFill>
                      <a:schemeClr val="accent2">
                        <a:lumMod val="90000"/>
                        <a:lumOff val="10000"/>
                      </a:schemeClr>
                    </a:solidFill>
                  </a:tcPr>
                </a:tc>
                <a:tc>
                  <a:txBody>
                    <a:bodyPr/>
                    <a:lstStyle/>
                    <a:p>
                      <a:pPr algn="ctr"/>
                      <a:r>
                        <a:rPr kumimoji="1" lang="ja-JP" altLang="en-US" sz="1600" b="1" i="0" dirty="0">
                          <a:solidFill>
                            <a:schemeClr val="bg1"/>
                          </a:solidFill>
                          <a:latin typeface="+mn-ea"/>
                          <a:ea typeface="+mn-ea"/>
                        </a:rPr>
                        <a:t>概要</a:t>
                      </a:r>
                      <a:endParaRPr kumimoji="1" lang="ja-JP" altLang="en-US" sz="1600" b="1" i="0" baseline="30000" dirty="0">
                        <a:solidFill>
                          <a:schemeClr val="bg1"/>
                        </a:solidFill>
                        <a:latin typeface="+mn-ea"/>
                        <a:ea typeface="+mn-ea"/>
                      </a:endParaRPr>
                    </a:p>
                  </a:txBody>
                  <a:tcPr anchor="ctr">
                    <a:solidFill>
                      <a:schemeClr val="accent2">
                        <a:lumMod val="90000"/>
                        <a:lumOff val="10000"/>
                      </a:schemeClr>
                    </a:solidFill>
                  </a:tcPr>
                </a:tc>
                <a:extLst>
                  <a:ext uri="{0D108BD9-81ED-4DB2-BD59-A6C34878D82A}">
                    <a16:rowId xmlns:a16="http://schemas.microsoft.com/office/drawing/2014/main" val="424256014"/>
                  </a:ext>
                </a:extLst>
              </a:tr>
              <a:tr h="133908">
                <a:tc>
                  <a:txBody>
                    <a:bodyPr/>
                    <a:lstStyle/>
                    <a:p>
                      <a:pPr marL="0" marR="0" lvl="0" indent="0" algn="ctr" defTabSz="609559" rtl="0" eaLnBrk="1" fontAlgn="auto" latinLnBrk="0" hangingPunct="1">
                        <a:lnSpc>
                          <a:spcPct val="100000"/>
                        </a:lnSpc>
                        <a:spcBef>
                          <a:spcPts val="0"/>
                        </a:spcBef>
                        <a:spcAft>
                          <a:spcPts val="0"/>
                        </a:spcAft>
                        <a:buClrTx/>
                        <a:buSzTx/>
                        <a:buFontTx/>
                        <a:buNone/>
                        <a:tabLst/>
                        <a:defRPr/>
                      </a:pPr>
                      <a:r>
                        <a:rPr kumimoji="1" lang="ja-JP" altLang="en-US" sz="1600" b="1" i="0" dirty="0">
                          <a:solidFill>
                            <a:schemeClr val="bg1"/>
                          </a:solidFill>
                          <a:latin typeface="+mn-ea"/>
                          <a:ea typeface="+mn-ea"/>
                        </a:rPr>
                        <a:t>調達元</a:t>
                      </a:r>
                    </a:p>
                  </a:txBody>
                  <a:tcPr anchor="ctr">
                    <a:solidFill>
                      <a:schemeClr val="accent1"/>
                    </a:solidFill>
                  </a:tcPr>
                </a:tc>
                <a:tc>
                  <a:txBody>
                    <a:bodyPr/>
                    <a:lstStyle/>
                    <a:p>
                      <a:r>
                        <a:rPr kumimoji="1" lang="ja-JP" altLang="en-US" sz="1400" b="0" i="0" dirty="0">
                          <a:solidFill>
                            <a:schemeClr val="tx1"/>
                          </a:solidFill>
                          <a:latin typeface="+mn-ea"/>
                          <a:ea typeface="+mn-ea"/>
                        </a:rPr>
                        <a:t>欧州委員会、デジタルヨーロッパプログラム（</a:t>
                      </a:r>
                      <a:r>
                        <a:rPr kumimoji="1" lang="en-US" altLang="ja-JP" sz="1400" b="0" i="0" dirty="0">
                          <a:solidFill>
                            <a:schemeClr val="tx1"/>
                          </a:solidFill>
                          <a:latin typeface="+mn-ea"/>
                          <a:ea typeface="+mn-ea"/>
                        </a:rPr>
                        <a:t>DIGITAL</a:t>
                      </a:r>
                      <a:r>
                        <a:rPr kumimoji="1" lang="ja-JP" altLang="en-US" sz="1400" b="0" i="0" dirty="0">
                          <a:solidFill>
                            <a:schemeClr val="tx1"/>
                          </a:solidFill>
                          <a:latin typeface="+mn-ea"/>
                          <a:ea typeface="+mn-ea"/>
                        </a:rPr>
                        <a:t>）</a:t>
                      </a:r>
                    </a:p>
                  </a:txBody>
                  <a:tcPr anchor="ctr">
                    <a:solidFill>
                      <a:schemeClr val="bg1">
                        <a:lumMod val="95000"/>
                      </a:schemeClr>
                    </a:solidFill>
                  </a:tcPr>
                </a:tc>
                <a:extLst>
                  <a:ext uri="{0D108BD9-81ED-4DB2-BD59-A6C34878D82A}">
                    <a16:rowId xmlns:a16="http://schemas.microsoft.com/office/drawing/2014/main" val="886362202"/>
                  </a:ext>
                </a:extLst>
              </a:tr>
              <a:tr h="377376">
                <a:tc>
                  <a:txBody>
                    <a:bodyPr/>
                    <a:lstStyle/>
                    <a:p>
                      <a:pPr marL="0" marR="0" lvl="0" indent="0" algn="ctr" defTabSz="609559" rtl="0" eaLnBrk="1" fontAlgn="auto" latinLnBrk="0" hangingPunct="1">
                        <a:lnSpc>
                          <a:spcPct val="100000"/>
                        </a:lnSpc>
                        <a:spcBef>
                          <a:spcPts val="0"/>
                        </a:spcBef>
                        <a:spcAft>
                          <a:spcPts val="0"/>
                        </a:spcAft>
                        <a:buClrTx/>
                        <a:buSzTx/>
                        <a:buFontTx/>
                        <a:buNone/>
                        <a:tabLst/>
                        <a:defRPr/>
                      </a:pPr>
                      <a:r>
                        <a:rPr kumimoji="1" lang="ja-JP" altLang="en-US" sz="1600" b="1" i="0" dirty="0">
                          <a:solidFill>
                            <a:schemeClr val="bg1"/>
                          </a:solidFill>
                          <a:latin typeface="+mn-ea"/>
                          <a:ea typeface="+mn-ea"/>
                        </a:rPr>
                        <a:t>件名</a:t>
                      </a:r>
                    </a:p>
                  </a:txBody>
                  <a:tcPr anchor="ctr">
                    <a:solidFill>
                      <a:schemeClr val="accent1"/>
                    </a:solidFill>
                  </a:tcPr>
                </a:tc>
                <a:tc>
                  <a:txBody>
                    <a:bodyPr/>
                    <a:lstStyle/>
                    <a:p>
                      <a:r>
                        <a:rPr kumimoji="1" lang="en-US" altLang="ja-JP" sz="1400" b="0" i="0" kern="1200" dirty="0">
                          <a:solidFill>
                            <a:schemeClr val="dk1"/>
                          </a:solidFill>
                          <a:effectLst/>
                          <a:latin typeface="+mn-ea"/>
                          <a:ea typeface="+mn-ea"/>
                          <a:cs typeface="+mn-cs"/>
                        </a:rPr>
                        <a:t>Support to the implementation of the European Digital Identity Framework and the implementation of the Once Only System under the Single Digital Gateway Regulation</a:t>
                      </a:r>
                      <a:r>
                        <a:rPr kumimoji="1" lang="ja-JP" altLang="en-US" sz="1400" b="0" i="0" kern="1200" dirty="0">
                          <a:solidFill>
                            <a:schemeClr val="dk1"/>
                          </a:solidFill>
                          <a:effectLst/>
                          <a:latin typeface="+mn-ea"/>
                          <a:ea typeface="+mn-ea"/>
                          <a:cs typeface="+mn-cs"/>
                        </a:rPr>
                        <a:t>（ヨーロッパのデジタルアイデンティティフレームワークの実装とシングルデジタルゲートウェイ規制の下でのワンスオンリーシステムの実装へのサポート）</a:t>
                      </a:r>
                      <a:endParaRPr kumimoji="1" lang="ja-JP" altLang="en-US" sz="1050" b="0" i="0" dirty="0">
                        <a:solidFill>
                          <a:schemeClr val="tx1"/>
                        </a:solidFill>
                        <a:latin typeface="+mn-ea"/>
                        <a:ea typeface="+mn-ea"/>
                      </a:endParaRPr>
                    </a:p>
                  </a:txBody>
                  <a:tcPr anchor="ctr">
                    <a:solidFill>
                      <a:srgbClr val="EBEDF4"/>
                    </a:solidFill>
                  </a:tcPr>
                </a:tc>
                <a:extLst>
                  <a:ext uri="{0D108BD9-81ED-4DB2-BD59-A6C34878D82A}">
                    <a16:rowId xmlns:a16="http://schemas.microsoft.com/office/drawing/2014/main" val="1212061067"/>
                  </a:ext>
                </a:extLst>
              </a:tr>
              <a:tr h="888660">
                <a:tc>
                  <a:txBody>
                    <a:bodyPr/>
                    <a:lstStyle/>
                    <a:p>
                      <a:pPr marL="0" marR="0" lvl="0" indent="0" algn="ctr" defTabSz="609559" rtl="0" eaLnBrk="1" fontAlgn="auto" latinLnBrk="0" hangingPunct="1">
                        <a:lnSpc>
                          <a:spcPct val="100000"/>
                        </a:lnSpc>
                        <a:spcBef>
                          <a:spcPts val="0"/>
                        </a:spcBef>
                        <a:spcAft>
                          <a:spcPts val="0"/>
                        </a:spcAft>
                        <a:buClrTx/>
                        <a:buSzTx/>
                        <a:buFontTx/>
                        <a:buNone/>
                        <a:tabLst/>
                        <a:defRPr/>
                      </a:pPr>
                      <a:r>
                        <a:rPr kumimoji="1" lang="ja-JP" altLang="en-US" sz="1600" b="1" i="0" dirty="0">
                          <a:solidFill>
                            <a:schemeClr val="bg1"/>
                          </a:solidFill>
                          <a:latin typeface="+mn-ea"/>
                          <a:ea typeface="+mn-ea"/>
                        </a:rPr>
                        <a:t>実施内容</a:t>
                      </a:r>
                      <a:endParaRPr kumimoji="1" lang="en-US" altLang="ja-JP" sz="1600" b="1" i="0" dirty="0">
                        <a:solidFill>
                          <a:schemeClr val="bg1"/>
                        </a:solidFill>
                        <a:latin typeface="+mn-ea"/>
                        <a:ea typeface="+mn-ea"/>
                      </a:endParaRPr>
                    </a:p>
                    <a:p>
                      <a:pPr marL="0" marR="0" lvl="0" indent="0" algn="ctr" defTabSz="609559" rtl="0" eaLnBrk="1" fontAlgn="auto" latinLnBrk="0" hangingPunct="1">
                        <a:lnSpc>
                          <a:spcPct val="100000"/>
                        </a:lnSpc>
                        <a:spcBef>
                          <a:spcPts val="0"/>
                        </a:spcBef>
                        <a:spcAft>
                          <a:spcPts val="0"/>
                        </a:spcAft>
                        <a:buClrTx/>
                        <a:buSzTx/>
                        <a:buFontTx/>
                        <a:buNone/>
                        <a:tabLst/>
                        <a:defRPr/>
                      </a:pPr>
                      <a:r>
                        <a:rPr kumimoji="1" lang="ja-JP" altLang="en-US" sz="1600" b="1" i="0" dirty="0">
                          <a:solidFill>
                            <a:schemeClr val="bg1"/>
                          </a:solidFill>
                          <a:latin typeface="+mn-ea"/>
                          <a:ea typeface="+mn-ea"/>
                        </a:rPr>
                        <a:t>（抜粋）</a:t>
                      </a:r>
                    </a:p>
                  </a:txBody>
                  <a:tcPr anchor="ctr">
                    <a:solidFill>
                      <a:schemeClr val="accent1"/>
                    </a:solidFill>
                  </a:tcPr>
                </a:tc>
                <a:tc>
                  <a:txBody>
                    <a:bodyPr/>
                    <a:lstStyle/>
                    <a:p>
                      <a:r>
                        <a:rPr kumimoji="1" lang="en-US" altLang="ja-JP" sz="1400" b="0" i="0" dirty="0">
                          <a:solidFill>
                            <a:schemeClr val="tx1"/>
                          </a:solidFill>
                          <a:latin typeface="+mn-ea"/>
                          <a:ea typeface="+mn-ea"/>
                        </a:rPr>
                        <a:t>EUDIW</a:t>
                      </a:r>
                      <a:r>
                        <a:rPr kumimoji="1" lang="ja-JP" altLang="en-US" sz="1400" b="0" i="0" dirty="0">
                          <a:solidFill>
                            <a:schemeClr val="tx1"/>
                          </a:solidFill>
                          <a:latin typeface="+mn-ea"/>
                          <a:ea typeface="+mn-ea"/>
                        </a:rPr>
                        <a:t>とそのエコシステムの試験的実装、およびワンスオンリーの原則に関連する優先分野でのユース ケースの試験的実施、および参照技術、標準、コンポーネント、ソリューションの検証を行う。ユースケースは、</a:t>
                      </a:r>
                      <a:r>
                        <a:rPr kumimoji="1" lang="en-US" altLang="ja-JP" sz="1400" b="0" i="0" dirty="0">
                          <a:solidFill>
                            <a:schemeClr val="tx1"/>
                          </a:solidFill>
                          <a:latin typeface="+mn-ea"/>
                          <a:ea typeface="+mn-ea"/>
                        </a:rPr>
                        <a:t>EBSI</a:t>
                      </a:r>
                      <a:r>
                        <a:rPr kumimoji="1" lang="ja-JP" altLang="en-US" sz="1400" b="0" i="0" dirty="0">
                          <a:solidFill>
                            <a:schemeClr val="tx1"/>
                          </a:solidFill>
                          <a:latin typeface="+mn-ea"/>
                          <a:ea typeface="+mn-ea"/>
                        </a:rPr>
                        <a:t>などの電子台帳を活用した資格情報の交換といった分散型テクノロジーに基づいて構築される場合がある。</a:t>
                      </a:r>
                      <a:endParaRPr kumimoji="1" lang="en-US" altLang="ja-JP" sz="1400" b="0" i="0" dirty="0">
                        <a:solidFill>
                          <a:schemeClr val="tx1"/>
                        </a:solidFill>
                        <a:latin typeface="+mn-ea"/>
                        <a:ea typeface="+mn-ea"/>
                      </a:endParaRPr>
                    </a:p>
                    <a:p>
                      <a:r>
                        <a:rPr kumimoji="1" lang="ja-JP" altLang="en-US" sz="1400" b="0" i="0" dirty="0">
                          <a:solidFill>
                            <a:schemeClr val="tx1"/>
                          </a:solidFill>
                          <a:latin typeface="+mn-ea"/>
                          <a:ea typeface="+mn-ea"/>
                        </a:rPr>
                        <a:t>ウォレット、資格情報の発行国及び依拠当事者の国として</a:t>
                      </a:r>
                      <a:r>
                        <a:rPr kumimoji="1" lang="en-US" altLang="ja-JP" sz="1400" b="0" i="0" dirty="0">
                          <a:solidFill>
                            <a:schemeClr val="tx1"/>
                          </a:solidFill>
                          <a:latin typeface="+mn-ea"/>
                          <a:ea typeface="+mn-ea"/>
                        </a:rPr>
                        <a:t>EU</a:t>
                      </a:r>
                      <a:r>
                        <a:rPr kumimoji="1" lang="ja-JP" altLang="en-US" sz="1400" b="0" i="0" dirty="0">
                          <a:solidFill>
                            <a:schemeClr val="tx1"/>
                          </a:solidFill>
                          <a:latin typeface="+mn-ea"/>
                          <a:ea typeface="+mn-ea"/>
                        </a:rPr>
                        <a:t>の</a:t>
                      </a:r>
                      <a:r>
                        <a:rPr kumimoji="1" lang="en-US" altLang="ja-JP" sz="1400" b="0" i="0" dirty="0">
                          <a:solidFill>
                            <a:schemeClr val="tx1"/>
                          </a:solidFill>
                          <a:latin typeface="+mn-ea"/>
                          <a:ea typeface="+mn-ea"/>
                        </a:rPr>
                        <a:t>3</a:t>
                      </a:r>
                      <a:r>
                        <a:rPr kumimoji="1" lang="ja-JP" altLang="en-US" sz="1400" b="0" i="0" dirty="0">
                          <a:solidFill>
                            <a:schemeClr val="tx1"/>
                          </a:solidFill>
                          <a:latin typeface="+mn-ea"/>
                          <a:ea typeface="+mn-ea"/>
                        </a:rPr>
                        <a:t>カ国以上が含まれている必要がある。</a:t>
                      </a:r>
                      <a:endParaRPr kumimoji="1" lang="en-US" altLang="ja-JP" sz="1400" b="0" i="0" dirty="0">
                        <a:solidFill>
                          <a:schemeClr val="tx1"/>
                        </a:solidFill>
                        <a:latin typeface="+mn-ea"/>
                        <a:ea typeface="+mn-ea"/>
                      </a:endParaRPr>
                    </a:p>
                    <a:p>
                      <a:r>
                        <a:rPr kumimoji="1" lang="ja-JP" altLang="en-US" sz="1400" b="0" i="0" dirty="0">
                          <a:solidFill>
                            <a:schemeClr val="tx1"/>
                          </a:solidFill>
                          <a:latin typeface="+mn-ea"/>
                          <a:ea typeface="+mn-ea"/>
                        </a:rPr>
                        <a:t>＜優先分野＞</a:t>
                      </a:r>
                    </a:p>
                    <a:p>
                      <a:r>
                        <a:rPr kumimoji="1" lang="ja-JP" altLang="en-US" sz="1400" b="0" i="0" dirty="0">
                          <a:solidFill>
                            <a:schemeClr val="tx1"/>
                          </a:solidFill>
                          <a:latin typeface="+mn-ea"/>
                          <a:ea typeface="+mn-ea"/>
                        </a:rPr>
                        <a:t>・</a:t>
                      </a:r>
                      <a:r>
                        <a:rPr kumimoji="1" lang="ja-JP" altLang="en-US" sz="1400" b="1" i="0" dirty="0">
                          <a:solidFill>
                            <a:schemeClr val="tx1"/>
                          </a:solidFill>
                          <a:latin typeface="+mn-ea"/>
                          <a:ea typeface="+mn-ea"/>
                        </a:rPr>
                        <a:t>モバイル運転免許証</a:t>
                      </a:r>
                      <a:r>
                        <a:rPr kumimoji="1" lang="ja-JP" altLang="en-US" sz="1400" b="0" i="0" dirty="0">
                          <a:solidFill>
                            <a:schemeClr val="tx1"/>
                          </a:solidFill>
                          <a:latin typeface="+mn-ea"/>
                          <a:ea typeface="+mn-ea"/>
                        </a:rPr>
                        <a:t>：運転免許資格の提示・証明を行う</a:t>
                      </a:r>
                      <a:endParaRPr kumimoji="1" lang="en-US" altLang="ja-JP" sz="1400" b="0" i="0" dirty="0">
                        <a:solidFill>
                          <a:schemeClr val="tx1"/>
                        </a:solidFill>
                        <a:latin typeface="+mn-ea"/>
                        <a:ea typeface="+mn-ea"/>
                      </a:endParaRPr>
                    </a:p>
                    <a:p>
                      <a:r>
                        <a:rPr kumimoji="1" lang="ja-JP" altLang="en-US" sz="1400" b="0" i="0" dirty="0">
                          <a:solidFill>
                            <a:schemeClr val="tx1"/>
                          </a:solidFill>
                          <a:latin typeface="+mn-ea"/>
                          <a:ea typeface="+mn-ea"/>
                        </a:rPr>
                        <a:t>・</a:t>
                      </a:r>
                      <a:r>
                        <a:rPr kumimoji="1" lang="ja-JP" altLang="en-US" sz="1400" b="1" i="0" dirty="0">
                          <a:solidFill>
                            <a:schemeClr val="tx1"/>
                          </a:solidFill>
                          <a:latin typeface="+mn-ea"/>
                          <a:ea typeface="+mn-ea"/>
                        </a:rPr>
                        <a:t>決済</a:t>
                      </a:r>
                      <a:r>
                        <a:rPr kumimoji="1" lang="ja-JP" altLang="en-US" sz="1400" b="0" i="0" dirty="0">
                          <a:solidFill>
                            <a:schemeClr val="tx1"/>
                          </a:solidFill>
                          <a:latin typeface="+mn-ea"/>
                          <a:ea typeface="+mn-ea"/>
                        </a:rPr>
                        <a:t>：オンラインや実店舗での商品・サービスに対する支払いを行う</a:t>
                      </a:r>
                      <a:endParaRPr kumimoji="1" lang="en-US" altLang="ja-JP" sz="1400" b="0" i="0" dirty="0">
                        <a:solidFill>
                          <a:schemeClr val="tx1"/>
                        </a:solidFill>
                        <a:latin typeface="+mn-ea"/>
                        <a:ea typeface="+mn-ea"/>
                      </a:endParaRPr>
                    </a:p>
                    <a:p>
                      <a:r>
                        <a:rPr kumimoji="1" lang="ja-JP" altLang="en-US" sz="1400" b="0" i="0" dirty="0">
                          <a:solidFill>
                            <a:schemeClr val="tx1"/>
                          </a:solidFill>
                          <a:latin typeface="+mn-ea"/>
                          <a:ea typeface="+mn-ea"/>
                        </a:rPr>
                        <a:t>・</a:t>
                      </a:r>
                      <a:r>
                        <a:rPr kumimoji="1" lang="en-US" altLang="ja-JP" sz="1400" b="1" i="0" dirty="0">
                          <a:solidFill>
                            <a:schemeClr val="tx1"/>
                          </a:solidFill>
                          <a:latin typeface="+mn-ea"/>
                          <a:ea typeface="+mn-ea"/>
                        </a:rPr>
                        <a:t>eHealth</a:t>
                      </a:r>
                      <a:r>
                        <a:rPr kumimoji="1" lang="ja-JP" altLang="en-US" sz="1400" b="0" i="0" dirty="0">
                          <a:solidFill>
                            <a:schemeClr val="tx1"/>
                          </a:solidFill>
                          <a:latin typeface="+mn-ea"/>
                          <a:ea typeface="+mn-ea"/>
                        </a:rPr>
                        <a:t>：個人の医療記録等のヘルスデータにアクセスするための証明を行う</a:t>
                      </a:r>
                      <a:endParaRPr kumimoji="1" lang="en-US" altLang="ja-JP" sz="1400" b="0" i="0" dirty="0">
                        <a:solidFill>
                          <a:schemeClr val="tx1"/>
                        </a:solidFill>
                        <a:latin typeface="+mn-ea"/>
                        <a:ea typeface="+mn-ea"/>
                      </a:endParaRPr>
                    </a:p>
                    <a:p>
                      <a:r>
                        <a:rPr kumimoji="1" lang="ja-JP" altLang="en-US" sz="1400" b="0" i="0" dirty="0">
                          <a:solidFill>
                            <a:schemeClr val="tx1"/>
                          </a:solidFill>
                          <a:latin typeface="+mn-ea"/>
                          <a:ea typeface="+mn-ea"/>
                        </a:rPr>
                        <a:t>・</a:t>
                      </a:r>
                      <a:r>
                        <a:rPr kumimoji="1" lang="ja-JP" altLang="en-US" sz="1400" b="1" i="0" dirty="0">
                          <a:solidFill>
                            <a:schemeClr val="tx1"/>
                          </a:solidFill>
                          <a:latin typeface="+mn-ea"/>
                          <a:ea typeface="+mn-ea"/>
                        </a:rPr>
                        <a:t>教育・職業資格</a:t>
                      </a:r>
                      <a:r>
                        <a:rPr kumimoji="1" lang="ja-JP" altLang="en-US" sz="1400" b="0" i="0" dirty="0">
                          <a:solidFill>
                            <a:schemeClr val="tx1"/>
                          </a:solidFill>
                          <a:latin typeface="+mn-ea"/>
                          <a:ea typeface="+mn-ea"/>
                        </a:rPr>
                        <a:t>：公的機関または民間企業に対して、教育・職業資格を証明する</a:t>
                      </a:r>
                      <a:endParaRPr kumimoji="1" lang="en-US" altLang="ja-JP" sz="1400" b="0" i="0" dirty="0">
                        <a:solidFill>
                          <a:schemeClr val="tx1"/>
                        </a:solidFill>
                        <a:latin typeface="+mn-ea"/>
                        <a:ea typeface="+mn-ea"/>
                      </a:endParaRPr>
                    </a:p>
                    <a:p>
                      <a:r>
                        <a:rPr kumimoji="1" lang="ja-JP" altLang="en-US" sz="1400" b="0" i="0" dirty="0">
                          <a:solidFill>
                            <a:schemeClr val="tx1"/>
                          </a:solidFill>
                          <a:latin typeface="+mn-ea"/>
                          <a:ea typeface="+mn-ea"/>
                        </a:rPr>
                        <a:t>・</a:t>
                      </a:r>
                      <a:r>
                        <a:rPr kumimoji="1" lang="ja-JP" altLang="en-US" sz="1400" b="1" i="0" dirty="0">
                          <a:solidFill>
                            <a:schemeClr val="tx1"/>
                          </a:solidFill>
                          <a:latin typeface="+mn-ea"/>
                          <a:ea typeface="+mn-ea"/>
                        </a:rPr>
                        <a:t>その他</a:t>
                      </a:r>
                      <a:r>
                        <a:rPr kumimoji="1" lang="ja-JP" altLang="en-US" sz="1400" b="0" i="0" dirty="0">
                          <a:solidFill>
                            <a:schemeClr val="tx1"/>
                          </a:solidFill>
                          <a:latin typeface="+mn-ea"/>
                          <a:ea typeface="+mn-ea"/>
                        </a:rPr>
                        <a:t>：デジタル旅行証明書や社会保障等の分野</a:t>
                      </a:r>
                      <a:endParaRPr kumimoji="1" lang="en-US" altLang="ja-JP" sz="1400" b="0" i="0" dirty="0">
                        <a:solidFill>
                          <a:schemeClr val="tx1"/>
                        </a:solidFill>
                        <a:latin typeface="+mn-ea"/>
                        <a:ea typeface="+mn-ea"/>
                      </a:endParaRPr>
                    </a:p>
                  </a:txBody>
                  <a:tcPr anchor="ctr">
                    <a:solidFill>
                      <a:schemeClr val="bg1">
                        <a:lumMod val="95000"/>
                      </a:schemeClr>
                    </a:solidFill>
                  </a:tcPr>
                </a:tc>
                <a:extLst>
                  <a:ext uri="{0D108BD9-81ED-4DB2-BD59-A6C34878D82A}">
                    <a16:rowId xmlns:a16="http://schemas.microsoft.com/office/drawing/2014/main" val="1617282863"/>
                  </a:ext>
                </a:extLst>
              </a:tr>
              <a:tr h="133908">
                <a:tc>
                  <a:txBody>
                    <a:bodyPr/>
                    <a:lstStyle/>
                    <a:p>
                      <a:pPr marL="0" marR="0" lvl="0" indent="0" algn="ctr" defTabSz="609559" rtl="0" eaLnBrk="1" fontAlgn="auto" latinLnBrk="0" hangingPunct="1">
                        <a:lnSpc>
                          <a:spcPct val="100000"/>
                        </a:lnSpc>
                        <a:spcBef>
                          <a:spcPts val="0"/>
                        </a:spcBef>
                        <a:spcAft>
                          <a:spcPts val="0"/>
                        </a:spcAft>
                        <a:buClrTx/>
                        <a:buSzTx/>
                        <a:buFontTx/>
                        <a:buNone/>
                        <a:tabLst/>
                        <a:defRPr/>
                      </a:pPr>
                      <a:r>
                        <a:rPr kumimoji="1" lang="ja-JP" altLang="en-US" sz="1600" b="1" i="0" dirty="0">
                          <a:solidFill>
                            <a:schemeClr val="bg1"/>
                          </a:solidFill>
                          <a:latin typeface="+mn-ea"/>
                          <a:ea typeface="+mn-ea"/>
                        </a:rPr>
                        <a:t>入札開始日</a:t>
                      </a:r>
                    </a:p>
                  </a:txBody>
                  <a:tcPr anchor="ctr">
                    <a:solidFill>
                      <a:schemeClr val="accent1"/>
                    </a:solidFill>
                  </a:tcPr>
                </a:tc>
                <a:tc>
                  <a:txBody>
                    <a:bodyPr/>
                    <a:lstStyle/>
                    <a:p>
                      <a:r>
                        <a:rPr kumimoji="1" lang="en-US" altLang="ja-JP" sz="1400" b="0" i="0" dirty="0">
                          <a:solidFill>
                            <a:schemeClr val="tx1"/>
                          </a:solidFill>
                          <a:latin typeface="+mn-ea"/>
                          <a:ea typeface="+mn-ea"/>
                        </a:rPr>
                        <a:t>2022</a:t>
                      </a:r>
                      <a:r>
                        <a:rPr kumimoji="1" lang="ja-JP" altLang="en-US" sz="1400" b="0" i="0" dirty="0">
                          <a:solidFill>
                            <a:schemeClr val="tx1"/>
                          </a:solidFill>
                          <a:latin typeface="+mn-ea"/>
                          <a:ea typeface="+mn-ea"/>
                        </a:rPr>
                        <a:t>年</a:t>
                      </a:r>
                      <a:r>
                        <a:rPr kumimoji="1" lang="en-US" altLang="ja-JP" sz="1400" b="0" i="0" dirty="0">
                          <a:solidFill>
                            <a:schemeClr val="tx1"/>
                          </a:solidFill>
                          <a:latin typeface="+mn-ea"/>
                          <a:ea typeface="+mn-ea"/>
                        </a:rPr>
                        <a:t>2</a:t>
                      </a:r>
                      <a:r>
                        <a:rPr kumimoji="1" lang="ja-JP" altLang="en-US" sz="1400" b="0" i="0" dirty="0">
                          <a:solidFill>
                            <a:schemeClr val="tx1"/>
                          </a:solidFill>
                          <a:latin typeface="+mn-ea"/>
                          <a:ea typeface="+mn-ea"/>
                        </a:rPr>
                        <a:t>月</a:t>
                      </a:r>
                      <a:r>
                        <a:rPr kumimoji="1" lang="en-US" altLang="ja-JP" sz="1400" b="0" i="0" dirty="0">
                          <a:solidFill>
                            <a:schemeClr val="tx1"/>
                          </a:solidFill>
                          <a:latin typeface="+mn-ea"/>
                          <a:ea typeface="+mn-ea"/>
                        </a:rPr>
                        <a:t>22</a:t>
                      </a:r>
                      <a:r>
                        <a:rPr kumimoji="1" lang="ja-JP" altLang="en-US" sz="1400" b="0" i="0" dirty="0">
                          <a:solidFill>
                            <a:schemeClr val="tx1"/>
                          </a:solidFill>
                          <a:latin typeface="+mn-ea"/>
                          <a:ea typeface="+mn-ea"/>
                        </a:rPr>
                        <a:t>日</a:t>
                      </a:r>
                    </a:p>
                  </a:txBody>
                  <a:tcPr anchor="ctr">
                    <a:solidFill>
                      <a:srgbClr val="EBEDF4"/>
                    </a:solidFill>
                  </a:tcPr>
                </a:tc>
                <a:extLst>
                  <a:ext uri="{0D108BD9-81ED-4DB2-BD59-A6C34878D82A}">
                    <a16:rowId xmlns:a16="http://schemas.microsoft.com/office/drawing/2014/main" val="2701080399"/>
                  </a:ext>
                </a:extLst>
              </a:tr>
              <a:tr h="133908">
                <a:tc>
                  <a:txBody>
                    <a:bodyPr/>
                    <a:lstStyle/>
                    <a:p>
                      <a:pPr marL="0" marR="0" lvl="0" indent="0" algn="ctr" defTabSz="609559" rtl="0" eaLnBrk="1" fontAlgn="auto" latinLnBrk="0" hangingPunct="1">
                        <a:lnSpc>
                          <a:spcPct val="100000"/>
                        </a:lnSpc>
                        <a:spcBef>
                          <a:spcPts val="0"/>
                        </a:spcBef>
                        <a:spcAft>
                          <a:spcPts val="0"/>
                        </a:spcAft>
                        <a:buClrTx/>
                        <a:buSzTx/>
                        <a:buFontTx/>
                        <a:buNone/>
                        <a:tabLst/>
                        <a:defRPr/>
                      </a:pPr>
                      <a:r>
                        <a:rPr kumimoji="1" lang="ja-JP" altLang="en-US" sz="1600" b="1" i="0" dirty="0">
                          <a:solidFill>
                            <a:schemeClr val="bg1"/>
                          </a:solidFill>
                          <a:latin typeface="+mn-ea"/>
                          <a:ea typeface="+mn-ea"/>
                        </a:rPr>
                        <a:t>提案期限</a:t>
                      </a:r>
                    </a:p>
                  </a:txBody>
                  <a:tcPr anchor="ctr">
                    <a:solidFill>
                      <a:schemeClr val="accent1"/>
                    </a:solidFill>
                  </a:tcPr>
                </a:tc>
                <a:tc>
                  <a:txBody>
                    <a:bodyPr/>
                    <a:lstStyle/>
                    <a:p>
                      <a:r>
                        <a:rPr kumimoji="1" lang="en-US" altLang="ja-JP" sz="1400" b="0" i="0" dirty="0">
                          <a:solidFill>
                            <a:schemeClr val="tx1"/>
                          </a:solidFill>
                          <a:latin typeface="+mn-ea"/>
                          <a:ea typeface="+mn-ea"/>
                        </a:rPr>
                        <a:t>2022</a:t>
                      </a:r>
                      <a:r>
                        <a:rPr kumimoji="1" lang="ja-JP" altLang="en-US" sz="1400" b="0" i="0" dirty="0">
                          <a:solidFill>
                            <a:schemeClr val="tx1"/>
                          </a:solidFill>
                          <a:latin typeface="+mn-ea"/>
                          <a:ea typeface="+mn-ea"/>
                        </a:rPr>
                        <a:t>年</a:t>
                      </a:r>
                      <a:r>
                        <a:rPr kumimoji="1" lang="en-US" altLang="ja-JP" sz="1400" b="0" i="0" dirty="0">
                          <a:solidFill>
                            <a:schemeClr val="tx1"/>
                          </a:solidFill>
                          <a:latin typeface="+mn-ea"/>
                          <a:ea typeface="+mn-ea"/>
                        </a:rPr>
                        <a:t>8</a:t>
                      </a:r>
                      <a:r>
                        <a:rPr kumimoji="1" lang="ja-JP" altLang="en-US" sz="1400" b="0" i="0" dirty="0">
                          <a:solidFill>
                            <a:schemeClr val="tx1"/>
                          </a:solidFill>
                          <a:latin typeface="+mn-ea"/>
                          <a:ea typeface="+mn-ea"/>
                        </a:rPr>
                        <a:t>月</a:t>
                      </a:r>
                      <a:r>
                        <a:rPr kumimoji="1" lang="en-US" altLang="ja-JP" sz="1400" b="0" i="0" dirty="0">
                          <a:solidFill>
                            <a:schemeClr val="tx1"/>
                          </a:solidFill>
                          <a:latin typeface="+mn-ea"/>
                          <a:ea typeface="+mn-ea"/>
                        </a:rPr>
                        <a:t>17</a:t>
                      </a:r>
                      <a:r>
                        <a:rPr kumimoji="1" lang="ja-JP" altLang="en-US" sz="1400" b="0" i="0" dirty="0">
                          <a:solidFill>
                            <a:schemeClr val="tx1"/>
                          </a:solidFill>
                          <a:latin typeface="+mn-ea"/>
                          <a:ea typeface="+mn-ea"/>
                        </a:rPr>
                        <a:t>日</a:t>
                      </a:r>
                    </a:p>
                  </a:txBody>
                  <a:tcPr anchor="ctr">
                    <a:solidFill>
                      <a:schemeClr val="bg1">
                        <a:lumMod val="95000"/>
                      </a:schemeClr>
                    </a:solidFill>
                  </a:tcPr>
                </a:tc>
                <a:extLst>
                  <a:ext uri="{0D108BD9-81ED-4DB2-BD59-A6C34878D82A}">
                    <a16:rowId xmlns:a16="http://schemas.microsoft.com/office/drawing/2014/main" val="3132508620"/>
                  </a:ext>
                </a:extLst>
              </a:tr>
            </a:tbl>
          </a:graphicData>
        </a:graphic>
      </p:graphicFrame>
      <p:sp>
        <p:nvSpPr>
          <p:cNvPr id="12" name="テキスト ボックス 11"/>
          <p:cNvSpPr txBox="1"/>
          <p:nvPr/>
        </p:nvSpPr>
        <p:spPr>
          <a:xfrm>
            <a:off x="331490" y="6217653"/>
            <a:ext cx="9059423" cy="484820"/>
          </a:xfrm>
          <a:prstGeom prst="rect">
            <a:avLst/>
          </a:prstGeom>
          <a:noFill/>
          <a:ln>
            <a:noFill/>
          </a:ln>
        </p:spPr>
        <p:txBody>
          <a:bodyPr wrap="square" lIns="36000" tIns="36000" rIns="36000" bIns="36000" rtlCol="0" anchor="t">
            <a:noAutofit/>
          </a:bodyPr>
          <a:lstStyle/>
          <a:p>
            <a:pPr marL="0" marR="0" lvl="0" indent="0" algn="l" defTabSz="914400" rtl="0" eaLnBrk="1" fontAlgn="auto" latinLnBrk="1"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rgbClr val="000000"/>
                </a:solidFill>
                <a:effectLst/>
                <a:uLnTx/>
                <a:uFillTx/>
                <a:latin typeface="Meiryo UI"/>
                <a:ea typeface="Meiryo UI"/>
                <a:cs typeface="+mn-cs"/>
              </a:rPr>
              <a:t>出所）</a:t>
            </a:r>
            <a:endParaRPr kumimoji="1" lang="en-US" altLang="ja-JP" sz="900" b="0" i="0" u="none" strike="noStrike" kern="1200" cap="none" spc="0" normalizeH="0" baseline="0" noProof="0" dirty="0">
              <a:ln>
                <a:noFill/>
              </a:ln>
              <a:solidFill>
                <a:srgbClr val="000000"/>
              </a:solidFill>
              <a:effectLst/>
              <a:uLnTx/>
              <a:uFillTx/>
              <a:latin typeface="Meiryo UI"/>
              <a:ea typeface="Meiryo UI"/>
              <a:cs typeface="+mn-cs"/>
            </a:endParaRPr>
          </a:p>
          <a:p>
            <a:pPr marL="0" marR="0" lvl="0" indent="0" algn="l" defTabSz="914400" rtl="0" eaLnBrk="1" fontAlgn="auto" latinLnBrk="1"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rgbClr val="000000"/>
                </a:solidFill>
                <a:effectLst/>
                <a:uLnTx/>
                <a:uFillTx/>
                <a:latin typeface="Meiryo UI"/>
                <a:ea typeface="Meiryo UI"/>
                <a:cs typeface="+mn-cs"/>
              </a:rPr>
              <a:t>１　</a:t>
            </a:r>
            <a:r>
              <a:rPr kumimoji="1" lang="en-US" altLang="ja-JP" sz="900" b="0" i="0" u="none" strike="noStrike" kern="1200" cap="none" spc="0" normalizeH="0" baseline="0" noProof="0" dirty="0">
                <a:ln>
                  <a:noFill/>
                </a:ln>
                <a:solidFill>
                  <a:srgbClr val="000000"/>
                </a:solidFill>
                <a:effectLst/>
                <a:uLnTx/>
                <a:uFillTx/>
                <a:latin typeface="Meiryo UI"/>
                <a:ea typeface="Meiryo UI"/>
                <a:cs typeface="+mn-cs"/>
              </a:rPr>
              <a:t>https://www.biometricupdate.com/202202/tender-launched-for-european-digital-identity-wallet-pilots</a:t>
            </a:r>
            <a:br>
              <a:rPr kumimoji="1" lang="en-US" altLang="ja-JP" sz="900" b="0" i="0" u="none" strike="noStrike" kern="1200" cap="none" spc="0" normalizeH="0" baseline="0" noProof="0" dirty="0">
                <a:ln>
                  <a:noFill/>
                </a:ln>
                <a:solidFill>
                  <a:srgbClr val="000000"/>
                </a:solidFill>
                <a:effectLst/>
                <a:uLnTx/>
                <a:uFillTx/>
                <a:latin typeface="Meiryo UI"/>
                <a:ea typeface="Meiryo UI"/>
                <a:cs typeface="+mn-cs"/>
              </a:rPr>
            </a:br>
            <a:r>
              <a:rPr kumimoji="1" lang="ja-JP" altLang="en-US" sz="900" b="0" i="0" u="none" strike="noStrike" kern="1200" cap="none" spc="0" normalizeH="0" baseline="0" noProof="0" dirty="0">
                <a:ln>
                  <a:noFill/>
                </a:ln>
                <a:solidFill>
                  <a:srgbClr val="000000"/>
                </a:solidFill>
                <a:effectLst/>
                <a:uLnTx/>
                <a:uFillTx/>
                <a:latin typeface="Meiryo UI"/>
                <a:ea typeface="Meiryo UI"/>
                <a:cs typeface="+mn-cs"/>
              </a:rPr>
              <a:t>２　</a:t>
            </a:r>
            <a:r>
              <a:rPr kumimoji="1" lang="en-US" altLang="ja-JP" sz="900" b="0" i="0" u="none" strike="noStrike" kern="1200" cap="none" spc="0" normalizeH="0" baseline="0" noProof="0" dirty="0">
                <a:ln>
                  <a:noFill/>
                </a:ln>
                <a:solidFill>
                  <a:srgbClr val="000000"/>
                </a:solidFill>
                <a:effectLst/>
                <a:uLnTx/>
                <a:uFillTx/>
                <a:latin typeface="Meiryo UI"/>
                <a:ea typeface="Meiryo UI"/>
                <a:cs typeface="+mn-cs"/>
              </a:rPr>
              <a:t>https://ec.europa.eu/info/funding-tenders/opportunities/portal/screen/opportunities/topic-details/digital-2022-deploy-02-electronic-id</a:t>
            </a:r>
          </a:p>
        </p:txBody>
      </p:sp>
      <p:sp>
        <p:nvSpPr>
          <p:cNvPr id="10" name="テキスト ボックス 9"/>
          <p:cNvSpPr txBox="1"/>
          <p:nvPr/>
        </p:nvSpPr>
        <p:spPr>
          <a:xfrm>
            <a:off x="3270621" y="1410274"/>
            <a:ext cx="3453530" cy="252179"/>
          </a:xfrm>
          <a:prstGeom prst="rect">
            <a:avLst/>
          </a:prstGeom>
          <a:noFill/>
        </p:spPr>
        <p:txBody>
          <a:bodyPr wrap="none" lIns="0" rIns="0" rtlCol="0">
            <a:noAutofit/>
          </a:bodyPr>
          <a:lstStyle/>
          <a:p>
            <a:pPr marL="0" marR="0" lvl="0" indent="0" algn="ctr" defTabSz="288000" rtl="0" eaLnBrk="1" fontAlgn="auto" latinLnBrk="0" hangingPunct="1">
              <a:lnSpc>
                <a:spcPct val="100000"/>
              </a:lnSpc>
              <a:spcBef>
                <a:spcPts val="0"/>
              </a:spcBef>
              <a:spcAft>
                <a:spcPts val="0"/>
              </a:spcAft>
              <a:buClrTx/>
              <a:buSzTx/>
              <a:buFontTx/>
              <a:buNone/>
              <a:tabLst/>
              <a:defRPr/>
            </a:pPr>
            <a:r>
              <a:rPr kumimoji="1" lang="ja-JP" altLang="en-US" sz="1600" b="1" i="0" u="sng" strike="noStrike" kern="1200" cap="none" spc="0" normalizeH="0" noProof="0" dirty="0" smtClean="0">
                <a:ln>
                  <a:noFill/>
                </a:ln>
                <a:solidFill>
                  <a:schemeClr val="accent2">
                    <a:lumMod val="75000"/>
                    <a:lumOff val="25000"/>
                  </a:schemeClr>
                </a:solidFill>
                <a:effectLst/>
                <a:uLnTx/>
                <a:uFillTx/>
                <a:latin typeface="Meiryo UI"/>
                <a:ea typeface="Meiryo UI"/>
                <a:cs typeface="+mn-cs"/>
              </a:rPr>
              <a:t>パイロットプロジェクトの募集概要</a:t>
            </a:r>
            <a:endParaRPr kumimoji="1" lang="ja-JP" altLang="en-US" sz="1600" b="1" i="0" u="sng" strike="noStrike" kern="1200" cap="none" spc="0" normalizeH="0" noProof="0" dirty="0">
              <a:ln>
                <a:noFill/>
              </a:ln>
              <a:solidFill>
                <a:schemeClr val="accent2">
                  <a:lumMod val="75000"/>
                  <a:lumOff val="25000"/>
                </a:schemeClr>
              </a:solidFill>
              <a:effectLst/>
              <a:uLnTx/>
              <a:uFillTx/>
              <a:latin typeface="Meiryo UI"/>
              <a:ea typeface="Meiryo UI"/>
              <a:cs typeface="+mn-cs"/>
            </a:endParaRPr>
          </a:p>
        </p:txBody>
      </p:sp>
    </p:spTree>
    <p:extLst>
      <p:ext uri="{BB962C8B-B14F-4D97-AF65-F5344CB8AC3E}">
        <p14:creationId xmlns:p14="http://schemas.microsoft.com/office/powerpoint/2010/main" val="108440473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タイトル 7"/>
          <p:cNvSpPr>
            <a:spLocks noGrp="1"/>
          </p:cNvSpPr>
          <p:nvPr>
            <p:ph type="title"/>
          </p:nvPr>
        </p:nvSpPr>
        <p:spPr>
          <a:xfrm>
            <a:off x="331490" y="164692"/>
            <a:ext cx="9243021" cy="497459"/>
          </a:xfrm>
        </p:spPr>
        <p:txBody>
          <a:bodyPr>
            <a:normAutofit fontScale="90000"/>
          </a:bodyPr>
          <a:lstStyle/>
          <a:p>
            <a:r>
              <a:rPr lang="en-US" altLang="ja-JP" sz="1100" dirty="0">
                <a:solidFill>
                  <a:srgbClr val="002060"/>
                </a:solidFill>
              </a:rPr>
              <a:t>3.3.1 </a:t>
            </a:r>
            <a:r>
              <a:rPr lang="ja-JP" altLang="en-US" sz="1100" dirty="0">
                <a:solidFill>
                  <a:srgbClr val="002060"/>
                </a:solidFill>
              </a:rPr>
              <a:t>自己主権型／分散型アイデンティティに関する取り組み・ユースケース　</a:t>
            </a:r>
            <a:r>
              <a:rPr lang="en-US" altLang="ja-JP" sz="1400" b="1" spc="0" dirty="0">
                <a:solidFill>
                  <a:srgbClr val="002060"/>
                </a:solidFill>
              </a:rPr>
              <a:t/>
            </a:r>
            <a:br>
              <a:rPr lang="en-US" altLang="ja-JP" sz="1400" b="1" spc="0" dirty="0">
                <a:solidFill>
                  <a:srgbClr val="002060"/>
                </a:solidFill>
              </a:rPr>
            </a:br>
            <a:r>
              <a:rPr lang="en-US" altLang="ja-JP" sz="2000" dirty="0">
                <a:solidFill>
                  <a:srgbClr val="002060"/>
                </a:solidFill>
              </a:rPr>
              <a:t>EUDIW</a:t>
            </a:r>
            <a:r>
              <a:rPr lang="ja-JP" altLang="en-US" sz="2000" dirty="0">
                <a:solidFill>
                  <a:srgbClr val="002060"/>
                </a:solidFill>
              </a:rPr>
              <a:t>に関するパイロットプロジェクト</a:t>
            </a:r>
            <a:r>
              <a:rPr lang="en-US" altLang="ja-JP" sz="2000" dirty="0">
                <a:solidFill>
                  <a:srgbClr val="002060"/>
                </a:solidFill>
              </a:rPr>
              <a:t>-2</a:t>
            </a:r>
            <a:endParaRPr lang="ja-JP" altLang="en-US" sz="3100" b="1" spc="0" dirty="0">
              <a:solidFill>
                <a:srgbClr val="002060"/>
              </a:solidFill>
            </a:endParaRPr>
          </a:p>
        </p:txBody>
      </p:sp>
      <p:sp>
        <p:nvSpPr>
          <p:cNvPr id="5" name="正方形/長方形 4"/>
          <p:cNvSpPr/>
          <p:nvPr/>
        </p:nvSpPr>
        <p:spPr>
          <a:xfrm>
            <a:off x="8589228" y="74294"/>
            <a:ext cx="985283" cy="186395"/>
          </a:xfrm>
          <a:prstGeom prst="rect">
            <a:avLst/>
          </a:prstGeom>
          <a:solidFill>
            <a:schemeClr val="accent2">
              <a:lumMod val="25000"/>
              <a:lumOff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400" b="1" i="0" u="none" strike="noStrike" kern="1200" cap="none" spc="0" normalizeH="0" baseline="0" noProof="0" dirty="0">
                <a:ln>
                  <a:noFill/>
                </a:ln>
                <a:solidFill>
                  <a:srgbClr val="000000"/>
                </a:solidFill>
                <a:effectLst/>
                <a:uLnTx/>
                <a:uFillTx/>
                <a:latin typeface="Arial"/>
                <a:ea typeface="Meiryo UI"/>
                <a:cs typeface="+mn-cs"/>
              </a:rPr>
              <a:t>EU</a:t>
            </a:r>
            <a:endParaRPr kumimoji="1" lang="ja-JP" altLang="en-US" sz="1400" b="1" i="0" u="none" strike="noStrike" kern="1200" cap="none" spc="0" normalizeH="0" baseline="0" noProof="0" dirty="0">
              <a:ln>
                <a:noFill/>
              </a:ln>
              <a:solidFill>
                <a:srgbClr val="000000"/>
              </a:solidFill>
              <a:effectLst/>
              <a:uLnTx/>
              <a:uFillTx/>
              <a:latin typeface="Arial"/>
              <a:ea typeface="Meiryo UI"/>
              <a:cs typeface="+mn-cs"/>
            </a:endParaRPr>
          </a:p>
        </p:txBody>
      </p:sp>
      <p:sp>
        <p:nvSpPr>
          <p:cNvPr id="7" name="正方形/長方形 6"/>
          <p:cNvSpPr/>
          <p:nvPr/>
        </p:nvSpPr>
        <p:spPr>
          <a:xfrm>
            <a:off x="8589228" y="287160"/>
            <a:ext cx="985283" cy="186395"/>
          </a:xfrm>
          <a:prstGeom prst="rect">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ドイツ</a:t>
            </a:r>
          </a:p>
        </p:txBody>
      </p:sp>
      <p:sp>
        <p:nvSpPr>
          <p:cNvPr id="9" name="正方形/長方形 8"/>
          <p:cNvSpPr/>
          <p:nvPr/>
        </p:nvSpPr>
        <p:spPr>
          <a:xfrm>
            <a:off x="8589226" y="507060"/>
            <a:ext cx="985283" cy="186395"/>
          </a:xfrm>
          <a:prstGeom prst="rect">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イギリス</a:t>
            </a:r>
          </a:p>
        </p:txBody>
      </p:sp>
      <p:sp>
        <p:nvSpPr>
          <p:cNvPr id="25" name="テキスト プレースホルダー 2"/>
          <p:cNvSpPr>
            <a:spLocks noGrp="1"/>
          </p:cNvSpPr>
          <p:nvPr>
            <p:ph type="body" sz="quarter" idx="10"/>
          </p:nvPr>
        </p:nvSpPr>
        <p:spPr>
          <a:xfrm>
            <a:off x="331788" y="692151"/>
            <a:ext cx="9331196" cy="648970"/>
          </a:xfrm>
        </p:spPr>
        <p:txBody>
          <a:bodyPr/>
          <a:lstStyle/>
          <a:p>
            <a:r>
              <a:rPr lang="ja-JP" altLang="en-US" sz="1600" b="1" dirty="0">
                <a:solidFill>
                  <a:schemeClr val="tx1">
                    <a:lumMod val="85000"/>
                    <a:lumOff val="15000"/>
                  </a:schemeClr>
                </a:solidFill>
              </a:rPr>
              <a:t>前記のパイロットプロジェクトについて、</a:t>
            </a:r>
            <a:r>
              <a:rPr lang="en-US" altLang="ja-JP" sz="1600" b="1" dirty="0">
                <a:solidFill>
                  <a:schemeClr val="tx1">
                    <a:lumMod val="85000"/>
                    <a:lumOff val="15000"/>
                  </a:schemeClr>
                </a:solidFill>
              </a:rPr>
              <a:t>2022</a:t>
            </a:r>
            <a:r>
              <a:rPr lang="ja-JP" altLang="en-US" sz="1600" b="1" dirty="0">
                <a:solidFill>
                  <a:schemeClr val="tx1">
                    <a:lumMod val="85000"/>
                    <a:lumOff val="15000"/>
                  </a:schemeClr>
                </a:solidFill>
              </a:rPr>
              <a:t>年</a:t>
            </a:r>
            <a:r>
              <a:rPr lang="en-US" altLang="ja-JP" sz="1600" b="1" dirty="0">
                <a:solidFill>
                  <a:schemeClr val="tx1">
                    <a:lumMod val="85000"/>
                    <a:lumOff val="15000"/>
                  </a:schemeClr>
                </a:solidFill>
              </a:rPr>
              <a:t>12</a:t>
            </a:r>
            <a:r>
              <a:rPr lang="ja-JP" altLang="en-US" sz="1600" b="1" dirty="0">
                <a:solidFill>
                  <a:schemeClr val="tx1">
                    <a:lumMod val="85000"/>
                    <a:lumOff val="15000"/>
                  </a:schemeClr>
                </a:solidFill>
              </a:rPr>
              <a:t>月に欧州委員会は</a:t>
            </a:r>
            <a:r>
              <a:rPr lang="en-US" altLang="ja-JP" sz="1600" b="1" dirty="0">
                <a:solidFill>
                  <a:schemeClr val="tx1">
                    <a:lumMod val="85000"/>
                    <a:lumOff val="15000"/>
                  </a:schemeClr>
                </a:solidFill>
              </a:rPr>
              <a:t>5</a:t>
            </a:r>
            <a:r>
              <a:rPr lang="ja-JP" altLang="en-US" sz="1600" b="1" dirty="0" err="1">
                <a:solidFill>
                  <a:schemeClr val="tx1">
                    <a:lumMod val="85000"/>
                    <a:lumOff val="15000"/>
                  </a:schemeClr>
                </a:solidFill>
              </a:rPr>
              <a:t>つの</a:t>
            </a:r>
            <a:r>
              <a:rPr lang="ja-JP" altLang="en-US" sz="1600" b="1" dirty="0">
                <a:solidFill>
                  <a:schemeClr val="tx1">
                    <a:lumMod val="85000"/>
                    <a:lumOff val="15000"/>
                  </a:schemeClr>
                </a:solidFill>
              </a:rPr>
              <a:t>国際コンソーシアムの提案を採択したことを発表した</a:t>
            </a:r>
            <a:r>
              <a:rPr lang="ja-JP" altLang="en-US" sz="1600" b="1" baseline="30000" dirty="0">
                <a:solidFill>
                  <a:schemeClr val="tx1">
                    <a:lumMod val="85000"/>
                    <a:lumOff val="15000"/>
                  </a:schemeClr>
                </a:solidFill>
              </a:rPr>
              <a:t>１</a:t>
            </a:r>
          </a:p>
        </p:txBody>
      </p:sp>
      <p:sp>
        <p:nvSpPr>
          <p:cNvPr id="12" name="テキスト ボックス 11"/>
          <p:cNvSpPr txBox="1"/>
          <p:nvPr/>
        </p:nvSpPr>
        <p:spPr>
          <a:xfrm>
            <a:off x="269219" y="6029127"/>
            <a:ext cx="5551297" cy="313524"/>
          </a:xfrm>
          <a:prstGeom prst="rect">
            <a:avLst/>
          </a:prstGeom>
          <a:noFill/>
          <a:ln>
            <a:noFill/>
          </a:ln>
        </p:spPr>
        <p:txBody>
          <a:bodyPr wrap="square" lIns="36000" tIns="36000" rIns="36000" bIns="36000" rtlCol="0" anchor="t">
            <a:noAutofit/>
          </a:bodyPr>
          <a:lstStyle/>
          <a:p>
            <a:pPr marL="0" marR="0" lvl="0" indent="0" algn="l" defTabSz="914400" rtl="0" eaLnBrk="1" fontAlgn="auto" latinLnBrk="1" hangingPunct="1">
              <a:lnSpc>
                <a:spcPct val="100000"/>
              </a:lnSpc>
              <a:spcBef>
                <a:spcPts val="0"/>
              </a:spcBef>
              <a:spcAft>
                <a:spcPts val="0"/>
              </a:spcAft>
              <a:buClrTx/>
              <a:buSzTx/>
              <a:buFontTx/>
              <a:buNone/>
              <a:tabLst/>
              <a:defRPr/>
            </a:pPr>
            <a:r>
              <a:rPr kumimoji="1" lang="ja-JP" altLang="en-US" sz="800" b="0" i="0" u="none" strike="noStrike" kern="1200" cap="none" spc="0" normalizeH="0" baseline="0" noProof="0" dirty="0">
                <a:ln>
                  <a:noFill/>
                </a:ln>
                <a:solidFill>
                  <a:srgbClr val="000000"/>
                </a:solidFill>
                <a:effectLst/>
                <a:uLnTx/>
                <a:uFillTx/>
                <a:latin typeface="Meiryo UI"/>
                <a:ea typeface="Meiryo UI"/>
                <a:cs typeface="+mn-cs"/>
              </a:rPr>
              <a:t>＊</a:t>
            </a:r>
            <a:r>
              <a:rPr kumimoji="1" lang="en-US" altLang="ja-JP" sz="800" b="0" i="0" u="none" strike="noStrike" kern="1200" cap="none" spc="0" normalizeH="0" baseline="0" noProof="0" dirty="0">
                <a:ln>
                  <a:noFill/>
                </a:ln>
                <a:solidFill>
                  <a:srgbClr val="000000"/>
                </a:solidFill>
                <a:effectLst/>
                <a:uLnTx/>
                <a:uFillTx/>
                <a:latin typeface="Meiryo UI"/>
                <a:ea typeface="Meiryo UI"/>
                <a:cs typeface="+mn-cs"/>
              </a:rPr>
              <a:t>PSD2</a:t>
            </a:r>
            <a:r>
              <a:rPr kumimoji="1" lang="ja-JP" altLang="en-US" sz="800" b="0" i="0" u="none" strike="noStrike" kern="1200" cap="none" spc="0" normalizeH="0" baseline="0" noProof="0" dirty="0">
                <a:ln>
                  <a:noFill/>
                </a:ln>
                <a:solidFill>
                  <a:srgbClr val="000000"/>
                </a:solidFill>
                <a:effectLst/>
                <a:uLnTx/>
                <a:uFillTx/>
                <a:latin typeface="Meiryo UI"/>
                <a:ea typeface="Meiryo UI"/>
                <a:cs typeface="+mn-cs"/>
              </a:rPr>
              <a:t>（欧州決済サービス指令第</a:t>
            </a:r>
            <a:r>
              <a:rPr kumimoji="1" lang="en-US" altLang="ja-JP" sz="800" b="0" i="0" u="none" strike="noStrike" kern="1200" cap="none" spc="0" normalizeH="0" baseline="0" noProof="0" dirty="0">
                <a:ln>
                  <a:noFill/>
                </a:ln>
                <a:solidFill>
                  <a:srgbClr val="000000"/>
                </a:solidFill>
                <a:effectLst/>
                <a:uLnTx/>
                <a:uFillTx/>
                <a:latin typeface="Meiryo UI"/>
                <a:ea typeface="Meiryo UI"/>
                <a:cs typeface="+mn-cs"/>
              </a:rPr>
              <a:t>2</a:t>
            </a:r>
            <a:r>
              <a:rPr kumimoji="1" lang="ja-JP" altLang="en-US" sz="800" b="0" i="0" u="none" strike="noStrike" kern="1200" cap="none" spc="0" normalizeH="0" baseline="0" noProof="0" dirty="0">
                <a:ln>
                  <a:noFill/>
                </a:ln>
                <a:solidFill>
                  <a:srgbClr val="000000"/>
                </a:solidFill>
                <a:effectLst/>
                <a:uLnTx/>
                <a:uFillTx/>
                <a:latin typeface="Meiryo UI"/>
                <a:ea typeface="Meiryo UI"/>
                <a:cs typeface="+mn-cs"/>
              </a:rPr>
              <a:t>版）： </a:t>
            </a:r>
            <a:r>
              <a:rPr kumimoji="1" lang="en-US" altLang="ja-JP" sz="800" b="0" i="0" u="none" strike="noStrike" kern="1200" cap="none" spc="0" normalizeH="0" baseline="0" noProof="0" dirty="0">
                <a:ln>
                  <a:noFill/>
                </a:ln>
                <a:solidFill>
                  <a:srgbClr val="000000"/>
                </a:solidFill>
                <a:effectLst/>
                <a:uLnTx/>
                <a:uFillTx/>
                <a:latin typeface="Meiryo UI"/>
                <a:ea typeface="Meiryo UI"/>
                <a:cs typeface="+mn-cs"/>
              </a:rPr>
              <a:t>2015</a:t>
            </a:r>
            <a:r>
              <a:rPr kumimoji="1" lang="ja-JP" altLang="en-US" sz="800" b="0" i="0" u="none" strike="noStrike" kern="1200" cap="none" spc="0" normalizeH="0" baseline="0" noProof="0" dirty="0">
                <a:ln>
                  <a:noFill/>
                </a:ln>
                <a:solidFill>
                  <a:srgbClr val="000000"/>
                </a:solidFill>
                <a:effectLst/>
                <a:uLnTx/>
                <a:uFillTx/>
                <a:latin typeface="Meiryo UI"/>
                <a:ea typeface="Meiryo UI"/>
                <a:cs typeface="+mn-cs"/>
              </a:rPr>
              <a:t>年に成立した国際市場における決済サービスについて定めた欧州議会指令であり、銀行が顧客本人の同意に基づいて、口座情報にアクセスする</a:t>
            </a:r>
            <a:r>
              <a:rPr kumimoji="1" lang="en-US" altLang="ja-JP" sz="800" b="0" i="0" u="none" strike="noStrike" kern="1200" cap="none" spc="0" normalizeH="0" baseline="0" noProof="0" dirty="0">
                <a:ln>
                  <a:noFill/>
                </a:ln>
                <a:solidFill>
                  <a:srgbClr val="000000"/>
                </a:solidFill>
                <a:effectLst/>
                <a:uLnTx/>
                <a:uFillTx/>
                <a:latin typeface="Meiryo UI"/>
                <a:ea typeface="Meiryo UI"/>
                <a:cs typeface="+mn-cs"/>
              </a:rPr>
              <a:t>API</a:t>
            </a:r>
            <a:r>
              <a:rPr kumimoji="1" lang="ja-JP" altLang="en-US" sz="800" b="0" i="0" u="none" strike="noStrike" kern="1200" cap="none" spc="0" normalizeH="0" baseline="0" noProof="0" dirty="0">
                <a:ln>
                  <a:noFill/>
                </a:ln>
                <a:solidFill>
                  <a:srgbClr val="000000"/>
                </a:solidFill>
                <a:effectLst/>
                <a:uLnTx/>
                <a:uFillTx/>
                <a:latin typeface="Meiryo UI"/>
                <a:ea typeface="Meiryo UI"/>
                <a:cs typeface="+mn-cs"/>
              </a:rPr>
              <a:t>を第三者（</a:t>
            </a:r>
            <a:r>
              <a:rPr kumimoji="1" lang="en-US" altLang="ja-JP" sz="800" b="0" i="0" u="none" strike="noStrike" kern="1200" cap="none" spc="0" normalizeH="0" baseline="0" noProof="0" dirty="0">
                <a:ln>
                  <a:noFill/>
                </a:ln>
                <a:solidFill>
                  <a:srgbClr val="000000"/>
                </a:solidFill>
                <a:effectLst/>
                <a:uLnTx/>
                <a:uFillTx/>
                <a:latin typeface="Meiryo UI"/>
                <a:ea typeface="Meiryo UI"/>
                <a:cs typeface="+mn-cs"/>
              </a:rPr>
              <a:t>Fintech</a:t>
            </a:r>
            <a:r>
              <a:rPr kumimoji="1" lang="ja-JP" altLang="en-US" sz="800" b="0" i="0" u="none" strike="noStrike" kern="1200" cap="none" spc="0" normalizeH="0" baseline="0" noProof="0" dirty="0">
                <a:ln>
                  <a:noFill/>
                </a:ln>
                <a:solidFill>
                  <a:srgbClr val="000000"/>
                </a:solidFill>
                <a:effectLst/>
                <a:uLnTx/>
                <a:uFillTx/>
                <a:latin typeface="Meiryo UI"/>
                <a:ea typeface="Meiryo UI"/>
                <a:cs typeface="+mn-cs"/>
              </a:rPr>
              <a:t>企業等）に提供することを可能にする</a:t>
            </a:r>
            <a:endParaRPr kumimoji="1" lang="en-US" altLang="ja-JP" sz="800" b="0" i="0" u="none" strike="noStrike" kern="1200" cap="none" spc="0" normalizeH="0" baseline="0" noProof="0" dirty="0">
              <a:ln>
                <a:noFill/>
              </a:ln>
              <a:solidFill>
                <a:srgbClr val="000000"/>
              </a:solidFill>
              <a:effectLst/>
              <a:uLnTx/>
              <a:uFillTx/>
              <a:latin typeface="Meiryo UI"/>
              <a:ea typeface="Meiryo UI"/>
              <a:cs typeface="+mn-cs"/>
            </a:endParaRPr>
          </a:p>
        </p:txBody>
      </p:sp>
      <p:graphicFrame>
        <p:nvGraphicFramePr>
          <p:cNvPr id="4" name="表 3"/>
          <p:cNvGraphicFramePr>
            <a:graphicFrameLocks noGrp="1"/>
          </p:cNvGraphicFramePr>
          <p:nvPr>
            <p:extLst>
              <p:ext uri="{D42A27DB-BD31-4B8C-83A1-F6EECF244321}">
                <p14:modId xmlns:p14="http://schemas.microsoft.com/office/powerpoint/2010/main" val="2436874084"/>
              </p:ext>
            </p:extLst>
          </p:nvPr>
        </p:nvGraphicFramePr>
        <p:xfrm>
          <a:off x="269221" y="1564687"/>
          <a:ext cx="9367557" cy="4384230"/>
        </p:xfrm>
        <a:graphic>
          <a:graphicData uri="http://schemas.openxmlformats.org/drawingml/2006/table">
            <a:tbl>
              <a:tblPr firstRow="1" bandRow="1">
                <a:tableStyleId>{5C22544A-7EE6-4342-B048-85BDC9FD1C3A}</a:tableStyleId>
              </a:tblPr>
              <a:tblGrid>
                <a:gridCol w="1671276">
                  <a:extLst>
                    <a:ext uri="{9D8B030D-6E8A-4147-A177-3AD203B41FA5}">
                      <a16:colId xmlns:a16="http://schemas.microsoft.com/office/drawing/2014/main" val="132927924"/>
                    </a:ext>
                  </a:extLst>
                </a:gridCol>
                <a:gridCol w="1688754">
                  <a:extLst>
                    <a:ext uri="{9D8B030D-6E8A-4147-A177-3AD203B41FA5}">
                      <a16:colId xmlns:a16="http://schemas.microsoft.com/office/drawing/2014/main" val="1842607309"/>
                    </a:ext>
                  </a:extLst>
                </a:gridCol>
                <a:gridCol w="6007527">
                  <a:extLst>
                    <a:ext uri="{9D8B030D-6E8A-4147-A177-3AD203B41FA5}">
                      <a16:colId xmlns:a16="http://schemas.microsoft.com/office/drawing/2014/main" val="1772066807"/>
                    </a:ext>
                  </a:extLst>
                </a:gridCol>
              </a:tblGrid>
              <a:tr h="386984">
                <a:tc>
                  <a:txBody>
                    <a:bodyPr/>
                    <a:lstStyle/>
                    <a:p>
                      <a:pPr algn="ctr"/>
                      <a:r>
                        <a:rPr kumimoji="1" lang="ja-JP" altLang="en-US" sz="1600" dirty="0">
                          <a:latin typeface="+mn-ea"/>
                          <a:ea typeface="+mn-ea"/>
                        </a:rPr>
                        <a:t>コンソーシアム名</a:t>
                      </a:r>
                    </a:p>
                  </a:txBody>
                  <a:tcPr>
                    <a:solidFill>
                      <a:schemeClr val="accent2">
                        <a:lumMod val="90000"/>
                        <a:lumOff val="10000"/>
                      </a:schemeClr>
                    </a:solidFill>
                  </a:tcPr>
                </a:tc>
                <a:tc>
                  <a:txBody>
                    <a:bodyPr/>
                    <a:lstStyle/>
                    <a:p>
                      <a:pPr algn="ctr"/>
                      <a:r>
                        <a:rPr kumimoji="1" lang="ja-JP" altLang="en-US" sz="1600" dirty="0">
                          <a:latin typeface="+mn-ea"/>
                          <a:ea typeface="+mn-ea"/>
                        </a:rPr>
                        <a:t>取り組み分野</a:t>
                      </a:r>
                    </a:p>
                  </a:txBody>
                  <a:tcPr>
                    <a:solidFill>
                      <a:schemeClr val="accent2">
                        <a:lumMod val="90000"/>
                        <a:lumOff val="10000"/>
                      </a:schemeClr>
                    </a:solidFill>
                  </a:tcPr>
                </a:tc>
                <a:tc>
                  <a:txBody>
                    <a:bodyPr/>
                    <a:lstStyle/>
                    <a:p>
                      <a:pPr algn="ctr"/>
                      <a:r>
                        <a:rPr kumimoji="1" lang="ja-JP" altLang="en-US" sz="1600" dirty="0">
                          <a:latin typeface="+mn-ea"/>
                          <a:ea typeface="+mn-ea"/>
                        </a:rPr>
                        <a:t>パイロットプロジェクトの概要</a:t>
                      </a:r>
                    </a:p>
                  </a:txBody>
                  <a:tcPr>
                    <a:solidFill>
                      <a:schemeClr val="accent2">
                        <a:lumMod val="90000"/>
                        <a:lumOff val="10000"/>
                      </a:schemeClr>
                    </a:solidFill>
                  </a:tcPr>
                </a:tc>
                <a:extLst>
                  <a:ext uri="{0D108BD9-81ED-4DB2-BD59-A6C34878D82A}">
                    <a16:rowId xmlns:a16="http://schemas.microsoft.com/office/drawing/2014/main" val="1687795379"/>
                  </a:ext>
                </a:extLst>
              </a:tr>
              <a:tr h="756376">
                <a:tc>
                  <a:txBody>
                    <a:bodyPr/>
                    <a:lstStyle/>
                    <a:p>
                      <a:pPr algn="ctr"/>
                      <a:r>
                        <a:rPr kumimoji="1" lang="en-US" altLang="ja-JP" sz="1400" b="1" dirty="0">
                          <a:latin typeface="+mn-ea"/>
                          <a:ea typeface="+mn-ea"/>
                        </a:rPr>
                        <a:t>DC4EU</a:t>
                      </a:r>
                      <a:endParaRPr kumimoji="1" lang="ja-JP" altLang="en-US" sz="1400" b="1" dirty="0">
                        <a:latin typeface="+mn-ea"/>
                        <a:ea typeface="+mn-ea"/>
                      </a:endParaRPr>
                    </a:p>
                  </a:txBody>
                  <a:tcPr anchor="ctr"/>
                </a:tc>
                <a:tc>
                  <a:txBody>
                    <a:bodyPr/>
                    <a:lstStyle/>
                    <a:p>
                      <a:pPr algn="ctr"/>
                      <a:r>
                        <a:rPr kumimoji="1" lang="ja-JP" altLang="en-US" sz="1200" b="1" dirty="0">
                          <a:latin typeface="+mn-ea"/>
                          <a:ea typeface="+mn-ea"/>
                        </a:rPr>
                        <a:t>教育・社会保障</a:t>
                      </a:r>
                    </a:p>
                  </a:txBody>
                  <a:tcPr anchor="ctr"/>
                </a:tc>
                <a:tc>
                  <a:txBody>
                    <a:bodyPr/>
                    <a:lstStyle/>
                    <a:p>
                      <a:r>
                        <a:rPr kumimoji="1" lang="ja-JP" altLang="en-US" sz="1400" dirty="0">
                          <a:latin typeface="+mn-ea"/>
                          <a:ea typeface="+mn-ea"/>
                        </a:rPr>
                        <a:t>デジタル</a:t>
                      </a:r>
                      <a:r>
                        <a:rPr kumimoji="1" lang="en-US" altLang="ja-JP" sz="1400" dirty="0">
                          <a:latin typeface="+mn-ea"/>
                          <a:ea typeface="+mn-ea"/>
                        </a:rPr>
                        <a:t>ID</a:t>
                      </a:r>
                      <a:r>
                        <a:rPr kumimoji="1" lang="ja-JP" altLang="en-US" sz="1400" dirty="0">
                          <a:latin typeface="+mn-ea"/>
                          <a:ea typeface="+mn-ea"/>
                        </a:rPr>
                        <a:t>ウォレットを活用した、欧州域内における基本的な教育資格や専門資格、欧州健康保険証（</a:t>
                      </a:r>
                      <a:r>
                        <a:rPr kumimoji="1" lang="en-US" altLang="ja-JP" sz="1400" dirty="0">
                          <a:latin typeface="+mn-ea"/>
                          <a:ea typeface="+mn-ea"/>
                        </a:rPr>
                        <a:t>EHIC</a:t>
                      </a:r>
                      <a:r>
                        <a:rPr kumimoji="1" lang="ja-JP" altLang="en-US" sz="1400" dirty="0">
                          <a:latin typeface="+mn-ea"/>
                          <a:ea typeface="+mn-ea"/>
                        </a:rPr>
                        <a:t>）などの発行・利用を行う</a:t>
                      </a:r>
                      <a:endParaRPr kumimoji="1" lang="en-US" altLang="ja-JP" sz="1400" dirty="0">
                        <a:latin typeface="+mn-ea"/>
                        <a:ea typeface="+mn-ea"/>
                      </a:endParaRPr>
                    </a:p>
                    <a:p>
                      <a:r>
                        <a:rPr kumimoji="1" lang="ja-JP" altLang="en-US" sz="900" dirty="0">
                          <a:latin typeface="+mn-ea"/>
                          <a:ea typeface="+mn-ea"/>
                        </a:rPr>
                        <a:t>出所）</a:t>
                      </a:r>
                      <a:r>
                        <a:rPr kumimoji="1" lang="en-US" altLang="ja-JP" sz="900" dirty="0">
                          <a:latin typeface="+mn-ea"/>
                          <a:ea typeface="+mn-ea"/>
                        </a:rPr>
                        <a:t>https://www.dc4eu.eu/</a:t>
                      </a:r>
                      <a:endParaRPr kumimoji="1" lang="ja-JP" altLang="en-US" sz="900" dirty="0">
                        <a:latin typeface="+mn-ea"/>
                        <a:ea typeface="+mn-ea"/>
                      </a:endParaRPr>
                    </a:p>
                  </a:txBody>
                  <a:tcPr anchor="ctr"/>
                </a:tc>
                <a:extLst>
                  <a:ext uri="{0D108BD9-81ED-4DB2-BD59-A6C34878D82A}">
                    <a16:rowId xmlns:a16="http://schemas.microsoft.com/office/drawing/2014/main" val="1054864625"/>
                  </a:ext>
                </a:extLst>
              </a:tr>
              <a:tr h="971742">
                <a:tc>
                  <a:txBody>
                    <a:bodyPr/>
                    <a:lstStyle/>
                    <a:p>
                      <a:pPr algn="ctr"/>
                      <a:r>
                        <a:rPr kumimoji="1" lang="en-US" altLang="ja-JP" sz="1400" b="1" dirty="0">
                          <a:latin typeface="+mn-ea"/>
                          <a:ea typeface="+mn-ea"/>
                        </a:rPr>
                        <a:t>EU Digital ID Wallet Consortium</a:t>
                      </a:r>
                    </a:p>
                    <a:p>
                      <a:pPr algn="ctr"/>
                      <a:r>
                        <a:rPr kumimoji="1" lang="ja-JP" altLang="en-US" sz="1400" b="1" dirty="0">
                          <a:latin typeface="+mn-ea"/>
                          <a:ea typeface="+mn-ea"/>
                        </a:rPr>
                        <a:t>（</a:t>
                      </a:r>
                      <a:r>
                        <a:rPr kumimoji="1" lang="en-US" altLang="ja-JP" sz="1400" b="1" dirty="0">
                          <a:latin typeface="+mn-ea"/>
                          <a:ea typeface="+mn-ea"/>
                        </a:rPr>
                        <a:t>EWC</a:t>
                      </a:r>
                      <a:r>
                        <a:rPr kumimoji="1" lang="ja-JP" altLang="en-US" sz="1400" b="1" dirty="0">
                          <a:latin typeface="+mn-ea"/>
                          <a:ea typeface="+mn-ea"/>
                        </a:rPr>
                        <a:t>）</a:t>
                      </a:r>
                    </a:p>
                  </a:txBody>
                  <a:tcPr anchor="ctr"/>
                </a:tc>
                <a:tc>
                  <a:txBody>
                    <a:bodyPr/>
                    <a:lstStyle/>
                    <a:p>
                      <a:pPr algn="ctr"/>
                      <a:r>
                        <a:rPr kumimoji="1" lang="ja-JP" altLang="en-US" sz="1200" b="1" dirty="0">
                          <a:latin typeface="+mn-ea"/>
                          <a:ea typeface="+mn-ea"/>
                        </a:rPr>
                        <a:t>旅行・支払い</a:t>
                      </a:r>
                    </a:p>
                  </a:txBody>
                  <a:tcPr anchor="ctr"/>
                </a:tc>
                <a:tc>
                  <a:txBody>
                    <a:bodyPr/>
                    <a:lstStyle/>
                    <a:p>
                      <a:r>
                        <a:rPr kumimoji="1" lang="ja-JP" altLang="en-US" sz="1400" dirty="0">
                          <a:latin typeface="+mn-ea"/>
                          <a:ea typeface="+mn-ea"/>
                        </a:rPr>
                        <a:t>旅行者が欧州域内を旅行するにあたり、チケットやパスポート、就労資格などの旅行証明書をデジタル</a:t>
                      </a:r>
                      <a:r>
                        <a:rPr kumimoji="1" lang="en-US" altLang="ja-JP" sz="1400" dirty="0">
                          <a:latin typeface="+mn-ea"/>
                          <a:ea typeface="+mn-ea"/>
                        </a:rPr>
                        <a:t>ID</a:t>
                      </a:r>
                      <a:r>
                        <a:rPr kumimoji="1" lang="ja-JP" altLang="en-US" sz="1400" dirty="0">
                          <a:latin typeface="+mn-ea"/>
                          <a:ea typeface="+mn-ea"/>
                        </a:rPr>
                        <a:t>ウォレットで携帯し、オンラインでの支払いを行う</a:t>
                      </a:r>
                      <a:endParaRPr kumimoji="1" lang="en-US" altLang="ja-JP" sz="1400" dirty="0">
                        <a:latin typeface="+mn-ea"/>
                        <a:ea typeface="+mn-ea"/>
                      </a:endParaRPr>
                    </a:p>
                    <a:p>
                      <a:r>
                        <a:rPr kumimoji="1" lang="ja-JP" altLang="en-US" sz="900" dirty="0">
                          <a:latin typeface="+mn-ea"/>
                          <a:ea typeface="+mn-ea"/>
                        </a:rPr>
                        <a:t>出所）</a:t>
                      </a:r>
                      <a:r>
                        <a:rPr kumimoji="1" lang="en-US" altLang="ja-JP" sz="900" dirty="0">
                          <a:latin typeface="+mn-ea"/>
                          <a:ea typeface="+mn-ea"/>
                        </a:rPr>
                        <a:t>https://eudiwalletconsortium.org/</a:t>
                      </a:r>
                      <a:endParaRPr kumimoji="1" lang="ja-JP" altLang="en-US" sz="900" dirty="0">
                        <a:latin typeface="+mn-ea"/>
                        <a:ea typeface="+mn-ea"/>
                      </a:endParaRPr>
                    </a:p>
                  </a:txBody>
                  <a:tcPr anchor="ctr"/>
                </a:tc>
                <a:extLst>
                  <a:ext uri="{0D108BD9-81ED-4DB2-BD59-A6C34878D82A}">
                    <a16:rowId xmlns:a16="http://schemas.microsoft.com/office/drawing/2014/main" val="140237594"/>
                  </a:ext>
                </a:extLst>
              </a:tr>
              <a:tr h="756376">
                <a:tc>
                  <a:txBody>
                    <a:bodyPr/>
                    <a:lstStyle/>
                    <a:p>
                      <a:pPr algn="ctr"/>
                      <a:r>
                        <a:rPr kumimoji="1" lang="en-US" altLang="ja-JP" sz="1400" b="1" dirty="0">
                          <a:latin typeface="+mn-ea"/>
                          <a:ea typeface="+mn-ea"/>
                        </a:rPr>
                        <a:t>Vector</a:t>
                      </a:r>
                      <a:endParaRPr kumimoji="1" lang="ja-JP" altLang="en-US" sz="1400" b="1" dirty="0">
                        <a:latin typeface="+mn-ea"/>
                        <a:ea typeface="+mn-ea"/>
                      </a:endParaRPr>
                    </a:p>
                  </a:txBody>
                  <a:tcPr anchor="ctr"/>
                </a:tc>
                <a:tc>
                  <a:txBody>
                    <a:bodyPr/>
                    <a:lstStyle/>
                    <a:p>
                      <a:pPr algn="ctr"/>
                      <a:r>
                        <a:rPr kumimoji="1" lang="ja-JP" altLang="en-US" sz="1200" b="1" dirty="0">
                          <a:latin typeface="+mn-ea"/>
                          <a:ea typeface="+mn-ea"/>
                        </a:rPr>
                        <a:t>教育・社会保障</a:t>
                      </a:r>
                    </a:p>
                  </a:txBody>
                  <a:tcPr anchor="ctr"/>
                </a:tc>
                <a:tc>
                  <a:txBody>
                    <a:bodyPr/>
                    <a:lstStyle/>
                    <a:p>
                      <a:r>
                        <a:rPr kumimoji="1" lang="ja-JP" altLang="en-US" sz="1400" dirty="0">
                          <a:latin typeface="+mn-ea"/>
                          <a:ea typeface="+mn-ea"/>
                        </a:rPr>
                        <a:t>市民と組織が、教育・社会保障に関する検証可能な資格情報を</a:t>
                      </a:r>
                      <a:r>
                        <a:rPr kumimoji="1" lang="en-US" altLang="ja-JP" sz="1400" dirty="0">
                          <a:latin typeface="+mn-ea"/>
                          <a:ea typeface="+mn-ea"/>
                        </a:rPr>
                        <a:t>EBSI</a:t>
                      </a:r>
                      <a:r>
                        <a:rPr kumimoji="1" lang="ja-JP" altLang="en-US" sz="1400" dirty="0">
                          <a:latin typeface="+mn-ea"/>
                          <a:ea typeface="+mn-ea"/>
                        </a:rPr>
                        <a:t>の分散型レジストリを使用した形でやり取りを行うユースケースを検証する</a:t>
                      </a:r>
                      <a:endParaRPr kumimoji="1" lang="en-US" altLang="ja-JP" sz="1400" dirty="0">
                        <a:latin typeface="+mn-ea"/>
                        <a:ea typeface="+mn-ea"/>
                      </a:endParaRPr>
                    </a:p>
                    <a:p>
                      <a:r>
                        <a:rPr kumimoji="1" lang="ja-JP" altLang="en-US" sz="900" dirty="0">
                          <a:latin typeface="+mn-ea"/>
                          <a:ea typeface="+mn-ea"/>
                        </a:rPr>
                        <a:t>出所）</a:t>
                      </a:r>
                      <a:r>
                        <a:rPr kumimoji="1" lang="en-US" altLang="ja-JP" sz="900" dirty="0">
                          <a:latin typeface="+mn-ea"/>
                          <a:ea typeface="+mn-ea"/>
                        </a:rPr>
                        <a:t>https://wiki.sunet.se/display/Projekt/VECTOR</a:t>
                      </a:r>
                      <a:endParaRPr kumimoji="1" lang="ja-JP" altLang="en-US" sz="900" dirty="0">
                        <a:latin typeface="+mn-ea"/>
                        <a:ea typeface="+mn-ea"/>
                      </a:endParaRPr>
                    </a:p>
                  </a:txBody>
                  <a:tcPr anchor="ctr"/>
                </a:tc>
                <a:extLst>
                  <a:ext uri="{0D108BD9-81ED-4DB2-BD59-A6C34878D82A}">
                    <a16:rowId xmlns:a16="http://schemas.microsoft.com/office/drawing/2014/main" val="2650267360"/>
                  </a:ext>
                </a:extLst>
              </a:tr>
              <a:tr h="756376">
                <a:tc>
                  <a:txBody>
                    <a:bodyPr/>
                    <a:lstStyle/>
                    <a:p>
                      <a:pPr algn="ctr"/>
                      <a:r>
                        <a:rPr kumimoji="1" lang="en-US" altLang="ja-JP" sz="1400" b="1" dirty="0">
                          <a:latin typeface="+mn-ea"/>
                          <a:ea typeface="+mn-ea"/>
                        </a:rPr>
                        <a:t>POTENTIAL</a:t>
                      </a:r>
                      <a:endParaRPr kumimoji="1" lang="ja-JP" altLang="en-US" sz="1400" b="1" dirty="0">
                        <a:latin typeface="+mn-ea"/>
                        <a:ea typeface="+mn-ea"/>
                      </a:endParaRPr>
                    </a:p>
                  </a:txBody>
                  <a:tcPr anchor="ctr"/>
                </a:tc>
                <a:tc>
                  <a:txBody>
                    <a:bodyPr/>
                    <a:lstStyle/>
                    <a:p>
                      <a:pPr algn="ctr"/>
                      <a:r>
                        <a:rPr kumimoji="1" lang="ja-JP" altLang="en-US" sz="1200" b="1" dirty="0">
                          <a:latin typeface="+mn-ea"/>
                          <a:ea typeface="+mn-ea"/>
                        </a:rPr>
                        <a:t>モバイル運転免許証</a:t>
                      </a:r>
                      <a:endParaRPr kumimoji="1" lang="en-US" altLang="ja-JP" sz="1200" b="1" dirty="0">
                        <a:latin typeface="+mn-ea"/>
                        <a:ea typeface="+mn-ea"/>
                      </a:endParaRPr>
                    </a:p>
                    <a:p>
                      <a:pPr algn="ctr"/>
                      <a:r>
                        <a:rPr kumimoji="1" lang="en-US" altLang="ja-JP" sz="1200" b="1" dirty="0">
                          <a:latin typeface="+mn-ea"/>
                          <a:ea typeface="+mn-ea"/>
                        </a:rPr>
                        <a:t>eHealth</a:t>
                      </a:r>
                    </a:p>
                    <a:p>
                      <a:pPr algn="ctr"/>
                      <a:r>
                        <a:rPr kumimoji="1" lang="ja-JP" altLang="en-US" sz="1200" b="1" dirty="0">
                          <a:latin typeface="+mn-ea"/>
                          <a:ea typeface="+mn-ea"/>
                        </a:rPr>
                        <a:t>その他</a:t>
                      </a:r>
                      <a:endParaRPr kumimoji="1" lang="en-US" altLang="ja-JP" sz="1200" b="1" dirty="0">
                        <a:latin typeface="+mn-ea"/>
                        <a:ea typeface="+mn-ea"/>
                      </a:endParaRPr>
                    </a:p>
                  </a:txBody>
                  <a:tcPr anchor="ctr"/>
                </a:tc>
                <a:tc>
                  <a:txBody>
                    <a:bodyPr/>
                    <a:lstStyle/>
                    <a:p>
                      <a:r>
                        <a:rPr kumimoji="1" lang="ja-JP" altLang="en-US" sz="1400" dirty="0">
                          <a:latin typeface="+mn-ea"/>
                          <a:ea typeface="+mn-ea"/>
                        </a:rPr>
                        <a:t>デジタル</a:t>
                      </a:r>
                      <a:r>
                        <a:rPr kumimoji="1" lang="en-US" altLang="ja-JP" sz="1400" dirty="0">
                          <a:latin typeface="+mn-ea"/>
                          <a:ea typeface="+mn-ea"/>
                        </a:rPr>
                        <a:t>ID</a:t>
                      </a:r>
                      <a:r>
                        <a:rPr kumimoji="1" lang="ja-JP" altLang="en-US" sz="1400" dirty="0">
                          <a:latin typeface="+mn-ea"/>
                          <a:ea typeface="+mn-ea"/>
                        </a:rPr>
                        <a:t>ウォレットを使用し、行政手続き、口座開設、電子署名、電子処方箋、</a:t>
                      </a:r>
                      <a:r>
                        <a:rPr kumimoji="1" lang="en-US" altLang="ja-JP" sz="1400" dirty="0">
                          <a:latin typeface="+mn-ea"/>
                          <a:ea typeface="+mn-ea"/>
                        </a:rPr>
                        <a:t>SIM</a:t>
                      </a:r>
                      <a:r>
                        <a:rPr kumimoji="1" lang="ja-JP" altLang="en-US" sz="1400" dirty="0">
                          <a:latin typeface="+mn-ea"/>
                          <a:ea typeface="+mn-ea"/>
                        </a:rPr>
                        <a:t>カード登録、モバイル運転免許証の提示等のユースケースを検証する</a:t>
                      </a:r>
                    </a:p>
                    <a:p>
                      <a:r>
                        <a:rPr kumimoji="1" lang="ja-JP" altLang="en-US" sz="900" dirty="0">
                          <a:latin typeface="+mn-ea"/>
                          <a:ea typeface="+mn-ea"/>
                        </a:rPr>
                        <a:t>出所）</a:t>
                      </a:r>
                      <a:r>
                        <a:rPr kumimoji="1" lang="en-US" altLang="ja-JP" sz="900" dirty="0">
                          <a:latin typeface="+mn-ea"/>
                          <a:ea typeface="+mn-ea"/>
                        </a:rPr>
                        <a:t>https://www.digital-identity-wallet.eu/</a:t>
                      </a:r>
                      <a:endParaRPr kumimoji="1" lang="ja-JP" altLang="en-US" sz="900" dirty="0">
                        <a:latin typeface="+mn-ea"/>
                        <a:ea typeface="+mn-ea"/>
                      </a:endParaRPr>
                    </a:p>
                  </a:txBody>
                  <a:tcPr anchor="ctr"/>
                </a:tc>
                <a:extLst>
                  <a:ext uri="{0D108BD9-81ED-4DB2-BD59-A6C34878D82A}">
                    <a16:rowId xmlns:a16="http://schemas.microsoft.com/office/drawing/2014/main" val="1197902792"/>
                  </a:ext>
                </a:extLst>
              </a:tr>
              <a:tr h="756376">
                <a:tc>
                  <a:txBody>
                    <a:bodyPr/>
                    <a:lstStyle/>
                    <a:p>
                      <a:pPr algn="ctr"/>
                      <a:r>
                        <a:rPr kumimoji="1" lang="en-US" altLang="ja-JP" sz="1400" b="1" dirty="0">
                          <a:latin typeface="+mn-ea"/>
                          <a:ea typeface="+mn-ea"/>
                        </a:rPr>
                        <a:t>NOBID</a:t>
                      </a:r>
                      <a:endParaRPr kumimoji="1" lang="ja-JP" altLang="en-US" sz="1400" b="1" dirty="0">
                        <a:latin typeface="+mn-ea"/>
                        <a:ea typeface="+mn-ea"/>
                      </a:endParaRPr>
                    </a:p>
                  </a:txBody>
                  <a:tcPr anchor="ctr"/>
                </a:tc>
                <a:tc>
                  <a:txBody>
                    <a:bodyPr/>
                    <a:lstStyle/>
                    <a:p>
                      <a:pPr algn="ctr"/>
                      <a:r>
                        <a:rPr kumimoji="1" lang="ja-JP" altLang="en-US" sz="1200" b="1" dirty="0">
                          <a:latin typeface="+mn-ea"/>
                          <a:ea typeface="+mn-ea"/>
                        </a:rPr>
                        <a:t>決済</a:t>
                      </a:r>
                    </a:p>
                  </a:txBody>
                  <a:tcPr anchor="ctr"/>
                </a:tc>
                <a:tc>
                  <a:txBody>
                    <a:bodyPr/>
                    <a:lstStyle/>
                    <a:p>
                      <a:r>
                        <a:rPr kumimoji="1" lang="ja-JP" altLang="en-US" sz="1400" dirty="0">
                          <a:latin typeface="+mn-ea"/>
                          <a:ea typeface="+mn-ea"/>
                        </a:rPr>
                        <a:t>デジタル</a:t>
                      </a:r>
                      <a:r>
                        <a:rPr kumimoji="1" lang="en-US" altLang="ja-JP" sz="1400" dirty="0">
                          <a:latin typeface="+mn-ea"/>
                          <a:ea typeface="+mn-ea"/>
                        </a:rPr>
                        <a:t>ID</a:t>
                      </a:r>
                      <a:r>
                        <a:rPr kumimoji="1" lang="ja-JP" altLang="en-US" sz="1400" dirty="0">
                          <a:latin typeface="+mn-ea"/>
                          <a:ea typeface="+mn-ea"/>
                        </a:rPr>
                        <a:t>ウォレットを使用して、</a:t>
                      </a:r>
                      <a:r>
                        <a:rPr kumimoji="1" lang="en-US" altLang="ja-JP" sz="1400" dirty="0">
                          <a:latin typeface="+mn-ea"/>
                          <a:ea typeface="+mn-ea"/>
                        </a:rPr>
                        <a:t>PSD2</a:t>
                      </a:r>
                      <a:r>
                        <a:rPr kumimoji="1" lang="ja-JP" altLang="en-US" sz="1400" baseline="30000" dirty="0">
                          <a:latin typeface="+mn-ea"/>
                          <a:ea typeface="+mn-ea"/>
                        </a:rPr>
                        <a:t>＊</a:t>
                      </a:r>
                      <a:r>
                        <a:rPr kumimoji="1" lang="ja-JP" altLang="en-US" sz="1400" dirty="0">
                          <a:latin typeface="+mn-ea"/>
                          <a:ea typeface="+mn-ea"/>
                        </a:rPr>
                        <a:t>に基づく本人確認及び取引を実行し、販売店や個人に対する支払いを行う</a:t>
                      </a:r>
                      <a:endParaRPr kumimoji="1" lang="en-US" altLang="ja-JP" sz="1400" dirty="0">
                        <a:latin typeface="+mn-ea"/>
                        <a:ea typeface="+mn-ea"/>
                      </a:endParaRPr>
                    </a:p>
                    <a:p>
                      <a:r>
                        <a:rPr kumimoji="1" lang="ja-JP" altLang="en-US" sz="900" dirty="0">
                          <a:latin typeface="+mn-ea"/>
                          <a:ea typeface="+mn-ea"/>
                        </a:rPr>
                        <a:t>出所）</a:t>
                      </a:r>
                      <a:r>
                        <a:rPr kumimoji="1" lang="en-US" altLang="ja-JP" sz="900" dirty="0">
                          <a:latin typeface="+mn-ea"/>
                          <a:ea typeface="+mn-ea"/>
                        </a:rPr>
                        <a:t>https://www.nobidconsortium.com/our-proposal/</a:t>
                      </a:r>
                      <a:endParaRPr kumimoji="1" lang="ja-JP" altLang="en-US" sz="900" dirty="0">
                        <a:latin typeface="+mn-ea"/>
                        <a:ea typeface="+mn-ea"/>
                      </a:endParaRPr>
                    </a:p>
                  </a:txBody>
                  <a:tcPr anchor="ctr"/>
                </a:tc>
                <a:extLst>
                  <a:ext uri="{0D108BD9-81ED-4DB2-BD59-A6C34878D82A}">
                    <a16:rowId xmlns:a16="http://schemas.microsoft.com/office/drawing/2014/main" val="1067598405"/>
                  </a:ext>
                </a:extLst>
              </a:tr>
            </a:tbl>
          </a:graphicData>
        </a:graphic>
      </p:graphicFrame>
      <p:sp>
        <p:nvSpPr>
          <p:cNvPr id="6" name="テキスト ボックス 5"/>
          <p:cNvSpPr txBox="1"/>
          <p:nvPr/>
        </p:nvSpPr>
        <p:spPr>
          <a:xfrm>
            <a:off x="3189513" y="1260862"/>
            <a:ext cx="3526972" cy="284590"/>
          </a:xfrm>
          <a:prstGeom prst="rect">
            <a:avLst/>
          </a:prstGeom>
        </p:spPr>
        <p:txBody>
          <a:bodyPr vert="horz" wrap="none" lIns="0" tIns="45720" rIns="0" bIns="45720" rtlCol="0" anchor="t"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600" b="1" i="0" u="sng" strike="noStrike" kern="1200" cap="none" spc="0" normalizeH="0" baseline="0" noProof="0" dirty="0">
                <a:ln>
                  <a:noFill/>
                </a:ln>
                <a:solidFill>
                  <a:srgbClr val="070F26">
                    <a:lumMod val="75000"/>
                    <a:lumOff val="25000"/>
                  </a:srgbClr>
                </a:solidFill>
                <a:effectLst/>
                <a:uLnTx/>
                <a:uFillTx/>
                <a:latin typeface="Arial"/>
                <a:ea typeface="Meiryo UI"/>
                <a:cs typeface="+mn-cs"/>
              </a:rPr>
              <a:t>採択されたパイロットプロジェクトの概要</a:t>
            </a:r>
          </a:p>
        </p:txBody>
      </p:sp>
      <p:sp>
        <p:nvSpPr>
          <p:cNvPr id="13" name="テキスト ボックス 12"/>
          <p:cNvSpPr txBox="1"/>
          <p:nvPr/>
        </p:nvSpPr>
        <p:spPr>
          <a:xfrm>
            <a:off x="331490" y="6342651"/>
            <a:ext cx="2961427" cy="313524"/>
          </a:xfrm>
          <a:prstGeom prst="rect">
            <a:avLst/>
          </a:prstGeom>
          <a:noFill/>
          <a:ln>
            <a:noFill/>
          </a:ln>
        </p:spPr>
        <p:txBody>
          <a:bodyPr wrap="square" lIns="36000" tIns="36000" rIns="36000" bIns="36000" rtlCol="0" anchor="t">
            <a:noAutofit/>
          </a:bodyPr>
          <a:lstStyle/>
          <a:p>
            <a:pPr marL="0" marR="0" lvl="0" indent="0" algn="l" defTabSz="914400" rtl="0" eaLnBrk="1" fontAlgn="auto" latinLnBrk="1"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rgbClr val="000000"/>
                </a:solidFill>
                <a:effectLst/>
                <a:uLnTx/>
                <a:uFillTx/>
                <a:latin typeface="Meiryo UI"/>
                <a:ea typeface="Meiryo UI"/>
                <a:cs typeface="+mn-cs"/>
              </a:rPr>
              <a:t>出所）</a:t>
            </a:r>
            <a:endParaRPr kumimoji="1" lang="en-US" altLang="ja-JP" sz="900" b="0" i="0" u="none" strike="noStrike" kern="1200" cap="none" spc="0" normalizeH="0" baseline="0" noProof="0" dirty="0">
              <a:ln>
                <a:noFill/>
              </a:ln>
              <a:solidFill>
                <a:srgbClr val="000000"/>
              </a:solidFill>
              <a:effectLst/>
              <a:uLnTx/>
              <a:uFillTx/>
              <a:latin typeface="Meiryo UI"/>
              <a:ea typeface="Meiryo UI"/>
              <a:cs typeface="+mn-cs"/>
            </a:endParaRPr>
          </a:p>
          <a:p>
            <a:pPr marL="0" marR="0" lvl="0" indent="0" algn="l" defTabSz="914400" rtl="0" eaLnBrk="1" fontAlgn="auto" latinLnBrk="1"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rgbClr val="000000"/>
                </a:solidFill>
                <a:effectLst/>
                <a:uLnTx/>
                <a:uFillTx/>
                <a:latin typeface="Meiryo UI"/>
                <a:ea typeface="Meiryo UI"/>
                <a:cs typeface="+mn-cs"/>
              </a:rPr>
              <a:t>１</a:t>
            </a:r>
            <a:r>
              <a:rPr kumimoji="1" lang="ja-JP" altLang="en-US" sz="900" b="0" i="0" u="none" strike="noStrike" kern="1200" cap="none" spc="0" normalizeH="0" baseline="0" noProof="0" dirty="0">
                <a:ln>
                  <a:noFill/>
                </a:ln>
                <a:effectLst/>
                <a:uLnTx/>
                <a:uFillTx/>
                <a:latin typeface="Meiryo UI"/>
                <a:ea typeface="Meiryo UI"/>
                <a:cs typeface="+mn-cs"/>
              </a:rPr>
              <a:t>　</a:t>
            </a:r>
            <a:r>
              <a:rPr kumimoji="1" lang="en-US" altLang="ja-JP" sz="900" b="0" i="0" u="none" strike="noStrike" kern="1200" cap="none" spc="0" normalizeH="0" baseline="0" noProof="0" dirty="0">
                <a:ln>
                  <a:noFill/>
                </a:ln>
                <a:effectLst/>
                <a:uLnTx/>
                <a:uFillTx/>
                <a:latin typeface="Meiryo UI"/>
                <a:ea typeface="Meiryo UI"/>
                <a:cs typeface="+mn-cs"/>
              </a:rPr>
              <a:t>https://wiki.sunet.se/display/Projekt/EUDIW</a:t>
            </a:r>
          </a:p>
        </p:txBody>
      </p:sp>
    </p:spTree>
    <p:extLst>
      <p:ext uri="{BB962C8B-B14F-4D97-AF65-F5344CB8AC3E}">
        <p14:creationId xmlns:p14="http://schemas.microsoft.com/office/powerpoint/2010/main" val="198929616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タイトル 7"/>
          <p:cNvSpPr>
            <a:spLocks noGrp="1"/>
          </p:cNvSpPr>
          <p:nvPr>
            <p:ph type="title"/>
          </p:nvPr>
        </p:nvSpPr>
        <p:spPr>
          <a:xfrm>
            <a:off x="331490" y="164692"/>
            <a:ext cx="9243021" cy="497459"/>
          </a:xfrm>
        </p:spPr>
        <p:txBody>
          <a:bodyPr>
            <a:normAutofit fontScale="90000"/>
          </a:bodyPr>
          <a:lstStyle/>
          <a:p>
            <a:r>
              <a:rPr lang="en-US" altLang="ja-JP" sz="1100" dirty="0">
                <a:solidFill>
                  <a:srgbClr val="002060"/>
                </a:solidFill>
              </a:rPr>
              <a:t>3.3.1</a:t>
            </a:r>
            <a:r>
              <a:rPr lang="ja-JP" altLang="en-US" sz="1100" dirty="0">
                <a:solidFill>
                  <a:srgbClr val="002060"/>
                </a:solidFill>
              </a:rPr>
              <a:t>　自己主権型／分散型アイデンティティに関する取り組み・ユースケース　</a:t>
            </a:r>
            <a:r>
              <a:rPr lang="en-US" altLang="ja-JP" sz="1400" b="1" spc="0" dirty="0">
                <a:solidFill>
                  <a:srgbClr val="002060"/>
                </a:solidFill>
              </a:rPr>
              <a:t/>
            </a:r>
            <a:br>
              <a:rPr lang="en-US" altLang="ja-JP" sz="1400" b="1" spc="0" dirty="0">
                <a:solidFill>
                  <a:srgbClr val="002060"/>
                </a:solidFill>
              </a:rPr>
            </a:br>
            <a:r>
              <a:rPr lang="ja-JP" altLang="en-US" sz="2000" b="1" spc="0" dirty="0">
                <a:solidFill>
                  <a:srgbClr val="002060"/>
                </a:solidFill>
              </a:rPr>
              <a:t>ユースケース：</a:t>
            </a:r>
            <a:r>
              <a:rPr lang="en-US" altLang="ja-JP" sz="2000" b="1" spc="0" dirty="0">
                <a:solidFill>
                  <a:srgbClr val="002060"/>
                </a:solidFill>
              </a:rPr>
              <a:t>DC4EU</a:t>
            </a:r>
            <a:r>
              <a:rPr lang="en-US" altLang="ja-JP" sz="2000" dirty="0">
                <a:solidFill>
                  <a:srgbClr val="002060"/>
                </a:solidFill>
              </a:rPr>
              <a:t>_</a:t>
            </a:r>
            <a:r>
              <a:rPr lang="ja-JP" altLang="en-US" sz="2000" dirty="0">
                <a:solidFill>
                  <a:srgbClr val="002060"/>
                </a:solidFill>
              </a:rPr>
              <a:t>教育資格・社会保障データの管理</a:t>
            </a:r>
            <a:endParaRPr lang="ja-JP" altLang="en-US" sz="3100" b="1" spc="0" dirty="0">
              <a:solidFill>
                <a:srgbClr val="002060"/>
              </a:solidFill>
            </a:endParaRPr>
          </a:p>
        </p:txBody>
      </p:sp>
      <p:sp>
        <p:nvSpPr>
          <p:cNvPr id="5" name="正方形/長方形 4"/>
          <p:cNvSpPr/>
          <p:nvPr/>
        </p:nvSpPr>
        <p:spPr>
          <a:xfrm>
            <a:off x="8589228" y="74294"/>
            <a:ext cx="985283" cy="186395"/>
          </a:xfrm>
          <a:prstGeom prst="rect">
            <a:avLst/>
          </a:prstGeom>
          <a:solidFill>
            <a:schemeClr val="accent2">
              <a:lumMod val="25000"/>
              <a:lumOff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400" b="1" i="0" u="none" strike="noStrike" kern="1200" cap="none" spc="0" normalizeH="0" baseline="0" noProof="0" dirty="0">
                <a:ln>
                  <a:noFill/>
                </a:ln>
                <a:solidFill>
                  <a:srgbClr val="000000"/>
                </a:solidFill>
                <a:effectLst/>
                <a:uLnTx/>
                <a:uFillTx/>
                <a:latin typeface="Arial"/>
                <a:ea typeface="Meiryo UI"/>
                <a:cs typeface="+mn-cs"/>
              </a:rPr>
              <a:t>EU</a:t>
            </a:r>
            <a:endParaRPr kumimoji="1" lang="ja-JP" altLang="en-US" sz="1400" b="1" i="0" u="none" strike="noStrike" kern="1200" cap="none" spc="0" normalizeH="0" baseline="0" noProof="0" dirty="0">
              <a:ln>
                <a:noFill/>
              </a:ln>
              <a:solidFill>
                <a:srgbClr val="000000"/>
              </a:solidFill>
              <a:effectLst/>
              <a:uLnTx/>
              <a:uFillTx/>
              <a:latin typeface="Arial"/>
              <a:ea typeface="Meiryo UI"/>
              <a:cs typeface="+mn-cs"/>
            </a:endParaRPr>
          </a:p>
        </p:txBody>
      </p:sp>
      <p:sp>
        <p:nvSpPr>
          <p:cNvPr id="7" name="正方形/長方形 6"/>
          <p:cNvSpPr/>
          <p:nvPr/>
        </p:nvSpPr>
        <p:spPr>
          <a:xfrm>
            <a:off x="8589228" y="287160"/>
            <a:ext cx="985283" cy="186395"/>
          </a:xfrm>
          <a:prstGeom prst="rect">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ドイツ</a:t>
            </a:r>
          </a:p>
        </p:txBody>
      </p:sp>
      <p:sp>
        <p:nvSpPr>
          <p:cNvPr id="9" name="正方形/長方形 8"/>
          <p:cNvSpPr/>
          <p:nvPr/>
        </p:nvSpPr>
        <p:spPr>
          <a:xfrm>
            <a:off x="8589226" y="507060"/>
            <a:ext cx="985283" cy="186395"/>
          </a:xfrm>
          <a:prstGeom prst="rect">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イギリス</a:t>
            </a:r>
          </a:p>
        </p:txBody>
      </p:sp>
      <p:sp>
        <p:nvSpPr>
          <p:cNvPr id="13" name="正方形/長方形 12"/>
          <p:cNvSpPr/>
          <p:nvPr/>
        </p:nvSpPr>
        <p:spPr>
          <a:xfrm>
            <a:off x="179479" y="2622514"/>
            <a:ext cx="4621121" cy="212209"/>
          </a:xfrm>
          <a:prstGeom prst="rect">
            <a:avLst/>
          </a:prstGeom>
          <a:solidFill>
            <a:schemeClr val="accent1">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ペインポイント</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14" name="正方形/長方形 13"/>
          <p:cNvSpPr/>
          <p:nvPr/>
        </p:nvSpPr>
        <p:spPr>
          <a:xfrm>
            <a:off x="5107053" y="727661"/>
            <a:ext cx="1224136" cy="220018"/>
          </a:xfrm>
          <a:prstGeom prst="rect">
            <a:avLst/>
          </a:prstGeom>
          <a:solidFill>
            <a:schemeClr val="accent1">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エンティティ</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15" name="正方形/長方形 14"/>
          <p:cNvSpPr/>
          <p:nvPr/>
        </p:nvSpPr>
        <p:spPr>
          <a:xfrm>
            <a:off x="5108029" y="719777"/>
            <a:ext cx="4603530" cy="1346539"/>
          </a:xfrm>
          <a:prstGeom prst="rect">
            <a:avLst/>
          </a:prstGeom>
          <a:noFill/>
          <a:ln>
            <a:solidFill>
              <a:schemeClr val="accent2">
                <a:lumMod val="25000"/>
                <a:lumOff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16" name="テキスト ボックス 15"/>
          <p:cNvSpPr txBox="1"/>
          <p:nvPr/>
        </p:nvSpPr>
        <p:spPr>
          <a:xfrm>
            <a:off x="5107053" y="954158"/>
            <a:ext cx="4467458" cy="830997"/>
          </a:xfrm>
          <a:prstGeom prst="rect">
            <a:avLst/>
          </a:prstGeom>
          <a:noFill/>
        </p:spPr>
        <p:txBody>
          <a:bodyPr wrap="square" rtlCol="0">
            <a:sp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国家機関（ユースケースの関連領域や加盟国間の連携を主導）</a:t>
            </a:r>
            <a:endPar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公的・民間の依拠当事者</a:t>
            </a:r>
            <a:endPar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ja-JP" altLang="en-US" sz="1200" dirty="0">
                <a:solidFill>
                  <a:srgbClr val="000000"/>
                </a:solidFill>
                <a:latin typeface="Meiryo UI" panose="020B0604030504040204" pitchFamily="50" charset="-128"/>
                <a:ea typeface="Meiryo UI" panose="020B0604030504040204" pitchFamily="50" charset="-128"/>
              </a:rPr>
              <a:t>専門教育</a:t>
            </a: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資格、健康保険証（</a:t>
            </a:r>
            <a:r>
              <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EHIC</a:t>
            </a: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）発行主体</a:t>
            </a:r>
            <a:endPar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ウォレットユーザー（</a:t>
            </a:r>
            <a:r>
              <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EU</a:t>
            </a: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市民及び居住者）</a:t>
            </a:r>
            <a:endPar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17" name="正方形/長方形 16"/>
          <p:cNvSpPr/>
          <p:nvPr/>
        </p:nvSpPr>
        <p:spPr>
          <a:xfrm>
            <a:off x="179479" y="727661"/>
            <a:ext cx="1720266" cy="220018"/>
          </a:xfrm>
          <a:prstGeom prst="rect">
            <a:avLst/>
          </a:prstGeom>
          <a:solidFill>
            <a:schemeClr val="accent1">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概要</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18" name="正方形/長方形 17"/>
          <p:cNvSpPr/>
          <p:nvPr/>
        </p:nvSpPr>
        <p:spPr>
          <a:xfrm>
            <a:off x="179478" y="719778"/>
            <a:ext cx="4928551" cy="1349416"/>
          </a:xfrm>
          <a:prstGeom prst="rect">
            <a:avLst/>
          </a:prstGeom>
          <a:noFill/>
          <a:ln>
            <a:solidFill>
              <a:schemeClr val="accent2">
                <a:lumMod val="25000"/>
                <a:lumOff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19" name="テキスト ボックス 18"/>
          <p:cNvSpPr txBox="1"/>
          <p:nvPr/>
        </p:nvSpPr>
        <p:spPr>
          <a:xfrm>
            <a:off x="178500" y="945847"/>
            <a:ext cx="4889933" cy="1200329"/>
          </a:xfrm>
          <a:prstGeom prst="rect">
            <a:avLst/>
          </a:prstGeom>
          <a:noFill/>
        </p:spPr>
        <p:txBody>
          <a:bodyPr wrap="square" rtlCol="0">
            <a:sp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欧州委員会は</a:t>
            </a:r>
            <a:r>
              <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2022</a:t>
            </a: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年</a:t>
            </a:r>
            <a:r>
              <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2</a:t>
            </a: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月、</a:t>
            </a:r>
            <a:r>
              <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EUDIW</a:t>
            </a: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の試験運用を行うために、パイロットプロジェクトの募集を行い、</a:t>
            </a:r>
            <a:r>
              <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2022</a:t>
            </a: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年</a:t>
            </a:r>
            <a:r>
              <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12</a:t>
            </a: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月に</a:t>
            </a:r>
            <a:r>
              <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5</a:t>
            </a:r>
            <a:r>
              <a:rPr kumimoji="1" lang="ja-JP" altLang="en-US" sz="1200" b="0" i="0" u="none" strike="noStrike" kern="1200" cap="none" spc="0" normalizeH="0" baseline="0" noProof="0" dirty="0" err="1">
                <a:ln>
                  <a:noFill/>
                </a:ln>
                <a:solidFill>
                  <a:srgbClr val="000000"/>
                </a:solidFill>
                <a:effectLst/>
                <a:uLnTx/>
                <a:uFillTx/>
                <a:latin typeface="Meiryo UI" panose="020B0604030504040204" pitchFamily="50" charset="-128"/>
                <a:ea typeface="Meiryo UI" panose="020B0604030504040204" pitchFamily="50" charset="-128"/>
                <a:cs typeface="+mn-cs"/>
              </a:rPr>
              <a:t>つの</a:t>
            </a: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国際コンソーシアムの提案を採択したことを発表した</a:t>
            </a:r>
            <a:r>
              <a:rPr kumimoji="1" lang="en-US" altLang="ja-JP" sz="1200" b="0" i="0" u="none" strike="noStrike" kern="1200" cap="none" spc="0" normalizeH="0" baseline="30000" noProof="0" dirty="0">
                <a:ln>
                  <a:noFill/>
                </a:ln>
                <a:solidFill>
                  <a:srgbClr val="000000"/>
                </a:solidFill>
                <a:effectLst/>
                <a:uLnTx/>
                <a:uFillTx/>
                <a:latin typeface="Meiryo UI" panose="020B0604030504040204" pitchFamily="50" charset="-128"/>
                <a:ea typeface="Meiryo UI" panose="020B0604030504040204" pitchFamily="50" charset="-128"/>
                <a:cs typeface="+mn-cs"/>
              </a:rPr>
              <a:t>1</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ltLang="ja-JP" sz="1200" dirty="0">
                <a:solidFill>
                  <a:srgbClr val="000000"/>
                </a:solidFill>
                <a:latin typeface="Meiryo UI" panose="020B0604030504040204" pitchFamily="50" charset="-128"/>
                <a:ea typeface="Meiryo UI" panose="020B0604030504040204" pitchFamily="50" charset="-128"/>
              </a:rPr>
              <a:t>DC4EU</a:t>
            </a:r>
            <a:r>
              <a:rPr lang="ja-JP" altLang="en-US" sz="1200" dirty="0">
                <a:solidFill>
                  <a:srgbClr val="000000"/>
                </a:solidFill>
                <a:latin typeface="Meiryo UI" panose="020B0604030504040204" pitchFamily="50" charset="-128"/>
                <a:ea typeface="Meiryo UI" panose="020B0604030504040204" pitchFamily="50" charset="-128"/>
              </a:rPr>
              <a:t>は教育及び社会保障の分野でパイロットを行い、</a:t>
            </a:r>
            <a:r>
              <a:rPr lang="en-US" altLang="ja-JP" sz="1200" dirty="0">
                <a:solidFill>
                  <a:srgbClr val="000000"/>
                </a:solidFill>
                <a:latin typeface="Meiryo UI" panose="020B0604030504040204" pitchFamily="50" charset="-128"/>
                <a:ea typeface="Meiryo UI" panose="020B0604030504040204" pitchFamily="50" charset="-128"/>
              </a:rPr>
              <a:t>eID</a:t>
            </a:r>
            <a:r>
              <a:rPr lang="ja-JP" altLang="en-US" sz="1200" dirty="0">
                <a:solidFill>
                  <a:srgbClr val="000000"/>
                </a:solidFill>
                <a:latin typeface="Meiryo UI" panose="020B0604030504040204" pitchFamily="50" charset="-128"/>
                <a:ea typeface="Meiryo UI" panose="020B0604030504040204" pitchFamily="50" charset="-128"/>
              </a:rPr>
              <a:t>や</a:t>
            </a:r>
            <a:r>
              <a:rPr lang="en-US" altLang="ja-JP" sz="1200" dirty="0">
                <a:solidFill>
                  <a:srgbClr val="000000"/>
                </a:solidFill>
                <a:latin typeface="Meiryo UI" panose="020B0604030504040204" pitchFamily="50" charset="-128"/>
                <a:ea typeface="Meiryo UI" panose="020B0604030504040204" pitchFamily="50" charset="-128"/>
              </a:rPr>
              <a:t>EUDI</a:t>
            </a:r>
            <a:r>
              <a:rPr lang="ja-JP" altLang="en-US" sz="1200" dirty="0">
                <a:solidFill>
                  <a:srgbClr val="000000"/>
                </a:solidFill>
                <a:latin typeface="Meiryo UI" panose="020B0604030504040204" pitchFamily="50" charset="-128"/>
                <a:ea typeface="Meiryo UI" panose="020B0604030504040204" pitchFamily="50" charset="-128"/>
              </a:rPr>
              <a:t>リファレンスウォレット、ブロックチェーンを活用した市民によるデータコントロール、プライバシーの向上を図るとしている</a:t>
            </a:r>
            <a:r>
              <a:rPr lang="en-US" altLang="ja-JP" sz="1200" baseline="30000" dirty="0">
                <a:solidFill>
                  <a:srgbClr val="000000"/>
                </a:solidFill>
                <a:latin typeface="Meiryo UI" panose="020B0604030504040204" pitchFamily="50" charset="-128"/>
                <a:ea typeface="Meiryo UI" panose="020B0604030504040204" pitchFamily="50" charset="-128"/>
              </a:rPr>
              <a:t>2</a:t>
            </a:r>
            <a:endParaRPr kumimoji="1" lang="en-US" altLang="ja-JP" sz="1200" b="0" i="0" u="none" strike="noStrike" kern="1200" cap="none" spc="0" normalizeH="0" baseline="30000" noProof="0" dirty="0">
              <a:ln>
                <a:noFill/>
              </a:ln>
              <a:solidFill>
                <a:srgbClr val="000000"/>
              </a:solidFill>
              <a:effectLst/>
              <a:uLnTx/>
              <a:uFillTx/>
              <a:latin typeface="Meiryo UI" panose="020B0604030504040204" pitchFamily="50" charset="-128"/>
              <a:ea typeface="Meiryo UI" panose="020B0604030504040204" pitchFamily="50" charset="-128"/>
            </a:endParaRPr>
          </a:p>
        </p:txBody>
      </p:sp>
      <p:sp>
        <p:nvSpPr>
          <p:cNvPr id="20" name="正方形/長方形 19"/>
          <p:cNvSpPr/>
          <p:nvPr/>
        </p:nvSpPr>
        <p:spPr>
          <a:xfrm>
            <a:off x="5107053" y="2622514"/>
            <a:ext cx="4604506" cy="212209"/>
          </a:xfrm>
          <a:prstGeom prst="rect">
            <a:avLst/>
          </a:prstGeom>
          <a:solidFill>
            <a:schemeClr val="accent1">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提供する価値</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21" name="正方形/長方形 20"/>
          <p:cNvSpPr/>
          <p:nvPr/>
        </p:nvSpPr>
        <p:spPr>
          <a:xfrm>
            <a:off x="178502" y="3444889"/>
            <a:ext cx="9533057" cy="2947784"/>
          </a:xfrm>
          <a:prstGeom prst="rect">
            <a:avLst/>
          </a:prstGeom>
          <a:noFill/>
          <a:ln>
            <a:solidFill>
              <a:schemeClr val="accent2">
                <a:lumMod val="25000"/>
                <a:lumOff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22" name="正方形/長方形 21"/>
          <p:cNvSpPr/>
          <p:nvPr/>
        </p:nvSpPr>
        <p:spPr>
          <a:xfrm>
            <a:off x="178501" y="3418610"/>
            <a:ext cx="1440160" cy="188736"/>
          </a:xfrm>
          <a:prstGeom prst="rect">
            <a:avLst/>
          </a:prstGeom>
          <a:solidFill>
            <a:schemeClr val="accent1">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ビジネスモデル</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23" name="正方形/長方形 22"/>
          <p:cNvSpPr/>
          <p:nvPr/>
        </p:nvSpPr>
        <p:spPr>
          <a:xfrm>
            <a:off x="179479" y="2887139"/>
            <a:ext cx="4621121" cy="210577"/>
          </a:xfrm>
          <a:prstGeom prst="rect">
            <a:avLst/>
          </a:prstGeom>
          <a:solidFill>
            <a:schemeClr val="accent2">
              <a:lumMod val="10000"/>
              <a:lumOff val="9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ja-JP" altLang="en-US" sz="1200" dirty="0">
                <a:solidFill>
                  <a:srgbClr val="000000"/>
                </a:solidFill>
                <a:latin typeface="Meiryo UI" panose="020B0604030504040204" pitchFamily="50" charset="-128"/>
                <a:ea typeface="Meiryo UI" panose="020B0604030504040204" pitchFamily="50" charset="-128"/>
              </a:rPr>
              <a:t>信頼性の高い電子認証手段へのアクセスができない</a:t>
            </a:r>
            <a:endPar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24" name="正方形/長方形 23"/>
          <p:cNvSpPr/>
          <p:nvPr/>
        </p:nvSpPr>
        <p:spPr>
          <a:xfrm>
            <a:off x="5107053" y="2886924"/>
            <a:ext cx="4604506" cy="210792"/>
          </a:xfrm>
          <a:prstGeom prst="rect">
            <a:avLst/>
          </a:prstGeom>
          <a:solidFill>
            <a:schemeClr val="accent2">
              <a:lumMod val="10000"/>
              <a:lumOff val="9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ブロックチェーン</a:t>
            </a:r>
            <a:r>
              <a:rPr kumimoji="1" lang="ja-JP" altLang="en-US" sz="1200" b="0" i="0" u="none" strike="noStrike" kern="120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rPr>
              <a:t>を電子認証手段に適用した</a:t>
            </a: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セキュリティの向上</a:t>
            </a:r>
          </a:p>
        </p:txBody>
      </p:sp>
      <p:sp>
        <p:nvSpPr>
          <p:cNvPr id="25" name="二等辺三角形 24"/>
          <p:cNvSpPr/>
          <p:nvPr/>
        </p:nvSpPr>
        <p:spPr>
          <a:xfrm rot="5400000">
            <a:off x="4854483" y="3126200"/>
            <a:ext cx="202287" cy="182508"/>
          </a:xfrm>
          <a:prstGeom prst="triangle">
            <a:avLst/>
          </a:prstGeom>
          <a:solidFill>
            <a:schemeClr val="accent1">
              <a:lumMod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2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26" name="正方形/長方形 25"/>
          <p:cNvSpPr/>
          <p:nvPr/>
        </p:nvSpPr>
        <p:spPr>
          <a:xfrm>
            <a:off x="178502" y="2069194"/>
            <a:ext cx="4928551" cy="490255"/>
          </a:xfrm>
          <a:prstGeom prst="rect">
            <a:avLst/>
          </a:prstGeom>
          <a:noFill/>
          <a:ln>
            <a:solidFill>
              <a:schemeClr val="accent2">
                <a:lumMod val="25000"/>
                <a:lumOff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27" name="正方形/長方形 26"/>
          <p:cNvSpPr/>
          <p:nvPr/>
        </p:nvSpPr>
        <p:spPr>
          <a:xfrm>
            <a:off x="179479" y="2077078"/>
            <a:ext cx="1720266" cy="220018"/>
          </a:xfrm>
          <a:prstGeom prst="rect">
            <a:avLst/>
          </a:prstGeom>
          <a:solidFill>
            <a:schemeClr val="accent1">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使用されている技術</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29" name="正方形/長方形 28"/>
          <p:cNvSpPr/>
          <p:nvPr/>
        </p:nvSpPr>
        <p:spPr>
          <a:xfrm>
            <a:off x="5107054" y="2066317"/>
            <a:ext cx="4604506" cy="493132"/>
          </a:xfrm>
          <a:prstGeom prst="rect">
            <a:avLst/>
          </a:prstGeom>
          <a:noFill/>
          <a:ln>
            <a:solidFill>
              <a:schemeClr val="accent2">
                <a:lumMod val="25000"/>
                <a:lumOff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30" name="テキスト ボックス 29"/>
          <p:cNvSpPr txBox="1"/>
          <p:nvPr/>
        </p:nvSpPr>
        <p:spPr>
          <a:xfrm>
            <a:off x="178501" y="2289764"/>
            <a:ext cx="4889933" cy="276999"/>
          </a:xfrm>
          <a:prstGeom prst="rect">
            <a:avLst/>
          </a:prstGeom>
          <a:noFill/>
        </p:spPr>
        <p:txBody>
          <a:bodyPr wrap="square" rtlCol="0">
            <a:sp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W3C VCs</a:t>
            </a:r>
            <a:r>
              <a:rPr kumimoji="1" lang="ja-JP" altLang="en-US" sz="1200" b="0" i="0" u="none" strike="noStrike" kern="1200" cap="none" spc="0" normalizeH="0" baseline="0" noProof="0" dirty="0" err="1">
                <a:ln>
                  <a:noFill/>
                </a:ln>
                <a:solidFill>
                  <a:srgbClr val="000000"/>
                </a:solidFill>
                <a:effectLst/>
                <a:uLnTx/>
                <a:uFillTx/>
                <a:latin typeface="Meiryo UI" panose="020B0604030504040204" pitchFamily="50" charset="-128"/>
                <a:ea typeface="Meiryo UI" panose="020B0604030504040204" pitchFamily="50" charset="-128"/>
                <a:cs typeface="+mn-cs"/>
              </a:rPr>
              <a:t>、</a:t>
            </a: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ブロックチェーン（</a:t>
            </a:r>
            <a:r>
              <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EBSI</a:t>
            </a: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a:t>
            </a:r>
            <a:endPar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31" name="テキスト ボックス 30"/>
          <p:cNvSpPr txBox="1"/>
          <p:nvPr/>
        </p:nvSpPr>
        <p:spPr>
          <a:xfrm>
            <a:off x="5107053" y="2277134"/>
            <a:ext cx="4889933" cy="276999"/>
          </a:xfrm>
          <a:prstGeom prst="rect">
            <a:avLst/>
          </a:prstGeom>
          <a:noFill/>
        </p:spPr>
        <p:txBody>
          <a:bodyPr wrap="square" rtlCol="0">
            <a:sp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eID</a:t>
            </a:r>
            <a:r>
              <a:rPr kumimoji="1" lang="ja-JP" altLang="en-US" sz="1200" b="0" i="0" u="none" strike="noStrike" kern="1200" cap="none" spc="0" normalizeH="0" baseline="0" noProof="0" dirty="0" err="1">
                <a:ln>
                  <a:noFill/>
                </a:ln>
                <a:solidFill>
                  <a:srgbClr val="000000"/>
                </a:solidFill>
                <a:effectLst/>
                <a:uLnTx/>
                <a:uFillTx/>
                <a:latin typeface="Meiryo UI" panose="020B0604030504040204" pitchFamily="50" charset="-128"/>
                <a:ea typeface="Meiryo UI" panose="020B0604030504040204" pitchFamily="50" charset="-128"/>
                <a:cs typeface="+mn-cs"/>
              </a:rPr>
              <a:t>、</a:t>
            </a: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専門教育資格、健康保険証（</a:t>
            </a:r>
            <a:r>
              <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EHIC</a:t>
            </a: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）等</a:t>
            </a:r>
            <a:endPar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68" name="正方形/長方形 67"/>
          <p:cNvSpPr/>
          <p:nvPr/>
        </p:nvSpPr>
        <p:spPr>
          <a:xfrm>
            <a:off x="5107053" y="3123617"/>
            <a:ext cx="4604506" cy="210792"/>
          </a:xfrm>
          <a:prstGeom prst="rect">
            <a:avLst/>
          </a:prstGeom>
          <a:solidFill>
            <a:schemeClr val="accent2">
              <a:lumMod val="10000"/>
              <a:lumOff val="9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EUDIW</a:t>
            </a: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への</a:t>
            </a:r>
            <a:r>
              <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VC</a:t>
            </a: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の発行に依るデータコントロールの実現</a:t>
            </a:r>
          </a:p>
        </p:txBody>
      </p:sp>
      <p:sp>
        <p:nvSpPr>
          <p:cNvPr id="32" name="正方形/長方形 31"/>
          <p:cNvSpPr/>
          <p:nvPr/>
        </p:nvSpPr>
        <p:spPr>
          <a:xfrm>
            <a:off x="6631466" y="74294"/>
            <a:ext cx="1878311" cy="278660"/>
          </a:xfrm>
          <a:prstGeom prst="rect">
            <a:avLst/>
          </a:prstGeom>
          <a:solidFill>
            <a:schemeClr val="accent2">
              <a:lumMod val="90000"/>
              <a:lumOff val="10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分野：</a:t>
            </a:r>
            <a:r>
              <a:rPr lang="ja-JP" altLang="en-US" sz="1400" b="1" dirty="0">
                <a:solidFill>
                  <a:srgbClr val="FFFFFF"/>
                </a:solidFill>
                <a:latin typeface="Meiryo UI" panose="020B0604030504040204" pitchFamily="50" charset="-128"/>
                <a:ea typeface="Meiryo UI" panose="020B0604030504040204" pitchFamily="50" charset="-128"/>
              </a:rPr>
              <a:t>教育・行政</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34" name="正方形/長方形 33"/>
          <p:cNvSpPr/>
          <p:nvPr/>
        </p:nvSpPr>
        <p:spPr>
          <a:xfrm>
            <a:off x="6631465" y="398344"/>
            <a:ext cx="1878311" cy="278660"/>
          </a:xfrm>
          <a:prstGeom prst="rect">
            <a:avLst/>
          </a:prstGeom>
          <a:solidFill>
            <a:schemeClr val="accent2">
              <a:lumMod val="90000"/>
              <a:lumOff val="10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フェーズ：</a:t>
            </a:r>
            <a:r>
              <a:rPr lang="en-US" altLang="ja-JP" sz="1400" b="1" dirty="0" err="1">
                <a:solidFill>
                  <a:srgbClr val="FFFFFF"/>
                </a:solidFill>
                <a:latin typeface="Meiryo UI" panose="020B0604030504040204" pitchFamily="50" charset="-128"/>
                <a:ea typeface="Meiryo UI" panose="020B0604030504040204" pitchFamily="50" charset="-128"/>
              </a:rPr>
              <a:t>PoC</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35" name="正方形/長方形 34"/>
          <p:cNvSpPr/>
          <p:nvPr/>
        </p:nvSpPr>
        <p:spPr>
          <a:xfrm>
            <a:off x="178500" y="3123457"/>
            <a:ext cx="4621121" cy="210577"/>
          </a:xfrm>
          <a:prstGeom prst="rect">
            <a:avLst/>
          </a:prstGeom>
          <a:solidFill>
            <a:schemeClr val="accent2">
              <a:lumMod val="10000"/>
              <a:lumOff val="9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ja-JP" altLang="en-US" sz="1200" noProof="0" dirty="0">
                <a:solidFill>
                  <a:srgbClr val="000000"/>
                </a:solidFill>
                <a:latin typeface="Meiryo UI" panose="020B0604030504040204" pitchFamily="50" charset="-128"/>
                <a:ea typeface="Meiryo UI" panose="020B0604030504040204" pitchFamily="50" charset="-128"/>
              </a:rPr>
              <a:t>個人データの共有をユーザーがコントロールすることができない</a:t>
            </a:r>
            <a:endPar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pic>
        <p:nvPicPr>
          <p:cNvPr id="36" name="図 3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83284" y="3832008"/>
            <a:ext cx="798583" cy="798583"/>
          </a:xfrm>
          <a:prstGeom prst="rect">
            <a:avLst/>
          </a:prstGeom>
        </p:spPr>
      </p:pic>
      <p:sp>
        <p:nvSpPr>
          <p:cNvPr id="37" name="テキスト ボックス 36"/>
          <p:cNvSpPr txBox="1"/>
          <p:nvPr/>
        </p:nvSpPr>
        <p:spPr>
          <a:xfrm>
            <a:off x="3129578" y="4565104"/>
            <a:ext cx="832773" cy="2616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ja-JP" sz="1100" dirty="0">
                <a:solidFill>
                  <a:srgbClr val="000000"/>
                </a:solidFill>
                <a:latin typeface="Meiryo UI" panose="020B0604030504040204" pitchFamily="50" charset="-128"/>
                <a:ea typeface="Meiryo UI" panose="020B0604030504040204" pitchFamily="50" charset="-128"/>
              </a:rPr>
              <a:t>EU</a:t>
            </a:r>
            <a:r>
              <a:rPr lang="ja-JP" altLang="en-US" sz="1100" dirty="0">
                <a:solidFill>
                  <a:srgbClr val="000000"/>
                </a:solidFill>
                <a:latin typeface="Meiryo UI" panose="020B0604030504040204" pitchFamily="50" charset="-128"/>
                <a:ea typeface="Meiryo UI" panose="020B0604030504040204" pitchFamily="50" charset="-128"/>
              </a:rPr>
              <a:t>市民</a:t>
            </a:r>
            <a:endParaRPr kumimoji="1" lang="en-US" altLang="ja-JP"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pic>
        <p:nvPicPr>
          <p:cNvPr id="38" name="図 3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74871" y="3763530"/>
            <a:ext cx="792461" cy="792461"/>
          </a:xfrm>
          <a:prstGeom prst="rect">
            <a:avLst/>
          </a:prstGeom>
        </p:spPr>
      </p:pic>
      <p:pic>
        <p:nvPicPr>
          <p:cNvPr id="44" name="図 43"/>
          <p:cNvPicPr>
            <a:picLocks noChangeAspect="1"/>
          </p:cNvPicPr>
          <p:nvPr/>
        </p:nvPicPr>
        <p:blipFill>
          <a:blip r:embed="rId4"/>
          <a:stretch>
            <a:fillRect/>
          </a:stretch>
        </p:blipFill>
        <p:spPr>
          <a:xfrm>
            <a:off x="3316207" y="5289094"/>
            <a:ext cx="4000539" cy="664983"/>
          </a:xfrm>
          <a:prstGeom prst="rect">
            <a:avLst/>
          </a:prstGeom>
        </p:spPr>
      </p:pic>
      <p:sp>
        <p:nvSpPr>
          <p:cNvPr id="45" name="テキスト ボックス 44"/>
          <p:cNvSpPr txBox="1"/>
          <p:nvPr/>
        </p:nvSpPr>
        <p:spPr>
          <a:xfrm>
            <a:off x="4975198" y="4484380"/>
            <a:ext cx="832773" cy="2616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EUDIW</a:t>
            </a:r>
          </a:p>
        </p:txBody>
      </p:sp>
      <p:cxnSp>
        <p:nvCxnSpPr>
          <p:cNvPr id="46" name="直線矢印コネクタ 45"/>
          <p:cNvCxnSpPr/>
          <p:nvPr/>
        </p:nvCxnSpPr>
        <p:spPr>
          <a:xfrm>
            <a:off x="5843847" y="4254671"/>
            <a:ext cx="2439437" cy="0"/>
          </a:xfrm>
          <a:prstGeom prst="straightConnector1">
            <a:avLst/>
          </a:prstGeom>
          <a:ln w="3175">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sp>
        <p:nvSpPr>
          <p:cNvPr id="53" name="テキスト ボックス 52"/>
          <p:cNvSpPr txBox="1"/>
          <p:nvPr/>
        </p:nvSpPr>
        <p:spPr>
          <a:xfrm>
            <a:off x="1599316" y="3866247"/>
            <a:ext cx="1686967" cy="60016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ja-JP" altLang="en-US" sz="1100" dirty="0">
                <a:solidFill>
                  <a:srgbClr val="000000"/>
                </a:solidFill>
                <a:latin typeface="Meiryo UI" panose="020B0604030504040204" pitchFamily="50" charset="-128"/>
                <a:ea typeface="Meiryo UI" panose="020B0604030504040204" pitchFamily="50" charset="-128"/>
              </a:rPr>
              <a:t>各種教育資格</a:t>
            </a:r>
            <a:endParaRPr lang="en-US" altLang="ja-JP" sz="1100" dirty="0">
              <a:solidFill>
                <a:srgbClr val="000000"/>
              </a:solidFill>
              <a:latin typeface="Meiryo UI" panose="020B0604030504040204" pitchFamily="50" charset="-128"/>
              <a:ea typeface="Meiryo UI" panose="020B0604030504040204" pitchFamily="50" charset="-128"/>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ja-JP" sz="1100" dirty="0">
                <a:solidFill>
                  <a:srgbClr val="000000"/>
                </a:solidFill>
                <a:latin typeface="Meiryo UI" panose="020B0604030504040204" pitchFamily="50" charset="-128"/>
                <a:ea typeface="Meiryo UI" panose="020B0604030504040204" pitchFamily="50" charset="-128"/>
              </a:rPr>
              <a:t>EHIC</a:t>
            </a:r>
            <a:r>
              <a:rPr lang="ja-JP" altLang="en-US" sz="1100" dirty="0">
                <a:solidFill>
                  <a:srgbClr val="000000"/>
                </a:solidFill>
                <a:latin typeface="Meiryo UI" panose="020B0604030504040204" pitchFamily="50" charset="-128"/>
                <a:ea typeface="Meiryo UI" panose="020B0604030504040204" pitchFamily="50" charset="-128"/>
              </a:rPr>
              <a:t>を</a:t>
            </a:r>
            <a:r>
              <a:rPr lang="en-US" altLang="ja-JP" sz="1100" dirty="0">
                <a:solidFill>
                  <a:srgbClr val="000000"/>
                </a:solidFill>
                <a:latin typeface="Meiryo UI" panose="020B0604030504040204" pitchFamily="50" charset="-128"/>
                <a:ea typeface="Meiryo UI" panose="020B0604030504040204" pitchFamily="50" charset="-128"/>
              </a:rPr>
              <a:t>VC</a:t>
            </a:r>
            <a:r>
              <a:rPr lang="ja-JP" altLang="en-US" sz="1100" dirty="0">
                <a:solidFill>
                  <a:srgbClr val="000000"/>
                </a:solidFill>
                <a:latin typeface="Meiryo UI" panose="020B0604030504040204" pitchFamily="50" charset="-128"/>
                <a:ea typeface="Meiryo UI" panose="020B0604030504040204" pitchFamily="50" charset="-128"/>
              </a:rPr>
              <a:t>で発行</a:t>
            </a:r>
            <a:endParaRPr lang="en-US" altLang="ja-JP" sz="1100" dirty="0">
              <a:solidFill>
                <a:srgbClr val="000000"/>
              </a:solidFill>
              <a:latin typeface="Meiryo UI" panose="020B0604030504040204" pitchFamily="50" charset="-128"/>
              <a:ea typeface="Meiryo UI" panose="020B0604030504040204" pitchFamily="50" charset="-128"/>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altLang="ja-JP"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pic>
        <p:nvPicPr>
          <p:cNvPr id="58" name="図 5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49782" y="3788283"/>
            <a:ext cx="798583" cy="798583"/>
          </a:xfrm>
          <a:prstGeom prst="rect">
            <a:avLst/>
          </a:prstGeom>
        </p:spPr>
      </p:pic>
      <p:cxnSp>
        <p:nvCxnSpPr>
          <p:cNvPr id="59" name="直線矢印コネクタ 58"/>
          <p:cNvCxnSpPr/>
          <p:nvPr/>
        </p:nvCxnSpPr>
        <p:spPr>
          <a:xfrm>
            <a:off x="1681159" y="4254671"/>
            <a:ext cx="1493712" cy="0"/>
          </a:xfrm>
          <a:prstGeom prst="straightConnector1">
            <a:avLst/>
          </a:prstGeom>
          <a:ln w="3175">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sp>
        <p:nvSpPr>
          <p:cNvPr id="60" name="テキスト ボックス 59"/>
          <p:cNvSpPr txBox="1"/>
          <p:nvPr/>
        </p:nvSpPr>
        <p:spPr>
          <a:xfrm>
            <a:off x="608635" y="4572449"/>
            <a:ext cx="1534510" cy="60016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各種教育資格・</a:t>
            </a:r>
            <a:endParaRPr kumimoji="1" lang="en-US" altLang="ja-JP"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ja-JP" altLang="en-US" sz="1100" dirty="0">
                <a:solidFill>
                  <a:srgbClr val="000000"/>
                </a:solidFill>
                <a:latin typeface="Meiryo UI" panose="020B0604030504040204" pitchFamily="50" charset="-128"/>
                <a:ea typeface="Meiryo UI" panose="020B0604030504040204" pitchFamily="50" charset="-128"/>
              </a:rPr>
              <a:t>保険証発行主体</a:t>
            </a:r>
            <a:endParaRPr kumimoji="1" lang="en-US" altLang="ja-JP"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　</a:t>
            </a:r>
            <a:endParaRPr kumimoji="1" lang="en-US" altLang="ja-JP"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cxnSp>
        <p:nvCxnSpPr>
          <p:cNvPr id="61" name="直線矢印コネクタ 60"/>
          <p:cNvCxnSpPr/>
          <p:nvPr/>
        </p:nvCxnSpPr>
        <p:spPr>
          <a:xfrm>
            <a:off x="1652256" y="4892459"/>
            <a:ext cx="1691400" cy="478573"/>
          </a:xfrm>
          <a:prstGeom prst="straightConnector1">
            <a:avLst/>
          </a:prstGeom>
          <a:ln w="3175">
            <a:solidFill>
              <a:schemeClr val="tx1"/>
            </a:solidFill>
            <a:prstDash val="dash"/>
            <a:tailEnd type="triangle"/>
          </a:ln>
          <a:effectLst/>
        </p:spPr>
        <p:style>
          <a:lnRef idx="2">
            <a:schemeClr val="accent1"/>
          </a:lnRef>
          <a:fillRef idx="0">
            <a:schemeClr val="accent1"/>
          </a:fillRef>
          <a:effectRef idx="1">
            <a:schemeClr val="accent1"/>
          </a:effectRef>
          <a:fontRef idx="minor">
            <a:schemeClr val="tx1"/>
          </a:fontRef>
        </p:style>
      </p:cxnSp>
      <p:sp>
        <p:nvSpPr>
          <p:cNvPr id="63" name="テキスト ボックス 62"/>
          <p:cNvSpPr txBox="1"/>
          <p:nvPr/>
        </p:nvSpPr>
        <p:spPr>
          <a:xfrm>
            <a:off x="1414579" y="5060580"/>
            <a:ext cx="1534510" cy="43088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ja-JP" altLang="en-US" sz="1100" dirty="0">
                <a:solidFill>
                  <a:srgbClr val="000000"/>
                </a:solidFill>
                <a:latin typeface="Meiryo UI" panose="020B0604030504040204" pitchFamily="50" charset="-128"/>
                <a:ea typeface="Meiryo UI" panose="020B0604030504040204" pitchFamily="50" charset="-128"/>
              </a:rPr>
              <a:t>ブロックチェーンへの</a:t>
            </a:r>
            <a:endParaRPr lang="en-US" altLang="ja-JP" sz="1100" dirty="0">
              <a:solidFill>
                <a:srgbClr val="000000"/>
              </a:solidFill>
              <a:latin typeface="Meiryo UI" panose="020B0604030504040204" pitchFamily="50" charset="-128"/>
              <a:ea typeface="Meiryo UI" panose="020B0604030504040204" pitchFamily="50" charset="-128"/>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書き込み</a:t>
            </a:r>
            <a:endParaRPr kumimoji="1" lang="en-US" altLang="ja-JP"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64" name="テキスト ボックス 63"/>
          <p:cNvSpPr txBox="1"/>
          <p:nvPr/>
        </p:nvSpPr>
        <p:spPr>
          <a:xfrm>
            <a:off x="3836675" y="5930338"/>
            <a:ext cx="3095383" cy="2616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EBSI</a:t>
            </a:r>
            <a:r>
              <a:rPr lang="ja-JP" altLang="en-US" sz="1100" dirty="0">
                <a:solidFill>
                  <a:srgbClr val="000000"/>
                </a:solidFill>
                <a:latin typeface="Meiryo UI" panose="020B0604030504040204" pitchFamily="50" charset="-128"/>
                <a:ea typeface="Meiryo UI" panose="020B0604030504040204" pitchFamily="50" charset="-128"/>
              </a:rPr>
              <a:t>等の</a:t>
            </a:r>
            <a:r>
              <a:rPr kumimoji="1" lang="ja-JP" altLang="en-US"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ブロックチェーンネットワークを活用できる</a:t>
            </a:r>
            <a:endParaRPr kumimoji="1" lang="en-US" altLang="ja-JP"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pic>
        <p:nvPicPr>
          <p:cNvPr id="65" name="図 6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141477" y="4009060"/>
            <a:ext cx="427112" cy="427112"/>
          </a:xfrm>
          <a:prstGeom prst="rect">
            <a:avLst/>
          </a:prstGeom>
        </p:spPr>
      </p:pic>
      <p:cxnSp>
        <p:nvCxnSpPr>
          <p:cNvPr id="66" name="直線矢印コネクタ 65"/>
          <p:cNvCxnSpPr>
            <a:endCxn id="44" idx="3"/>
          </p:cNvCxnSpPr>
          <p:nvPr/>
        </p:nvCxnSpPr>
        <p:spPr>
          <a:xfrm flipH="1">
            <a:off x="7316746" y="4920201"/>
            <a:ext cx="1365829" cy="701385"/>
          </a:xfrm>
          <a:prstGeom prst="straightConnector1">
            <a:avLst/>
          </a:prstGeom>
          <a:ln w="3175">
            <a:solidFill>
              <a:schemeClr val="tx1"/>
            </a:solidFill>
            <a:prstDash val="dash"/>
            <a:tailEnd type="triangle"/>
          </a:ln>
          <a:effectLst/>
        </p:spPr>
        <p:style>
          <a:lnRef idx="2">
            <a:schemeClr val="accent1"/>
          </a:lnRef>
          <a:fillRef idx="0">
            <a:schemeClr val="accent1"/>
          </a:fillRef>
          <a:effectRef idx="1">
            <a:schemeClr val="accent1"/>
          </a:effectRef>
          <a:fontRef idx="minor">
            <a:schemeClr val="tx1"/>
          </a:fontRef>
        </p:style>
      </p:cxnSp>
      <p:cxnSp>
        <p:nvCxnSpPr>
          <p:cNvPr id="70" name="直線矢印コネクタ 69"/>
          <p:cNvCxnSpPr/>
          <p:nvPr/>
        </p:nvCxnSpPr>
        <p:spPr>
          <a:xfrm>
            <a:off x="3873356" y="4254671"/>
            <a:ext cx="1220211" cy="0"/>
          </a:xfrm>
          <a:prstGeom prst="straightConnector1">
            <a:avLst/>
          </a:prstGeom>
          <a:ln w="3175">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sp>
        <p:nvSpPr>
          <p:cNvPr id="72" name="テキスト ボックス 71"/>
          <p:cNvSpPr txBox="1"/>
          <p:nvPr/>
        </p:nvSpPr>
        <p:spPr>
          <a:xfrm>
            <a:off x="3571101" y="3828341"/>
            <a:ext cx="1686967" cy="43088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EUDIW</a:t>
            </a:r>
            <a:r>
              <a:rPr kumimoji="1" lang="ja-JP" altLang="en-US" sz="1100" b="0" i="0" u="none" strike="noStrike" kern="1200" cap="none" spc="0" normalizeH="0" baseline="0" noProof="0" dirty="0" err="1">
                <a:ln>
                  <a:noFill/>
                </a:ln>
                <a:solidFill>
                  <a:srgbClr val="000000"/>
                </a:solidFill>
                <a:effectLst/>
                <a:uLnTx/>
                <a:uFillTx/>
                <a:latin typeface="Meiryo UI" panose="020B0604030504040204" pitchFamily="50" charset="-128"/>
                <a:ea typeface="Meiryo UI" panose="020B0604030504040204" pitchFamily="50" charset="-128"/>
                <a:cs typeface="+mn-cs"/>
              </a:rPr>
              <a:t>への</a:t>
            </a:r>
            <a:r>
              <a:rPr kumimoji="1" lang="ja-JP" altLang="en-US"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格納</a:t>
            </a:r>
            <a:endParaRPr kumimoji="1" lang="en-US" altLang="ja-JP"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ja-JP" sz="1100" dirty="0">
                <a:solidFill>
                  <a:srgbClr val="000000"/>
                </a:solidFill>
                <a:latin typeface="Meiryo UI" panose="020B0604030504040204" pitchFamily="50" charset="-128"/>
                <a:ea typeface="Meiryo UI" panose="020B0604030504040204" pitchFamily="50" charset="-128"/>
              </a:rPr>
              <a:t>eID</a:t>
            </a:r>
            <a:r>
              <a:rPr lang="ja-JP" altLang="en-US" sz="1100" dirty="0">
                <a:solidFill>
                  <a:srgbClr val="000000"/>
                </a:solidFill>
                <a:latin typeface="Meiryo UI" panose="020B0604030504040204" pitchFamily="50" charset="-128"/>
                <a:ea typeface="Meiryo UI" panose="020B0604030504040204" pitchFamily="50" charset="-128"/>
              </a:rPr>
              <a:t>との紐づけ・署名</a:t>
            </a:r>
            <a:endParaRPr kumimoji="1" lang="en-US" altLang="ja-JP"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73" name="テキスト ボックス 72"/>
          <p:cNvSpPr txBox="1"/>
          <p:nvPr/>
        </p:nvSpPr>
        <p:spPr>
          <a:xfrm>
            <a:off x="6172215" y="3955753"/>
            <a:ext cx="1686967" cy="2616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提示</a:t>
            </a:r>
            <a:endParaRPr kumimoji="1" lang="en-US" altLang="ja-JP"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74" name="テキスト ボックス 73"/>
          <p:cNvSpPr txBox="1"/>
          <p:nvPr/>
        </p:nvSpPr>
        <p:spPr>
          <a:xfrm>
            <a:off x="7674427" y="4602913"/>
            <a:ext cx="2106634" cy="43088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ja-JP" altLang="en-US" sz="1100" dirty="0">
                <a:solidFill>
                  <a:srgbClr val="000000"/>
                </a:solidFill>
                <a:latin typeface="Meiryo UI" panose="020B0604030504040204" pitchFamily="50" charset="-128"/>
                <a:ea typeface="Meiryo UI" panose="020B0604030504040204" pitchFamily="50" charset="-128"/>
              </a:rPr>
              <a:t>依拠当事者</a:t>
            </a:r>
            <a:endParaRPr lang="en-US" altLang="ja-JP" sz="1100" dirty="0">
              <a:solidFill>
                <a:srgbClr val="000000"/>
              </a:solidFill>
              <a:latin typeface="Meiryo UI" panose="020B0604030504040204" pitchFamily="50" charset="-128"/>
              <a:ea typeface="Meiryo UI" panose="020B0604030504040204" pitchFamily="50" charset="-128"/>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（サービスプロバイダー・行政等）</a:t>
            </a:r>
            <a:endParaRPr kumimoji="1" lang="en-US" altLang="ja-JP"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cxnSp>
        <p:nvCxnSpPr>
          <p:cNvPr id="75" name="直線矢印コネクタ 74"/>
          <p:cNvCxnSpPr>
            <a:stCxn id="45" idx="2"/>
          </p:cNvCxnSpPr>
          <p:nvPr/>
        </p:nvCxnSpPr>
        <p:spPr>
          <a:xfrm>
            <a:off x="5391585" y="4745990"/>
            <a:ext cx="0" cy="575621"/>
          </a:xfrm>
          <a:prstGeom prst="straightConnector1">
            <a:avLst/>
          </a:prstGeom>
          <a:ln w="3175">
            <a:solidFill>
              <a:schemeClr val="tx1"/>
            </a:solidFill>
            <a:prstDash val="dash"/>
            <a:tailEnd type="triangle"/>
          </a:ln>
          <a:effectLst/>
        </p:spPr>
        <p:style>
          <a:lnRef idx="2">
            <a:schemeClr val="accent1"/>
          </a:lnRef>
          <a:fillRef idx="0">
            <a:schemeClr val="accent1"/>
          </a:fillRef>
          <a:effectRef idx="1">
            <a:schemeClr val="accent1"/>
          </a:effectRef>
          <a:fontRef idx="minor">
            <a:schemeClr val="tx1"/>
          </a:fontRef>
        </p:style>
      </p:cxnSp>
      <p:sp>
        <p:nvSpPr>
          <p:cNvPr id="78" name="テキスト ボックス 77"/>
          <p:cNvSpPr txBox="1"/>
          <p:nvPr/>
        </p:nvSpPr>
        <p:spPr>
          <a:xfrm>
            <a:off x="4353001" y="4763516"/>
            <a:ext cx="1534510" cy="43088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VC</a:t>
            </a:r>
            <a:r>
              <a:rPr kumimoji="1" lang="ja-JP" altLang="en-US"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との</a:t>
            </a:r>
            <a:endParaRPr kumimoji="1" lang="en-US" altLang="ja-JP"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紐づけ</a:t>
            </a:r>
            <a:endParaRPr kumimoji="1" lang="en-US" altLang="ja-JP"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79" name="テキスト ボックス 78"/>
          <p:cNvSpPr txBox="1"/>
          <p:nvPr/>
        </p:nvSpPr>
        <p:spPr>
          <a:xfrm>
            <a:off x="7552019" y="5238369"/>
            <a:ext cx="1534510" cy="2616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検証</a:t>
            </a:r>
            <a:endParaRPr kumimoji="1" lang="en-US" altLang="ja-JP"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80" name="テキスト ボックス 79"/>
          <p:cNvSpPr txBox="1"/>
          <p:nvPr/>
        </p:nvSpPr>
        <p:spPr>
          <a:xfrm>
            <a:off x="178500" y="6157456"/>
            <a:ext cx="8316006" cy="276999"/>
          </a:xfrm>
          <a:prstGeom prst="rect">
            <a:avLst/>
          </a:prstGeom>
          <a:noFill/>
        </p:spPr>
        <p:txBody>
          <a:bodyPr wrap="square" rtlCol="0">
            <a:spAutoFit/>
          </a:bodyPr>
          <a:lstStyle/>
          <a:p>
            <a:pPr marR="0" lvl="0" algn="l" defTabSz="914400" rtl="0" eaLnBrk="1" fontAlgn="auto" latinLnBrk="0" hangingPunct="1">
              <a:lnSpc>
                <a:spcPct val="100000"/>
              </a:lnSpc>
              <a:spcBef>
                <a:spcPts val="0"/>
              </a:spcBef>
              <a:spcAft>
                <a:spcPts val="0"/>
              </a:spcAft>
              <a:buClrTx/>
              <a:buSzTx/>
              <a:tabLst/>
              <a:defRPr/>
            </a:pPr>
            <a:r>
              <a:rPr kumimoji="1" lang="en-US" altLang="ja-JP" sz="1200" b="0" i="0" u="none" strike="noStrike" kern="120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rPr>
              <a:t>※</a:t>
            </a:r>
            <a:r>
              <a:rPr lang="ja-JP" altLang="en-US" sz="1200" dirty="0">
                <a:solidFill>
                  <a:srgbClr val="FF0000"/>
                </a:solidFill>
                <a:latin typeface="Meiryo UI" panose="020B0604030504040204" pitchFamily="50" charset="-128"/>
                <a:ea typeface="Meiryo UI" panose="020B0604030504040204" pitchFamily="50" charset="-128"/>
              </a:rPr>
              <a:t>パイロット</a:t>
            </a:r>
            <a:r>
              <a:rPr kumimoji="1" lang="ja-JP" altLang="en-US" sz="1200" b="0" i="0" u="none" strike="noStrike" kern="120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rPr>
              <a:t>の詳細が不明であるため、コンソーシアム発表の情報を基に</a:t>
            </a:r>
            <a:r>
              <a:rPr kumimoji="1" lang="en-US" altLang="ja-JP" sz="1200" b="0" i="0" u="none" strike="noStrike" kern="120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rPr>
              <a:t>EUDIW</a:t>
            </a:r>
            <a:r>
              <a:rPr kumimoji="1" lang="ja-JP" altLang="en-US" sz="1200" b="0" i="0" u="none" strike="noStrike" kern="120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rPr>
              <a:t>のリファレンスモデルなどで補足</a:t>
            </a:r>
            <a:endParaRPr kumimoji="1" lang="en-US" altLang="ja-JP" sz="1200" b="0" i="0" u="none" strike="noStrike" kern="120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endParaRPr>
          </a:p>
        </p:txBody>
      </p:sp>
      <p:sp>
        <p:nvSpPr>
          <p:cNvPr id="81" name="正方形/長方形 80"/>
          <p:cNvSpPr/>
          <p:nvPr/>
        </p:nvSpPr>
        <p:spPr>
          <a:xfrm>
            <a:off x="95423" y="6385358"/>
            <a:ext cx="2853666" cy="507831"/>
          </a:xfrm>
          <a:prstGeom prst="rect">
            <a:avLst/>
          </a:prstGeom>
        </p:spPr>
        <p:txBody>
          <a:bodyPr wrap="none">
            <a:spAutoFit/>
          </a:bodyPr>
          <a:lstStyle/>
          <a:p>
            <a:r>
              <a:rPr lang="ja-JP" altLang="en-US" sz="900" dirty="0">
                <a:latin typeface="+mj-ea"/>
                <a:ea typeface="+mj-ea"/>
              </a:rPr>
              <a:t>出所）</a:t>
            </a:r>
            <a:endParaRPr lang="en-US" altLang="ja-JP" sz="900" dirty="0">
              <a:latin typeface="+mj-ea"/>
              <a:ea typeface="+mj-ea"/>
            </a:endParaRPr>
          </a:p>
          <a:p>
            <a:r>
              <a:rPr lang="en-US" altLang="ja-JP" sz="900" dirty="0">
                <a:latin typeface="+mj-ea"/>
                <a:ea typeface="+mj-ea"/>
              </a:rPr>
              <a:t>1</a:t>
            </a:r>
            <a:r>
              <a:rPr lang="ja-JP" altLang="en-US" sz="900" dirty="0">
                <a:latin typeface="+mj-ea"/>
                <a:ea typeface="+mj-ea"/>
              </a:rPr>
              <a:t>　</a:t>
            </a:r>
            <a:r>
              <a:rPr lang="en-US" altLang="ja-JP" sz="900" dirty="0">
                <a:latin typeface="+mj-ea"/>
                <a:ea typeface="+mj-ea"/>
              </a:rPr>
              <a:t>https://wiki.sunet.se/display/Projekt/EUDIW</a:t>
            </a:r>
          </a:p>
          <a:p>
            <a:r>
              <a:rPr lang="en-US" altLang="ja-JP" sz="900" dirty="0">
                <a:latin typeface="+mj-ea"/>
                <a:ea typeface="+mj-ea"/>
              </a:rPr>
              <a:t>2</a:t>
            </a:r>
            <a:r>
              <a:rPr lang="ja-JP" altLang="en-US" sz="900" dirty="0">
                <a:latin typeface="+mj-ea"/>
                <a:ea typeface="+mj-ea"/>
              </a:rPr>
              <a:t>　</a:t>
            </a:r>
            <a:r>
              <a:rPr lang="en-US" altLang="ja-JP" sz="900" dirty="0">
                <a:latin typeface="+mj-ea"/>
                <a:ea typeface="+mj-ea"/>
              </a:rPr>
              <a:t>https://dc4eu.eu/#toggle-id-4</a:t>
            </a:r>
            <a:endParaRPr lang="ja-JP" altLang="en-US" sz="900" dirty="0">
              <a:latin typeface="+mj-ea"/>
              <a:ea typeface="+mj-ea"/>
            </a:endParaRPr>
          </a:p>
        </p:txBody>
      </p:sp>
      <p:sp>
        <p:nvSpPr>
          <p:cNvPr id="28" name="正方形/長方形 27"/>
          <p:cNvSpPr/>
          <p:nvPr/>
        </p:nvSpPr>
        <p:spPr>
          <a:xfrm>
            <a:off x="5104962" y="2075229"/>
            <a:ext cx="1720266" cy="220018"/>
          </a:xfrm>
          <a:prstGeom prst="rect">
            <a:avLst/>
          </a:prstGeom>
          <a:solidFill>
            <a:schemeClr val="accent1">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扱う属性情報</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54" name="二等辺三角形 53"/>
          <p:cNvSpPr/>
          <p:nvPr/>
        </p:nvSpPr>
        <p:spPr>
          <a:xfrm rot="5400000">
            <a:off x="4854483" y="2888363"/>
            <a:ext cx="202287" cy="182508"/>
          </a:xfrm>
          <a:prstGeom prst="triangle">
            <a:avLst/>
          </a:prstGeom>
          <a:solidFill>
            <a:schemeClr val="accent1">
              <a:lumMod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200" b="0" i="0" u="none" strike="noStrike" kern="1200" cap="none" spc="0" normalizeH="0" baseline="0" noProof="0" dirty="0">
              <a:ln>
                <a:noFill/>
              </a:ln>
              <a:solidFill>
                <a:srgbClr val="000000"/>
              </a:solidFill>
              <a:effectLst/>
              <a:uLnTx/>
              <a:uFillTx/>
              <a:latin typeface="Arial"/>
              <a:ea typeface="Meiryo UI"/>
              <a:cs typeface="+mn-cs"/>
            </a:endParaRPr>
          </a:p>
        </p:txBody>
      </p:sp>
    </p:spTree>
    <p:extLst>
      <p:ext uri="{BB962C8B-B14F-4D97-AF65-F5344CB8AC3E}">
        <p14:creationId xmlns:p14="http://schemas.microsoft.com/office/powerpoint/2010/main" val="285912530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タイトル 7"/>
          <p:cNvSpPr>
            <a:spLocks noGrp="1"/>
          </p:cNvSpPr>
          <p:nvPr>
            <p:ph type="title"/>
          </p:nvPr>
        </p:nvSpPr>
        <p:spPr>
          <a:xfrm>
            <a:off x="331490" y="164692"/>
            <a:ext cx="9243021" cy="497459"/>
          </a:xfrm>
        </p:spPr>
        <p:txBody>
          <a:bodyPr>
            <a:normAutofit fontScale="90000"/>
          </a:bodyPr>
          <a:lstStyle/>
          <a:p>
            <a:r>
              <a:rPr lang="en-US" altLang="ja-JP" sz="1100" dirty="0">
                <a:solidFill>
                  <a:srgbClr val="002060"/>
                </a:solidFill>
              </a:rPr>
              <a:t>3.3.1</a:t>
            </a:r>
            <a:r>
              <a:rPr lang="ja-JP" altLang="en-US" sz="1100" dirty="0">
                <a:solidFill>
                  <a:srgbClr val="002060"/>
                </a:solidFill>
              </a:rPr>
              <a:t>　自己主権型／分散型アイデンティティに関する取り組み・ユースケース　</a:t>
            </a:r>
            <a:r>
              <a:rPr lang="en-US" altLang="ja-JP" sz="1400" b="1" spc="0" dirty="0">
                <a:solidFill>
                  <a:srgbClr val="002060"/>
                </a:solidFill>
              </a:rPr>
              <a:t/>
            </a:r>
            <a:br>
              <a:rPr lang="en-US" altLang="ja-JP" sz="1400" b="1" spc="0" dirty="0">
                <a:solidFill>
                  <a:srgbClr val="002060"/>
                </a:solidFill>
              </a:rPr>
            </a:br>
            <a:r>
              <a:rPr lang="ja-JP" altLang="en-US" sz="2000" b="1" spc="0" dirty="0">
                <a:solidFill>
                  <a:srgbClr val="002060"/>
                </a:solidFill>
              </a:rPr>
              <a:t>ユースケース：</a:t>
            </a:r>
            <a:r>
              <a:rPr lang="en-US" altLang="ja-JP" sz="2000" dirty="0">
                <a:solidFill>
                  <a:srgbClr val="002060"/>
                </a:solidFill>
              </a:rPr>
              <a:t>EWC_</a:t>
            </a:r>
            <a:r>
              <a:rPr lang="ja-JP" altLang="en-US" sz="2000" dirty="0">
                <a:solidFill>
                  <a:srgbClr val="002060"/>
                </a:solidFill>
              </a:rPr>
              <a:t>欧州域内旅行での情報提示</a:t>
            </a:r>
            <a:endParaRPr lang="ja-JP" altLang="en-US" sz="2700" b="1" spc="0" dirty="0">
              <a:solidFill>
                <a:srgbClr val="002060"/>
              </a:solidFill>
            </a:endParaRPr>
          </a:p>
        </p:txBody>
      </p:sp>
      <p:sp>
        <p:nvSpPr>
          <p:cNvPr id="5" name="正方形/長方形 4"/>
          <p:cNvSpPr/>
          <p:nvPr/>
        </p:nvSpPr>
        <p:spPr>
          <a:xfrm>
            <a:off x="8589228" y="74294"/>
            <a:ext cx="985283" cy="186395"/>
          </a:xfrm>
          <a:prstGeom prst="rect">
            <a:avLst/>
          </a:prstGeom>
          <a:solidFill>
            <a:schemeClr val="accent2">
              <a:lumMod val="25000"/>
              <a:lumOff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400" b="1" i="0" u="none" strike="noStrike" kern="1200" cap="none" spc="0" normalizeH="0" baseline="0" noProof="0" dirty="0">
                <a:ln>
                  <a:noFill/>
                </a:ln>
                <a:solidFill>
                  <a:srgbClr val="000000"/>
                </a:solidFill>
                <a:effectLst/>
                <a:uLnTx/>
                <a:uFillTx/>
                <a:latin typeface="Arial"/>
                <a:ea typeface="Meiryo UI"/>
                <a:cs typeface="+mn-cs"/>
              </a:rPr>
              <a:t>EU</a:t>
            </a:r>
            <a:endParaRPr kumimoji="1" lang="ja-JP" altLang="en-US" sz="1400" b="1" i="0" u="none" strike="noStrike" kern="1200" cap="none" spc="0" normalizeH="0" baseline="0" noProof="0" dirty="0">
              <a:ln>
                <a:noFill/>
              </a:ln>
              <a:solidFill>
                <a:srgbClr val="000000"/>
              </a:solidFill>
              <a:effectLst/>
              <a:uLnTx/>
              <a:uFillTx/>
              <a:latin typeface="Arial"/>
              <a:ea typeface="Meiryo UI"/>
              <a:cs typeface="+mn-cs"/>
            </a:endParaRPr>
          </a:p>
        </p:txBody>
      </p:sp>
      <p:sp>
        <p:nvSpPr>
          <p:cNvPr id="7" name="正方形/長方形 6"/>
          <p:cNvSpPr/>
          <p:nvPr/>
        </p:nvSpPr>
        <p:spPr>
          <a:xfrm>
            <a:off x="8589228" y="287160"/>
            <a:ext cx="985283" cy="186395"/>
          </a:xfrm>
          <a:prstGeom prst="rect">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ドイツ</a:t>
            </a:r>
          </a:p>
        </p:txBody>
      </p:sp>
      <p:sp>
        <p:nvSpPr>
          <p:cNvPr id="9" name="正方形/長方形 8"/>
          <p:cNvSpPr/>
          <p:nvPr/>
        </p:nvSpPr>
        <p:spPr>
          <a:xfrm>
            <a:off x="8589226" y="507060"/>
            <a:ext cx="985283" cy="186395"/>
          </a:xfrm>
          <a:prstGeom prst="rect">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イギリス</a:t>
            </a:r>
          </a:p>
        </p:txBody>
      </p:sp>
      <p:sp>
        <p:nvSpPr>
          <p:cNvPr id="13" name="正方形/長方形 12"/>
          <p:cNvSpPr/>
          <p:nvPr/>
        </p:nvSpPr>
        <p:spPr>
          <a:xfrm>
            <a:off x="179479" y="2622514"/>
            <a:ext cx="4621121" cy="212209"/>
          </a:xfrm>
          <a:prstGeom prst="rect">
            <a:avLst/>
          </a:prstGeom>
          <a:solidFill>
            <a:schemeClr val="accent1">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ペインポイント</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14" name="正方形/長方形 13"/>
          <p:cNvSpPr/>
          <p:nvPr/>
        </p:nvSpPr>
        <p:spPr>
          <a:xfrm>
            <a:off x="5107053" y="727661"/>
            <a:ext cx="1224136" cy="220018"/>
          </a:xfrm>
          <a:prstGeom prst="rect">
            <a:avLst/>
          </a:prstGeom>
          <a:solidFill>
            <a:schemeClr val="accent1">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エンティティ</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15" name="正方形/長方形 14"/>
          <p:cNvSpPr/>
          <p:nvPr/>
        </p:nvSpPr>
        <p:spPr>
          <a:xfrm>
            <a:off x="5108029" y="719777"/>
            <a:ext cx="4603530" cy="1346539"/>
          </a:xfrm>
          <a:prstGeom prst="rect">
            <a:avLst/>
          </a:prstGeom>
          <a:noFill/>
          <a:ln>
            <a:solidFill>
              <a:schemeClr val="accent2">
                <a:lumMod val="25000"/>
                <a:lumOff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16" name="テキスト ボックス 15"/>
          <p:cNvSpPr txBox="1"/>
          <p:nvPr/>
        </p:nvSpPr>
        <p:spPr>
          <a:xfrm>
            <a:off x="5107053" y="954158"/>
            <a:ext cx="4467458" cy="830997"/>
          </a:xfrm>
          <a:prstGeom prst="rect">
            <a:avLst/>
          </a:prstGeom>
          <a:noFill/>
        </p:spPr>
        <p:txBody>
          <a:bodyPr wrap="square" rtlCol="0">
            <a:sp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国家機関（ユースケースの関連領域や加盟国間の連携を主導）</a:t>
            </a:r>
            <a:endPar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公的・民間の依拠当事者</a:t>
            </a:r>
            <a:endPar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属性情報、資格情報及び認証プロバイダ</a:t>
            </a:r>
            <a:endPar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ウォレットユーザー（</a:t>
            </a:r>
            <a:r>
              <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EU</a:t>
            </a: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市民及び居住者）</a:t>
            </a:r>
            <a:endPar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17" name="正方形/長方形 16"/>
          <p:cNvSpPr/>
          <p:nvPr/>
        </p:nvSpPr>
        <p:spPr>
          <a:xfrm>
            <a:off x="179479" y="727661"/>
            <a:ext cx="1720266" cy="220018"/>
          </a:xfrm>
          <a:prstGeom prst="rect">
            <a:avLst/>
          </a:prstGeom>
          <a:solidFill>
            <a:schemeClr val="accent1">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概要</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18" name="正方形/長方形 17"/>
          <p:cNvSpPr/>
          <p:nvPr/>
        </p:nvSpPr>
        <p:spPr>
          <a:xfrm>
            <a:off x="179478" y="719778"/>
            <a:ext cx="4928551" cy="1349416"/>
          </a:xfrm>
          <a:prstGeom prst="rect">
            <a:avLst/>
          </a:prstGeom>
          <a:noFill/>
          <a:ln>
            <a:solidFill>
              <a:schemeClr val="accent2">
                <a:lumMod val="25000"/>
                <a:lumOff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19" name="テキスト ボックス 18"/>
          <p:cNvSpPr txBox="1"/>
          <p:nvPr/>
        </p:nvSpPr>
        <p:spPr>
          <a:xfrm>
            <a:off x="178500" y="945847"/>
            <a:ext cx="4889933" cy="1384995"/>
          </a:xfrm>
          <a:prstGeom prst="rect">
            <a:avLst/>
          </a:prstGeom>
          <a:noFill/>
        </p:spPr>
        <p:txBody>
          <a:bodyPr wrap="square" rtlCol="0">
            <a:sp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欧州委員会は</a:t>
            </a:r>
            <a:r>
              <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2022</a:t>
            </a: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年</a:t>
            </a:r>
            <a:r>
              <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2</a:t>
            </a: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月、</a:t>
            </a:r>
            <a:r>
              <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EUDIW</a:t>
            </a: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の試験運用を行うために、パイロットプロジェクトの募集を行い、</a:t>
            </a:r>
            <a:r>
              <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2022</a:t>
            </a: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年</a:t>
            </a:r>
            <a:r>
              <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12</a:t>
            </a: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月に</a:t>
            </a:r>
            <a:r>
              <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5</a:t>
            </a:r>
            <a:r>
              <a:rPr kumimoji="1" lang="ja-JP" altLang="en-US" sz="1200" b="0" i="0" u="none" strike="noStrike" kern="1200" cap="none" spc="0" normalizeH="0" baseline="0" noProof="0" dirty="0" err="1">
                <a:ln>
                  <a:noFill/>
                </a:ln>
                <a:solidFill>
                  <a:srgbClr val="000000"/>
                </a:solidFill>
                <a:effectLst/>
                <a:uLnTx/>
                <a:uFillTx/>
                <a:latin typeface="Meiryo UI" panose="020B0604030504040204" pitchFamily="50" charset="-128"/>
                <a:ea typeface="Meiryo UI" panose="020B0604030504040204" pitchFamily="50" charset="-128"/>
                <a:cs typeface="+mn-cs"/>
              </a:rPr>
              <a:t>つの</a:t>
            </a: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国際コンソーシアムの提案を採択したことを発表した</a:t>
            </a:r>
            <a:endPar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ltLang="ja-JP" sz="1200" dirty="0">
                <a:solidFill>
                  <a:srgbClr val="000000"/>
                </a:solidFill>
                <a:latin typeface="Meiryo UI" panose="020B0604030504040204" pitchFamily="50" charset="-128"/>
                <a:ea typeface="Meiryo UI" panose="020B0604030504040204" pitchFamily="50" charset="-128"/>
              </a:rPr>
              <a:t>EWC</a:t>
            </a:r>
            <a:r>
              <a:rPr lang="ja-JP" altLang="en-US" sz="1200" dirty="0">
                <a:solidFill>
                  <a:srgbClr val="000000"/>
                </a:solidFill>
                <a:latin typeface="Meiryo UI" panose="020B0604030504040204" pitchFamily="50" charset="-128"/>
                <a:ea typeface="Meiryo UI" panose="020B0604030504040204" pitchFamily="50" charset="-128"/>
              </a:rPr>
              <a:t>（</a:t>
            </a:r>
            <a:r>
              <a:rPr lang="en-US" altLang="ja-JP" sz="1200" dirty="0">
                <a:solidFill>
                  <a:srgbClr val="000000"/>
                </a:solidFill>
                <a:latin typeface="Meiryo UI" panose="020B0604030504040204" pitchFamily="50" charset="-128"/>
                <a:ea typeface="Meiryo UI" panose="020B0604030504040204" pitchFamily="50" charset="-128"/>
              </a:rPr>
              <a:t>EUDIW</a:t>
            </a:r>
            <a:r>
              <a:rPr lang="ja-JP" altLang="en-US" sz="1200" dirty="0">
                <a:solidFill>
                  <a:srgbClr val="000000"/>
                </a:solidFill>
                <a:latin typeface="Meiryo UI" panose="020B0604030504040204" pitchFamily="50" charset="-128"/>
                <a:ea typeface="Meiryo UI" panose="020B0604030504040204" pitchFamily="50" charset="-128"/>
              </a:rPr>
              <a:t>コンソーシアム）は、欧州域内の旅行における旅客機へのチェックイン、ショッピングの支払いなどを</a:t>
            </a:r>
            <a:r>
              <a:rPr lang="en-US" altLang="ja-JP" sz="1200" dirty="0">
                <a:solidFill>
                  <a:srgbClr val="000000"/>
                </a:solidFill>
                <a:latin typeface="Meiryo UI" panose="020B0604030504040204" pitchFamily="50" charset="-128"/>
                <a:ea typeface="Meiryo UI" panose="020B0604030504040204" pitchFamily="50" charset="-128"/>
              </a:rPr>
              <a:t>EUDIW</a:t>
            </a:r>
            <a:r>
              <a:rPr lang="ja-JP" altLang="en-US" sz="1200" dirty="0">
                <a:solidFill>
                  <a:srgbClr val="000000"/>
                </a:solidFill>
                <a:latin typeface="Meiryo UI" panose="020B0604030504040204" pitchFamily="50" charset="-128"/>
                <a:ea typeface="Meiryo UI" panose="020B0604030504040204" pitchFamily="50" charset="-128"/>
              </a:rPr>
              <a:t>で資格情報をコントロールすることにより検証するとしている</a:t>
            </a:r>
            <a:endPar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20" name="正方形/長方形 19"/>
          <p:cNvSpPr/>
          <p:nvPr/>
        </p:nvSpPr>
        <p:spPr>
          <a:xfrm>
            <a:off x="5107053" y="2622514"/>
            <a:ext cx="4604506" cy="212209"/>
          </a:xfrm>
          <a:prstGeom prst="rect">
            <a:avLst/>
          </a:prstGeom>
          <a:solidFill>
            <a:schemeClr val="accent1">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提供する価値</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21" name="正方形/長方形 20"/>
          <p:cNvSpPr/>
          <p:nvPr/>
        </p:nvSpPr>
        <p:spPr>
          <a:xfrm>
            <a:off x="178502" y="3444888"/>
            <a:ext cx="9533057" cy="2969605"/>
          </a:xfrm>
          <a:prstGeom prst="rect">
            <a:avLst/>
          </a:prstGeom>
          <a:noFill/>
          <a:ln>
            <a:solidFill>
              <a:schemeClr val="accent2">
                <a:lumMod val="25000"/>
                <a:lumOff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22" name="正方形/長方形 21"/>
          <p:cNvSpPr/>
          <p:nvPr/>
        </p:nvSpPr>
        <p:spPr>
          <a:xfrm>
            <a:off x="178501" y="3418610"/>
            <a:ext cx="1440160" cy="188736"/>
          </a:xfrm>
          <a:prstGeom prst="rect">
            <a:avLst/>
          </a:prstGeom>
          <a:solidFill>
            <a:schemeClr val="accent1">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ビジネスモデル</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25" name="二等辺三角形 24"/>
          <p:cNvSpPr/>
          <p:nvPr/>
        </p:nvSpPr>
        <p:spPr>
          <a:xfrm rot="5400000">
            <a:off x="4869345" y="3015055"/>
            <a:ext cx="202287" cy="182508"/>
          </a:xfrm>
          <a:prstGeom prst="triangle">
            <a:avLst/>
          </a:prstGeom>
          <a:solidFill>
            <a:schemeClr val="accent1">
              <a:lumMod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2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26" name="正方形/長方形 25"/>
          <p:cNvSpPr/>
          <p:nvPr/>
        </p:nvSpPr>
        <p:spPr>
          <a:xfrm>
            <a:off x="178502" y="2069194"/>
            <a:ext cx="4928551" cy="490255"/>
          </a:xfrm>
          <a:prstGeom prst="rect">
            <a:avLst/>
          </a:prstGeom>
          <a:noFill/>
          <a:ln>
            <a:solidFill>
              <a:schemeClr val="accent2">
                <a:lumMod val="25000"/>
                <a:lumOff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27" name="正方形/長方形 26"/>
          <p:cNvSpPr/>
          <p:nvPr/>
        </p:nvSpPr>
        <p:spPr>
          <a:xfrm>
            <a:off x="179479" y="2077078"/>
            <a:ext cx="1720266" cy="220018"/>
          </a:xfrm>
          <a:prstGeom prst="rect">
            <a:avLst/>
          </a:prstGeom>
          <a:solidFill>
            <a:schemeClr val="accent1">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使用されている技術</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28" name="正方形/長方形 27"/>
          <p:cNvSpPr/>
          <p:nvPr/>
        </p:nvSpPr>
        <p:spPr>
          <a:xfrm>
            <a:off x="5108029" y="2058616"/>
            <a:ext cx="1720266" cy="220018"/>
          </a:xfrm>
          <a:prstGeom prst="rect">
            <a:avLst/>
          </a:prstGeom>
          <a:solidFill>
            <a:schemeClr val="accent1">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扱う属性情報</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29" name="正方形/長方形 28"/>
          <p:cNvSpPr/>
          <p:nvPr/>
        </p:nvSpPr>
        <p:spPr>
          <a:xfrm>
            <a:off x="5107054" y="2066317"/>
            <a:ext cx="4604506" cy="493132"/>
          </a:xfrm>
          <a:prstGeom prst="rect">
            <a:avLst/>
          </a:prstGeom>
          <a:noFill/>
          <a:ln>
            <a:solidFill>
              <a:schemeClr val="accent2">
                <a:lumMod val="25000"/>
                <a:lumOff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30" name="テキスト ボックス 29"/>
          <p:cNvSpPr txBox="1"/>
          <p:nvPr/>
        </p:nvSpPr>
        <p:spPr>
          <a:xfrm>
            <a:off x="178501" y="2289764"/>
            <a:ext cx="4889933" cy="276999"/>
          </a:xfrm>
          <a:prstGeom prst="rect">
            <a:avLst/>
          </a:prstGeom>
          <a:noFill/>
        </p:spPr>
        <p:txBody>
          <a:bodyPr wrap="square" rtlCol="0">
            <a:sp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ja-JP" altLang="en-US" sz="1200" dirty="0">
                <a:solidFill>
                  <a:srgbClr val="000000"/>
                </a:solidFill>
                <a:latin typeface="Meiryo UI" panose="020B0604030504040204" pitchFamily="50" charset="-128"/>
                <a:ea typeface="Meiryo UI" panose="020B0604030504040204" pitchFamily="50" charset="-128"/>
              </a:rPr>
              <a:t>不明</a:t>
            </a:r>
            <a:endPar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31" name="テキスト ボックス 30"/>
          <p:cNvSpPr txBox="1"/>
          <p:nvPr/>
        </p:nvSpPr>
        <p:spPr>
          <a:xfrm>
            <a:off x="5107053" y="2277134"/>
            <a:ext cx="4889933" cy="276999"/>
          </a:xfrm>
          <a:prstGeom prst="rect">
            <a:avLst/>
          </a:prstGeom>
          <a:noFill/>
        </p:spPr>
        <p:txBody>
          <a:bodyPr wrap="square" rtlCol="0">
            <a:sp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旅行者情報、支払い資格情報、企業</a:t>
            </a:r>
            <a:r>
              <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ID</a:t>
            </a: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等</a:t>
            </a:r>
            <a:endPar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67" name="正方形/長方形 66"/>
          <p:cNvSpPr/>
          <p:nvPr/>
        </p:nvSpPr>
        <p:spPr>
          <a:xfrm>
            <a:off x="179479" y="2878091"/>
            <a:ext cx="4621121" cy="256873"/>
          </a:xfrm>
          <a:prstGeom prst="rect">
            <a:avLst/>
          </a:prstGeom>
          <a:solidFill>
            <a:schemeClr val="accent2">
              <a:lumMod val="10000"/>
              <a:lumOff val="9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旅行において必要な全ての</a:t>
            </a:r>
            <a:r>
              <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ID</a:t>
            </a:r>
            <a:r>
              <a:rPr kumimoji="1" lang="ja-JP" altLang="en-US" sz="1200" b="0" i="0" u="none" strike="noStrike" kern="1200" cap="none" spc="0" normalizeH="0" baseline="0" noProof="0" dirty="0" err="1">
                <a:ln>
                  <a:noFill/>
                </a:ln>
                <a:solidFill>
                  <a:srgbClr val="000000"/>
                </a:solidFill>
                <a:effectLst/>
                <a:uLnTx/>
                <a:uFillTx/>
                <a:latin typeface="Meiryo UI" panose="020B0604030504040204" pitchFamily="50" charset="-128"/>
                <a:ea typeface="Meiryo UI" panose="020B0604030504040204" pitchFamily="50" charset="-128"/>
                <a:cs typeface="+mn-cs"/>
              </a:rPr>
              <a:t>、</a:t>
            </a:r>
            <a:r>
              <a:rPr lang="ja-JP" altLang="en-US" sz="1200" dirty="0">
                <a:solidFill>
                  <a:srgbClr val="000000"/>
                </a:solidFill>
                <a:latin typeface="Meiryo UI" panose="020B0604030504040204" pitchFamily="50" charset="-128"/>
                <a:ea typeface="Meiryo UI" panose="020B0604030504040204" pitchFamily="50" charset="-128"/>
              </a:rPr>
              <a:t>資格</a:t>
            </a: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情報を管理することが煩雑である</a:t>
            </a:r>
          </a:p>
        </p:txBody>
      </p:sp>
      <p:sp>
        <p:nvSpPr>
          <p:cNvPr id="32" name="正方形/長方形 31"/>
          <p:cNvSpPr/>
          <p:nvPr/>
        </p:nvSpPr>
        <p:spPr>
          <a:xfrm>
            <a:off x="6631466" y="74294"/>
            <a:ext cx="1878311" cy="278660"/>
          </a:xfrm>
          <a:prstGeom prst="rect">
            <a:avLst/>
          </a:prstGeom>
          <a:solidFill>
            <a:schemeClr val="accent2">
              <a:lumMod val="90000"/>
              <a:lumOff val="10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分野：</a:t>
            </a:r>
            <a:r>
              <a:rPr lang="ja-JP" altLang="en-US" sz="1400" b="1" noProof="0" dirty="0">
                <a:solidFill>
                  <a:srgbClr val="FFFFFF"/>
                </a:solidFill>
                <a:latin typeface="Meiryo UI" panose="020B0604030504040204" pitchFamily="50" charset="-128"/>
                <a:ea typeface="Meiryo UI" panose="020B0604030504040204" pitchFamily="50" charset="-128"/>
              </a:rPr>
              <a:t>旅行・小売</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34" name="正方形/長方形 33"/>
          <p:cNvSpPr/>
          <p:nvPr/>
        </p:nvSpPr>
        <p:spPr>
          <a:xfrm>
            <a:off x="6631465" y="398344"/>
            <a:ext cx="1878311" cy="278660"/>
          </a:xfrm>
          <a:prstGeom prst="rect">
            <a:avLst/>
          </a:prstGeom>
          <a:solidFill>
            <a:schemeClr val="accent2">
              <a:lumMod val="90000"/>
              <a:lumOff val="10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フェーズ：</a:t>
            </a:r>
            <a:r>
              <a:rPr lang="en-US" altLang="ja-JP" sz="1400" b="1" dirty="0" err="1">
                <a:solidFill>
                  <a:srgbClr val="FFFFFF"/>
                </a:solidFill>
                <a:latin typeface="Meiryo UI" panose="020B0604030504040204" pitchFamily="50" charset="-128"/>
                <a:ea typeface="Meiryo UI" panose="020B0604030504040204" pitchFamily="50" charset="-128"/>
              </a:rPr>
              <a:t>PoC</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pic>
        <p:nvPicPr>
          <p:cNvPr id="35" name="図 3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83284" y="3832008"/>
            <a:ext cx="798583" cy="798583"/>
          </a:xfrm>
          <a:prstGeom prst="rect">
            <a:avLst/>
          </a:prstGeom>
        </p:spPr>
      </p:pic>
      <p:sp>
        <p:nvSpPr>
          <p:cNvPr id="36" name="テキスト ボックス 35"/>
          <p:cNvSpPr txBox="1"/>
          <p:nvPr/>
        </p:nvSpPr>
        <p:spPr>
          <a:xfrm>
            <a:off x="2870786" y="4515742"/>
            <a:ext cx="1349695" cy="43088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ja-JP" altLang="en-US" sz="1100" noProof="0" dirty="0">
                <a:solidFill>
                  <a:srgbClr val="000000"/>
                </a:solidFill>
                <a:latin typeface="Meiryo UI" panose="020B0604030504040204" pitchFamily="50" charset="-128"/>
                <a:ea typeface="Meiryo UI" panose="020B0604030504040204" pitchFamily="50" charset="-128"/>
              </a:rPr>
              <a:t>欧州域内</a:t>
            </a:r>
            <a:endParaRPr lang="en-US" altLang="ja-JP" sz="1100" noProof="0" dirty="0">
              <a:solidFill>
                <a:srgbClr val="000000"/>
              </a:solidFill>
              <a:latin typeface="Meiryo UI" panose="020B0604030504040204" pitchFamily="50" charset="-128"/>
              <a:ea typeface="Meiryo UI" panose="020B0604030504040204" pitchFamily="50" charset="-128"/>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dirty="0">
                <a:ln>
                  <a:noFill/>
                </a:ln>
                <a:solidFill>
                  <a:srgbClr val="000000"/>
                </a:solidFill>
                <a:effectLst/>
                <a:uLnTx/>
                <a:uFillTx/>
                <a:latin typeface="Meiryo UI" panose="020B0604030504040204" pitchFamily="50" charset="-128"/>
                <a:ea typeface="Meiryo UI" panose="020B0604030504040204" pitchFamily="50" charset="-128"/>
                <a:cs typeface="+mn-cs"/>
              </a:rPr>
              <a:t>旅行者（</a:t>
            </a:r>
            <a:r>
              <a:rPr kumimoji="1" lang="en-US" altLang="ja-JP" sz="1100" b="0" i="0" u="none" strike="noStrike" kern="1200" cap="none" spc="0" normalizeH="0" baseline="0" dirty="0">
                <a:ln>
                  <a:noFill/>
                </a:ln>
                <a:solidFill>
                  <a:srgbClr val="000000"/>
                </a:solidFill>
                <a:effectLst/>
                <a:uLnTx/>
                <a:uFillTx/>
                <a:latin typeface="Meiryo UI" panose="020B0604030504040204" pitchFamily="50" charset="-128"/>
                <a:ea typeface="Meiryo UI" panose="020B0604030504040204" pitchFamily="50" charset="-128"/>
                <a:cs typeface="+mn-cs"/>
              </a:rPr>
              <a:t>EU</a:t>
            </a:r>
            <a:r>
              <a:rPr kumimoji="1" lang="ja-JP" altLang="en-US" sz="1100" b="0" i="0" u="none" strike="noStrike" kern="1200" cap="none" spc="0" normalizeH="0" baseline="0" dirty="0">
                <a:ln>
                  <a:noFill/>
                </a:ln>
                <a:solidFill>
                  <a:srgbClr val="000000"/>
                </a:solidFill>
                <a:effectLst/>
                <a:uLnTx/>
                <a:uFillTx/>
                <a:latin typeface="Meiryo UI" panose="020B0604030504040204" pitchFamily="50" charset="-128"/>
                <a:ea typeface="Meiryo UI" panose="020B0604030504040204" pitchFamily="50" charset="-128"/>
                <a:cs typeface="+mn-cs"/>
              </a:rPr>
              <a:t>市民）</a:t>
            </a:r>
            <a:endParaRPr kumimoji="1" lang="en-US" altLang="ja-JP"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pic>
        <p:nvPicPr>
          <p:cNvPr id="37" name="図 3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74871" y="3763530"/>
            <a:ext cx="792461" cy="792461"/>
          </a:xfrm>
          <a:prstGeom prst="rect">
            <a:avLst/>
          </a:prstGeom>
        </p:spPr>
      </p:pic>
      <p:pic>
        <p:nvPicPr>
          <p:cNvPr id="38" name="図 37"/>
          <p:cNvPicPr>
            <a:picLocks noChangeAspect="1"/>
          </p:cNvPicPr>
          <p:nvPr/>
        </p:nvPicPr>
        <p:blipFill>
          <a:blip r:embed="rId4"/>
          <a:stretch>
            <a:fillRect/>
          </a:stretch>
        </p:blipFill>
        <p:spPr>
          <a:xfrm>
            <a:off x="3272172" y="5412563"/>
            <a:ext cx="4000539" cy="664983"/>
          </a:xfrm>
          <a:prstGeom prst="rect">
            <a:avLst/>
          </a:prstGeom>
        </p:spPr>
      </p:pic>
      <p:sp>
        <p:nvSpPr>
          <p:cNvPr id="39" name="テキスト ボックス 38"/>
          <p:cNvSpPr txBox="1"/>
          <p:nvPr/>
        </p:nvSpPr>
        <p:spPr>
          <a:xfrm>
            <a:off x="4975198" y="4484380"/>
            <a:ext cx="832773" cy="2616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EUDIW</a:t>
            </a:r>
          </a:p>
        </p:txBody>
      </p:sp>
      <p:cxnSp>
        <p:nvCxnSpPr>
          <p:cNvPr id="40" name="直線矢印コネクタ 39"/>
          <p:cNvCxnSpPr/>
          <p:nvPr/>
        </p:nvCxnSpPr>
        <p:spPr>
          <a:xfrm>
            <a:off x="5843847" y="4254671"/>
            <a:ext cx="2439437" cy="0"/>
          </a:xfrm>
          <a:prstGeom prst="straightConnector1">
            <a:avLst/>
          </a:prstGeom>
          <a:ln w="3175">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sp>
        <p:nvSpPr>
          <p:cNvPr id="41" name="テキスト ボックス 40"/>
          <p:cNvSpPr txBox="1"/>
          <p:nvPr/>
        </p:nvSpPr>
        <p:spPr>
          <a:xfrm>
            <a:off x="1063802" y="3784446"/>
            <a:ext cx="1686967" cy="43088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チケット、荷物タグ</a:t>
            </a:r>
            <a:endParaRPr kumimoji="1" lang="en-US" altLang="ja-JP"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ja-JP" altLang="en-US" sz="1100" noProof="0" dirty="0">
                <a:solidFill>
                  <a:srgbClr val="000000"/>
                </a:solidFill>
                <a:latin typeface="Meiryo UI" panose="020B0604030504040204" pitchFamily="50" charset="-128"/>
                <a:ea typeface="Meiryo UI" panose="020B0604030504040204" pitchFamily="50" charset="-128"/>
              </a:rPr>
              <a:t>支払い資格情報の発行</a:t>
            </a:r>
            <a:endParaRPr kumimoji="1" lang="en-US" altLang="ja-JP"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pic>
        <p:nvPicPr>
          <p:cNvPr id="42" name="図 4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9033" y="3763530"/>
            <a:ext cx="798583" cy="798583"/>
          </a:xfrm>
          <a:prstGeom prst="rect">
            <a:avLst/>
          </a:prstGeom>
        </p:spPr>
      </p:pic>
      <p:cxnSp>
        <p:nvCxnSpPr>
          <p:cNvPr id="43" name="直線矢印コネクタ 42"/>
          <p:cNvCxnSpPr/>
          <p:nvPr/>
        </p:nvCxnSpPr>
        <p:spPr>
          <a:xfrm flipV="1">
            <a:off x="1057616" y="4254671"/>
            <a:ext cx="2117255" cy="0"/>
          </a:xfrm>
          <a:prstGeom prst="straightConnector1">
            <a:avLst/>
          </a:prstGeom>
          <a:ln w="3175">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sp>
        <p:nvSpPr>
          <p:cNvPr id="44" name="テキスト ボックス 43"/>
          <p:cNvSpPr txBox="1"/>
          <p:nvPr/>
        </p:nvSpPr>
        <p:spPr>
          <a:xfrm>
            <a:off x="-215866" y="4531581"/>
            <a:ext cx="1830848" cy="60016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ja-JP" altLang="en-US" sz="1100" dirty="0">
                <a:solidFill>
                  <a:srgbClr val="000000"/>
                </a:solidFill>
                <a:latin typeface="Meiryo UI" panose="020B0604030504040204" pitchFamily="50" charset="-128"/>
                <a:ea typeface="Meiryo UI" panose="020B0604030504040204" pitchFamily="50" charset="-128"/>
              </a:rPr>
              <a:t>旅行代理店・</a:t>
            </a:r>
            <a:endParaRPr lang="en-US" altLang="ja-JP" sz="1100" dirty="0">
              <a:solidFill>
                <a:srgbClr val="000000"/>
              </a:solidFill>
              <a:latin typeface="Meiryo UI" panose="020B0604030504040204" pitchFamily="50" charset="-128"/>
              <a:ea typeface="Meiryo UI" panose="020B0604030504040204" pitchFamily="50" charset="-128"/>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ja-JP" altLang="en-US" sz="1100" dirty="0">
                <a:solidFill>
                  <a:srgbClr val="000000"/>
                </a:solidFill>
                <a:latin typeface="Meiryo UI" panose="020B0604030504040204" pitchFamily="50" charset="-128"/>
                <a:ea typeface="Meiryo UI" panose="020B0604030504040204" pitchFamily="50" charset="-128"/>
              </a:rPr>
              <a:t>決済事業者</a:t>
            </a:r>
            <a:endParaRPr kumimoji="1" lang="en-US" altLang="ja-JP"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　</a:t>
            </a:r>
            <a:endParaRPr kumimoji="1" lang="en-US" altLang="ja-JP"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47" name="テキスト ボックス 46"/>
          <p:cNvSpPr txBox="1"/>
          <p:nvPr/>
        </p:nvSpPr>
        <p:spPr>
          <a:xfrm>
            <a:off x="3836675" y="5988078"/>
            <a:ext cx="3095383" cy="2616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何らかのレジストリを有していると見られるが詳細不明</a:t>
            </a:r>
            <a:endParaRPr kumimoji="1" lang="en-US" altLang="ja-JP"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pic>
        <p:nvPicPr>
          <p:cNvPr id="48" name="図 4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141477" y="4009060"/>
            <a:ext cx="427112" cy="427112"/>
          </a:xfrm>
          <a:prstGeom prst="rect">
            <a:avLst/>
          </a:prstGeom>
        </p:spPr>
      </p:pic>
      <p:cxnSp>
        <p:nvCxnSpPr>
          <p:cNvPr id="49" name="直線矢印コネクタ 48"/>
          <p:cNvCxnSpPr>
            <a:endCxn id="38" idx="3"/>
          </p:cNvCxnSpPr>
          <p:nvPr/>
        </p:nvCxnSpPr>
        <p:spPr>
          <a:xfrm flipH="1">
            <a:off x="7272711" y="5043670"/>
            <a:ext cx="1365829" cy="701385"/>
          </a:xfrm>
          <a:prstGeom prst="straightConnector1">
            <a:avLst/>
          </a:prstGeom>
          <a:ln w="3175">
            <a:solidFill>
              <a:schemeClr val="tx1"/>
            </a:solidFill>
            <a:prstDash val="dash"/>
            <a:tailEnd type="triangle"/>
          </a:ln>
          <a:effectLst/>
        </p:spPr>
        <p:style>
          <a:lnRef idx="2">
            <a:schemeClr val="accent1"/>
          </a:lnRef>
          <a:fillRef idx="0">
            <a:schemeClr val="accent1"/>
          </a:fillRef>
          <a:effectRef idx="1">
            <a:schemeClr val="accent1"/>
          </a:effectRef>
          <a:fontRef idx="minor">
            <a:schemeClr val="tx1"/>
          </a:fontRef>
        </p:style>
      </p:cxnSp>
      <p:cxnSp>
        <p:nvCxnSpPr>
          <p:cNvPr id="50" name="直線矢印コネクタ 49"/>
          <p:cNvCxnSpPr/>
          <p:nvPr/>
        </p:nvCxnSpPr>
        <p:spPr>
          <a:xfrm>
            <a:off x="3873356" y="4254671"/>
            <a:ext cx="1220211" cy="0"/>
          </a:xfrm>
          <a:prstGeom prst="straightConnector1">
            <a:avLst/>
          </a:prstGeom>
          <a:ln w="3175">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sp>
        <p:nvSpPr>
          <p:cNvPr id="51" name="テキスト ボックス 50"/>
          <p:cNvSpPr txBox="1"/>
          <p:nvPr/>
        </p:nvSpPr>
        <p:spPr>
          <a:xfrm>
            <a:off x="3571101" y="3828341"/>
            <a:ext cx="1686967" cy="43088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EUDIW</a:t>
            </a:r>
            <a:r>
              <a:rPr kumimoji="1" lang="ja-JP" altLang="en-US" sz="1100" b="0" i="0" u="none" strike="noStrike" kern="1200" cap="none" spc="0" normalizeH="0" baseline="0" noProof="0" dirty="0" err="1">
                <a:ln>
                  <a:noFill/>
                </a:ln>
                <a:solidFill>
                  <a:srgbClr val="000000"/>
                </a:solidFill>
                <a:effectLst/>
                <a:uLnTx/>
                <a:uFillTx/>
                <a:latin typeface="Meiryo UI" panose="020B0604030504040204" pitchFamily="50" charset="-128"/>
                <a:ea typeface="Meiryo UI" panose="020B0604030504040204" pitchFamily="50" charset="-128"/>
                <a:cs typeface="+mn-cs"/>
              </a:rPr>
              <a:t>への</a:t>
            </a:r>
            <a:r>
              <a:rPr kumimoji="1" lang="ja-JP" altLang="en-US"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格納</a:t>
            </a:r>
            <a:endParaRPr kumimoji="1" lang="en-US" altLang="ja-JP"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ja-JP" sz="1100" dirty="0">
                <a:solidFill>
                  <a:srgbClr val="000000"/>
                </a:solidFill>
                <a:latin typeface="Meiryo UI" panose="020B0604030504040204" pitchFamily="50" charset="-128"/>
                <a:ea typeface="Meiryo UI" panose="020B0604030504040204" pitchFamily="50" charset="-128"/>
              </a:rPr>
              <a:t>ID</a:t>
            </a:r>
            <a:r>
              <a:rPr lang="ja-JP" altLang="en-US" sz="1100" dirty="0">
                <a:solidFill>
                  <a:srgbClr val="000000"/>
                </a:solidFill>
                <a:latin typeface="Meiryo UI" panose="020B0604030504040204" pitchFamily="50" charset="-128"/>
                <a:ea typeface="Meiryo UI" panose="020B0604030504040204" pitchFamily="50" charset="-128"/>
              </a:rPr>
              <a:t>との紐づけ・署名</a:t>
            </a:r>
            <a:endParaRPr kumimoji="1" lang="en-US" altLang="ja-JP"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52" name="テキスト ボックス 51"/>
          <p:cNvSpPr txBox="1"/>
          <p:nvPr/>
        </p:nvSpPr>
        <p:spPr>
          <a:xfrm>
            <a:off x="6172215" y="3955753"/>
            <a:ext cx="1686967" cy="2616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各種資格情報の提示</a:t>
            </a:r>
            <a:endParaRPr kumimoji="1" lang="en-US" altLang="ja-JP"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53" name="テキスト ボックス 52"/>
          <p:cNvSpPr txBox="1"/>
          <p:nvPr/>
        </p:nvSpPr>
        <p:spPr>
          <a:xfrm>
            <a:off x="7674427" y="4602913"/>
            <a:ext cx="2106634" cy="43088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ja-JP" altLang="en-US" sz="1100" dirty="0">
                <a:solidFill>
                  <a:srgbClr val="000000"/>
                </a:solidFill>
                <a:latin typeface="Meiryo UI" panose="020B0604030504040204" pitchFamily="50" charset="-128"/>
                <a:ea typeface="Meiryo UI" panose="020B0604030504040204" pitchFamily="50" charset="-128"/>
              </a:rPr>
              <a:t>依拠当事者</a:t>
            </a:r>
            <a:endParaRPr lang="en-US" altLang="ja-JP" sz="1100" dirty="0">
              <a:solidFill>
                <a:srgbClr val="000000"/>
              </a:solidFill>
              <a:latin typeface="Meiryo UI" panose="020B0604030504040204" pitchFamily="50" charset="-128"/>
              <a:ea typeface="Meiryo UI" panose="020B0604030504040204" pitchFamily="50" charset="-128"/>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（空港、小売事業者等）</a:t>
            </a:r>
            <a:endParaRPr kumimoji="1" lang="en-US" altLang="ja-JP"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cxnSp>
        <p:nvCxnSpPr>
          <p:cNvPr id="54" name="直線矢印コネクタ 53"/>
          <p:cNvCxnSpPr>
            <a:stCxn id="39" idx="2"/>
          </p:cNvCxnSpPr>
          <p:nvPr/>
        </p:nvCxnSpPr>
        <p:spPr>
          <a:xfrm>
            <a:off x="5391585" y="4745990"/>
            <a:ext cx="0" cy="575621"/>
          </a:xfrm>
          <a:prstGeom prst="straightConnector1">
            <a:avLst/>
          </a:prstGeom>
          <a:ln w="3175">
            <a:solidFill>
              <a:schemeClr val="tx1"/>
            </a:solidFill>
            <a:prstDash val="dash"/>
            <a:tailEnd type="triangle"/>
          </a:ln>
          <a:effectLst/>
        </p:spPr>
        <p:style>
          <a:lnRef idx="2">
            <a:schemeClr val="accent1"/>
          </a:lnRef>
          <a:fillRef idx="0">
            <a:schemeClr val="accent1"/>
          </a:fillRef>
          <a:effectRef idx="1">
            <a:schemeClr val="accent1"/>
          </a:effectRef>
          <a:fontRef idx="minor">
            <a:schemeClr val="tx1"/>
          </a:fontRef>
        </p:style>
      </p:cxnSp>
      <p:sp>
        <p:nvSpPr>
          <p:cNvPr id="55" name="テキスト ボックス 54"/>
          <p:cNvSpPr txBox="1"/>
          <p:nvPr/>
        </p:nvSpPr>
        <p:spPr>
          <a:xfrm>
            <a:off x="4353001" y="4763516"/>
            <a:ext cx="1534510" cy="43088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ja-JP" altLang="en-US" sz="1100" dirty="0">
                <a:solidFill>
                  <a:srgbClr val="000000"/>
                </a:solidFill>
                <a:latin typeface="Meiryo UI" panose="020B0604030504040204" pitchFamily="50" charset="-128"/>
                <a:ea typeface="Meiryo UI" panose="020B0604030504040204" pitchFamily="50" charset="-128"/>
              </a:rPr>
              <a:t>資格情報</a:t>
            </a:r>
            <a:r>
              <a:rPr kumimoji="1" lang="ja-JP" altLang="en-US"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との</a:t>
            </a:r>
            <a:endParaRPr kumimoji="1" lang="en-US" altLang="ja-JP"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紐づけ</a:t>
            </a:r>
            <a:endParaRPr kumimoji="1" lang="en-US" altLang="ja-JP"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56" name="テキスト ボックス 55"/>
          <p:cNvSpPr txBox="1"/>
          <p:nvPr/>
        </p:nvSpPr>
        <p:spPr>
          <a:xfrm>
            <a:off x="7552019" y="5238369"/>
            <a:ext cx="1534510" cy="2616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検証</a:t>
            </a:r>
            <a:endParaRPr kumimoji="1" lang="en-US" altLang="ja-JP"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57" name="テキスト ボックス 56"/>
          <p:cNvSpPr txBox="1"/>
          <p:nvPr/>
        </p:nvSpPr>
        <p:spPr>
          <a:xfrm>
            <a:off x="178500" y="6157456"/>
            <a:ext cx="8316006" cy="276999"/>
          </a:xfrm>
          <a:prstGeom prst="rect">
            <a:avLst/>
          </a:prstGeom>
          <a:noFill/>
        </p:spPr>
        <p:txBody>
          <a:bodyPr wrap="square" rtlCol="0">
            <a:spAutoFit/>
          </a:bodyPr>
          <a:lstStyle/>
          <a:p>
            <a:pPr marR="0" lvl="0" algn="l" defTabSz="914400" rtl="0" eaLnBrk="1" fontAlgn="auto" latinLnBrk="0" hangingPunct="1">
              <a:lnSpc>
                <a:spcPct val="100000"/>
              </a:lnSpc>
              <a:spcBef>
                <a:spcPts val="0"/>
              </a:spcBef>
              <a:spcAft>
                <a:spcPts val="0"/>
              </a:spcAft>
              <a:buClrTx/>
              <a:buSzTx/>
              <a:tabLst/>
              <a:defRPr/>
            </a:pPr>
            <a:r>
              <a:rPr kumimoji="1" lang="en-US" altLang="ja-JP" sz="1200" b="0" i="0" u="none" strike="noStrike" kern="120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rPr>
              <a:t>※</a:t>
            </a:r>
            <a:r>
              <a:rPr lang="ja-JP" altLang="en-US" sz="1200" dirty="0">
                <a:solidFill>
                  <a:srgbClr val="FF0000"/>
                </a:solidFill>
                <a:latin typeface="Meiryo UI" panose="020B0604030504040204" pitchFamily="50" charset="-128"/>
                <a:ea typeface="Meiryo UI" panose="020B0604030504040204" pitchFamily="50" charset="-128"/>
              </a:rPr>
              <a:t>パイロット</a:t>
            </a:r>
            <a:r>
              <a:rPr kumimoji="1" lang="ja-JP" altLang="en-US" sz="1200" b="0" i="0" u="none" strike="noStrike" kern="120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rPr>
              <a:t>の詳細が不明であるため、コンソーシアム発表の情報を基に</a:t>
            </a:r>
            <a:r>
              <a:rPr kumimoji="1" lang="en-US" altLang="ja-JP" sz="1200" b="0" i="0" u="none" strike="noStrike" kern="120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rPr>
              <a:t>EUDIW</a:t>
            </a:r>
            <a:r>
              <a:rPr kumimoji="1" lang="ja-JP" altLang="en-US" sz="1200" b="0" i="0" u="none" strike="noStrike" kern="120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rPr>
              <a:t>のリファレンスモデルなどで補足</a:t>
            </a:r>
            <a:endParaRPr kumimoji="1" lang="en-US" altLang="ja-JP" sz="1200" b="0" i="0" u="none" strike="noStrike" kern="120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endParaRPr>
          </a:p>
        </p:txBody>
      </p:sp>
      <p:sp>
        <p:nvSpPr>
          <p:cNvPr id="58" name="正方形/長方形 57"/>
          <p:cNvSpPr/>
          <p:nvPr/>
        </p:nvSpPr>
        <p:spPr>
          <a:xfrm>
            <a:off x="95423" y="6385358"/>
            <a:ext cx="2853666" cy="507831"/>
          </a:xfrm>
          <a:prstGeom prst="rect">
            <a:avLst/>
          </a:prstGeom>
        </p:spPr>
        <p:txBody>
          <a:bodyPr wrap="none">
            <a:spAutoFit/>
          </a:bodyPr>
          <a:lstStyle/>
          <a:p>
            <a:r>
              <a:rPr lang="ja-JP" altLang="en-US" sz="900" dirty="0">
                <a:latin typeface="+mj-ea"/>
                <a:ea typeface="+mj-ea"/>
              </a:rPr>
              <a:t>出所）</a:t>
            </a:r>
            <a:endParaRPr lang="en-US" altLang="ja-JP" sz="900" dirty="0">
              <a:latin typeface="+mj-ea"/>
              <a:ea typeface="+mj-ea"/>
            </a:endParaRPr>
          </a:p>
          <a:p>
            <a:r>
              <a:rPr lang="en-US" altLang="ja-JP" sz="900" dirty="0">
                <a:latin typeface="+mj-ea"/>
                <a:ea typeface="+mj-ea"/>
              </a:rPr>
              <a:t>1</a:t>
            </a:r>
            <a:r>
              <a:rPr lang="ja-JP" altLang="en-US" sz="900" dirty="0">
                <a:latin typeface="+mj-ea"/>
                <a:ea typeface="+mj-ea"/>
              </a:rPr>
              <a:t>　</a:t>
            </a:r>
            <a:r>
              <a:rPr lang="en-US" altLang="ja-JP" sz="900" dirty="0">
                <a:latin typeface="+mj-ea"/>
                <a:ea typeface="+mj-ea"/>
              </a:rPr>
              <a:t>https://wiki.sunet.se/display/Projekt/EUDIW</a:t>
            </a:r>
          </a:p>
          <a:p>
            <a:r>
              <a:rPr lang="en-US" altLang="ja-JP" sz="900" dirty="0">
                <a:latin typeface="+mj-ea"/>
                <a:ea typeface="+mj-ea"/>
              </a:rPr>
              <a:t>2</a:t>
            </a:r>
            <a:r>
              <a:rPr lang="ja-JP" altLang="en-US" sz="900" dirty="0">
                <a:latin typeface="+mj-ea"/>
                <a:ea typeface="+mj-ea"/>
              </a:rPr>
              <a:t>　</a:t>
            </a:r>
            <a:r>
              <a:rPr lang="en-US" altLang="ja-JP" sz="900" dirty="0">
                <a:latin typeface="+mj-ea"/>
                <a:ea typeface="+mj-ea"/>
              </a:rPr>
              <a:t>https://eudiwalletconsortium.org/</a:t>
            </a:r>
            <a:endParaRPr lang="ja-JP" altLang="en-US" sz="900" dirty="0">
              <a:latin typeface="+mj-ea"/>
              <a:ea typeface="+mj-ea"/>
            </a:endParaRPr>
          </a:p>
        </p:txBody>
      </p:sp>
      <p:sp>
        <p:nvSpPr>
          <p:cNvPr id="59" name="正方形/長方形 58"/>
          <p:cNvSpPr/>
          <p:nvPr/>
        </p:nvSpPr>
        <p:spPr>
          <a:xfrm>
            <a:off x="5090438" y="2878976"/>
            <a:ext cx="4621121" cy="487678"/>
          </a:xfrm>
          <a:prstGeom prst="rect">
            <a:avLst/>
          </a:prstGeom>
          <a:solidFill>
            <a:schemeClr val="accent2">
              <a:lumMod val="10000"/>
              <a:lumOff val="9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チケットやパスポート、企業・国の個人</a:t>
            </a:r>
            <a:r>
              <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ID</a:t>
            </a:r>
            <a:r>
              <a:rPr kumimoji="1" lang="ja-JP" altLang="en-US" sz="1200" b="0" i="0" u="none" strike="noStrike" kern="1200" cap="none" spc="0" normalizeH="0" baseline="0" noProof="0" dirty="0" err="1">
                <a:ln>
                  <a:noFill/>
                </a:ln>
                <a:solidFill>
                  <a:srgbClr val="000000"/>
                </a:solidFill>
                <a:effectLst/>
                <a:uLnTx/>
                <a:uFillTx/>
                <a:latin typeface="Meiryo UI" panose="020B0604030504040204" pitchFamily="50" charset="-128"/>
                <a:ea typeface="Meiryo UI" panose="020B0604030504040204" pitchFamily="50" charset="-128"/>
                <a:cs typeface="+mn-cs"/>
              </a:rPr>
              <a:t>、</a:t>
            </a: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支払資格情報などを</a:t>
            </a:r>
            <a:endPar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ja-JP" altLang="en-US" sz="1200" dirty="0">
                <a:solidFill>
                  <a:srgbClr val="000000"/>
                </a:solidFill>
                <a:latin typeface="Meiryo UI" panose="020B0604030504040204" pitchFamily="50" charset="-128"/>
                <a:ea typeface="Meiryo UI" panose="020B0604030504040204" pitchFamily="50" charset="-128"/>
              </a:rPr>
              <a:t>国境を跨ぎ</a:t>
            </a:r>
            <a:r>
              <a:rPr lang="en-US" altLang="ja-JP" sz="1200" dirty="0">
                <a:solidFill>
                  <a:srgbClr val="000000"/>
                </a:solidFill>
                <a:latin typeface="Meiryo UI" panose="020B0604030504040204" pitchFamily="50" charset="-128"/>
                <a:ea typeface="Meiryo UI" panose="020B0604030504040204" pitchFamily="50" charset="-128"/>
              </a:rPr>
              <a:t>EUDIW</a:t>
            </a:r>
            <a:r>
              <a:rPr lang="ja-JP" altLang="en-US" sz="1200" dirty="0">
                <a:solidFill>
                  <a:srgbClr val="000000"/>
                </a:solidFill>
                <a:latin typeface="Meiryo UI" panose="020B0604030504040204" pitchFamily="50" charset="-128"/>
                <a:ea typeface="Meiryo UI" panose="020B0604030504040204" pitchFamily="50" charset="-128"/>
              </a:rPr>
              <a:t>で一括管理、提示できる</a:t>
            </a:r>
            <a:endPar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pic>
        <p:nvPicPr>
          <p:cNvPr id="60" name="図 5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9033" y="5001296"/>
            <a:ext cx="798583" cy="798583"/>
          </a:xfrm>
          <a:prstGeom prst="rect">
            <a:avLst/>
          </a:prstGeom>
        </p:spPr>
      </p:pic>
      <p:sp>
        <p:nvSpPr>
          <p:cNvPr id="61" name="テキスト ボックス 60"/>
          <p:cNvSpPr txBox="1"/>
          <p:nvPr/>
        </p:nvSpPr>
        <p:spPr>
          <a:xfrm>
            <a:off x="-178592" y="5797011"/>
            <a:ext cx="1830848" cy="2616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政府・勤務先企業　</a:t>
            </a:r>
            <a:endParaRPr kumimoji="1" lang="en-US" altLang="ja-JP"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cxnSp>
        <p:nvCxnSpPr>
          <p:cNvPr id="62" name="直線矢印コネクタ 61"/>
          <p:cNvCxnSpPr>
            <a:stCxn id="60" idx="3"/>
          </p:cNvCxnSpPr>
          <p:nvPr/>
        </p:nvCxnSpPr>
        <p:spPr>
          <a:xfrm flipV="1">
            <a:off x="1057616" y="4393677"/>
            <a:ext cx="2228667" cy="1006911"/>
          </a:xfrm>
          <a:prstGeom prst="straightConnector1">
            <a:avLst/>
          </a:prstGeom>
          <a:ln w="3175">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sp>
        <p:nvSpPr>
          <p:cNvPr id="65" name="テキスト ボックス 64"/>
          <p:cNvSpPr txBox="1"/>
          <p:nvPr/>
        </p:nvSpPr>
        <p:spPr>
          <a:xfrm>
            <a:off x="1117559" y="4393677"/>
            <a:ext cx="1686967" cy="43088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パスポート、企業</a:t>
            </a:r>
            <a:r>
              <a:rPr kumimoji="1" lang="en-US" altLang="ja-JP"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ID</a:t>
            </a:r>
            <a:r>
              <a:rPr kumimoji="1" lang="ja-JP" altLang="en-US"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a:t>
            </a:r>
            <a:r>
              <a:rPr kumimoji="1" lang="en-US" altLang="ja-JP"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OID</a:t>
            </a:r>
            <a:r>
              <a:rPr kumimoji="1" lang="ja-JP" altLang="en-US"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）等の発行</a:t>
            </a:r>
            <a:endParaRPr kumimoji="1" lang="en-US" altLang="ja-JP"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cxnSp>
        <p:nvCxnSpPr>
          <p:cNvPr id="70" name="直線矢印コネクタ 69"/>
          <p:cNvCxnSpPr>
            <a:stCxn id="60" idx="3"/>
            <a:endCxn id="38" idx="1"/>
          </p:cNvCxnSpPr>
          <p:nvPr/>
        </p:nvCxnSpPr>
        <p:spPr>
          <a:xfrm>
            <a:off x="1057616" y="5400588"/>
            <a:ext cx="2214556" cy="344467"/>
          </a:xfrm>
          <a:prstGeom prst="straightConnector1">
            <a:avLst/>
          </a:prstGeom>
          <a:ln w="3175">
            <a:solidFill>
              <a:schemeClr val="tx1"/>
            </a:solidFill>
            <a:prstDash val="dash"/>
            <a:tailEnd type="triangle"/>
          </a:ln>
          <a:effectLst/>
        </p:spPr>
        <p:style>
          <a:lnRef idx="2">
            <a:schemeClr val="accent1"/>
          </a:lnRef>
          <a:fillRef idx="0">
            <a:schemeClr val="accent1"/>
          </a:fillRef>
          <a:effectRef idx="1">
            <a:schemeClr val="accent1"/>
          </a:effectRef>
          <a:fontRef idx="minor">
            <a:schemeClr val="tx1"/>
          </a:fontRef>
        </p:style>
      </p:cxnSp>
      <p:cxnSp>
        <p:nvCxnSpPr>
          <p:cNvPr id="71" name="直線矢印コネクタ 70"/>
          <p:cNvCxnSpPr>
            <a:endCxn id="38" idx="1"/>
          </p:cNvCxnSpPr>
          <p:nvPr/>
        </p:nvCxnSpPr>
        <p:spPr>
          <a:xfrm>
            <a:off x="1073524" y="4269211"/>
            <a:ext cx="2198648" cy="1475844"/>
          </a:xfrm>
          <a:prstGeom prst="straightConnector1">
            <a:avLst/>
          </a:prstGeom>
          <a:ln w="3175">
            <a:solidFill>
              <a:schemeClr val="tx1"/>
            </a:solidFill>
            <a:prstDash val="dash"/>
            <a:tailEnd type="triangle"/>
          </a:ln>
          <a:effectLst/>
        </p:spPr>
        <p:style>
          <a:lnRef idx="2">
            <a:schemeClr val="accent1"/>
          </a:lnRef>
          <a:fillRef idx="0">
            <a:schemeClr val="accent1"/>
          </a:fillRef>
          <a:effectRef idx="1">
            <a:schemeClr val="accent1"/>
          </a:effectRef>
          <a:fontRef idx="minor">
            <a:schemeClr val="tx1"/>
          </a:fontRef>
        </p:style>
      </p:cxnSp>
      <p:sp>
        <p:nvSpPr>
          <p:cNvPr id="75" name="テキスト ボックス 74"/>
          <p:cNvSpPr txBox="1"/>
          <p:nvPr/>
        </p:nvSpPr>
        <p:spPr>
          <a:xfrm>
            <a:off x="1521102" y="5592937"/>
            <a:ext cx="1534510" cy="2616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レジストリへの書き込み</a:t>
            </a:r>
            <a:endParaRPr kumimoji="1" lang="en-US" altLang="ja-JP"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63" name="正方形/長方形 62"/>
          <p:cNvSpPr/>
          <p:nvPr/>
        </p:nvSpPr>
        <p:spPr>
          <a:xfrm>
            <a:off x="179479" y="3155862"/>
            <a:ext cx="4621121" cy="210792"/>
          </a:xfrm>
          <a:prstGeom prst="rect">
            <a:avLst/>
          </a:prstGeom>
          <a:solidFill>
            <a:schemeClr val="accent2">
              <a:lumMod val="10000"/>
              <a:lumOff val="9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加盟国間で使用できない資格情報等が存在する</a:t>
            </a:r>
          </a:p>
        </p:txBody>
      </p:sp>
    </p:spTree>
    <p:extLst>
      <p:ext uri="{BB962C8B-B14F-4D97-AF65-F5344CB8AC3E}">
        <p14:creationId xmlns:p14="http://schemas.microsoft.com/office/powerpoint/2010/main" val="195840967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タイトル 7"/>
          <p:cNvSpPr>
            <a:spLocks noGrp="1"/>
          </p:cNvSpPr>
          <p:nvPr>
            <p:ph type="title"/>
          </p:nvPr>
        </p:nvSpPr>
        <p:spPr>
          <a:xfrm>
            <a:off x="331490" y="164692"/>
            <a:ext cx="9243021" cy="497459"/>
          </a:xfrm>
        </p:spPr>
        <p:txBody>
          <a:bodyPr>
            <a:normAutofit fontScale="90000"/>
          </a:bodyPr>
          <a:lstStyle/>
          <a:p>
            <a:r>
              <a:rPr lang="en-US" altLang="ja-JP" sz="1100" dirty="0">
                <a:solidFill>
                  <a:srgbClr val="002060"/>
                </a:solidFill>
              </a:rPr>
              <a:t>3.3.1</a:t>
            </a:r>
            <a:r>
              <a:rPr lang="ja-JP" altLang="en-US" sz="1100" dirty="0">
                <a:solidFill>
                  <a:srgbClr val="002060"/>
                </a:solidFill>
              </a:rPr>
              <a:t>　自己主権型／分散型アイデンティティに関する取り組み・ユースケース　</a:t>
            </a:r>
            <a:r>
              <a:rPr lang="en-US" altLang="ja-JP" sz="1400" b="1" spc="0" dirty="0">
                <a:solidFill>
                  <a:srgbClr val="002060"/>
                </a:solidFill>
              </a:rPr>
              <a:t/>
            </a:r>
            <a:br>
              <a:rPr lang="en-US" altLang="ja-JP" sz="1400" b="1" spc="0" dirty="0">
                <a:solidFill>
                  <a:srgbClr val="002060"/>
                </a:solidFill>
              </a:rPr>
            </a:br>
            <a:r>
              <a:rPr lang="ja-JP" altLang="en-US" sz="2000" b="1" spc="0" dirty="0">
                <a:solidFill>
                  <a:srgbClr val="002060"/>
                </a:solidFill>
              </a:rPr>
              <a:t>ユースケース：</a:t>
            </a:r>
            <a:r>
              <a:rPr lang="en-US" altLang="ja-JP" sz="2000" dirty="0">
                <a:solidFill>
                  <a:srgbClr val="002060"/>
                </a:solidFill>
              </a:rPr>
              <a:t>Vector_</a:t>
            </a:r>
            <a:r>
              <a:rPr lang="ja-JP" altLang="en-US" sz="2000" dirty="0">
                <a:solidFill>
                  <a:srgbClr val="002060"/>
                </a:solidFill>
              </a:rPr>
              <a:t>教育資格・社会保障データの管理</a:t>
            </a:r>
            <a:endParaRPr lang="ja-JP" altLang="en-US" sz="3100" b="1" spc="0" dirty="0">
              <a:solidFill>
                <a:srgbClr val="002060"/>
              </a:solidFill>
            </a:endParaRPr>
          </a:p>
        </p:txBody>
      </p:sp>
      <p:sp>
        <p:nvSpPr>
          <p:cNvPr id="5" name="正方形/長方形 4"/>
          <p:cNvSpPr/>
          <p:nvPr/>
        </p:nvSpPr>
        <p:spPr>
          <a:xfrm>
            <a:off x="8589228" y="74294"/>
            <a:ext cx="985283" cy="186395"/>
          </a:xfrm>
          <a:prstGeom prst="rect">
            <a:avLst/>
          </a:prstGeom>
          <a:solidFill>
            <a:schemeClr val="accent2">
              <a:lumMod val="25000"/>
              <a:lumOff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400" b="1" i="0" u="none" strike="noStrike" kern="1200" cap="none" spc="0" normalizeH="0" baseline="0" noProof="0" dirty="0">
                <a:ln>
                  <a:noFill/>
                </a:ln>
                <a:solidFill>
                  <a:srgbClr val="000000"/>
                </a:solidFill>
                <a:effectLst/>
                <a:uLnTx/>
                <a:uFillTx/>
                <a:latin typeface="Arial"/>
                <a:ea typeface="Meiryo UI"/>
                <a:cs typeface="+mn-cs"/>
              </a:rPr>
              <a:t>EU</a:t>
            </a:r>
            <a:endParaRPr kumimoji="1" lang="ja-JP" altLang="en-US" sz="1400" b="1" i="0" u="none" strike="noStrike" kern="1200" cap="none" spc="0" normalizeH="0" baseline="0" noProof="0" dirty="0">
              <a:ln>
                <a:noFill/>
              </a:ln>
              <a:solidFill>
                <a:srgbClr val="000000"/>
              </a:solidFill>
              <a:effectLst/>
              <a:uLnTx/>
              <a:uFillTx/>
              <a:latin typeface="Arial"/>
              <a:ea typeface="Meiryo UI"/>
              <a:cs typeface="+mn-cs"/>
            </a:endParaRPr>
          </a:p>
        </p:txBody>
      </p:sp>
      <p:sp>
        <p:nvSpPr>
          <p:cNvPr id="7" name="正方形/長方形 6"/>
          <p:cNvSpPr/>
          <p:nvPr/>
        </p:nvSpPr>
        <p:spPr>
          <a:xfrm>
            <a:off x="8589228" y="287160"/>
            <a:ext cx="985283" cy="186395"/>
          </a:xfrm>
          <a:prstGeom prst="rect">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ドイツ</a:t>
            </a:r>
          </a:p>
        </p:txBody>
      </p:sp>
      <p:sp>
        <p:nvSpPr>
          <p:cNvPr id="9" name="正方形/長方形 8"/>
          <p:cNvSpPr/>
          <p:nvPr/>
        </p:nvSpPr>
        <p:spPr>
          <a:xfrm>
            <a:off x="8589226" y="507060"/>
            <a:ext cx="985283" cy="186395"/>
          </a:xfrm>
          <a:prstGeom prst="rect">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イギリス</a:t>
            </a:r>
          </a:p>
        </p:txBody>
      </p:sp>
      <p:sp>
        <p:nvSpPr>
          <p:cNvPr id="13" name="正方形/長方形 12"/>
          <p:cNvSpPr/>
          <p:nvPr/>
        </p:nvSpPr>
        <p:spPr>
          <a:xfrm>
            <a:off x="179479" y="2622514"/>
            <a:ext cx="4621121" cy="212209"/>
          </a:xfrm>
          <a:prstGeom prst="rect">
            <a:avLst/>
          </a:prstGeom>
          <a:solidFill>
            <a:schemeClr val="accent1">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ペインポイント</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14" name="正方形/長方形 13"/>
          <p:cNvSpPr/>
          <p:nvPr/>
        </p:nvSpPr>
        <p:spPr>
          <a:xfrm>
            <a:off x="5107053" y="727661"/>
            <a:ext cx="1224136" cy="220018"/>
          </a:xfrm>
          <a:prstGeom prst="rect">
            <a:avLst/>
          </a:prstGeom>
          <a:solidFill>
            <a:schemeClr val="accent1">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エンティティ</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15" name="正方形/長方形 14"/>
          <p:cNvSpPr/>
          <p:nvPr/>
        </p:nvSpPr>
        <p:spPr>
          <a:xfrm>
            <a:off x="5108029" y="719777"/>
            <a:ext cx="4603530" cy="1346539"/>
          </a:xfrm>
          <a:prstGeom prst="rect">
            <a:avLst/>
          </a:prstGeom>
          <a:noFill/>
          <a:ln>
            <a:solidFill>
              <a:schemeClr val="accent2">
                <a:lumMod val="25000"/>
                <a:lumOff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16" name="テキスト ボックス 15"/>
          <p:cNvSpPr txBox="1"/>
          <p:nvPr/>
        </p:nvSpPr>
        <p:spPr>
          <a:xfrm>
            <a:off x="5107053" y="954158"/>
            <a:ext cx="4467458" cy="830997"/>
          </a:xfrm>
          <a:prstGeom prst="rect">
            <a:avLst/>
          </a:prstGeom>
          <a:noFill/>
        </p:spPr>
        <p:txBody>
          <a:bodyPr wrap="square" rtlCol="0">
            <a:sp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国家機関（ユースケースの関連領域や加盟国間の連携を主導）</a:t>
            </a:r>
            <a:endPar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公的・民間の依拠当事者</a:t>
            </a:r>
            <a:endPar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ja-JP" altLang="en-US" sz="1200" dirty="0">
                <a:solidFill>
                  <a:srgbClr val="000000"/>
                </a:solidFill>
                <a:latin typeface="Meiryo UI" panose="020B0604030504040204" pitchFamily="50" charset="-128"/>
                <a:ea typeface="Meiryo UI" panose="020B0604030504040204" pitchFamily="50" charset="-128"/>
              </a:rPr>
              <a:t>専門教育</a:t>
            </a: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資格、健康保険証（</a:t>
            </a:r>
            <a:r>
              <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EHIC</a:t>
            </a: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）発行主体</a:t>
            </a:r>
            <a:endPar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ウォレットユーザー（</a:t>
            </a:r>
            <a:r>
              <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EU</a:t>
            </a: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市民及び居住者）</a:t>
            </a:r>
            <a:endPar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17" name="正方形/長方形 16"/>
          <p:cNvSpPr/>
          <p:nvPr/>
        </p:nvSpPr>
        <p:spPr>
          <a:xfrm>
            <a:off x="179479" y="727661"/>
            <a:ext cx="1720266" cy="220018"/>
          </a:xfrm>
          <a:prstGeom prst="rect">
            <a:avLst/>
          </a:prstGeom>
          <a:solidFill>
            <a:schemeClr val="accent1">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概要</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18" name="正方形/長方形 17"/>
          <p:cNvSpPr/>
          <p:nvPr/>
        </p:nvSpPr>
        <p:spPr>
          <a:xfrm>
            <a:off x="179478" y="719778"/>
            <a:ext cx="4928551" cy="1349416"/>
          </a:xfrm>
          <a:prstGeom prst="rect">
            <a:avLst/>
          </a:prstGeom>
          <a:noFill/>
          <a:ln>
            <a:solidFill>
              <a:schemeClr val="accent2">
                <a:lumMod val="25000"/>
                <a:lumOff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19" name="テキスト ボックス 18"/>
          <p:cNvSpPr txBox="1"/>
          <p:nvPr/>
        </p:nvSpPr>
        <p:spPr>
          <a:xfrm>
            <a:off x="178500" y="945847"/>
            <a:ext cx="4889933" cy="1200329"/>
          </a:xfrm>
          <a:prstGeom prst="rect">
            <a:avLst/>
          </a:prstGeom>
          <a:noFill/>
        </p:spPr>
        <p:txBody>
          <a:bodyPr wrap="square" rtlCol="0">
            <a:sp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欧州委員会は</a:t>
            </a:r>
            <a:r>
              <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2022</a:t>
            </a: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年</a:t>
            </a:r>
            <a:r>
              <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2</a:t>
            </a: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月、</a:t>
            </a:r>
            <a:r>
              <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EUDIW</a:t>
            </a: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の試験運用を行うために、パイロットプロジェクトの募集を行い、</a:t>
            </a:r>
            <a:r>
              <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2022</a:t>
            </a: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年</a:t>
            </a:r>
            <a:r>
              <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12</a:t>
            </a: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月に</a:t>
            </a:r>
            <a:r>
              <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5</a:t>
            </a:r>
            <a:r>
              <a:rPr kumimoji="1" lang="ja-JP" altLang="en-US" sz="1200" b="0" i="0" u="none" strike="noStrike" kern="1200" cap="none" spc="0" normalizeH="0" baseline="0" noProof="0" dirty="0" err="1">
                <a:ln>
                  <a:noFill/>
                </a:ln>
                <a:solidFill>
                  <a:srgbClr val="000000"/>
                </a:solidFill>
                <a:effectLst/>
                <a:uLnTx/>
                <a:uFillTx/>
                <a:latin typeface="Meiryo UI" panose="020B0604030504040204" pitchFamily="50" charset="-128"/>
                <a:ea typeface="Meiryo UI" panose="020B0604030504040204" pitchFamily="50" charset="-128"/>
                <a:cs typeface="+mn-cs"/>
              </a:rPr>
              <a:t>つの</a:t>
            </a: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国際コンソーシアムの提案を採択したことを発表</a:t>
            </a:r>
            <a:r>
              <a:rPr kumimoji="1" lang="ja-JP" altLang="en-US" sz="1200" b="0" i="0" u="none" strike="noStrike" kern="120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rPr>
              <a:t>した</a:t>
            </a:r>
            <a:r>
              <a:rPr kumimoji="1" lang="en-US" altLang="ja-JP" sz="1200" b="0" i="0" u="none" strike="noStrike" kern="1200" cap="none" spc="0" normalizeH="0" baseline="3000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rPr>
              <a:t>1</a:t>
            </a:r>
            <a:endParaRPr kumimoji="1" lang="en-US" altLang="ja-JP" sz="1200" b="0" i="0" u="none" strike="noStrike" kern="1200" cap="none" spc="0" normalizeH="0" baseline="3000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a:p>
            <a:pPr marL="171450" lvl="0" indent="-171450">
              <a:buFont typeface="Arial" panose="020B0604020202020204" pitchFamily="34" charset="0"/>
              <a:buChar char="•"/>
              <a:defRPr/>
            </a:pPr>
            <a:r>
              <a:rPr lang="en-US" altLang="ja-JP" sz="1200" dirty="0">
                <a:solidFill>
                  <a:srgbClr val="000000"/>
                </a:solidFill>
                <a:latin typeface="Meiryo UI" panose="020B0604030504040204" pitchFamily="50" charset="-128"/>
                <a:ea typeface="Meiryo UI" panose="020B0604030504040204" pitchFamily="50" charset="-128"/>
              </a:rPr>
              <a:t>Vector</a:t>
            </a:r>
            <a:r>
              <a:rPr lang="ja-JP" altLang="en-US" sz="1200" dirty="0">
                <a:solidFill>
                  <a:srgbClr val="000000"/>
                </a:solidFill>
                <a:latin typeface="Meiryo UI" panose="020B0604030504040204" pitchFamily="50" charset="-128"/>
                <a:ea typeface="Meiryo UI" panose="020B0604030504040204" pitchFamily="50" charset="-128"/>
              </a:rPr>
              <a:t>は</a:t>
            </a:r>
            <a:r>
              <a:rPr lang="en-US" altLang="ja-JP" sz="1200" dirty="0">
                <a:solidFill>
                  <a:srgbClr val="000000"/>
                </a:solidFill>
                <a:latin typeface="Meiryo UI" panose="020B0604030504040204" pitchFamily="50" charset="-128"/>
                <a:ea typeface="Meiryo UI" panose="020B0604030504040204" pitchFamily="50" charset="-128"/>
              </a:rPr>
              <a:t>DC4EU</a:t>
            </a:r>
            <a:r>
              <a:rPr lang="ja-JP" altLang="en-US" sz="1200" dirty="0">
                <a:solidFill>
                  <a:srgbClr val="000000"/>
                </a:solidFill>
                <a:latin typeface="Meiryo UI" panose="020B0604030504040204" pitchFamily="50" charset="-128"/>
                <a:ea typeface="Meiryo UI" panose="020B0604030504040204" pitchFamily="50" charset="-128"/>
              </a:rPr>
              <a:t>と同様に教育及び社会保障の分野でパイロットを行うが、</a:t>
            </a:r>
            <a:r>
              <a:rPr lang="en-US" altLang="ja-JP" sz="1200" dirty="0">
                <a:solidFill>
                  <a:srgbClr val="000000"/>
                </a:solidFill>
                <a:latin typeface="Meiryo UI" panose="020B0604030504040204" pitchFamily="50" charset="-128"/>
                <a:ea typeface="Meiryo UI" panose="020B0604030504040204" pitchFamily="50" charset="-128"/>
              </a:rPr>
              <a:t>EBSI</a:t>
            </a:r>
            <a:r>
              <a:rPr lang="ja-JP" altLang="en-US" sz="1200" dirty="0">
                <a:solidFill>
                  <a:srgbClr val="000000"/>
                </a:solidFill>
                <a:latin typeface="Meiryo UI" panose="020B0604030504040204" pitchFamily="50" charset="-128"/>
                <a:ea typeface="Meiryo UI" panose="020B0604030504040204" pitchFamily="50" charset="-128"/>
              </a:rPr>
              <a:t>からの支援を受けたパイロットプロジェクトと並行しており、</a:t>
            </a:r>
            <a:r>
              <a:rPr lang="en-US" altLang="ja-JP" sz="1200" dirty="0">
                <a:solidFill>
                  <a:srgbClr val="000000"/>
                </a:solidFill>
                <a:latin typeface="Meiryo UI" panose="020B0604030504040204" pitchFamily="50" charset="-128"/>
                <a:ea typeface="Meiryo UI" panose="020B0604030504040204" pitchFamily="50" charset="-128"/>
              </a:rPr>
              <a:t>ESSPASS</a:t>
            </a:r>
            <a:r>
              <a:rPr lang="ja-JP" altLang="en-US" sz="1200" dirty="0" err="1">
                <a:solidFill>
                  <a:srgbClr val="000000"/>
                </a:solidFill>
                <a:latin typeface="Meiryo UI" panose="020B0604030504040204" pitchFamily="50" charset="-128"/>
                <a:ea typeface="Meiryo UI" panose="020B0604030504040204" pitchFamily="50" charset="-128"/>
              </a:rPr>
              <a:t>、</a:t>
            </a:r>
            <a:r>
              <a:rPr lang="en-US" altLang="ja-JP" sz="1200" dirty="0">
                <a:solidFill>
                  <a:srgbClr val="000000"/>
                </a:solidFill>
                <a:latin typeface="Meiryo UI" panose="020B0604030504040204" pitchFamily="50" charset="-128"/>
                <a:ea typeface="Meiryo UI" panose="020B0604030504040204" pitchFamily="50" charset="-128"/>
              </a:rPr>
              <a:t>EHIC</a:t>
            </a:r>
            <a:r>
              <a:rPr lang="ja-JP" altLang="en-US" sz="1200" dirty="0" err="1">
                <a:solidFill>
                  <a:srgbClr val="000000"/>
                </a:solidFill>
                <a:latin typeface="Meiryo UI" panose="020B0604030504040204" pitchFamily="50" charset="-128"/>
                <a:ea typeface="Meiryo UI" panose="020B0604030504040204" pitchFamily="50" charset="-128"/>
              </a:rPr>
              <a:t>、</a:t>
            </a:r>
            <a:r>
              <a:rPr lang="en-US" altLang="ja-JP" sz="1200" dirty="0">
                <a:solidFill>
                  <a:srgbClr val="000000"/>
                </a:solidFill>
                <a:latin typeface="Meiryo UI" panose="020B0604030504040204" pitchFamily="50" charset="-128"/>
                <a:ea typeface="Meiryo UI" panose="020B0604030504040204" pitchFamily="50" charset="-128"/>
              </a:rPr>
              <a:t>EUROPASS</a:t>
            </a:r>
            <a:r>
              <a:rPr lang="ja-JP" altLang="en-US" sz="1200" dirty="0">
                <a:solidFill>
                  <a:srgbClr val="000000"/>
                </a:solidFill>
                <a:latin typeface="Meiryo UI" panose="020B0604030504040204" pitchFamily="50" charset="-128"/>
                <a:ea typeface="Meiryo UI" panose="020B0604030504040204" pitchFamily="50" charset="-128"/>
              </a:rPr>
              <a:t>などのプロジェクトとも連携するとして</a:t>
            </a:r>
            <a:r>
              <a:rPr lang="ja-JP" altLang="en-US" sz="1200" dirty="0" smtClean="0">
                <a:solidFill>
                  <a:srgbClr val="000000"/>
                </a:solidFill>
                <a:latin typeface="Meiryo UI" panose="020B0604030504040204" pitchFamily="50" charset="-128"/>
                <a:ea typeface="Meiryo UI" panose="020B0604030504040204" pitchFamily="50" charset="-128"/>
              </a:rPr>
              <a:t>いる</a:t>
            </a:r>
            <a:r>
              <a:rPr lang="en-US" altLang="ja-JP" sz="1200" baseline="30000" dirty="0" smtClean="0">
                <a:solidFill>
                  <a:srgbClr val="000000"/>
                </a:solidFill>
                <a:latin typeface="Meiryo UI" panose="020B0604030504040204" pitchFamily="50" charset="-128"/>
                <a:ea typeface="Meiryo UI" panose="020B0604030504040204" pitchFamily="50" charset="-128"/>
              </a:rPr>
              <a:t>2</a:t>
            </a:r>
            <a:endParaRPr kumimoji="1" lang="en-US" altLang="ja-JP" sz="1200" b="0" i="0" u="none" strike="noStrike" kern="1200" cap="none" spc="0" normalizeH="0" baseline="30000" noProof="0" dirty="0">
              <a:ln>
                <a:noFill/>
              </a:ln>
              <a:solidFill>
                <a:srgbClr val="000000"/>
              </a:solidFill>
              <a:effectLst/>
              <a:uLnTx/>
              <a:uFillTx/>
              <a:latin typeface="Meiryo UI" panose="020B0604030504040204" pitchFamily="50" charset="-128"/>
              <a:ea typeface="Meiryo UI" panose="020B0604030504040204" pitchFamily="50" charset="-128"/>
            </a:endParaRPr>
          </a:p>
        </p:txBody>
      </p:sp>
      <p:sp>
        <p:nvSpPr>
          <p:cNvPr id="20" name="正方形/長方形 19"/>
          <p:cNvSpPr/>
          <p:nvPr/>
        </p:nvSpPr>
        <p:spPr>
          <a:xfrm>
            <a:off x="5107053" y="2622514"/>
            <a:ext cx="4604506" cy="212209"/>
          </a:xfrm>
          <a:prstGeom prst="rect">
            <a:avLst/>
          </a:prstGeom>
          <a:solidFill>
            <a:schemeClr val="accent1">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提供する価値</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21" name="正方形/長方形 20"/>
          <p:cNvSpPr/>
          <p:nvPr/>
        </p:nvSpPr>
        <p:spPr>
          <a:xfrm>
            <a:off x="178502" y="3444889"/>
            <a:ext cx="9533057" cy="2947784"/>
          </a:xfrm>
          <a:prstGeom prst="rect">
            <a:avLst/>
          </a:prstGeom>
          <a:noFill/>
          <a:ln>
            <a:solidFill>
              <a:schemeClr val="accent2">
                <a:lumMod val="25000"/>
                <a:lumOff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22" name="正方形/長方形 21"/>
          <p:cNvSpPr/>
          <p:nvPr/>
        </p:nvSpPr>
        <p:spPr>
          <a:xfrm>
            <a:off x="178501" y="3418610"/>
            <a:ext cx="1440160" cy="188736"/>
          </a:xfrm>
          <a:prstGeom prst="rect">
            <a:avLst/>
          </a:prstGeom>
          <a:solidFill>
            <a:schemeClr val="accent1">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ビジネスモデル</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23" name="正方形/長方形 22"/>
          <p:cNvSpPr/>
          <p:nvPr/>
        </p:nvSpPr>
        <p:spPr>
          <a:xfrm>
            <a:off x="179479" y="2887139"/>
            <a:ext cx="4621121" cy="210577"/>
          </a:xfrm>
          <a:prstGeom prst="rect">
            <a:avLst/>
          </a:prstGeom>
          <a:solidFill>
            <a:schemeClr val="accent2">
              <a:lumMod val="10000"/>
              <a:lumOff val="9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ja-JP" altLang="en-US" sz="1200" dirty="0">
                <a:solidFill>
                  <a:srgbClr val="000000"/>
                </a:solidFill>
                <a:latin typeface="Meiryo UI" panose="020B0604030504040204" pitchFamily="50" charset="-128"/>
                <a:ea typeface="Meiryo UI" panose="020B0604030504040204" pitchFamily="50" charset="-128"/>
              </a:rPr>
              <a:t>信頼性の高い電子認証手段へのアクセスができない</a:t>
            </a:r>
            <a:endPar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24" name="正方形/長方形 23"/>
          <p:cNvSpPr/>
          <p:nvPr/>
        </p:nvSpPr>
        <p:spPr>
          <a:xfrm>
            <a:off x="5107053" y="2886924"/>
            <a:ext cx="4604506" cy="210792"/>
          </a:xfrm>
          <a:prstGeom prst="rect">
            <a:avLst/>
          </a:prstGeom>
          <a:solidFill>
            <a:schemeClr val="accent2">
              <a:lumMod val="10000"/>
              <a:lumOff val="9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rPr>
              <a:t>ブロックチェーンを電子認証手段に適用した</a:t>
            </a: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セキュリティの向上</a:t>
            </a:r>
          </a:p>
        </p:txBody>
      </p:sp>
      <p:sp>
        <p:nvSpPr>
          <p:cNvPr id="25" name="二等辺三角形 24"/>
          <p:cNvSpPr/>
          <p:nvPr/>
        </p:nvSpPr>
        <p:spPr>
          <a:xfrm rot="5400000">
            <a:off x="4854483" y="3019520"/>
            <a:ext cx="202287" cy="182508"/>
          </a:xfrm>
          <a:prstGeom prst="triangle">
            <a:avLst/>
          </a:prstGeom>
          <a:solidFill>
            <a:schemeClr val="accent1">
              <a:lumMod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2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26" name="正方形/長方形 25"/>
          <p:cNvSpPr/>
          <p:nvPr/>
        </p:nvSpPr>
        <p:spPr>
          <a:xfrm>
            <a:off x="178502" y="2069194"/>
            <a:ext cx="4928551" cy="490255"/>
          </a:xfrm>
          <a:prstGeom prst="rect">
            <a:avLst/>
          </a:prstGeom>
          <a:noFill/>
          <a:ln>
            <a:solidFill>
              <a:schemeClr val="accent2">
                <a:lumMod val="25000"/>
                <a:lumOff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27" name="正方形/長方形 26"/>
          <p:cNvSpPr/>
          <p:nvPr/>
        </p:nvSpPr>
        <p:spPr>
          <a:xfrm>
            <a:off x="179479" y="2077078"/>
            <a:ext cx="1720266" cy="220018"/>
          </a:xfrm>
          <a:prstGeom prst="rect">
            <a:avLst/>
          </a:prstGeom>
          <a:solidFill>
            <a:schemeClr val="accent1">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使用されている技術</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28" name="正方形/長方形 27"/>
          <p:cNvSpPr/>
          <p:nvPr/>
        </p:nvSpPr>
        <p:spPr>
          <a:xfrm>
            <a:off x="5108029" y="2058616"/>
            <a:ext cx="1720266" cy="220018"/>
          </a:xfrm>
          <a:prstGeom prst="rect">
            <a:avLst/>
          </a:prstGeom>
          <a:solidFill>
            <a:schemeClr val="accent1">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扱う属性情報</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29" name="正方形/長方形 28"/>
          <p:cNvSpPr/>
          <p:nvPr/>
        </p:nvSpPr>
        <p:spPr>
          <a:xfrm>
            <a:off x="5107054" y="2066317"/>
            <a:ext cx="4604506" cy="493132"/>
          </a:xfrm>
          <a:prstGeom prst="rect">
            <a:avLst/>
          </a:prstGeom>
          <a:noFill/>
          <a:ln>
            <a:solidFill>
              <a:schemeClr val="accent2">
                <a:lumMod val="25000"/>
                <a:lumOff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30" name="テキスト ボックス 29"/>
          <p:cNvSpPr txBox="1"/>
          <p:nvPr/>
        </p:nvSpPr>
        <p:spPr>
          <a:xfrm>
            <a:off x="178501" y="2289764"/>
            <a:ext cx="4889933" cy="276999"/>
          </a:xfrm>
          <a:prstGeom prst="rect">
            <a:avLst/>
          </a:prstGeom>
          <a:noFill/>
        </p:spPr>
        <p:txBody>
          <a:bodyPr wrap="square" rtlCol="0">
            <a:sp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W3C VCs</a:t>
            </a:r>
            <a:r>
              <a:rPr kumimoji="1" lang="ja-JP" altLang="en-US" sz="1200" b="0" i="0" u="none" strike="noStrike" kern="1200" cap="none" spc="0" normalizeH="0" baseline="0" noProof="0" dirty="0" err="1">
                <a:ln>
                  <a:noFill/>
                </a:ln>
                <a:solidFill>
                  <a:srgbClr val="000000"/>
                </a:solidFill>
                <a:effectLst/>
                <a:uLnTx/>
                <a:uFillTx/>
                <a:latin typeface="Meiryo UI" panose="020B0604030504040204" pitchFamily="50" charset="-128"/>
                <a:ea typeface="Meiryo UI" panose="020B0604030504040204" pitchFamily="50" charset="-128"/>
                <a:cs typeface="+mn-cs"/>
              </a:rPr>
              <a:t>、</a:t>
            </a:r>
            <a:r>
              <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W3C</a:t>
            </a: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　</a:t>
            </a:r>
            <a:r>
              <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DIDs</a:t>
            </a:r>
            <a:r>
              <a:rPr kumimoji="1" lang="ja-JP" altLang="en-US" sz="1200" b="0" i="0" u="none" strike="noStrike" kern="1200" cap="none" spc="0" normalizeH="0" baseline="0" noProof="0" dirty="0" err="1">
                <a:ln>
                  <a:noFill/>
                </a:ln>
                <a:solidFill>
                  <a:srgbClr val="000000"/>
                </a:solidFill>
                <a:effectLst/>
                <a:uLnTx/>
                <a:uFillTx/>
                <a:latin typeface="Meiryo UI" panose="020B0604030504040204" pitchFamily="50" charset="-128"/>
                <a:ea typeface="Meiryo UI" panose="020B0604030504040204" pitchFamily="50" charset="-128"/>
                <a:cs typeface="+mn-cs"/>
              </a:rPr>
              <a:t>、</a:t>
            </a: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ブロックチェーン（</a:t>
            </a:r>
            <a:r>
              <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EBSI</a:t>
            </a: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a:t>
            </a:r>
            <a:endPar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31" name="テキスト ボックス 30"/>
          <p:cNvSpPr txBox="1"/>
          <p:nvPr/>
        </p:nvSpPr>
        <p:spPr>
          <a:xfrm>
            <a:off x="5107053" y="2277134"/>
            <a:ext cx="4889933" cy="276999"/>
          </a:xfrm>
          <a:prstGeom prst="rect">
            <a:avLst/>
          </a:prstGeom>
          <a:noFill/>
        </p:spPr>
        <p:txBody>
          <a:bodyPr wrap="square" rtlCol="0">
            <a:sp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eID</a:t>
            </a:r>
            <a:r>
              <a:rPr kumimoji="1" lang="ja-JP" altLang="en-US" sz="1200" b="0" i="0" u="none" strike="noStrike" kern="1200" cap="none" spc="0" normalizeH="0" baseline="0" noProof="0" dirty="0" err="1">
                <a:ln>
                  <a:noFill/>
                </a:ln>
                <a:solidFill>
                  <a:srgbClr val="000000"/>
                </a:solidFill>
                <a:effectLst/>
                <a:uLnTx/>
                <a:uFillTx/>
                <a:latin typeface="Meiryo UI" panose="020B0604030504040204" pitchFamily="50" charset="-128"/>
                <a:ea typeface="Meiryo UI" panose="020B0604030504040204" pitchFamily="50" charset="-128"/>
                <a:cs typeface="+mn-cs"/>
              </a:rPr>
              <a:t>、</a:t>
            </a: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専門教育資格、健康保険証（</a:t>
            </a:r>
            <a:r>
              <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EHIC</a:t>
            </a: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）等</a:t>
            </a:r>
            <a:endPar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68" name="正方形/長方形 67"/>
          <p:cNvSpPr/>
          <p:nvPr/>
        </p:nvSpPr>
        <p:spPr>
          <a:xfrm>
            <a:off x="5107053" y="3123617"/>
            <a:ext cx="4604506" cy="210792"/>
          </a:xfrm>
          <a:prstGeom prst="rect">
            <a:avLst/>
          </a:prstGeom>
          <a:solidFill>
            <a:schemeClr val="accent2">
              <a:lumMod val="10000"/>
              <a:lumOff val="9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EUDIW</a:t>
            </a: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への</a:t>
            </a:r>
            <a:r>
              <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VC</a:t>
            </a: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の発行に依るデータコントロールの実現</a:t>
            </a:r>
          </a:p>
        </p:txBody>
      </p:sp>
      <p:sp>
        <p:nvSpPr>
          <p:cNvPr id="32" name="正方形/長方形 31"/>
          <p:cNvSpPr/>
          <p:nvPr/>
        </p:nvSpPr>
        <p:spPr>
          <a:xfrm>
            <a:off x="6631466" y="74294"/>
            <a:ext cx="1878311" cy="278660"/>
          </a:xfrm>
          <a:prstGeom prst="rect">
            <a:avLst/>
          </a:prstGeom>
          <a:solidFill>
            <a:schemeClr val="accent2">
              <a:lumMod val="90000"/>
              <a:lumOff val="10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分野：</a:t>
            </a:r>
            <a:r>
              <a:rPr lang="ja-JP" altLang="en-US" sz="1400" b="1" dirty="0">
                <a:solidFill>
                  <a:srgbClr val="FFFFFF"/>
                </a:solidFill>
                <a:latin typeface="Meiryo UI" panose="020B0604030504040204" pitchFamily="50" charset="-128"/>
                <a:ea typeface="Meiryo UI" panose="020B0604030504040204" pitchFamily="50" charset="-128"/>
              </a:rPr>
              <a:t>教育・行政</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34" name="正方形/長方形 33"/>
          <p:cNvSpPr/>
          <p:nvPr/>
        </p:nvSpPr>
        <p:spPr>
          <a:xfrm>
            <a:off x="6631465" y="398344"/>
            <a:ext cx="1878311" cy="278660"/>
          </a:xfrm>
          <a:prstGeom prst="rect">
            <a:avLst/>
          </a:prstGeom>
          <a:solidFill>
            <a:schemeClr val="accent2">
              <a:lumMod val="90000"/>
              <a:lumOff val="10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フェーズ：</a:t>
            </a:r>
            <a:r>
              <a:rPr lang="en-US" altLang="ja-JP" sz="1400" b="1" dirty="0" err="1">
                <a:solidFill>
                  <a:srgbClr val="FFFFFF"/>
                </a:solidFill>
                <a:latin typeface="Meiryo UI" panose="020B0604030504040204" pitchFamily="50" charset="-128"/>
                <a:ea typeface="Meiryo UI" panose="020B0604030504040204" pitchFamily="50" charset="-128"/>
              </a:rPr>
              <a:t>PoC</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35" name="正方形/長方形 34"/>
          <p:cNvSpPr/>
          <p:nvPr/>
        </p:nvSpPr>
        <p:spPr>
          <a:xfrm>
            <a:off x="178500" y="3123457"/>
            <a:ext cx="4621121" cy="210577"/>
          </a:xfrm>
          <a:prstGeom prst="rect">
            <a:avLst/>
          </a:prstGeom>
          <a:solidFill>
            <a:schemeClr val="accent2">
              <a:lumMod val="10000"/>
              <a:lumOff val="9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ja-JP" altLang="en-US" sz="1200" noProof="0" dirty="0">
                <a:solidFill>
                  <a:srgbClr val="000000"/>
                </a:solidFill>
                <a:latin typeface="Meiryo UI" panose="020B0604030504040204" pitchFamily="50" charset="-128"/>
                <a:ea typeface="Meiryo UI" panose="020B0604030504040204" pitchFamily="50" charset="-128"/>
              </a:rPr>
              <a:t>個人データの共有をユーザーがコントロールすることができない</a:t>
            </a:r>
            <a:endPar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pic>
        <p:nvPicPr>
          <p:cNvPr id="36" name="図 3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83284" y="3832008"/>
            <a:ext cx="798583" cy="798583"/>
          </a:xfrm>
          <a:prstGeom prst="rect">
            <a:avLst/>
          </a:prstGeom>
        </p:spPr>
      </p:pic>
      <p:sp>
        <p:nvSpPr>
          <p:cNvPr id="37" name="テキスト ボックス 36"/>
          <p:cNvSpPr txBox="1"/>
          <p:nvPr/>
        </p:nvSpPr>
        <p:spPr>
          <a:xfrm>
            <a:off x="3129578" y="4587062"/>
            <a:ext cx="832773" cy="2616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ja-JP" sz="1100" dirty="0">
                <a:solidFill>
                  <a:srgbClr val="000000"/>
                </a:solidFill>
                <a:latin typeface="Meiryo UI" panose="020B0604030504040204" pitchFamily="50" charset="-128"/>
                <a:ea typeface="Meiryo UI" panose="020B0604030504040204" pitchFamily="50" charset="-128"/>
              </a:rPr>
              <a:t>EU</a:t>
            </a:r>
            <a:r>
              <a:rPr lang="ja-JP" altLang="en-US" sz="1100" dirty="0">
                <a:solidFill>
                  <a:srgbClr val="000000"/>
                </a:solidFill>
                <a:latin typeface="Meiryo UI" panose="020B0604030504040204" pitchFamily="50" charset="-128"/>
                <a:ea typeface="Meiryo UI" panose="020B0604030504040204" pitchFamily="50" charset="-128"/>
              </a:rPr>
              <a:t>市民</a:t>
            </a:r>
            <a:endParaRPr kumimoji="1" lang="en-US" altLang="ja-JP"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pic>
        <p:nvPicPr>
          <p:cNvPr id="38" name="図 3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74871" y="3785488"/>
            <a:ext cx="792461" cy="792461"/>
          </a:xfrm>
          <a:prstGeom prst="rect">
            <a:avLst/>
          </a:prstGeom>
        </p:spPr>
      </p:pic>
      <p:pic>
        <p:nvPicPr>
          <p:cNvPr id="44" name="図 43"/>
          <p:cNvPicPr>
            <a:picLocks noChangeAspect="1"/>
          </p:cNvPicPr>
          <p:nvPr/>
        </p:nvPicPr>
        <p:blipFill>
          <a:blip r:embed="rId4"/>
          <a:stretch>
            <a:fillRect/>
          </a:stretch>
        </p:blipFill>
        <p:spPr>
          <a:xfrm>
            <a:off x="3316207" y="5289094"/>
            <a:ext cx="4000539" cy="664983"/>
          </a:xfrm>
          <a:prstGeom prst="rect">
            <a:avLst/>
          </a:prstGeom>
        </p:spPr>
      </p:pic>
      <p:sp>
        <p:nvSpPr>
          <p:cNvPr id="45" name="テキスト ボックス 44"/>
          <p:cNvSpPr txBox="1"/>
          <p:nvPr/>
        </p:nvSpPr>
        <p:spPr>
          <a:xfrm>
            <a:off x="4975198" y="4484380"/>
            <a:ext cx="832773" cy="2616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EUDIW</a:t>
            </a:r>
          </a:p>
        </p:txBody>
      </p:sp>
      <p:cxnSp>
        <p:nvCxnSpPr>
          <p:cNvPr id="46" name="直線矢印コネクタ 45"/>
          <p:cNvCxnSpPr/>
          <p:nvPr/>
        </p:nvCxnSpPr>
        <p:spPr>
          <a:xfrm>
            <a:off x="5843847" y="4254671"/>
            <a:ext cx="2439437" cy="0"/>
          </a:xfrm>
          <a:prstGeom prst="straightConnector1">
            <a:avLst/>
          </a:prstGeom>
          <a:ln w="3175">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sp>
        <p:nvSpPr>
          <p:cNvPr id="53" name="テキスト ボックス 52"/>
          <p:cNvSpPr txBox="1"/>
          <p:nvPr/>
        </p:nvSpPr>
        <p:spPr>
          <a:xfrm>
            <a:off x="1217759" y="3805221"/>
            <a:ext cx="1855197" cy="60016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ja-JP" altLang="en-US" sz="1100" dirty="0">
                <a:solidFill>
                  <a:srgbClr val="000000"/>
                </a:solidFill>
                <a:latin typeface="Meiryo UI" panose="020B0604030504040204" pitchFamily="50" charset="-128"/>
                <a:ea typeface="Meiryo UI" panose="020B0604030504040204" pitchFamily="50" charset="-128"/>
              </a:rPr>
              <a:t>各種教育資格</a:t>
            </a:r>
            <a:endParaRPr lang="en-US" altLang="ja-JP" sz="1100" dirty="0">
              <a:solidFill>
                <a:srgbClr val="000000"/>
              </a:solidFill>
              <a:latin typeface="Meiryo UI" panose="020B0604030504040204" pitchFamily="50" charset="-128"/>
              <a:ea typeface="Meiryo UI" panose="020B0604030504040204" pitchFamily="50" charset="-128"/>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ja-JP" altLang="en-US" sz="1100" dirty="0">
                <a:solidFill>
                  <a:srgbClr val="000000"/>
                </a:solidFill>
                <a:latin typeface="Meiryo UI" panose="020B0604030504040204" pitchFamily="50" charset="-128"/>
                <a:ea typeface="Meiryo UI" panose="020B0604030504040204" pitchFamily="50" charset="-128"/>
              </a:rPr>
              <a:t>社会保障資格等を</a:t>
            </a:r>
            <a:r>
              <a:rPr lang="en-US" altLang="ja-JP" sz="1100" dirty="0">
                <a:solidFill>
                  <a:srgbClr val="000000"/>
                </a:solidFill>
                <a:latin typeface="Meiryo UI" panose="020B0604030504040204" pitchFamily="50" charset="-128"/>
                <a:ea typeface="Meiryo UI" panose="020B0604030504040204" pitchFamily="50" charset="-128"/>
              </a:rPr>
              <a:t>VC</a:t>
            </a:r>
            <a:r>
              <a:rPr lang="ja-JP" altLang="en-US" sz="1100" dirty="0">
                <a:solidFill>
                  <a:srgbClr val="000000"/>
                </a:solidFill>
                <a:latin typeface="Meiryo UI" panose="020B0604030504040204" pitchFamily="50" charset="-128"/>
                <a:ea typeface="Meiryo UI" panose="020B0604030504040204" pitchFamily="50" charset="-128"/>
              </a:rPr>
              <a:t>で発行</a:t>
            </a:r>
            <a:endParaRPr lang="en-US" altLang="ja-JP" sz="1100" dirty="0">
              <a:solidFill>
                <a:srgbClr val="000000"/>
              </a:solidFill>
              <a:latin typeface="Meiryo UI" panose="020B0604030504040204" pitchFamily="50" charset="-128"/>
              <a:ea typeface="Meiryo UI" panose="020B0604030504040204" pitchFamily="50" charset="-128"/>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altLang="ja-JP"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pic>
        <p:nvPicPr>
          <p:cNvPr id="58" name="図 5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6622" y="3822027"/>
            <a:ext cx="798583" cy="798583"/>
          </a:xfrm>
          <a:prstGeom prst="rect">
            <a:avLst/>
          </a:prstGeom>
        </p:spPr>
      </p:pic>
      <p:cxnSp>
        <p:nvCxnSpPr>
          <p:cNvPr id="59" name="直線矢印コネクタ 58"/>
          <p:cNvCxnSpPr>
            <a:stCxn id="58" idx="3"/>
          </p:cNvCxnSpPr>
          <p:nvPr/>
        </p:nvCxnSpPr>
        <p:spPr>
          <a:xfrm>
            <a:off x="1165205" y="4221319"/>
            <a:ext cx="2009666" cy="0"/>
          </a:xfrm>
          <a:prstGeom prst="straightConnector1">
            <a:avLst/>
          </a:prstGeom>
          <a:ln w="3175">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sp>
        <p:nvSpPr>
          <p:cNvPr id="60" name="テキスト ボックス 59"/>
          <p:cNvSpPr txBox="1"/>
          <p:nvPr/>
        </p:nvSpPr>
        <p:spPr>
          <a:xfrm>
            <a:off x="52222" y="4597766"/>
            <a:ext cx="1534510" cy="60016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各種教育資格・</a:t>
            </a:r>
            <a:endParaRPr kumimoji="1" lang="en-US" altLang="ja-JP"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ja-JP" altLang="en-US" sz="1100" dirty="0">
                <a:solidFill>
                  <a:srgbClr val="000000"/>
                </a:solidFill>
                <a:latin typeface="Meiryo UI" panose="020B0604030504040204" pitchFamily="50" charset="-128"/>
                <a:ea typeface="Meiryo UI" panose="020B0604030504040204" pitchFamily="50" charset="-128"/>
              </a:rPr>
              <a:t>保険証発行主体</a:t>
            </a:r>
            <a:endParaRPr kumimoji="1" lang="en-US" altLang="ja-JP"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　</a:t>
            </a:r>
            <a:endParaRPr kumimoji="1" lang="en-US" altLang="ja-JP"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cxnSp>
        <p:nvCxnSpPr>
          <p:cNvPr id="61" name="直線矢印コネクタ 60"/>
          <p:cNvCxnSpPr/>
          <p:nvPr/>
        </p:nvCxnSpPr>
        <p:spPr>
          <a:xfrm>
            <a:off x="1404585" y="4740161"/>
            <a:ext cx="1939071" cy="630871"/>
          </a:xfrm>
          <a:prstGeom prst="straightConnector1">
            <a:avLst/>
          </a:prstGeom>
          <a:ln w="3175">
            <a:solidFill>
              <a:schemeClr val="tx1"/>
            </a:solidFill>
            <a:prstDash val="dash"/>
            <a:tailEnd type="triangle"/>
          </a:ln>
          <a:effectLst/>
        </p:spPr>
        <p:style>
          <a:lnRef idx="2">
            <a:schemeClr val="accent1"/>
          </a:lnRef>
          <a:fillRef idx="0">
            <a:schemeClr val="accent1"/>
          </a:fillRef>
          <a:effectRef idx="1">
            <a:schemeClr val="accent1"/>
          </a:effectRef>
          <a:fontRef idx="minor">
            <a:schemeClr val="tx1"/>
          </a:fontRef>
        </p:style>
      </p:cxnSp>
      <p:sp>
        <p:nvSpPr>
          <p:cNvPr id="63" name="テキスト ボックス 62"/>
          <p:cNvSpPr txBox="1"/>
          <p:nvPr/>
        </p:nvSpPr>
        <p:spPr>
          <a:xfrm>
            <a:off x="1546424" y="5151901"/>
            <a:ext cx="1534510" cy="43088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ja-JP" sz="1100" dirty="0">
                <a:solidFill>
                  <a:srgbClr val="000000"/>
                </a:solidFill>
                <a:latin typeface="Meiryo UI" panose="020B0604030504040204" pitchFamily="50" charset="-128"/>
                <a:ea typeface="Meiryo UI" panose="020B0604030504040204" pitchFamily="50" charset="-128"/>
              </a:rPr>
              <a:t>EBSI</a:t>
            </a:r>
            <a:r>
              <a:rPr lang="ja-JP" altLang="en-US" sz="1100" dirty="0">
                <a:solidFill>
                  <a:srgbClr val="000000"/>
                </a:solidFill>
                <a:latin typeface="Meiryo UI" panose="020B0604030504040204" pitchFamily="50" charset="-128"/>
                <a:ea typeface="Meiryo UI" panose="020B0604030504040204" pitchFamily="50" charset="-128"/>
              </a:rPr>
              <a:t>ネットワークへの</a:t>
            </a:r>
            <a:endParaRPr lang="en-US" altLang="ja-JP" sz="1100" dirty="0">
              <a:solidFill>
                <a:srgbClr val="000000"/>
              </a:solidFill>
              <a:latin typeface="Meiryo UI" panose="020B0604030504040204" pitchFamily="50" charset="-128"/>
              <a:ea typeface="Meiryo UI" panose="020B0604030504040204" pitchFamily="50" charset="-128"/>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書き込み</a:t>
            </a:r>
            <a:endParaRPr kumimoji="1" lang="en-US" altLang="ja-JP"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64" name="テキスト ボックス 63"/>
          <p:cNvSpPr txBox="1"/>
          <p:nvPr/>
        </p:nvSpPr>
        <p:spPr>
          <a:xfrm>
            <a:off x="3836675" y="5930338"/>
            <a:ext cx="3095383" cy="2616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EBSI</a:t>
            </a:r>
            <a:r>
              <a:rPr kumimoji="1" lang="ja-JP" altLang="en-US"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のブロックチェーンネットワーク</a:t>
            </a:r>
            <a:endParaRPr kumimoji="1" lang="en-US" altLang="ja-JP"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pic>
        <p:nvPicPr>
          <p:cNvPr id="65" name="図 6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141477" y="4009060"/>
            <a:ext cx="427112" cy="427112"/>
          </a:xfrm>
          <a:prstGeom prst="rect">
            <a:avLst/>
          </a:prstGeom>
        </p:spPr>
      </p:pic>
      <p:cxnSp>
        <p:nvCxnSpPr>
          <p:cNvPr id="66" name="直線矢印コネクタ 65"/>
          <p:cNvCxnSpPr>
            <a:endCxn id="44" idx="3"/>
          </p:cNvCxnSpPr>
          <p:nvPr/>
        </p:nvCxnSpPr>
        <p:spPr>
          <a:xfrm flipH="1">
            <a:off x="7316746" y="4920201"/>
            <a:ext cx="1365829" cy="701385"/>
          </a:xfrm>
          <a:prstGeom prst="straightConnector1">
            <a:avLst/>
          </a:prstGeom>
          <a:ln w="3175">
            <a:solidFill>
              <a:schemeClr val="tx1"/>
            </a:solidFill>
            <a:prstDash val="dash"/>
            <a:tailEnd type="triangle"/>
          </a:ln>
          <a:effectLst/>
        </p:spPr>
        <p:style>
          <a:lnRef idx="2">
            <a:schemeClr val="accent1"/>
          </a:lnRef>
          <a:fillRef idx="0">
            <a:schemeClr val="accent1"/>
          </a:fillRef>
          <a:effectRef idx="1">
            <a:schemeClr val="accent1"/>
          </a:effectRef>
          <a:fontRef idx="minor">
            <a:schemeClr val="tx1"/>
          </a:fontRef>
        </p:style>
      </p:cxnSp>
      <p:cxnSp>
        <p:nvCxnSpPr>
          <p:cNvPr id="70" name="直線矢印コネクタ 69"/>
          <p:cNvCxnSpPr/>
          <p:nvPr/>
        </p:nvCxnSpPr>
        <p:spPr>
          <a:xfrm>
            <a:off x="3873356" y="4254671"/>
            <a:ext cx="1220211" cy="0"/>
          </a:xfrm>
          <a:prstGeom prst="straightConnector1">
            <a:avLst/>
          </a:prstGeom>
          <a:ln w="3175">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sp>
        <p:nvSpPr>
          <p:cNvPr id="72" name="テキスト ボックス 71"/>
          <p:cNvSpPr txBox="1"/>
          <p:nvPr/>
        </p:nvSpPr>
        <p:spPr>
          <a:xfrm>
            <a:off x="3571101" y="3828341"/>
            <a:ext cx="1686967" cy="43088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EUDIW</a:t>
            </a:r>
            <a:r>
              <a:rPr kumimoji="1" lang="ja-JP" altLang="en-US" sz="1100" b="0" i="0" u="none" strike="noStrike" kern="1200" cap="none" spc="0" normalizeH="0" baseline="0" noProof="0" dirty="0" err="1">
                <a:ln>
                  <a:noFill/>
                </a:ln>
                <a:solidFill>
                  <a:srgbClr val="000000"/>
                </a:solidFill>
                <a:effectLst/>
                <a:uLnTx/>
                <a:uFillTx/>
                <a:latin typeface="Meiryo UI" panose="020B0604030504040204" pitchFamily="50" charset="-128"/>
                <a:ea typeface="Meiryo UI" panose="020B0604030504040204" pitchFamily="50" charset="-128"/>
                <a:cs typeface="+mn-cs"/>
              </a:rPr>
              <a:t>への</a:t>
            </a:r>
            <a:r>
              <a:rPr kumimoji="1" lang="ja-JP" altLang="en-US"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格納</a:t>
            </a:r>
            <a:endParaRPr kumimoji="1" lang="en-US" altLang="ja-JP"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ja-JP" sz="1100" dirty="0">
                <a:solidFill>
                  <a:srgbClr val="000000"/>
                </a:solidFill>
                <a:latin typeface="Meiryo UI" panose="020B0604030504040204" pitchFamily="50" charset="-128"/>
                <a:ea typeface="Meiryo UI" panose="020B0604030504040204" pitchFamily="50" charset="-128"/>
              </a:rPr>
              <a:t>eID</a:t>
            </a:r>
            <a:r>
              <a:rPr lang="ja-JP" altLang="en-US" sz="1100" dirty="0">
                <a:solidFill>
                  <a:srgbClr val="000000"/>
                </a:solidFill>
                <a:latin typeface="Meiryo UI" panose="020B0604030504040204" pitchFamily="50" charset="-128"/>
                <a:ea typeface="Meiryo UI" panose="020B0604030504040204" pitchFamily="50" charset="-128"/>
              </a:rPr>
              <a:t>との紐づけ・署名</a:t>
            </a:r>
            <a:endParaRPr kumimoji="1" lang="en-US" altLang="ja-JP"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73" name="テキスト ボックス 72"/>
          <p:cNvSpPr txBox="1"/>
          <p:nvPr/>
        </p:nvSpPr>
        <p:spPr>
          <a:xfrm>
            <a:off x="6172215" y="3955753"/>
            <a:ext cx="1686967" cy="2616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提示</a:t>
            </a:r>
            <a:endParaRPr kumimoji="1" lang="en-US" altLang="ja-JP"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74" name="テキスト ボックス 73"/>
          <p:cNvSpPr txBox="1"/>
          <p:nvPr/>
        </p:nvSpPr>
        <p:spPr>
          <a:xfrm>
            <a:off x="7674427" y="4602913"/>
            <a:ext cx="2106634" cy="43088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ja-JP" altLang="en-US" sz="1100" dirty="0">
                <a:solidFill>
                  <a:srgbClr val="000000"/>
                </a:solidFill>
                <a:latin typeface="Meiryo UI" panose="020B0604030504040204" pitchFamily="50" charset="-128"/>
                <a:ea typeface="Meiryo UI" panose="020B0604030504040204" pitchFamily="50" charset="-128"/>
              </a:rPr>
              <a:t>依拠当事者</a:t>
            </a:r>
            <a:endParaRPr lang="en-US" altLang="ja-JP" sz="1100" dirty="0">
              <a:solidFill>
                <a:srgbClr val="000000"/>
              </a:solidFill>
              <a:latin typeface="Meiryo UI" panose="020B0604030504040204" pitchFamily="50" charset="-128"/>
              <a:ea typeface="Meiryo UI" panose="020B0604030504040204" pitchFamily="50" charset="-128"/>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（サービスプロバイダー・行政等）</a:t>
            </a:r>
            <a:endParaRPr kumimoji="1" lang="en-US" altLang="ja-JP"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cxnSp>
        <p:nvCxnSpPr>
          <p:cNvPr id="75" name="直線矢印コネクタ 74"/>
          <p:cNvCxnSpPr>
            <a:stCxn id="45" idx="2"/>
          </p:cNvCxnSpPr>
          <p:nvPr/>
        </p:nvCxnSpPr>
        <p:spPr>
          <a:xfrm>
            <a:off x="5391585" y="4745990"/>
            <a:ext cx="0" cy="575621"/>
          </a:xfrm>
          <a:prstGeom prst="straightConnector1">
            <a:avLst/>
          </a:prstGeom>
          <a:ln w="3175">
            <a:solidFill>
              <a:schemeClr val="tx1"/>
            </a:solidFill>
            <a:prstDash val="dash"/>
            <a:tailEnd type="triangle"/>
          </a:ln>
          <a:effectLst/>
        </p:spPr>
        <p:style>
          <a:lnRef idx="2">
            <a:schemeClr val="accent1"/>
          </a:lnRef>
          <a:fillRef idx="0">
            <a:schemeClr val="accent1"/>
          </a:fillRef>
          <a:effectRef idx="1">
            <a:schemeClr val="accent1"/>
          </a:effectRef>
          <a:fontRef idx="minor">
            <a:schemeClr val="tx1"/>
          </a:fontRef>
        </p:style>
      </p:cxnSp>
      <p:sp>
        <p:nvSpPr>
          <p:cNvPr id="78" name="テキスト ボックス 77"/>
          <p:cNvSpPr txBox="1"/>
          <p:nvPr/>
        </p:nvSpPr>
        <p:spPr>
          <a:xfrm>
            <a:off x="4353001" y="4763516"/>
            <a:ext cx="1534510" cy="43088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VC</a:t>
            </a:r>
            <a:r>
              <a:rPr kumimoji="1" lang="ja-JP" altLang="en-US"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との</a:t>
            </a:r>
            <a:endParaRPr kumimoji="1" lang="en-US" altLang="ja-JP"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紐づけ</a:t>
            </a:r>
            <a:endParaRPr kumimoji="1" lang="en-US" altLang="ja-JP"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79" name="テキスト ボックス 78"/>
          <p:cNvSpPr txBox="1"/>
          <p:nvPr/>
        </p:nvSpPr>
        <p:spPr>
          <a:xfrm>
            <a:off x="7552019" y="5238369"/>
            <a:ext cx="1534510" cy="2616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検証</a:t>
            </a:r>
            <a:endParaRPr kumimoji="1" lang="en-US" altLang="ja-JP"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80" name="テキスト ボックス 79"/>
          <p:cNvSpPr txBox="1"/>
          <p:nvPr/>
        </p:nvSpPr>
        <p:spPr>
          <a:xfrm>
            <a:off x="178500" y="6157456"/>
            <a:ext cx="8316006" cy="276999"/>
          </a:xfrm>
          <a:prstGeom prst="rect">
            <a:avLst/>
          </a:prstGeom>
          <a:noFill/>
        </p:spPr>
        <p:txBody>
          <a:bodyPr wrap="square" rtlCol="0">
            <a:spAutoFit/>
          </a:bodyPr>
          <a:lstStyle/>
          <a:p>
            <a:pPr marR="0" lvl="0" algn="l" defTabSz="914400" rtl="0" eaLnBrk="1" fontAlgn="auto" latinLnBrk="0" hangingPunct="1">
              <a:lnSpc>
                <a:spcPct val="100000"/>
              </a:lnSpc>
              <a:spcBef>
                <a:spcPts val="0"/>
              </a:spcBef>
              <a:spcAft>
                <a:spcPts val="0"/>
              </a:spcAft>
              <a:buClrTx/>
              <a:buSzTx/>
              <a:tabLst/>
              <a:defRPr/>
            </a:pPr>
            <a:r>
              <a:rPr kumimoji="1" lang="en-US" altLang="ja-JP" sz="1200" b="0" i="0" u="none" strike="noStrike" kern="120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rPr>
              <a:t>※</a:t>
            </a:r>
            <a:r>
              <a:rPr lang="ja-JP" altLang="en-US" sz="1200" dirty="0">
                <a:solidFill>
                  <a:srgbClr val="FF0000"/>
                </a:solidFill>
                <a:latin typeface="Meiryo UI" panose="020B0604030504040204" pitchFamily="50" charset="-128"/>
                <a:ea typeface="Meiryo UI" panose="020B0604030504040204" pitchFamily="50" charset="-128"/>
              </a:rPr>
              <a:t>パイロット</a:t>
            </a:r>
            <a:r>
              <a:rPr kumimoji="1" lang="ja-JP" altLang="en-US" sz="1200" b="0" i="0" u="none" strike="noStrike" kern="120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rPr>
              <a:t>の詳細が不明であるため、コンソーシアム発表の情報を基に</a:t>
            </a:r>
            <a:r>
              <a:rPr kumimoji="1" lang="en-US" altLang="ja-JP" sz="1200" b="0" i="0" u="none" strike="noStrike" kern="120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rPr>
              <a:t>EUDIW</a:t>
            </a:r>
            <a:r>
              <a:rPr kumimoji="1" lang="ja-JP" altLang="en-US" sz="1200" b="0" i="0" u="none" strike="noStrike" kern="120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rPr>
              <a:t>のリファレンスモデルなどで補足</a:t>
            </a:r>
            <a:endParaRPr kumimoji="1" lang="en-US" altLang="ja-JP" sz="1200" b="0" i="0" u="none" strike="noStrike" kern="120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endParaRPr>
          </a:p>
        </p:txBody>
      </p:sp>
      <p:sp>
        <p:nvSpPr>
          <p:cNvPr id="81" name="正方形/長方形 80"/>
          <p:cNvSpPr/>
          <p:nvPr/>
        </p:nvSpPr>
        <p:spPr>
          <a:xfrm>
            <a:off x="95423" y="6385358"/>
            <a:ext cx="2917786" cy="507831"/>
          </a:xfrm>
          <a:prstGeom prst="rect">
            <a:avLst/>
          </a:prstGeom>
        </p:spPr>
        <p:txBody>
          <a:bodyPr wrap="none">
            <a:spAutoFit/>
          </a:bodyPr>
          <a:lstStyle/>
          <a:p>
            <a:r>
              <a:rPr lang="ja-JP" altLang="en-US" sz="900" dirty="0">
                <a:latin typeface="+mj-ea"/>
                <a:ea typeface="+mj-ea"/>
              </a:rPr>
              <a:t>出所）</a:t>
            </a:r>
            <a:endParaRPr lang="en-US" altLang="ja-JP" sz="900" dirty="0">
              <a:latin typeface="+mj-ea"/>
              <a:ea typeface="+mj-ea"/>
            </a:endParaRPr>
          </a:p>
          <a:p>
            <a:r>
              <a:rPr lang="en-US" altLang="ja-JP" sz="900" dirty="0">
                <a:latin typeface="+mj-ea"/>
                <a:ea typeface="+mj-ea"/>
              </a:rPr>
              <a:t>1</a:t>
            </a:r>
            <a:r>
              <a:rPr lang="ja-JP" altLang="en-US" sz="900" dirty="0">
                <a:latin typeface="+mj-ea"/>
                <a:ea typeface="+mj-ea"/>
              </a:rPr>
              <a:t>　</a:t>
            </a:r>
            <a:r>
              <a:rPr lang="en-US" altLang="ja-JP" sz="900" dirty="0">
                <a:latin typeface="+mj-ea"/>
                <a:ea typeface="+mj-ea"/>
              </a:rPr>
              <a:t>https://wiki.sunet.se/display/Projekt/EUDIW</a:t>
            </a:r>
          </a:p>
          <a:p>
            <a:r>
              <a:rPr lang="en-US" altLang="ja-JP" sz="900" dirty="0">
                <a:latin typeface="+mj-ea"/>
                <a:ea typeface="+mj-ea"/>
              </a:rPr>
              <a:t>2</a:t>
            </a:r>
            <a:r>
              <a:rPr lang="ja-JP" altLang="en-US" sz="900" dirty="0">
                <a:latin typeface="+mj-ea"/>
                <a:ea typeface="+mj-ea"/>
              </a:rPr>
              <a:t>　</a:t>
            </a:r>
            <a:r>
              <a:rPr lang="en-US" altLang="ja-JP" sz="900" dirty="0">
                <a:latin typeface="+mj-ea"/>
                <a:ea typeface="+mj-ea"/>
              </a:rPr>
              <a:t>https://wiki.sunet.se/display/Projekt/VECTOR</a:t>
            </a:r>
            <a:endParaRPr lang="ja-JP" altLang="en-US" sz="900" dirty="0">
              <a:latin typeface="+mj-ea"/>
              <a:ea typeface="+mj-ea"/>
            </a:endParaRPr>
          </a:p>
        </p:txBody>
      </p:sp>
    </p:spTree>
    <p:extLst>
      <p:ext uri="{BB962C8B-B14F-4D97-AF65-F5344CB8AC3E}">
        <p14:creationId xmlns:p14="http://schemas.microsoft.com/office/powerpoint/2010/main" val="220731680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タイトル 7"/>
          <p:cNvSpPr>
            <a:spLocks noGrp="1"/>
          </p:cNvSpPr>
          <p:nvPr>
            <p:ph type="title"/>
          </p:nvPr>
        </p:nvSpPr>
        <p:spPr>
          <a:xfrm>
            <a:off x="331490" y="164692"/>
            <a:ext cx="9243021" cy="497459"/>
          </a:xfrm>
        </p:spPr>
        <p:txBody>
          <a:bodyPr>
            <a:normAutofit fontScale="90000"/>
          </a:bodyPr>
          <a:lstStyle/>
          <a:p>
            <a:r>
              <a:rPr lang="en-US" altLang="ja-JP" sz="1100" dirty="0">
                <a:solidFill>
                  <a:srgbClr val="002060"/>
                </a:solidFill>
              </a:rPr>
              <a:t>3.3.1</a:t>
            </a:r>
            <a:r>
              <a:rPr lang="ja-JP" altLang="en-US" sz="1100" dirty="0">
                <a:solidFill>
                  <a:srgbClr val="002060"/>
                </a:solidFill>
              </a:rPr>
              <a:t>　自己主権型／分散型アイデンティティに関する取り組み・ユースケース　</a:t>
            </a:r>
            <a:r>
              <a:rPr lang="en-US" altLang="ja-JP" sz="1400" b="1" spc="0" dirty="0">
                <a:solidFill>
                  <a:srgbClr val="002060"/>
                </a:solidFill>
              </a:rPr>
              <a:t/>
            </a:r>
            <a:br>
              <a:rPr lang="en-US" altLang="ja-JP" sz="1400" b="1" spc="0" dirty="0">
                <a:solidFill>
                  <a:srgbClr val="002060"/>
                </a:solidFill>
              </a:rPr>
            </a:br>
            <a:r>
              <a:rPr lang="ja-JP" altLang="en-US" sz="2000" b="1" spc="0" dirty="0">
                <a:solidFill>
                  <a:srgbClr val="002060"/>
                </a:solidFill>
              </a:rPr>
              <a:t>ユースケース：</a:t>
            </a:r>
            <a:r>
              <a:rPr lang="en-US" altLang="ja-JP" sz="2000" dirty="0">
                <a:solidFill>
                  <a:srgbClr val="002060"/>
                </a:solidFill>
              </a:rPr>
              <a:t>POTENTIAL_</a:t>
            </a:r>
            <a:r>
              <a:rPr lang="ja-JP" altLang="en-US" sz="2000" dirty="0">
                <a:solidFill>
                  <a:srgbClr val="002060"/>
                </a:solidFill>
              </a:rPr>
              <a:t>市民サービスへのアクセス改善</a:t>
            </a:r>
            <a:endParaRPr lang="ja-JP" altLang="en-US" sz="3100" b="1" spc="0" dirty="0">
              <a:solidFill>
                <a:srgbClr val="002060"/>
              </a:solidFill>
            </a:endParaRPr>
          </a:p>
        </p:txBody>
      </p:sp>
      <p:sp>
        <p:nvSpPr>
          <p:cNvPr id="5" name="正方形/長方形 4"/>
          <p:cNvSpPr/>
          <p:nvPr/>
        </p:nvSpPr>
        <p:spPr>
          <a:xfrm>
            <a:off x="8589228" y="74294"/>
            <a:ext cx="985283" cy="186395"/>
          </a:xfrm>
          <a:prstGeom prst="rect">
            <a:avLst/>
          </a:prstGeom>
          <a:solidFill>
            <a:schemeClr val="accent2">
              <a:lumMod val="25000"/>
              <a:lumOff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400" b="1" i="0" u="none" strike="noStrike" kern="1200" cap="none" spc="0" normalizeH="0" baseline="0" noProof="0" dirty="0">
                <a:ln>
                  <a:noFill/>
                </a:ln>
                <a:solidFill>
                  <a:srgbClr val="000000"/>
                </a:solidFill>
                <a:effectLst/>
                <a:uLnTx/>
                <a:uFillTx/>
                <a:latin typeface="Arial"/>
                <a:ea typeface="Meiryo UI"/>
                <a:cs typeface="+mn-cs"/>
              </a:rPr>
              <a:t>EU</a:t>
            </a:r>
            <a:endParaRPr kumimoji="1" lang="ja-JP" altLang="en-US" sz="1400" b="1" i="0" u="none" strike="noStrike" kern="1200" cap="none" spc="0" normalizeH="0" baseline="0" noProof="0" dirty="0">
              <a:ln>
                <a:noFill/>
              </a:ln>
              <a:solidFill>
                <a:srgbClr val="000000"/>
              </a:solidFill>
              <a:effectLst/>
              <a:uLnTx/>
              <a:uFillTx/>
              <a:latin typeface="Arial"/>
              <a:ea typeface="Meiryo UI"/>
              <a:cs typeface="+mn-cs"/>
            </a:endParaRPr>
          </a:p>
        </p:txBody>
      </p:sp>
      <p:sp>
        <p:nvSpPr>
          <p:cNvPr id="7" name="正方形/長方形 6"/>
          <p:cNvSpPr/>
          <p:nvPr/>
        </p:nvSpPr>
        <p:spPr>
          <a:xfrm>
            <a:off x="8589228" y="287160"/>
            <a:ext cx="985283" cy="186395"/>
          </a:xfrm>
          <a:prstGeom prst="rect">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ドイツ</a:t>
            </a:r>
          </a:p>
        </p:txBody>
      </p:sp>
      <p:sp>
        <p:nvSpPr>
          <p:cNvPr id="9" name="正方形/長方形 8"/>
          <p:cNvSpPr/>
          <p:nvPr/>
        </p:nvSpPr>
        <p:spPr>
          <a:xfrm>
            <a:off x="8589226" y="507060"/>
            <a:ext cx="985283" cy="186395"/>
          </a:xfrm>
          <a:prstGeom prst="rect">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イギリス</a:t>
            </a:r>
          </a:p>
        </p:txBody>
      </p:sp>
      <p:sp>
        <p:nvSpPr>
          <p:cNvPr id="13" name="正方形/長方形 12"/>
          <p:cNvSpPr/>
          <p:nvPr/>
        </p:nvSpPr>
        <p:spPr>
          <a:xfrm>
            <a:off x="179479" y="2622514"/>
            <a:ext cx="4621121" cy="212209"/>
          </a:xfrm>
          <a:prstGeom prst="rect">
            <a:avLst/>
          </a:prstGeom>
          <a:solidFill>
            <a:schemeClr val="accent1">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ペインポイント</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14" name="正方形/長方形 13"/>
          <p:cNvSpPr/>
          <p:nvPr/>
        </p:nvSpPr>
        <p:spPr>
          <a:xfrm>
            <a:off x="5107053" y="727661"/>
            <a:ext cx="1224136" cy="220018"/>
          </a:xfrm>
          <a:prstGeom prst="rect">
            <a:avLst/>
          </a:prstGeom>
          <a:solidFill>
            <a:schemeClr val="accent1">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エンティティ</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15" name="正方形/長方形 14"/>
          <p:cNvSpPr/>
          <p:nvPr/>
        </p:nvSpPr>
        <p:spPr>
          <a:xfrm>
            <a:off x="5108029" y="719777"/>
            <a:ext cx="4603530" cy="1346539"/>
          </a:xfrm>
          <a:prstGeom prst="rect">
            <a:avLst/>
          </a:prstGeom>
          <a:noFill/>
          <a:ln>
            <a:solidFill>
              <a:schemeClr val="accent2">
                <a:lumMod val="25000"/>
                <a:lumOff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16" name="テキスト ボックス 15"/>
          <p:cNvSpPr txBox="1"/>
          <p:nvPr/>
        </p:nvSpPr>
        <p:spPr>
          <a:xfrm>
            <a:off x="5107053" y="903055"/>
            <a:ext cx="4467458" cy="1200329"/>
          </a:xfrm>
          <a:prstGeom prst="rect">
            <a:avLst/>
          </a:prstGeom>
          <a:noFill/>
        </p:spPr>
        <p:txBody>
          <a:bodyPr wrap="square" rtlCol="0">
            <a:sp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国家機関（ユースケースの関連領域や加盟国間の連携を主導）</a:t>
            </a:r>
            <a:endPar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公的・民間の依拠当事者（金融機関、通信事業者、警察、電子行政サービス窓口等）</a:t>
            </a:r>
            <a:endPar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属性情報、資格情報及び認証プロバイダ（政府・行政機関・医療機関等）</a:t>
            </a:r>
            <a:endPar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ウォレットユーザー（</a:t>
            </a:r>
            <a:r>
              <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EU</a:t>
            </a: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市民及び居住者）</a:t>
            </a:r>
            <a:endPar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17" name="正方形/長方形 16"/>
          <p:cNvSpPr/>
          <p:nvPr/>
        </p:nvSpPr>
        <p:spPr>
          <a:xfrm>
            <a:off x="179479" y="727661"/>
            <a:ext cx="1720266" cy="220018"/>
          </a:xfrm>
          <a:prstGeom prst="rect">
            <a:avLst/>
          </a:prstGeom>
          <a:solidFill>
            <a:schemeClr val="accent1">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概要</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18" name="正方形/長方形 17"/>
          <p:cNvSpPr/>
          <p:nvPr/>
        </p:nvSpPr>
        <p:spPr>
          <a:xfrm>
            <a:off x="179478" y="719778"/>
            <a:ext cx="4928551" cy="1349416"/>
          </a:xfrm>
          <a:prstGeom prst="rect">
            <a:avLst/>
          </a:prstGeom>
          <a:noFill/>
          <a:ln>
            <a:solidFill>
              <a:schemeClr val="accent2">
                <a:lumMod val="25000"/>
                <a:lumOff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19" name="テキスト ボックス 18"/>
          <p:cNvSpPr txBox="1"/>
          <p:nvPr/>
        </p:nvSpPr>
        <p:spPr>
          <a:xfrm>
            <a:off x="178500" y="945847"/>
            <a:ext cx="4889933" cy="1384995"/>
          </a:xfrm>
          <a:prstGeom prst="rect">
            <a:avLst/>
          </a:prstGeom>
          <a:noFill/>
        </p:spPr>
        <p:txBody>
          <a:bodyPr wrap="square" rtlCol="0">
            <a:sp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欧州委員会は</a:t>
            </a:r>
            <a:r>
              <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2022</a:t>
            </a: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年</a:t>
            </a:r>
            <a:r>
              <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2</a:t>
            </a: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月、</a:t>
            </a:r>
            <a:r>
              <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EUDIW</a:t>
            </a: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の試験運用を行うために、パイロットプロジェクトの募集を行い、</a:t>
            </a:r>
            <a:r>
              <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2022</a:t>
            </a: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年</a:t>
            </a:r>
            <a:r>
              <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12</a:t>
            </a: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月に</a:t>
            </a:r>
            <a:r>
              <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5</a:t>
            </a:r>
            <a:r>
              <a:rPr kumimoji="1" lang="ja-JP" altLang="en-US" sz="1200" b="0" i="0" u="none" strike="noStrike" kern="1200" cap="none" spc="0" normalizeH="0" baseline="0" noProof="0" dirty="0" err="1">
                <a:ln>
                  <a:noFill/>
                </a:ln>
                <a:solidFill>
                  <a:srgbClr val="000000"/>
                </a:solidFill>
                <a:effectLst/>
                <a:uLnTx/>
                <a:uFillTx/>
                <a:latin typeface="Meiryo UI" panose="020B0604030504040204" pitchFamily="50" charset="-128"/>
                <a:ea typeface="Meiryo UI" panose="020B0604030504040204" pitchFamily="50" charset="-128"/>
                <a:cs typeface="+mn-cs"/>
              </a:rPr>
              <a:t>つの</a:t>
            </a: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国際コンソーシアムの提案を採択したことを発表した</a:t>
            </a:r>
            <a:r>
              <a:rPr kumimoji="1" lang="en-US" altLang="ja-JP" sz="1200" b="0" i="0" u="none" strike="noStrike" kern="1200" cap="none" spc="0" normalizeH="0" baseline="30000" noProof="0" dirty="0">
                <a:ln>
                  <a:noFill/>
                </a:ln>
                <a:solidFill>
                  <a:srgbClr val="000000"/>
                </a:solidFill>
                <a:effectLst/>
                <a:uLnTx/>
                <a:uFillTx/>
                <a:latin typeface="Meiryo UI" panose="020B0604030504040204" pitchFamily="50" charset="-128"/>
                <a:ea typeface="Meiryo UI" panose="020B0604030504040204" pitchFamily="50" charset="-128"/>
                <a:cs typeface="+mn-cs"/>
              </a:rPr>
              <a:t>1</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POTENTIAL</a:t>
            </a: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は金融、モビリティ、医療、行政などの面で実証を行うとしており、電子署名機能を活用した電子政府サービス利用や銀行口座開設、</a:t>
            </a:r>
            <a:r>
              <a:rPr kumimoji="1" lang="en-US" altLang="ja-JP" sz="1200" b="0" i="0" u="none" strike="noStrike" kern="1200" cap="none" spc="0" normalizeH="0" baseline="0" noProof="0" dirty="0" err="1">
                <a:ln>
                  <a:noFill/>
                </a:ln>
                <a:solidFill>
                  <a:srgbClr val="000000"/>
                </a:solidFill>
                <a:effectLst/>
                <a:uLnTx/>
                <a:uFillTx/>
                <a:latin typeface="Meiryo UI" panose="020B0604030504040204" pitchFamily="50" charset="-128"/>
                <a:ea typeface="Meiryo UI" panose="020B0604030504040204" pitchFamily="50" charset="-128"/>
                <a:cs typeface="+mn-cs"/>
              </a:rPr>
              <a:t>mDL</a:t>
            </a: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の警察への提示、電子処方箋の提示などを例として挙げている</a:t>
            </a:r>
            <a:r>
              <a:rPr kumimoji="1" lang="en-US" altLang="ja-JP" sz="1200" b="0" i="0" u="none" strike="noStrike" kern="1200" cap="none" spc="0" normalizeH="0" baseline="30000" noProof="0" dirty="0">
                <a:ln>
                  <a:noFill/>
                </a:ln>
                <a:solidFill>
                  <a:srgbClr val="000000"/>
                </a:solidFill>
                <a:effectLst/>
                <a:uLnTx/>
                <a:uFillTx/>
                <a:latin typeface="Meiryo UI" panose="020B0604030504040204" pitchFamily="50" charset="-128"/>
                <a:ea typeface="Meiryo UI" panose="020B0604030504040204" pitchFamily="50" charset="-128"/>
                <a:cs typeface="+mn-cs"/>
              </a:rPr>
              <a:t>2</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20" name="正方形/長方形 19"/>
          <p:cNvSpPr/>
          <p:nvPr/>
        </p:nvSpPr>
        <p:spPr>
          <a:xfrm>
            <a:off x="5107053" y="2622514"/>
            <a:ext cx="4604506" cy="212209"/>
          </a:xfrm>
          <a:prstGeom prst="rect">
            <a:avLst/>
          </a:prstGeom>
          <a:solidFill>
            <a:schemeClr val="accent1">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提供する価値</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21" name="正方形/長方形 20"/>
          <p:cNvSpPr/>
          <p:nvPr/>
        </p:nvSpPr>
        <p:spPr>
          <a:xfrm>
            <a:off x="178502" y="3444888"/>
            <a:ext cx="9533057" cy="2971309"/>
          </a:xfrm>
          <a:prstGeom prst="rect">
            <a:avLst/>
          </a:prstGeom>
          <a:noFill/>
          <a:ln>
            <a:solidFill>
              <a:schemeClr val="accent2">
                <a:lumMod val="25000"/>
                <a:lumOff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22" name="正方形/長方形 21"/>
          <p:cNvSpPr/>
          <p:nvPr/>
        </p:nvSpPr>
        <p:spPr>
          <a:xfrm>
            <a:off x="178501" y="3418610"/>
            <a:ext cx="1440160" cy="188736"/>
          </a:xfrm>
          <a:prstGeom prst="rect">
            <a:avLst/>
          </a:prstGeom>
          <a:solidFill>
            <a:schemeClr val="accent1">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ビジネスモデル</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23" name="正方形/長方形 22"/>
          <p:cNvSpPr/>
          <p:nvPr/>
        </p:nvSpPr>
        <p:spPr>
          <a:xfrm>
            <a:off x="179479" y="2887139"/>
            <a:ext cx="4621121" cy="210792"/>
          </a:xfrm>
          <a:prstGeom prst="rect">
            <a:avLst/>
          </a:prstGeom>
          <a:solidFill>
            <a:schemeClr val="accent2">
              <a:lumMod val="10000"/>
              <a:lumOff val="9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物理的な証明書携行、手動での検証の手間</a:t>
            </a:r>
          </a:p>
        </p:txBody>
      </p:sp>
      <p:sp>
        <p:nvSpPr>
          <p:cNvPr id="24" name="正方形/長方形 23"/>
          <p:cNvSpPr/>
          <p:nvPr/>
        </p:nvSpPr>
        <p:spPr>
          <a:xfrm>
            <a:off x="5107053" y="2886924"/>
            <a:ext cx="4604506" cy="210792"/>
          </a:xfrm>
          <a:prstGeom prst="rect">
            <a:avLst/>
          </a:prstGeom>
          <a:solidFill>
            <a:schemeClr val="accent2">
              <a:lumMod val="10000"/>
              <a:lumOff val="9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管理業務・認証プロセスにおけるコスト削減</a:t>
            </a:r>
          </a:p>
        </p:txBody>
      </p:sp>
      <p:sp>
        <p:nvSpPr>
          <p:cNvPr id="25" name="二等辺三角形 24"/>
          <p:cNvSpPr/>
          <p:nvPr/>
        </p:nvSpPr>
        <p:spPr>
          <a:xfrm rot="5400000">
            <a:off x="4854483" y="2901066"/>
            <a:ext cx="202287" cy="182508"/>
          </a:xfrm>
          <a:prstGeom prst="triangle">
            <a:avLst/>
          </a:prstGeom>
          <a:solidFill>
            <a:schemeClr val="accent1">
              <a:lumMod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2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26" name="正方形/長方形 25"/>
          <p:cNvSpPr/>
          <p:nvPr/>
        </p:nvSpPr>
        <p:spPr>
          <a:xfrm>
            <a:off x="178502" y="2069194"/>
            <a:ext cx="4928551" cy="490255"/>
          </a:xfrm>
          <a:prstGeom prst="rect">
            <a:avLst/>
          </a:prstGeom>
          <a:noFill/>
          <a:ln>
            <a:solidFill>
              <a:schemeClr val="accent2">
                <a:lumMod val="25000"/>
                <a:lumOff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27" name="正方形/長方形 26"/>
          <p:cNvSpPr/>
          <p:nvPr/>
        </p:nvSpPr>
        <p:spPr>
          <a:xfrm>
            <a:off x="179479" y="2077078"/>
            <a:ext cx="1720266" cy="220018"/>
          </a:xfrm>
          <a:prstGeom prst="rect">
            <a:avLst/>
          </a:prstGeom>
          <a:solidFill>
            <a:schemeClr val="accent1">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使用されている技術</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28" name="正方形/長方形 27"/>
          <p:cNvSpPr/>
          <p:nvPr/>
        </p:nvSpPr>
        <p:spPr>
          <a:xfrm>
            <a:off x="5108029" y="2058616"/>
            <a:ext cx="1720266" cy="220018"/>
          </a:xfrm>
          <a:prstGeom prst="rect">
            <a:avLst/>
          </a:prstGeom>
          <a:solidFill>
            <a:schemeClr val="accent1">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扱う属性情報</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29" name="正方形/長方形 28"/>
          <p:cNvSpPr/>
          <p:nvPr/>
        </p:nvSpPr>
        <p:spPr>
          <a:xfrm>
            <a:off x="5107054" y="2066317"/>
            <a:ext cx="4604506" cy="493132"/>
          </a:xfrm>
          <a:prstGeom prst="rect">
            <a:avLst/>
          </a:prstGeom>
          <a:noFill/>
          <a:ln>
            <a:solidFill>
              <a:schemeClr val="accent2">
                <a:lumMod val="25000"/>
                <a:lumOff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30" name="テキスト ボックス 29"/>
          <p:cNvSpPr txBox="1"/>
          <p:nvPr/>
        </p:nvSpPr>
        <p:spPr>
          <a:xfrm>
            <a:off x="178501" y="2289764"/>
            <a:ext cx="4889933" cy="276999"/>
          </a:xfrm>
          <a:prstGeom prst="rect">
            <a:avLst/>
          </a:prstGeom>
          <a:noFill/>
        </p:spPr>
        <p:txBody>
          <a:bodyPr wrap="square" rtlCol="0">
            <a:sp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ja-JP" altLang="en-US" sz="1200" dirty="0">
                <a:solidFill>
                  <a:srgbClr val="000000"/>
                </a:solidFill>
                <a:latin typeface="Meiryo UI" panose="020B0604030504040204" pitchFamily="50" charset="-128"/>
                <a:ea typeface="Meiryo UI" panose="020B0604030504040204" pitchFamily="50" charset="-128"/>
              </a:rPr>
              <a:t>ｍ</a:t>
            </a:r>
            <a:r>
              <a:rPr lang="en-US" altLang="ja-JP" sz="1200" dirty="0">
                <a:solidFill>
                  <a:srgbClr val="000000"/>
                </a:solidFill>
                <a:latin typeface="Meiryo UI" panose="020B0604030504040204" pitchFamily="50" charset="-128"/>
                <a:ea typeface="Meiryo UI" panose="020B0604030504040204" pitchFamily="50" charset="-128"/>
              </a:rPr>
              <a:t>DL</a:t>
            </a:r>
            <a:endPar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31" name="テキスト ボックス 30"/>
          <p:cNvSpPr txBox="1"/>
          <p:nvPr/>
        </p:nvSpPr>
        <p:spPr>
          <a:xfrm>
            <a:off x="5107053" y="2277134"/>
            <a:ext cx="4889933" cy="276999"/>
          </a:xfrm>
          <a:prstGeom prst="rect">
            <a:avLst/>
          </a:prstGeom>
          <a:noFill/>
        </p:spPr>
        <p:txBody>
          <a:bodyPr wrap="square" rtlCol="0">
            <a:sp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ltLang="ja-JP" sz="1200" dirty="0">
                <a:solidFill>
                  <a:srgbClr val="000000"/>
                </a:solidFill>
                <a:latin typeface="Meiryo UI" panose="020B0604030504040204" pitchFamily="50" charset="-128"/>
                <a:ea typeface="Meiryo UI" panose="020B0604030504040204" pitchFamily="50" charset="-128"/>
              </a:rPr>
              <a:t>eID</a:t>
            </a:r>
            <a:r>
              <a:rPr lang="ja-JP" altLang="en-US" sz="1200" dirty="0" err="1">
                <a:solidFill>
                  <a:srgbClr val="000000"/>
                </a:solidFill>
                <a:latin typeface="Meiryo UI" panose="020B0604030504040204" pitchFamily="50" charset="-128"/>
                <a:ea typeface="Meiryo UI" panose="020B0604030504040204" pitchFamily="50" charset="-128"/>
              </a:rPr>
              <a:t>、</a:t>
            </a: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運転免許証（</a:t>
            </a:r>
            <a:r>
              <a:rPr kumimoji="1" lang="en-US" altLang="ja-JP" sz="1200" b="0" i="0" u="none" strike="noStrike" kern="1200" cap="none" spc="0" normalizeH="0" baseline="0" noProof="0" dirty="0" err="1">
                <a:ln>
                  <a:noFill/>
                </a:ln>
                <a:solidFill>
                  <a:srgbClr val="000000"/>
                </a:solidFill>
                <a:effectLst/>
                <a:uLnTx/>
                <a:uFillTx/>
                <a:latin typeface="Meiryo UI" panose="020B0604030504040204" pitchFamily="50" charset="-128"/>
                <a:ea typeface="Meiryo UI" panose="020B0604030504040204" pitchFamily="50" charset="-128"/>
                <a:cs typeface="+mn-cs"/>
              </a:rPr>
              <a:t>mDL</a:t>
            </a: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）、処方箋情報等</a:t>
            </a:r>
            <a:endPar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67" name="正方形/長方形 66"/>
          <p:cNvSpPr/>
          <p:nvPr/>
        </p:nvSpPr>
        <p:spPr>
          <a:xfrm>
            <a:off x="179479" y="3123832"/>
            <a:ext cx="4621121" cy="210792"/>
          </a:xfrm>
          <a:prstGeom prst="rect">
            <a:avLst/>
          </a:prstGeom>
          <a:solidFill>
            <a:schemeClr val="accent2">
              <a:lumMod val="10000"/>
              <a:lumOff val="9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加盟国間で使用できない資格情報等が存在する</a:t>
            </a:r>
          </a:p>
        </p:txBody>
      </p:sp>
      <p:sp>
        <p:nvSpPr>
          <p:cNvPr id="68" name="正方形/長方形 67"/>
          <p:cNvSpPr/>
          <p:nvPr/>
        </p:nvSpPr>
        <p:spPr>
          <a:xfrm>
            <a:off x="5107053" y="3123617"/>
            <a:ext cx="4604506" cy="210792"/>
          </a:xfrm>
          <a:prstGeom prst="rect">
            <a:avLst/>
          </a:prstGeom>
          <a:solidFill>
            <a:schemeClr val="accent2">
              <a:lumMod val="10000"/>
              <a:lumOff val="9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加盟国間での相互運用性の向上</a:t>
            </a:r>
          </a:p>
        </p:txBody>
      </p:sp>
      <p:sp>
        <p:nvSpPr>
          <p:cNvPr id="69" name="二等辺三角形 68"/>
          <p:cNvSpPr/>
          <p:nvPr/>
        </p:nvSpPr>
        <p:spPr>
          <a:xfrm rot="5400000">
            <a:off x="4854483" y="3137759"/>
            <a:ext cx="202287" cy="182508"/>
          </a:xfrm>
          <a:prstGeom prst="triangle">
            <a:avLst/>
          </a:prstGeom>
          <a:solidFill>
            <a:schemeClr val="accent1">
              <a:lumMod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2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32" name="正方形/長方形 31"/>
          <p:cNvSpPr/>
          <p:nvPr/>
        </p:nvSpPr>
        <p:spPr>
          <a:xfrm>
            <a:off x="6168044" y="74294"/>
            <a:ext cx="2341733" cy="278660"/>
          </a:xfrm>
          <a:prstGeom prst="rect">
            <a:avLst/>
          </a:prstGeom>
          <a:solidFill>
            <a:schemeClr val="accent2">
              <a:lumMod val="90000"/>
              <a:lumOff val="10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分野：交通・</a:t>
            </a:r>
            <a:r>
              <a:rPr lang="ja-JP" altLang="en-US" sz="1400" b="1" noProof="0" dirty="0">
                <a:solidFill>
                  <a:srgbClr val="FFFFFF"/>
                </a:solidFill>
                <a:latin typeface="Meiryo UI" panose="020B0604030504040204" pitchFamily="50" charset="-128"/>
                <a:ea typeface="Meiryo UI" panose="020B0604030504040204" pitchFamily="50" charset="-128"/>
              </a:rPr>
              <a:t>医療・金融・行政</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34" name="正方形/長方形 33"/>
          <p:cNvSpPr/>
          <p:nvPr/>
        </p:nvSpPr>
        <p:spPr>
          <a:xfrm>
            <a:off x="6168043" y="398344"/>
            <a:ext cx="2341733" cy="278660"/>
          </a:xfrm>
          <a:prstGeom prst="rect">
            <a:avLst/>
          </a:prstGeom>
          <a:solidFill>
            <a:schemeClr val="accent2">
              <a:lumMod val="90000"/>
              <a:lumOff val="10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フェーズ：</a:t>
            </a:r>
            <a:r>
              <a:rPr lang="en-US" altLang="ja-JP" sz="1400" b="1" dirty="0" err="1">
                <a:solidFill>
                  <a:srgbClr val="FFFFFF"/>
                </a:solidFill>
                <a:latin typeface="Meiryo UI" panose="020B0604030504040204" pitchFamily="50" charset="-128"/>
                <a:ea typeface="Meiryo UI" panose="020B0604030504040204" pitchFamily="50" charset="-128"/>
              </a:rPr>
              <a:t>PoC</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pic>
        <p:nvPicPr>
          <p:cNvPr id="35" name="図 34"/>
          <p:cNvPicPr>
            <a:picLocks noChangeAspect="1"/>
          </p:cNvPicPr>
          <p:nvPr/>
        </p:nvPicPr>
        <p:blipFill>
          <a:blip r:embed="rId2"/>
          <a:stretch>
            <a:fillRect/>
          </a:stretch>
        </p:blipFill>
        <p:spPr>
          <a:xfrm>
            <a:off x="3272172" y="5412563"/>
            <a:ext cx="4000539" cy="664983"/>
          </a:xfrm>
          <a:prstGeom prst="rect">
            <a:avLst/>
          </a:prstGeom>
        </p:spPr>
      </p:pic>
      <p:sp>
        <p:nvSpPr>
          <p:cNvPr id="36" name="テキスト ボックス 35"/>
          <p:cNvSpPr txBox="1"/>
          <p:nvPr/>
        </p:nvSpPr>
        <p:spPr>
          <a:xfrm>
            <a:off x="3836675" y="5988078"/>
            <a:ext cx="3095383" cy="2616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何らかのレジストリを有していると見られるが詳細不明</a:t>
            </a:r>
            <a:endParaRPr kumimoji="1" lang="en-US" altLang="ja-JP"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37" name="テキスト ボックス 36"/>
          <p:cNvSpPr txBox="1"/>
          <p:nvPr/>
        </p:nvSpPr>
        <p:spPr>
          <a:xfrm>
            <a:off x="178500" y="6157456"/>
            <a:ext cx="8316006" cy="276999"/>
          </a:xfrm>
          <a:prstGeom prst="rect">
            <a:avLst/>
          </a:prstGeom>
          <a:noFill/>
        </p:spPr>
        <p:txBody>
          <a:bodyPr wrap="square" rtlCol="0">
            <a:spAutoFit/>
          </a:bodyPr>
          <a:lstStyle/>
          <a:p>
            <a:pPr marR="0" lvl="0" algn="l" defTabSz="914400" rtl="0" eaLnBrk="1" fontAlgn="auto" latinLnBrk="0" hangingPunct="1">
              <a:lnSpc>
                <a:spcPct val="100000"/>
              </a:lnSpc>
              <a:spcBef>
                <a:spcPts val="0"/>
              </a:spcBef>
              <a:spcAft>
                <a:spcPts val="0"/>
              </a:spcAft>
              <a:buClrTx/>
              <a:buSzTx/>
              <a:tabLst/>
              <a:defRPr/>
            </a:pPr>
            <a:r>
              <a:rPr kumimoji="1" lang="en-US" altLang="ja-JP" sz="1200" b="0" i="0" u="none" strike="noStrike" kern="120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rPr>
              <a:t>※</a:t>
            </a:r>
            <a:r>
              <a:rPr lang="ja-JP" altLang="en-US" sz="1200" dirty="0">
                <a:solidFill>
                  <a:srgbClr val="FF0000"/>
                </a:solidFill>
                <a:latin typeface="Meiryo UI" panose="020B0604030504040204" pitchFamily="50" charset="-128"/>
                <a:ea typeface="Meiryo UI" panose="020B0604030504040204" pitchFamily="50" charset="-128"/>
              </a:rPr>
              <a:t>パイロット</a:t>
            </a:r>
            <a:r>
              <a:rPr kumimoji="1" lang="ja-JP" altLang="en-US" sz="1200" b="0" i="0" u="none" strike="noStrike" kern="120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rPr>
              <a:t>の詳細が不明であるため、コンソーシアム発表の情報を基に</a:t>
            </a:r>
            <a:r>
              <a:rPr kumimoji="1" lang="en-US" altLang="ja-JP" sz="1200" b="0" i="0" u="none" strike="noStrike" kern="120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rPr>
              <a:t>EUDIW</a:t>
            </a:r>
            <a:r>
              <a:rPr kumimoji="1" lang="ja-JP" altLang="en-US" sz="1200" b="0" i="0" u="none" strike="noStrike" kern="120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rPr>
              <a:t>のリファレンスモデルなどで補足</a:t>
            </a:r>
            <a:endParaRPr kumimoji="1" lang="en-US" altLang="ja-JP" sz="1200" b="0" i="0" u="none" strike="noStrike" kern="120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endParaRPr>
          </a:p>
        </p:txBody>
      </p:sp>
      <p:sp>
        <p:nvSpPr>
          <p:cNvPr id="38" name="正方形/長方形 37"/>
          <p:cNvSpPr/>
          <p:nvPr/>
        </p:nvSpPr>
        <p:spPr>
          <a:xfrm>
            <a:off x="95423" y="6385358"/>
            <a:ext cx="2917786" cy="507831"/>
          </a:xfrm>
          <a:prstGeom prst="rect">
            <a:avLst/>
          </a:prstGeom>
        </p:spPr>
        <p:txBody>
          <a:bodyPr wrap="none">
            <a:spAutoFit/>
          </a:bodyPr>
          <a:lstStyle/>
          <a:p>
            <a:r>
              <a:rPr lang="ja-JP" altLang="en-US" sz="900" dirty="0">
                <a:latin typeface="+mj-ea"/>
                <a:ea typeface="+mj-ea"/>
              </a:rPr>
              <a:t>出所）</a:t>
            </a:r>
            <a:endParaRPr lang="en-US" altLang="ja-JP" sz="900" dirty="0">
              <a:latin typeface="+mj-ea"/>
              <a:ea typeface="+mj-ea"/>
            </a:endParaRPr>
          </a:p>
          <a:p>
            <a:r>
              <a:rPr lang="en-US" altLang="ja-JP" sz="900" dirty="0">
                <a:latin typeface="+mj-ea"/>
                <a:ea typeface="+mj-ea"/>
              </a:rPr>
              <a:t>1</a:t>
            </a:r>
            <a:r>
              <a:rPr lang="ja-JP" altLang="en-US" sz="900" dirty="0">
                <a:latin typeface="+mj-ea"/>
                <a:ea typeface="+mj-ea"/>
              </a:rPr>
              <a:t>　</a:t>
            </a:r>
            <a:r>
              <a:rPr lang="en-US" altLang="ja-JP" sz="900" dirty="0">
                <a:latin typeface="+mj-ea"/>
                <a:ea typeface="+mj-ea"/>
              </a:rPr>
              <a:t>https://wiki.sunet.se/display/Projekt/EUDIW</a:t>
            </a:r>
          </a:p>
          <a:p>
            <a:r>
              <a:rPr lang="en-US" altLang="ja-JP" sz="900" dirty="0">
                <a:latin typeface="+mj-ea"/>
                <a:ea typeface="+mj-ea"/>
              </a:rPr>
              <a:t>2</a:t>
            </a:r>
            <a:r>
              <a:rPr lang="ja-JP" altLang="en-US" sz="900" dirty="0">
                <a:latin typeface="+mj-ea"/>
                <a:ea typeface="+mj-ea"/>
              </a:rPr>
              <a:t>　</a:t>
            </a:r>
            <a:r>
              <a:rPr lang="en-US" altLang="ja-JP" sz="900" dirty="0">
                <a:latin typeface="+mj-ea"/>
                <a:ea typeface="+mj-ea"/>
              </a:rPr>
              <a:t>https://www.digital-identity-wallet.eu/</a:t>
            </a:r>
            <a:endParaRPr lang="ja-JP" altLang="en-US" sz="900" baseline="30000" dirty="0">
              <a:latin typeface="+mj-ea"/>
              <a:ea typeface="+mj-ea"/>
            </a:endParaRPr>
          </a:p>
        </p:txBody>
      </p:sp>
      <p:sp>
        <p:nvSpPr>
          <p:cNvPr id="39" name="テキスト ボックス 38"/>
          <p:cNvSpPr txBox="1"/>
          <p:nvPr/>
        </p:nvSpPr>
        <p:spPr>
          <a:xfrm>
            <a:off x="3129578" y="4587062"/>
            <a:ext cx="832773" cy="2616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ja-JP" sz="1100" dirty="0">
                <a:solidFill>
                  <a:srgbClr val="000000"/>
                </a:solidFill>
                <a:latin typeface="Meiryo UI" panose="020B0604030504040204" pitchFamily="50" charset="-128"/>
                <a:ea typeface="Meiryo UI" panose="020B0604030504040204" pitchFamily="50" charset="-128"/>
              </a:rPr>
              <a:t>EU</a:t>
            </a:r>
            <a:r>
              <a:rPr lang="ja-JP" altLang="en-US" sz="1100" dirty="0">
                <a:solidFill>
                  <a:srgbClr val="000000"/>
                </a:solidFill>
                <a:latin typeface="Meiryo UI" panose="020B0604030504040204" pitchFamily="50" charset="-128"/>
                <a:ea typeface="Meiryo UI" panose="020B0604030504040204" pitchFamily="50" charset="-128"/>
              </a:rPr>
              <a:t>市民</a:t>
            </a:r>
            <a:endParaRPr kumimoji="1" lang="en-US" altLang="ja-JP"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pic>
        <p:nvPicPr>
          <p:cNvPr id="40" name="図 3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74871" y="3785488"/>
            <a:ext cx="792461" cy="792461"/>
          </a:xfrm>
          <a:prstGeom prst="rect">
            <a:avLst/>
          </a:prstGeom>
        </p:spPr>
      </p:pic>
      <p:sp>
        <p:nvSpPr>
          <p:cNvPr id="41" name="テキスト ボックス 40"/>
          <p:cNvSpPr txBox="1"/>
          <p:nvPr/>
        </p:nvSpPr>
        <p:spPr>
          <a:xfrm>
            <a:off x="4975198" y="4484380"/>
            <a:ext cx="832773" cy="2616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EUDIW</a:t>
            </a:r>
          </a:p>
        </p:txBody>
      </p:sp>
      <p:pic>
        <p:nvPicPr>
          <p:cNvPr id="42" name="図 4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41477" y="4009060"/>
            <a:ext cx="427112" cy="427112"/>
          </a:xfrm>
          <a:prstGeom prst="rect">
            <a:avLst/>
          </a:prstGeom>
        </p:spPr>
      </p:pic>
      <p:cxnSp>
        <p:nvCxnSpPr>
          <p:cNvPr id="43" name="直線矢印コネクタ 42"/>
          <p:cNvCxnSpPr/>
          <p:nvPr/>
        </p:nvCxnSpPr>
        <p:spPr>
          <a:xfrm>
            <a:off x="3873356" y="4254671"/>
            <a:ext cx="1220211" cy="0"/>
          </a:xfrm>
          <a:prstGeom prst="straightConnector1">
            <a:avLst/>
          </a:prstGeom>
          <a:ln w="3175">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sp>
        <p:nvSpPr>
          <p:cNvPr id="44" name="テキスト ボックス 43"/>
          <p:cNvSpPr txBox="1"/>
          <p:nvPr/>
        </p:nvSpPr>
        <p:spPr>
          <a:xfrm>
            <a:off x="3571101" y="3828341"/>
            <a:ext cx="1686967" cy="43088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EUDIW</a:t>
            </a:r>
            <a:r>
              <a:rPr kumimoji="1" lang="ja-JP" altLang="en-US" sz="1100" b="0" i="0" u="none" strike="noStrike" kern="1200" cap="none" spc="0" normalizeH="0" baseline="0" noProof="0" dirty="0" err="1">
                <a:ln>
                  <a:noFill/>
                </a:ln>
                <a:solidFill>
                  <a:srgbClr val="000000"/>
                </a:solidFill>
                <a:effectLst/>
                <a:uLnTx/>
                <a:uFillTx/>
                <a:latin typeface="Meiryo UI" panose="020B0604030504040204" pitchFamily="50" charset="-128"/>
                <a:ea typeface="Meiryo UI" panose="020B0604030504040204" pitchFamily="50" charset="-128"/>
                <a:cs typeface="+mn-cs"/>
              </a:rPr>
              <a:t>への</a:t>
            </a:r>
            <a:r>
              <a:rPr kumimoji="1" lang="ja-JP" altLang="en-US"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格納</a:t>
            </a:r>
            <a:endParaRPr kumimoji="1" lang="en-US" altLang="ja-JP"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ja-JP" sz="1100" dirty="0">
                <a:solidFill>
                  <a:srgbClr val="000000"/>
                </a:solidFill>
                <a:latin typeface="Meiryo UI" panose="020B0604030504040204" pitchFamily="50" charset="-128"/>
                <a:ea typeface="Meiryo UI" panose="020B0604030504040204" pitchFamily="50" charset="-128"/>
              </a:rPr>
              <a:t>eID</a:t>
            </a:r>
            <a:r>
              <a:rPr lang="ja-JP" altLang="en-US" sz="1100" dirty="0">
                <a:solidFill>
                  <a:srgbClr val="000000"/>
                </a:solidFill>
                <a:latin typeface="Meiryo UI" panose="020B0604030504040204" pitchFamily="50" charset="-128"/>
                <a:ea typeface="Meiryo UI" panose="020B0604030504040204" pitchFamily="50" charset="-128"/>
              </a:rPr>
              <a:t>との紐づけ・署名</a:t>
            </a:r>
            <a:endParaRPr kumimoji="1" lang="en-US" altLang="ja-JP"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cxnSp>
        <p:nvCxnSpPr>
          <p:cNvPr id="45" name="直線矢印コネクタ 44"/>
          <p:cNvCxnSpPr>
            <a:stCxn id="41" idx="2"/>
          </p:cNvCxnSpPr>
          <p:nvPr/>
        </p:nvCxnSpPr>
        <p:spPr>
          <a:xfrm>
            <a:off x="5391585" y="4745990"/>
            <a:ext cx="0" cy="575621"/>
          </a:xfrm>
          <a:prstGeom prst="straightConnector1">
            <a:avLst/>
          </a:prstGeom>
          <a:ln w="3175">
            <a:solidFill>
              <a:schemeClr val="tx1"/>
            </a:solidFill>
            <a:prstDash val="dash"/>
            <a:tailEnd type="triangle"/>
          </a:ln>
          <a:effectLst/>
        </p:spPr>
        <p:style>
          <a:lnRef idx="2">
            <a:schemeClr val="accent1"/>
          </a:lnRef>
          <a:fillRef idx="0">
            <a:schemeClr val="accent1"/>
          </a:fillRef>
          <a:effectRef idx="1">
            <a:schemeClr val="accent1"/>
          </a:effectRef>
          <a:fontRef idx="minor">
            <a:schemeClr val="tx1"/>
          </a:fontRef>
        </p:style>
      </p:cxnSp>
      <p:sp>
        <p:nvSpPr>
          <p:cNvPr id="46" name="テキスト ボックス 45"/>
          <p:cNvSpPr txBox="1"/>
          <p:nvPr/>
        </p:nvSpPr>
        <p:spPr>
          <a:xfrm>
            <a:off x="4149543" y="4772268"/>
            <a:ext cx="1534510" cy="43088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ja-JP" altLang="en-US" sz="1100" dirty="0">
                <a:solidFill>
                  <a:srgbClr val="000000"/>
                </a:solidFill>
                <a:latin typeface="Meiryo UI" panose="020B0604030504040204" pitchFamily="50" charset="-128"/>
                <a:ea typeface="Meiryo UI" panose="020B0604030504040204" pitchFamily="50" charset="-128"/>
              </a:rPr>
              <a:t>各種資格情報</a:t>
            </a:r>
            <a:endParaRPr lang="en-US" altLang="ja-JP" sz="1100" dirty="0">
              <a:solidFill>
                <a:srgbClr val="000000"/>
              </a:solidFill>
              <a:latin typeface="Meiryo UI" panose="020B0604030504040204" pitchFamily="50" charset="-128"/>
              <a:ea typeface="Meiryo UI" panose="020B0604030504040204" pitchFamily="50" charset="-128"/>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との紐づけ</a:t>
            </a:r>
            <a:endParaRPr kumimoji="1" lang="en-US" altLang="ja-JP"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pic>
        <p:nvPicPr>
          <p:cNvPr id="47" name="図 4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66622" y="3822027"/>
            <a:ext cx="798583" cy="798583"/>
          </a:xfrm>
          <a:prstGeom prst="rect">
            <a:avLst/>
          </a:prstGeom>
        </p:spPr>
      </p:pic>
      <p:sp>
        <p:nvSpPr>
          <p:cNvPr id="48" name="テキスト ボックス 47"/>
          <p:cNvSpPr txBox="1"/>
          <p:nvPr/>
        </p:nvSpPr>
        <p:spPr>
          <a:xfrm>
            <a:off x="1274381" y="3946039"/>
            <a:ext cx="1855197" cy="2616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eID</a:t>
            </a:r>
            <a:r>
              <a:rPr kumimoji="1" lang="ja-JP" altLang="en-US" sz="1100" b="0" i="0" u="none" strike="noStrike" kern="1200" cap="none" spc="0" normalizeH="0" baseline="0" noProof="0" dirty="0" err="1">
                <a:ln>
                  <a:noFill/>
                </a:ln>
                <a:solidFill>
                  <a:srgbClr val="000000"/>
                </a:solidFill>
                <a:effectLst/>
                <a:uLnTx/>
                <a:uFillTx/>
                <a:latin typeface="Meiryo UI" panose="020B0604030504040204" pitchFamily="50" charset="-128"/>
                <a:ea typeface="Meiryo UI" panose="020B0604030504040204" pitchFamily="50" charset="-128"/>
                <a:cs typeface="+mn-cs"/>
              </a:rPr>
              <a:t>、</a:t>
            </a:r>
            <a:r>
              <a:rPr kumimoji="1" lang="en-US" altLang="ja-JP" sz="1100" b="0" i="0" u="none" strike="noStrike" kern="1200" cap="none" spc="0" normalizeH="0" baseline="0" noProof="0" dirty="0" err="1">
                <a:ln>
                  <a:noFill/>
                </a:ln>
                <a:solidFill>
                  <a:srgbClr val="000000"/>
                </a:solidFill>
                <a:effectLst/>
                <a:uLnTx/>
                <a:uFillTx/>
                <a:latin typeface="Meiryo UI" panose="020B0604030504040204" pitchFamily="50" charset="-128"/>
                <a:ea typeface="Meiryo UI" panose="020B0604030504040204" pitchFamily="50" charset="-128"/>
                <a:cs typeface="+mn-cs"/>
              </a:rPr>
              <a:t>mDL</a:t>
            </a:r>
            <a:r>
              <a:rPr lang="ja-JP" altLang="en-US" sz="1100" dirty="0">
                <a:solidFill>
                  <a:srgbClr val="000000"/>
                </a:solidFill>
                <a:latin typeface="Meiryo UI" panose="020B0604030504040204" pitchFamily="50" charset="-128"/>
                <a:ea typeface="Meiryo UI" panose="020B0604030504040204" pitchFamily="50" charset="-128"/>
              </a:rPr>
              <a:t>等の発行</a:t>
            </a:r>
            <a:endParaRPr kumimoji="1" lang="en-US" altLang="ja-JP"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pic>
        <p:nvPicPr>
          <p:cNvPr id="49" name="図 4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66622" y="3822027"/>
            <a:ext cx="798583" cy="798583"/>
          </a:xfrm>
          <a:prstGeom prst="rect">
            <a:avLst/>
          </a:prstGeom>
        </p:spPr>
      </p:pic>
      <p:cxnSp>
        <p:nvCxnSpPr>
          <p:cNvPr id="50" name="直線矢印コネクタ 49"/>
          <p:cNvCxnSpPr>
            <a:stCxn id="49" idx="3"/>
          </p:cNvCxnSpPr>
          <p:nvPr/>
        </p:nvCxnSpPr>
        <p:spPr>
          <a:xfrm>
            <a:off x="1165205" y="4221319"/>
            <a:ext cx="2009666" cy="0"/>
          </a:xfrm>
          <a:prstGeom prst="straightConnector1">
            <a:avLst/>
          </a:prstGeom>
          <a:ln w="3175">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sp>
        <p:nvSpPr>
          <p:cNvPr id="51" name="テキスト ボックス 50"/>
          <p:cNvSpPr txBox="1"/>
          <p:nvPr/>
        </p:nvSpPr>
        <p:spPr>
          <a:xfrm>
            <a:off x="52222" y="4597766"/>
            <a:ext cx="1534510" cy="43088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ja-JP" altLang="en-US" sz="1100" dirty="0">
                <a:solidFill>
                  <a:srgbClr val="000000"/>
                </a:solidFill>
                <a:latin typeface="Meiryo UI" panose="020B0604030504040204" pitchFamily="50" charset="-128"/>
                <a:ea typeface="Meiryo UI" panose="020B0604030504040204" pitchFamily="50" charset="-128"/>
              </a:rPr>
              <a:t>政府・行政機関等</a:t>
            </a:r>
            <a:endParaRPr kumimoji="1" lang="en-US" altLang="ja-JP"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　</a:t>
            </a:r>
            <a:endParaRPr kumimoji="1" lang="en-US" altLang="ja-JP"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cxnSp>
        <p:nvCxnSpPr>
          <p:cNvPr id="52" name="直線矢印コネクタ 51"/>
          <p:cNvCxnSpPr>
            <a:stCxn id="49" idx="3"/>
            <a:endCxn id="35" idx="1"/>
          </p:cNvCxnSpPr>
          <p:nvPr/>
        </p:nvCxnSpPr>
        <p:spPr>
          <a:xfrm>
            <a:off x="1165205" y="4221319"/>
            <a:ext cx="2106967" cy="1523736"/>
          </a:xfrm>
          <a:prstGeom prst="straightConnector1">
            <a:avLst/>
          </a:prstGeom>
          <a:ln w="3175">
            <a:solidFill>
              <a:schemeClr val="tx1"/>
            </a:solidFill>
            <a:prstDash val="dash"/>
            <a:tailEnd type="triangle"/>
          </a:ln>
          <a:effectLst/>
        </p:spPr>
        <p:style>
          <a:lnRef idx="2">
            <a:schemeClr val="accent1"/>
          </a:lnRef>
          <a:fillRef idx="0">
            <a:schemeClr val="accent1"/>
          </a:fillRef>
          <a:effectRef idx="1">
            <a:schemeClr val="accent1"/>
          </a:effectRef>
          <a:fontRef idx="minor">
            <a:schemeClr val="tx1"/>
          </a:fontRef>
        </p:style>
      </p:cxnSp>
      <p:sp>
        <p:nvSpPr>
          <p:cNvPr id="53" name="テキスト ボックス 52"/>
          <p:cNvSpPr txBox="1"/>
          <p:nvPr/>
        </p:nvSpPr>
        <p:spPr>
          <a:xfrm>
            <a:off x="1471770" y="5579879"/>
            <a:ext cx="1534510" cy="43088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ja-JP" altLang="en-US" sz="1100" dirty="0">
                <a:solidFill>
                  <a:srgbClr val="000000"/>
                </a:solidFill>
                <a:latin typeface="Meiryo UI" panose="020B0604030504040204" pitchFamily="50" charset="-128"/>
                <a:ea typeface="Meiryo UI" panose="020B0604030504040204" pitchFamily="50" charset="-128"/>
              </a:rPr>
              <a:t>レジストリへの</a:t>
            </a:r>
            <a:endParaRPr lang="en-US" altLang="ja-JP" sz="1100" dirty="0">
              <a:solidFill>
                <a:srgbClr val="000000"/>
              </a:solidFill>
              <a:latin typeface="Meiryo UI" panose="020B0604030504040204" pitchFamily="50" charset="-128"/>
              <a:ea typeface="Meiryo UI" panose="020B0604030504040204" pitchFamily="50" charset="-128"/>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書き込み</a:t>
            </a:r>
            <a:endParaRPr kumimoji="1" lang="en-US" altLang="ja-JP"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55" name="テキスト ボックス 54"/>
          <p:cNvSpPr txBox="1"/>
          <p:nvPr/>
        </p:nvSpPr>
        <p:spPr>
          <a:xfrm>
            <a:off x="53760" y="5682288"/>
            <a:ext cx="1534510" cy="43088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ja-JP" altLang="en-US" sz="1100" dirty="0">
                <a:solidFill>
                  <a:srgbClr val="000000"/>
                </a:solidFill>
                <a:latin typeface="Meiryo UI" panose="020B0604030504040204" pitchFamily="50" charset="-128"/>
                <a:ea typeface="Meiryo UI" panose="020B0604030504040204" pitchFamily="50" charset="-128"/>
              </a:rPr>
              <a:t>医療機関等</a:t>
            </a:r>
            <a:endParaRPr kumimoji="1" lang="en-US" altLang="ja-JP"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　</a:t>
            </a:r>
            <a:endParaRPr kumimoji="1" lang="en-US" altLang="ja-JP"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pic>
        <p:nvPicPr>
          <p:cNvPr id="56" name="図 5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28418" y="4954129"/>
            <a:ext cx="726251" cy="726251"/>
          </a:xfrm>
          <a:prstGeom prst="rect">
            <a:avLst/>
          </a:prstGeom>
        </p:spPr>
      </p:pic>
      <p:cxnSp>
        <p:nvCxnSpPr>
          <p:cNvPr id="57" name="直線矢印コネクタ 56"/>
          <p:cNvCxnSpPr>
            <a:endCxn id="65" idx="1"/>
          </p:cNvCxnSpPr>
          <p:nvPr/>
        </p:nvCxnSpPr>
        <p:spPr>
          <a:xfrm>
            <a:off x="5721083" y="4213553"/>
            <a:ext cx="2174982" cy="0"/>
          </a:xfrm>
          <a:prstGeom prst="straightConnector1">
            <a:avLst/>
          </a:prstGeom>
          <a:ln w="3175">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58" name="直線矢印コネクタ 57"/>
          <p:cNvCxnSpPr>
            <a:endCxn id="40" idx="1"/>
          </p:cNvCxnSpPr>
          <p:nvPr/>
        </p:nvCxnSpPr>
        <p:spPr>
          <a:xfrm flipV="1">
            <a:off x="1217759" y="4181719"/>
            <a:ext cx="1957112" cy="1230845"/>
          </a:xfrm>
          <a:prstGeom prst="straightConnector1">
            <a:avLst/>
          </a:prstGeom>
          <a:ln w="3175">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sp>
        <p:nvSpPr>
          <p:cNvPr id="59" name="テキスト ボックス 58"/>
          <p:cNvSpPr txBox="1"/>
          <p:nvPr/>
        </p:nvSpPr>
        <p:spPr>
          <a:xfrm>
            <a:off x="1405308" y="4268372"/>
            <a:ext cx="1855197" cy="43088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ja-JP" altLang="en-US" sz="1100" dirty="0">
                <a:solidFill>
                  <a:srgbClr val="000000"/>
                </a:solidFill>
                <a:latin typeface="Meiryo UI" panose="020B0604030504040204" pitchFamily="50" charset="-128"/>
                <a:ea typeface="Meiryo UI" panose="020B0604030504040204" pitchFamily="50" charset="-128"/>
              </a:rPr>
              <a:t>電子処方箋</a:t>
            </a:r>
            <a:endParaRPr lang="en-US" altLang="ja-JP" sz="1100" dirty="0">
              <a:solidFill>
                <a:srgbClr val="000000"/>
              </a:solidFill>
              <a:latin typeface="Meiryo UI" panose="020B0604030504040204" pitchFamily="50" charset="-128"/>
              <a:ea typeface="Meiryo UI" panose="020B0604030504040204" pitchFamily="50" charset="-128"/>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ja-JP" altLang="en-US" sz="1100" dirty="0">
                <a:solidFill>
                  <a:srgbClr val="000000"/>
                </a:solidFill>
                <a:latin typeface="Meiryo UI" panose="020B0604030504040204" pitchFamily="50" charset="-128"/>
                <a:ea typeface="Meiryo UI" panose="020B0604030504040204" pitchFamily="50" charset="-128"/>
              </a:rPr>
              <a:t>の発行</a:t>
            </a:r>
            <a:endParaRPr kumimoji="1" lang="en-US" altLang="ja-JP"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cxnSp>
        <p:nvCxnSpPr>
          <p:cNvPr id="60" name="直線矢印コネクタ 59"/>
          <p:cNvCxnSpPr>
            <a:endCxn id="35" idx="1"/>
          </p:cNvCxnSpPr>
          <p:nvPr/>
        </p:nvCxnSpPr>
        <p:spPr>
          <a:xfrm>
            <a:off x="1217759" y="5429800"/>
            <a:ext cx="2054413" cy="315255"/>
          </a:xfrm>
          <a:prstGeom prst="straightConnector1">
            <a:avLst/>
          </a:prstGeom>
          <a:ln w="3175">
            <a:solidFill>
              <a:schemeClr val="tx1"/>
            </a:solidFill>
            <a:prstDash val="dash"/>
            <a:tailEnd type="triangle"/>
          </a:ln>
          <a:effectLst/>
        </p:spPr>
        <p:style>
          <a:lnRef idx="2">
            <a:schemeClr val="accent1"/>
          </a:lnRef>
          <a:fillRef idx="0">
            <a:schemeClr val="accent1"/>
          </a:fillRef>
          <a:effectRef idx="1">
            <a:schemeClr val="accent1"/>
          </a:effectRef>
          <a:fontRef idx="minor">
            <a:schemeClr val="tx1"/>
          </a:fontRef>
        </p:style>
      </p:cxnSp>
      <p:pic>
        <p:nvPicPr>
          <p:cNvPr id="65" name="図 6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896065" y="3814261"/>
            <a:ext cx="798583" cy="798583"/>
          </a:xfrm>
          <a:prstGeom prst="rect">
            <a:avLst/>
          </a:prstGeom>
        </p:spPr>
      </p:pic>
      <p:cxnSp>
        <p:nvCxnSpPr>
          <p:cNvPr id="70" name="直線矢印コネクタ 69"/>
          <p:cNvCxnSpPr>
            <a:stCxn id="65" idx="1"/>
          </p:cNvCxnSpPr>
          <p:nvPr/>
        </p:nvCxnSpPr>
        <p:spPr>
          <a:xfrm flipH="1">
            <a:off x="7212980" y="4213553"/>
            <a:ext cx="683085" cy="1199010"/>
          </a:xfrm>
          <a:prstGeom prst="straightConnector1">
            <a:avLst/>
          </a:prstGeom>
          <a:ln w="3175">
            <a:solidFill>
              <a:schemeClr val="tx1"/>
            </a:solidFill>
            <a:prstDash val="dash"/>
            <a:tailEnd type="triangle"/>
          </a:ln>
          <a:effectLst/>
        </p:spPr>
        <p:style>
          <a:lnRef idx="2">
            <a:schemeClr val="accent1"/>
          </a:lnRef>
          <a:fillRef idx="0">
            <a:schemeClr val="accent1"/>
          </a:fillRef>
          <a:effectRef idx="1">
            <a:schemeClr val="accent1"/>
          </a:effectRef>
          <a:fontRef idx="minor">
            <a:schemeClr val="tx1"/>
          </a:fontRef>
        </p:style>
      </p:cxnSp>
      <p:sp>
        <p:nvSpPr>
          <p:cNvPr id="71" name="テキスト ボックス 70"/>
          <p:cNvSpPr txBox="1"/>
          <p:nvPr/>
        </p:nvSpPr>
        <p:spPr>
          <a:xfrm>
            <a:off x="6743744" y="5150662"/>
            <a:ext cx="1534510" cy="2616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検証</a:t>
            </a:r>
            <a:endParaRPr kumimoji="1" lang="en-US" altLang="ja-JP"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pic>
        <p:nvPicPr>
          <p:cNvPr id="1028" name="Picture 4" descr="警察官_R – ICOMPO －商用フリーのアイコン素材サイト－"/>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659847" y="3790870"/>
            <a:ext cx="837475" cy="837475"/>
          </a:xfrm>
          <a:prstGeom prst="rect">
            <a:avLst/>
          </a:prstGeom>
          <a:noFill/>
          <a:extLst>
            <a:ext uri="{909E8E84-426E-40DD-AFC4-6F175D3DCCD1}">
              <a14:hiddenFill xmlns:a14="http://schemas.microsoft.com/office/drawing/2010/main">
                <a:solidFill>
                  <a:srgbClr val="FFFFFF"/>
                </a:solidFill>
              </a14:hiddenFill>
            </a:ext>
          </a:extLst>
        </p:spPr>
      </p:pic>
      <p:sp>
        <p:nvSpPr>
          <p:cNvPr id="73" name="テキスト ボックス 72"/>
          <p:cNvSpPr txBox="1"/>
          <p:nvPr/>
        </p:nvSpPr>
        <p:spPr>
          <a:xfrm>
            <a:off x="5972353" y="4346558"/>
            <a:ext cx="1686967" cy="43088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口座開設、</a:t>
            </a:r>
            <a:r>
              <a:rPr kumimoji="1" lang="en-US" altLang="ja-JP"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SIM</a:t>
            </a:r>
            <a:r>
              <a:rPr kumimoji="1" lang="ja-JP" altLang="en-US"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登録、</a:t>
            </a:r>
            <a:endParaRPr kumimoji="1" lang="en-US" altLang="ja-JP"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薬の処方、身元確認等</a:t>
            </a:r>
            <a:endParaRPr kumimoji="1" lang="en-US" altLang="ja-JP"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74" name="テキスト ボックス 73"/>
          <p:cNvSpPr txBox="1"/>
          <p:nvPr/>
        </p:nvSpPr>
        <p:spPr>
          <a:xfrm>
            <a:off x="7636790" y="4608224"/>
            <a:ext cx="2069737" cy="60016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ja-JP" altLang="en-US" sz="1100" dirty="0">
                <a:solidFill>
                  <a:srgbClr val="000000"/>
                </a:solidFill>
                <a:latin typeface="Meiryo UI" panose="020B0604030504040204" pitchFamily="50" charset="-128"/>
                <a:ea typeface="Meiryo UI" panose="020B0604030504040204" pitchFamily="50" charset="-128"/>
              </a:rPr>
              <a:t>各種依拠当事者</a:t>
            </a:r>
            <a:endParaRPr lang="en-US" altLang="ja-JP" sz="1100" dirty="0">
              <a:solidFill>
                <a:srgbClr val="000000"/>
              </a:solidFill>
              <a:latin typeface="Meiryo UI" panose="020B0604030504040204" pitchFamily="50" charset="-128"/>
              <a:ea typeface="Meiryo UI" panose="020B0604030504040204" pitchFamily="50" charset="-128"/>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ja-JP" altLang="en-US" sz="1100" dirty="0">
                <a:solidFill>
                  <a:srgbClr val="000000"/>
                </a:solidFill>
                <a:latin typeface="Meiryo UI" panose="020B0604030504040204" pitchFamily="50" charset="-128"/>
                <a:ea typeface="Meiryo UI" panose="020B0604030504040204" pitchFamily="50" charset="-128"/>
              </a:rPr>
              <a:t>（金融機関、通信事業者、</a:t>
            </a:r>
            <a:endParaRPr lang="en-US" altLang="ja-JP" sz="1100" dirty="0">
              <a:solidFill>
                <a:srgbClr val="000000"/>
              </a:solidFill>
              <a:latin typeface="Meiryo UI" panose="020B0604030504040204" pitchFamily="50" charset="-128"/>
              <a:ea typeface="Meiryo UI" panose="020B0604030504040204" pitchFamily="50" charset="-128"/>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警察官、電子行政サービス等）</a:t>
            </a:r>
            <a:endParaRPr kumimoji="1" lang="en-US" altLang="ja-JP"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cxnSp>
        <p:nvCxnSpPr>
          <p:cNvPr id="76" name="直線矢印コネクタ 75"/>
          <p:cNvCxnSpPr/>
          <p:nvPr/>
        </p:nvCxnSpPr>
        <p:spPr>
          <a:xfrm flipH="1">
            <a:off x="5684053" y="4365953"/>
            <a:ext cx="2146536" cy="0"/>
          </a:xfrm>
          <a:prstGeom prst="straightConnector1">
            <a:avLst/>
          </a:prstGeom>
          <a:ln w="3175">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sp>
        <p:nvSpPr>
          <p:cNvPr id="79" name="テキスト ボックス 78"/>
          <p:cNvSpPr txBox="1"/>
          <p:nvPr/>
        </p:nvSpPr>
        <p:spPr>
          <a:xfrm>
            <a:off x="5954626" y="3785488"/>
            <a:ext cx="1686967" cy="43088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100" b="0" i="0" u="none" strike="noStrike" kern="1200" cap="none" spc="0" normalizeH="0" baseline="0" noProof="0" dirty="0" err="1">
                <a:ln>
                  <a:noFill/>
                </a:ln>
                <a:solidFill>
                  <a:srgbClr val="000000"/>
                </a:solidFill>
                <a:effectLst/>
                <a:uLnTx/>
                <a:uFillTx/>
                <a:latin typeface="Meiryo UI" panose="020B0604030504040204" pitchFamily="50" charset="-128"/>
                <a:ea typeface="Meiryo UI" panose="020B0604030504040204" pitchFamily="50" charset="-128"/>
                <a:cs typeface="+mn-cs"/>
              </a:rPr>
              <a:t>mDL</a:t>
            </a:r>
            <a:r>
              <a:rPr kumimoji="1" lang="ja-JP" altLang="en-US" sz="1100" b="0" i="0" u="none" strike="noStrike" kern="1200" cap="none" spc="0" normalizeH="0" baseline="0" noProof="0" dirty="0" err="1">
                <a:ln>
                  <a:noFill/>
                </a:ln>
                <a:solidFill>
                  <a:srgbClr val="000000"/>
                </a:solidFill>
                <a:effectLst/>
                <a:uLnTx/>
                <a:uFillTx/>
                <a:latin typeface="Meiryo UI" panose="020B0604030504040204" pitchFamily="50" charset="-128"/>
                <a:ea typeface="Meiryo UI" panose="020B0604030504040204" pitchFamily="50" charset="-128"/>
                <a:cs typeface="+mn-cs"/>
              </a:rPr>
              <a:t>、</a:t>
            </a:r>
            <a:r>
              <a:rPr kumimoji="1" lang="en-US" altLang="ja-JP"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eID</a:t>
            </a:r>
            <a:r>
              <a:rPr kumimoji="1" lang="ja-JP" altLang="en-US" sz="1100" b="0" i="0" u="none" strike="noStrike" kern="1200" cap="none" spc="0" normalizeH="0" baseline="0" noProof="0" dirty="0" err="1">
                <a:ln>
                  <a:noFill/>
                </a:ln>
                <a:solidFill>
                  <a:srgbClr val="000000"/>
                </a:solidFill>
                <a:effectLst/>
                <a:uLnTx/>
                <a:uFillTx/>
                <a:latin typeface="Meiryo UI" panose="020B0604030504040204" pitchFamily="50" charset="-128"/>
                <a:ea typeface="Meiryo UI" panose="020B0604030504040204" pitchFamily="50" charset="-128"/>
                <a:cs typeface="+mn-cs"/>
              </a:rPr>
              <a:t>、</a:t>
            </a:r>
            <a:endParaRPr kumimoji="1" lang="en-US" altLang="ja-JP"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電子処方箋等の提示</a:t>
            </a:r>
            <a:endParaRPr kumimoji="1" lang="en-US" altLang="ja-JP"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Tree>
    <p:extLst>
      <p:ext uri="{BB962C8B-B14F-4D97-AF65-F5344CB8AC3E}">
        <p14:creationId xmlns:p14="http://schemas.microsoft.com/office/powerpoint/2010/main" val="20027563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タイトル 7"/>
          <p:cNvSpPr>
            <a:spLocks noGrp="1"/>
          </p:cNvSpPr>
          <p:nvPr>
            <p:ph type="title"/>
          </p:nvPr>
        </p:nvSpPr>
        <p:spPr>
          <a:xfrm>
            <a:off x="331490" y="164692"/>
            <a:ext cx="9243021" cy="497459"/>
          </a:xfrm>
        </p:spPr>
        <p:txBody>
          <a:bodyPr>
            <a:normAutofit fontScale="90000"/>
          </a:bodyPr>
          <a:lstStyle/>
          <a:p>
            <a:r>
              <a:rPr lang="en-US" altLang="ja-JP" sz="1100" dirty="0">
                <a:solidFill>
                  <a:srgbClr val="002060"/>
                </a:solidFill>
              </a:rPr>
              <a:t>3.3.1</a:t>
            </a:r>
            <a:r>
              <a:rPr lang="ja-JP" altLang="en-US" sz="1100" dirty="0">
                <a:solidFill>
                  <a:srgbClr val="002060"/>
                </a:solidFill>
              </a:rPr>
              <a:t>　自己主権型／分散型アイデンティティに関する取り組み・ユースケース　</a:t>
            </a:r>
            <a:r>
              <a:rPr lang="en-US" altLang="ja-JP" sz="1400" b="1" spc="0" dirty="0">
                <a:solidFill>
                  <a:srgbClr val="002060"/>
                </a:solidFill>
              </a:rPr>
              <a:t/>
            </a:r>
            <a:br>
              <a:rPr lang="en-US" altLang="ja-JP" sz="1400" b="1" spc="0" dirty="0">
                <a:solidFill>
                  <a:srgbClr val="002060"/>
                </a:solidFill>
              </a:rPr>
            </a:br>
            <a:r>
              <a:rPr lang="ja-JP" altLang="en-US" sz="2000" b="1" spc="0" dirty="0">
                <a:solidFill>
                  <a:srgbClr val="002060"/>
                </a:solidFill>
              </a:rPr>
              <a:t>ユースケース：</a:t>
            </a:r>
            <a:r>
              <a:rPr lang="en-US" altLang="ja-JP" sz="2000" b="1" spc="0" dirty="0">
                <a:solidFill>
                  <a:srgbClr val="002060"/>
                </a:solidFill>
              </a:rPr>
              <a:t>NOBID_</a:t>
            </a:r>
            <a:r>
              <a:rPr lang="ja-JP" altLang="en-US" sz="2000" b="1" spc="0" dirty="0">
                <a:solidFill>
                  <a:srgbClr val="002060"/>
                </a:solidFill>
              </a:rPr>
              <a:t>国内・国境を越えた電子決済の</a:t>
            </a:r>
            <a:r>
              <a:rPr lang="ja-JP" altLang="en-US" sz="2000" dirty="0">
                <a:solidFill>
                  <a:srgbClr val="002060"/>
                </a:solidFill>
              </a:rPr>
              <a:t>推進</a:t>
            </a:r>
            <a:endParaRPr lang="ja-JP" altLang="en-US" sz="3100" b="1" spc="0" dirty="0">
              <a:solidFill>
                <a:srgbClr val="002060"/>
              </a:solidFill>
            </a:endParaRPr>
          </a:p>
        </p:txBody>
      </p:sp>
      <p:sp>
        <p:nvSpPr>
          <p:cNvPr id="5" name="正方形/長方形 4"/>
          <p:cNvSpPr/>
          <p:nvPr/>
        </p:nvSpPr>
        <p:spPr>
          <a:xfrm>
            <a:off x="8589228" y="74294"/>
            <a:ext cx="985283" cy="186395"/>
          </a:xfrm>
          <a:prstGeom prst="rect">
            <a:avLst/>
          </a:prstGeom>
          <a:solidFill>
            <a:schemeClr val="accent2">
              <a:lumMod val="25000"/>
              <a:lumOff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400" b="1" i="0" u="none" strike="noStrike" kern="1200" cap="none" spc="0" normalizeH="0" baseline="0" noProof="0" dirty="0">
                <a:ln>
                  <a:noFill/>
                </a:ln>
                <a:solidFill>
                  <a:srgbClr val="000000"/>
                </a:solidFill>
                <a:effectLst/>
                <a:uLnTx/>
                <a:uFillTx/>
                <a:latin typeface="Arial"/>
                <a:ea typeface="Meiryo UI"/>
                <a:cs typeface="+mn-cs"/>
              </a:rPr>
              <a:t>EU</a:t>
            </a:r>
            <a:endParaRPr kumimoji="1" lang="ja-JP" altLang="en-US" sz="1400" b="1" i="0" u="none" strike="noStrike" kern="1200" cap="none" spc="0" normalizeH="0" baseline="0" noProof="0" dirty="0">
              <a:ln>
                <a:noFill/>
              </a:ln>
              <a:solidFill>
                <a:srgbClr val="000000"/>
              </a:solidFill>
              <a:effectLst/>
              <a:uLnTx/>
              <a:uFillTx/>
              <a:latin typeface="Arial"/>
              <a:ea typeface="Meiryo UI"/>
              <a:cs typeface="+mn-cs"/>
            </a:endParaRPr>
          </a:p>
        </p:txBody>
      </p:sp>
      <p:sp>
        <p:nvSpPr>
          <p:cNvPr id="7" name="正方形/長方形 6"/>
          <p:cNvSpPr/>
          <p:nvPr/>
        </p:nvSpPr>
        <p:spPr>
          <a:xfrm>
            <a:off x="8589228" y="287160"/>
            <a:ext cx="985283" cy="186395"/>
          </a:xfrm>
          <a:prstGeom prst="rect">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ドイツ</a:t>
            </a:r>
          </a:p>
        </p:txBody>
      </p:sp>
      <p:sp>
        <p:nvSpPr>
          <p:cNvPr id="9" name="正方形/長方形 8"/>
          <p:cNvSpPr/>
          <p:nvPr/>
        </p:nvSpPr>
        <p:spPr>
          <a:xfrm>
            <a:off x="8589226" y="507060"/>
            <a:ext cx="985283" cy="186395"/>
          </a:xfrm>
          <a:prstGeom prst="rect">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イギリス</a:t>
            </a:r>
          </a:p>
        </p:txBody>
      </p:sp>
      <p:sp>
        <p:nvSpPr>
          <p:cNvPr id="13" name="正方形/長方形 12"/>
          <p:cNvSpPr/>
          <p:nvPr/>
        </p:nvSpPr>
        <p:spPr>
          <a:xfrm>
            <a:off x="179479" y="2622514"/>
            <a:ext cx="4621121" cy="212209"/>
          </a:xfrm>
          <a:prstGeom prst="rect">
            <a:avLst/>
          </a:prstGeom>
          <a:solidFill>
            <a:schemeClr val="accent1">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ペインポイント</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14" name="正方形/長方形 13"/>
          <p:cNvSpPr/>
          <p:nvPr/>
        </p:nvSpPr>
        <p:spPr>
          <a:xfrm>
            <a:off x="5107053" y="727661"/>
            <a:ext cx="1224136" cy="220018"/>
          </a:xfrm>
          <a:prstGeom prst="rect">
            <a:avLst/>
          </a:prstGeom>
          <a:solidFill>
            <a:schemeClr val="accent1">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エンティティ</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15" name="正方形/長方形 14"/>
          <p:cNvSpPr/>
          <p:nvPr/>
        </p:nvSpPr>
        <p:spPr>
          <a:xfrm>
            <a:off x="5108029" y="719777"/>
            <a:ext cx="4603530" cy="1346539"/>
          </a:xfrm>
          <a:prstGeom prst="rect">
            <a:avLst/>
          </a:prstGeom>
          <a:noFill/>
          <a:ln>
            <a:solidFill>
              <a:schemeClr val="accent2">
                <a:lumMod val="25000"/>
                <a:lumOff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16" name="テキスト ボックス 15"/>
          <p:cNvSpPr txBox="1"/>
          <p:nvPr/>
        </p:nvSpPr>
        <p:spPr>
          <a:xfrm>
            <a:off x="5107053" y="954158"/>
            <a:ext cx="4467458" cy="830997"/>
          </a:xfrm>
          <a:prstGeom prst="rect">
            <a:avLst/>
          </a:prstGeom>
          <a:noFill/>
        </p:spPr>
        <p:txBody>
          <a:bodyPr wrap="square" rtlCol="0">
            <a:sp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国家機関（ユースケースの関連領域や加盟国間の連携を主導）</a:t>
            </a:r>
            <a:endPar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公的・民間の依拠当事者</a:t>
            </a:r>
            <a:endPar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属性情報、資格情報及び認証プロバイダ</a:t>
            </a:r>
            <a:endPar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ウォレットユーザー（</a:t>
            </a:r>
            <a:r>
              <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EU</a:t>
            </a: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市民及び居住者）</a:t>
            </a:r>
            <a:endPar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17" name="正方形/長方形 16"/>
          <p:cNvSpPr/>
          <p:nvPr/>
        </p:nvSpPr>
        <p:spPr>
          <a:xfrm>
            <a:off x="179479" y="727661"/>
            <a:ext cx="1720266" cy="220018"/>
          </a:xfrm>
          <a:prstGeom prst="rect">
            <a:avLst/>
          </a:prstGeom>
          <a:solidFill>
            <a:schemeClr val="accent1">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概要</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18" name="正方形/長方形 17"/>
          <p:cNvSpPr/>
          <p:nvPr/>
        </p:nvSpPr>
        <p:spPr>
          <a:xfrm>
            <a:off x="179478" y="719778"/>
            <a:ext cx="4928551" cy="1349416"/>
          </a:xfrm>
          <a:prstGeom prst="rect">
            <a:avLst/>
          </a:prstGeom>
          <a:noFill/>
          <a:ln>
            <a:solidFill>
              <a:schemeClr val="accent2">
                <a:lumMod val="25000"/>
                <a:lumOff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19" name="テキスト ボックス 18"/>
          <p:cNvSpPr txBox="1"/>
          <p:nvPr/>
        </p:nvSpPr>
        <p:spPr>
          <a:xfrm>
            <a:off x="178500" y="945847"/>
            <a:ext cx="4889933" cy="1384995"/>
          </a:xfrm>
          <a:prstGeom prst="rect">
            <a:avLst/>
          </a:prstGeom>
          <a:noFill/>
        </p:spPr>
        <p:txBody>
          <a:bodyPr wrap="square" rtlCol="0">
            <a:sp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欧州委員会は</a:t>
            </a:r>
            <a:r>
              <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2022</a:t>
            </a: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年</a:t>
            </a:r>
            <a:r>
              <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2</a:t>
            </a: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月、</a:t>
            </a:r>
            <a:r>
              <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EUDIW</a:t>
            </a: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の試験運用を行うために、パイロットプロジェクトの募集を行い、</a:t>
            </a:r>
            <a:r>
              <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2022</a:t>
            </a: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年</a:t>
            </a:r>
            <a:r>
              <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12</a:t>
            </a: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月に</a:t>
            </a:r>
            <a:r>
              <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5</a:t>
            </a:r>
            <a:r>
              <a:rPr kumimoji="1" lang="ja-JP" altLang="en-US" sz="1200" b="0" i="0" u="none" strike="noStrike" kern="1200" cap="none" spc="0" normalizeH="0" baseline="0" noProof="0" dirty="0" err="1">
                <a:ln>
                  <a:noFill/>
                </a:ln>
                <a:solidFill>
                  <a:srgbClr val="000000"/>
                </a:solidFill>
                <a:effectLst/>
                <a:uLnTx/>
                <a:uFillTx/>
                <a:latin typeface="Meiryo UI" panose="020B0604030504040204" pitchFamily="50" charset="-128"/>
                <a:ea typeface="Meiryo UI" panose="020B0604030504040204" pitchFamily="50" charset="-128"/>
                <a:cs typeface="+mn-cs"/>
              </a:rPr>
              <a:t>つの</a:t>
            </a: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国際コンソーシアムの提案を採択したことを発表した</a:t>
            </a:r>
            <a:endPar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a:p>
            <a:pPr marL="171450" lvl="0" indent="-171450">
              <a:buFont typeface="Arial" panose="020B0604020202020204" pitchFamily="34" charset="0"/>
              <a:buChar char="•"/>
              <a:defRPr/>
            </a:pPr>
            <a:r>
              <a:rPr lang="en-US" altLang="ja-JP" sz="1200" dirty="0">
                <a:solidFill>
                  <a:srgbClr val="000000"/>
                </a:solidFill>
                <a:latin typeface="Meiryo UI" panose="020B0604030504040204" pitchFamily="50" charset="-128"/>
                <a:ea typeface="Meiryo UI" panose="020B0604030504040204" pitchFamily="50" charset="-128"/>
              </a:rPr>
              <a:t>NOBID</a:t>
            </a:r>
            <a:r>
              <a:rPr lang="ja-JP" altLang="en-US" sz="1200" dirty="0">
                <a:solidFill>
                  <a:srgbClr val="000000"/>
                </a:solidFill>
                <a:latin typeface="Meiryo UI" panose="020B0604030504040204" pitchFamily="50" charset="-128"/>
                <a:ea typeface="Meiryo UI" panose="020B0604030504040204" pitchFamily="50" charset="-128"/>
              </a:rPr>
              <a:t>コンソーシアムは、</a:t>
            </a:r>
            <a:r>
              <a:rPr lang="en-US" altLang="ja-JP" sz="1200" dirty="0">
                <a:solidFill>
                  <a:srgbClr val="000000"/>
                </a:solidFill>
                <a:latin typeface="Meiryo UI" panose="020B0604030504040204" pitchFamily="50" charset="-128"/>
                <a:ea typeface="Meiryo UI" panose="020B0604030504040204" pitchFamily="50" charset="-128"/>
              </a:rPr>
              <a:t>EUDIW</a:t>
            </a:r>
            <a:r>
              <a:rPr lang="ja-JP" altLang="en-US" sz="1200" dirty="0">
                <a:solidFill>
                  <a:srgbClr val="000000"/>
                </a:solidFill>
                <a:latin typeface="Meiryo UI" panose="020B0604030504040204" pitchFamily="50" charset="-128"/>
                <a:ea typeface="Meiryo UI" panose="020B0604030504040204" pitchFamily="50" charset="-128"/>
              </a:rPr>
              <a:t>を用いた国内及び国境を跨いだ支払いに焦点を当て、</a:t>
            </a:r>
            <a:r>
              <a:rPr lang="en-US" altLang="ja-JP" sz="1200" dirty="0">
                <a:solidFill>
                  <a:srgbClr val="000000"/>
                </a:solidFill>
                <a:latin typeface="Meiryo UI" panose="020B0604030504040204" pitchFamily="50" charset="-128"/>
                <a:ea typeface="Meiryo UI" panose="020B0604030504040204" pitchFamily="50" charset="-128"/>
              </a:rPr>
              <a:t>SCT</a:t>
            </a:r>
            <a:r>
              <a:rPr lang="ja-JP" altLang="en-US" sz="1200" dirty="0">
                <a:solidFill>
                  <a:srgbClr val="000000"/>
                </a:solidFill>
                <a:latin typeface="Meiryo UI" panose="020B0604030504040204" pitchFamily="50" charset="-128"/>
                <a:ea typeface="Meiryo UI" panose="020B0604030504040204" pitchFamily="50" charset="-128"/>
              </a:rPr>
              <a:t>即時支払いや従来の口座間送金などのインフラに基づき、サービス提供者などの支払い要求に応える形で取引を行うとしている</a:t>
            </a:r>
            <a:endPar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20" name="正方形/長方形 19"/>
          <p:cNvSpPr/>
          <p:nvPr/>
        </p:nvSpPr>
        <p:spPr>
          <a:xfrm>
            <a:off x="5107053" y="2622514"/>
            <a:ext cx="4604506" cy="212209"/>
          </a:xfrm>
          <a:prstGeom prst="rect">
            <a:avLst/>
          </a:prstGeom>
          <a:solidFill>
            <a:schemeClr val="accent1">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提供する価値</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21" name="正方形/長方形 20"/>
          <p:cNvSpPr/>
          <p:nvPr/>
        </p:nvSpPr>
        <p:spPr>
          <a:xfrm>
            <a:off x="178502" y="3444888"/>
            <a:ext cx="9533057" cy="3017452"/>
          </a:xfrm>
          <a:prstGeom prst="rect">
            <a:avLst/>
          </a:prstGeom>
          <a:noFill/>
          <a:ln>
            <a:solidFill>
              <a:schemeClr val="accent2">
                <a:lumMod val="25000"/>
                <a:lumOff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22" name="正方形/長方形 21"/>
          <p:cNvSpPr/>
          <p:nvPr/>
        </p:nvSpPr>
        <p:spPr>
          <a:xfrm>
            <a:off x="178501" y="3418610"/>
            <a:ext cx="1440160" cy="188736"/>
          </a:xfrm>
          <a:prstGeom prst="rect">
            <a:avLst/>
          </a:prstGeom>
          <a:solidFill>
            <a:schemeClr val="accent1">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ビジネスモデル</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23" name="正方形/長方形 22"/>
          <p:cNvSpPr/>
          <p:nvPr/>
        </p:nvSpPr>
        <p:spPr>
          <a:xfrm>
            <a:off x="179479" y="2887138"/>
            <a:ext cx="4621121" cy="405963"/>
          </a:xfrm>
          <a:prstGeom prst="rect">
            <a:avLst/>
          </a:prstGeom>
          <a:solidFill>
            <a:schemeClr val="accent2">
              <a:lumMod val="10000"/>
              <a:lumOff val="9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不明（情報なし）</a:t>
            </a:r>
          </a:p>
        </p:txBody>
      </p:sp>
      <p:sp>
        <p:nvSpPr>
          <p:cNvPr id="24" name="正方形/長方形 23"/>
          <p:cNvSpPr/>
          <p:nvPr/>
        </p:nvSpPr>
        <p:spPr>
          <a:xfrm>
            <a:off x="5107053" y="2886923"/>
            <a:ext cx="4604506" cy="405963"/>
          </a:xfrm>
          <a:prstGeom prst="rect">
            <a:avLst/>
          </a:prstGeom>
          <a:solidFill>
            <a:schemeClr val="accent2">
              <a:lumMod val="10000"/>
              <a:lumOff val="9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lvl="0" algn="ctr">
              <a:defRPr/>
            </a:pPr>
            <a:r>
              <a:rPr lang="ja-JP" altLang="en-US" sz="1200">
                <a:solidFill>
                  <a:srgbClr val="000000"/>
                </a:solidFill>
                <a:latin typeface="Meiryo UI" panose="020B0604030504040204" pitchFamily="50" charset="-128"/>
                <a:ea typeface="Meiryo UI" panose="020B0604030504040204" pitchFamily="50" charset="-128"/>
              </a:rPr>
              <a:t>不明（情報なし）</a:t>
            </a:r>
            <a:endParaRPr lang="ja-JP" altLang="en-US" sz="1200" dirty="0">
              <a:solidFill>
                <a:srgbClr val="000000"/>
              </a:solidFill>
              <a:latin typeface="Meiryo UI" panose="020B0604030504040204" pitchFamily="50" charset="-128"/>
              <a:ea typeface="Meiryo UI" panose="020B0604030504040204" pitchFamily="50" charset="-128"/>
            </a:endParaRPr>
          </a:p>
        </p:txBody>
      </p:sp>
      <p:sp>
        <p:nvSpPr>
          <p:cNvPr id="25" name="二等辺三角形 24"/>
          <p:cNvSpPr/>
          <p:nvPr/>
        </p:nvSpPr>
        <p:spPr>
          <a:xfrm rot="5400000">
            <a:off x="4864612" y="2983901"/>
            <a:ext cx="202287" cy="182508"/>
          </a:xfrm>
          <a:prstGeom prst="triangle">
            <a:avLst/>
          </a:prstGeom>
          <a:solidFill>
            <a:schemeClr val="accent1">
              <a:lumMod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2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26" name="正方形/長方形 25"/>
          <p:cNvSpPr/>
          <p:nvPr/>
        </p:nvSpPr>
        <p:spPr>
          <a:xfrm>
            <a:off x="178502" y="2069194"/>
            <a:ext cx="4928551" cy="490255"/>
          </a:xfrm>
          <a:prstGeom prst="rect">
            <a:avLst/>
          </a:prstGeom>
          <a:noFill/>
          <a:ln>
            <a:solidFill>
              <a:schemeClr val="accent2">
                <a:lumMod val="25000"/>
                <a:lumOff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27" name="正方形/長方形 26"/>
          <p:cNvSpPr/>
          <p:nvPr/>
        </p:nvSpPr>
        <p:spPr>
          <a:xfrm>
            <a:off x="179479" y="2077078"/>
            <a:ext cx="1720266" cy="220018"/>
          </a:xfrm>
          <a:prstGeom prst="rect">
            <a:avLst/>
          </a:prstGeom>
          <a:solidFill>
            <a:schemeClr val="accent1">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使用されている技術</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28" name="正方形/長方形 27"/>
          <p:cNvSpPr/>
          <p:nvPr/>
        </p:nvSpPr>
        <p:spPr>
          <a:xfrm>
            <a:off x="5108029" y="2058616"/>
            <a:ext cx="1720266" cy="220018"/>
          </a:xfrm>
          <a:prstGeom prst="rect">
            <a:avLst/>
          </a:prstGeom>
          <a:solidFill>
            <a:schemeClr val="accent1">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扱う属性情報</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29" name="正方形/長方形 28"/>
          <p:cNvSpPr/>
          <p:nvPr/>
        </p:nvSpPr>
        <p:spPr>
          <a:xfrm>
            <a:off x="5107054" y="2066317"/>
            <a:ext cx="4604506" cy="493132"/>
          </a:xfrm>
          <a:prstGeom prst="rect">
            <a:avLst/>
          </a:prstGeom>
          <a:noFill/>
          <a:ln>
            <a:solidFill>
              <a:schemeClr val="accent2">
                <a:lumMod val="25000"/>
                <a:lumOff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30" name="テキスト ボックス 29"/>
          <p:cNvSpPr txBox="1"/>
          <p:nvPr/>
        </p:nvSpPr>
        <p:spPr>
          <a:xfrm>
            <a:off x="178501" y="2289764"/>
            <a:ext cx="4889933" cy="276999"/>
          </a:xfrm>
          <a:prstGeom prst="rect">
            <a:avLst/>
          </a:prstGeom>
          <a:noFill/>
        </p:spPr>
        <p:txBody>
          <a:bodyPr wrap="square" rtlCol="0">
            <a:sp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ja-JP" altLang="en-US" sz="1200" dirty="0">
                <a:solidFill>
                  <a:srgbClr val="000000"/>
                </a:solidFill>
                <a:latin typeface="Meiryo UI" panose="020B0604030504040204" pitchFamily="50" charset="-128"/>
                <a:ea typeface="Meiryo UI" panose="020B0604030504040204" pitchFamily="50" charset="-128"/>
              </a:rPr>
              <a:t>不明</a:t>
            </a:r>
            <a:endPar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31" name="テキスト ボックス 30"/>
          <p:cNvSpPr txBox="1"/>
          <p:nvPr/>
        </p:nvSpPr>
        <p:spPr>
          <a:xfrm>
            <a:off x="5107053" y="2277134"/>
            <a:ext cx="4889933" cy="276999"/>
          </a:xfrm>
          <a:prstGeom prst="rect">
            <a:avLst/>
          </a:prstGeom>
          <a:noFill/>
        </p:spPr>
        <p:txBody>
          <a:bodyPr wrap="square" rtlCol="0">
            <a:sp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口座情報等</a:t>
            </a:r>
            <a:endPar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32" name="正方形/長方形 31"/>
          <p:cNvSpPr/>
          <p:nvPr/>
        </p:nvSpPr>
        <p:spPr>
          <a:xfrm>
            <a:off x="6631466" y="74294"/>
            <a:ext cx="1878311" cy="278660"/>
          </a:xfrm>
          <a:prstGeom prst="rect">
            <a:avLst/>
          </a:prstGeom>
          <a:solidFill>
            <a:schemeClr val="accent2">
              <a:lumMod val="90000"/>
              <a:lumOff val="10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分野：</a:t>
            </a:r>
            <a:r>
              <a:rPr lang="ja-JP" altLang="en-US" sz="1400" b="1" noProof="0" dirty="0">
                <a:solidFill>
                  <a:srgbClr val="FFFFFF"/>
                </a:solidFill>
                <a:latin typeface="Meiryo UI" panose="020B0604030504040204" pitchFamily="50" charset="-128"/>
                <a:ea typeface="Meiryo UI" panose="020B0604030504040204" pitchFamily="50" charset="-128"/>
              </a:rPr>
              <a:t>金融</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34" name="正方形/長方形 33"/>
          <p:cNvSpPr/>
          <p:nvPr/>
        </p:nvSpPr>
        <p:spPr>
          <a:xfrm>
            <a:off x="6631465" y="398344"/>
            <a:ext cx="1878311" cy="278660"/>
          </a:xfrm>
          <a:prstGeom prst="rect">
            <a:avLst/>
          </a:prstGeom>
          <a:solidFill>
            <a:schemeClr val="accent2">
              <a:lumMod val="90000"/>
              <a:lumOff val="10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フェーズ：</a:t>
            </a:r>
            <a:r>
              <a:rPr lang="en-US" altLang="ja-JP" sz="1400" b="1" dirty="0" err="1">
                <a:solidFill>
                  <a:srgbClr val="FFFFFF"/>
                </a:solidFill>
                <a:latin typeface="Meiryo UI" panose="020B0604030504040204" pitchFamily="50" charset="-128"/>
                <a:ea typeface="Meiryo UI" panose="020B0604030504040204" pitchFamily="50" charset="-128"/>
              </a:rPr>
              <a:t>PoC</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35" name="テキスト ボックス 34"/>
          <p:cNvSpPr txBox="1"/>
          <p:nvPr/>
        </p:nvSpPr>
        <p:spPr>
          <a:xfrm>
            <a:off x="1142837" y="4880238"/>
            <a:ext cx="832773" cy="2616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ja-JP" sz="1100" dirty="0">
                <a:solidFill>
                  <a:srgbClr val="000000"/>
                </a:solidFill>
                <a:latin typeface="Meiryo UI" panose="020B0604030504040204" pitchFamily="50" charset="-128"/>
                <a:ea typeface="Meiryo UI" panose="020B0604030504040204" pitchFamily="50" charset="-128"/>
              </a:rPr>
              <a:t>EU</a:t>
            </a:r>
            <a:r>
              <a:rPr lang="ja-JP" altLang="en-US" sz="1100" dirty="0">
                <a:solidFill>
                  <a:srgbClr val="000000"/>
                </a:solidFill>
                <a:latin typeface="Meiryo UI" panose="020B0604030504040204" pitchFamily="50" charset="-128"/>
                <a:ea typeface="Meiryo UI" panose="020B0604030504040204" pitchFamily="50" charset="-128"/>
              </a:rPr>
              <a:t>市民</a:t>
            </a:r>
            <a:endParaRPr kumimoji="1" lang="en-US" altLang="ja-JP"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pic>
        <p:nvPicPr>
          <p:cNvPr id="36" name="図 3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88130" y="4078664"/>
            <a:ext cx="792461" cy="792461"/>
          </a:xfrm>
          <a:prstGeom prst="rect">
            <a:avLst/>
          </a:prstGeom>
        </p:spPr>
      </p:pic>
      <p:sp>
        <p:nvSpPr>
          <p:cNvPr id="37" name="テキスト ボックス 36"/>
          <p:cNvSpPr txBox="1"/>
          <p:nvPr/>
        </p:nvSpPr>
        <p:spPr>
          <a:xfrm>
            <a:off x="1794210" y="4716172"/>
            <a:ext cx="899434" cy="2616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EUDIW</a:t>
            </a:r>
          </a:p>
        </p:txBody>
      </p:sp>
      <p:pic>
        <p:nvPicPr>
          <p:cNvPr id="38" name="図 3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60488" y="4240852"/>
            <a:ext cx="461301" cy="427112"/>
          </a:xfrm>
          <a:prstGeom prst="rect">
            <a:avLst/>
          </a:prstGeom>
        </p:spPr>
      </p:pic>
      <p:pic>
        <p:nvPicPr>
          <p:cNvPr id="39" name="図 3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25810" y="4116500"/>
            <a:ext cx="798583" cy="798583"/>
          </a:xfrm>
          <a:prstGeom prst="rect">
            <a:avLst/>
          </a:prstGeom>
        </p:spPr>
      </p:pic>
      <p:pic>
        <p:nvPicPr>
          <p:cNvPr id="40" name="図 3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451672" y="4116500"/>
            <a:ext cx="798583" cy="798583"/>
          </a:xfrm>
          <a:prstGeom prst="rect">
            <a:avLst/>
          </a:prstGeom>
        </p:spPr>
      </p:pic>
      <p:sp>
        <p:nvSpPr>
          <p:cNvPr id="41" name="テキスト ボックス 40"/>
          <p:cNvSpPr txBox="1"/>
          <p:nvPr/>
        </p:nvSpPr>
        <p:spPr>
          <a:xfrm>
            <a:off x="4887235" y="4911168"/>
            <a:ext cx="1075732" cy="43088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EU</a:t>
            </a:r>
            <a:r>
              <a:rPr kumimoji="1" lang="ja-JP" altLang="en-US"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内</a:t>
            </a:r>
            <a:endParaRPr kumimoji="1" lang="en-US" altLang="ja-JP"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金融機関</a:t>
            </a:r>
            <a:endParaRPr kumimoji="1" lang="en-US" altLang="ja-JP"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42" name="テキスト ボックス 41"/>
          <p:cNvSpPr txBox="1"/>
          <p:nvPr/>
        </p:nvSpPr>
        <p:spPr>
          <a:xfrm>
            <a:off x="8059963" y="4899341"/>
            <a:ext cx="1661687" cy="43088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ja-JP" altLang="en-US" sz="1100" dirty="0">
                <a:solidFill>
                  <a:srgbClr val="000000"/>
                </a:solidFill>
                <a:latin typeface="Meiryo UI" panose="020B0604030504040204" pitchFamily="50" charset="-128"/>
                <a:ea typeface="Meiryo UI" panose="020B0604030504040204" pitchFamily="50" charset="-128"/>
              </a:rPr>
              <a:t>支払いを受ける</a:t>
            </a:r>
            <a:endParaRPr lang="en-US" altLang="ja-JP" sz="1100" dirty="0">
              <a:solidFill>
                <a:srgbClr val="000000"/>
              </a:solidFill>
              <a:latin typeface="Meiryo UI" panose="020B0604030504040204" pitchFamily="50" charset="-128"/>
              <a:ea typeface="Meiryo UI" panose="020B0604030504040204" pitchFamily="50" charset="-128"/>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サービス提供者</a:t>
            </a:r>
            <a:endParaRPr kumimoji="1" lang="en-US" altLang="ja-JP"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cxnSp>
        <p:nvCxnSpPr>
          <p:cNvPr id="43" name="直線矢印コネクタ 42"/>
          <p:cNvCxnSpPr>
            <a:stCxn id="39" idx="3"/>
            <a:endCxn id="40" idx="1"/>
          </p:cNvCxnSpPr>
          <p:nvPr/>
        </p:nvCxnSpPr>
        <p:spPr>
          <a:xfrm>
            <a:off x="5824393" y="4515792"/>
            <a:ext cx="2627279" cy="0"/>
          </a:xfrm>
          <a:prstGeom prst="straightConnector1">
            <a:avLst/>
          </a:prstGeom>
          <a:ln w="3175">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sp>
        <p:nvSpPr>
          <p:cNvPr id="6" name="テキスト ボックス 5"/>
          <p:cNvSpPr txBox="1"/>
          <p:nvPr/>
        </p:nvSpPr>
        <p:spPr>
          <a:xfrm>
            <a:off x="6887771" y="4114066"/>
            <a:ext cx="914400" cy="914400"/>
          </a:xfrm>
          <a:prstGeom prst="rect">
            <a:avLst/>
          </a:prstGeom>
        </p:spPr>
        <p:txBody>
          <a:bodyPr vert="horz" wrap="none" lIns="0" tIns="45720" rIns="0" bIns="45720" rtlCol="0" anchor="t" anchorCtr="0">
            <a:normAutofit fontScale="97500"/>
          </a:bodyPr>
          <a:lstStyle/>
          <a:p>
            <a:r>
              <a:rPr kumimoji="1" lang="en-US" altLang="ja-JP" sz="1100" b="0" dirty="0"/>
              <a:t>SCT</a:t>
            </a:r>
            <a:r>
              <a:rPr kumimoji="1" lang="ja-JP" altLang="en-US" sz="1100" b="0" dirty="0"/>
              <a:t>即時支払い、</a:t>
            </a:r>
            <a:endParaRPr kumimoji="1" lang="en-US" altLang="ja-JP" sz="1100" b="0" dirty="0"/>
          </a:p>
          <a:p>
            <a:r>
              <a:rPr kumimoji="1" lang="ja-JP" altLang="en-US" sz="1100" b="0" dirty="0"/>
              <a:t>口座間送金等</a:t>
            </a:r>
          </a:p>
        </p:txBody>
      </p:sp>
      <p:cxnSp>
        <p:nvCxnSpPr>
          <p:cNvPr id="44" name="直線矢印コネクタ 43"/>
          <p:cNvCxnSpPr/>
          <p:nvPr/>
        </p:nvCxnSpPr>
        <p:spPr>
          <a:xfrm>
            <a:off x="2554060" y="4503919"/>
            <a:ext cx="2357050" cy="0"/>
          </a:xfrm>
          <a:prstGeom prst="straightConnector1">
            <a:avLst/>
          </a:prstGeom>
          <a:ln w="3175">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sp>
        <p:nvSpPr>
          <p:cNvPr id="45" name="テキスト ボックス 44"/>
          <p:cNvSpPr txBox="1"/>
          <p:nvPr/>
        </p:nvSpPr>
        <p:spPr>
          <a:xfrm>
            <a:off x="2868736" y="3940770"/>
            <a:ext cx="1686869" cy="60016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EUDIW</a:t>
            </a:r>
            <a:r>
              <a:rPr kumimoji="1" lang="ja-JP" altLang="en-US"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による本人認証、</a:t>
            </a:r>
            <a:endParaRPr kumimoji="1" lang="en-US" altLang="ja-JP"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ja-JP" altLang="en-US" sz="1100" dirty="0">
                <a:solidFill>
                  <a:srgbClr val="000000"/>
                </a:solidFill>
                <a:latin typeface="Meiryo UI" panose="020B0604030504040204" pitchFamily="50" charset="-128"/>
                <a:ea typeface="Meiryo UI" panose="020B0604030504040204" pitchFamily="50" charset="-128"/>
              </a:rPr>
              <a:t>同意に基づいた口座情報へのアクセス許可</a:t>
            </a:r>
            <a:endParaRPr kumimoji="1" lang="en-US" altLang="ja-JP"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46" name="テキスト ボックス 45"/>
          <p:cNvSpPr txBox="1"/>
          <p:nvPr/>
        </p:nvSpPr>
        <p:spPr>
          <a:xfrm>
            <a:off x="454199" y="6160668"/>
            <a:ext cx="5551297" cy="313524"/>
          </a:xfrm>
          <a:prstGeom prst="rect">
            <a:avLst/>
          </a:prstGeom>
          <a:noFill/>
          <a:ln>
            <a:noFill/>
          </a:ln>
        </p:spPr>
        <p:txBody>
          <a:bodyPr wrap="square" lIns="36000" tIns="36000" rIns="36000" bIns="36000" rtlCol="0" anchor="t">
            <a:noAutofit/>
          </a:bodyPr>
          <a:lstStyle/>
          <a:p>
            <a:pPr marL="0" marR="0" lvl="0" indent="0" algn="l" defTabSz="914400" rtl="0" eaLnBrk="1" fontAlgn="auto" latinLnBrk="1" hangingPunct="1">
              <a:lnSpc>
                <a:spcPct val="100000"/>
              </a:lnSpc>
              <a:spcBef>
                <a:spcPts val="0"/>
              </a:spcBef>
              <a:spcAft>
                <a:spcPts val="0"/>
              </a:spcAft>
              <a:buClrTx/>
              <a:buSzTx/>
              <a:buFontTx/>
              <a:buNone/>
              <a:tabLst/>
              <a:defRPr/>
            </a:pPr>
            <a:r>
              <a:rPr kumimoji="1" lang="ja-JP" altLang="en-US" sz="800" b="0" i="0" u="none" strike="noStrike" kern="1200" cap="none" spc="0" normalizeH="0" baseline="0" noProof="0" dirty="0">
                <a:ln>
                  <a:noFill/>
                </a:ln>
                <a:solidFill>
                  <a:srgbClr val="000000"/>
                </a:solidFill>
                <a:effectLst/>
                <a:uLnTx/>
                <a:uFillTx/>
                <a:latin typeface="Meiryo UI"/>
                <a:ea typeface="Meiryo UI"/>
                <a:cs typeface="+mn-cs"/>
              </a:rPr>
              <a:t>＊</a:t>
            </a:r>
            <a:r>
              <a:rPr kumimoji="1" lang="en-US" altLang="ja-JP" sz="800" b="0" i="0" u="none" strike="noStrike" kern="1200" cap="none" spc="0" normalizeH="0" baseline="0" noProof="0" dirty="0">
                <a:ln>
                  <a:noFill/>
                </a:ln>
                <a:solidFill>
                  <a:srgbClr val="000000"/>
                </a:solidFill>
                <a:effectLst/>
                <a:uLnTx/>
                <a:uFillTx/>
                <a:latin typeface="Meiryo UI"/>
                <a:ea typeface="Meiryo UI"/>
                <a:cs typeface="+mn-cs"/>
              </a:rPr>
              <a:t>PSD2</a:t>
            </a:r>
            <a:r>
              <a:rPr kumimoji="1" lang="ja-JP" altLang="en-US" sz="800" b="0" i="0" u="none" strike="noStrike" kern="1200" cap="none" spc="0" normalizeH="0" baseline="0" noProof="0" dirty="0">
                <a:ln>
                  <a:noFill/>
                </a:ln>
                <a:solidFill>
                  <a:srgbClr val="000000"/>
                </a:solidFill>
                <a:effectLst/>
                <a:uLnTx/>
                <a:uFillTx/>
                <a:latin typeface="Meiryo UI"/>
                <a:ea typeface="Meiryo UI"/>
                <a:cs typeface="+mn-cs"/>
              </a:rPr>
              <a:t>（欧州決済サービス指令第</a:t>
            </a:r>
            <a:r>
              <a:rPr kumimoji="1" lang="en-US" altLang="ja-JP" sz="800" b="0" i="0" u="none" strike="noStrike" kern="1200" cap="none" spc="0" normalizeH="0" baseline="0" noProof="0" dirty="0">
                <a:ln>
                  <a:noFill/>
                </a:ln>
                <a:solidFill>
                  <a:srgbClr val="000000"/>
                </a:solidFill>
                <a:effectLst/>
                <a:uLnTx/>
                <a:uFillTx/>
                <a:latin typeface="Meiryo UI"/>
                <a:ea typeface="Meiryo UI"/>
                <a:cs typeface="+mn-cs"/>
              </a:rPr>
              <a:t>2</a:t>
            </a:r>
            <a:r>
              <a:rPr kumimoji="1" lang="ja-JP" altLang="en-US" sz="800" b="0" i="0" u="none" strike="noStrike" kern="1200" cap="none" spc="0" normalizeH="0" baseline="0" noProof="0" dirty="0">
                <a:ln>
                  <a:noFill/>
                </a:ln>
                <a:solidFill>
                  <a:srgbClr val="000000"/>
                </a:solidFill>
                <a:effectLst/>
                <a:uLnTx/>
                <a:uFillTx/>
                <a:latin typeface="Meiryo UI"/>
                <a:ea typeface="Meiryo UI"/>
                <a:cs typeface="+mn-cs"/>
              </a:rPr>
              <a:t>版）： </a:t>
            </a:r>
            <a:r>
              <a:rPr kumimoji="1" lang="en-US" altLang="ja-JP" sz="800" b="0" i="0" u="none" strike="noStrike" kern="1200" cap="none" spc="0" normalizeH="0" baseline="0" noProof="0" dirty="0">
                <a:ln>
                  <a:noFill/>
                </a:ln>
                <a:solidFill>
                  <a:srgbClr val="000000"/>
                </a:solidFill>
                <a:effectLst/>
                <a:uLnTx/>
                <a:uFillTx/>
                <a:latin typeface="Meiryo UI"/>
                <a:ea typeface="Meiryo UI"/>
                <a:cs typeface="+mn-cs"/>
              </a:rPr>
              <a:t>2015</a:t>
            </a:r>
            <a:r>
              <a:rPr kumimoji="1" lang="ja-JP" altLang="en-US" sz="800" b="0" i="0" u="none" strike="noStrike" kern="1200" cap="none" spc="0" normalizeH="0" baseline="0" noProof="0" dirty="0">
                <a:ln>
                  <a:noFill/>
                </a:ln>
                <a:solidFill>
                  <a:srgbClr val="000000"/>
                </a:solidFill>
                <a:effectLst/>
                <a:uLnTx/>
                <a:uFillTx/>
                <a:latin typeface="Meiryo UI"/>
                <a:ea typeface="Meiryo UI"/>
                <a:cs typeface="+mn-cs"/>
              </a:rPr>
              <a:t>年に成立した国際市場における決済サービスについて定めた欧州議会指令であり、銀行が顧客本人の同意に基づいて、口座情報にアクセスする</a:t>
            </a:r>
            <a:r>
              <a:rPr kumimoji="1" lang="en-US" altLang="ja-JP" sz="800" b="0" i="0" u="none" strike="noStrike" kern="1200" cap="none" spc="0" normalizeH="0" baseline="0" noProof="0" dirty="0">
                <a:ln>
                  <a:noFill/>
                </a:ln>
                <a:solidFill>
                  <a:srgbClr val="000000"/>
                </a:solidFill>
                <a:effectLst/>
                <a:uLnTx/>
                <a:uFillTx/>
                <a:latin typeface="Meiryo UI"/>
                <a:ea typeface="Meiryo UI"/>
                <a:cs typeface="+mn-cs"/>
              </a:rPr>
              <a:t>API</a:t>
            </a:r>
            <a:r>
              <a:rPr kumimoji="1" lang="ja-JP" altLang="en-US" sz="800" b="0" i="0" u="none" strike="noStrike" kern="1200" cap="none" spc="0" normalizeH="0" baseline="0" noProof="0" dirty="0">
                <a:ln>
                  <a:noFill/>
                </a:ln>
                <a:solidFill>
                  <a:srgbClr val="000000"/>
                </a:solidFill>
                <a:effectLst/>
                <a:uLnTx/>
                <a:uFillTx/>
                <a:latin typeface="Meiryo UI"/>
                <a:ea typeface="Meiryo UI"/>
                <a:cs typeface="+mn-cs"/>
              </a:rPr>
              <a:t>を第三者（</a:t>
            </a:r>
            <a:r>
              <a:rPr kumimoji="1" lang="en-US" altLang="ja-JP" sz="800" b="0" i="0" u="none" strike="noStrike" kern="1200" cap="none" spc="0" normalizeH="0" baseline="0" noProof="0" dirty="0">
                <a:ln>
                  <a:noFill/>
                </a:ln>
                <a:solidFill>
                  <a:srgbClr val="000000"/>
                </a:solidFill>
                <a:effectLst/>
                <a:uLnTx/>
                <a:uFillTx/>
                <a:latin typeface="Meiryo UI"/>
                <a:ea typeface="Meiryo UI"/>
                <a:cs typeface="+mn-cs"/>
              </a:rPr>
              <a:t>Fintech</a:t>
            </a:r>
            <a:r>
              <a:rPr kumimoji="1" lang="ja-JP" altLang="en-US" sz="800" b="0" i="0" u="none" strike="noStrike" kern="1200" cap="none" spc="0" normalizeH="0" baseline="0" noProof="0" dirty="0">
                <a:ln>
                  <a:noFill/>
                </a:ln>
                <a:solidFill>
                  <a:srgbClr val="000000"/>
                </a:solidFill>
                <a:effectLst/>
                <a:uLnTx/>
                <a:uFillTx/>
                <a:latin typeface="Meiryo UI"/>
                <a:ea typeface="Meiryo UI"/>
                <a:cs typeface="+mn-cs"/>
              </a:rPr>
              <a:t>企業等）に提供することを可能にする</a:t>
            </a:r>
            <a:endParaRPr kumimoji="1" lang="en-US" altLang="ja-JP" sz="800" b="0" i="0" u="none" strike="noStrike" kern="1200" cap="none" spc="0" normalizeH="0" baseline="0" noProof="0" dirty="0">
              <a:ln>
                <a:noFill/>
              </a:ln>
              <a:solidFill>
                <a:srgbClr val="000000"/>
              </a:solidFill>
              <a:effectLst/>
              <a:uLnTx/>
              <a:uFillTx/>
              <a:latin typeface="Meiryo UI"/>
              <a:ea typeface="Meiryo UI"/>
              <a:cs typeface="+mn-cs"/>
            </a:endParaRPr>
          </a:p>
        </p:txBody>
      </p:sp>
      <p:cxnSp>
        <p:nvCxnSpPr>
          <p:cNvPr id="11" name="カギ線コネクタ 10"/>
          <p:cNvCxnSpPr>
            <a:stCxn id="42" idx="2"/>
            <a:endCxn id="35" idx="2"/>
          </p:cNvCxnSpPr>
          <p:nvPr/>
        </p:nvCxnSpPr>
        <p:spPr>
          <a:xfrm rot="5400000" flipH="1">
            <a:off x="5130826" y="1570247"/>
            <a:ext cx="188380" cy="7331583"/>
          </a:xfrm>
          <a:prstGeom prst="bentConnector3">
            <a:avLst>
              <a:gd name="adj1" fmla="val -121350"/>
            </a:avLst>
          </a:prstGeom>
          <a:ln w="3175">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sp>
        <p:nvSpPr>
          <p:cNvPr id="60" name="テキスト ボックス 59"/>
          <p:cNvSpPr txBox="1"/>
          <p:nvPr/>
        </p:nvSpPr>
        <p:spPr>
          <a:xfrm>
            <a:off x="4967901" y="5603665"/>
            <a:ext cx="914400" cy="327478"/>
          </a:xfrm>
          <a:prstGeom prst="rect">
            <a:avLst/>
          </a:prstGeom>
        </p:spPr>
        <p:txBody>
          <a:bodyPr vert="horz" wrap="none" lIns="0" tIns="45720" rIns="0" bIns="45720" rtlCol="0" anchor="t" anchorCtr="0">
            <a:normAutofit fontScale="97500"/>
          </a:bodyPr>
          <a:lstStyle/>
          <a:p>
            <a:r>
              <a:rPr kumimoji="1" lang="ja-JP" altLang="en-US" sz="1100" b="0" dirty="0"/>
              <a:t>サービスの提供</a:t>
            </a:r>
          </a:p>
        </p:txBody>
      </p:sp>
      <p:sp>
        <p:nvSpPr>
          <p:cNvPr id="57" name="楕円 56"/>
          <p:cNvSpPr/>
          <p:nvPr/>
        </p:nvSpPr>
        <p:spPr>
          <a:xfrm>
            <a:off x="6099836" y="3889151"/>
            <a:ext cx="262422" cy="1249366"/>
          </a:xfrm>
          <a:prstGeom prst="ellipse">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endParaRPr kumimoji="1" lang="ja-JP" altLang="en-US" sz="1400" dirty="0">
              <a:solidFill>
                <a:schemeClr val="tx1"/>
              </a:solidFill>
            </a:endParaRPr>
          </a:p>
        </p:txBody>
      </p:sp>
      <p:cxnSp>
        <p:nvCxnSpPr>
          <p:cNvPr id="62" name="直線矢印コネクタ 61"/>
          <p:cNvCxnSpPr/>
          <p:nvPr/>
        </p:nvCxnSpPr>
        <p:spPr>
          <a:xfrm rot="10800000">
            <a:off x="2531891" y="4631380"/>
            <a:ext cx="2357050" cy="0"/>
          </a:xfrm>
          <a:prstGeom prst="straightConnector1">
            <a:avLst/>
          </a:prstGeom>
          <a:ln w="3175">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sp>
        <p:nvSpPr>
          <p:cNvPr id="63" name="テキスト ボックス 62"/>
          <p:cNvSpPr txBox="1"/>
          <p:nvPr/>
        </p:nvSpPr>
        <p:spPr>
          <a:xfrm>
            <a:off x="2851173" y="4622397"/>
            <a:ext cx="1686869" cy="2616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本人確認の実施</a:t>
            </a:r>
            <a:endParaRPr kumimoji="1" lang="en-US" altLang="ja-JP"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64" name="テキスト ボックス 63"/>
          <p:cNvSpPr txBox="1"/>
          <p:nvPr/>
        </p:nvSpPr>
        <p:spPr>
          <a:xfrm>
            <a:off x="6161379" y="4791647"/>
            <a:ext cx="1568621" cy="43088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PSD2</a:t>
            </a:r>
            <a:r>
              <a:rPr kumimoji="1" lang="ja-JP" altLang="en-US"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要件</a:t>
            </a:r>
            <a:r>
              <a:rPr kumimoji="1" lang="ja-JP" altLang="en-US" sz="1100" b="0" i="0" u="none" strike="noStrike" kern="1200" cap="none" spc="0" normalizeH="0" baseline="30000" noProof="0" dirty="0">
                <a:ln>
                  <a:noFill/>
                </a:ln>
                <a:solidFill>
                  <a:srgbClr val="000000"/>
                </a:solidFill>
                <a:effectLst/>
                <a:uLnTx/>
                <a:uFillTx/>
                <a:latin typeface="Meiryo UI" panose="020B0604030504040204" pitchFamily="50" charset="-128"/>
                <a:ea typeface="Meiryo UI" panose="020B0604030504040204" pitchFamily="50" charset="-128"/>
                <a:cs typeface="+mn-cs"/>
              </a:rPr>
              <a:t>＊</a:t>
            </a:r>
            <a:r>
              <a:rPr kumimoji="1" lang="ja-JP" altLang="en-US"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を満たす</a:t>
            </a:r>
            <a:endParaRPr kumimoji="1" lang="en-US" altLang="ja-JP"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ja-JP" altLang="en-US" sz="1100" dirty="0">
                <a:solidFill>
                  <a:srgbClr val="000000"/>
                </a:solidFill>
                <a:latin typeface="Meiryo UI" panose="020B0604030504040204" pitchFamily="50" charset="-128"/>
                <a:ea typeface="Meiryo UI" panose="020B0604030504040204" pitchFamily="50" charset="-128"/>
              </a:rPr>
              <a:t>トランザクションリンク</a:t>
            </a:r>
            <a:endParaRPr kumimoji="1" lang="en-US" altLang="ja-JP"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65" name="正方形/長方形 64"/>
          <p:cNvSpPr/>
          <p:nvPr/>
        </p:nvSpPr>
        <p:spPr>
          <a:xfrm>
            <a:off x="95423" y="6385358"/>
            <a:ext cx="3804247" cy="507831"/>
          </a:xfrm>
          <a:prstGeom prst="rect">
            <a:avLst/>
          </a:prstGeom>
        </p:spPr>
        <p:txBody>
          <a:bodyPr wrap="none">
            <a:spAutoFit/>
          </a:bodyPr>
          <a:lstStyle/>
          <a:p>
            <a:r>
              <a:rPr lang="ja-JP" altLang="en-US" sz="900" dirty="0">
                <a:latin typeface="+mj-ea"/>
                <a:ea typeface="+mj-ea"/>
              </a:rPr>
              <a:t>出所）</a:t>
            </a:r>
            <a:endParaRPr lang="en-US" altLang="ja-JP" sz="900" dirty="0">
              <a:latin typeface="+mj-ea"/>
              <a:ea typeface="+mj-ea"/>
            </a:endParaRPr>
          </a:p>
          <a:p>
            <a:r>
              <a:rPr lang="en-US" altLang="ja-JP" sz="900" dirty="0">
                <a:latin typeface="+mj-ea"/>
                <a:ea typeface="+mj-ea"/>
              </a:rPr>
              <a:t>1</a:t>
            </a:r>
            <a:r>
              <a:rPr lang="ja-JP" altLang="en-US" sz="900" dirty="0">
                <a:latin typeface="+mj-ea"/>
                <a:ea typeface="+mj-ea"/>
              </a:rPr>
              <a:t>　</a:t>
            </a:r>
            <a:r>
              <a:rPr lang="en-US" altLang="ja-JP" sz="900" dirty="0">
                <a:latin typeface="+mj-ea"/>
                <a:ea typeface="+mj-ea"/>
              </a:rPr>
              <a:t>https://wiki.sunet.se/display/Projekt/EUDIW</a:t>
            </a:r>
          </a:p>
          <a:p>
            <a:r>
              <a:rPr lang="en-US" altLang="ja-JP" sz="900" dirty="0">
                <a:latin typeface="+mj-ea"/>
                <a:ea typeface="+mj-ea"/>
              </a:rPr>
              <a:t>2</a:t>
            </a:r>
            <a:r>
              <a:rPr lang="ja-JP" altLang="en-US" sz="900" dirty="0">
                <a:latin typeface="+mj-ea"/>
                <a:ea typeface="+mj-ea"/>
              </a:rPr>
              <a:t>　</a:t>
            </a:r>
            <a:r>
              <a:rPr lang="en-US" altLang="ja-JP" sz="900" dirty="0">
                <a:latin typeface="+mj-ea"/>
                <a:ea typeface="+mj-ea"/>
              </a:rPr>
              <a:t>https://www.nobidconsortium.com/our-proposal/#_payment</a:t>
            </a:r>
            <a:endParaRPr lang="ja-JP" altLang="en-US" sz="900" baseline="30000" dirty="0">
              <a:latin typeface="+mj-ea"/>
              <a:ea typeface="+mj-ea"/>
            </a:endParaRPr>
          </a:p>
        </p:txBody>
      </p:sp>
    </p:spTree>
    <p:extLst>
      <p:ext uri="{BB962C8B-B14F-4D97-AF65-F5344CB8AC3E}">
        <p14:creationId xmlns:p14="http://schemas.microsoft.com/office/powerpoint/2010/main" val="397193890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タイトル 7"/>
          <p:cNvSpPr>
            <a:spLocks noGrp="1"/>
          </p:cNvSpPr>
          <p:nvPr>
            <p:ph type="title"/>
          </p:nvPr>
        </p:nvSpPr>
        <p:spPr>
          <a:xfrm>
            <a:off x="331490" y="164692"/>
            <a:ext cx="9243021" cy="497459"/>
          </a:xfrm>
        </p:spPr>
        <p:txBody>
          <a:bodyPr>
            <a:normAutofit fontScale="90000"/>
          </a:bodyPr>
          <a:lstStyle/>
          <a:p>
            <a:r>
              <a:rPr lang="en-US" altLang="ja-JP" sz="1100" dirty="0">
                <a:solidFill>
                  <a:srgbClr val="002060"/>
                </a:solidFill>
              </a:rPr>
              <a:t>3.3.1</a:t>
            </a:r>
            <a:r>
              <a:rPr lang="ja-JP" altLang="en-US" sz="1100" dirty="0">
                <a:solidFill>
                  <a:srgbClr val="002060"/>
                </a:solidFill>
              </a:rPr>
              <a:t>　自己主権型／分散型アイデンティティに関する取り組み・ユースケース　</a:t>
            </a:r>
            <a:r>
              <a:rPr lang="en-US" altLang="ja-JP" sz="1100" b="1" spc="0" dirty="0">
                <a:solidFill>
                  <a:srgbClr val="002060"/>
                </a:solidFill>
              </a:rPr>
              <a:t/>
            </a:r>
            <a:br>
              <a:rPr lang="en-US" altLang="ja-JP" sz="1100" b="1" spc="0" dirty="0">
                <a:solidFill>
                  <a:srgbClr val="002060"/>
                </a:solidFill>
              </a:rPr>
            </a:br>
            <a:r>
              <a:rPr lang="en-US" altLang="ja-JP" sz="2000" dirty="0">
                <a:solidFill>
                  <a:srgbClr val="002060"/>
                </a:solidFill>
              </a:rPr>
              <a:t>SSI</a:t>
            </a:r>
            <a:r>
              <a:rPr lang="ja-JP" altLang="en-US" sz="2000" dirty="0">
                <a:solidFill>
                  <a:srgbClr val="002060"/>
                </a:solidFill>
              </a:rPr>
              <a:t>の実現に向けた政府プロジェクト</a:t>
            </a:r>
            <a:endParaRPr lang="ja-JP" altLang="en-US" sz="3100" b="1" spc="0" dirty="0">
              <a:solidFill>
                <a:srgbClr val="002060"/>
              </a:solidFill>
            </a:endParaRPr>
          </a:p>
        </p:txBody>
      </p:sp>
      <p:sp>
        <p:nvSpPr>
          <p:cNvPr id="5" name="正方形/長方形 4"/>
          <p:cNvSpPr/>
          <p:nvPr/>
        </p:nvSpPr>
        <p:spPr>
          <a:xfrm>
            <a:off x="8589228" y="74294"/>
            <a:ext cx="985283" cy="186395"/>
          </a:xfrm>
          <a:prstGeom prst="rect">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400" b="1" i="0" u="none" strike="noStrike" kern="1200" cap="none" spc="0" normalizeH="0" baseline="0" noProof="0" dirty="0">
                <a:ln>
                  <a:noFill/>
                </a:ln>
                <a:solidFill>
                  <a:srgbClr val="000000"/>
                </a:solidFill>
                <a:effectLst/>
                <a:uLnTx/>
                <a:uFillTx/>
                <a:latin typeface="Arial"/>
                <a:ea typeface="Meiryo UI"/>
                <a:cs typeface="+mn-cs"/>
              </a:rPr>
              <a:t>EU</a:t>
            </a:r>
            <a:endParaRPr kumimoji="1" lang="ja-JP" altLang="en-US" sz="1400" b="1" i="0" u="none" strike="noStrike" kern="1200" cap="none" spc="0" normalizeH="0" baseline="0" noProof="0" dirty="0">
              <a:ln>
                <a:noFill/>
              </a:ln>
              <a:solidFill>
                <a:srgbClr val="000000"/>
              </a:solidFill>
              <a:effectLst/>
              <a:uLnTx/>
              <a:uFillTx/>
              <a:latin typeface="Arial"/>
              <a:ea typeface="Meiryo UI"/>
              <a:cs typeface="+mn-cs"/>
            </a:endParaRPr>
          </a:p>
        </p:txBody>
      </p:sp>
      <p:sp>
        <p:nvSpPr>
          <p:cNvPr id="7" name="正方形/長方形 6"/>
          <p:cNvSpPr/>
          <p:nvPr/>
        </p:nvSpPr>
        <p:spPr>
          <a:xfrm>
            <a:off x="8589228" y="287160"/>
            <a:ext cx="985283" cy="186395"/>
          </a:xfrm>
          <a:prstGeom prst="rect">
            <a:avLst/>
          </a:prstGeom>
          <a:solidFill>
            <a:schemeClr val="accent2">
              <a:lumMod val="25000"/>
              <a:lumOff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ドイツ</a:t>
            </a:r>
          </a:p>
        </p:txBody>
      </p:sp>
      <p:sp>
        <p:nvSpPr>
          <p:cNvPr id="9" name="正方形/長方形 8"/>
          <p:cNvSpPr/>
          <p:nvPr/>
        </p:nvSpPr>
        <p:spPr>
          <a:xfrm>
            <a:off x="8589226" y="507060"/>
            <a:ext cx="985283" cy="186395"/>
          </a:xfrm>
          <a:prstGeom prst="rect">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イギリス</a:t>
            </a:r>
          </a:p>
        </p:txBody>
      </p:sp>
      <p:sp>
        <p:nvSpPr>
          <p:cNvPr id="6" name="テキスト ボックス 5"/>
          <p:cNvSpPr txBox="1"/>
          <p:nvPr/>
        </p:nvSpPr>
        <p:spPr>
          <a:xfrm>
            <a:off x="331490" y="698182"/>
            <a:ext cx="9397126" cy="650933"/>
          </a:xfrm>
          <a:prstGeom prst="rect">
            <a:avLst/>
          </a:prstGeom>
          <a:noFill/>
        </p:spPr>
        <p:txBody>
          <a:bodyPr wrap="square" lIns="0" rIns="0" rtlCol="0">
            <a:noAutofit/>
          </a:bodyPr>
          <a:lstStyle/>
          <a:p>
            <a:pPr lvl="0" defTabSz="288000">
              <a:defRPr/>
            </a:pPr>
            <a:r>
              <a:rPr lang="ja-JP" altLang="en-US" sz="1600" b="1" dirty="0">
                <a:solidFill>
                  <a:srgbClr val="000000"/>
                </a:solidFill>
                <a:latin typeface="Meiryo UI"/>
                <a:ea typeface="Meiryo UI"/>
              </a:rPr>
              <a:t>ドイツでは</a:t>
            </a:r>
            <a:r>
              <a:rPr lang="en-US" altLang="ja-JP" sz="1600" b="1" dirty="0">
                <a:solidFill>
                  <a:srgbClr val="000000"/>
                </a:solidFill>
                <a:latin typeface="Meiryo UI"/>
                <a:ea typeface="Meiryo UI"/>
              </a:rPr>
              <a:t>2020</a:t>
            </a:r>
            <a:r>
              <a:rPr lang="ja-JP" altLang="en-US" sz="1600" b="1" dirty="0">
                <a:solidFill>
                  <a:srgbClr val="000000"/>
                </a:solidFill>
                <a:latin typeface="Meiryo UI"/>
                <a:ea typeface="Meiryo UI"/>
              </a:rPr>
              <a:t>年以降、公共部門のデジタル化を推進するために、</a:t>
            </a:r>
            <a:r>
              <a:rPr lang="en-US" altLang="ja-JP" sz="1600" b="1" dirty="0">
                <a:solidFill>
                  <a:srgbClr val="000000"/>
                </a:solidFill>
                <a:latin typeface="Meiryo UI"/>
                <a:ea typeface="Meiryo UI"/>
              </a:rPr>
              <a:t>SSI</a:t>
            </a:r>
            <a:r>
              <a:rPr lang="ja-JP" altLang="en-US" sz="1600" b="1" dirty="0">
                <a:solidFill>
                  <a:srgbClr val="000000"/>
                </a:solidFill>
                <a:latin typeface="Meiryo UI"/>
                <a:ea typeface="Meiryo UI"/>
              </a:rPr>
              <a:t>のアプローチに基づくデジタルアイデンティティエコシステムの実現に向けた２つの取組を進めて</a:t>
            </a:r>
            <a:r>
              <a:rPr lang="ja-JP" altLang="en-US" sz="1600" b="1" dirty="0" smtClean="0">
                <a:solidFill>
                  <a:srgbClr val="000000"/>
                </a:solidFill>
                <a:latin typeface="Meiryo UI"/>
                <a:ea typeface="Meiryo UI"/>
              </a:rPr>
              <a:t>いる</a:t>
            </a:r>
            <a:endParaRPr kumimoji="1" lang="en-US" altLang="ja-JP" sz="1600" b="1" i="0" u="none" strike="noStrike" kern="1200" cap="none" spc="0" normalizeH="0" baseline="0" noProof="0" dirty="0">
              <a:ln>
                <a:noFill/>
              </a:ln>
              <a:solidFill>
                <a:srgbClr val="000000"/>
              </a:solidFill>
              <a:effectLst/>
              <a:uLnTx/>
              <a:uFillTx/>
              <a:latin typeface="Meiryo UI"/>
              <a:ea typeface="Meiryo UI"/>
            </a:endParaRPr>
          </a:p>
        </p:txBody>
      </p:sp>
      <p:sp>
        <p:nvSpPr>
          <p:cNvPr id="10" name="正方形/長方形 9"/>
          <p:cNvSpPr/>
          <p:nvPr/>
        </p:nvSpPr>
        <p:spPr>
          <a:xfrm>
            <a:off x="331788" y="1398986"/>
            <a:ext cx="2404973" cy="252000"/>
          </a:xfrm>
          <a:prstGeom prst="rect">
            <a:avLst/>
          </a:prstGeom>
          <a:solidFill>
            <a:schemeClr val="accent2">
              <a:lumMod val="75000"/>
              <a:lumOff val="2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ja-JP" altLang="en-US" sz="1400" b="1" dirty="0">
                <a:solidFill>
                  <a:schemeClr val="bg1"/>
                </a:solidFill>
              </a:rPr>
              <a:t>プロジェクト名称</a:t>
            </a:r>
          </a:p>
        </p:txBody>
      </p:sp>
      <p:sp>
        <p:nvSpPr>
          <p:cNvPr id="11" name="正方形/長方形 10"/>
          <p:cNvSpPr/>
          <p:nvPr/>
        </p:nvSpPr>
        <p:spPr>
          <a:xfrm>
            <a:off x="2834584" y="1398986"/>
            <a:ext cx="2072268" cy="252000"/>
          </a:xfrm>
          <a:prstGeom prst="rect">
            <a:avLst/>
          </a:prstGeom>
          <a:solidFill>
            <a:schemeClr val="accent2">
              <a:lumMod val="75000"/>
              <a:lumOff val="2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ja-JP" altLang="en-US" sz="1400" b="1" dirty="0">
                <a:solidFill>
                  <a:schemeClr val="bg1"/>
                </a:solidFill>
              </a:rPr>
              <a:t>所管</a:t>
            </a:r>
          </a:p>
        </p:txBody>
      </p:sp>
      <p:sp>
        <p:nvSpPr>
          <p:cNvPr id="12" name="正方形/長方形 11"/>
          <p:cNvSpPr/>
          <p:nvPr/>
        </p:nvSpPr>
        <p:spPr>
          <a:xfrm>
            <a:off x="5030052" y="1398986"/>
            <a:ext cx="4474555" cy="252000"/>
          </a:xfrm>
          <a:prstGeom prst="rect">
            <a:avLst/>
          </a:prstGeom>
          <a:solidFill>
            <a:schemeClr val="accent2">
              <a:lumMod val="75000"/>
              <a:lumOff val="2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ja-JP" altLang="en-US" sz="1400" b="1" dirty="0">
                <a:solidFill>
                  <a:schemeClr val="bg1"/>
                </a:solidFill>
              </a:rPr>
              <a:t>概要</a:t>
            </a:r>
            <a:endParaRPr kumimoji="1" lang="ja-JP" altLang="en-US" sz="1400" b="1" dirty="0">
              <a:solidFill>
                <a:schemeClr val="bg1"/>
              </a:solidFill>
            </a:endParaRPr>
          </a:p>
        </p:txBody>
      </p:sp>
      <p:sp>
        <p:nvSpPr>
          <p:cNvPr id="13" name="正方形/長方形 12"/>
          <p:cNvSpPr/>
          <p:nvPr/>
        </p:nvSpPr>
        <p:spPr>
          <a:xfrm>
            <a:off x="331490" y="1722614"/>
            <a:ext cx="2404973" cy="2317529"/>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en-US" altLang="ja-JP" sz="1400" b="1" dirty="0">
                <a:solidFill>
                  <a:schemeClr val="tx1"/>
                </a:solidFill>
              </a:rPr>
              <a:t>SSI</a:t>
            </a:r>
            <a:r>
              <a:rPr lang="ja-JP" altLang="en-US" sz="1400" b="1" dirty="0" smtClean="0">
                <a:solidFill>
                  <a:schemeClr val="tx1"/>
                </a:solidFill>
              </a:rPr>
              <a:t>パイロットプロジェクト</a:t>
            </a:r>
            <a:r>
              <a:rPr lang="ja-JP" altLang="en-US" sz="1400" b="1" baseline="30000" dirty="0" smtClean="0">
                <a:solidFill>
                  <a:schemeClr val="tx1"/>
                </a:solidFill>
              </a:rPr>
              <a:t>１</a:t>
            </a:r>
            <a:endParaRPr kumimoji="1" lang="ja-JP" altLang="en-US" sz="1400" b="1" baseline="30000" dirty="0">
              <a:solidFill>
                <a:schemeClr val="tx1"/>
              </a:solidFill>
            </a:endParaRPr>
          </a:p>
        </p:txBody>
      </p:sp>
      <p:sp>
        <p:nvSpPr>
          <p:cNvPr id="14" name="正方形/長方形 13"/>
          <p:cNvSpPr/>
          <p:nvPr/>
        </p:nvSpPr>
        <p:spPr>
          <a:xfrm>
            <a:off x="331489" y="4107599"/>
            <a:ext cx="2404973" cy="1839558"/>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en-US" altLang="ja-JP" sz="1400" b="1" dirty="0">
                <a:solidFill>
                  <a:schemeClr val="tx1"/>
                </a:solidFill>
              </a:rPr>
              <a:t>Secure Digital Identities </a:t>
            </a:r>
            <a:r>
              <a:rPr lang="ja-JP" altLang="en-US" sz="1400" b="1" dirty="0" smtClean="0">
                <a:solidFill>
                  <a:schemeClr val="tx1"/>
                </a:solidFill>
              </a:rPr>
              <a:t>ショーケース</a:t>
            </a:r>
            <a:r>
              <a:rPr lang="ja-JP" altLang="en-US" sz="1400" b="1" baseline="30000" dirty="0" smtClean="0">
                <a:solidFill>
                  <a:schemeClr val="tx1"/>
                </a:solidFill>
              </a:rPr>
              <a:t>２</a:t>
            </a:r>
            <a:endParaRPr kumimoji="1" lang="ja-JP" altLang="en-US" sz="1400" b="1" baseline="30000" dirty="0">
              <a:solidFill>
                <a:schemeClr val="tx1"/>
              </a:solidFill>
            </a:endParaRPr>
          </a:p>
        </p:txBody>
      </p:sp>
      <p:sp>
        <p:nvSpPr>
          <p:cNvPr id="15" name="正方形/長方形 14"/>
          <p:cNvSpPr/>
          <p:nvPr/>
        </p:nvSpPr>
        <p:spPr>
          <a:xfrm>
            <a:off x="2859663" y="1722614"/>
            <a:ext cx="2047189" cy="2317529"/>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ja-JP" altLang="en-US" sz="1400" b="1" dirty="0">
                <a:solidFill>
                  <a:schemeClr val="tx1"/>
                </a:solidFill>
              </a:rPr>
              <a:t>連邦首相府</a:t>
            </a:r>
            <a:endParaRPr lang="en-US" altLang="ja-JP" sz="1400" b="1" dirty="0">
              <a:solidFill>
                <a:schemeClr val="tx1"/>
              </a:solidFill>
            </a:endParaRPr>
          </a:p>
          <a:p>
            <a:pPr algn="ctr"/>
            <a:r>
              <a:rPr kumimoji="1" lang="ja-JP" altLang="en-US" sz="1200" b="1" dirty="0">
                <a:solidFill>
                  <a:schemeClr val="tx1"/>
                </a:solidFill>
              </a:rPr>
              <a:t>（</a:t>
            </a:r>
            <a:r>
              <a:rPr lang="en-US" altLang="ja-JP" sz="1200" b="1" dirty="0">
                <a:solidFill>
                  <a:schemeClr val="tx1"/>
                </a:solidFill>
              </a:rPr>
              <a:t>Bundeskanzleramt</a:t>
            </a:r>
            <a:r>
              <a:rPr kumimoji="1" lang="ja-JP" altLang="en-US" sz="1200" b="1" dirty="0">
                <a:solidFill>
                  <a:schemeClr val="tx1"/>
                </a:solidFill>
              </a:rPr>
              <a:t>）</a:t>
            </a:r>
          </a:p>
        </p:txBody>
      </p:sp>
      <p:sp>
        <p:nvSpPr>
          <p:cNvPr id="16" name="正方形/長方形 15"/>
          <p:cNvSpPr/>
          <p:nvPr/>
        </p:nvSpPr>
        <p:spPr>
          <a:xfrm>
            <a:off x="2859663" y="4107599"/>
            <a:ext cx="2047189" cy="1839558"/>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ja-JP" altLang="en-US" sz="1400" b="1" dirty="0">
                <a:solidFill>
                  <a:schemeClr val="tx1"/>
                </a:solidFill>
              </a:rPr>
              <a:t>連邦経済エネルギー省</a:t>
            </a:r>
            <a:r>
              <a:rPr lang="ja-JP" altLang="en-US" sz="1200" b="1" dirty="0">
                <a:solidFill>
                  <a:schemeClr val="tx1"/>
                </a:solidFill>
              </a:rPr>
              <a:t>（</a:t>
            </a:r>
            <a:r>
              <a:rPr lang="de-DE" altLang="ja-JP" sz="1200" b="1" dirty="0">
                <a:solidFill>
                  <a:schemeClr val="tx1"/>
                </a:solidFill>
              </a:rPr>
              <a:t>Bundesministerium für Wirtschaft und Energie</a:t>
            </a:r>
            <a:r>
              <a:rPr lang="ja-JP" altLang="en-US" sz="1200" b="1" dirty="0">
                <a:solidFill>
                  <a:schemeClr val="tx1"/>
                </a:solidFill>
              </a:rPr>
              <a:t>：</a:t>
            </a:r>
            <a:r>
              <a:rPr lang="en-US" altLang="ja-JP" sz="1200" b="1" dirty="0">
                <a:solidFill>
                  <a:schemeClr val="tx1"/>
                </a:solidFill>
              </a:rPr>
              <a:t>BMWi</a:t>
            </a:r>
            <a:r>
              <a:rPr lang="ja-JP" altLang="en-US" sz="1200" b="1" dirty="0">
                <a:solidFill>
                  <a:schemeClr val="tx1"/>
                </a:solidFill>
              </a:rPr>
              <a:t>）</a:t>
            </a:r>
            <a:endParaRPr kumimoji="1" lang="ja-JP" altLang="en-US" sz="1200" b="1" dirty="0">
              <a:solidFill>
                <a:schemeClr val="tx1"/>
              </a:solidFill>
            </a:endParaRPr>
          </a:p>
        </p:txBody>
      </p:sp>
      <p:sp>
        <p:nvSpPr>
          <p:cNvPr id="17" name="正方形/長方形 16"/>
          <p:cNvSpPr/>
          <p:nvPr/>
        </p:nvSpPr>
        <p:spPr>
          <a:xfrm>
            <a:off x="5030052" y="1722614"/>
            <a:ext cx="4474555" cy="2317529"/>
          </a:xfrm>
          <a:prstGeom prst="rect">
            <a:avLst/>
          </a:prstGeom>
          <a:noFill/>
          <a:ln w="3175">
            <a:solidFill>
              <a:schemeClr val="accent2">
                <a:lumMod val="75000"/>
                <a:lumOff val="25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285750" indent="-285750">
              <a:buFont typeface="Arial" panose="020B0604020202020204" pitchFamily="34" charset="0"/>
              <a:buChar char="•"/>
            </a:pPr>
            <a:r>
              <a:rPr lang="en-US" altLang="ja-JP" sz="1200" dirty="0">
                <a:solidFill>
                  <a:schemeClr val="tx1"/>
                </a:solidFill>
              </a:rPr>
              <a:t>2020</a:t>
            </a:r>
            <a:r>
              <a:rPr lang="ja-JP" altLang="en-US" sz="1200" dirty="0">
                <a:solidFill>
                  <a:schemeClr val="tx1"/>
                </a:solidFill>
              </a:rPr>
              <a:t>年、メルケル首相と</a:t>
            </a:r>
            <a:r>
              <a:rPr lang="en-US" altLang="ja-JP" sz="1200" dirty="0">
                <a:solidFill>
                  <a:schemeClr val="tx1"/>
                </a:solidFill>
              </a:rPr>
              <a:t>18</a:t>
            </a:r>
            <a:r>
              <a:rPr lang="ja-JP" altLang="en-US" sz="1200" dirty="0">
                <a:solidFill>
                  <a:schemeClr val="tx1"/>
                </a:solidFill>
              </a:rPr>
              <a:t>人のドイツのビジネスリーダー（</a:t>
            </a:r>
            <a:r>
              <a:rPr lang="en-US" altLang="ja-JP" sz="1200" dirty="0">
                <a:solidFill>
                  <a:schemeClr val="tx1"/>
                </a:solidFill>
              </a:rPr>
              <a:t>BMW</a:t>
            </a:r>
            <a:r>
              <a:rPr lang="ja-JP" altLang="en-US" sz="1200" dirty="0" err="1">
                <a:solidFill>
                  <a:schemeClr val="tx1"/>
                </a:solidFill>
              </a:rPr>
              <a:t>、</a:t>
            </a:r>
            <a:r>
              <a:rPr lang="ja-JP" altLang="en-US" sz="1200" dirty="0">
                <a:solidFill>
                  <a:schemeClr val="tx1"/>
                </a:solidFill>
              </a:rPr>
              <a:t>ドイツ鉄道、ドイツ銀行、</a:t>
            </a:r>
            <a:r>
              <a:rPr lang="en-US" altLang="ja-JP" sz="1200" dirty="0">
                <a:solidFill>
                  <a:schemeClr val="tx1"/>
                </a:solidFill>
              </a:rPr>
              <a:t>Robert Bosch</a:t>
            </a:r>
            <a:r>
              <a:rPr lang="ja-JP" altLang="en-US" sz="1200" dirty="0" err="1">
                <a:solidFill>
                  <a:schemeClr val="tx1"/>
                </a:solidFill>
              </a:rPr>
              <a:t>、</a:t>
            </a:r>
            <a:r>
              <a:rPr lang="ja-JP" altLang="en-US" sz="1200" dirty="0">
                <a:solidFill>
                  <a:schemeClr val="tx1"/>
                </a:solidFill>
              </a:rPr>
              <a:t>ダイムラー：現メルセデス・ベンツ・グループなど）とがデジタル</a:t>
            </a:r>
            <a:r>
              <a:rPr lang="en-US" altLang="ja-JP" sz="1200" dirty="0">
                <a:solidFill>
                  <a:schemeClr val="tx1"/>
                </a:solidFill>
              </a:rPr>
              <a:t>ID</a:t>
            </a:r>
            <a:r>
              <a:rPr lang="ja-JP" altLang="en-US" sz="1200" dirty="0">
                <a:solidFill>
                  <a:schemeClr val="tx1"/>
                </a:solidFill>
              </a:rPr>
              <a:t>に関する意見交換を行った結果、同年</a:t>
            </a:r>
            <a:r>
              <a:rPr lang="en-US" altLang="ja-JP" sz="1200" dirty="0">
                <a:solidFill>
                  <a:schemeClr val="tx1"/>
                </a:solidFill>
              </a:rPr>
              <a:t>12</a:t>
            </a:r>
            <a:r>
              <a:rPr lang="ja-JP" altLang="en-US" sz="1200" dirty="0">
                <a:solidFill>
                  <a:schemeClr val="tx1"/>
                </a:solidFill>
              </a:rPr>
              <a:t>月に連邦首相府主導でデジタル</a:t>
            </a:r>
            <a:r>
              <a:rPr lang="en-US" altLang="ja-JP" sz="1200" dirty="0">
                <a:solidFill>
                  <a:schemeClr val="tx1"/>
                </a:solidFill>
              </a:rPr>
              <a:t>ID</a:t>
            </a:r>
            <a:r>
              <a:rPr lang="ja-JP" altLang="en-US" sz="1200" dirty="0">
                <a:solidFill>
                  <a:schemeClr val="tx1"/>
                </a:solidFill>
              </a:rPr>
              <a:t>エコシステムの構築に向けた</a:t>
            </a:r>
            <a:r>
              <a:rPr lang="en-US" altLang="ja-JP" sz="1200" dirty="0">
                <a:solidFill>
                  <a:schemeClr val="tx1"/>
                </a:solidFill>
              </a:rPr>
              <a:t>SSI</a:t>
            </a:r>
            <a:r>
              <a:rPr lang="ja-JP" altLang="en-US" sz="1200" dirty="0">
                <a:solidFill>
                  <a:schemeClr val="tx1"/>
                </a:solidFill>
              </a:rPr>
              <a:t>パイロットプロジェクトシリーズが開始された</a:t>
            </a:r>
            <a:endParaRPr lang="en-US" altLang="ja-JP" sz="1200" dirty="0">
              <a:solidFill>
                <a:schemeClr val="tx1"/>
              </a:solidFill>
            </a:endParaRPr>
          </a:p>
          <a:p>
            <a:endParaRPr lang="en-US" altLang="ja-JP" sz="400" dirty="0">
              <a:solidFill>
                <a:schemeClr val="tx1"/>
              </a:solidFill>
            </a:endParaRPr>
          </a:p>
          <a:p>
            <a:pPr marL="285750" indent="-285750">
              <a:buFont typeface="Arial" panose="020B0604020202020204" pitchFamily="34" charset="0"/>
              <a:buChar char="•"/>
            </a:pPr>
            <a:r>
              <a:rPr lang="ja-JP" altLang="en-US" sz="1200" dirty="0">
                <a:solidFill>
                  <a:schemeClr val="tx1"/>
                </a:solidFill>
              </a:rPr>
              <a:t>意見交換では、</a:t>
            </a:r>
            <a:r>
              <a:rPr lang="en-US" altLang="ja-JP" sz="1200" dirty="0">
                <a:solidFill>
                  <a:schemeClr val="tx1"/>
                </a:solidFill>
              </a:rPr>
              <a:t>EU</a:t>
            </a:r>
            <a:r>
              <a:rPr lang="ja-JP" altLang="en-US" sz="1200" dirty="0">
                <a:solidFill>
                  <a:schemeClr val="tx1"/>
                </a:solidFill>
              </a:rPr>
              <a:t>域外における大規模なプラットフォームが</a:t>
            </a:r>
            <a:r>
              <a:rPr lang="en-US" altLang="ja-JP" sz="1200" dirty="0">
                <a:solidFill>
                  <a:schemeClr val="tx1"/>
                </a:solidFill>
              </a:rPr>
              <a:t>ID</a:t>
            </a:r>
            <a:r>
              <a:rPr lang="ja-JP" altLang="en-US" sz="1200" dirty="0">
                <a:solidFill>
                  <a:schemeClr val="tx1"/>
                </a:solidFill>
              </a:rPr>
              <a:t>市場に参入していることから緊密な協力関係が提案されるとともに、デジタル資格情報の交換と保管の標準を備えた包括的なエコシステムを構築する戦略の概要について説明された</a:t>
            </a:r>
            <a:endParaRPr lang="en-US" altLang="ja-JP" sz="1200" dirty="0">
              <a:solidFill>
                <a:schemeClr val="tx1"/>
              </a:solidFill>
            </a:endParaRPr>
          </a:p>
          <a:p>
            <a:pPr marL="285750" indent="-285750">
              <a:buFont typeface="Arial" panose="020B0604020202020204" pitchFamily="34" charset="0"/>
              <a:buChar char="•"/>
            </a:pPr>
            <a:r>
              <a:rPr lang="en-US" altLang="ja-JP" sz="1200" dirty="0">
                <a:solidFill>
                  <a:schemeClr val="tx1"/>
                </a:solidFill>
              </a:rPr>
              <a:t>2020</a:t>
            </a:r>
            <a:r>
              <a:rPr lang="ja-JP" altLang="en-US" sz="1200" dirty="0">
                <a:solidFill>
                  <a:schemeClr val="tx1"/>
                </a:solidFill>
              </a:rPr>
              <a:t>年</a:t>
            </a:r>
            <a:r>
              <a:rPr lang="en-US" altLang="ja-JP" sz="1200" dirty="0">
                <a:solidFill>
                  <a:schemeClr val="tx1"/>
                </a:solidFill>
              </a:rPr>
              <a:t>12</a:t>
            </a:r>
            <a:r>
              <a:rPr lang="ja-JP" altLang="en-US" sz="1200" dirty="0">
                <a:solidFill>
                  <a:schemeClr val="tx1"/>
                </a:solidFill>
              </a:rPr>
              <a:t>月、ドイツ連邦首相府主導の元、デジタル</a:t>
            </a:r>
            <a:r>
              <a:rPr lang="en-US" altLang="ja-JP" sz="1200" dirty="0">
                <a:solidFill>
                  <a:schemeClr val="tx1"/>
                </a:solidFill>
              </a:rPr>
              <a:t>ID</a:t>
            </a:r>
            <a:r>
              <a:rPr lang="ja-JP" altLang="en-US" sz="1200" dirty="0">
                <a:solidFill>
                  <a:schemeClr val="tx1"/>
                </a:solidFill>
              </a:rPr>
              <a:t>エコシステムにおける</a:t>
            </a:r>
            <a:r>
              <a:rPr lang="en-US" altLang="ja-JP" sz="1200" dirty="0">
                <a:solidFill>
                  <a:schemeClr val="tx1"/>
                </a:solidFill>
              </a:rPr>
              <a:t>SSI</a:t>
            </a:r>
            <a:r>
              <a:rPr lang="ja-JP" altLang="en-US" sz="1200" dirty="0">
                <a:solidFill>
                  <a:schemeClr val="tx1"/>
                </a:solidFill>
              </a:rPr>
              <a:t>パイロットプロジェクトシリーズが開始され、ホテルのチェックイン手続きのデジタル化のユースケースに着手している</a:t>
            </a:r>
          </a:p>
        </p:txBody>
      </p:sp>
      <p:sp>
        <p:nvSpPr>
          <p:cNvPr id="18" name="正方形/長方形 17"/>
          <p:cNvSpPr/>
          <p:nvPr/>
        </p:nvSpPr>
        <p:spPr>
          <a:xfrm>
            <a:off x="5030051" y="4107598"/>
            <a:ext cx="4474555" cy="1839558"/>
          </a:xfrm>
          <a:prstGeom prst="rect">
            <a:avLst/>
          </a:prstGeom>
          <a:noFill/>
          <a:ln w="3175">
            <a:solidFill>
              <a:schemeClr val="accent2">
                <a:lumMod val="75000"/>
                <a:lumOff val="25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285750" indent="-285750">
              <a:buFont typeface="Arial" panose="020B0604020202020204" pitchFamily="34" charset="0"/>
              <a:buChar char="•"/>
            </a:pPr>
            <a:r>
              <a:rPr lang="en-US" altLang="ja-JP" sz="1200" dirty="0">
                <a:solidFill>
                  <a:schemeClr val="tx1"/>
                </a:solidFill>
              </a:rPr>
              <a:t>2020</a:t>
            </a:r>
            <a:r>
              <a:rPr lang="ja-JP" altLang="en-US" sz="1200" dirty="0">
                <a:solidFill>
                  <a:schemeClr val="tx1"/>
                </a:solidFill>
              </a:rPr>
              <a:t>年、連邦経済エネルギー省（</a:t>
            </a:r>
            <a:r>
              <a:rPr lang="en-US" altLang="ja-JP" sz="1200" dirty="0">
                <a:solidFill>
                  <a:schemeClr val="tx1"/>
                </a:solidFill>
              </a:rPr>
              <a:t>BMWi</a:t>
            </a:r>
            <a:r>
              <a:rPr lang="ja-JP" altLang="en-US" sz="1200" dirty="0">
                <a:solidFill>
                  <a:schemeClr val="tx1"/>
                </a:solidFill>
              </a:rPr>
              <a:t>）は、イノベーションコンペティション「</a:t>
            </a:r>
            <a:r>
              <a:rPr lang="en-US" altLang="ja-JP" sz="1200" dirty="0">
                <a:solidFill>
                  <a:schemeClr val="tx1"/>
                </a:solidFill>
              </a:rPr>
              <a:t>Showcase Secure Digital Identities</a:t>
            </a:r>
            <a:r>
              <a:rPr lang="ja-JP" altLang="en-US" sz="1200" dirty="0">
                <a:solidFill>
                  <a:schemeClr val="tx1"/>
                </a:solidFill>
              </a:rPr>
              <a:t>」を開始し、スマートフォンを使って日常的にサービスプロバイダーや当局に対してデジタル認証を行う、新しいアイデンティティ・エコシステムの優れたアプローチを公募した</a:t>
            </a:r>
            <a:endParaRPr lang="en-US" altLang="ja-JP" sz="1200" dirty="0">
              <a:solidFill>
                <a:schemeClr val="tx1"/>
              </a:solidFill>
            </a:endParaRPr>
          </a:p>
          <a:p>
            <a:endParaRPr lang="en-US" altLang="ja-JP" sz="400" dirty="0">
              <a:solidFill>
                <a:schemeClr val="tx1"/>
              </a:solidFill>
            </a:endParaRPr>
          </a:p>
          <a:p>
            <a:pPr marL="285750" indent="-285750">
              <a:buFont typeface="Arial" panose="020B0604020202020204" pitchFamily="34" charset="0"/>
              <a:buChar char="•"/>
            </a:pPr>
            <a:r>
              <a:rPr lang="en-US" altLang="ja-JP" sz="1200" dirty="0">
                <a:solidFill>
                  <a:schemeClr val="tx1"/>
                </a:solidFill>
              </a:rPr>
              <a:t>2020</a:t>
            </a:r>
            <a:r>
              <a:rPr lang="ja-JP" altLang="en-US" sz="1200" dirty="0">
                <a:solidFill>
                  <a:schemeClr val="tx1"/>
                </a:solidFill>
              </a:rPr>
              <a:t>年</a:t>
            </a:r>
            <a:r>
              <a:rPr lang="en-US" altLang="ja-JP" sz="1200" dirty="0">
                <a:solidFill>
                  <a:schemeClr val="tx1"/>
                </a:solidFill>
              </a:rPr>
              <a:t>6</a:t>
            </a:r>
            <a:r>
              <a:rPr lang="ja-JP" altLang="en-US" sz="1200" dirty="0">
                <a:solidFill>
                  <a:schemeClr val="tx1"/>
                </a:solidFill>
              </a:rPr>
              <a:t>月から</a:t>
            </a:r>
            <a:r>
              <a:rPr lang="en-US" altLang="ja-JP" sz="1200" dirty="0">
                <a:solidFill>
                  <a:schemeClr val="tx1"/>
                </a:solidFill>
              </a:rPr>
              <a:t>11</a:t>
            </a:r>
            <a:r>
              <a:rPr lang="ja-JP" altLang="en-US" sz="1200" dirty="0">
                <a:solidFill>
                  <a:schemeClr val="tx1"/>
                </a:solidFill>
              </a:rPr>
              <a:t>月にかけて、選ばれたコンソーシアムはコンペティションフェーズでプロジェクトアイデアの企画を行い、</a:t>
            </a:r>
            <a:r>
              <a:rPr lang="en-US" altLang="ja-JP" sz="1200" dirty="0">
                <a:solidFill>
                  <a:schemeClr val="tx1"/>
                </a:solidFill>
              </a:rPr>
              <a:t>2021</a:t>
            </a:r>
            <a:r>
              <a:rPr lang="ja-JP" altLang="en-US" sz="1200" dirty="0">
                <a:solidFill>
                  <a:schemeClr val="tx1"/>
                </a:solidFill>
              </a:rPr>
              <a:t>年</a:t>
            </a:r>
            <a:r>
              <a:rPr lang="en-US" altLang="ja-JP" sz="1200" dirty="0">
                <a:solidFill>
                  <a:schemeClr val="tx1"/>
                </a:solidFill>
              </a:rPr>
              <a:t>4</a:t>
            </a:r>
            <a:r>
              <a:rPr lang="ja-JP" altLang="en-US" sz="1200" dirty="0">
                <a:solidFill>
                  <a:schemeClr val="tx1"/>
                </a:solidFill>
              </a:rPr>
              <a:t>月からの実施フェーズでは</a:t>
            </a:r>
            <a:r>
              <a:rPr lang="en-US" altLang="ja-JP" sz="1200" dirty="0">
                <a:solidFill>
                  <a:schemeClr val="tx1"/>
                </a:solidFill>
              </a:rPr>
              <a:t>BMWi</a:t>
            </a:r>
            <a:r>
              <a:rPr lang="ja-JP" altLang="en-US" sz="1200" dirty="0">
                <a:solidFill>
                  <a:schemeClr val="tx1"/>
                </a:solidFill>
              </a:rPr>
              <a:t>によって</a:t>
            </a:r>
            <a:r>
              <a:rPr lang="en-US" altLang="ja-JP" sz="1200" dirty="0">
                <a:solidFill>
                  <a:schemeClr val="tx1"/>
                </a:solidFill>
              </a:rPr>
              <a:t>4</a:t>
            </a:r>
            <a:r>
              <a:rPr lang="ja-JP" altLang="en-US" sz="1200" dirty="0" err="1">
                <a:solidFill>
                  <a:schemeClr val="tx1"/>
                </a:solidFill>
              </a:rPr>
              <a:t>つの</a:t>
            </a:r>
            <a:r>
              <a:rPr lang="ja-JP" altLang="en-US" sz="1200" dirty="0">
                <a:solidFill>
                  <a:schemeClr val="tx1"/>
                </a:solidFill>
              </a:rPr>
              <a:t>ショーケースプロジェクト（</a:t>
            </a:r>
            <a:r>
              <a:rPr lang="en-US" altLang="ja-JP" sz="1200" dirty="0">
                <a:solidFill>
                  <a:schemeClr val="tx1"/>
                </a:solidFill>
              </a:rPr>
              <a:t>ID-Ideal</a:t>
            </a:r>
            <a:r>
              <a:rPr lang="ja-JP" altLang="en-US" sz="1200" dirty="0" err="1">
                <a:solidFill>
                  <a:schemeClr val="tx1"/>
                </a:solidFill>
              </a:rPr>
              <a:t>、</a:t>
            </a:r>
            <a:r>
              <a:rPr lang="en-US" altLang="ja-JP" sz="1200" dirty="0">
                <a:solidFill>
                  <a:schemeClr val="tx1"/>
                </a:solidFill>
              </a:rPr>
              <a:t>SDIKA</a:t>
            </a:r>
            <a:r>
              <a:rPr lang="ja-JP" altLang="en-US" sz="1200" dirty="0" err="1">
                <a:solidFill>
                  <a:schemeClr val="tx1"/>
                </a:solidFill>
              </a:rPr>
              <a:t>、</a:t>
            </a:r>
            <a:r>
              <a:rPr lang="en-US" altLang="ja-JP" sz="1200" dirty="0">
                <a:solidFill>
                  <a:schemeClr val="tx1"/>
                </a:solidFill>
              </a:rPr>
              <a:t>ONCE</a:t>
            </a:r>
            <a:r>
              <a:rPr lang="ja-JP" altLang="en-US" sz="1200" dirty="0" err="1">
                <a:solidFill>
                  <a:schemeClr val="tx1"/>
                </a:solidFill>
              </a:rPr>
              <a:t>、</a:t>
            </a:r>
            <a:r>
              <a:rPr lang="en-US" altLang="ja-JP" sz="1200" dirty="0">
                <a:solidFill>
                  <a:schemeClr val="tx1"/>
                </a:solidFill>
              </a:rPr>
              <a:t>IDUnion</a:t>
            </a:r>
            <a:r>
              <a:rPr lang="ja-JP" altLang="en-US" sz="1200" dirty="0">
                <a:solidFill>
                  <a:schemeClr val="tx1"/>
                </a:solidFill>
              </a:rPr>
              <a:t>）が選定された</a:t>
            </a:r>
            <a:endParaRPr lang="en-US" altLang="ja-JP" sz="1200" dirty="0">
              <a:solidFill>
                <a:schemeClr val="tx1"/>
              </a:solidFill>
            </a:endParaRPr>
          </a:p>
        </p:txBody>
      </p:sp>
      <p:sp>
        <p:nvSpPr>
          <p:cNvPr id="19" name="正方形/長方形 18"/>
          <p:cNvSpPr/>
          <p:nvPr/>
        </p:nvSpPr>
        <p:spPr>
          <a:xfrm>
            <a:off x="286583" y="6122059"/>
            <a:ext cx="9240538" cy="507831"/>
          </a:xfrm>
          <a:prstGeom prst="rect">
            <a:avLst/>
          </a:prstGeom>
        </p:spPr>
        <p:txBody>
          <a:bodyPr wrap="square">
            <a:spAutoFit/>
          </a:bodyPr>
          <a:lstStyle/>
          <a:p>
            <a:r>
              <a:rPr lang="ja-JP" altLang="en-US" sz="900" dirty="0" smtClean="0"/>
              <a:t>出所）</a:t>
            </a:r>
            <a:endParaRPr lang="en-US" altLang="ja-JP" sz="900" dirty="0" smtClean="0"/>
          </a:p>
          <a:p>
            <a:r>
              <a:rPr lang="ja-JP" altLang="en-US" sz="900" dirty="0" smtClean="0"/>
              <a:t>１　</a:t>
            </a:r>
            <a:r>
              <a:rPr lang="en-US" altLang="ja-JP" sz="900" dirty="0" smtClean="0"/>
              <a:t>https</a:t>
            </a:r>
            <a:r>
              <a:rPr lang="en-US" altLang="ja-JP" sz="900" dirty="0"/>
              <a:t>://www.bundesregierung.de/breg-de/service/archiv/start-pilot-hotel-check-in-1914392</a:t>
            </a:r>
          </a:p>
          <a:p>
            <a:r>
              <a:rPr lang="ja-JP" altLang="en-US" sz="900" dirty="0" smtClean="0"/>
              <a:t>２　</a:t>
            </a:r>
            <a:r>
              <a:rPr lang="en-US" altLang="ja-JP" sz="900" dirty="0" smtClean="0"/>
              <a:t>https</a:t>
            </a:r>
            <a:r>
              <a:rPr lang="en-US" altLang="ja-JP" sz="900" dirty="0"/>
              <a:t>://</a:t>
            </a:r>
            <a:r>
              <a:rPr lang="en-US" altLang="ja-JP" sz="900" dirty="0" smtClean="0"/>
              <a:t>www.digitale-technologien.de/DT/Navigation/EN/ProgrammeProjekte/AktuelleTechnologieprogramme/Sichere_Digitale_Identitaeten/sichere_digitale_ident.htm</a:t>
            </a:r>
            <a:endParaRPr lang="en-US" altLang="ja-JP" sz="900" dirty="0"/>
          </a:p>
        </p:txBody>
      </p:sp>
    </p:spTree>
    <p:extLst>
      <p:ext uri="{BB962C8B-B14F-4D97-AF65-F5344CB8AC3E}">
        <p14:creationId xmlns:p14="http://schemas.microsoft.com/office/powerpoint/2010/main" val="197184772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タイトル 7"/>
          <p:cNvSpPr>
            <a:spLocks noGrp="1"/>
          </p:cNvSpPr>
          <p:nvPr>
            <p:ph type="title"/>
          </p:nvPr>
        </p:nvSpPr>
        <p:spPr>
          <a:xfrm>
            <a:off x="331490" y="164692"/>
            <a:ext cx="9243021" cy="497459"/>
          </a:xfrm>
        </p:spPr>
        <p:txBody>
          <a:bodyPr>
            <a:normAutofit fontScale="90000"/>
          </a:bodyPr>
          <a:lstStyle/>
          <a:p>
            <a:r>
              <a:rPr lang="en-US" altLang="ja-JP" sz="1100" dirty="0">
                <a:solidFill>
                  <a:srgbClr val="002060"/>
                </a:solidFill>
              </a:rPr>
              <a:t>3.3.1</a:t>
            </a:r>
            <a:r>
              <a:rPr lang="ja-JP" altLang="en-US" sz="1100" dirty="0">
                <a:solidFill>
                  <a:srgbClr val="002060"/>
                </a:solidFill>
              </a:rPr>
              <a:t>　自己主権型／分散型アイデンティティに関する取り組み・ユースケース　</a:t>
            </a:r>
            <a:r>
              <a:rPr lang="en-US" altLang="ja-JP" sz="1100" b="1" spc="0" dirty="0">
                <a:solidFill>
                  <a:srgbClr val="002060"/>
                </a:solidFill>
              </a:rPr>
              <a:t/>
            </a:r>
            <a:br>
              <a:rPr lang="en-US" altLang="ja-JP" sz="1100" b="1" spc="0" dirty="0">
                <a:solidFill>
                  <a:srgbClr val="002060"/>
                </a:solidFill>
              </a:rPr>
            </a:br>
            <a:r>
              <a:rPr lang="ja-JP" altLang="en-US" sz="2000" b="1" spc="0" dirty="0">
                <a:solidFill>
                  <a:srgbClr val="002060"/>
                </a:solidFill>
              </a:rPr>
              <a:t>連邦首相府主導の</a:t>
            </a:r>
            <a:r>
              <a:rPr lang="en-US" altLang="ja-JP" sz="2000" b="1" spc="0" dirty="0">
                <a:solidFill>
                  <a:srgbClr val="002060"/>
                </a:solidFill>
              </a:rPr>
              <a:t>SSI</a:t>
            </a:r>
            <a:r>
              <a:rPr lang="ja-JP" altLang="en-US" sz="2000" b="1" spc="0" dirty="0">
                <a:solidFill>
                  <a:srgbClr val="002060"/>
                </a:solidFill>
              </a:rPr>
              <a:t>パイロットプロジェクト</a:t>
            </a:r>
            <a:endParaRPr lang="ja-JP" altLang="en-US" sz="3100" b="1" spc="0" dirty="0">
              <a:solidFill>
                <a:srgbClr val="002060"/>
              </a:solidFill>
            </a:endParaRPr>
          </a:p>
        </p:txBody>
      </p:sp>
      <p:sp>
        <p:nvSpPr>
          <p:cNvPr id="5" name="正方形/長方形 4"/>
          <p:cNvSpPr/>
          <p:nvPr/>
        </p:nvSpPr>
        <p:spPr>
          <a:xfrm>
            <a:off x="8589228" y="74294"/>
            <a:ext cx="985283" cy="186395"/>
          </a:xfrm>
          <a:prstGeom prst="rect">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400" b="1" i="0" u="none" strike="noStrike" kern="1200" cap="none" spc="0" normalizeH="0" baseline="0" noProof="0" dirty="0">
                <a:ln>
                  <a:noFill/>
                </a:ln>
                <a:solidFill>
                  <a:srgbClr val="000000"/>
                </a:solidFill>
                <a:effectLst/>
                <a:uLnTx/>
                <a:uFillTx/>
                <a:latin typeface="Arial"/>
                <a:ea typeface="Meiryo UI"/>
                <a:cs typeface="+mn-cs"/>
              </a:rPr>
              <a:t>EU</a:t>
            </a:r>
            <a:endParaRPr kumimoji="1" lang="ja-JP" altLang="en-US" sz="1400" b="1" i="0" u="none" strike="noStrike" kern="1200" cap="none" spc="0" normalizeH="0" baseline="0" noProof="0" dirty="0">
              <a:ln>
                <a:noFill/>
              </a:ln>
              <a:solidFill>
                <a:srgbClr val="000000"/>
              </a:solidFill>
              <a:effectLst/>
              <a:uLnTx/>
              <a:uFillTx/>
              <a:latin typeface="Arial"/>
              <a:ea typeface="Meiryo UI"/>
              <a:cs typeface="+mn-cs"/>
            </a:endParaRPr>
          </a:p>
        </p:txBody>
      </p:sp>
      <p:sp>
        <p:nvSpPr>
          <p:cNvPr id="7" name="正方形/長方形 6"/>
          <p:cNvSpPr/>
          <p:nvPr/>
        </p:nvSpPr>
        <p:spPr>
          <a:xfrm>
            <a:off x="8589228" y="287160"/>
            <a:ext cx="985283" cy="186395"/>
          </a:xfrm>
          <a:prstGeom prst="rect">
            <a:avLst/>
          </a:prstGeom>
          <a:solidFill>
            <a:schemeClr val="accent2">
              <a:lumMod val="25000"/>
              <a:lumOff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ドイツ</a:t>
            </a:r>
          </a:p>
        </p:txBody>
      </p:sp>
      <p:sp>
        <p:nvSpPr>
          <p:cNvPr id="9" name="正方形/長方形 8"/>
          <p:cNvSpPr/>
          <p:nvPr/>
        </p:nvSpPr>
        <p:spPr>
          <a:xfrm>
            <a:off x="8589226" y="507060"/>
            <a:ext cx="985283" cy="186395"/>
          </a:xfrm>
          <a:prstGeom prst="rect">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イギリス</a:t>
            </a:r>
          </a:p>
        </p:txBody>
      </p:sp>
      <p:sp>
        <p:nvSpPr>
          <p:cNvPr id="10" name="正方形/長方形 9"/>
          <p:cNvSpPr/>
          <p:nvPr/>
        </p:nvSpPr>
        <p:spPr>
          <a:xfrm>
            <a:off x="331488" y="1672745"/>
            <a:ext cx="2988533" cy="252000"/>
          </a:xfrm>
          <a:prstGeom prst="rect">
            <a:avLst/>
          </a:prstGeom>
          <a:solidFill>
            <a:schemeClr val="accent2">
              <a:lumMod val="75000"/>
              <a:lumOff val="2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ja-JP" altLang="en-US" sz="1400" b="1" dirty="0">
                <a:solidFill>
                  <a:schemeClr val="bg1"/>
                </a:solidFill>
              </a:rPr>
              <a:t>パートナー都市・企業</a:t>
            </a:r>
          </a:p>
        </p:txBody>
      </p:sp>
      <p:sp>
        <p:nvSpPr>
          <p:cNvPr id="11" name="正方形/長方形 10"/>
          <p:cNvSpPr/>
          <p:nvPr/>
        </p:nvSpPr>
        <p:spPr>
          <a:xfrm>
            <a:off x="331488" y="2559847"/>
            <a:ext cx="2988533" cy="252000"/>
          </a:xfrm>
          <a:prstGeom prst="rect">
            <a:avLst/>
          </a:prstGeom>
          <a:solidFill>
            <a:schemeClr val="accent2">
              <a:lumMod val="75000"/>
              <a:lumOff val="2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ja-JP" altLang="en-US" sz="1400" b="1" dirty="0">
                <a:solidFill>
                  <a:schemeClr val="bg1"/>
                </a:solidFill>
              </a:rPr>
              <a:t>技術的な構成要素</a:t>
            </a:r>
          </a:p>
        </p:txBody>
      </p:sp>
      <p:sp>
        <p:nvSpPr>
          <p:cNvPr id="12" name="正方形/長方形 11"/>
          <p:cNvSpPr/>
          <p:nvPr/>
        </p:nvSpPr>
        <p:spPr>
          <a:xfrm>
            <a:off x="331788" y="1672746"/>
            <a:ext cx="9242425" cy="818303"/>
          </a:xfrm>
          <a:prstGeom prst="rect">
            <a:avLst/>
          </a:prstGeom>
          <a:noFill/>
          <a:ln w="3175">
            <a:solidFill>
              <a:schemeClr val="accent2">
                <a:lumMod val="75000"/>
                <a:lumOff val="25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endParaRPr kumimoji="1" lang="ja-JP" altLang="en-US" sz="1400" dirty="0">
              <a:solidFill>
                <a:schemeClr val="tx1"/>
              </a:solidFill>
            </a:endParaRPr>
          </a:p>
        </p:txBody>
      </p:sp>
      <p:sp>
        <p:nvSpPr>
          <p:cNvPr id="13" name="正方形/長方形 12"/>
          <p:cNvSpPr/>
          <p:nvPr/>
        </p:nvSpPr>
        <p:spPr>
          <a:xfrm>
            <a:off x="331787" y="1926087"/>
            <a:ext cx="9242723" cy="523220"/>
          </a:xfrm>
          <a:prstGeom prst="rect">
            <a:avLst/>
          </a:prstGeom>
        </p:spPr>
        <p:txBody>
          <a:bodyPr wrap="square">
            <a:spAutoFit/>
          </a:bodyPr>
          <a:lstStyle/>
          <a:p>
            <a:pPr marL="285750" indent="-285750">
              <a:buFont typeface="Wingdings" panose="05000000000000000000" pitchFamily="2" charset="2"/>
              <a:buChar char="n"/>
            </a:pPr>
            <a:r>
              <a:rPr lang="ja-JP" altLang="en-US" sz="1400" b="1" dirty="0">
                <a:latin typeface="+mj-ea"/>
                <a:ea typeface="+mj-ea"/>
              </a:rPr>
              <a:t>企業</a:t>
            </a:r>
            <a:r>
              <a:rPr lang="ja-JP" altLang="en-US" sz="1400" dirty="0">
                <a:latin typeface="+mj-ea"/>
                <a:ea typeface="+mj-ea"/>
              </a:rPr>
              <a:t>：</a:t>
            </a:r>
            <a:r>
              <a:rPr lang="ja-JP" altLang="en-US" sz="1400" dirty="0">
                <a:latin typeface="+mj-ea"/>
              </a:rPr>
              <a:t>ドイツ鉄道、ルフトハンザ、ロバート ボッシュ、</a:t>
            </a:r>
            <a:r>
              <a:rPr lang="en-US" altLang="ja-JP" sz="1400" dirty="0">
                <a:latin typeface="+mj-ea"/>
              </a:rPr>
              <a:t>BWI</a:t>
            </a:r>
            <a:r>
              <a:rPr lang="ja-JP" altLang="en-US" sz="1400" dirty="0" err="1">
                <a:latin typeface="+mj-ea"/>
              </a:rPr>
              <a:t>、</a:t>
            </a:r>
            <a:r>
              <a:rPr lang="en-US" altLang="ja-JP" sz="1400" dirty="0" err="1">
                <a:latin typeface="+mj-ea"/>
              </a:rPr>
              <a:t>Bundesdruckerei</a:t>
            </a:r>
            <a:r>
              <a:rPr lang="ja-JP" altLang="en-US" sz="1400" dirty="0" err="1">
                <a:latin typeface="+mj-ea"/>
              </a:rPr>
              <a:t>、</a:t>
            </a:r>
            <a:r>
              <a:rPr lang="ja-JP" altLang="en-US" sz="1400" dirty="0">
                <a:latin typeface="+mj-ea"/>
              </a:rPr>
              <a:t>ドイツ・ホスピタリティ社、モーテル・ワン社、リンドナー・ホテル社、等</a:t>
            </a:r>
            <a:endParaRPr lang="ja-JP" altLang="en-US" sz="1400" dirty="0">
              <a:latin typeface="+mj-ea"/>
              <a:ea typeface="+mj-ea"/>
            </a:endParaRPr>
          </a:p>
        </p:txBody>
      </p:sp>
      <p:sp>
        <p:nvSpPr>
          <p:cNvPr id="14" name="正方形/長方形 13"/>
          <p:cNvSpPr/>
          <p:nvPr/>
        </p:nvSpPr>
        <p:spPr>
          <a:xfrm>
            <a:off x="331488" y="2570118"/>
            <a:ext cx="9242425" cy="639318"/>
          </a:xfrm>
          <a:prstGeom prst="rect">
            <a:avLst/>
          </a:prstGeom>
          <a:noFill/>
          <a:ln w="3175">
            <a:solidFill>
              <a:schemeClr val="accent2">
                <a:lumMod val="75000"/>
                <a:lumOff val="25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endParaRPr kumimoji="1" lang="ja-JP" altLang="en-US" sz="1400" dirty="0">
              <a:solidFill>
                <a:schemeClr val="tx1"/>
              </a:solidFill>
            </a:endParaRPr>
          </a:p>
        </p:txBody>
      </p:sp>
      <p:sp>
        <p:nvSpPr>
          <p:cNvPr id="15" name="正方形/長方形 14"/>
          <p:cNvSpPr/>
          <p:nvPr/>
        </p:nvSpPr>
        <p:spPr>
          <a:xfrm>
            <a:off x="331190" y="2820275"/>
            <a:ext cx="9242723" cy="307777"/>
          </a:xfrm>
          <a:prstGeom prst="rect">
            <a:avLst/>
          </a:prstGeom>
        </p:spPr>
        <p:txBody>
          <a:bodyPr wrap="square">
            <a:spAutoFit/>
          </a:bodyPr>
          <a:lstStyle/>
          <a:p>
            <a:pPr marL="285750" indent="-285750">
              <a:buFont typeface="Wingdings" panose="05000000000000000000" pitchFamily="2" charset="2"/>
              <a:buChar char="n"/>
            </a:pPr>
            <a:r>
              <a:rPr lang="ja-JP" altLang="en-US" sz="1400" b="1" dirty="0">
                <a:latin typeface="+mj-ea"/>
                <a:ea typeface="+mj-ea"/>
              </a:rPr>
              <a:t>デジタルウォレット</a:t>
            </a:r>
            <a:r>
              <a:rPr lang="ja-JP" altLang="en-US" sz="1400" dirty="0">
                <a:latin typeface="+mj-ea"/>
                <a:ea typeface="+mj-ea"/>
              </a:rPr>
              <a:t>：デジタル </a:t>
            </a:r>
            <a:r>
              <a:rPr lang="en-US" altLang="ja-JP" sz="1400" dirty="0">
                <a:latin typeface="+mj-ea"/>
                <a:ea typeface="+mj-ea"/>
              </a:rPr>
              <a:t>ID </a:t>
            </a:r>
            <a:r>
              <a:rPr lang="ja-JP" altLang="en-US" sz="1400" dirty="0">
                <a:latin typeface="+mj-ea"/>
                <a:ea typeface="+mj-ea"/>
              </a:rPr>
              <a:t>や証明書、証書、承認、チケットなどのその他のデジタル資格情報を保存可能とする</a:t>
            </a:r>
            <a:endParaRPr lang="en-US" altLang="ja-JP" sz="1400" dirty="0">
              <a:latin typeface="+mj-ea"/>
              <a:ea typeface="+mj-ea"/>
            </a:endParaRPr>
          </a:p>
        </p:txBody>
      </p:sp>
      <p:sp>
        <p:nvSpPr>
          <p:cNvPr id="16" name="正方形/長方形 15"/>
          <p:cNvSpPr/>
          <p:nvPr/>
        </p:nvSpPr>
        <p:spPr>
          <a:xfrm>
            <a:off x="333375" y="3298687"/>
            <a:ext cx="2988533" cy="252000"/>
          </a:xfrm>
          <a:prstGeom prst="rect">
            <a:avLst/>
          </a:prstGeom>
          <a:solidFill>
            <a:schemeClr val="accent2">
              <a:lumMod val="75000"/>
              <a:lumOff val="2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ja-JP" altLang="en-US" sz="1400" b="1" dirty="0">
                <a:solidFill>
                  <a:schemeClr val="bg1"/>
                </a:solidFill>
              </a:rPr>
              <a:t>ユースケース</a:t>
            </a:r>
          </a:p>
        </p:txBody>
      </p:sp>
      <p:sp>
        <p:nvSpPr>
          <p:cNvPr id="17" name="正方形/長方形 16"/>
          <p:cNvSpPr/>
          <p:nvPr/>
        </p:nvSpPr>
        <p:spPr>
          <a:xfrm>
            <a:off x="333375" y="3288505"/>
            <a:ext cx="9242425" cy="1392091"/>
          </a:xfrm>
          <a:prstGeom prst="rect">
            <a:avLst/>
          </a:prstGeom>
          <a:noFill/>
          <a:ln w="3175">
            <a:solidFill>
              <a:schemeClr val="accent2">
                <a:lumMod val="75000"/>
                <a:lumOff val="25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endParaRPr kumimoji="1" lang="ja-JP" altLang="en-US" sz="1400" dirty="0">
              <a:solidFill>
                <a:schemeClr val="tx1"/>
              </a:solidFill>
            </a:endParaRPr>
          </a:p>
        </p:txBody>
      </p:sp>
      <p:sp>
        <p:nvSpPr>
          <p:cNvPr id="18" name="正方形/長方形 17"/>
          <p:cNvSpPr/>
          <p:nvPr/>
        </p:nvSpPr>
        <p:spPr>
          <a:xfrm>
            <a:off x="333077" y="3584755"/>
            <a:ext cx="9242723" cy="1046440"/>
          </a:xfrm>
          <a:prstGeom prst="rect">
            <a:avLst/>
          </a:prstGeom>
        </p:spPr>
        <p:txBody>
          <a:bodyPr wrap="square">
            <a:spAutoFit/>
          </a:bodyPr>
          <a:lstStyle/>
          <a:p>
            <a:pPr marL="285750" indent="-285750">
              <a:buFont typeface="Wingdings" panose="05000000000000000000" pitchFamily="2" charset="2"/>
              <a:buChar char="n"/>
            </a:pPr>
            <a:r>
              <a:rPr lang="ja-JP" altLang="en-US" sz="1400" b="1" dirty="0">
                <a:solidFill>
                  <a:srgbClr val="000000"/>
                </a:solidFill>
              </a:rPr>
              <a:t>ホテルチェックインの簡素化</a:t>
            </a:r>
            <a:endParaRPr lang="en-US" altLang="ja-JP" sz="1400" b="1" dirty="0">
              <a:solidFill>
                <a:srgbClr val="000000"/>
              </a:solidFill>
            </a:endParaRPr>
          </a:p>
          <a:p>
            <a:pPr marL="540000" lvl="1" indent="-285750">
              <a:buFont typeface="Wingdings" panose="05000000000000000000" pitchFamily="2" charset="2"/>
              <a:buChar char="Ø"/>
            </a:pPr>
            <a:r>
              <a:rPr lang="ja-JP" altLang="en-US" sz="1200" dirty="0">
                <a:latin typeface="+mj-ea"/>
                <a:ea typeface="+mj-ea"/>
              </a:rPr>
              <a:t>企業の出張者が、ホテルにチェックインする際に係る身分証明等のプロセスをデジタル</a:t>
            </a:r>
            <a:r>
              <a:rPr lang="en-US" altLang="ja-JP" sz="1200" dirty="0">
                <a:latin typeface="+mj-ea"/>
                <a:ea typeface="+mj-ea"/>
              </a:rPr>
              <a:t>ID</a:t>
            </a:r>
            <a:r>
              <a:rPr lang="ja-JP" altLang="en-US" sz="1200" dirty="0">
                <a:latin typeface="+mj-ea"/>
                <a:ea typeface="+mj-ea"/>
              </a:rPr>
              <a:t>を活用して、簡素化する。</a:t>
            </a:r>
            <a:endParaRPr lang="en-US" altLang="ja-JP" sz="1200" dirty="0">
              <a:latin typeface="+mj-ea"/>
              <a:ea typeface="+mj-ea"/>
            </a:endParaRPr>
          </a:p>
          <a:p>
            <a:pPr marL="540000" lvl="1" indent="-285750">
              <a:buFont typeface="Wingdings" panose="05000000000000000000" pitchFamily="2" charset="2"/>
              <a:buChar char="Ø"/>
            </a:pPr>
            <a:r>
              <a:rPr lang="ja-JP" altLang="en-US" sz="1200" dirty="0">
                <a:latin typeface="+mj-ea"/>
                <a:ea typeface="+mj-ea"/>
              </a:rPr>
              <a:t>ホテルのチェックインの際に必要となる私人の証明（会社の住所情報）と主権者の証明（身分証明書の属性情報）を企業とサービスプロバイダーからそれぞれ事前に取得し、デジタル</a:t>
            </a:r>
            <a:r>
              <a:rPr lang="en-US" altLang="ja-JP" sz="1200" dirty="0">
                <a:latin typeface="+mj-ea"/>
                <a:ea typeface="+mj-ea"/>
              </a:rPr>
              <a:t>ID</a:t>
            </a:r>
            <a:r>
              <a:rPr lang="ja-JP" altLang="en-US" sz="1200" dirty="0">
                <a:latin typeface="+mj-ea"/>
                <a:ea typeface="+mj-ea"/>
              </a:rPr>
              <a:t>ウォレットに格納しておくことで、チェックインの際にホテル側から提示される</a:t>
            </a:r>
            <a:r>
              <a:rPr lang="en-US" altLang="ja-JP" sz="1200" dirty="0">
                <a:latin typeface="+mj-ea"/>
                <a:ea typeface="+mj-ea"/>
              </a:rPr>
              <a:t>QR</a:t>
            </a:r>
            <a:r>
              <a:rPr lang="ja-JP" altLang="en-US" sz="1200" dirty="0">
                <a:latin typeface="+mj-ea"/>
                <a:ea typeface="+mj-ea"/>
              </a:rPr>
              <a:t>コードを読み取るだけでチェックインが可能となる。</a:t>
            </a:r>
            <a:endParaRPr lang="en-US" altLang="ja-JP" sz="1200" dirty="0">
              <a:latin typeface="+mj-ea"/>
              <a:ea typeface="+mj-ea"/>
            </a:endParaRPr>
          </a:p>
        </p:txBody>
      </p:sp>
      <p:sp>
        <p:nvSpPr>
          <p:cNvPr id="19" name="正方形/長方形 18"/>
          <p:cNvSpPr/>
          <p:nvPr/>
        </p:nvSpPr>
        <p:spPr>
          <a:xfrm>
            <a:off x="331489" y="6288372"/>
            <a:ext cx="9240538" cy="507831"/>
          </a:xfrm>
          <a:prstGeom prst="rect">
            <a:avLst/>
          </a:prstGeom>
        </p:spPr>
        <p:txBody>
          <a:bodyPr wrap="square">
            <a:spAutoFit/>
          </a:bodyPr>
          <a:lstStyle/>
          <a:p>
            <a:r>
              <a:rPr lang="ja-JP" altLang="en-US" sz="900" dirty="0" smtClean="0"/>
              <a:t>出所）</a:t>
            </a:r>
            <a:endParaRPr lang="en-US" altLang="ja-JP" sz="900" dirty="0" smtClean="0"/>
          </a:p>
          <a:p>
            <a:r>
              <a:rPr lang="ja-JP" altLang="en-US" sz="900" dirty="0" smtClean="0"/>
              <a:t>１　</a:t>
            </a:r>
            <a:r>
              <a:rPr lang="en-US" altLang="ja-JP" sz="900" dirty="0" smtClean="0"/>
              <a:t>https</a:t>
            </a:r>
            <a:r>
              <a:rPr lang="en-US" altLang="ja-JP" sz="900" dirty="0"/>
              <a:t>://www.bundesregierung.de/resource/blob/992814/1898280/d9819a40553a9543b9e8f3acb620b0c2/digitale-identitaet-neu-download-bundeskanzleramt-data.pdf</a:t>
            </a:r>
          </a:p>
          <a:p>
            <a:r>
              <a:rPr lang="ja-JP" altLang="en-US" sz="900" dirty="0"/>
              <a:t>　</a:t>
            </a:r>
            <a:r>
              <a:rPr lang="en-US" altLang="ja-JP" sz="900" dirty="0"/>
              <a:t>	</a:t>
            </a:r>
          </a:p>
        </p:txBody>
      </p:sp>
      <p:sp>
        <p:nvSpPr>
          <p:cNvPr id="20" name="テキスト ボックス 19"/>
          <p:cNvSpPr txBox="1"/>
          <p:nvPr/>
        </p:nvSpPr>
        <p:spPr>
          <a:xfrm>
            <a:off x="331490" y="698182"/>
            <a:ext cx="9397126" cy="650933"/>
          </a:xfrm>
          <a:prstGeom prst="rect">
            <a:avLst/>
          </a:prstGeom>
          <a:noFill/>
        </p:spPr>
        <p:txBody>
          <a:bodyPr wrap="square" lIns="0" rIns="0" rtlCol="0">
            <a:noAutofit/>
          </a:bodyPr>
          <a:lstStyle/>
          <a:p>
            <a:pPr lvl="0" defTabSz="288000">
              <a:defRPr/>
            </a:pPr>
            <a:r>
              <a:rPr lang="en-US" altLang="ja-JP" sz="1600" b="1" dirty="0">
                <a:solidFill>
                  <a:srgbClr val="000000"/>
                </a:solidFill>
                <a:latin typeface="Meiryo UI"/>
                <a:ea typeface="Meiryo UI"/>
              </a:rPr>
              <a:t>2020</a:t>
            </a:r>
            <a:r>
              <a:rPr lang="ja-JP" altLang="en-US" sz="1600" b="1" dirty="0">
                <a:solidFill>
                  <a:srgbClr val="000000"/>
                </a:solidFill>
                <a:latin typeface="Meiryo UI"/>
                <a:ea typeface="Meiryo UI"/>
              </a:rPr>
              <a:t>年</a:t>
            </a:r>
            <a:r>
              <a:rPr lang="en-US" altLang="ja-JP" sz="1600" b="1" dirty="0">
                <a:solidFill>
                  <a:srgbClr val="000000"/>
                </a:solidFill>
                <a:latin typeface="Meiryo UI"/>
                <a:ea typeface="Meiryo UI"/>
              </a:rPr>
              <a:t>12</a:t>
            </a:r>
            <a:r>
              <a:rPr lang="ja-JP" altLang="en-US" sz="1600" b="1" dirty="0">
                <a:solidFill>
                  <a:srgbClr val="000000"/>
                </a:solidFill>
                <a:latin typeface="Meiryo UI"/>
                <a:ea typeface="Meiryo UI"/>
              </a:rPr>
              <a:t>月、ドイツ連邦首相府主導の元、デジタル</a:t>
            </a:r>
            <a:r>
              <a:rPr lang="en-US" altLang="ja-JP" sz="1600" b="1" dirty="0">
                <a:solidFill>
                  <a:srgbClr val="000000"/>
                </a:solidFill>
                <a:latin typeface="Meiryo UI"/>
                <a:ea typeface="Meiryo UI"/>
              </a:rPr>
              <a:t>ID</a:t>
            </a:r>
            <a:r>
              <a:rPr lang="ja-JP" altLang="en-US" sz="1600" b="1" dirty="0">
                <a:solidFill>
                  <a:srgbClr val="000000"/>
                </a:solidFill>
                <a:latin typeface="Meiryo UI"/>
                <a:ea typeface="Meiryo UI"/>
              </a:rPr>
              <a:t>エコシステムにおける</a:t>
            </a:r>
            <a:r>
              <a:rPr lang="en-US" altLang="ja-JP" sz="1600" b="1" dirty="0">
                <a:solidFill>
                  <a:srgbClr val="000000"/>
                </a:solidFill>
                <a:latin typeface="Meiryo UI"/>
                <a:ea typeface="Meiryo UI"/>
              </a:rPr>
              <a:t>SSI</a:t>
            </a:r>
            <a:r>
              <a:rPr lang="ja-JP" altLang="en-US" sz="1600" b="1" dirty="0">
                <a:solidFill>
                  <a:srgbClr val="000000"/>
                </a:solidFill>
                <a:latin typeface="Meiryo UI"/>
                <a:ea typeface="Meiryo UI"/>
              </a:rPr>
              <a:t>パイロットプロジェクトシリーズが開始され、ホテルのチェックイン手続きのデジタル化のユースケースに着手して</a:t>
            </a:r>
            <a:r>
              <a:rPr lang="ja-JP" altLang="en-US" sz="1600" b="1" dirty="0" smtClean="0">
                <a:solidFill>
                  <a:srgbClr val="000000"/>
                </a:solidFill>
                <a:latin typeface="Meiryo UI"/>
                <a:ea typeface="Meiryo UI"/>
              </a:rPr>
              <a:t>いる</a:t>
            </a:r>
            <a:r>
              <a:rPr lang="ja-JP" altLang="en-US" sz="1600" b="1" baseline="30000" dirty="0" smtClean="0">
                <a:solidFill>
                  <a:srgbClr val="000000"/>
                </a:solidFill>
                <a:latin typeface="Meiryo UI"/>
                <a:ea typeface="Meiryo UI"/>
              </a:rPr>
              <a:t>１</a:t>
            </a:r>
            <a:endParaRPr kumimoji="1" lang="en-US" altLang="ja-JP" sz="1600" b="1" i="0" u="none" strike="noStrike" kern="1200" cap="none" spc="0" normalizeH="0" baseline="30000" noProof="0" dirty="0">
              <a:ln>
                <a:noFill/>
              </a:ln>
              <a:solidFill>
                <a:srgbClr val="000000"/>
              </a:solidFill>
              <a:effectLst/>
              <a:uLnTx/>
              <a:uFillTx/>
              <a:latin typeface="Meiryo UI"/>
              <a:ea typeface="Meiryo UI"/>
            </a:endParaRPr>
          </a:p>
        </p:txBody>
      </p:sp>
    </p:spTree>
    <p:extLst>
      <p:ext uri="{BB962C8B-B14F-4D97-AF65-F5344CB8AC3E}">
        <p14:creationId xmlns:p14="http://schemas.microsoft.com/office/powerpoint/2010/main" val="304572055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タイトル 7"/>
          <p:cNvSpPr>
            <a:spLocks noGrp="1"/>
          </p:cNvSpPr>
          <p:nvPr>
            <p:ph type="title"/>
          </p:nvPr>
        </p:nvSpPr>
        <p:spPr>
          <a:xfrm>
            <a:off x="331490" y="164692"/>
            <a:ext cx="9243021" cy="497459"/>
          </a:xfrm>
        </p:spPr>
        <p:txBody>
          <a:bodyPr>
            <a:normAutofit fontScale="90000"/>
          </a:bodyPr>
          <a:lstStyle/>
          <a:p>
            <a:r>
              <a:rPr lang="en-US" altLang="ja-JP" sz="1100" dirty="0">
                <a:solidFill>
                  <a:srgbClr val="002060"/>
                </a:solidFill>
              </a:rPr>
              <a:t>3.3.1</a:t>
            </a:r>
            <a:r>
              <a:rPr lang="ja-JP" altLang="en-US" sz="1100" dirty="0">
                <a:solidFill>
                  <a:srgbClr val="002060"/>
                </a:solidFill>
              </a:rPr>
              <a:t>　自己主権型／分散型アイデンティティに関する取り組み・ユースケース　</a:t>
            </a:r>
            <a:r>
              <a:rPr lang="en-US" altLang="ja-JP" sz="1100" b="1" spc="0" dirty="0">
                <a:solidFill>
                  <a:srgbClr val="002060"/>
                </a:solidFill>
              </a:rPr>
              <a:t/>
            </a:r>
            <a:br>
              <a:rPr lang="en-US" altLang="ja-JP" sz="1100" b="1" spc="0" dirty="0">
                <a:solidFill>
                  <a:srgbClr val="002060"/>
                </a:solidFill>
              </a:rPr>
            </a:br>
            <a:r>
              <a:rPr lang="en-US" altLang="ja-JP" sz="2000" dirty="0">
                <a:solidFill>
                  <a:srgbClr val="002060"/>
                </a:solidFill>
              </a:rPr>
              <a:t>Secure Digital Identities </a:t>
            </a:r>
            <a:r>
              <a:rPr lang="ja-JP" altLang="en-US" sz="2000" dirty="0">
                <a:solidFill>
                  <a:srgbClr val="002060"/>
                </a:solidFill>
              </a:rPr>
              <a:t>ショーケース</a:t>
            </a:r>
            <a:endParaRPr lang="ja-JP" altLang="en-US" sz="3100" b="1" spc="0" dirty="0">
              <a:solidFill>
                <a:srgbClr val="002060"/>
              </a:solidFill>
            </a:endParaRPr>
          </a:p>
        </p:txBody>
      </p:sp>
      <p:sp>
        <p:nvSpPr>
          <p:cNvPr id="5" name="正方形/長方形 4"/>
          <p:cNvSpPr/>
          <p:nvPr/>
        </p:nvSpPr>
        <p:spPr>
          <a:xfrm>
            <a:off x="8589228" y="74294"/>
            <a:ext cx="985283" cy="186395"/>
          </a:xfrm>
          <a:prstGeom prst="rect">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400" b="1" i="0" u="none" strike="noStrike" kern="1200" cap="none" spc="0" normalizeH="0" baseline="0" noProof="0" dirty="0">
                <a:ln>
                  <a:noFill/>
                </a:ln>
                <a:solidFill>
                  <a:srgbClr val="000000"/>
                </a:solidFill>
                <a:effectLst/>
                <a:uLnTx/>
                <a:uFillTx/>
                <a:latin typeface="Arial"/>
                <a:ea typeface="Meiryo UI"/>
                <a:cs typeface="+mn-cs"/>
              </a:rPr>
              <a:t>EU</a:t>
            </a:r>
            <a:endParaRPr kumimoji="1" lang="ja-JP" altLang="en-US" sz="1400" b="1" i="0" u="none" strike="noStrike" kern="1200" cap="none" spc="0" normalizeH="0" baseline="0" noProof="0" dirty="0">
              <a:ln>
                <a:noFill/>
              </a:ln>
              <a:solidFill>
                <a:srgbClr val="000000"/>
              </a:solidFill>
              <a:effectLst/>
              <a:uLnTx/>
              <a:uFillTx/>
              <a:latin typeface="Arial"/>
              <a:ea typeface="Meiryo UI"/>
              <a:cs typeface="+mn-cs"/>
            </a:endParaRPr>
          </a:p>
        </p:txBody>
      </p:sp>
      <p:sp>
        <p:nvSpPr>
          <p:cNvPr id="7" name="正方形/長方形 6"/>
          <p:cNvSpPr/>
          <p:nvPr/>
        </p:nvSpPr>
        <p:spPr>
          <a:xfrm>
            <a:off x="8589228" y="287160"/>
            <a:ext cx="985283" cy="186395"/>
          </a:xfrm>
          <a:prstGeom prst="rect">
            <a:avLst/>
          </a:prstGeom>
          <a:solidFill>
            <a:schemeClr val="accent2">
              <a:lumMod val="25000"/>
              <a:lumOff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ドイツ</a:t>
            </a:r>
          </a:p>
        </p:txBody>
      </p:sp>
      <p:sp>
        <p:nvSpPr>
          <p:cNvPr id="9" name="正方形/長方形 8"/>
          <p:cNvSpPr/>
          <p:nvPr/>
        </p:nvSpPr>
        <p:spPr>
          <a:xfrm>
            <a:off x="8589226" y="507060"/>
            <a:ext cx="985283" cy="186395"/>
          </a:xfrm>
          <a:prstGeom prst="rect">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イギリス</a:t>
            </a:r>
          </a:p>
        </p:txBody>
      </p:sp>
      <p:sp>
        <p:nvSpPr>
          <p:cNvPr id="6" name="テキスト ボックス 5"/>
          <p:cNvSpPr txBox="1"/>
          <p:nvPr/>
        </p:nvSpPr>
        <p:spPr>
          <a:xfrm>
            <a:off x="331490" y="698182"/>
            <a:ext cx="9127303" cy="650933"/>
          </a:xfrm>
          <a:prstGeom prst="rect">
            <a:avLst/>
          </a:prstGeom>
          <a:noFill/>
        </p:spPr>
        <p:txBody>
          <a:bodyPr wrap="square" lIns="0" rIns="0" rtlCol="0">
            <a:noAutofit/>
          </a:bodyPr>
          <a:lstStyle/>
          <a:p>
            <a:pPr lvl="0" defTabSz="288000">
              <a:defRPr/>
            </a:pPr>
            <a:r>
              <a:rPr lang="en-US" altLang="ja-JP" sz="1600" b="1" dirty="0">
                <a:solidFill>
                  <a:srgbClr val="000000"/>
                </a:solidFill>
                <a:latin typeface="Meiryo UI"/>
                <a:ea typeface="Meiryo UI"/>
              </a:rPr>
              <a:t>2020</a:t>
            </a:r>
            <a:r>
              <a:rPr lang="ja-JP" altLang="en-US" sz="1600" b="1" dirty="0">
                <a:solidFill>
                  <a:srgbClr val="000000"/>
                </a:solidFill>
                <a:latin typeface="Meiryo UI"/>
              </a:rPr>
              <a:t>年、連邦経済エネルギー省（</a:t>
            </a:r>
            <a:r>
              <a:rPr lang="en-US" altLang="ja-JP" sz="1600" b="1" dirty="0">
                <a:solidFill>
                  <a:srgbClr val="000000"/>
                </a:solidFill>
                <a:latin typeface="Meiryo UI"/>
              </a:rPr>
              <a:t>BMWi</a:t>
            </a:r>
            <a:r>
              <a:rPr lang="ja-JP" altLang="en-US" sz="1600" b="1" dirty="0">
                <a:solidFill>
                  <a:srgbClr val="000000"/>
                </a:solidFill>
                <a:latin typeface="Meiryo UI"/>
              </a:rPr>
              <a:t>）はドイツにおける</a:t>
            </a:r>
            <a:r>
              <a:rPr lang="en-US" altLang="ja-JP" sz="1600" b="1" dirty="0">
                <a:solidFill>
                  <a:srgbClr val="000000"/>
                </a:solidFill>
                <a:latin typeface="Meiryo UI"/>
              </a:rPr>
              <a:t>eIDAS</a:t>
            </a:r>
            <a:r>
              <a:rPr lang="ja-JP" altLang="en-US" sz="1600" b="1" dirty="0">
                <a:solidFill>
                  <a:srgbClr val="000000"/>
                </a:solidFill>
                <a:latin typeface="Meiryo UI"/>
              </a:rPr>
              <a:t>ソリューションの開発と行政・（中小）企業・個人への利用促進を目的として「</a:t>
            </a:r>
            <a:r>
              <a:rPr lang="en-US" altLang="ja-JP" sz="1600" b="1" dirty="0">
                <a:solidFill>
                  <a:srgbClr val="000000"/>
                </a:solidFill>
                <a:latin typeface="Meiryo UI"/>
              </a:rPr>
              <a:t>Secure Digital Identities</a:t>
            </a:r>
            <a:r>
              <a:rPr lang="ja-JP" altLang="en-US" sz="1600" b="1" dirty="0">
                <a:solidFill>
                  <a:srgbClr val="000000"/>
                </a:solidFill>
                <a:latin typeface="Meiryo UI"/>
              </a:rPr>
              <a:t>」</a:t>
            </a:r>
            <a:r>
              <a:rPr lang="en-US" altLang="ja-JP" sz="1600" b="1" dirty="0">
                <a:solidFill>
                  <a:srgbClr val="000000"/>
                </a:solidFill>
                <a:latin typeface="Meiryo UI"/>
              </a:rPr>
              <a:t> </a:t>
            </a:r>
            <a:r>
              <a:rPr lang="ja-JP" altLang="en-US" sz="1600" b="1" dirty="0">
                <a:solidFill>
                  <a:srgbClr val="000000"/>
                </a:solidFill>
                <a:latin typeface="Meiryo UI"/>
              </a:rPr>
              <a:t>ショーケースを開始し、</a:t>
            </a:r>
            <a:r>
              <a:rPr lang="en-US" altLang="ja-JP" sz="1600" b="1" dirty="0">
                <a:solidFill>
                  <a:srgbClr val="000000"/>
                </a:solidFill>
                <a:latin typeface="Meiryo UI"/>
              </a:rPr>
              <a:t>2021</a:t>
            </a:r>
            <a:r>
              <a:rPr lang="ja-JP" altLang="en-US" sz="1600" b="1" dirty="0">
                <a:solidFill>
                  <a:srgbClr val="000000"/>
                </a:solidFill>
                <a:latin typeface="Meiryo UI"/>
              </a:rPr>
              <a:t>年に</a:t>
            </a:r>
            <a:r>
              <a:rPr lang="en-US" altLang="ja-JP" sz="1600" b="1" dirty="0">
                <a:solidFill>
                  <a:srgbClr val="000000"/>
                </a:solidFill>
                <a:latin typeface="Meiryo UI"/>
              </a:rPr>
              <a:t>IDunion</a:t>
            </a:r>
            <a:r>
              <a:rPr lang="ja-JP" altLang="en-US" sz="1600" b="1" dirty="0">
                <a:solidFill>
                  <a:srgbClr val="000000"/>
                </a:solidFill>
                <a:latin typeface="Meiryo UI"/>
              </a:rPr>
              <a:t>をはじめとする</a:t>
            </a:r>
            <a:r>
              <a:rPr lang="en-US" altLang="ja-JP" sz="1600" b="1" dirty="0">
                <a:solidFill>
                  <a:srgbClr val="000000"/>
                </a:solidFill>
                <a:latin typeface="Meiryo UI"/>
              </a:rPr>
              <a:t>4</a:t>
            </a:r>
            <a:r>
              <a:rPr lang="ja-JP" altLang="en-US" sz="1600" b="1" dirty="0">
                <a:solidFill>
                  <a:srgbClr val="000000"/>
                </a:solidFill>
                <a:latin typeface="Meiryo UI"/>
              </a:rPr>
              <a:t>つのショーケースプロジェクトを選定して</a:t>
            </a:r>
            <a:r>
              <a:rPr lang="ja-JP" altLang="en-US" sz="1600" b="1" dirty="0" smtClean="0">
                <a:solidFill>
                  <a:srgbClr val="000000"/>
                </a:solidFill>
                <a:latin typeface="Meiryo UI"/>
              </a:rPr>
              <a:t>いる</a:t>
            </a:r>
            <a:r>
              <a:rPr lang="ja-JP" altLang="en-US" sz="1600" b="1" baseline="30000" dirty="0" smtClean="0">
                <a:solidFill>
                  <a:srgbClr val="000000"/>
                </a:solidFill>
                <a:latin typeface="Meiryo UI"/>
              </a:rPr>
              <a:t>１</a:t>
            </a:r>
            <a:endParaRPr kumimoji="1" lang="en-US" altLang="ja-JP" sz="1600" b="1" i="0" u="none" strike="noStrike" kern="1200" cap="none" spc="0" normalizeH="0" baseline="30000" noProof="0" dirty="0">
              <a:ln>
                <a:noFill/>
              </a:ln>
              <a:solidFill>
                <a:srgbClr val="000000"/>
              </a:solidFill>
              <a:effectLst/>
              <a:uLnTx/>
              <a:uFillTx/>
              <a:latin typeface="Meiryo UI"/>
              <a:ea typeface="Meiryo UI"/>
            </a:endParaRPr>
          </a:p>
        </p:txBody>
      </p:sp>
      <p:sp>
        <p:nvSpPr>
          <p:cNvPr id="10" name="ホームベース 9"/>
          <p:cNvSpPr/>
          <p:nvPr/>
        </p:nvSpPr>
        <p:spPr>
          <a:xfrm>
            <a:off x="331788" y="1732815"/>
            <a:ext cx="4622800" cy="284810"/>
          </a:xfrm>
          <a:prstGeom prst="homePlate">
            <a:avLst/>
          </a:prstGeom>
          <a:solidFill>
            <a:schemeClr val="accent2">
              <a:lumMod val="75000"/>
              <a:lumOff val="2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ja-JP" altLang="en-US" sz="1400" b="1" dirty="0">
                <a:solidFill>
                  <a:schemeClr val="bg1"/>
                </a:solidFill>
              </a:rPr>
              <a:t>コンペティション・フェーズ（</a:t>
            </a:r>
            <a:r>
              <a:rPr kumimoji="1" lang="en-US" altLang="ja-JP" sz="1400" b="1" dirty="0">
                <a:solidFill>
                  <a:schemeClr val="bg1"/>
                </a:solidFill>
              </a:rPr>
              <a:t>2020</a:t>
            </a:r>
            <a:r>
              <a:rPr kumimoji="1" lang="ja-JP" altLang="en-US" sz="1400" b="1" dirty="0">
                <a:solidFill>
                  <a:schemeClr val="bg1"/>
                </a:solidFill>
              </a:rPr>
              <a:t>年</a:t>
            </a:r>
            <a:r>
              <a:rPr kumimoji="1" lang="en-US" altLang="ja-JP" sz="1400" b="1" dirty="0">
                <a:solidFill>
                  <a:schemeClr val="bg1"/>
                </a:solidFill>
              </a:rPr>
              <a:t>6~11</a:t>
            </a:r>
            <a:r>
              <a:rPr kumimoji="1" lang="ja-JP" altLang="en-US" sz="1400" b="1" dirty="0">
                <a:solidFill>
                  <a:schemeClr val="bg1"/>
                </a:solidFill>
              </a:rPr>
              <a:t>月）</a:t>
            </a:r>
          </a:p>
        </p:txBody>
      </p:sp>
      <p:sp>
        <p:nvSpPr>
          <p:cNvPr id="11" name="ホームベース 10"/>
          <p:cNvSpPr/>
          <p:nvPr/>
        </p:nvSpPr>
        <p:spPr>
          <a:xfrm>
            <a:off x="5033703" y="1732815"/>
            <a:ext cx="4622800" cy="284810"/>
          </a:xfrm>
          <a:prstGeom prst="homePlate">
            <a:avLst/>
          </a:prstGeom>
          <a:solidFill>
            <a:schemeClr val="accent2">
              <a:lumMod val="75000"/>
              <a:lumOff val="2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ja-JP" altLang="en-US" sz="1400" b="1" dirty="0">
                <a:solidFill>
                  <a:schemeClr val="bg1"/>
                </a:solidFill>
              </a:rPr>
              <a:t>実装フェーズ（</a:t>
            </a:r>
            <a:r>
              <a:rPr kumimoji="1" lang="en-US" altLang="ja-JP" sz="1400" b="1" dirty="0">
                <a:solidFill>
                  <a:schemeClr val="bg1"/>
                </a:solidFill>
              </a:rPr>
              <a:t>2021</a:t>
            </a:r>
            <a:r>
              <a:rPr kumimoji="1" lang="ja-JP" altLang="en-US" sz="1400" b="1" dirty="0">
                <a:solidFill>
                  <a:schemeClr val="bg1"/>
                </a:solidFill>
              </a:rPr>
              <a:t>年</a:t>
            </a:r>
            <a:r>
              <a:rPr kumimoji="1" lang="en-US" altLang="ja-JP" sz="1400" b="1" dirty="0">
                <a:solidFill>
                  <a:schemeClr val="bg1"/>
                </a:solidFill>
              </a:rPr>
              <a:t>4</a:t>
            </a:r>
            <a:r>
              <a:rPr kumimoji="1" lang="ja-JP" altLang="en-US" sz="1400" b="1" dirty="0">
                <a:solidFill>
                  <a:schemeClr val="bg1"/>
                </a:solidFill>
              </a:rPr>
              <a:t>月～</a:t>
            </a:r>
            <a:r>
              <a:rPr kumimoji="1" lang="en-US" altLang="ja-JP" sz="1400" b="1" dirty="0">
                <a:solidFill>
                  <a:schemeClr val="bg1"/>
                </a:solidFill>
              </a:rPr>
              <a:t>2024</a:t>
            </a:r>
            <a:r>
              <a:rPr kumimoji="1" lang="ja-JP" altLang="en-US" sz="1400" b="1" dirty="0">
                <a:solidFill>
                  <a:schemeClr val="bg1"/>
                </a:solidFill>
              </a:rPr>
              <a:t>年</a:t>
            </a:r>
            <a:r>
              <a:rPr kumimoji="1" lang="en-US" altLang="ja-JP" sz="1400" b="1" dirty="0">
                <a:solidFill>
                  <a:schemeClr val="bg1"/>
                </a:solidFill>
              </a:rPr>
              <a:t>12</a:t>
            </a:r>
            <a:r>
              <a:rPr kumimoji="1" lang="ja-JP" altLang="en-US" sz="1400" b="1" dirty="0">
                <a:solidFill>
                  <a:schemeClr val="bg1"/>
                </a:solidFill>
              </a:rPr>
              <a:t>月）</a:t>
            </a:r>
          </a:p>
        </p:txBody>
      </p:sp>
      <p:sp>
        <p:nvSpPr>
          <p:cNvPr id="12" name="正方形/長方形 11"/>
          <p:cNvSpPr/>
          <p:nvPr/>
        </p:nvSpPr>
        <p:spPr>
          <a:xfrm>
            <a:off x="5033703" y="2085084"/>
            <a:ext cx="4540808" cy="1124262"/>
          </a:xfrm>
          <a:prstGeom prst="rect">
            <a:avLst/>
          </a:prstGeom>
          <a:solidFill>
            <a:schemeClr val="accent1">
              <a:lumMod val="20000"/>
              <a:lumOff val="8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171450" indent="-171450">
              <a:buFont typeface="Arial" panose="020B0604020202020204" pitchFamily="34" charset="0"/>
              <a:buChar char="•"/>
            </a:pPr>
            <a:r>
              <a:rPr lang="ja-JP" altLang="en-US" sz="1200" dirty="0">
                <a:solidFill>
                  <a:schemeClr val="tx1"/>
                </a:solidFill>
              </a:rPr>
              <a:t>ユーザーが、スマートフォンを使用して日常生活でサービスプロバイダーや当局に対して自分自身をデジタルで識別可能とする相互運用可能な</a:t>
            </a:r>
            <a:r>
              <a:rPr lang="en-US" altLang="ja-JP" sz="1200" dirty="0">
                <a:solidFill>
                  <a:schemeClr val="tx1"/>
                </a:solidFill>
              </a:rPr>
              <a:t>ID</a:t>
            </a:r>
            <a:r>
              <a:rPr lang="ja-JP" altLang="en-US" sz="1200" dirty="0">
                <a:solidFill>
                  <a:schemeClr val="tx1"/>
                </a:solidFill>
              </a:rPr>
              <a:t>エコシステムの構築をめざす。</a:t>
            </a:r>
            <a:endParaRPr lang="en-US" altLang="ja-JP" sz="1200" dirty="0">
              <a:solidFill>
                <a:schemeClr val="tx1"/>
              </a:solidFill>
            </a:endParaRPr>
          </a:p>
          <a:p>
            <a:pPr marL="171450" indent="-171450">
              <a:buFont typeface="Arial" panose="020B0604020202020204" pitchFamily="34" charset="0"/>
              <a:buChar char="•"/>
            </a:pPr>
            <a:r>
              <a:rPr lang="en-US" altLang="ja-JP" sz="1200" dirty="0">
                <a:solidFill>
                  <a:schemeClr val="tx1"/>
                </a:solidFill>
              </a:rPr>
              <a:t>4</a:t>
            </a:r>
            <a:r>
              <a:rPr lang="ja-JP" altLang="en-US" sz="1200" dirty="0" err="1">
                <a:solidFill>
                  <a:schemeClr val="tx1"/>
                </a:solidFill>
              </a:rPr>
              <a:t>つの</a:t>
            </a:r>
            <a:r>
              <a:rPr lang="ja-JP" altLang="en-US" sz="1200" dirty="0">
                <a:solidFill>
                  <a:schemeClr val="tx1"/>
                </a:solidFill>
              </a:rPr>
              <a:t>ショーケースプロジェクトは、公的機関や民間企業、</a:t>
            </a:r>
            <a:r>
              <a:rPr lang="en-US" altLang="ja-JP" sz="1200" dirty="0">
                <a:solidFill>
                  <a:schemeClr val="tx1"/>
                </a:solidFill>
              </a:rPr>
              <a:t>ID</a:t>
            </a:r>
            <a:r>
              <a:rPr lang="ja-JP" altLang="en-US" sz="1200" dirty="0">
                <a:solidFill>
                  <a:schemeClr val="tx1"/>
                </a:solidFill>
              </a:rPr>
              <a:t>サービスプロバイダー等、すべてのステークホルダーを考慮し、プロジェクト内及び</a:t>
            </a:r>
            <a:r>
              <a:rPr lang="en-US" altLang="ja-JP" sz="1200" dirty="0">
                <a:solidFill>
                  <a:schemeClr val="tx1"/>
                </a:solidFill>
              </a:rPr>
              <a:t>4</a:t>
            </a:r>
            <a:r>
              <a:rPr lang="ja-JP" altLang="en-US" sz="1200" dirty="0" err="1">
                <a:solidFill>
                  <a:schemeClr val="tx1"/>
                </a:solidFill>
              </a:rPr>
              <a:t>つの</a:t>
            </a:r>
            <a:r>
              <a:rPr lang="ja-JP" altLang="en-US" sz="1200" dirty="0">
                <a:solidFill>
                  <a:schemeClr val="tx1"/>
                </a:solidFill>
              </a:rPr>
              <a:t>ショーケースプロジェクト間の相互運用性にも焦点が当てられている。</a:t>
            </a:r>
          </a:p>
        </p:txBody>
      </p:sp>
      <p:sp>
        <p:nvSpPr>
          <p:cNvPr id="13" name="正方形/長方形 12"/>
          <p:cNvSpPr/>
          <p:nvPr/>
        </p:nvSpPr>
        <p:spPr>
          <a:xfrm>
            <a:off x="331788" y="2085084"/>
            <a:ext cx="4540808" cy="1109269"/>
          </a:xfrm>
          <a:prstGeom prst="rect">
            <a:avLst/>
          </a:prstGeom>
          <a:solidFill>
            <a:schemeClr val="accent1">
              <a:lumMod val="20000"/>
              <a:lumOff val="8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171450" indent="-171450">
              <a:buFont typeface="Arial" panose="020B0604020202020204" pitchFamily="34" charset="0"/>
              <a:buChar char="•"/>
            </a:pPr>
            <a:r>
              <a:rPr lang="en-US" altLang="ja-JP" sz="1200" dirty="0">
                <a:solidFill>
                  <a:schemeClr val="tx1"/>
                </a:solidFill>
              </a:rPr>
              <a:t>Secure Digital Identities</a:t>
            </a:r>
            <a:r>
              <a:rPr lang="ja-JP" altLang="en-US" sz="1200" dirty="0">
                <a:solidFill>
                  <a:schemeClr val="tx1"/>
                </a:solidFill>
              </a:rPr>
              <a:t>を実現するための説得力のあるコンセプトアイデアを開発し、実現可能性の観点から課題を明確にするとともに、実装フェーズで迅速かつ効率的に実施を進めるための条件を整備するフェーズ</a:t>
            </a:r>
            <a:endParaRPr lang="en-US" altLang="ja-JP" sz="1200" dirty="0">
              <a:solidFill>
                <a:schemeClr val="tx1"/>
              </a:solidFill>
            </a:endParaRPr>
          </a:p>
          <a:p>
            <a:endParaRPr lang="en-US" altLang="ja-JP" sz="400" dirty="0">
              <a:solidFill>
                <a:schemeClr val="tx1"/>
              </a:solidFill>
            </a:endParaRPr>
          </a:p>
          <a:p>
            <a:pPr marL="171450" indent="-171450">
              <a:buFont typeface="Arial" panose="020B0604020202020204" pitchFamily="34" charset="0"/>
              <a:buChar char="•"/>
            </a:pPr>
            <a:r>
              <a:rPr lang="en-US" altLang="ja-JP" sz="1200" dirty="0">
                <a:solidFill>
                  <a:schemeClr val="tx1"/>
                </a:solidFill>
              </a:rPr>
              <a:t>11</a:t>
            </a:r>
            <a:r>
              <a:rPr lang="ja-JP" altLang="en-US" sz="1200" dirty="0">
                <a:solidFill>
                  <a:schemeClr val="tx1"/>
                </a:solidFill>
              </a:rPr>
              <a:t>のプロジェクトがコンペの対象となり、専門家からなる審査員によって評価をされた</a:t>
            </a:r>
            <a:endParaRPr kumimoji="1" lang="ja-JP" altLang="en-US" sz="1200" dirty="0">
              <a:solidFill>
                <a:schemeClr val="tx1"/>
              </a:solidFill>
            </a:endParaRPr>
          </a:p>
        </p:txBody>
      </p:sp>
      <p:sp>
        <p:nvSpPr>
          <p:cNvPr id="14" name="正方形/長方形 13"/>
          <p:cNvSpPr/>
          <p:nvPr/>
        </p:nvSpPr>
        <p:spPr>
          <a:xfrm>
            <a:off x="562131" y="3321770"/>
            <a:ext cx="4122296" cy="217358"/>
          </a:xfrm>
          <a:prstGeom prst="rect">
            <a:avLst/>
          </a:prstGeom>
          <a:solidFill>
            <a:schemeClr val="tx2">
              <a:lumMod val="20000"/>
              <a:lumOff val="8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en-US" altLang="ja-JP" sz="1200" b="1" dirty="0">
                <a:solidFill>
                  <a:schemeClr val="tx1"/>
                </a:solidFill>
              </a:rPr>
              <a:t>EMIL</a:t>
            </a:r>
            <a:endParaRPr kumimoji="1" lang="ja-JP" altLang="en-US" sz="1200" b="1" dirty="0">
              <a:solidFill>
                <a:schemeClr val="tx1"/>
              </a:solidFill>
            </a:endParaRPr>
          </a:p>
        </p:txBody>
      </p:sp>
      <p:sp>
        <p:nvSpPr>
          <p:cNvPr id="15" name="正方形/長方形 14"/>
          <p:cNvSpPr/>
          <p:nvPr/>
        </p:nvSpPr>
        <p:spPr>
          <a:xfrm>
            <a:off x="562131" y="3605084"/>
            <a:ext cx="4122296" cy="217358"/>
          </a:xfrm>
          <a:prstGeom prst="rect">
            <a:avLst/>
          </a:prstGeom>
          <a:solidFill>
            <a:schemeClr val="tx2">
              <a:lumMod val="20000"/>
              <a:lumOff val="8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en-US" altLang="ja-JP" sz="1200" b="1" dirty="0">
                <a:solidFill>
                  <a:schemeClr val="tx1"/>
                </a:solidFill>
              </a:rPr>
              <a:t>ID-Ideal</a:t>
            </a:r>
            <a:endParaRPr kumimoji="1" lang="ja-JP" altLang="en-US" sz="1200" b="1" dirty="0">
              <a:solidFill>
                <a:schemeClr val="tx1"/>
              </a:solidFill>
            </a:endParaRPr>
          </a:p>
        </p:txBody>
      </p:sp>
      <p:sp>
        <p:nvSpPr>
          <p:cNvPr id="16" name="正方形/長方形 15"/>
          <p:cNvSpPr/>
          <p:nvPr/>
        </p:nvSpPr>
        <p:spPr>
          <a:xfrm>
            <a:off x="562131" y="3888398"/>
            <a:ext cx="4122296" cy="217358"/>
          </a:xfrm>
          <a:prstGeom prst="rect">
            <a:avLst/>
          </a:prstGeom>
          <a:solidFill>
            <a:schemeClr val="tx2">
              <a:lumMod val="20000"/>
              <a:lumOff val="8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en-US" altLang="ja-JP" sz="1200" b="1" dirty="0">
                <a:solidFill>
                  <a:schemeClr val="tx1"/>
                </a:solidFill>
              </a:rPr>
              <a:t>IHRE-ID</a:t>
            </a:r>
            <a:endParaRPr kumimoji="1" lang="ja-JP" altLang="en-US" sz="1200" b="1" dirty="0">
              <a:solidFill>
                <a:schemeClr val="tx1"/>
              </a:solidFill>
            </a:endParaRPr>
          </a:p>
        </p:txBody>
      </p:sp>
      <p:sp>
        <p:nvSpPr>
          <p:cNvPr id="17" name="正方形/長方形 16"/>
          <p:cNvSpPr/>
          <p:nvPr/>
        </p:nvSpPr>
        <p:spPr>
          <a:xfrm>
            <a:off x="562131" y="4171712"/>
            <a:ext cx="4122296" cy="217358"/>
          </a:xfrm>
          <a:prstGeom prst="rect">
            <a:avLst/>
          </a:prstGeom>
          <a:solidFill>
            <a:schemeClr val="tx2">
              <a:lumMod val="20000"/>
              <a:lumOff val="8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en-US" altLang="ja-JP" sz="1200" b="1" dirty="0">
                <a:solidFill>
                  <a:schemeClr val="tx1"/>
                </a:solidFill>
              </a:rPr>
              <a:t>ONCE</a:t>
            </a:r>
            <a:endParaRPr kumimoji="1" lang="ja-JP" altLang="en-US" sz="1200" b="1" dirty="0">
              <a:solidFill>
                <a:schemeClr val="tx1"/>
              </a:solidFill>
            </a:endParaRPr>
          </a:p>
        </p:txBody>
      </p:sp>
      <p:sp>
        <p:nvSpPr>
          <p:cNvPr id="18" name="正方形/長方形 17"/>
          <p:cNvSpPr/>
          <p:nvPr/>
        </p:nvSpPr>
        <p:spPr>
          <a:xfrm>
            <a:off x="562131" y="4455026"/>
            <a:ext cx="4122296" cy="217358"/>
          </a:xfrm>
          <a:prstGeom prst="rect">
            <a:avLst/>
          </a:prstGeom>
          <a:solidFill>
            <a:schemeClr val="tx2">
              <a:lumMod val="20000"/>
              <a:lumOff val="8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en-US" altLang="ja-JP" sz="1200" b="1" dirty="0" err="1">
                <a:solidFill>
                  <a:schemeClr val="tx1"/>
                </a:solidFill>
              </a:rPr>
              <a:t>PeopleID</a:t>
            </a:r>
            <a:endParaRPr kumimoji="1" lang="ja-JP" altLang="en-US" sz="1200" b="1" dirty="0">
              <a:solidFill>
                <a:schemeClr val="tx1"/>
              </a:solidFill>
            </a:endParaRPr>
          </a:p>
        </p:txBody>
      </p:sp>
      <p:sp>
        <p:nvSpPr>
          <p:cNvPr id="19" name="正方形/長方形 18"/>
          <p:cNvSpPr/>
          <p:nvPr/>
        </p:nvSpPr>
        <p:spPr>
          <a:xfrm>
            <a:off x="562131" y="4738340"/>
            <a:ext cx="4122296" cy="217358"/>
          </a:xfrm>
          <a:prstGeom prst="rect">
            <a:avLst/>
          </a:prstGeom>
          <a:solidFill>
            <a:schemeClr val="tx2">
              <a:lumMod val="20000"/>
              <a:lumOff val="8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en-US" altLang="ja-JP" sz="1200" b="1" dirty="0">
                <a:solidFill>
                  <a:schemeClr val="tx1"/>
                </a:solidFill>
              </a:rPr>
              <a:t>SDI in NRW</a:t>
            </a:r>
            <a:endParaRPr kumimoji="1" lang="ja-JP" altLang="en-US" sz="1200" b="1" dirty="0">
              <a:solidFill>
                <a:schemeClr val="tx1"/>
              </a:solidFill>
            </a:endParaRPr>
          </a:p>
        </p:txBody>
      </p:sp>
      <p:sp>
        <p:nvSpPr>
          <p:cNvPr id="20" name="正方形/長方形 19"/>
          <p:cNvSpPr/>
          <p:nvPr/>
        </p:nvSpPr>
        <p:spPr>
          <a:xfrm>
            <a:off x="562131" y="5021654"/>
            <a:ext cx="4122296" cy="217358"/>
          </a:xfrm>
          <a:prstGeom prst="rect">
            <a:avLst/>
          </a:prstGeom>
          <a:solidFill>
            <a:schemeClr val="tx2">
              <a:lumMod val="20000"/>
              <a:lumOff val="8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en-US" altLang="ja-JP" sz="1200" b="1" dirty="0">
                <a:solidFill>
                  <a:schemeClr val="tx1"/>
                </a:solidFill>
              </a:rPr>
              <a:t>SDIKA</a:t>
            </a:r>
            <a:endParaRPr kumimoji="1" lang="ja-JP" altLang="en-US" sz="1200" b="1" dirty="0">
              <a:solidFill>
                <a:schemeClr val="tx1"/>
              </a:solidFill>
            </a:endParaRPr>
          </a:p>
        </p:txBody>
      </p:sp>
      <p:sp>
        <p:nvSpPr>
          <p:cNvPr id="21" name="正方形/長方形 20"/>
          <p:cNvSpPr/>
          <p:nvPr/>
        </p:nvSpPr>
        <p:spPr>
          <a:xfrm>
            <a:off x="562131" y="5304968"/>
            <a:ext cx="4122296" cy="217358"/>
          </a:xfrm>
          <a:prstGeom prst="rect">
            <a:avLst/>
          </a:prstGeom>
          <a:solidFill>
            <a:schemeClr val="tx2">
              <a:lumMod val="20000"/>
              <a:lumOff val="8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en-US" altLang="ja-JP" sz="1200" b="1" dirty="0">
                <a:solidFill>
                  <a:schemeClr val="tx1"/>
                </a:solidFill>
              </a:rPr>
              <a:t>SHIELD</a:t>
            </a:r>
            <a:endParaRPr kumimoji="1" lang="ja-JP" altLang="en-US" sz="1200" b="1" dirty="0">
              <a:solidFill>
                <a:schemeClr val="tx1"/>
              </a:solidFill>
            </a:endParaRPr>
          </a:p>
        </p:txBody>
      </p:sp>
      <p:sp>
        <p:nvSpPr>
          <p:cNvPr id="22" name="正方形/長方形 21"/>
          <p:cNvSpPr/>
          <p:nvPr/>
        </p:nvSpPr>
        <p:spPr>
          <a:xfrm>
            <a:off x="562131" y="5588282"/>
            <a:ext cx="4122296" cy="217358"/>
          </a:xfrm>
          <a:prstGeom prst="rect">
            <a:avLst/>
          </a:prstGeom>
          <a:solidFill>
            <a:schemeClr val="tx2">
              <a:lumMod val="20000"/>
              <a:lumOff val="8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en-US" altLang="ja-JP" sz="1200" b="1" dirty="0">
                <a:solidFill>
                  <a:schemeClr val="tx1"/>
                </a:solidFill>
              </a:rPr>
              <a:t>Smartphone ID +</a:t>
            </a:r>
            <a:endParaRPr kumimoji="1" lang="ja-JP" altLang="en-US" sz="1200" b="1" dirty="0">
              <a:solidFill>
                <a:schemeClr val="tx1"/>
              </a:solidFill>
            </a:endParaRPr>
          </a:p>
        </p:txBody>
      </p:sp>
      <p:sp>
        <p:nvSpPr>
          <p:cNvPr id="23" name="正方形/長方形 22"/>
          <p:cNvSpPr/>
          <p:nvPr/>
        </p:nvSpPr>
        <p:spPr>
          <a:xfrm>
            <a:off x="562131" y="5871596"/>
            <a:ext cx="4122296" cy="217358"/>
          </a:xfrm>
          <a:prstGeom prst="rect">
            <a:avLst/>
          </a:prstGeom>
          <a:solidFill>
            <a:schemeClr val="tx2">
              <a:lumMod val="20000"/>
              <a:lumOff val="8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en-US" altLang="ja-JP" sz="1200" b="1" dirty="0">
                <a:solidFill>
                  <a:schemeClr val="tx1"/>
                </a:solidFill>
              </a:rPr>
              <a:t>SSI </a:t>
            </a:r>
            <a:r>
              <a:rPr lang="en-US" altLang="ja-JP" sz="1200" b="1" dirty="0" err="1">
                <a:solidFill>
                  <a:schemeClr val="tx1"/>
                </a:solidFill>
              </a:rPr>
              <a:t>für</a:t>
            </a:r>
            <a:r>
              <a:rPr lang="en-US" altLang="ja-JP" sz="1200" b="1" dirty="0">
                <a:solidFill>
                  <a:schemeClr val="tx1"/>
                </a:solidFill>
              </a:rPr>
              <a:t> Deutschland </a:t>
            </a:r>
            <a:r>
              <a:rPr lang="ja-JP" altLang="en-US" sz="1200" b="1" dirty="0">
                <a:solidFill>
                  <a:schemeClr val="tx1"/>
                </a:solidFill>
              </a:rPr>
              <a:t>（</a:t>
            </a:r>
            <a:r>
              <a:rPr lang="en-US" altLang="ja-JP" sz="1200" b="1" dirty="0">
                <a:solidFill>
                  <a:schemeClr val="tx1"/>
                </a:solidFill>
              </a:rPr>
              <a:t>IDunion</a:t>
            </a:r>
            <a:r>
              <a:rPr lang="ja-JP" altLang="en-US" sz="1200" b="1" dirty="0">
                <a:solidFill>
                  <a:schemeClr val="tx1"/>
                </a:solidFill>
              </a:rPr>
              <a:t>）</a:t>
            </a:r>
            <a:endParaRPr kumimoji="1" lang="ja-JP" altLang="en-US" sz="1200" b="1" dirty="0">
              <a:solidFill>
                <a:schemeClr val="tx1"/>
              </a:solidFill>
            </a:endParaRPr>
          </a:p>
        </p:txBody>
      </p:sp>
      <p:sp>
        <p:nvSpPr>
          <p:cNvPr id="24" name="正方形/長方形 23"/>
          <p:cNvSpPr/>
          <p:nvPr/>
        </p:nvSpPr>
        <p:spPr>
          <a:xfrm>
            <a:off x="562131" y="6154913"/>
            <a:ext cx="4122296" cy="217358"/>
          </a:xfrm>
          <a:prstGeom prst="rect">
            <a:avLst/>
          </a:prstGeom>
          <a:solidFill>
            <a:schemeClr val="tx2">
              <a:lumMod val="20000"/>
              <a:lumOff val="8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en-US" altLang="ja-JP" sz="1200" b="1" dirty="0">
                <a:solidFill>
                  <a:schemeClr val="tx1"/>
                </a:solidFill>
              </a:rPr>
              <a:t>STEREO</a:t>
            </a:r>
            <a:endParaRPr kumimoji="1" lang="ja-JP" altLang="en-US" sz="1200" b="1" dirty="0">
              <a:solidFill>
                <a:schemeClr val="tx1"/>
              </a:solidFill>
            </a:endParaRPr>
          </a:p>
        </p:txBody>
      </p:sp>
      <p:sp>
        <p:nvSpPr>
          <p:cNvPr id="25" name="正方形/長方形 24"/>
          <p:cNvSpPr/>
          <p:nvPr/>
        </p:nvSpPr>
        <p:spPr>
          <a:xfrm>
            <a:off x="5264045" y="4272646"/>
            <a:ext cx="4122296" cy="460197"/>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en-US" altLang="ja-JP" sz="1400" b="1" dirty="0">
                <a:solidFill>
                  <a:schemeClr val="bg1"/>
                </a:solidFill>
              </a:rPr>
              <a:t>ONCE</a:t>
            </a:r>
            <a:r>
              <a:rPr lang="en-US" altLang="ja-JP" sz="1200" b="1" dirty="0">
                <a:solidFill>
                  <a:schemeClr val="bg1"/>
                </a:solidFill>
              </a:rPr>
              <a:t> </a:t>
            </a:r>
          </a:p>
          <a:p>
            <a:pPr algn="ctr"/>
            <a:r>
              <a:rPr lang="en-US" altLang="ja-JP" sz="1200" b="1" dirty="0">
                <a:solidFill>
                  <a:schemeClr val="bg1"/>
                </a:solidFill>
              </a:rPr>
              <a:t>-</a:t>
            </a:r>
            <a:r>
              <a:rPr lang="ja-JP" altLang="en-US" sz="1200" b="1" dirty="0">
                <a:solidFill>
                  <a:schemeClr val="bg1"/>
                </a:solidFill>
              </a:rPr>
              <a:t>シンプルなオンライン登録</a:t>
            </a:r>
            <a:endParaRPr kumimoji="1" lang="ja-JP" altLang="en-US" sz="1200" b="1" dirty="0">
              <a:solidFill>
                <a:schemeClr val="bg1"/>
              </a:solidFill>
            </a:endParaRPr>
          </a:p>
        </p:txBody>
      </p:sp>
      <p:sp>
        <p:nvSpPr>
          <p:cNvPr id="26" name="正方形/長方形 25"/>
          <p:cNvSpPr/>
          <p:nvPr/>
        </p:nvSpPr>
        <p:spPr>
          <a:xfrm>
            <a:off x="5264045" y="3539127"/>
            <a:ext cx="4122296" cy="460197"/>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en-US" altLang="ja-JP" sz="1400" b="1" dirty="0">
                <a:solidFill>
                  <a:schemeClr val="bg1"/>
                </a:solidFill>
              </a:rPr>
              <a:t>ID-Ideal</a:t>
            </a:r>
            <a:r>
              <a:rPr lang="ja-JP" altLang="en-US" sz="1400" b="1" dirty="0">
                <a:solidFill>
                  <a:schemeClr val="bg1"/>
                </a:solidFill>
              </a:rPr>
              <a:t> </a:t>
            </a:r>
            <a:endParaRPr lang="en-US" altLang="ja-JP" sz="1400" b="1" dirty="0">
              <a:solidFill>
                <a:schemeClr val="bg1"/>
              </a:solidFill>
            </a:endParaRPr>
          </a:p>
          <a:p>
            <a:pPr algn="ctr"/>
            <a:r>
              <a:rPr lang="en-US" altLang="ja-JP" sz="1200" b="1" dirty="0">
                <a:solidFill>
                  <a:schemeClr val="bg1"/>
                </a:solidFill>
              </a:rPr>
              <a:t>-</a:t>
            </a:r>
            <a:r>
              <a:rPr lang="ja-JP" altLang="en-US" sz="1200" b="1" dirty="0">
                <a:solidFill>
                  <a:schemeClr val="bg1"/>
                </a:solidFill>
              </a:rPr>
              <a:t>セキュアなデジタル</a:t>
            </a:r>
            <a:r>
              <a:rPr lang="en-US" altLang="ja-JP" sz="1200" b="1" dirty="0">
                <a:solidFill>
                  <a:schemeClr val="bg1"/>
                </a:solidFill>
              </a:rPr>
              <a:t>ID</a:t>
            </a:r>
            <a:r>
              <a:rPr lang="ja-JP" altLang="en-US" sz="1200" b="1" dirty="0">
                <a:solidFill>
                  <a:schemeClr val="bg1"/>
                </a:solidFill>
              </a:rPr>
              <a:t>のマネジメント</a:t>
            </a:r>
            <a:endParaRPr kumimoji="1" lang="ja-JP" altLang="en-US" sz="1200" b="1" dirty="0">
              <a:solidFill>
                <a:schemeClr val="bg1"/>
              </a:solidFill>
            </a:endParaRPr>
          </a:p>
        </p:txBody>
      </p:sp>
      <p:sp>
        <p:nvSpPr>
          <p:cNvPr id="27" name="正方形/長方形 26"/>
          <p:cNvSpPr/>
          <p:nvPr/>
        </p:nvSpPr>
        <p:spPr>
          <a:xfrm>
            <a:off x="5264045" y="5006165"/>
            <a:ext cx="4122296" cy="460197"/>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en-US" altLang="ja-JP" sz="1400" b="1" dirty="0">
                <a:solidFill>
                  <a:schemeClr val="bg1"/>
                </a:solidFill>
              </a:rPr>
              <a:t>SDIKA </a:t>
            </a:r>
          </a:p>
          <a:p>
            <a:pPr algn="ctr"/>
            <a:r>
              <a:rPr lang="en-US" altLang="ja-JP" sz="1200" b="1" dirty="0">
                <a:solidFill>
                  <a:schemeClr val="bg1"/>
                </a:solidFill>
              </a:rPr>
              <a:t>–</a:t>
            </a:r>
            <a:r>
              <a:rPr lang="ja-JP" altLang="en-US" sz="1200" b="1" dirty="0">
                <a:solidFill>
                  <a:schemeClr val="bg1"/>
                </a:solidFill>
              </a:rPr>
              <a:t>カールスルーエにおけるセキュアデジタル</a:t>
            </a:r>
            <a:r>
              <a:rPr lang="en-US" altLang="ja-JP" sz="1200" b="1" dirty="0">
                <a:solidFill>
                  <a:schemeClr val="bg1"/>
                </a:solidFill>
              </a:rPr>
              <a:t>ID</a:t>
            </a:r>
            <a:r>
              <a:rPr lang="ja-JP" altLang="en-US" sz="1200" b="1" dirty="0">
                <a:solidFill>
                  <a:schemeClr val="bg1"/>
                </a:solidFill>
              </a:rPr>
              <a:t>のショーケース</a:t>
            </a:r>
            <a:endParaRPr kumimoji="1" lang="ja-JP" altLang="en-US" sz="1200" b="1" dirty="0">
              <a:solidFill>
                <a:schemeClr val="bg1"/>
              </a:solidFill>
            </a:endParaRPr>
          </a:p>
        </p:txBody>
      </p:sp>
      <p:sp>
        <p:nvSpPr>
          <p:cNvPr id="28" name="正方形/長方形 27"/>
          <p:cNvSpPr/>
          <p:nvPr/>
        </p:nvSpPr>
        <p:spPr>
          <a:xfrm>
            <a:off x="5264045" y="5739683"/>
            <a:ext cx="4122296" cy="460197"/>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en-US" altLang="ja-JP" sz="1400" b="1" dirty="0">
                <a:solidFill>
                  <a:schemeClr val="bg1"/>
                </a:solidFill>
              </a:rPr>
              <a:t>SSI </a:t>
            </a:r>
            <a:r>
              <a:rPr lang="en-US" altLang="ja-JP" sz="1400" b="1" dirty="0" err="1">
                <a:solidFill>
                  <a:schemeClr val="bg1"/>
                </a:solidFill>
              </a:rPr>
              <a:t>für</a:t>
            </a:r>
            <a:r>
              <a:rPr lang="en-US" altLang="ja-JP" sz="1400" b="1" dirty="0">
                <a:solidFill>
                  <a:schemeClr val="bg1"/>
                </a:solidFill>
              </a:rPr>
              <a:t> Deutschland </a:t>
            </a:r>
            <a:r>
              <a:rPr lang="ja-JP" altLang="en-US" sz="1400" b="1" dirty="0">
                <a:solidFill>
                  <a:schemeClr val="bg1"/>
                </a:solidFill>
              </a:rPr>
              <a:t>（</a:t>
            </a:r>
            <a:r>
              <a:rPr lang="en-US" altLang="ja-JP" sz="1400" b="1" dirty="0">
                <a:solidFill>
                  <a:schemeClr val="bg1"/>
                </a:solidFill>
              </a:rPr>
              <a:t>IDunion</a:t>
            </a:r>
            <a:r>
              <a:rPr lang="ja-JP" altLang="en-US" sz="1400" b="1" dirty="0">
                <a:solidFill>
                  <a:schemeClr val="bg1"/>
                </a:solidFill>
              </a:rPr>
              <a:t>）</a:t>
            </a:r>
            <a:endParaRPr lang="en-US" altLang="ja-JP" sz="1400" b="1" dirty="0">
              <a:solidFill>
                <a:schemeClr val="bg1"/>
              </a:solidFill>
            </a:endParaRPr>
          </a:p>
          <a:p>
            <a:pPr algn="ctr"/>
            <a:r>
              <a:rPr kumimoji="1" lang="en-US" altLang="ja-JP" sz="1200" b="1" dirty="0">
                <a:solidFill>
                  <a:schemeClr val="bg1"/>
                </a:solidFill>
              </a:rPr>
              <a:t>-</a:t>
            </a:r>
            <a:r>
              <a:rPr kumimoji="1" lang="ja-JP" altLang="en-US" sz="1200" b="1" dirty="0">
                <a:solidFill>
                  <a:schemeClr val="bg1"/>
                </a:solidFill>
              </a:rPr>
              <a:t>自然人、法人、モノのための</a:t>
            </a:r>
            <a:r>
              <a:rPr kumimoji="1" lang="en-US" altLang="ja-JP" sz="1200" b="1" dirty="0">
                <a:solidFill>
                  <a:schemeClr val="bg1"/>
                </a:solidFill>
              </a:rPr>
              <a:t>ID</a:t>
            </a:r>
            <a:r>
              <a:rPr kumimoji="1" lang="ja-JP" altLang="en-US" sz="1200" b="1" dirty="0">
                <a:solidFill>
                  <a:schemeClr val="bg1"/>
                </a:solidFill>
              </a:rPr>
              <a:t>エコシステム</a:t>
            </a:r>
          </a:p>
        </p:txBody>
      </p:sp>
      <p:sp>
        <p:nvSpPr>
          <p:cNvPr id="29" name="二等辺三角形 28"/>
          <p:cNvSpPr/>
          <p:nvPr/>
        </p:nvSpPr>
        <p:spPr>
          <a:xfrm rot="5400000">
            <a:off x="3458798" y="4698097"/>
            <a:ext cx="3049455" cy="296811"/>
          </a:xfrm>
          <a:prstGeom prst="triangle">
            <a:avLst/>
          </a:prstGeom>
          <a:solidFill>
            <a:schemeClr val="tx2"/>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endParaRPr kumimoji="1" lang="ja-JP" altLang="en-US" sz="1400" dirty="0">
              <a:solidFill>
                <a:schemeClr val="tx1"/>
              </a:solidFill>
            </a:endParaRPr>
          </a:p>
        </p:txBody>
      </p:sp>
      <p:sp>
        <p:nvSpPr>
          <p:cNvPr id="30" name="正方形/長方形 29"/>
          <p:cNvSpPr/>
          <p:nvPr/>
        </p:nvSpPr>
        <p:spPr>
          <a:xfrm>
            <a:off x="331490" y="6335859"/>
            <a:ext cx="9240538" cy="507831"/>
          </a:xfrm>
          <a:prstGeom prst="rect">
            <a:avLst/>
          </a:prstGeom>
        </p:spPr>
        <p:txBody>
          <a:bodyPr wrap="square">
            <a:spAutoFit/>
          </a:bodyPr>
          <a:lstStyle/>
          <a:p>
            <a:r>
              <a:rPr lang="ja-JP" altLang="en-US" sz="900" dirty="0"/>
              <a:t>出所</a:t>
            </a:r>
            <a:r>
              <a:rPr lang="ja-JP" altLang="en-US" sz="900" dirty="0" smtClean="0"/>
              <a:t>）</a:t>
            </a:r>
            <a:endParaRPr lang="en-US" altLang="ja-JP" sz="900" dirty="0" smtClean="0"/>
          </a:p>
          <a:p>
            <a:r>
              <a:rPr lang="ja-JP" altLang="en-US" sz="900" dirty="0" smtClean="0"/>
              <a:t>１　</a:t>
            </a:r>
            <a:r>
              <a:rPr lang="en-US" altLang="ja-JP" sz="900" dirty="0" smtClean="0"/>
              <a:t>https</a:t>
            </a:r>
            <a:r>
              <a:rPr lang="en-US" altLang="ja-JP" sz="900" dirty="0"/>
              <a:t>://www.digitale-technologien.de/DT/Navigation/EN/Foerderprogramme/Sichere_Digitale_Identitaeten/Programm/programm.html</a:t>
            </a:r>
          </a:p>
          <a:p>
            <a:endParaRPr lang="en-US" altLang="ja-JP" sz="900" dirty="0"/>
          </a:p>
        </p:txBody>
      </p:sp>
      <p:sp>
        <p:nvSpPr>
          <p:cNvPr id="2" name="正方形/長方形 1"/>
          <p:cNvSpPr/>
          <p:nvPr/>
        </p:nvSpPr>
        <p:spPr>
          <a:xfrm>
            <a:off x="2512054" y="1428711"/>
            <a:ext cx="5833311" cy="338554"/>
          </a:xfrm>
          <a:prstGeom prst="rect">
            <a:avLst/>
          </a:prstGeom>
        </p:spPr>
        <p:txBody>
          <a:bodyPr wrap="square">
            <a:spAutoFit/>
          </a:bodyPr>
          <a:lstStyle/>
          <a:p>
            <a:r>
              <a:rPr lang="en-US" altLang="ja-JP" sz="1600" b="1" u="sng" dirty="0">
                <a:solidFill>
                  <a:schemeClr val="accent2">
                    <a:lumMod val="75000"/>
                    <a:lumOff val="25000"/>
                  </a:schemeClr>
                </a:solidFill>
              </a:rPr>
              <a:t>Secure Digital Identities </a:t>
            </a:r>
            <a:r>
              <a:rPr lang="ja-JP" altLang="en-US" sz="1600" b="1" u="sng" dirty="0">
                <a:solidFill>
                  <a:schemeClr val="accent2">
                    <a:lumMod val="75000"/>
                    <a:lumOff val="25000"/>
                  </a:schemeClr>
                </a:solidFill>
              </a:rPr>
              <a:t>ショーケースプロジェクトの概要</a:t>
            </a:r>
          </a:p>
        </p:txBody>
      </p:sp>
    </p:spTree>
    <p:extLst>
      <p:ext uri="{BB962C8B-B14F-4D97-AF65-F5344CB8AC3E}">
        <p14:creationId xmlns:p14="http://schemas.microsoft.com/office/powerpoint/2010/main" val="94031782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タイトル 7"/>
          <p:cNvSpPr>
            <a:spLocks noGrp="1"/>
          </p:cNvSpPr>
          <p:nvPr>
            <p:ph type="title"/>
          </p:nvPr>
        </p:nvSpPr>
        <p:spPr>
          <a:xfrm>
            <a:off x="331490" y="164692"/>
            <a:ext cx="9243021" cy="497459"/>
          </a:xfrm>
        </p:spPr>
        <p:txBody>
          <a:bodyPr>
            <a:normAutofit fontScale="90000"/>
          </a:bodyPr>
          <a:lstStyle/>
          <a:p>
            <a:r>
              <a:rPr lang="en-US" altLang="ja-JP" sz="1100" dirty="0">
                <a:solidFill>
                  <a:srgbClr val="002060"/>
                </a:solidFill>
              </a:rPr>
              <a:t>3.3.1</a:t>
            </a:r>
            <a:r>
              <a:rPr lang="ja-JP" altLang="en-US" sz="1100" dirty="0">
                <a:solidFill>
                  <a:srgbClr val="002060"/>
                </a:solidFill>
              </a:rPr>
              <a:t>　自己主権型／分散型アイデンティティに関する取り組み・ユースケース　</a:t>
            </a:r>
            <a:r>
              <a:rPr lang="en-US" altLang="ja-JP" sz="1100" b="1" spc="0" dirty="0">
                <a:solidFill>
                  <a:srgbClr val="002060"/>
                </a:solidFill>
              </a:rPr>
              <a:t/>
            </a:r>
            <a:br>
              <a:rPr lang="en-US" altLang="ja-JP" sz="1100" b="1" spc="0" dirty="0">
                <a:solidFill>
                  <a:srgbClr val="002060"/>
                </a:solidFill>
              </a:rPr>
            </a:br>
            <a:r>
              <a:rPr lang="ja-JP" altLang="en-US" sz="2000" dirty="0">
                <a:solidFill>
                  <a:srgbClr val="002060"/>
                </a:solidFill>
              </a:rPr>
              <a:t>ショーケースプロジェクト：</a:t>
            </a:r>
            <a:r>
              <a:rPr lang="en-US" altLang="ja-JP" sz="2000" dirty="0">
                <a:solidFill>
                  <a:srgbClr val="002060"/>
                </a:solidFill>
              </a:rPr>
              <a:t>ID-Ideal</a:t>
            </a:r>
            <a:endParaRPr lang="ja-JP" altLang="en-US" sz="3100" b="1" spc="0" dirty="0">
              <a:solidFill>
                <a:srgbClr val="002060"/>
              </a:solidFill>
            </a:endParaRPr>
          </a:p>
        </p:txBody>
      </p:sp>
      <p:sp>
        <p:nvSpPr>
          <p:cNvPr id="5" name="正方形/長方形 4"/>
          <p:cNvSpPr/>
          <p:nvPr/>
        </p:nvSpPr>
        <p:spPr>
          <a:xfrm>
            <a:off x="8589228" y="74294"/>
            <a:ext cx="985283" cy="186395"/>
          </a:xfrm>
          <a:prstGeom prst="rect">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400" b="1" i="0" u="none" strike="noStrike" kern="1200" cap="none" spc="0" normalizeH="0" baseline="0" noProof="0" dirty="0">
                <a:ln>
                  <a:noFill/>
                </a:ln>
                <a:solidFill>
                  <a:srgbClr val="000000"/>
                </a:solidFill>
                <a:effectLst/>
                <a:uLnTx/>
                <a:uFillTx/>
                <a:latin typeface="Arial"/>
                <a:ea typeface="Meiryo UI"/>
                <a:cs typeface="+mn-cs"/>
              </a:rPr>
              <a:t>EU</a:t>
            </a:r>
            <a:endParaRPr kumimoji="1" lang="ja-JP" altLang="en-US" sz="1400" b="1" i="0" u="none" strike="noStrike" kern="1200" cap="none" spc="0" normalizeH="0" baseline="0" noProof="0" dirty="0">
              <a:ln>
                <a:noFill/>
              </a:ln>
              <a:solidFill>
                <a:srgbClr val="000000"/>
              </a:solidFill>
              <a:effectLst/>
              <a:uLnTx/>
              <a:uFillTx/>
              <a:latin typeface="Arial"/>
              <a:ea typeface="Meiryo UI"/>
              <a:cs typeface="+mn-cs"/>
            </a:endParaRPr>
          </a:p>
        </p:txBody>
      </p:sp>
      <p:sp>
        <p:nvSpPr>
          <p:cNvPr id="7" name="正方形/長方形 6"/>
          <p:cNvSpPr/>
          <p:nvPr/>
        </p:nvSpPr>
        <p:spPr>
          <a:xfrm>
            <a:off x="8589228" y="287160"/>
            <a:ext cx="985283" cy="186395"/>
          </a:xfrm>
          <a:prstGeom prst="rect">
            <a:avLst/>
          </a:prstGeom>
          <a:solidFill>
            <a:schemeClr val="accent2">
              <a:lumMod val="25000"/>
              <a:lumOff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ドイツ</a:t>
            </a:r>
          </a:p>
        </p:txBody>
      </p:sp>
      <p:sp>
        <p:nvSpPr>
          <p:cNvPr id="9" name="正方形/長方形 8"/>
          <p:cNvSpPr/>
          <p:nvPr/>
        </p:nvSpPr>
        <p:spPr>
          <a:xfrm>
            <a:off x="8589226" y="507060"/>
            <a:ext cx="985283" cy="186395"/>
          </a:xfrm>
          <a:prstGeom prst="rect">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イギリス</a:t>
            </a:r>
          </a:p>
        </p:txBody>
      </p:sp>
      <p:sp>
        <p:nvSpPr>
          <p:cNvPr id="6" name="正方形/長方形 5"/>
          <p:cNvSpPr/>
          <p:nvPr/>
        </p:nvSpPr>
        <p:spPr>
          <a:xfrm>
            <a:off x="331488" y="1672745"/>
            <a:ext cx="2988533" cy="252000"/>
          </a:xfrm>
          <a:prstGeom prst="rect">
            <a:avLst/>
          </a:prstGeom>
          <a:solidFill>
            <a:schemeClr val="accent2">
              <a:lumMod val="75000"/>
              <a:lumOff val="2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ja-JP" altLang="en-US" sz="1400" b="1" dirty="0">
                <a:solidFill>
                  <a:schemeClr val="bg1"/>
                </a:solidFill>
              </a:rPr>
              <a:t>パートナー都市・企業</a:t>
            </a:r>
          </a:p>
        </p:txBody>
      </p:sp>
      <p:sp>
        <p:nvSpPr>
          <p:cNvPr id="10" name="正方形/長方形 9"/>
          <p:cNvSpPr/>
          <p:nvPr/>
        </p:nvSpPr>
        <p:spPr>
          <a:xfrm>
            <a:off x="331488" y="2559847"/>
            <a:ext cx="2988533" cy="252000"/>
          </a:xfrm>
          <a:prstGeom prst="rect">
            <a:avLst/>
          </a:prstGeom>
          <a:solidFill>
            <a:schemeClr val="accent2">
              <a:lumMod val="75000"/>
              <a:lumOff val="2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ja-JP" altLang="en-US" sz="1400" b="1" dirty="0">
                <a:solidFill>
                  <a:schemeClr val="bg1"/>
                </a:solidFill>
              </a:rPr>
              <a:t>技術的な構成要素</a:t>
            </a:r>
          </a:p>
        </p:txBody>
      </p:sp>
      <p:sp>
        <p:nvSpPr>
          <p:cNvPr id="11" name="正方形/長方形 10"/>
          <p:cNvSpPr/>
          <p:nvPr/>
        </p:nvSpPr>
        <p:spPr>
          <a:xfrm>
            <a:off x="331788" y="1672746"/>
            <a:ext cx="9242425" cy="818303"/>
          </a:xfrm>
          <a:prstGeom prst="rect">
            <a:avLst/>
          </a:prstGeom>
          <a:noFill/>
          <a:ln w="3175">
            <a:solidFill>
              <a:schemeClr val="accent2">
                <a:lumMod val="75000"/>
                <a:lumOff val="25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endParaRPr kumimoji="1" lang="ja-JP" altLang="en-US" sz="1400" dirty="0">
              <a:solidFill>
                <a:schemeClr val="tx1"/>
              </a:solidFill>
            </a:endParaRPr>
          </a:p>
        </p:txBody>
      </p:sp>
      <p:sp>
        <p:nvSpPr>
          <p:cNvPr id="12" name="正方形/長方形 11"/>
          <p:cNvSpPr/>
          <p:nvPr/>
        </p:nvSpPr>
        <p:spPr>
          <a:xfrm>
            <a:off x="331787" y="1926087"/>
            <a:ext cx="9242723" cy="523220"/>
          </a:xfrm>
          <a:prstGeom prst="rect">
            <a:avLst/>
          </a:prstGeom>
        </p:spPr>
        <p:txBody>
          <a:bodyPr wrap="square">
            <a:spAutoFit/>
          </a:bodyPr>
          <a:lstStyle/>
          <a:p>
            <a:pPr marL="285750" indent="-285750">
              <a:buFont typeface="Wingdings" panose="05000000000000000000" pitchFamily="2" charset="2"/>
              <a:buChar char="n"/>
            </a:pPr>
            <a:r>
              <a:rPr lang="ja-JP" altLang="en-US" sz="1400" b="1" dirty="0">
                <a:latin typeface="+mj-ea"/>
                <a:ea typeface="+mj-ea"/>
              </a:rPr>
              <a:t>都市・大学</a:t>
            </a:r>
            <a:r>
              <a:rPr lang="ja-JP" altLang="en-US" sz="1400" dirty="0">
                <a:latin typeface="+mj-ea"/>
                <a:ea typeface="+mj-ea"/>
              </a:rPr>
              <a:t>：</a:t>
            </a:r>
            <a:r>
              <a:rPr lang="ja-JP" altLang="en-US" sz="1400" dirty="0">
                <a:latin typeface="+mj-ea"/>
              </a:rPr>
              <a:t>ミットヴァイダ市役所、ミットヴァイダ大学、ドレスデン技術経済大学</a:t>
            </a:r>
            <a:endParaRPr lang="en-US" altLang="ja-JP" sz="1400" dirty="0">
              <a:latin typeface="+mj-ea"/>
              <a:ea typeface="+mj-ea"/>
            </a:endParaRPr>
          </a:p>
          <a:p>
            <a:pPr marL="285750" indent="-285750">
              <a:buFont typeface="Wingdings" panose="05000000000000000000" pitchFamily="2" charset="2"/>
              <a:buChar char="n"/>
            </a:pPr>
            <a:r>
              <a:rPr lang="ja-JP" altLang="en-US" sz="1400" b="1" dirty="0">
                <a:latin typeface="+mj-ea"/>
                <a:ea typeface="+mj-ea"/>
              </a:rPr>
              <a:t>企業</a:t>
            </a:r>
            <a:r>
              <a:rPr lang="ja-JP" altLang="en-US" sz="1400" dirty="0">
                <a:latin typeface="+mj-ea"/>
                <a:ea typeface="+mj-ea"/>
              </a:rPr>
              <a:t>：</a:t>
            </a:r>
            <a:r>
              <a:rPr lang="ja-JP" altLang="en-US" sz="1400" dirty="0">
                <a:latin typeface="+mj-ea"/>
              </a:rPr>
              <a:t>ミットヴァイダ銀行、</a:t>
            </a:r>
            <a:r>
              <a:rPr lang="en-US" altLang="ja-JP" sz="1400" dirty="0">
                <a:latin typeface="+mj-ea"/>
              </a:rPr>
              <a:t>KAPRION</a:t>
            </a:r>
            <a:r>
              <a:rPr lang="ja-JP" altLang="en-US" sz="1400" dirty="0">
                <a:latin typeface="+mj-ea"/>
              </a:rPr>
              <a:t>テクノロジーズ</a:t>
            </a:r>
            <a:r>
              <a:rPr lang="en-US" altLang="ja-JP" sz="1400" dirty="0">
                <a:latin typeface="+mj-ea"/>
              </a:rPr>
              <a:t>(</a:t>
            </a:r>
            <a:r>
              <a:rPr lang="ja-JP" altLang="en-US" sz="1400" dirty="0">
                <a:latin typeface="+mj-ea"/>
              </a:rPr>
              <a:t>有</a:t>
            </a:r>
            <a:r>
              <a:rPr lang="en-US" altLang="ja-JP" sz="1400" dirty="0">
                <a:latin typeface="+mj-ea"/>
              </a:rPr>
              <a:t>)</a:t>
            </a:r>
            <a:r>
              <a:rPr lang="ja-JP" altLang="en-US" sz="1400" dirty="0" err="1">
                <a:latin typeface="+mj-ea"/>
              </a:rPr>
              <a:t>、</a:t>
            </a:r>
            <a:r>
              <a:rPr lang="en-US" altLang="ja-JP" sz="1400" dirty="0">
                <a:latin typeface="+mj-ea"/>
              </a:rPr>
              <a:t>SALT</a:t>
            </a:r>
            <a:r>
              <a:rPr lang="ja-JP" altLang="en-US" sz="1400" dirty="0">
                <a:latin typeface="+mj-ea"/>
              </a:rPr>
              <a:t>ソリューションズ</a:t>
            </a:r>
            <a:r>
              <a:rPr lang="en-US" altLang="ja-JP" sz="1400" dirty="0">
                <a:latin typeface="+mj-ea"/>
              </a:rPr>
              <a:t>(</a:t>
            </a:r>
            <a:r>
              <a:rPr lang="ja-JP" altLang="en-US" sz="1400" dirty="0">
                <a:latin typeface="+mj-ea"/>
              </a:rPr>
              <a:t>有</a:t>
            </a:r>
            <a:r>
              <a:rPr lang="en-US" altLang="ja-JP" sz="1400" dirty="0" smtClean="0">
                <a:latin typeface="+mj-ea"/>
              </a:rPr>
              <a:t>)</a:t>
            </a:r>
            <a:endParaRPr lang="ja-JP" altLang="en-US" sz="1400" dirty="0">
              <a:latin typeface="+mj-ea"/>
              <a:ea typeface="+mj-ea"/>
            </a:endParaRPr>
          </a:p>
        </p:txBody>
      </p:sp>
      <p:sp>
        <p:nvSpPr>
          <p:cNvPr id="13" name="正方形/長方形 12"/>
          <p:cNvSpPr/>
          <p:nvPr/>
        </p:nvSpPr>
        <p:spPr>
          <a:xfrm>
            <a:off x="331488" y="2570118"/>
            <a:ext cx="9242425" cy="1089070"/>
          </a:xfrm>
          <a:prstGeom prst="rect">
            <a:avLst/>
          </a:prstGeom>
          <a:noFill/>
          <a:ln w="3175">
            <a:solidFill>
              <a:schemeClr val="accent2">
                <a:lumMod val="75000"/>
                <a:lumOff val="25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endParaRPr kumimoji="1" lang="ja-JP" altLang="en-US" sz="1400" dirty="0">
              <a:solidFill>
                <a:schemeClr val="tx1"/>
              </a:solidFill>
            </a:endParaRPr>
          </a:p>
        </p:txBody>
      </p:sp>
      <p:sp>
        <p:nvSpPr>
          <p:cNvPr id="14" name="正方形/長方形 13"/>
          <p:cNvSpPr/>
          <p:nvPr/>
        </p:nvSpPr>
        <p:spPr>
          <a:xfrm>
            <a:off x="331190" y="2820275"/>
            <a:ext cx="9242723" cy="830997"/>
          </a:xfrm>
          <a:prstGeom prst="rect">
            <a:avLst/>
          </a:prstGeom>
        </p:spPr>
        <p:txBody>
          <a:bodyPr wrap="square">
            <a:spAutoFit/>
          </a:bodyPr>
          <a:lstStyle/>
          <a:p>
            <a:pPr marL="285750" indent="-285750">
              <a:buFont typeface="Wingdings" panose="05000000000000000000" pitchFamily="2" charset="2"/>
              <a:buChar char="n"/>
            </a:pPr>
            <a:r>
              <a:rPr lang="ja-JP" altLang="en-US" sz="1200" b="1" dirty="0">
                <a:latin typeface="+mj-ea"/>
                <a:ea typeface="+mj-ea"/>
              </a:rPr>
              <a:t>デジタルウォレット</a:t>
            </a:r>
            <a:r>
              <a:rPr lang="ja-JP" altLang="en-US" sz="1200" dirty="0">
                <a:latin typeface="+mj-ea"/>
                <a:ea typeface="+mj-ea"/>
              </a:rPr>
              <a:t>：デジタル </a:t>
            </a:r>
            <a:r>
              <a:rPr lang="en-US" altLang="ja-JP" sz="1200" dirty="0">
                <a:latin typeface="+mj-ea"/>
                <a:ea typeface="+mj-ea"/>
              </a:rPr>
              <a:t>ID </a:t>
            </a:r>
            <a:r>
              <a:rPr lang="ja-JP" altLang="en-US" sz="1200" dirty="0">
                <a:latin typeface="+mj-ea"/>
                <a:ea typeface="+mj-ea"/>
              </a:rPr>
              <a:t>や証明書、証書、承認、チケットなどのその他のデジタル資格情報を保存可能とする</a:t>
            </a:r>
            <a:endParaRPr lang="en-US" altLang="ja-JP" sz="1200" dirty="0">
              <a:latin typeface="+mj-ea"/>
              <a:ea typeface="+mj-ea"/>
            </a:endParaRPr>
          </a:p>
          <a:p>
            <a:pPr marL="285750" indent="-285750">
              <a:buFont typeface="Wingdings" panose="05000000000000000000" pitchFamily="2" charset="2"/>
              <a:buChar char="n"/>
            </a:pPr>
            <a:r>
              <a:rPr lang="en-US" altLang="ja-JP" sz="1200" b="1" dirty="0">
                <a:latin typeface="+mj-ea"/>
                <a:ea typeface="+mj-ea"/>
              </a:rPr>
              <a:t>ID-Ideal </a:t>
            </a:r>
            <a:r>
              <a:rPr lang="ja-JP" altLang="en-US" sz="1200" b="1" dirty="0">
                <a:latin typeface="+mj-ea"/>
                <a:ea typeface="+mj-ea"/>
              </a:rPr>
              <a:t>トラストフレームワーク</a:t>
            </a:r>
            <a:r>
              <a:rPr lang="ja-JP" altLang="en-US" sz="1200" dirty="0">
                <a:latin typeface="+mj-ea"/>
                <a:ea typeface="+mj-ea"/>
              </a:rPr>
              <a:t>：デジタルウォレットを活用し、様々な当局や期間が発行するデジタル</a:t>
            </a:r>
            <a:r>
              <a:rPr lang="en-US" altLang="ja-JP" sz="1200" dirty="0">
                <a:latin typeface="+mj-ea"/>
                <a:ea typeface="+mj-ea"/>
              </a:rPr>
              <a:t>ID</a:t>
            </a:r>
            <a:r>
              <a:rPr lang="ja-JP" altLang="en-US" sz="1200" dirty="0">
                <a:latin typeface="+mj-ea"/>
                <a:ea typeface="+mj-ea"/>
              </a:rPr>
              <a:t>を受け入れたり、ユーザーが企業や公的機関に対して、自分自身のデジタル識別したデジタル</a:t>
            </a:r>
            <a:r>
              <a:rPr lang="en-US" altLang="ja-JP" sz="1200" dirty="0">
                <a:latin typeface="+mj-ea"/>
                <a:ea typeface="+mj-ea"/>
              </a:rPr>
              <a:t>ID</a:t>
            </a:r>
            <a:r>
              <a:rPr lang="ja-JP" altLang="en-US" sz="1200" dirty="0">
                <a:latin typeface="+mj-ea"/>
                <a:ea typeface="+mj-ea"/>
              </a:rPr>
              <a:t>を提示する等、相互にやり取りをする際に必要となる、標準化されたデジタルフォーマットやインターフェスをエコシステムとして提供する。</a:t>
            </a:r>
          </a:p>
        </p:txBody>
      </p:sp>
      <p:sp>
        <p:nvSpPr>
          <p:cNvPr id="15" name="正方形/長方形 14"/>
          <p:cNvSpPr/>
          <p:nvPr/>
        </p:nvSpPr>
        <p:spPr>
          <a:xfrm>
            <a:off x="333375" y="3748439"/>
            <a:ext cx="2988533" cy="252000"/>
          </a:xfrm>
          <a:prstGeom prst="rect">
            <a:avLst/>
          </a:prstGeom>
          <a:solidFill>
            <a:schemeClr val="accent2">
              <a:lumMod val="75000"/>
              <a:lumOff val="2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ja-JP" altLang="en-US" sz="1400" b="1" dirty="0">
                <a:solidFill>
                  <a:schemeClr val="bg1"/>
                </a:solidFill>
              </a:rPr>
              <a:t>ユースケース</a:t>
            </a:r>
          </a:p>
        </p:txBody>
      </p:sp>
      <p:sp>
        <p:nvSpPr>
          <p:cNvPr id="16" name="正方形/長方形 15"/>
          <p:cNvSpPr/>
          <p:nvPr/>
        </p:nvSpPr>
        <p:spPr>
          <a:xfrm>
            <a:off x="333375" y="3738258"/>
            <a:ext cx="9242425" cy="2662542"/>
          </a:xfrm>
          <a:prstGeom prst="rect">
            <a:avLst/>
          </a:prstGeom>
          <a:noFill/>
          <a:ln w="3175">
            <a:solidFill>
              <a:schemeClr val="accent2">
                <a:lumMod val="75000"/>
                <a:lumOff val="25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endParaRPr kumimoji="1" lang="ja-JP" altLang="en-US" sz="1400" dirty="0">
              <a:solidFill>
                <a:schemeClr val="tx1"/>
              </a:solidFill>
            </a:endParaRPr>
          </a:p>
        </p:txBody>
      </p:sp>
      <p:sp>
        <p:nvSpPr>
          <p:cNvPr id="17" name="正方形/長方形 16"/>
          <p:cNvSpPr/>
          <p:nvPr/>
        </p:nvSpPr>
        <p:spPr>
          <a:xfrm>
            <a:off x="333077" y="4034507"/>
            <a:ext cx="9242723" cy="2292935"/>
          </a:xfrm>
          <a:prstGeom prst="rect">
            <a:avLst/>
          </a:prstGeom>
        </p:spPr>
        <p:txBody>
          <a:bodyPr wrap="square">
            <a:spAutoFit/>
          </a:bodyPr>
          <a:lstStyle/>
          <a:p>
            <a:pPr marL="285750" indent="-285750">
              <a:buFont typeface="Wingdings" panose="05000000000000000000" pitchFamily="2" charset="2"/>
              <a:buChar char="n"/>
            </a:pPr>
            <a:r>
              <a:rPr lang="ja-JP" altLang="en-US" sz="1100" b="1" dirty="0">
                <a:solidFill>
                  <a:srgbClr val="000000"/>
                </a:solidFill>
              </a:rPr>
              <a:t>図書館における会員カードの自動登録</a:t>
            </a:r>
            <a:endParaRPr lang="en-US" altLang="ja-JP" sz="1100" b="1" dirty="0">
              <a:solidFill>
                <a:srgbClr val="000000"/>
              </a:solidFill>
            </a:endParaRPr>
          </a:p>
          <a:p>
            <a:pPr marL="540000" lvl="1" indent="-285750">
              <a:buFont typeface="Wingdings" panose="05000000000000000000" pitchFamily="2" charset="2"/>
              <a:buChar char="Ø"/>
            </a:pPr>
            <a:r>
              <a:rPr lang="ja-JP" altLang="en-US" sz="1100" dirty="0">
                <a:latin typeface="+mj-ea"/>
                <a:ea typeface="+mj-ea"/>
              </a:rPr>
              <a:t>会員カードの申請について、デジタル</a:t>
            </a:r>
            <a:r>
              <a:rPr lang="en-US" altLang="ja-JP" sz="1100" dirty="0">
                <a:latin typeface="+mj-ea"/>
                <a:ea typeface="+mj-ea"/>
              </a:rPr>
              <a:t>ID</a:t>
            </a:r>
            <a:r>
              <a:rPr lang="ja-JP" altLang="en-US" sz="1100" dirty="0">
                <a:latin typeface="+mj-ea"/>
                <a:ea typeface="+mj-ea"/>
              </a:rPr>
              <a:t>を使用して会員カードの申請や個人情報の更新に関連するすべてのプロセスをオンライン上でワンストップで完結させる。</a:t>
            </a:r>
            <a:endParaRPr lang="en-US" altLang="ja-JP" sz="1100" dirty="0">
              <a:latin typeface="+mj-ea"/>
              <a:ea typeface="+mj-ea"/>
            </a:endParaRPr>
          </a:p>
          <a:p>
            <a:pPr marL="540000" lvl="1" indent="-285750">
              <a:buFont typeface="Wingdings" panose="05000000000000000000" pitchFamily="2" charset="2"/>
              <a:buChar char="Ø"/>
            </a:pPr>
            <a:r>
              <a:rPr lang="ja-JP" altLang="en-US" sz="1100" dirty="0">
                <a:latin typeface="+mj-ea"/>
                <a:ea typeface="+mj-ea"/>
              </a:rPr>
              <a:t>従来、図書館の利用者や従業員が、紙またはオンラインにて手入力で登録していた会員情報をデジタル</a:t>
            </a:r>
            <a:r>
              <a:rPr lang="en-US" altLang="ja-JP" sz="1100" dirty="0">
                <a:latin typeface="+mj-ea"/>
                <a:ea typeface="+mj-ea"/>
              </a:rPr>
              <a:t>ID</a:t>
            </a:r>
            <a:r>
              <a:rPr lang="ja-JP" altLang="en-US" sz="1100" dirty="0">
                <a:latin typeface="+mj-ea"/>
                <a:ea typeface="+mj-ea"/>
              </a:rPr>
              <a:t>を使用することで、入力及び個人情報の登録・保管にかかる作業を省力化する。</a:t>
            </a:r>
            <a:endParaRPr lang="en-US" altLang="ja-JP" sz="1100" dirty="0">
              <a:latin typeface="+mj-ea"/>
              <a:ea typeface="+mj-ea"/>
            </a:endParaRPr>
          </a:p>
          <a:p>
            <a:pPr marL="285750" lvl="1" indent="-285750">
              <a:buFont typeface="Wingdings" panose="05000000000000000000" pitchFamily="2" charset="2"/>
              <a:buChar char="n"/>
            </a:pPr>
            <a:r>
              <a:rPr lang="ja-JP" altLang="en-US" sz="1100" b="1" dirty="0">
                <a:solidFill>
                  <a:srgbClr val="000000"/>
                </a:solidFill>
              </a:rPr>
              <a:t>公共交通等モビリティサービス利用のワンストップ登録</a:t>
            </a:r>
            <a:endParaRPr lang="en-US" altLang="ja-JP" sz="1100" b="1" dirty="0">
              <a:solidFill>
                <a:srgbClr val="000000"/>
              </a:solidFill>
            </a:endParaRPr>
          </a:p>
          <a:p>
            <a:pPr marL="540000" lvl="1" indent="-285750">
              <a:buFont typeface="Wingdings" panose="05000000000000000000" pitchFamily="2" charset="2"/>
              <a:buChar char="Ø"/>
            </a:pPr>
            <a:r>
              <a:rPr lang="ja-JP" altLang="en-US" sz="1100" dirty="0">
                <a:latin typeface="+mj-ea"/>
                <a:ea typeface="+mj-ea"/>
              </a:rPr>
              <a:t>バスや電車、タクシー、カーシェアリング、レンタサイクル等、地方自治体や民間企業により提供されているモビリティサービスの利用に際し、個人データやパス、割引資格、支払い情報等のデジタル証明書を利用可能とする。</a:t>
            </a:r>
            <a:endParaRPr lang="en-US" altLang="ja-JP" sz="1100" dirty="0">
              <a:latin typeface="+mj-ea"/>
              <a:ea typeface="+mj-ea"/>
            </a:endParaRPr>
          </a:p>
          <a:p>
            <a:pPr marL="540000" lvl="1" indent="-285750">
              <a:buFont typeface="Wingdings" panose="05000000000000000000" pitchFamily="2" charset="2"/>
              <a:buChar char="Ø"/>
            </a:pPr>
            <a:r>
              <a:rPr lang="ja-JP" altLang="en-US" sz="1100" dirty="0">
                <a:latin typeface="+mj-ea"/>
                <a:ea typeface="+mj-ea"/>
              </a:rPr>
              <a:t>それらを、デジタルウォレットに保存し、サービスごとにプロバイダーに提供することで、サービス毎に必要となる登録の手間を削減する。</a:t>
            </a:r>
            <a:endParaRPr lang="en-US" altLang="ja-JP" sz="1100" dirty="0">
              <a:latin typeface="+mj-ea"/>
              <a:ea typeface="+mj-ea"/>
            </a:endParaRPr>
          </a:p>
          <a:p>
            <a:pPr marL="285750" indent="-285750">
              <a:buFont typeface="Wingdings" panose="05000000000000000000" pitchFamily="2" charset="2"/>
              <a:buChar char="n"/>
            </a:pPr>
            <a:r>
              <a:rPr lang="ja-JP" altLang="en-US" sz="1100" b="1" dirty="0">
                <a:latin typeface="+mj-ea"/>
              </a:rPr>
              <a:t>住所変更に係る個人情報の自動再登録</a:t>
            </a:r>
            <a:endParaRPr lang="en-US" altLang="ja-JP" sz="1100" b="1" dirty="0">
              <a:latin typeface="+mj-ea"/>
            </a:endParaRPr>
          </a:p>
          <a:p>
            <a:pPr marL="540000" lvl="1" indent="-285750">
              <a:buFont typeface="Wingdings" panose="05000000000000000000" pitchFamily="2" charset="2"/>
              <a:buChar char="Ø"/>
            </a:pPr>
            <a:r>
              <a:rPr lang="ja-JP" altLang="en-US" sz="1100" dirty="0">
                <a:latin typeface="+mj-ea"/>
                <a:ea typeface="+mj-ea"/>
              </a:rPr>
              <a:t>市民が居住地を変更する際に発生する、公的機関（登記所や税務署等）や民間企業（銀行や保険会社等）における、住所の登録及び解除の手続きをオンライン上で完結させる。</a:t>
            </a:r>
            <a:endParaRPr lang="en-US" altLang="ja-JP" sz="1100" dirty="0">
              <a:latin typeface="+mj-ea"/>
              <a:ea typeface="+mj-ea"/>
            </a:endParaRPr>
          </a:p>
          <a:p>
            <a:pPr marL="540000" lvl="1" indent="-285750">
              <a:buFont typeface="Wingdings" panose="05000000000000000000" pitchFamily="2" charset="2"/>
              <a:buChar char="Ø"/>
            </a:pPr>
            <a:r>
              <a:rPr lang="en-US" altLang="ja-JP" sz="1100" dirty="0">
                <a:latin typeface="+mj-ea"/>
                <a:ea typeface="+mj-ea"/>
              </a:rPr>
              <a:t>ID-Ideal</a:t>
            </a:r>
            <a:r>
              <a:rPr lang="ja-JP" altLang="en-US" sz="1100" dirty="0">
                <a:latin typeface="+mj-ea"/>
                <a:ea typeface="+mj-ea"/>
              </a:rPr>
              <a:t>は、市民の登録データを安全に保管し、法的に安全な手順でデータの変更を公的機関や企業に通知するウォレットを開発することで、市民の要求に応じて、必要となるデータが各機関に直接転送できる仕組みを構築する。</a:t>
            </a:r>
            <a:endParaRPr lang="en-US" altLang="ja-JP" sz="1100" dirty="0">
              <a:latin typeface="+mj-ea"/>
              <a:ea typeface="+mj-ea"/>
            </a:endParaRPr>
          </a:p>
        </p:txBody>
      </p:sp>
      <p:sp>
        <p:nvSpPr>
          <p:cNvPr id="18" name="正方形/長方形 17"/>
          <p:cNvSpPr/>
          <p:nvPr/>
        </p:nvSpPr>
        <p:spPr>
          <a:xfrm>
            <a:off x="206375" y="6410981"/>
            <a:ext cx="9240538" cy="338554"/>
          </a:xfrm>
          <a:prstGeom prst="rect">
            <a:avLst/>
          </a:prstGeom>
        </p:spPr>
        <p:txBody>
          <a:bodyPr wrap="square">
            <a:spAutoFit/>
          </a:bodyPr>
          <a:lstStyle/>
          <a:p>
            <a:r>
              <a:rPr lang="ja-JP" altLang="en-US" sz="800" dirty="0" smtClean="0"/>
              <a:t>出所）１　</a:t>
            </a:r>
            <a:r>
              <a:rPr lang="en-US" altLang="ja-JP" sz="800" dirty="0" smtClean="0"/>
              <a:t>https</a:t>
            </a:r>
            <a:r>
              <a:rPr lang="en-US" altLang="ja-JP" sz="800" dirty="0"/>
              <a:t>://www.digitale-technologien.de/DT/Navigation/EN/ProgrammeProjekte/AktuelleTechnologieprogramme/Sichere_Digitale_Identitaeten/Use_Cases/Use_Case_1/Use_Case_1.html</a:t>
            </a:r>
          </a:p>
          <a:p>
            <a:endParaRPr lang="en-US" altLang="ja-JP" sz="800" dirty="0"/>
          </a:p>
        </p:txBody>
      </p:sp>
      <p:sp>
        <p:nvSpPr>
          <p:cNvPr id="19" name="テキスト ボックス 18"/>
          <p:cNvSpPr txBox="1"/>
          <p:nvPr/>
        </p:nvSpPr>
        <p:spPr>
          <a:xfrm>
            <a:off x="331490" y="698182"/>
            <a:ext cx="9397126" cy="650933"/>
          </a:xfrm>
          <a:prstGeom prst="rect">
            <a:avLst/>
          </a:prstGeom>
          <a:noFill/>
        </p:spPr>
        <p:txBody>
          <a:bodyPr wrap="square" lIns="0" rIns="0" rtlCol="0">
            <a:noAutofit/>
          </a:bodyPr>
          <a:lstStyle/>
          <a:p>
            <a:pPr lvl="0" defTabSz="288000">
              <a:defRPr/>
            </a:pPr>
            <a:r>
              <a:rPr lang="en-US" altLang="ja-JP" sz="1600" b="1" noProof="0" dirty="0">
                <a:solidFill>
                  <a:srgbClr val="000000"/>
                </a:solidFill>
                <a:latin typeface="Meiryo UI"/>
                <a:ea typeface="Meiryo UI"/>
              </a:rPr>
              <a:t>4</a:t>
            </a:r>
            <a:r>
              <a:rPr lang="ja-JP" altLang="en-US" sz="1600" b="1" noProof="0" dirty="0" err="1">
                <a:solidFill>
                  <a:srgbClr val="000000"/>
                </a:solidFill>
                <a:latin typeface="Meiryo UI"/>
                <a:ea typeface="Meiryo UI"/>
              </a:rPr>
              <a:t>つの</a:t>
            </a:r>
            <a:r>
              <a:rPr lang="ja-JP" altLang="en-US" sz="1600" b="1" noProof="0" dirty="0">
                <a:solidFill>
                  <a:srgbClr val="000000"/>
                </a:solidFill>
                <a:latin typeface="Meiryo UI"/>
                <a:ea typeface="Meiryo UI"/>
              </a:rPr>
              <a:t>ショーケースプロジェクトのうち、</a:t>
            </a:r>
            <a:r>
              <a:rPr lang="en-US" altLang="ja-JP" sz="1600" b="1" noProof="0" dirty="0">
                <a:solidFill>
                  <a:srgbClr val="000000"/>
                </a:solidFill>
                <a:latin typeface="Meiryo UI"/>
                <a:ea typeface="Meiryo UI"/>
              </a:rPr>
              <a:t>ID-Ideal</a:t>
            </a:r>
            <a:r>
              <a:rPr lang="ja-JP" altLang="en-US" sz="1600" b="1" noProof="0" dirty="0">
                <a:solidFill>
                  <a:srgbClr val="000000"/>
                </a:solidFill>
                <a:latin typeface="Meiryo UI"/>
                <a:ea typeface="Meiryo UI"/>
              </a:rPr>
              <a:t>では、現代において多数保有されているデジタル</a:t>
            </a:r>
            <a:r>
              <a:rPr lang="en-US" altLang="ja-JP" sz="1600" b="1" noProof="0" dirty="0">
                <a:solidFill>
                  <a:srgbClr val="000000"/>
                </a:solidFill>
                <a:latin typeface="Meiryo UI"/>
                <a:ea typeface="Meiryo UI"/>
              </a:rPr>
              <a:t>ID</a:t>
            </a:r>
            <a:r>
              <a:rPr lang="ja-JP" altLang="en-US" sz="1600" b="1" noProof="0" dirty="0">
                <a:solidFill>
                  <a:srgbClr val="000000"/>
                </a:solidFill>
                <a:latin typeface="Meiryo UI"/>
                <a:ea typeface="Meiryo UI"/>
              </a:rPr>
              <a:t>を単一の安全なデジタル</a:t>
            </a:r>
            <a:r>
              <a:rPr lang="en-US" altLang="ja-JP" sz="1600" b="1" noProof="0" dirty="0">
                <a:solidFill>
                  <a:srgbClr val="000000"/>
                </a:solidFill>
                <a:latin typeface="Meiryo UI"/>
                <a:ea typeface="Meiryo UI"/>
              </a:rPr>
              <a:t>ID</a:t>
            </a:r>
            <a:r>
              <a:rPr lang="ja-JP" altLang="en-US" sz="1600" b="1" noProof="0" dirty="0">
                <a:solidFill>
                  <a:srgbClr val="000000"/>
                </a:solidFill>
                <a:latin typeface="Meiryo UI"/>
                <a:ea typeface="Meiryo UI"/>
              </a:rPr>
              <a:t>に置き換えることで、</a:t>
            </a:r>
            <a:r>
              <a:rPr lang="en-US" altLang="ja-JP" sz="1600" b="1" noProof="0" dirty="0">
                <a:solidFill>
                  <a:srgbClr val="000000"/>
                </a:solidFill>
                <a:latin typeface="Meiryo UI"/>
                <a:ea typeface="Meiryo UI"/>
              </a:rPr>
              <a:t>ID</a:t>
            </a:r>
            <a:r>
              <a:rPr lang="ja-JP" altLang="en-US" sz="1600" b="1" noProof="0" dirty="0">
                <a:solidFill>
                  <a:srgbClr val="000000"/>
                </a:solidFill>
                <a:latin typeface="Meiryo UI"/>
                <a:ea typeface="Meiryo UI"/>
              </a:rPr>
              <a:t>の管理及びそれに関連するデータの主権やセキュリティ両方の維持を可能にすることを目指して</a:t>
            </a:r>
            <a:r>
              <a:rPr lang="ja-JP" altLang="en-US" sz="1600" b="1" noProof="0" dirty="0" smtClean="0">
                <a:solidFill>
                  <a:srgbClr val="000000"/>
                </a:solidFill>
                <a:latin typeface="Meiryo UI"/>
                <a:ea typeface="Meiryo UI"/>
              </a:rPr>
              <a:t>いる</a:t>
            </a:r>
            <a:r>
              <a:rPr lang="ja-JP" altLang="en-US" sz="1600" b="1" baseline="30000" noProof="0" dirty="0" smtClean="0">
                <a:solidFill>
                  <a:srgbClr val="000000"/>
                </a:solidFill>
                <a:latin typeface="Meiryo UI"/>
                <a:ea typeface="Meiryo UI"/>
              </a:rPr>
              <a:t>１</a:t>
            </a:r>
            <a:endParaRPr kumimoji="1" lang="en-US" altLang="ja-JP" sz="1600" b="1" i="0" u="none" strike="noStrike" kern="1200" cap="none" spc="0" normalizeH="0" baseline="30000" noProof="0" dirty="0">
              <a:ln>
                <a:noFill/>
              </a:ln>
              <a:solidFill>
                <a:srgbClr val="000000"/>
              </a:solidFill>
              <a:effectLst/>
              <a:uLnTx/>
              <a:uFillTx/>
              <a:latin typeface="Meiryo UI"/>
              <a:ea typeface="Meiryo UI"/>
            </a:endParaRPr>
          </a:p>
        </p:txBody>
      </p:sp>
    </p:spTree>
    <p:extLst>
      <p:ext uri="{BB962C8B-B14F-4D97-AF65-F5344CB8AC3E}">
        <p14:creationId xmlns:p14="http://schemas.microsoft.com/office/powerpoint/2010/main" val="195709133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タイトル 7"/>
          <p:cNvSpPr>
            <a:spLocks noGrp="1"/>
          </p:cNvSpPr>
          <p:nvPr>
            <p:ph type="title"/>
          </p:nvPr>
        </p:nvSpPr>
        <p:spPr>
          <a:xfrm>
            <a:off x="331490" y="164692"/>
            <a:ext cx="9243021" cy="497459"/>
          </a:xfrm>
        </p:spPr>
        <p:txBody>
          <a:bodyPr>
            <a:normAutofit fontScale="90000"/>
          </a:bodyPr>
          <a:lstStyle/>
          <a:p>
            <a:r>
              <a:rPr lang="en-US" altLang="ja-JP" sz="1100" dirty="0">
                <a:solidFill>
                  <a:srgbClr val="002060"/>
                </a:solidFill>
              </a:rPr>
              <a:t>3.3.1</a:t>
            </a:r>
            <a:r>
              <a:rPr lang="ja-JP" altLang="en-US" sz="1100" dirty="0">
                <a:solidFill>
                  <a:srgbClr val="002060"/>
                </a:solidFill>
              </a:rPr>
              <a:t>　自己主権型／分散型アイデンティティに関する取り組み・ユースケース　</a:t>
            </a:r>
            <a:r>
              <a:rPr lang="en-US" altLang="ja-JP" sz="1100" b="1" spc="0" dirty="0">
                <a:solidFill>
                  <a:srgbClr val="002060"/>
                </a:solidFill>
              </a:rPr>
              <a:t/>
            </a:r>
            <a:br>
              <a:rPr lang="en-US" altLang="ja-JP" sz="1100" b="1" spc="0" dirty="0">
                <a:solidFill>
                  <a:srgbClr val="002060"/>
                </a:solidFill>
              </a:rPr>
            </a:br>
            <a:r>
              <a:rPr lang="ja-JP" altLang="en-US" sz="2000" dirty="0">
                <a:solidFill>
                  <a:srgbClr val="002060"/>
                </a:solidFill>
              </a:rPr>
              <a:t>ショーケースプロジェクト：</a:t>
            </a:r>
            <a:r>
              <a:rPr lang="en-US" altLang="ja-JP" sz="2000" dirty="0">
                <a:solidFill>
                  <a:srgbClr val="002060"/>
                </a:solidFill>
              </a:rPr>
              <a:t>ONCE</a:t>
            </a:r>
            <a:endParaRPr lang="ja-JP" altLang="en-US" sz="3100" b="1" spc="0" dirty="0">
              <a:solidFill>
                <a:srgbClr val="002060"/>
              </a:solidFill>
            </a:endParaRPr>
          </a:p>
        </p:txBody>
      </p:sp>
      <p:sp>
        <p:nvSpPr>
          <p:cNvPr id="5" name="正方形/長方形 4"/>
          <p:cNvSpPr/>
          <p:nvPr/>
        </p:nvSpPr>
        <p:spPr>
          <a:xfrm>
            <a:off x="8589228" y="74294"/>
            <a:ext cx="985283" cy="186395"/>
          </a:xfrm>
          <a:prstGeom prst="rect">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400" b="1" i="0" u="none" strike="noStrike" kern="1200" cap="none" spc="0" normalizeH="0" baseline="0" noProof="0" dirty="0">
                <a:ln>
                  <a:noFill/>
                </a:ln>
                <a:solidFill>
                  <a:srgbClr val="000000"/>
                </a:solidFill>
                <a:effectLst/>
                <a:uLnTx/>
                <a:uFillTx/>
                <a:latin typeface="Arial"/>
                <a:ea typeface="Meiryo UI"/>
                <a:cs typeface="+mn-cs"/>
              </a:rPr>
              <a:t>EU</a:t>
            </a:r>
            <a:endParaRPr kumimoji="1" lang="ja-JP" altLang="en-US" sz="1400" b="1" i="0" u="none" strike="noStrike" kern="1200" cap="none" spc="0" normalizeH="0" baseline="0" noProof="0" dirty="0">
              <a:ln>
                <a:noFill/>
              </a:ln>
              <a:solidFill>
                <a:srgbClr val="000000"/>
              </a:solidFill>
              <a:effectLst/>
              <a:uLnTx/>
              <a:uFillTx/>
              <a:latin typeface="Arial"/>
              <a:ea typeface="Meiryo UI"/>
              <a:cs typeface="+mn-cs"/>
            </a:endParaRPr>
          </a:p>
        </p:txBody>
      </p:sp>
      <p:sp>
        <p:nvSpPr>
          <p:cNvPr id="7" name="正方形/長方形 6"/>
          <p:cNvSpPr/>
          <p:nvPr/>
        </p:nvSpPr>
        <p:spPr>
          <a:xfrm>
            <a:off x="8589228" y="287160"/>
            <a:ext cx="985283" cy="186395"/>
          </a:xfrm>
          <a:prstGeom prst="rect">
            <a:avLst/>
          </a:prstGeom>
          <a:solidFill>
            <a:schemeClr val="accent2">
              <a:lumMod val="25000"/>
              <a:lumOff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ドイツ</a:t>
            </a:r>
          </a:p>
        </p:txBody>
      </p:sp>
      <p:sp>
        <p:nvSpPr>
          <p:cNvPr id="9" name="正方形/長方形 8"/>
          <p:cNvSpPr/>
          <p:nvPr/>
        </p:nvSpPr>
        <p:spPr>
          <a:xfrm>
            <a:off x="8589226" y="507060"/>
            <a:ext cx="985283" cy="186395"/>
          </a:xfrm>
          <a:prstGeom prst="rect">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イギリス</a:t>
            </a:r>
          </a:p>
        </p:txBody>
      </p:sp>
      <p:sp>
        <p:nvSpPr>
          <p:cNvPr id="6" name="テキスト ボックス 5"/>
          <p:cNvSpPr txBox="1"/>
          <p:nvPr/>
        </p:nvSpPr>
        <p:spPr>
          <a:xfrm>
            <a:off x="331490" y="698182"/>
            <a:ext cx="9397126" cy="650933"/>
          </a:xfrm>
          <a:prstGeom prst="rect">
            <a:avLst/>
          </a:prstGeom>
          <a:noFill/>
        </p:spPr>
        <p:txBody>
          <a:bodyPr wrap="square" lIns="0" rIns="0" rtlCol="0">
            <a:noAutofit/>
          </a:bodyPr>
          <a:lstStyle/>
          <a:p>
            <a:pPr lvl="0" defTabSz="288000">
              <a:defRPr/>
            </a:pPr>
            <a:r>
              <a:rPr lang="en-US" altLang="ja-JP" sz="1600" b="1" noProof="0" dirty="0">
                <a:solidFill>
                  <a:srgbClr val="000000"/>
                </a:solidFill>
                <a:latin typeface="Meiryo UI"/>
                <a:ea typeface="Meiryo UI"/>
              </a:rPr>
              <a:t>ONCE</a:t>
            </a:r>
            <a:r>
              <a:rPr lang="ja-JP" altLang="en-US" sz="1600" b="1" noProof="0" dirty="0">
                <a:solidFill>
                  <a:srgbClr val="000000"/>
                </a:solidFill>
                <a:latin typeface="Meiryo UI"/>
                <a:ea typeface="Meiryo UI"/>
              </a:rPr>
              <a:t>は行政、公共交通機関、観光・ホテル業向けのセキュアなデジタル</a:t>
            </a:r>
            <a:r>
              <a:rPr lang="en-US" altLang="ja-JP" sz="1600" b="1" noProof="0" dirty="0">
                <a:solidFill>
                  <a:srgbClr val="000000"/>
                </a:solidFill>
                <a:latin typeface="Meiryo UI"/>
                <a:ea typeface="Meiryo UI"/>
              </a:rPr>
              <a:t>ID</a:t>
            </a:r>
            <a:r>
              <a:rPr lang="ja-JP" altLang="en-US" sz="1600" b="1" noProof="0" dirty="0" err="1">
                <a:solidFill>
                  <a:srgbClr val="000000"/>
                </a:solidFill>
                <a:latin typeface="Meiryo UI"/>
                <a:ea typeface="Meiryo UI"/>
              </a:rPr>
              <a:t>、</a:t>
            </a:r>
            <a:r>
              <a:rPr lang="ja-JP" altLang="en-US" sz="1600" b="1" dirty="0">
                <a:solidFill>
                  <a:srgbClr val="000000"/>
                </a:solidFill>
                <a:latin typeface="Meiryo UI"/>
                <a:ea typeface="Meiryo UI"/>
              </a:rPr>
              <a:t>デジタル</a:t>
            </a:r>
            <a:r>
              <a:rPr lang="en-US" altLang="ja-JP" sz="1600" b="1" dirty="0">
                <a:solidFill>
                  <a:srgbClr val="000000"/>
                </a:solidFill>
                <a:latin typeface="Meiryo UI"/>
                <a:ea typeface="Meiryo UI"/>
              </a:rPr>
              <a:t>ID</a:t>
            </a:r>
            <a:r>
              <a:rPr lang="ja-JP" altLang="en-US" sz="1600" b="1" dirty="0">
                <a:solidFill>
                  <a:srgbClr val="000000"/>
                </a:solidFill>
                <a:latin typeface="Meiryo UI"/>
                <a:ea typeface="Meiryo UI"/>
              </a:rPr>
              <a:t>アプリケーション</a:t>
            </a:r>
            <a:r>
              <a:rPr lang="ja-JP" altLang="en-US" sz="1600" b="1" noProof="0" dirty="0">
                <a:solidFill>
                  <a:srgbClr val="000000"/>
                </a:solidFill>
                <a:latin typeface="Meiryo UI"/>
                <a:ea typeface="Meiryo UI"/>
              </a:rPr>
              <a:t>の開発・実装を行うことを目的としたプロジェクトであり、スマートフォン・アプリによる</a:t>
            </a:r>
            <a:r>
              <a:rPr lang="en-US" altLang="ja-JP" sz="1600" b="1" noProof="0" dirty="0">
                <a:solidFill>
                  <a:srgbClr val="000000"/>
                </a:solidFill>
                <a:latin typeface="Meiryo UI"/>
                <a:ea typeface="Meiryo UI"/>
              </a:rPr>
              <a:t>ID</a:t>
            </a:r>
            <a:r>
              <a:rPr lang="ja-JP" altLang="en-US" sz="1600" b="1" noProof="0" dirty="0">
                <a:solidFill>
                  <a:srgbClr val="000000"/>
                </a:solidFill>
                <a:latin typeface="Meiryo UI"/>
                <a:ea typeface="Meiryo UI"/>
              </a:rPr>
              <a:t>管理を軸に市民の</a:t>
            </a:r>
            <a:r>
              <a:rPr lang="en-US" altLang="ja-JP" sz="1600" b="1" noProof="0" dirty="0">
                <a:solidFill>
                  <a:srgbClr val="000000"/>
                </a:solidFill>
                <a:latin typeface="Meiryo UI"/>
                <a:ea typeface="Meiryo UI"/>
              </a:rPr>
              <a:t>ID</a:t>
            </a:r>
            <a:r>
              <a:rPr lang="ja-JP" altLang="en-US" sz="1600" b="1" noProof="0" dirty="0">
                <a:solidFill>
                  <a:srgbClr val="000000"/>
                </a:solidFill>
                <a:latin typeface="Meiryo UI"/>
                <a:ea typeface="Meiryo UI"/>
              </a:rPr>
              <a:t>データに対するコントロールの強化を図って</a:t>
            </a:r>
            <a:r>
              <a:rPr lang="ja-JP" altLang="en-US" sz="1600" b="1" noProof="0" dirty="0" smtClean="0">
                <a:solidFill>
                  <a:srgbClr val="000000"/>
                </a:solidFill>
                <a:latin typeface="Meiryo UI"/>
                <a:ea typeface="Meiryo UI"/>
              </a:rPr>
              <a:t>いる</a:t>
            </a:r>
            <a:r>
              <a:rPr lang="ja-JP" altLang="en-US" sz="1600" b="1" baseline="30000" noProof="0" dirty="0" smtClean="0">
                <a:solidFill>
                  <a:srgbClr val="000000"/>
                </a:solidFill>
                <a:latin typeface="Meiryo UI"/>
                <a:ea typeface="Meiryo UI"/>
              </a:rPr>
              <a:t>１</a:t>
            </a:r>
            <a:endParaRPr lang="en-US" altLang="ja-JP" sz="1600" b="1" baseline="30000" noProof="0" dirty="0">
              <a:solidFill>
                <a:srgbClr val="000000"/>
              </a:solidFill>
              <a:latin typeface="Meiryo UI"/>
              <a:ea typeface="Meiryo UI"/>
            </a:endParaRPr>
          </a:p>
          <a:p>
            <a:pPr lvl="0" defTabSz="288000">
              <a:defRPr/>
            </a:pPr>
            <a:endParaRPr lang="en-US" altLang="ja-JP" sz="1600" b="1" noProof="0" dirty="0">
              <a:solidFill>
                <a:srgbClr val="000000"/>
              </a:solidFill>
              <a:latin typeface="Meiryo UI"/>
              <a:ea typeface="Meiryo UI"/>
            </a:endParaRPr>
          </a:p>
        </p:txBody>
      </p:sp>
      <p:sp>
        <p:nvSpPr>
          <p:cNvPr id="10" name="正方形/長方形 9"/>
          <p:cNvSpPr/>
          <p:nvPr/>
        </p:nvSpPr>
        <p:spPr>
          <a:xfrm>
            <a:off x="331488" y="1672745"/>
            <a:ext cx="2988533" cy="252000"/>
          </a:xfrm>
          <a:prstGeom prst="rect">
            <a:avLst/>
          </a:prstGeom>
          <a:solidFill>
            <a:schemeClr val="accent2">
              <a:lumMod val="75000"/>
              <a:lumOff val="2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ja-JP" altLang="en-US" sz="1400" b="1" dirty="0">
                <a:solidFill>
                  <a:schemeClr val="bg1"/>
                </a:solidFill>
              </a:rPr>
              <a:t>パートナー都市・企業</a:t>
            </a:r>
          </a:p>
        </p:txBody>
      </p:sp>
      <p:sp>
        <p:nvSpPr>
          <p:cNvPr id="11" name="正方形/長方形 10"/>
          <p:cNvSpPr/>
          <p:nvPr/>
        </p:nvSpPr>
        <p:spPr>
          <a:xfrm>
            <a:off x="331488" y="2559847"/>
            <a:ext cx="2988533" cy="252000"/>
          </a:xfrm>
          <a:prstGeom prst="rect">
            <a:avLst/>
          </a:prstGeom>
          <a:solidFill>
            <a:schemeClr val="accent2">
              <a:lumMod val="75000"/>
              <a:lumOff val="2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ja-JP" altLang="en-US" sz="1400" b="1" dirty="0">
                <a:solidFill>
                  <a:schemeClr val="bg1"/>
                </a:solidFill>
              </a:rPr>
              <a:t>技術的な構成要素</a:t>
            </a:r>
          </a:p>
        </p:txBody>
      </p:sp>
      <p:sp>
        <p:nvSpPr>
          <p:cNvPr id="12" name="正方形/長方形 11"/>
          <p:cNvSpPr/>
          <p:nvPr/>
        </p:nvSpPr>
        <p:spPr>
          <a:xfrm>
            <a:off x="331788" y="1672746"/>
            <a:ext cx="9242425" cy="818303"/>
          </a:xfrm>
          <a:prstGeom prst="rect">
            <a:avLst/>
          </a:prstGeom>
          <a:noFill/>
          <a:ln w="3175">
            <a:solidFill>
              <a:schemeClr val="accent2">
                <a:lumMod val="75000"/>
                <a:lumOff val="25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endParaRPr kumimoji="1" lang="ja-JP" altLang="en-US" sz="1400" dirty="0">
              <a:solidFill>
                <a:schemeClr val="tx1"/>
              </a:solidFill>
            </a:endParaRPr>
          </a:p>
        </p:txBody>
      </p:sp>
      <p:sp>
        <p:nvSpPr>
          <p:cNvPr id="13" name="正方形/長方形 12"/>
          <p:cNvSpPr/>
          <p:nvPr/>
        </p:nvSpPr>
        <p:spPr>
          <a:xfrm>
            <a:off x="331787" y="1926087"/>
            <a:ext cx="9242723" cy="523220"/>
          </a:xfrm>
          <a:prstGeom prst="rect">
            <a:avLst/>
          </a:prstGeom>
        </p:spPr>
        <p:txBody>
          <a:bodyPr wrap="square">
            <a:spAutoFit/>
          </a:bodyPr>
          <a:lstStyle/>
          <a:p>
            <a:pPr marL="285750" indent="-285750">
              <a:buFont typeface="Wingdings" panose="05000000000000000000" pitchFamily="2" charset="2"/>
              <a:buChar char="n"/>
            </a:pPr>
            <a:r>
              <a:rPr lang="ja-JP" altLang="en-US" sz="1400" b="1" dirty="0">
                <a:latin typeface="+mj-ea"/>
                <a:ea typeface="+mj-ea"/>
              </a:rPr>
              <a:t>都市</a:t>
            </a:r>
            <a:r>
              <a:rPr lang="ja-JP" altLang="en-US" sz="1400" dirty="0">
                <a:latin typeface="+mj-ea"/>
                <a:ea typeface="+mj-ea"/>
              </a:rPr>
              <a:t>：ヘッセン州、バイエルン州、ノルトライン・ヴェストファーレン州の各都市</a:t>
            </a:r>
            <a:endParaRPr lang="en-US" altLang="ja-JP" sz="1400" dirty="0">
              <a:latin typeface="+mj-ea"/>
              <a:ea typeface="+mj-ea"/>
            </a:endParaRPr>
          </a:p>
          <a:p>
            <a:pPr marL="285750" indent="-285750">
              <a:buFont typeface="Wingdings" panose="05000000000000000000" pitchFamily="2" charset="2"/>
              <a:buChar char="n"/>
            </a:pPr>
            <a:r>
              <a:rPr lang="ja-JP" altLang="en-US" sz="1400" b="1" dirty="0">
                <a:latin typeface="+mj-ea"/>
                <a:ea typeface="+mj-ea"/>
              </a:rPr>
              <a:t>企業</a:t>
            </a:r>
            <a:r>
              <a:rPr lang="ja-JP" altLang="en-US" sz="1400" dirty="0">
                <a:latin typeface="+mj-ea"/>
                <a:ea typeface="+mj-ea"/>
              </a:rPr>
              <a:t>：</a:t>
            </a:r>
            <a:r>
              <a:rPr lang="en-US" altLang="ja-JP" sz="1400" dirty="0" err="1">
                <a:latin typeface="+mj-ea"/>
                <a:ea typeface="+mj-ea"/>
              </a:rPr>
              <a:t>Bundesdruckerei</a:t>
            </a:r>
            <a:r>
              <a:rPr lang="ja-JP" altLang="en-US" sz="1400" dirty="0" err="1">
                <a:latin typeface="+mj-ea"/>
                <a:ea typeface="+mj-ea"/>
              </a:rPr>
              <a:t>、</a:t>
            </a:r>
            <a:r>
              <a:rPr lang="ja-JP" altLang="en-US" sz="1400" dirty="0">
                <a:latin typeface="+mj-ea"/>
                <a:ea typeface="+mj-ea"/>
              </a:rPr>
              <a:t>フランフォーファー研究機構、シュトゥットガルト大学技術経営研究所、ロバート・ボッシュ　他多数</a:t>
            </a:r>
          </a:p>
        </p:txBody>
      </p:sp>
      <p:sp>
        <p:nvSpPr>
          <p:cNvPr id="14" name="正方形/長方形 13"/>
          <p:cNvSpPr/>
          <p:nvPr/>
        </p:nvSpPr>
        <p:spPr>
          <a:xfrm>
            <a:off x="331488" y="2570117"/>
            <a:ext cx="9242425" cy="1204265"/>
          </a:xfrm>
          <a:prstGeom prst="rect">
            <a:avLst/>
          </a:prstGeom>
          <a:noFill/>
          <a:ln w="3175">
            <a:solidFill>
              <a:schemeClr val="accent2">
                <a:lumMod val="75000"/>
                <a:lumOff val="25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endParaRPr kumimoji="1" lang="ja-JP" altLang="en-US" sz="1400" dirty="0">
              <a:solidFill>
                <a:schemeClr val="tx1"/>
              </a:solidFill>
            </a:endParaRPr>
          </a:p>
        </p:txBody>
      </p:sp>
      <p:sp>
        <p:nvSpPr>
          <p:cNvPr id="15" name="正方形/長方形 14"/>
          <p:cNvSpPr/>
          <p:nvPr/>
        </p:nvSpPr>
        <p:spPr>
          <a:xfrm>
            <a:off x="331190" y="2820275"/>
            <a:ext cx="9242723" cy="954107"/>
          </a:xfrm>
          <a:prstGeom prst="rect">
            <a:avLst/>
          </a:prstGeom>
        </p:spPr>
        <p:txBody>
          <a:bodyPr wrap="square">
            <a:spAutoFit/>
          </a:bodyPr>
          <a:lstStyle/>
          <a:p>
            <a:pPr marL="285750" indent="-285750">
              <a:buFont typeface="Wingdings" panose="05000000000000000000" pitchFamily="2" charset="2"/>
              <a:buChar char="n"/>
            </a:pPr>
            <a:r>
              <a:rPr lang="en-US" altLang="ja-JP" sz="1400" b="1" dirty="0">
                <a:latin typeface="+mj-ea"/>
                <a:ea typeface="+mj-ea"/>
              </a:rPr>
              <a:t>ONCE Wallet-App</a:t>
            </a:r>
            <a:r>
              <a:rPr lang="ja-JP" altLang="en-US" sz="1400" dirty="0">
                <a:latin typeface="+mj-ea"/>
                <a:ea typeface="+mj-ea"/>
              </a:rPr>
              <a:t>：スマートフォンでの</a:t>
            </a:r>
            <a:r>
              <a:rPr lang="en-US" altLang="ja-JP" sz="1400" dirty="0">
                <a:latin typeface="+mj-ea"/>
                <a:ea typeface="+mj-ea"/>
              </a:rPr>
              <a:t>ID</a:t>
            </a:r>
            <a:r>
              <a:rPr lang="ja-JP" altLang="en-US" sz="1400" dirty="0">
                <a:latin typeface="+mj-ea"/>
                <a:ea typeface="+mj-ea"/>
              </a:rPr>
              <a:t>データの管理・転送と、その後のアクセス管理による制御を可能にしている</a:t>
            </a:r>
            <a:endParaRPr lang="en-US" altLang="ja-JP" sz="1400" dirty="0">
              <a:latin typeface="+mj-ea"/>
              <a:ea typeface="+mj-ea"/>
            </a:endParaRPr>
          </a:p>
          <a:p>
            <a:pPr marL="285750" indent="-285750">
              <a:buFont typeface="Wingdings" panose="05000000000000000000" pitchFamily="2" charset="2"/>
              <a:buChar char="n"/>
            </a:pPr>
            <a:r>
              <a:rPr lang="ja-JP" altLang="en-US" sz="1400" b="1" dirty="0">
                <a:latin typeface="+mj-ea"/>
                <a:ea typeface="+mj-ea"/>
              </a:rPr>
              <a:t>バックエンドシステム</a:t>
            </a:r>
            <a:r>
              <a:rPr lang="ja-JP" altLang="en-US" sz="1400" dirty="0">
                <a:latin typeface="+mj-ea"/>
                <a:ea typeface="+mj-ea"/>
              </a:rPr>
              <a:t>：デジタル</a:t>
            </a:r>
            <a:r>
              <a:rPr lang="en-US" altLang="ja-JP" sz="1400" dirty="0">
                <a:latin typeface="+mj-ea"/>
                <a:ea typeface="+mj-ea"/>
              </a:rPr>
              <a:t>ID</a:t>
            </a:r>
            <a:r>
              <a:rPr lang="ja-JP" altLang="en-US" sz="1400" dirty="0">
                <a:latin typeface="+mj-ea"/>
                <a:ea typeface="+mj-ea"/>
              </a:rPr>
              <a:t>のブロックとアップデートのための機能を提供している</a:t>
            </a:r>
            <a:endParaRPr lang="en-US" altLang="ja-JP" sz="1400" dirty="0">
              <a:latin typeface="+mj-ea"/>
              <a:ea typeface="+mj-ea"/>
            </a:endParaRPr>
          </a:p>
          <a:p>
            <a:pPr marL="285750" indent="-285750">
              <a:buFont typeface="Wingdings" panose="05000000000000000000" pitchFamily="2" charset="2"/>
              <a:buChar char="n"/>
            </a:pPr>
            <a:r>
              <a:rPr lang="en-US" altLang="ja-JP" sz="1400" b="1" dirty="0">
                <a:latin typeface="+mj-ea"/>
                <a:ea typeface="+mj-ea"/>
              </a:rPr>
              <a:t>ONCE ID Gateway</a:t>
            </a:r>
            <a:r>
              <a:rPr lang="ja-JP" altLang="en-US" sz="1400" dirty="0">
                <a:latin typeface="+mj-ea"/>
                <a:ea typeface="+mj-ea"/>
              </a:rPr>
              <a:t>：</a:t>
            </a:r>
            <a:r>
              <a:rPr lang="en-US" altLang="ja-JP" sz="1400" dirty="0">
                <a:latin typeface="+mj-ea"/>
                <a:ea typeface="+mj-ea"/>
              </a:rPr>
              <a:t>ID</a:t>
            </a:r>
            <a:r>
              <a:rPr lang="ja-JP" altLang="en-US" sz="1400" dirty="0">
                <a:latin typeface="+mj-ea"/>
                <a:ea typeface="+mj-ea"/>
              </a:rPr>
              <a:t>データを必要に応じてサービスプロバイダに転送を可能にしている</a:t>
            </a:r>
            <a:endParaRPr lang="en-US" altLang="ja-JP" sz="1400" dirty="0">
              <a:latin typeface="+mj-ea"/>
              <a:ea typeface="+mj-ea"/>
            </a:endParaRPr>
          </a:p>
          <a:p>
            <a:pPr marL="285750" indent="-285750">
              <a:buFont typeface="Wingdings" panose="05000000000000000000" pitchFamily="2" charset="2"/>
              <a:buChar char="n"/>
            </a:pPr>
            <a:r>
              <a:rPr lang="ja-JP" altLang="en-US" sz="1400" b="1" dirty="0">
                <a:latin typeface="+mj-ea"/>
                <a:ea typeface="+mj-ea"/>
              </a:rPr>
              <a:t>統合インターフェース</a:t>
            </a:r>
            <a:r>
              <a:rPr lang="ja-JP" altLang="en-US" sz="1400" dirty="0">
                <a:latin typeface="+mj-ea"/>
                <a:ea typeface="+mj-ea"/>
              </a:rPr>
              <a:t>：オンラインサービスの運営者が</a:t>
            </a:r>
            <a:r>
              <a:rPr lang="en-US" altLang="ja-JP" sz="1400" dirty="0">
                <a:latin typeface="+mj-ea"/>
                <a:ea typeface="+mj-ea"/>
              </a:rPr>
              <a:t>ID</a:t>
            </a:r>
            <a:r>
              <a:rPr lang="ja-JP" altLang="en-US" sz="1400" dirty="0">
                <a:latin typeface="+mj-ea"/>
                <a:ea typeface="+mj-ea"/>
              </a:rPr>
              <a:t>データを利用・検証可能にしている</a:t>
            </a:r>
          </a:p>
        </p:txBody>
      </p:sp>
      <p:sp>
        <p:nvSpPr>
          <p:cNvPr id="16" name="正方形/長方形 15"/>
          <p:cNvSpPr/>
          <p:nvPr/>
        </p:nvSpPr>
        <p:spPr>
          <a:xfrm>
            <a:off x="333375" y="3874069"/>
            <a:ext cx="2988533" cy="252000"/>
          </a:xfrm>
          <a:prstGeom prst="rect">
            <a:avLst/>
          </a:prstGeom>
          <a:solidFill>
            <a:schemeClr val="accent2">
              <a:lumMod val="75000"/>
              <a:lumOff val="2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ja-JP" altLang="en-US" sz="1400" b="1" dirty="0">
                <a:solidFill>
                  <a:schemeClr val="bg1"/>
                </a:solidFill>
              </a:rPr>
              <a:t>ユースケース</a:t>
            </a:r>
          </a:p>
        </p:txBody>
      </p:sp>
      <p:sp>
        <p:nvSpPr>
          <p:cNvPr id="17" name="正方形/長方形 16"/>
          <p:cNvSpPr/>
          <p:nvPr/>
        </p:nvSpPr>
        <p:spPr>
          <a:xfrm>
            <a:off x="333375" y="3884340"/>
            <a:ext cx="9242425" cy="2564658"/>
          </a:xfrm>
          <a:prstGeom prst="rect">
            <a:avLst/>
          </a:prstGeom>
          <a:noFill/>
          <a:ln w="3175">
            <a:solidFill>
              <a:schemeClr val="accent2">
                <a:lumMod val="75000"/>
                <a:lumOff val="25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endParaRPr kumimoji="1" lang="ja-JP" altLang="en-US" sz="1400" dirty="0">
              <a:solidFill>
                <a:schemeClr val="tx1"/>
              </a:solidFill>
            </a:endParaRPr>
          </a:p>
        </p:txBody>
      </p:sp>
      <p:sp>
        <p:nvSpPr>
          <p:cNvPr id="18" name="正方形/長方形 17"/>
          <p:cNvSpPr/>
          <p:nvPr/>
        </p:nvSpPr>
        <p:spPr>
          <a:xfrm>
            <a:off x="333077" y="4134497"/>
            <a:ext cx="9242723" cy="2339102"/>
          </a:xfrm>
          <a:prstGeom prst="rect">
            <a:avLst/>
          </a:prstGeom>
        </p:spPr>
        <p:txBody>
          <a:bodyPr wrap="square">
            <a:spAutoFit/>
          </a:bodyPr>
          <a:lstStyle/>
          <a:p>
            <a:pPr marL="285750" indent="-285750">
              <a:buFont typeface="Wingdings" panose="05000000000000000000" pitchFamily="2" charset="2"/>
              <a:buChar char="n"/>
            </a:pPr>
            <a:r>
              <a:rPr lang="ja-JP" altLang="en-US" sz="1400" b="1" dirty="0">
                <a:latin typeface="+mj-ea"/>
                <a:ea typeface="+mj-ea"/>
              </a:rPr>
              <a:t>運転免許証、自動車登録証等の確認作業への活用</a:t>
            </a:r>
            <a:endParaRPr lang="en-US" altLang="ja-JP" sz="1400" b="1" dirty="0">
              <a:latin typeface="+mj-ea"/>
              <a:ea typeface="+mj-ea"/>
            </a:endParaRPr>
          </a:p>
          <a:p>
            <a:pPr marL="540000" lvl="1" indent="-285750">
              <a:buFont typeface="Wingdings" panose="05000000000000000000" pitchFamily="2" charset="2"/>
              <a:buChar char="Ø"/>
            </a:pPr>
            <a:r>
              <a:rPr lang="ja-JP" altLang="en-US" sz="1200" dirty="0">
                <a:latin typeface="+mj-ea"/>
                <a:ea typeface="+mj-ea"/>
              </a:rPr>
              <a:t>運転免許証と車両登録のデジタル化により、警察が運転者の情報を検査する際に要する時間を大幅に短縮可能</a:t>
            </a:r>
            <a:endParaRPr lang="en-US" altLang="ja-JP" sz="1200" dirty="0">
              <a:latin typeface="+mj-ea"/>
              <a:ea typeface="+mj-ea"/>
            </a:endParaRPr>
          </a:p>
          <a:p>
            <a:pPr marL="540000" lvl="1" indent="-285750">
              <a:buFont typeface="Wingdings" panose="05000000000000000000" pitchFamily="2" charset="2"/>
              <a:buChar char="Ø"/>
            </a:pPr>
            <a:r>
              <a:rPr lang="ja-JP" altLang="en-US" sz="1200" dirty="0">
                <a:latin typeface="+mj-ea"/>
                <a:ea typeface="+mj-ea"/>
              </a:rPr>
              <a:t>運転免許証は各免許当局のオンラインポータルで管理でき、運転免許の取り消しや新しい車両の申請は、自宅のデバイスから行うことが可能</a:t>
            </a:r>
            <a:endParaRPr lang="en-US" altLang="ja-JP" sz="1200" dirty="0">
              <a:latin typeface="+mj-ea"/>
              <a:ea typeface="+mj-ea"/>
            </a:endParaRPr>
          </a:p>
          <a:p>
            <a:pPr marL="540000" lvl="1" indent="-285750">
              <a:buFont typeface="Wingdings" panose="05000000000000000000" pitchFamily="2" charset="2"/>
              <a:buChar char="Ø"/>
            </a:pPr>
            <a:r>
              <a:rPr lang="ja-JP" altLang="en-US" sz="1200" dirty="0">
                <a:latin typeface="+mj-ea"/>
                <a:ea typeface="+mj-ea"/>
              </a:rPr>
              <a:t>レンタカーやカーシェアリングの利用時の身分証明書の提示・確認作業においても原本の提示を不要にすることで迅速化することが可能</a:t>
            </a:r>
            <a:endParaRPr lang="en-US" altLang="ja-JP" sz="1200" dirty="0">
              <a:latin typeface="+mj-ea"/>
              <a:ea typeface="+mj-ea"/>
            </a:endParaRPr>
          </a:p>
          <a:p>
            <a:pPr marL="254250" lvl="1"/>
            <a:endParaRPr lang="en-US" altLang="ja-JP" sz="400" dirty="0">
              <a:latin typeface="+mj-ea"/>
              <a:ea typeface="+mj-ea"/>
            </a:endParaRPr>
          </a:p>
          <a:p>
            <a:pPr marL="285750" indent="-285750">
              <a:buFont typeface="Wingdings" panose="05000000000000000000" pitchFamily="2" charset="2"/>
              <a:buChar char="n"/>
            </a:pPr>
            <a:r>
              <a:rPr lang="ja-JP" altLang="en-US" sz="1400" b="1" dirty="0">
                <a:latin typeface="+mj-ea"/>
              </a:rPr>
              <a:t>公共施設の利用促進に向けた活用</a:t>
            </a:r>
            <a:endParaRPr lang="en-US" altLang="ja-JP" sz="1400" b="1" dirty="0">
              <a:latin typeface="+mj-ea"/>
            </a:endParaRPr>
          </a:p>
          <a:p>
            <a:pPr marL="540000" lvl="1" indent="-285750">
              <a:buFont typeface="Wingdings" panose="05000000000000000000" pitchFamily="2" charset="2"/>
              <a:buChar char="Ø"/>
            </a:pPr>
            <a:r>
              <a:rPr lang="ja-JP" altLang="en-US" sz="1200" dirty="0">
                <a:latin typeface="+mj-ea"/>
              </a:rPr>
              <a:t>博物館、プール、スポーツ施設、文化クラブ、公園、集会所等の公共施設の利用時にデジタル</a:t>
            </a:r>
            <a:r>
              <a:rPr lang="en-US" altLang="ja-JP" sz="1200" dirty="0">
                <a:latin typeface="+mj-ea"/>
              </a:rPr>
              <a:t>ID</a:t>
            </a:r>
            <a:r>
              <a:rPr lang="ja-JP" altLang="en-US" sz="1200" dirty="0">
                <a:latin typeface="+mj-ea"/>
              </a:rPr>
              <a:t>を用いることで確認・提示作業を迅速化する</a:t>
            </a:r>
            <a:endParaRPr lang="en-US" altLang="ja-JP" sz="1200" dirty="0">
              <a:latin typeface="+mj-ea"/>
            </a:endParaRPr>
          </a:p>
          <a:p>
            <a:pPr marL="540000" lvl="1" indent="-285750">
              <a:buFont typeface="Wingdings" panose="05000000000000000000" pitchFamily="2" charset="2"/>
              <a:buChar char="Ø"/>
            </a:pPr>
            <a:r>
              <a:rPr lang="ja-JP" altLang="en-US" sz="1200" dirty="0">
                <a:latin typeface="+mj-ea"/>
              </a:rPr>
              <a:t>現時点で顔写真等の視覚的特徴を提示する機能がなく、今後</a:t>
            </a:r>
            <a:r>
              <a:rPr lang="en-US" altLang="ja-JP" sz="1200" dirty="0">
                <a:latin typeface="+mj-ea"/>
              </a:rPr>
              <a:t>ONCE</a:t>
            </a:r>
            <a:r>
              <a:rPr lang="ja-JP" altLang="en-US" sz="1200" dirty="0">
                <a:latin typeface="+mj-ea"/>
              </a:rPr>
              <a:t>の準拠ウォレットに認証された個人写真を実装することが期待されている</a:t>
            </a:r>
            <a:endParaRPr lang="en-US" altLang="ja-JP" sz="1200" dirty="0">
              <a:latin typeface="+mj-ea"/>
            </a:endParaRPr>
          </a:p>
          <a:p>
            <a:pPr marL="254250" lvl="1"/>
            <a:endParaRPr lang="en-US" altLang="ja-JP" sz="400" b="1" dirty="0">
              <a:latin typeface="+mj-ea"/>
            </a:endParaRPr>
          </a:p>
          <a:p>
            <a:pPr marL="285750" indent="-285750">
              <a:buFont typeface="Wingdings" panose="05000000000000000000" pitchFamily="2" charset="2"/>
              <a:buChar char="n"/>
            </a:pPr>
            <a:r>
              <a:rPr lang="ja-JP" altLang="en-US" sz="1400" b="1" dirty="0">
                <a:latin typeface="+mj-ea"/>
              </a:rPr>
              <a:t>地域・自治体の特典サービスの利用促進への活用</a:t>
            </a:r>
            <a:endParaRPr lang="en-US" altLang="ja-JP" sz="1400" b="1" dirty="0">
              <a:latin typeface="+mj-ea"/>
            </a:endParaRPr>
          </a:p>
          <a:p>
            <a:pPr marL="540000" lvl="1" indent="-285750">
              <a:buFont typeface="Wingdings" panose="05000000000000000000" pitchFamily="2" charset="2"/>
              <a:buChar char="Ø"/>
            </a:pPr>
            <a:r>
              <a:rPr lang="ja-JP" altLang="en-US" sz="1200" dirty="0">
                <a:latin typeface="+mj-ea"/>
              </a:rPr>
              <a:t>デジタルスパカードやゲストカードを導入することで、スマートフォンを経由して入場料の無料や割引等の観光サービスを受けることが可能となる</a:t>
            </a:r>
            <a:endParaRPr lang="en-US" altLang="ja-JP" sz="1200" dirty="0">
              <a:latin typeface="+mj-ea"/>
            </a:endParaRPr>
          </a:p>
          <a:p>
            <a:pPr marL="540000" lvl="1" indent="-285750">
              <a:buFont typeface="Wingdings" panose="05000000000000000000" pitchFamily="2" charset="2"/>
              <a:buChar char="Ø"/>
            </a:pPr>
            <a:r>
              <a:rPr lang="ja-JP" altLang="en-US" sz="1200" dirty="0">
                <a:solidFill>
                  <a:srgbClr val="000000"/>
                </a:solidFill>
                <a:latin typeface="Meiryo UI" panose="020B0604030504040204" pitchFamily="50" charset="-128"/>
                <a:ea typeface="Meiryo UI" panose="020B0604030504040204" pitchFamily="50" charset="-128"/>
              </a:rPr>
              <a:t>従来、ホテルの宿泊客には提供されていなかった特典情報が、配信されるようになることで、宿泊客の満足度向上とともに、観光施設側は売上機会の創出につながる</a:t>
            </a:r>
            <a:endParaRPr lang="en-US" altLang="ja-JP" sz="1200" dirty="0">
              <a:latin typeface="+mj-ea"/>
            </a:endParaRPr>
          </a:p>
        </p:txBody>
      </p:sp>
      <p:sp>
        <p:nvSpPr>
          <p:cNvPr id="19" name="正方形/長方形 18"/>
          <p:cNvSpPr/>
          <p:nvPr/>
        </p:nvSpPr>
        <p:spPr>
          <a:xfrm>
            <a:off x="243740" y="6436532"/>
            <a:ext cx="9572625" cy="369332"/>
          </a:xfrm>
          <a:prstGeom prst="rect">
            <a:avLst/>
          </a:prstGeom>
        </p:spPr>
        <p:txBody>
          <a:bodyPr wrap="square">
            <a:spAutoFit/>
          </a:bodyPr>
          <a:lstStyle/>
          <a:p>
            <a:pPr latinLnBrk="1"/>
            <a:r>
              <a:rPr lang="ja-JP" altLang="en-US" sz="800" dirty="0" smtClean="0"/>
              <a:t>出所）１</a:t>
            </a:r>
            <a:r>
              <a:rPr lang="ja-JP" altLang="en-US" sz="800" dirty="0"/>
              <a:t>　</a:t>
            </a:r>
            <a:r>
              <a:rPr lang="en-US" altLang="ja-JP" sz="800" dirty="0"/>
              <a:t> https://</a:t>
            </a:r>
            <a:r>
              <a:rPr lang="en-US" altLang="ja-JP" sz="900" dirty="0"/>
              <a:t>www.digitale-technologien.de/DT/Navigation/EN/ProgrammeProjekte/AktuelleTechnologieprogramme/Sichere_Digitale_Identitaeten/Use_Cases/Use_Case_3/Use_Case_3.html</a:t>
            </a:r>
            <a:endParaRPr lang="en-US" altLang="ja-JP" sz="800" dirty="0"/>
          </a:p>
        </p:txBody>
      </p:sp>
    </p:spTree>
    <p:extLst>
      <p:ext uri="{BB962C8B-B14F-4D97-AF65-F5344CB8AC3E}">
        <p14:creationId xmlns:p14="http://schemas.microsoft.com/office/powerpoint/2010/main" val="281806667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タイトル 7"/>
          <p:cNvSpPr>
            <a:spLocks noGrp="1"/>
          </p:cNvSpPr>
          <p:nvPr>
            <p:ph type="title"/>
          </p:nvPr>
        </p:nvSpPr>
        <p:spPr>
          <a:xfrm>
            <a:off x="331490" y="164692"/>
            <a:ext cx="9243021" cy="497459"/>
          </a:xfrm>
        </p:spPr>
        <p:txBody>
          <a:bodyPr>
            <a:normAutofit fontScale="90000"/>
          </a:bodyPr>
          <a:lstStyle/>
          <a:p>
            <a:r>
              <a:rPr lang="en-US" altLang="ja-JP" sz="1100" dirty="0">
                <a:solidFill>
                  <a:srgbClr val="002060"/>
                </a:solidFill>
              </a:rPr>
              <a:t>3.3.1</a:t>
            </a:r>
            <a:r>
              <a:rPr lang="ja-JP" altLang="en-US" sz="1100" dirty="0">
                <a:solidFill>
                  <a:srgbClr val="002060"/>
                </a:solidFill>
              </a:rPr>
              <a:t>　自己主権型／分散型アイデンティティに関する取り組み・ユースケース　</a:t>
            </a:r>
            <a:r>
              <a:rPr lang="en-US" altLang="ja-JP" sz="1100" b="1" spc="0" dirty="0">
                <a:solidFill>
                  <a:srgbClr val="002060"/>
                </a:solidFill>
              </a:rPr>
              <a:t/>
            </a:r>
            <a:br>
              <a:rPr lang="en-US" altLang="ja-JP" sz="1100" b="1" spc="0" dirty="0">
                <a:solidFill>
                  <a:srgbClr val="002060"/>
                </a:solidFill>
              </a:rPr>
            </a:br>
            <a:r>
              <a:rPr lang="ja-JP" altLang="en-US" sz="2000" b="1" spc="0" dirty="0">
                <a:solidFill>
                  <a:srgbClr val="002060"/>
                </a:solidFill>
              </a:rPr>
              <a:t>ショーケースプロジェクト：</a:t>
            </a:r>
            <a:r>
              <a:rPr lang="en-US" altLang="ja-JP" sz="2000" dirty="0">
                <a:solidFill>
                  <a:srgbClr val="002060"/>
                </a:solidFill>
              </a:rPr>
              <a:t>SDIKA</a:t>
            </a:r>
            <a:endParaRPr lang="ja-JP" altLang="en-US" sz="3100" b="1" spc="0" dirty="0">
              <a:solidFill>
                <a:srgbClr val="002060"/>
              </a:solidFill>
            </a:endParaRPr>
          </a:p>
        </p:txBody>
      </p:sp>
      <p:sp>
        <p:nvSpPr>
          <p:cNvPr id="5" name="正方形/長方形 4"/>
          <p:cNvSpPr/>
          <p:nvPr/>
        </p:nvSpPr>
        <p:spPr>
          <a:xfrm>
            <a:off x="8589228" y="74294"/>
            <a:ext cx="985283" cy="186395"/>
          </a:xfrm>
          <a:prstGeom prst="rect">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400" b="1" i="0" u="none" strike="noStrike" kern="1200" cap="none" spc="0" normalizeH="0" baseline="0" noProof="0" dirty="0">
                <a:ln>
                  <a:noFill/>
                </a:ln>
                <a:solidFill>
                  <a:srgbClr val="000000"/>
                </a:solidFill>
                <a:effectLst/>
                <a:uLnTx/>
                <a:uFillTx/>
                <a:latin typeface="Arial"/>
                <a:ea typeface="Meiryo UI"/>
                <a:cs typeface="+mn-cs"/>
              </a:rPr>
              <a:t>EU</a:t>
            </a:r>
            <a:endParaRPr kumimoji="1" lang="ja-JP" altLang="en-US" sz="1400" b="1" i="0" u="none" strike="noStrike" kern="1200" cap="none" spc="0" normalizeH="0" baseline="0" noProof="0" dirty="0">
              <a:ln>
                <a:noFill/>
              </a:ln>
              <a:solidFill>
                <a:srgbClr val="000000"/>
              </a:solidFill>
              <a:effectLst/>
              <a:uLnTx/>
              <a:uFillTx/>
              <a:latin typeface="Arial"/>
              <a:ea typeface="Meiryo UI"/>
              <a:cs typeface="+mn-cs"/>
            </a:endParaRPr>
          </a:p>
        </p:txBody>
      </p:sp>
      <p:sp>
        <p:nvSpPr>
          <p:cNvPr id="7" name="正方形/長方形 6"/>
          <p:cNvSpPr/>
          <p:nvPr/>
        </p:nvSpPr>
        <p:spPr>
          <a:xfrm>
            <a:off x="8589228" y="287160"/>
            <a:ext cx="985283" cy="186395"/>
          </a:xfrm>
          <a:prstGeom prst="rect">
            <a:avLst/>
          </a:prstGeom>
          <a:solidFill>
            <a:schemeClr val="accent2">
              <a:lumMod val="25000"/>
              <a:lumOff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ドイツ</a:t>
            </a:r>
          </a:p>
        </p:txBody>
      </p:sp>
      <p:sp>
        <p:nvSpPr>
          <p:cNvPr id="9" name="正方形/長方形 8"/>
          <p:cNvSpPr/>
          <p:nvPr/>
        </p:nvSpPr>
        <p:spPr>
          <a:xfrm>
            <a:off x="8589226" y="507060"/>
            <a:ext cx="985283" cy="186395"/>
          </a:xfrm>
          <a:prstGeom prst="rect">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イギリス</a:t>
            </a:r>
          </a:p>
        </p:txBody>
      </p:sp>
      <p:sp>
        <p:nvSpPr>
          <p:cNvPr id="6" name="正方形/長方形 5"/>
          <p:cNvSpPr/>
          <p:nvPr/>
        </p:nvSpPr>
        <p:spPr>
          <a:xfrm>
            <a:off x="331488" y="1672745"/>
            <a:ext cx="2988533" cy="252000"/>
          </a:xfrm>
          <a:prstGeom prst="rect">
            <a:avLst/>
          </a:prstGeom>
          <a:solidFill>
            <a:schemeClr val="accent2">
              <a:lumMod val="75000"/>
              <a:lumOff val="2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ja-JP" altLang="en-US" sz="1400" b="1" dirty="0">
                <a:solidFill>
                  <a:schemeClr val="bg1"/>
                </a:solidFill>
              </a:rPr>
              <a:t>パートナー都市・企業</a:t>
            </a:r>
          </a:p>
        </p:txBody>
      </p:sp>
      <p:sp>
        <p:nvSpPr>
          <p:cNvPr id="10" name="正方形/長方形 9"/>
          <p:cNvSpPr/>
          <p:nvPr/>
        </p:nvSpPr>
        <p:spPr>
          <a:xfrm>
            <a:off x="331488" y="2573915"/>
            <a:ext cx="2988533" cy="252000"/>
          </a:xfrm>
          <a:prstGeom prst="rect">
            <a:avLst/>
          </a:prstGeom>
          <a:solidFill>
            <a:schemeClr val="accent2">
              <a:lumMod val="75000"/>
              <a:lumOff val="2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ja-JP" altLang="en-US" sz="1400" b="1" dirty="0">
                <a:solidFill>
                  <a:schemeClr val="bg1"/>
                </a:solidFill>
              </a:rPr>
              <a:t>技術的な構成要素</a:t>
            </a:r>
          </a:p>
        </p:txBody>
      </p:sp>
      <p:sp>
        <p:nvSpPr>
          <p:cNvPr id="11" name="正方形/長方形 10"/>
          <p:cNvSpPr/>
          <p:nvPr/>
        </p:nvSpPr>
        <p:spPr>
          <a:xfrm>
            <a:off x="331788" y="1672746"/>
            <a:ext cx="9242425" cy="818303"/>
          </a:xfrm>
          <a:prstGeom prst="rect">
            <a:avLst/>
          </a:prstGeom>
          <a:noFill/>
          <a:ln w="3175">
            <a:solidFill>
              <a:schemeClr val="accent2">
                <a:lumMod val="75000"/>
                <a:lumOff val="25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endParaRPr kumimoji="1" lang="ja-JP" altLang="en-US" sz="1400" dirty="0">
              <a:solidFill>
                <a:schemeClr val="tx1"/>
              </a:solidFill>
            </a:endParaRPr>
          </a:p>
        </p:txBody>
      </p:sp>
      <p:sp>
        <p:nvSpPr>
          <p:cNvPr id="12" name="正方形/長方形 11"/>
          <p:cNvSpPr/>
          <p:nvPr/>
        </p:nvSpPr>
        <p:spPr>
          <a:xfrm>
            <a:off x="331787" y="1926087"/>
            <a:ext cx="9242723" cy="523220"/>
          </a:xfrm>
          <a:prstGeom prst="rect">
            <a:avLst/>
          </a:prstGeom>
        </p:spPr>
        <p:txBody>
          <a:bodyPr wrap="square">
            <a:spAutoFit/>
          </a:bodyPr>
          <a:lstStyle/>
          <a:p>
            <a:pPr marL="285750" indent="-285750">
              <a:buFont typeface="Wingdings" panose="05000000000000000000" pitchFamily="2" charset="2"/>
              <a:buChar char="n"/>
            </a:pPr>
            <a:r>
              <a:rPr lang="ja-JP" altLang="en-US" sz="1400" b="1" dirty="0">
                <a:latin typeface="+mj-ea"/>
                <a:ea typeface="+mj-ea"/>
              </a:rPr>
              <a:t>都市</a:t>
            </a:r>
            <a:r>
              <a:rPr lang="ja-JP" altLang="en-US" sz="1400" dirty="0">
                <a:latin typeface="+mj-ea"/>
                <a:ea typeface="+mj-ea"/>
              </a:rPr>
              <a:t>：カースルーエ市（情報技術・デジタル局）</a:t>
            </a:r>
            <a:endParaRPr lang="en-US" altLang="ja-JP" sz="1400" dirty="0">
              <a:latin typeface="+mj-ea"/>
              <a:ea typeface="+mj-ea"/>
            </a:endParaRPr>
          </a:p>
          <a:p>
            <a:pPr marL="285750" indent="-285750">
              <a:buFont typeface="Wingdings" panose="05000000000000000000" pitchFamily="2" charset="2"/>
              <a:buChar char="n"/>
            </a:pPr>
            <a:r>
              <a:rPr lang="ja-JP" altLang="en-US" sz="1400" b="1" dirty="0">
                <a:latin typeface="+mj-ea"/>
                <a:ea typeface="+mj-ea"/>
              </a:rPr>
              <a:t>企業</a:t>
            </a:r>
            <a:r>
              <a:rPr lang="ja-JP" altLang="en-US" sz="1400" dirty="0">
                <a:latin typeface="+mj-ea"/>
                <a:ea typeface="+mj-ea"/>
              </a:rPr>
              <a:t>：</a:t>
            </a:r>
            <a:r>
              <a:rPr lang="en-US" altLang="ja-JP" sz="1400" dirty="0">
                <a:latin typeface="+mj-ea"/>
                <a:ea typeface="+mj-ea"/>
              </a:rPr>
              <a:t>FZI</a:t>
            </a:r>
            <a:r>
              <a:rPr lang="ja-JP" altLang="en-US" sz="1400" dirty="0">
                <a:latin typeface="+mj-ea"/>
                <a:ea typeface="+mj-ea"/>
              </a:rPr>
              <a:t>情報技術研究センター、</a:t>
            </a:r>
            <a:r>
              <a:rPr lang="en-US" altLang="ja-JP" sz="1400" dirty="0">
                <a:latin typeface="+mj-ea"/>
                <a:ea typeface="+mj-ea"/>
              </a:rPr>
              <a:t>CAS</a:t>
            </a:r>
            <a:r>
              <a:rPr lang="ja-JP" altLang="en-US" sz="1400" dirty="0">
                <a:latin typeface="+mj-ea"/>
                <a:ea typeface="+mj-ea"/>
              </a:rPr>
              <a:t>ソフトウェア</a:t>
            </a:r>
            <a:r>
              <a:rPr lang="en-US" altLang="ja-JP" sz="1400" dirty="0">
                <a:latin typeface="+mj-ea"/>
                <a:ea typeface="+mj-ea"/>
              </a:rPr>
              <a:t>(</a:t>
            </a:r>
            <a:r>
              <a:rPr lang="ja-JP" altLang="en-US" sz="1400" dirty="0">
                <a:latin typeface="+mj-ea"/>
                <a:ea typeface="+mj-ea"/>
              </a:rPr>
              <a:t>株</a:t>
            </a:r>
            <a:r>
              <a:rPr lang="en-US" altLang="ja-JP" sz="1400" dirty="0">
                <a:latin typeface="+mj-ea"/>
                <a:ea typeface="+mj-ea"/>
              </a:rPr>
              <a:t>)</a:t>
            </a:r>
            <a:r>
              <a:rPr lang="ja-JP" altLang="en-US" sz="1400" dirty="0" err="1">
                <a:latin typeface="+mj-ea"/>
                <a:ea typeface="+mj-ea"/>
              </a:rPr>
              <a:t>、</a:t>
            </a:r>
            <a:r>
              <a:rPr lang="en-US" altLang="ja-JP" sz="1400" dirty="0">
                <a:latin typeface="+mj-ea"/>
                <a:ea typeface="+mj-ea"/>
              </a:rPr>
              <a:t> INIT(</a:t>
            </a:r>
            <a:r>
              <a:rPr lang="ja-JP" altLang="en-US" sz="1400" dirty="0">
                <a:latin typeface="+mj-ea"/>
                <a:ea typeface="+mj-ea"/>
              </a:rPr>
              <a:t>有</a:t>
            </a:r>
            <a:r>
              <a:rPr lang="en-US" altLang="ja-JP" sz="1400" dirty="0">
                <a:latin typeface="+mj-ea"/>
                <a:ea typeface="+mj-ea"/>
              </a:rPr>
              <a:t>)</a:t>
            </a:r>
            <a:r>
              <a:rPr lang="ja-JP" altLang="en-US" sz="1400" dirty="0" err="1">
                <a:latin typeface="+mj-ea"/>
                <a:ea typeface="+mj-ea"/>
              </a:rPr>
              <a:t>、</a:t>
            </a:r>
            <a:r>
              <a:rPr lang="en-US" altLang="ja-JP" sz="1400" dirty="0">
                <a:latin typeface="+mj-ea"/>
                <a:ea typeface="+mj-ea"/>
              </a:rPr>
              <a:t>ISB(</a:t>
            </a:r>
            <a:r>
              <a:rPr lang="ja-JP" altLang="en-US" sz="1400" dirty="0">
                <a:latin typeface="+mj-ea"/>
                <a:ea typeface="+mj-ea"/>
              </a:rPr>
              <a:t>株</a:t>
            </a:r>
            <a:r>
              <a:rPr lang="en-US" altLang="ja-JP" sz="1400" dirty="0">
                <a:latin typeface="+mj-ea"/>
                <a:ea typeface="+mj-ea"/>
              </a:rPr>
              <a:t>)</a:t>
            </a:r>
            <a:r>
              <a:rPr lang="ja-JP" altLang="en-US" sz="1400" dirty="0" err="1">
                <a:latin typeface="+mj-ea"/>
                <a:ea typeface="+mj-ea"/>
              </a:rPr>
              <a:t>、</a:t>
            </a:r>
            <a:r>
              <a:rPr lang="en-US" altLang="ja-JP" sz="1400" dirty="0" err="1">
                <a:latin typeface="+mj-ea"/>
                <a:ea typeface="+mj-ea"/>
              </a:rPr>
              <a:t>Jolocom</a:t>
            </a:r>
            <a:r>
              <a:rPr lang="en-US" altLang="ja-JP" sz="1400" dirty="0">
                <a:latin typeface="+mj-ea"/>
                <a:ea typeface="+mj-ea"/>
              </a:rPr>
              <a:t>(</a:t>
            </a:r>
            <a:r>
              <a:rPr lang="ja-JP" altLang="en-US" sz="1400" dirty="0">
                <a:latin typeface="+mj-ea"/>
                <a:ea typeface="+mj-ea"/>
              </a:rPr>
              <a:t>有</a:t>
            </a:r>
            <a:r>
              <a:rPr lang="en-US" altLang="ja-JP" sz="1400" dirty="0">
                <a:latin typeface="+mj-ea"/>
                <a:ea typeface="+mj-ea"/>
              </a:rPr>
              <a:t>)</a:t>
            </a:r>
            <a:endParaRPr lang="ja-JP" altLang="en-US" sz="1400" dirty="0">
              <a:latin typeface="+mj-ea"/>
              <a:ea typeface="+mj-ea"/>
            </a:endParaRPr>
          </a:p>
        </p:txBody>
      </p:sp>
      <p:sp>
        <p:nvSpPr>
          <p:cNvPr id="13" name="正方形/長方形 12"/>
          <p:cNvSpPr/>
          <p:nvPr/>
        </p:nvSpPr>
        <p:spPr>
          <a:xfrm>
            <a:off x="331488" y="2570117"/>
            <a:ext cx="9242425" cy="1204265"/>
          </a:xfrm>
          <a:prstGeom prst="rect">
            <a:avLst/>
          </a:prstGeom>
          <a:noFill/>
          <a:ln w="3175">
            <a:solidFill>
              <a:schemeClr val="accent2">
                <a:lumMod val="75000"/>
                <a:lumOff val="25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endParaRPr kumimoji="1" lang="ja-JP" altLang="en-US" sz="1400" dirty="0">
              <a:solidFill>
                <a:schemeClr val="tx1"/>
              </a:solidFill>
            </a:endParaRPr>
          </a:p>
        </p:txBody>
      </p:sp>
      <p:sp>
        <p:nvSpPr>
          <p:cNvPr id="14" name="正方形/長方形 13"/>
          <p:cNvSpPr/>
          <p:nvPr/>
        </p:nvSpPr>
        <p:spPr>
          <a:xfrm>
            <a:off x="331190" y="2820275"/>
            <a:ext cx="9242723" cy="738664"/>
          </a:xfrm>
          <a:prstGeom prst="rect">
            <a:avLst/>
          </a:prstGeom>
        </p:spPr>
        <p:txBody>
          <a:bodyPr wrap="square">
            <a:spAutoFit/>
          </a:bodyPr>
          <a:lstStyle/>
          <a:p>
            <a:pPr marL="285750" indent="-285750">
              <a:buFont typeface="Wingdings" panose="05000000000000000000" pitchFamily="2" charset="2"/>
              <a:buChar char="n"/>
            </a:pPr>
            <a:r>
              <a:rPr lang="en-US" altLang="ja-JP" sz="1400" b="1" dirty="0">
                <a:latin typeface="+mj-ea"/>
                <a:ea typeface="+mj-ea"/>
              </a:rPr>
              <a:t>SDI-X </a:t>
            </a:r>
            <a:r>
              <a:rPr lang="ja-JP" altLang="en-US" sz="1400" b="1" dirty="0">
                <a:latin typeface="+mj-ea"/>
                <a:ea typeface="+mj-ea"/>
              </a:rPr>
              <a:t>システム</a:t>
            </a:r>
            <a:r>
              <a:rPr lang="ja-JP" altLang="en-US" sz="1400" dirty="0">
                <a:latin typeface="+mj-ea"/>
                <a:ea typeface="+mj-ea"/>
              </a:rPr>
              <a:t>：受け入れポイントで様々な発行者のデジタル </a:t>
            </a:r>
            <a:r>
              <a:rPr lang="en-US" altLang="ja-JP" sz="1400" dirty="0">
                <a:latin typeface="+mj-ea"/>
                <a:ea typeface="+mj-ea"/>
              </a:rPr>
              <a:t>ID </a:t>
            </a:r>
            <a:r>
              <a:rPr lang="ja-JP" altLang="en-US" sz="1400" dirty="0" err="1">
                <a:latin typeface="+mj-ea"/>
                <a:ea typeface="+mj-ea"/>
              </a:rPr>
              <a:t>を検</a:t>
            </a:r>
            <a:r>
              <a:rPr lang="ja-JP" altLang="en-US" sz="1400" dirty="0">
                <a:latin typeface="+mj-ea"/>
                <a:ea typeface="+mj-ea"/>
              </a:rPr>
              <a:t>証して使用することが可能となる。これによりクラウドベースで一元管理された</a:t>
            </a:r>
            <a:r>
              <a:rPr lang="en-US" altLang="ja-JP" sz="1400" dirty="0">
                <a:latin typeface="+mj-ea"/>
                <a:ea typeface="+mj-ea"/>
              </a:rPr>
              <a:t>ID</a:t>
            </a:r>
            <a:r>
              <a:rPr lang="ja-JP" altLang="en-US" sz="1400" dirty="0">
                <a:latin typeface="+mj-ea"/>
                <a:ea typeface="+mj-ea"/>
              </a:rPr>
              <a:t>と自己管理された</a:t>
            </a:r>
            <a:r>
              <a:rPr lang="en-US" altLang="ja-JP" sz="1400" dirty="0">
                <a:latin typeface="+mj-ea"/>
                <a:ea typeface="+mj-ea"/>
              </a:rPr>
              <a:t>ID/SSI</a:t>
            </a:r>
            <a:r>
              <a:rPr lang="ja-JP" altLang="en-US" sz="1400" dirty="0">
                <a:latin typeface="+mj-ea"/>
                <a:ea typeface="+mj-ea"/>
              </a:rPr>
              <a:t>の両方が利用可能となる</a:t>
            </a:r>
            <a:r>
              <a:rPr lang="ja-JP" altLang="en-US" sz="1400" dirty="0" smtClean="0">
                <a:latin typeface="+mj-ea"/>
                <a:ea typeface="+mj-ea"/>
              </a:rPr>
              <a:t>。</a:t>
            </a:r>
            <a:r>
              <a:rPr lang="ja-JP" altLang="en-US" sz="1400" dirty="0">
                <a:latin typeface="+mj-ea"/>
              </a:rPr>
              <a:t>各受け入れポイントがローカル</a:t>
            </a:r>
            <a:r>
              <a:rPr lang="ja-JP" altLang="en-US" sz="1400" dirty="0" smtClean="0">
                <a:latin typeface="+mj-ea"/>
              </a:rPr>
              <a:t>の</a:t>
            </a:r>
            <a:r>
              <a:rPr lang="en-US" altLang="ja-JP" sz="1400" dirty="0" smtClean="0">
                <a:latin typeface="+mj-ea"/>
              </a:rPr>
              <a:t>SDI-X</a:t>
            </a:r>
            <a:r>
              <a:rPr lang="ja-JP" altLang="en-US" sz="1400" dirty="0">
                <a:latin typeface="+mj-ea"/>
              </a:rPr>
              <a:t>アダプターを介して接続する。</a:t>
            </a:r>
            <a:endParaRPr lang="en-US" altLang="ja-JP" sz="1400" dirty="0">
              <a:latin typeface="+mj-ea"/>
              <a:ea typeface="+mj-ea"/>
            </a:endParaRPr>
          </a:p>
        </p:txBody>
      </p:sp>
      <p:sp>
        <p:nvSpPr>
          <p:cNvPr id="15" name="正方形/長方形 14"/>
          <p:cNvSpPr/>
          <p:nvPr/>
        </p:nvSpPr>
        <p:spPr>
          <a:xfrm>
            <a:off x="333375" y="3874069"/>
            <a:ext cx="2988533" cy="252000"/>
          </a:xfrm>
          <a:prstGeom prst="rect">
            <a:avLst/>
          </a:prstGeom>
          <a:solidFill>
            <a:schemeClr val="accent2">
              <a:lumMod val="75000"/>
              <a:lumOff val="2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ja-JP" altLang="en-US" sz="1400" b="1" dirty="0">
                <a:solidFill>
                  <a:schemeClr val="bg1"/>
                </a:solidFill>
              </a:rPr>
              <a:t>ユースケース</a:t>
            </a:r>
          </a:p>
        </p:txBody>
      </p:sp>
      <p:sp>
        <p:nvSpPr>
          <p:cNvPr id="16" name="正方形/長方形 15"/>
          <p:cNvSpPr/>
          <p:nvPr/>
        </p:nvSpPr>
        <p:spPr>
          <a:xfrm>
            <a:off x="333375" y="3884339"/>
            <a:ext cx="9242425" cy="2507541"/>
          </a:xfrm>
          <a:prstGeom prst="rect">
            <a:avLst/>
          </a:prstGeom>
          <a:noFill/>
          <a:ln w="3175">
            <a:solidFill>
              <a:schemeClr val="accent2">
                <a:lumMod val="75000"/>
                <a:lumOff val="25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endParaRPr kumimoji="1" lang="ja-JP" altLang="en-US" sz="1400" dirty="0">
              <a:solidFill>
                <a:schemeClr val="tx1"/>
              </a:solidFill>
            </a:endParaRPr>
          </a:p>
        </p:txBody>
      </p:sp>
      <p:sp>
        <p:nvSpPr>
          <p:cNvPr id="17" name="正方形/長方形 16"/>
          <p:cNvSpPr/>
          <p:nvPr/>
        </p:nvSpPr>
        <p:spPr>
          <a:xfrm>
            <a:off x="333077" y="4134497"/>
            <a:ext cx="9242723" cy="1938992"/>
          </a:xfrm>
          <a:prstGeom prst="rect">
            <a:avLst/>
          </a:prstGeom>
        </p:spPr>
        <p:txBody>
          <a:bodyPr wrap="square">
            <a:spAutoFit/>
          </a:bodyPr>
          <a:lstStyle/>
          <a:p>
            <a:pPr marL="285750" indent="-285750">
              <a:buFont typeface="Wingdings" panose="05000000000000000000" pitchFamily="2" charset="2"/>
              <a:buChar char="n"/>
            </a:pPr>
            <a:r>
              <a:rPr lang="ja-JP" altLang="en-US" sz="1200" b="1" dirty="0">
                <a:latin typeface="+mj-ea"/>
                <a:ea typeface="+mj-ea"/>
              </a:rPr>
              <a:t>安全で迅速な骨髄提供</a:t>
            </a:r>
            <a:endParaRPr lang="en-US" altLang="ja-JP" sz="1200" b="1" dirty="0">
              <a:latin typeface="+mj-ea"/>
              <a:ea typeface="+mj-ea"/>
            </a:endParaRPr>
          </a:p>
          <a:p>
            <a:pPr marL="540000" lvl="1" indent="-285750">
              <a:buFont typeface="Wingdings" panose="05000000000000000000" pitchFamily="2" charset="2"/>
              <a:buChar char="Ø"/>
            </a:pPr>
            <a:r>
              <a:rPr lang="ja-JP" altLang="en-US" sz="1200" dirty="0">
                <a:latin typeface="+mj-ea"/>
                <a:ea typeface="+mj-ea"/>
              </a:rPr>
              <a:t>ドナーがデジタル</a:t>
            </a:r>
            <a:r>
              <a:rPr lang="en-US" altLang="ja-JP" sz="1200" dirty="0">
                <a:latin typeface="+mj-ea"/>
                <a:ea typeface="+mj-ea"/>
              </a:rPr>
              <a:t>ID</a:t>
            </a:r>
            <a:r>
              <a:rPr lang="ja-JP" altLang="en-US" sz="1200" dirty="0">
                <a:latin typeface="+mj-ea"/>
                <a:ea typeface="+mj-ea"/>
              </a:rPr>
              <a:t>としてウォレットに保存した情報を、ドナーの意思の下、必要な情報をドナーデータベースへ転送が可能となる。</a:t>
            </a:r>
            <a:endParaRPr lang="en-US" altLang="ja-JP" sz="1200" dirty="0">
              <a:latin typeface="+mj-ea"/>
              <a:ea typeface="+mj-ea"/>
            </a:endParaRPr>
          </a:p>
          <a:p>
            <a:pPr marL="540000" lvl="1" indent="-285750">
              <a:buFont typeface="Wingdings" panose="05000000000000000000" pitchFamily="2" charset="2"/>
              <a:buChar char="Ø"/>
            </a:pPr>
            <a:r>
              <a:rPr lang="ja-JP" altLang="en-US" sz="1200" dirty="0">
                <a:latin typeface="+mj-ea"/>
                <a:ea typeface="+mj-ea"/>
              </a:rPr>
              <a:t>これまで医療機関が手入力で登録していたドナー登録の作業が省力化されるとともに、医療機関とドナーで迅速な連携が可能となる。</a:t>
            </a:r>
            <a:endParaRPr lang="en-US" altLang="ja-JP" sz="1200" dirty="0">
              <a:latin typeface="+mj-ea"/>
              <a:ea typeface="+mj-ea"/>
            </a:endParaRPr>
          </a:p>
          <a:p>
            <a:pPr marL="285750" indent="-285750">
              <a:buFont typeface="Wingdings" panose="05000000000000000000" pitchFamily="2" charset="2"/>
              <a:buChar char="n"/>
            </a:pPr>
            <a:r>
              <a:rPr lang="ja-JP" altLang="en-US" sz="1200" b="1" dirty="0">
                <a:latin typeface="+mj-ea"/>
              </a:rPr>
              <a:t>ビジネスの立ち上げ加速</a:t>
            </a:r>
            <a:endParaRPr lang="en-US" altLang="ja-JP" sz="1200" b="1" dirty="0">
              <a:latin typeface="+mj-ea"/>
            </a:endParaRPr>
          </a:p>
          <a:p>
            <a:pPr marL="540000" lvl="1" indent="-285750">
              <a:buFont typeface="Wingdings" panose="05000000000000000000" pitchFamily="2" charset="2"/>
              <a:buChar char="Ø"/>
            </a:pPr>
            <a:r>
              <a:rPr lang="ja-JP" altLang="en-US" sz="1200" dirty="0">
                <a:latin typeface="+mj-ea"/>
                <a:ea typeface="+mj-ea"/>
              </a:rPr>
              <a:t>会社（ビジネス）を立ち上げるにあたり、創業期における登記や銀行口座の開設、</a:t>
            </a:r>
            <a:r>
              <a:rPr lang="ja-JP" altLang="en-US" sz="1200" dirty="0">
                <a:latin typeface="+mj-ea"/>
              </a:rPr>
              <a:t>日々の運営においても</a:t>
            </a:r>
            <a:r>
              <a:rPr lang="ja-JP" altLang="en-US" sz="1200" dirty="0" err="1">
                <a:latin typeface="+mj-ea"/>
              </a:rPr>
              <a:t>都度都度</a:t>
            </a:r>
            <a:r>
              <a:rPr lang="ja-JP" altLang="en-US" sz="1200" dirty="0">
                <a:latin typeface="+mj-ea"/>
              </a:rPr>
              <a:t>情報の入力や提示が求められる</a:t>
            </a:r>
            <a:r>
              <a:rPr lang="en-US" altLang="ja-JP" sz="1200" dirty="0">
                <a:latin typeface="+mj-ea"/>
              </a:rPr>
              <a:t>ID</a:t>
            </a:r>
            <a:r>
              <a:rPr lang="ja-JP" altLang="en-US" sz="1200" dirty="0">
                <a:latin typeface="+mj-ea"/>
              </a:rPr>
              <a:t>データを、一か所に集約し何度も使いまわすことを可能にすることで、都度発生する作業を省力化する。</a:t>
            </a:r>
            <a:endParaRPr lang="en-US" altLang="ja-JP" sz="1200" dirty="0">
              <a:latin typeface="+mj-ea"/>
            </a:endParaRPr>
          </a:p>
          <a:p>
            <a:pPr marL="540000" lvl="1" indent="-285750">
              <a:buFont typeface="Wingdings" panose="05000000000000000000" pitchFamily="2" charset="2"/>
              <a:buChar char="Ø"/>
            </a:pPr>
            <a:r>
              <a:rPr lang="ja-JP" altLang="en-US" sz="1200" dirty="0">
                <a:latin typeface="+mj-ea"/>
                <a:ea typeface="+mj-ea"/>
              </a:rPr>
              <a:t>また</a:t>
            </a:r>
            <a:r>
              <a:rPr lang="en-US" altLang="ja-JP" sz="1200" dirty="0" err="1">
                <a:latin typeface="+mj-ea"/>
                <a:ea typeface="+mj-ea"/>
              </a:rPr>
              <a:t>ePA</a:t>
            </a:r>
            <a:r>
              <a:rPr lang="ja-JP" altLang="en-US" sz="1200" dirty="0">
                <a:latin typeface="+mj-ea"/>
                <a:ea typeface="+mj-ea"/>
              </a:rPr>
              <a:t>の電子認証とも連携することで、申請者の認証とその後の手続きの迅速化を可能とする。</a:t>
            </a:r>
            <a:endParaRPr lang="en-US" altLang="ja-JP" sz="1200" dirty="0">
              <a:latin typeface="+mj-ea"/>
              <a:ea typeface="+mj-ea"/>
            </a:endParaRPr>
          </a:p>
          <a:p>
            <a:pPr marL="285750" indent="-285750">
              <a:buFont typeface="Wingdings" panose="05000000000000000000" pitchFamily="2" charset="2"/>
              <a:buChar char="n"/>
            </a:pPr>
            <a:r>
              <a:rPr lang="ja-JP" altLang="en-US" sz="1200" b="1" dirty="0">
                <a:latin typeface="+mj-ea"/>
              </a:rPr>
              <a:t>建築業の申請・許可プロセスの加速化</a:t>
            </a:r>
            <a:endParaRPr lang="en-US" altLang="ja-JP" sz="1200" b="1" dirty="0">
              <a:latin typeface="+mj-ea"/>
            </a:endParaRPr>
          </a:p>
          <a:p>
            <a:pPr marL="540000" lvl="1" indent="-285750">
              <a:buFont typeface="Wingdings" panose="05000000000000000000" pitchFamily="2" charset="2"/>
              <a:buChar char="Ø"/>
            </a:pPr>
            <a:r>
              <a:rPr lang="ja-JP" altLang="en-US" sz="1200" dirty="0">
                <a:latin typeface="+mj-ea"/>
                <a:ea typeface="+mj-ea"/>
              </a:rPr>
              <a:t>民間企業や行政等、様々なステークホルダーが参画する建築業において、デジタル化により申請・許可の管理プロセスをより適切に記録、追跡可能とすることで、加速化を図るとともに、透明性のある管理手法を実現する。</a:t>
            </a:r>
            <a:endParaRPr lang="en-US" altLang="ja-JP" sz="1200" dirty="0">
              <a:latin typeface="+mj-ea"/>
              <a:ea typeface="+mj-ea"/>
            </a:endParaRPr>
          </a:p>
        </p:txBody>
      </p:sp>
      <p:sp>
        <p:nvSpPr>
          <p:cNvPr id="18" name="正方形/長方形 17"/>
          <p:cNvSpPr/>
          <p:nvPr/>
        </p:nvSpPr>
        <p:spPr>
          <a:xfrm>
            <a:off x="333375" y="6400308"/>
            <a:ext cx="9240538" cy="215444"/>
          </a:xfrm>
          <a:prstGeom prst="rect">
            <a:avLst/>
          </a:prstGeom>
        </p:spPr>
        <p:txBody>
          <a:bodyPr wrap="square">
            <a:spAutoFit/>
          </a:bodyPr>
          <a:lstStyle/>
          <a:p>
            <a:r>
              <a:rPr lang="ja-JP" altLang="en-US" sz="800" dirty="0" smtClean="0"/>
              <a:t>出所）１</a:t>
            </a:r>
            <a:r>
              <a:rPr lang="ja-JP" altLang="en-US" sz="800" dirty="0"/>
              <a:t>　</a:t>
            </a:r>
            <a:r>
              <a:rPr lang="en-US" altLang="ja-JP" sz="800" dirty="0"/>
              <a:t>https://www.digitale-technologien.de/DT/Navigation/EN/ProgrammeProjekte/AktuelleTechnologieprogramme/Sichere_Digitale_Identitaeten/Use_Cases/Use_Case_4/Use_Case_4.html</a:t>
            </a:r>
          </a:p>
        </p:txBody>
      </p:sp>
      <p:sp>
        <p:nvSpPr>
          <p:cNvPr id="19" name="テキスト ボックス 18"/>
          <p:cNvSpPr txBox="1"/>
          <p:nvPr/>
        </p:nvSpPr>
        <p:spPr>
          <a:xfrm>
            <a:off x="331490" y="698182"/>
            <a:ext cx="9397126" cy="650933"/>
          </a:xfrm>
          <a:prstGeom prst="rect">
            <a:avLst/>
          </a:prstGeom>
          <a:noFill/>
        </p:spPr>
        <p:txBody>
          <a:bodyPr wrap="square" lIns="0" rIns="0" rtlCol="0">
            <a:noAutofit/>
          </a:bodyPr>
          <a:lstStyle/>
          <a:p>
            <a:pPr lvl="0" defTabSz="288000">
              <a:defRPr/>
            </a:pPr>
            <a:r>
              <a:rPr lang="en-US" altLang="ja-JP" sz="1600" b="1" dirty="0">
                <a:solidFill>
                  <a:srgbClr val="000000"/>
                </a:solidFill>
                <a:latin typeface="Meiryo UI"/>
              </a:rPr>
              <a:t>SDIKA</a:t>
            </a:r>
            <a:r>
              <a:rPr lang="ja-JP" altLang="en-US" sz="1600" b="1" dirty="0">
                <a:solidFill>
                  <a:srgbClr val="000000"/>
                </a:solidFill>
                <a:latin typeface="Meiryo UI"/>
              </a:rPr>
              <a:t>では、市民や組織が場所に関係なく、さまざまなアプリケーション間で、行政や民間サービスにデジタル </a:t>
            </a:r>
            <a:r>
              <a:rPr lang="en-US" altLang="ja-JP" sz="1600" b="1" dirty="0">
                <a:solidFill>
                  <a:srgbClr val="000000"/>
                </a:solidFill>
                <a:latin typeface="Meiryo UI"/>
              </a:rPr>
              <a:t>ID </a:t>
            </a:r>
            <a:r>
              <a:rPr lang="ja-JP" altLang="en-US" sz="1600" b="1" dirty="0">
                <a:solidFill>
                  <a:srgbClr val="000000"/>
                </a:solidFill>
                <a:latin typeface="Meiryo UI"/>
              </a:rPr>
              <a:t>を用いてアクセスすることを可能とするエコシステムを構築することを目指して</a:t>
            </a:r>
            <a:r>
              <a:rPr lang="ja-JP" altLang="en-US" sz="1600" b="1" dirty="0" smtClean="0">
                <a:solidFill>
                  <a:srgbClr val="000000"/>
                </a:solidFill>
                <a:latin typeface="Meiryo UI"/>
              </a:rPr>
              <a:t>いる</a:t>
            </a:r>
            <a:r>
              <a:rPr lang="ja-JP" altLang="en-US" sz="1600" b="1" baseline="30000" dirty="0" smtClean="0">
                <a:solidFill>
                  <a:srgbClr val="000000"/>
                </a:solidFill>
                <a:latin typeface="Meiryo UI"/>
              </a:rPr>
              <a:t>１</a:t>
            </a:r>
            <a:endParaRPr kumimoji="1" lang="en-US" altLang="ja-JP" sz="1600" b="1" i="0" u="none" strike="noStrike" kern="1200" cap="none" spc="0" normalizeH="0" baseline="30000" noProof="0" dirty="0">
              <a:ln>
                <a:noFill/>
              </a:ln>
              <a:solidFill>
                <a:srgbClr val="000000"/>
              </a:solidFill>
              <a:effectLst/>
              <a:uLnTx/>
              <a:uFillTx/>
              <a:latin typeface="Meiryo UI"/>
              <a:ea typeface="Meiryo UI"/>
            </a:endParaRPr>
          </a:p>
        </p:txBody>
      </p:sp>
    </p:spTree>
    <p:extLst>
      <p:ext uri="{BB962C8B-B14F-4D97-AF65-F5344CB8AC3E}">
        <p14:creationId xmlns:p14="http://schemas.microsoft.com/office/powerpoint/2010/main" val="188455285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タイトル 7"/>
          <p:cNvSpPr>
            <a:spLocks noGrp="1"/>
          </p:cNvSpPr>
          <p:nvPr>
            <p:ph type="title"/>
          </p:nvPr>
        </p:nvSpPr>
        <p:spPr>
          <a:xfrm>
            <a:off x="331490" y="164692"/>
            <a:ext cx="9243021" cy="497459"/>
          </a:xfrm>
        </p:spPr>
        <p:txBody>
          <a:bodyPr>
            <a:normAutofit fontScale="90000"/>
          </a:bodyPr>
          <a:lstStyle/>
          <a:p>
            <a:r>
              <a:rPr lang="en-US" altLang="ja-JP" sz="1100" dirty="0">
                <a:solidFill>
                  <a:srgbClr val="002060"/>
                </a:solidFill>
              </a:rPr>
              <a:t>3.3.1</a:t>
            </a:r>
            <a:r>
              <a:rPr lang="ja-JP" altLang="en-US" sz="1100" dirty="0">
                <a:solidFill>
                  <a:srgbClr val="002060"/>
                </a:solidFill>
              </a:rPr>
              <a:t>　自己主権型／分散型アイデンティティに関する取り組み・ユースケース　</a:t>
            </a:r>
            <a:r>
              <a:rPr lang="en-US" altLang="ja-JP" sz="1100" b="1" spc="0" dirty="0">
                <a:solidFill>
                  <a:srgbClr val="002060"/>
                </a:solidFill>
              </a:rPr>
              <a:t/>
            </a:r>
            <a:br>
              <a:rPr lang="en-US" altLang="ja-JP" sz="1100" b="1" spc="0" dirty="0">
                <a:solidFill>
                  <a:srgbClr val="002060"/>
                </a:solidFill>
              </a:rPr>
            </a:br>
            <a:r>
              <a:rPr lang="ja-JP" altLang="en-US" sz="2000" b="1" spc="0" dirty="0">
                <a:solidFill>
                  <a:srgbClr val="002060"/>
                </a:solidFill>
              </a:rPr>
              <a:t>ショーケースプロジェクト：</a:t>
            </a:r>
            <a:r>
              <a:rPr lang="en-US" altLang="ja-JP" sz="2000" dirty="0" err="1">
                <a:solidFill>
                  <a:srgbClr val="002060"/>
                </a:solidFill>
              </a:rPr>
              <a:t>IDunion</a:t>
            </a:r>
            <a:endParaRPr lang="ja-JP" altLang="en-US" sz="3100" b="1" spc="0" dirty="0">
              <a:solidFill>
                <a:srgbClr val="002060"/>
              </a:solidFill>
            </a:endParaRPr>
          </a:p>
        </p:txBody>
      </p:sp>
      <p:sp>
        <p:nvSpPr>
          <p:cNvPr id="5" name="正方形/長方形 4"/>
          <p:cNvSpPr/>
          <p:nvPr/>
        </p:nvSpPr>
        <p:spPr>
          <a:xfrm>
            <a:off x="8589228" y="74294"/>
            <a:ext cx="985283" cy="186395"/>
          </a:xfrm>
          <a:prstGeom prst="rect">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400" b="1" i="0" u="none" strike="noStrike" kern="1200" cap="none" spc="0" normalizeH="0" baseline="0" noProof="0" dirty="0">
                <a:ln>
                  <a:noFill/>
                </a:ln>
                <a:solidFill>
                  <a:srgbClr val="000000"/>
                </a:solidFill>
                <a:effectLst/>
                <a:uLnTx/>
                <a:uFillTx/>
                <a:latin typeface="Arial"/>
                <a:ea typeface="Meiryo UI"/>
                <a:cs typeface="+mn-cs"/>
              </a:rPr>
              <a:t>EU</a:t>
            </a:r>
            <a:endParaRPr kumimoji="1" lang="ja-JP" altLang="en-US" sz="1400" b="1" i="0" u="none" strike="noStrike" kern="1200" cap="none" spc="0" normalizeH="0" baseline="0" noProof="0" dirty="0">
              <a:ln>
                <a:noFill/>
              </a:ln>
              <a:solidFill>
                <a:srgbClr val="000000"/>
              </a:solidFill>
              <a:effectLst/>
              <a:uLnTx/>
              <a:uFillTx/>
              <a:latin typeface="Arial"/>
              <a:ea typeface="Meiryo UI"/>
              <a:cs typeface="+mn-cs"/>
            </a:endParaRPr>
          </a:p>
        </p:txBody>
      </p:sp>
      <p:sp>
        <p:nvSpPr>
          <p:cNvPr id="7" name="正方形/長方形 6"/>
          <p:cNvSpPr/>
          <p:nvPr/>
        </p:nvSpPr>
        <p:spPr>
          <a:xfrm>
            <a:off x="8589228" y="287160"/>
            <a:ext cx="985283" cy="186395"/>
          </a:xfrm>
          <a:prstGeom prst="rect">
            <a:avLst/>
          </a:prstGeom>
          <a:solidFill>
            <a:schemeClr val="accent2">
              <a:lumMod val="25000"/>
              <a:lumOff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ドイツ</a:t>
            </a:r>
          </a:p>
        </p:txBody>
      </p:sp>
      <p:sp>
        <p:nvSpPr>
          <p:cNvPr id="9" name="正方形/長方形 8"/>
          <p:cNvSpPr/>
          <p:nvPr/>
        </p:nvSpPr>
        <p:spPr>
          <a:xfrm>
            <a:off x="8589226" y="507060"/>
            <a:ext cx="985283" cy="186395"/>
          </a:xfrm>
          <a:prstGeom prst="rect">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イギリス</a:t>
            </a:r>
          </a:p>
        </p:txBody>
      </p:sp>
      <p:sp>
        <p:nvSpPr>
          <p:cNvPr id="19" name="テキスト ボックス 18"/>
          <p:cNvSpPr txBox="1"/>
          <p:nvPr/>
        </p:nvSpPr>
        <p:spPr>
          <a:xfrm>
            <a:off x="331490" y="698182"/>
            <a:ext cx="9397126" cy="650933"/>
          </a:xfrm>
          <a:prstGeom prst="rect">
            <a:avLst/>
          </a:prstGeom>
          <a:noFill/>
        </p:spPr>
        <p:txBody>
          <a:bodyPr wrap="square" lIns="0" rIns="0" rtlCol="0">
            <a:noAutofit/>
          </a:bodyPr>
          <a:lstStyle/>
          <a:p>
            <a:pPr lvl="0" defTabSz="288000">
              <a:defRPr/>
            </a:pPr>
            <a:r>
              <a:rPr lang="en-US" altLang="ja-JP" sz="1600" b="1" dirty="0" err="1">
                <a:solidFill>
                  <a:srgbClr val="000000"/>
                </a:solidFill>
                <a:latin typeface="Meiryo UI"/>
              </a:rPr>
              <a:t>Idunion</a:t>
            </a:r>
            <a:r>
              <a:rPr lang="ja-JP" altLang="en-US" sz="1600" b="1" dirty="0">
                <a:solidFill>
                  <a:srgbClr val="000000"/>
                </a:solidFill>
                <a:latin typeface="Meiryo UI"/>
              </a:rPr>
              <a:t>では、ブロックチェーンベースの自己決定型</a:t>
            </a:r>
            <a:r>
              <a:rPr lang="en-US" altLang="ja-JP" sz="1600" b="1" dirty="0">
                <a:solidFill>
                  <a:srgbClr val="000000"/>
                </a:solidFill>
                <a:latin typeface="Meiryo UI"/>
              </a:rPr>
              <a:t>ID</a:t>
            </a:r>
            <a:r>
              <a:rPr lang="ja-JP" altLang="en-US" sz="1600" b="1" dirty="0">
                <a:solidFill>
                  <a:srgbClr val="000000"/>
                </a:solidFill>
                <a:latin typeface="Meiryo UI"/>
              </a:rPr>
              <a:t>システム</a:t>
            </a:r>
            <a:r>
              <a:rPr lang="en-US" altLang="ja-JP" sz="1600" b="1" dirty="0">
                <a:solidFill>
                  <a:srgbClr val="000000"/>
                </a:solidFill>
                <a:latin typeface="Meiryo UI"/>
              </a:rPr>
              <a:t> (SSI) </a:t>
            </a:r>
            <a:r>
              <a:rPr lang="ja-JP" altLang="en-US" sz="1600" b="1" dirty="0">
                <a:solidFill>
                  <a:srgbClr val="000000"/>
                </a:solidFill>
                <a:latin typeface="Meiryo UI"/>
              </a:rPr>
              <a:t>を含む、エンドユーザーが自分の</a:t>
            </a:r>
            <a:r>
              <a:rPr lang="en-US" altLang="ja-JP" sz="1600" b="1" dirty="0">
                <a:solidFill>
                  <a:srgbClr val="000000"/>
                </a:solidFill>
                <a:latin typeface="Meiryo UI"/>
              </a:rPr>
              <a:t>ID</a:t>
            </a:r>
            <a:r>
              <a:rPr lang="ja-JP" altLang="en-US" sz="1600" b="1" dirty="0">
                <a:solidFill>
                  <a:srgbClr val="000000"/>
                </a:solidFill>
                <a:latin typeface="Meiryo UI"/>
              </a:rPr>
              <a:t>情報を保存および管理でき、欧州及び国際ネットワークと相互運用可能な安全なデジタル</a:t>
            </a:r>
            <a:r>
              <a:rPr lang="en-US" altLang="ja-JP" sz="1600" b="1" dirty="0">
                <a:solidFill>
                  <a:srgbClr val="000000"/>
                </a:solidFill>
                <a:latin typeface="Meiryo UI"/>
              </a:rPr>
              <a:t>ID</a:t>
            </a:r>
            <a:r>
              <a:rPr lang="ja-JP" altLang="en-US" sz="1600" b="1" dirty="0">
                <a:solidFill>
                  <a:srgbClr val="000000"/>
                </a:solidFill>
                <a:latin typeface="Meiryo UI"/>
              </a:rPr>
              <a:t>のための分散型 </a:t>
            </a:r>
            <a:r>
              <a:rPr lang="en-US" altLang="ja-JP" sz="1600" b="1" dirty="0">
                <a:solidFill>
                  <a:srgbClr val="000000"/>
                </a:solidFill>
                <a:latin typeface="Meiryo UI"/>
              </a:rPr>
              <a:t>ID</a:t>
            </a:r>
            <a:r>
              <a:rPr lang="ja-JP" altLang="en-US" sz="1600" b="1" dirty="0">
                <a:solidFill>
                  <a:srgbClr val="000000"/>
                </a:solidFill>
                <a:latin typeface="Meiryo UI"/>
              </a:rPr>
              <a:t>エコシステムを開発することを目標にして</a:t>
            </a:r>
            <a:r>
              <a:rPr lang="ja-JP" altLang="en-US" sz="1600" b="1" dirty="0" smtClean="0">
                <a:solidFill>
                  <a:srgbClr val="000000"/>
                </a:solidFill>
                <a:latin typeface="Meiryo UI"/>
              </a:rPr>
              <a:t>いる</a:t>
            </a:r>
            <a:r>
              <a:rPr lang="ja-JP" altLang="en-US" sz="1600" b="1" baseline="30000" dirty="0" smtClean="0">
                <a:solidFill>
                  <a:srgbClr val="000000"/>
                </a:solidFill>
                <a:latin typeface="Meiryo UI"/>
              </a:rPr>
              <a:t>１</a:t>
            </a:r>
            <a:endParaRPr lang="ja-JP" altLang="en-US" sz="1600" b="1" baseline="30000" dirty="0">
              <a:solidFill>
                <a:srgbClr val="000000"/>
              </a:solidFill>
              <a:latin typeface="Meiryo UI"/>
            </a:endParaRPr>
          </a:p>
        </p:txBody>
      </p:sp>
      <p:sp>
        <p:nvSpPr>
          <p:cNvPr id="21" name="正方形/長方形 20"/>
          <p:cNvSpPr/>
          <p:nvPr/>
        </p:nvSpPr>
        <p:spPr>
          <a:xfrm>
            <a:off x="331488" y="1672745"/>
            <a:ext cx="2988533" cy="252000"/>
          </a:xfrm>
          <a:prstGeom prst="rect">
            <a:avLst/>
          </a:prstGeom>
          <a:solidFill>
            <a:schemeClr val="accent2">
              <a:lumMod val="75000"/>
              <a:lumOff val="2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ja-JP" altLang="en-US" sz="1400" b="1" dirty="0">
                <a:solidFill>
                  <a:schemeClr val="bg1"/>
                </a:solidFill>
              </a:rPr>
              <a:t>パートナー都市・企業</a:t>
            </a:r>
          </a:p>
        </p:txBody>
      </p:sp>
      <p:sp>
        <p:nvSpPr>
          <p:cNvPr id="22" name="正方形/長方形 21"/>
          <p:cNvSpPr/>
          <p:nvPr/>
        </p:nvSpPr>
        <p:spPr>
          <a:xfrm>
            <a:off x="331488" y="2634796"/>
            <a:ext cx="2988533" cy="252000"/>
          </a:xfrm>
          <a:prstGeom prst="rect">
            <a:avLst/>
          </a:prstGeom>
          <a:solidFill>
            <a:schemeClr val="accent2">
              <a:lumMod val="75000"/>
              <a:lumOff val="2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ja-JP" altLang="en-US" sz="1400" b="1" dirty="0">
                <a:solidFill>
                  <a:schemeClr val="bg1"/>
                </a:solidFill>
              </a:rPr>
              <a:t>技術的な構成要素</a:t>
            </a:r>
          </a:p>
        </p:txBody>
      </p:sp>
      <p:sp>
        <p:nvSpPr>
          <p:cNvPr id="23" name="正方形/長方形 22"/>
          <p:cNvSpPr/>
          <p:nvPr/>
        </p:nvSpPr>
        <p:spPr>
          <a:xfrm>
            <a:off x="331788" y="1672745"/>
            <a:ext cx="9242425" cy="955067"/>
          </a:xfrm>
          <a:prstGeom prst="rect">
            <a:avLst/>
          </a:prstGeom>
          <a:noFill/>
          <a:ln w="3175">
            <a:solidFill>
              <a:schemeClr val="accent2">
                <a:lumMod val="75000"/>
                <a:lumOff val="25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endParaRPr kumimoji="1" lang="ja-JP" altLang="en-US" sz="1400" dirty="0">
              <a:solidFill>
                <a:schemeClr val="tx1"/>
              </a:solidFill>
            </a:endParaRPr>
          </a:p>
        </p:txBody>
      </p:sp>
      <p:sp>
        <p:nvSpPr>
          <p:cNvPr id="24" name="正方形/長方形 23"/>
          <p:cNvSpPr/>
          <p:nvPr/>
        </p:nvSpPr>
        <p:spPr>
          <a:xfrm>
            <a:off x="331190" y="2001749"/>
            <a:ext cx="9242723" cy="523220"/>
          </a:xfrm>
          <a:prstGeom prst="rect">
            <a:avLst/>
          </a:prstGeom>
        </p:spPr>
        <p:txBody>
          <a:bodyPr wrap="square">
            <a:spAutoFit/>
          </a:bodyPr>
          <a:lstStyle/>
          <a:p>
            <a:pPr marL="285750" indent="-285750">
              <a:buFont typeface="Wingdings" panose="05000000000000000000" pitchFamily="2" charset="2"/>
              <a:buChar char="n"/>
            </a:pPr>
            <a:r>
              <a:rPr lang="ja-JP" altLang="en-US" sz="1400" b="1" dirty="0">
                <a:latin typeface="+mj-ea"/>
                <a:ea typeface="+mj-ea"/>
              </a:rPr>
              <a:t>都市</a:t>
            </a:r>
            <a:r>
              <a:rPr lang="ja-JP" altLang="en-US" sz="1400" dirty="0">
                <a:latin typeface="+mj-ea"/>
                <a:ea typeface="+mj-ea"/>
              </a:rPr>
              <a:t>：</a:t>
            </a:r>
            <a:r>
              <a:rPr lang="ja-JP" altLang="en-US" sz="1400" dirty="0">
                <a:latin typeface="+mj-ea"/>
              </a:rPr>
              <a:t>ケルン市</a:t>
            </a:r>
            <a:endParaRPr lang="en-US" altLang="ja-JP" sz="1400" dirty="0">
              <a:latin typeface="+mj-ea"/>
              <a:ea typeface="+mj-ea"/>
            </a:endParaRPr>
          </a:p>
          <a:p>
            <a:pPr marL="285750" indent="-285750">
              <a:buFont typeface="Wingdings" panose="05000000000000000000" pitchFamily="2" charset="2"/>
              <a:buChar char="n"/>
            </a:pPr>
            <a:r>
              <a:rPr lang="ja-JP" altLang="en-US" sz="1400" b="1" dirty="0">
                <a:latin typeface="+mj-ea"/>
                <a:ea typeface="+mj-ea"/>
              </a:rPr>
              <a:t>企業</a:t>
            </a:r>
            <a:r>
              <a:rPr lang="ja-JP" altLang="en-US" sz="1400" dirty="0">
                <a:latin typeface="+mj-ea"/>
                <a:ea typeface="+mj-ea"/>
              </a:rPr>
              <a:t>：ベルリン工科大学、</a:t>
            </a:r>
            <a:r>
              <a:rPr lang="en-US" altLang="ja-JP" sz="1400" dirty="0">
                <a:latin typeface="+mj-ea"/>
                <a:ea typeface="+mj-ea"/>
              </a:rPr>
              <a:t>ING-</a:t>
            </a:r>
            <a:r>
              <a:rPr lang="ja-JP" altLang="en-US" sz="1400" dirty="0">
                <a:latin typeface="+mj-ea"/>
                <a:ea typeface="+mj-ea"/>
              </a:rPr>
              <a:t>ディバ銀行、ドイツテレコム、シーメンス、</a:t>
            </a:r>
            <a:r>
              <a:rPr lang="en-US" altLang="ja-JP" sz="1400" dirty="0" err="1">
                <a:latin typeface="+mj-ea"/>
                <a:ea typeface="+mj-ea"/>
              </a:rPr>
              <a:t>neosfer</a:t>
            </a:r>
            <a:r>
              <a:rPr lang="en-US" altLang="ja-JP" sz="1400" dirty="0">
                <a:latin typeface="+mj-ea"/>
                <a:ea typeface="+mj-ea"/>
              </a:rPr>
              <a:t>(</a:t>
            </a:r>
            <a:r>
              <a:rPr lang="ja-JP" altLang="en-US" sz="1400" dirty="0">
                <a:latin typeface="+mj-ea"/>
                <a:ea typeface="+mj-ea"/>
              </a:rPr>
              <a:t>有</a:t>
            </a:r>
            <a:r>
              <a:rPr lang="en-US" altLang="ja-JP" sz="1400" dirty="0">
                <a:latin typeface="+mj-ea"/>
                <a:ea typeface="+mj-ea"/>
              </a:rPr>
              <a:t>)</a:t>
            </a:r>
            <a:r>
              <a:rPr lang="ja-JP" altLang="en-US" sz="1400" dirty="0" err="1">
                <a:latin typeface="+mj-ea"/>
                <a:ea typeface="+mj-ea"/>
              </a:rPr>
              <a:t>、</a:t>
            </a:r>
            <a:r>
              <a:rPr lang="en-US" altLang="ja-JP" sz="1400" dirty="0" err="1">
                <a:latin typeface="+mj-ea"/>
                <a:ea typeface="+mj-ea"/>
              </a:rPr>
              <a:t>esatus</a:t>
            </a:r>
            <a:r>
              <a:rPr lang="en-US" altLang="ja-JP" sz="1400" dirty="0">
                <a:latin typeface="+mj-ea"/>
                <a:ea typeface="+mj-ea"/>
              </a:rPr>
              <a:t>(</a:t>
            </a:r>
            <a:r>
              <a:rPr lang="ja-JP" altLang="en-US" sz="1400" dirty="0">
                <a:latin typeface="+mj-ea"/>
                <a:ea typeface="+mj-ea"/>
              </a:rPr>
              <a:t>株</a:t>
            </a:r>
            <a:r>
              <a:rPr lang="en-US" altLang="ja-JP" sz="1400" dirty="0">
                <a:latin typeface="+mj-ea"/>
                <a:ea typeface="+mj-ea"/>
              </a:rPr>
              <a:t>)</a:t>
            </a:r>
            <a:r>
              <a:rPr lang="ja-JP" altLang="en-US" sz="1400" dirty="0" err="1">
                <a:latin typeface="+mj-ea"/>
                <a:ea typeface="+mj-ea"/>
              </a:rPr>
              <a:t>、</a:t>
            </a:r>
            <a:r>
              <a:rPr lang="ja-JP" altLang="en-US" sz="1400" dirty="0">
                <a:latin typeface="+mj-ea"/>
                <a:ea typeface="+mj-ea"/>
              </a:rPr>
              <a:t>ロバートボッシュ</a:t>
            </a:r>
            <a:r>
              <a:rPr lang="en-US" altLang="ja-JP" sz="1400" dirty="0">
                <a:latin typeface="+mj-ea"/>
                <a:ea typeface="+mj-ea"/>
              </a:rPr>
              <a:t>(</a:t>
            </a:r>
            <a:r>
              <a:rPr lang="ja-JP" altLang="en-US" sz="1400" dirty="0">
                <a:latin typeface="+mj-ea"/>
                <a:ea typeface="+mj-ea"/>
              </a:rPr>
              <a:t>有</a:t>
            </a:r>
            <a:r>
              <a:rPr lang="en-US" altLang="ja-JP" sz="1400" dirty="0">
                <a:latin typeface="+mj-ea"/>
                <a:ea typeface="+mj-ea"/>
              </a:rPr>
              <a:t>)</a:t>
            </a:r>
            <a:r>
              <a:rPr lang="ja-JP" altLang="en-US" sz="1400" dirty="0">
                <a:latin typeface="+mj-ea"/>
                <a:ea typeface="+mj-ea"/>
              </a:rPr>
              <a:t>等</a:t>
            </a:r>
          </a:p>
        </p:txBody>
      </p:sp>
      <p:sp>
        <p:nvSpPr>
          <p:cNvPr id="25" name="正方形/長方形 24"/>
          <p:cNvSpPr/>
          <p:nvPr/>
        </p:nvSpPr>
        <p:spPr>
          <a:xfrm>
            <a:off x="331488" y="2634796"/>
            <a:ext cx="9242425" cy="747918"/>
          </a:xfrm>
          <a:prstGeom prst="rect">
            <a:avLst/>
          </a:prstGeom>
          <a:noFill/>
          <a:ln w="3175">
            <a:solidFill>
              <a:schemeClr val="accent2">
                <a:lumMod val="75000"/>
                <a:lumOff val="25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endParaRPr kumimoji="1" lang="ja-JP" altLang="en-US" sz="1400" dirty="0">
              <a:solidFill>
                <a:schemeClr val="tx1"/>
              </a:solidFill>
            </a:endParaRPr>
          </a:p>
        </p:txBody>
      </p:sp>
      <p:sp>
        <p:nvSpPr>
          <p:cNvPr id="26" name="正方形/長方形 25"/>
          <p:cNvSpPr/>
          <p:nvPr/>
        </p:nvSpPr>
        <p:spPr>
          <a:xfrm>
            <a:off x="331190" y="2938879"/>
            <a:ext cx="9242723" cy="307777"/>
          </a:xfrm>
          <a:prstGeom prst="rect">
            <a:avLst/>
          </a:prstGeom>
        </p:spPr>
        <p:txBody>
          <a:bodyPr wrap="square">
            <a:spAutoFit/>
          </a:bodyPr>
          <a:lstStyle/>
          <a:p>
            <a:pPr marL="285750" indent="-285750">
              <a:buFont typeface="Wingdings" panose="05000000000000000000" pitchFamily="2" charset="2"/>
              <a:buChar char="n"/>
            </a:pPr>
            <a:r>
              <a:rPr lang="en-US" altLang="ja-JP" sz="1400" b="1" dirty="0">
                <a:latin typeface="+mj-ea"/>
                <a:ea typeface="+mj-ea"/>
              </a:rPr>
              <a:t>Self Sovereign Identity (SSI)</a:t>
            </a:r>
            <a:r>
              <a:rPr lang="ja-JP" altLang="en-US" sz="1400" dirty="0">
                <a:latin typeface="+mj-ea"/>
                <a:ea typeface="+mj-ea"/>
              </a:rPr>
              <a:t>：</a:t>
            </a:r>
            <a:r>
              <a:rPr lang="ja-JP" altLang="en-US" sz="1400" dirty="0">
                <a:solidFill>
                  <a:srgbClr val="000000"/>
                </a:solidFill>
                <a:latin typeface="Meiryo UI"/>
              </a:rPr>
              <a:t>ブロックチェーンベースの自己決定型</a:t>
            </a:r>
            <a:r>
              <a:rPr lang="en-US" altLang="ja-JP" sz="1400" dirty="0">
                <a:solidFill>
                  <a:srgbClr val="000000"/>
                </a:solidFill>
                <a:latin typeface="Meiryo UI"/>
              </a:rPr>
              <a:t>ID</a:t>
            </a:r>
            <a:r>
              <a:rPr lang="ja-JP" altLang="en-US" sz="1400" dirty="0">
                <a:solidFill>
                  <a:srgbClr val="000000"/>
                </a:solidFill>
                <a:latin typeface="Meiryo UI"/>
              </a:rPr>
              <a:t>システム</a:t>
            </a:r>
            <a:endParaRPr lang="ja-JP" altLang="en-US" sz="1400" dirty="0">
              <a:latin typeface="+mj-ea"/>
              <a:ea typeface="+mj-ea"/>
            </a:endParaRPr>
          </a:p>
        </p:txBody>
      </p:sp>
      <p:sp>
        <p:nvSpPr>
          <p:cNvPr id="27" name="正方形/長方形 26"/>
          <p:cNvSpPr/>
          <p:nvPr/>
        </p:nvSpPr>
        <p:spPr>
          <a:xfrm>
            <a:off x="333375" y="3382714"/>
            <a:ext cx="2988533" cy="252000"/>
          </a:xfrm>
          <a:prstGeom prst="rect">
            <a:avLst/>
          </a:prstGeom>
          <a:solidFill>
            <a:schemeClr val="accent2">
              <a:lumMod val="75000"/>
              <a:lumOff val="2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ja-JP" altLang="en-US" sz="1400" b="1" dirty="0">
                <a:solidFill>
                  <a:schemeClr val="bg1"/>
                </a:solidFill>
              </a:rPr>
              <a:t>ユースケース</a:t>
            </a:r>
          </a:p>
        </p:txBody>
      </p:sp>
      <p:sp>
        <p:nvSpPr>
          <p:cNvPr id="28" name="正方形/長方形 27"/>
          <p:cNvSpPr/>
          <p:nvPr/>
        </p:nvSpPr>
        <p:spPr>
          <a:xfrm>
            <a:off x="333375" y="3382714"/>
            <a:ext cx="9242425" cy="2934266"/>
          </a:xfrm>
          <a:prstGeom prst="rect">
            <a:avLst/>
          </a:prstGeom>
          <a:noFill/>
          <a:ln w="3175">
            <a:solidFill>
              <a:schemeClr val="accent2">
                <a:lumMod val="75000"/>
                <a:lumOff val="25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endParaRPr kumimoji="1" lang="ja-JP" altLang="en-US" sz="1400" dirty="0">
              <a:solidFill>
                <a:schemeClr val="tx1"/>
              </a:solidFill>
            </a:endParaRPr>
          </a:p>
        </p:txBody>
      </p:sp>
      <p:sp>
        <p:nvSpPr>
          <p:cNvPr id="29" name="正方形/長方形 28"/>
          <p:cNvSpPr/>
          <p:nvPr/>
        </p:nvSpPr>
        <p:spPr>
          <a:xfrm>
            <a:off x="333375" y="6431182"/>
            <a:ext cx="9240538" cy="215444"/>
          </a:xfrm>
          <a:prstGeom prst="rect">
            <a:avLst/>
          </a:prstGeom>
        </p:spPr>
        <p:txBody>
          <a:bodyPr wrap="square">
            <a:spAutoFit/>
          </a:bodyPr>
          <a:lstStyle/>
          <a:p>
            <a:r>
              <a:rPr lang="ja-JP" altLang="en-US" sz="800" dirty="0" smtClean="0">
                <a:latin typeface="+mn-ea"/>
              </a:rPr>
              <a:t>出所）１</a:t>
            </a:r>
            <a:r>
              <a:rPr lang="ja-JP" altLang="en-US" sz="800" dirty="0">
                <a:latin typeface="+mn-ea"/>
              </a:rPr>
              <a:t>　</a:t>
            </a:r>
            <a:r>
              <a:rPr lang="en-US" altLang="ja-JP" sz="800" dirty="0">
                <a:latin typeface="+mn-ea"/>
              </a:rPr>
              <a:t>https://www.digitale-technologien.de/DT/Redaktion/EN/Standardartikel/sdi_use_case_2.html</a:t>
            </a:r>
          </a:p>
        </p:txBody>
      </p:sp>
      <p:sp>
        <p:nvSpPr>
          <p:cNvPr id="30" name="正方形/長方形 29"/>
          <p:cNvSpPr/>
          <p:nvPr/>
        </p:nvSpPr>
        <p:spPr>
          <a:xfrm>
            <a:off x="333375" y="3777458"/>
            <a:ext cx="9242723" cy="2562240"/>
          </a:xfrm>
          <a:prstGeom prst="rect">
            <a:avLst/>
          </a:prstGeom>
        </p:spPr>
        <p:txBody>
          <a:bodyPr wrap="square">
            <a:spAutoFit/>
          </a:bodyPr>
          <a:lstStyle/>
          <a:p>
            <a:pPr marL="285750" indent="-285750">
              <a:buFont typeface="Wingdings" panose="05000000000000000000" pitchFamily="2" charset="2"/>
              <a:buChar char="n"/>
            </a:pPr>
            <a:r>
              <a:rPr lang="ja-JP" altLang="en-US" sz="1400" b="1" dirty="0">
                <a:latin typeface="+mj-ea"/>
              </a:rPr>
              <a:t>サプライチェーンにおける効率的マスター管理データ</a:t>
            </a:r>
            <a:endParaRPr lang="en-US" altLang="ja-JP" sz="1400" b="1" dirty="0">
              <a:latin typeface="+mj-ea"/>
            </a:endParaRPr>
          </a:p>
          <a:p>
            <a:pPr marL="540000" lvl="1" indent="-285750">
              <a:buFont typeface="Wingdings" panose="05000000000000000000" pitchFamily="2" charset="2"/>
              <a:buChar char="Ø"/>
            </a:pPr>
            <a:r>
              <a:rPr lang="ja-JP" altLang="en-US" sz="1200" dirty="0">
                <a:latin typeface="+mj-ea"/>
                <a:ea typeface="+mj-ea"/>
              </a:rPr>
              <a:t>従来、取引等のために、企業の</a:t>
            </a:r>
            <a:r>
              <a:rPr lang="en-US" altLang="ja-JP" sz="1200" dirty="0">
                <a:latin typeface="+mj-ea"/>
                <a:ea typeface="+mj-ea"/>
              </a:rPr>
              <a:t>IT</a:t>
            </a:r>
            <a:r>
              <a:rPr lang="ja-JP" altLang="en-US" sz="1200" dirty="0">
                <a:latin typeface="+mj-ea"/>
                <a:ea typeface="+mj-ea"/>
              </a:rPr>
              <a:t>システムで主導で保管・管理していた、登記簿の情報や税金、会計データ等を、発行者のビジネスウォレット上に保管可能とすることで、情報の管理・更新に係る手間を省力化し、さらに取引プロセスの透明性を担保とする。</a:t>
            </a:r>
            <a:endParaRPr lang="en-US" altLang="ja-JP" sz="1200" dirty="0">
              <a:latin typeface="+mj-ea"/>
              <a:ea typeface="+mj-ea"/>
            </a:endParaRPr>
          </a:p>
          <a:p>
            <a:pPr marL="285750" indent="-285750">
              <a:buFont typeface="Wingdings" panose="05000000000000000000" pitchFamily="2" charset="2"/>
              <a:buChar char="n"/>
            </a:pPr>
            <a:r>
              <a:rPr lang="ja-JP" altLang="en-US" sz="1400" b="1" dirty="0">
                <a:latin typeface="+mj-ea"/>
              </a:rPr>
              <a:t>教育プログラムの記録やその証明の一元化</a:t>
            </a:r>
            <a:endParaRPr lang="en-US" altLang="ja-JP" sz="1400" b="1" dirty="0">
              <a:latin typeface="+mj-ea"/>
            </a:endParaRPr>
          </a:p>
          <a:p>
            <a:pPr marL="540000" lvl="1" indent="-285750">
              <a:buFont typeface="Wingdings" panose="05000000000000000000" pitchFamily="2" charset="2"/>
              <a:buChar char="Ø"/>
            </a:pPr>
            <a:r>
              <a:rPr lang="ja-JP" altLang="en-US" sz="1200" dirty="0">
                <a:latin typeface="+mj-ea"/>
                <a:ea typeface="+mj-ea"/>
              </a:rPr>
              <a:t>学士・修士課程、交換留学等の際に必要となるコース記録や成績証明書など、学生生活における様々な記録を、単一のデジタルウォレット保存することで、学生が、必要に応じて大学の管理者に送付することが可能となる。</a:t>
            </a:r>
          </a:p>
          <a:p>
            <a:pPr marL="540000" lvl="1" indent="-285750">
              <a:buFont typeface="Wingdings" panose="05000000000000000000" pitchFamily="2" charset="2"/>
              <a:buChar char="Ø"/>
            </a:pPr>
            <a:r>
              <a:rPr lang="ja-JP" altLang="en-US" sz="1200" dirty="0">
                <a:latin typeface="+mj-ea"/>
                <a:ea typeface="+mj-ea"/>
              </a:rPr>
              <a:t>提出する機関に応じて様々な様式（紙、デジタル）で提出する必要があった、コース記録や各種証明書等をデジタルウォレットで保管し、そこから提出することで、データの管理や提出に係る作業を省力化する。</a:t>
            </a:r>
            <a:endParaRPr lang="en-US" altLang="ja-JP" sz="1200" dirty="0">
              <a:latin typeface="+mj-ea"/>
              <a:ea typeface="+mj-ea"/>
            </a:endParaRPr>
          </a:p>
          <a:p>
            <a:pPr marL="285750" indent="-285750">
              <a:buFont typeface="Wingdings" panose="05000000000000000000" pitchFamily="2" charset="2"/>
              <a:buChar char="n"/>
            </a:pPr>
            <a:r>
              <a:rPr lang="en-US" altLang="ja-JP" sz="1400" b="1" dirty="0">
                <a:latin typeface="+mj-ea"/>
              </a:rPr>
              <a:t>2</a:t>
            </a:r>
            <a:r>
              <a:rPr lang="ja-JP" altLang="en-US" sz="1400" b="1" dirty="0">
                <a:latin typeface="+mj-ea"/>
              </a:rPr>
              <a:t>要素認証なしでの安全な支払い（スマートチェックアウト）</a:t>
            </a:r>
            <a:endParaRPr lang="en-US" altLang="ja-JP" sz="1400" b="1" dirty="0">
              <a:latin typeface="+mj-ea"/>
            </a:endParaRPr>
          </a:p>
          <a:p>
            <a:pPr marL="540000" lvl="1" indent="-285750">
              <a:buFont typeface="Wingdings" panose="05000000000000000000" pitchFamily="2" charset="2"/>
              <a:buChar char="Ø"/>
            </a:pPr>
            <a:r>
              <a:rPr lang="ja-JP" altLang="en-US" sz="1200" dirty="0">
                <a:latin typeface="+mj-ea"/>
                <a:ea typeface="+mj-ea"/>
              </a:rPr>
              <a:t>オンラインでモノを購入する際、注文手続きにおいて発生する個人情報や住所、支払い情報等の入力の手間を削減するためにブラウザやサービスプロバイダー上に保存しているデータをデジタルウォレットに保管することで、自分自身でアイデンティティ情報を管理することが可能となる。</a:t>
            </a:r>
            <a:endParaRPr lang="en-US" altLang="ja-JP" sz="1200" dirty="0">
              <a:latin typeface="+mj-ea"/>
              <a:ea typeface="+mj-ea"/>
            </a:endParaRPr>
          </a:p>
          <a:p>
            <a:pPr marL="540000" lvl="1" indent="-285750">
              <a:buFont typeface="Wingdings" panose="05000000000000000000" pitchFamily="2" charset="2"/>
              <a:buChar char="Ø"/>
            </a:pPr>
            <a:r>
              <a:rPr lang="ja-JP" altLang="en-US" sz="1200" dirty="0">
                <a:latin typeface="+mj-ea"/>
                <a:ea typeface="+mj-ea"/>
              </a:rPr>
              <a:t>データ保護関連のリスクの解消の他、販売者側は、入力の手間を起因とする注文キャンセルによる機械損失の減少に貢献する。</a:t>
            </a:r>
            <a:endParaRPr lang="en-US" altLang="ja-JP" sz="1200" dirty="0">
              <a:latin typeface="+mj-ea"/>
              <a:ea typeface="+mj-ea"/>
            </a:endParaRPr>
          </a:p>
          <a:p>
            <a:endParaRPr lang="en-US" altLang="ja-JP" sz="1100" dirty="0">
              <a:latin typeface="+mj-ea"/>
            </a:endParaRPr>
          </a:p>
        </p:txBody>
      </p:sp>
    </p:spTree>
    <p:extLst>
      <p:ext uri="{BB962C8B-B14F-4D97-AF65-F5344CB8AC3E}">
        <p14:creationId xmlns:p14="http://schemas.microsoft.com/office/powerpoint/2010/main" val="407391874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331490" y="164693"/>
            <a:ext cx="9243021" cy="535856"/>
          </a:xfrm>
        </p:spPr>
        <p:txBody>
          <a:bodyPr>
            <a:noAutofit/>
          </a:bodyPr>
          <a:lstStyle/>
          <a:p>
            <a:r>
              <a:rPr lang="en-US" altLang="ja-JP" sz="1000" dirty="0">
                <a:solidFill>
                  <a:srgbClr val="002060"/>
                </a:solidFill>
              </a:rPr>
              <a:t>3.3.1</a:t>
            </a:r>
            <a:r>
              <a:rPr lang="ja-JP" altLang="en-US" sz="1000" dirty="0">
                <a:solidFill>
                  <a:srgbClr val="002060"/>
                </a:solidFill>
              </a:rPr>
              <a:t>　自己主権型／分散型アイデンティティに関する取り組み・ユースケース　</a:t>
            </a:r>
            <a:r>
              <a:rPr lang="en-US" altLang="ja-JP" sz="1000" dirty="0">
                <a:solidFill>
                  <a:srgbClr val="002060"/>
                </a:solidFill>
              </a:rPr>
              <a:t/>
            </a:r>
            <a:br>
              <a:rPr lang="en-US" altLang="ja-JP" sz="1000" dirty="0">
                <a:solidFill>
                  <a:srgbClr val="002060"/>
                </a:solidFill>
              </a:rPr>
            </a:br>
            <a:r>
              <a:rPr lang="en-US" altLang="ja-JP" sz="1800" dirty="0">
                <a:solidFill>
                  <a:srgbClr val="002060"/>
                </a:solidFill>
              </a:rPr>
              <a:t>SSI</a:t>
            </a:r>
            <a:r>
              <a:rPr lang="ja-JP" altLang="en-US" sz="1800" dirty="0">
                <a:solidFill>
                  <a:srgbClr val="002060"/>
                </a:solidFill>
              </a:rPr>
              <a:t>パイロットプロジェクト：ホテルチェックインの簡素化</a:t>
            </a:r>
          </a:p>
        </p:txBody>
      </p:sp>
      <p:sp>
        <p:nvSpPr>
          <p:cNvPr id="5" name="正方形/長方形 4"/>
          <p:cNvSpPr/>
          <p:nvPr/>
        </p:nvSpPr>
        <p:spPr>
          <a:xfrm>
            <a:off x="179479" y="2622514"/>
            <a:ext cx="4621121" cy="212209"/>
          </a:xfrm>
          <a:prstGeom prst="rect">
            <a:avLst/>
          </a:prstGeom>
          <a:solidFill>
            <a:schemeClr val="accent1">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ペインポイント</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6" name="正方形/長方形 5"/>
          <p:cNvSpPr/>
          <p:nvPr/>
        </p:nvSpPr>
        <p:spPr>
          <a:xfrm>
            <a:off x="5107053" y="727661"/>
            <a:ext cx="1224136" cy="220018"/>
          </a:xfrm>
          <a:prstGeom prst="rect">
            <a:avLst/>
          </a:prstGeom>
          <a:solidFill>
            <a:schemeClr val="accent1">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エンティティ</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7" name="正方形/長方形 6"/>
          <p:cNvSpPr/>
          <p:nvPr/>
        </p:nvSpPr>
        <p:spPr>
          <a:xfrm>
            <a:off x="5108029" y="719778"/>
            <a:ext cx="4603530" cy="1340760"/>
          </a:xfrm>
          <a:prstGeom prst="rect">
            <a:avLst/>
          </a:prstGeom>
          <a:noFill/>
          <a:ln>
            <a:solidFill>
              <a:schemeClr val="accent2">
                <a:lumMod val="25000"/>
                <a:lumOff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8" name="テキスト ボックス 7"/>
          <p:cNvSpPr txBox="1"/>
          <p:nvPr/>
        </p:nvSpPr>
        <p:spPr>
          <a:xfrm>
            <a:off x="5107053" y="954158"/>
            <a:ext cx="4467458" cy="646331"/>
          </a:xfrm>
          <a:prstGeom prst="rect">
            <a:avLst/>
          </a:prstGeom>
          <a:noFill/>
        </p:spPr>
        <p:txBody>
          <a:bodyPr wrap="square" rtlCol="0">
            <a:sp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費用負担主体：不明</a:t>
            </a:r>
            <a:endPar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価値提供主体：</a:t>
            </a:r>
            <a:r>
              <a:rPr kumimoji="1" lang="en-US" altLang="ja-JP" sz="1200" b="0" i="0" u="none" strike="noStrike" kern="1200" cap="none" spc="0" normalizeH="0" baseline="0" noProof="0" dirty="0" err="1">
                <a:ln>
                  <a:noFill/>
                </a:ln>
                <a:solidFill>
                  <a:srgbClr val="000000"/>
                </a:solidFill>
                <a:effectLst/>
                <a:uLnTx/>
                <a:uFillTx/>
                <a:latin typeface="Meiryo UI" panose="020B0604030504040204" pitchFamily="50" charset="-128"/>
                <a:ea typeface="Meiryo UI" panose="020B0604030504040204" pitchFamily="50" charset="-128"/>
                <a:cs typeface="+mn-cs"/>
              </a:rPr>
              <a:t>Bundesdruckerei</a:t>
            </a: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a:t>
            </a:r>
            <a:r>
              <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ID</a:t>
            </a: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サービスプロバイダー）</a:t>
            </a:r>
            <a:endPar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参加者：企業（従業員）、ホテル</a:t>
            </a:r>
            <a:endPar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9" name="正方形/長方形 8"/>
          <p:cNvSpPr/>
          <p:nvPr/>
        </p:nvSpPr>
        <p:spPr>
          <a:xfrm>
            <a:off x="179479" y="727661"/>
            <a:ext cx="1720266" cy="220018"/>
          </a:xfrm>
          <a:prstGeom prst="rect">
            <a:avLst/>
          </a:prstGeom>
          <a:solidFill>
            <a:schemeClr val="accent1">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概要</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10" name="正方形/長方形 9"/>
          <p:cNvSpPr/>
          <p:nvPr/>
        </p:nvSpPr>
        <p:spPr>
          <a:xfrm>
            <a:off x="179478" y="719778"/>
            <a:ext cx="4928551" cy="1349416"/>
          </a:xfrm>
          <a:prstGeom prst="rect">
            <a:avLst/>
          </a:prstGeom>
          <a:noFill/>
          <a:ln>
            <a:solidFill>
              <a:schemeClr val="accent2">
                <a:lumMod val="25000"/>
                <a:lumOff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11" name="テキスト ボックス 10"/>
          <p:cNvSpPr txBox="1"/>
          <p:nvPr/>
        </p:nvSpPr>
        <p:spPr>
          <a:xfrm>
            <a:off x="179479" y="956893"/>
            <a:ext cx="4889933" cy="1107996"/>
          </a:xfrm>
          <a:prstGeom prst="rect">
            <a:avLst/>
          </a:prstGeom>
          <a:noFill/>
        </p:spPr>
        <p:txBody>
          <a:bodyPr wrap="square" rtlCol="0">
            <a:sp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企業の出張者が、ホテルにチェックインする際に係る身分証明等のプロセスをデジタル</a:t>
            </a:r>
            <a:r>
              <a:rPr kumimoji="1" lang="en-US" altLang="ja-JP"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ID</a:t>
            </a:r>
            <a:r>
              <a:rPr kumimoji="1" lang="ja-JP" altLang="en-US"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を活用して、簡素化する。ホテルのチェックインの際に必要となる私人の証明（会社の住所情報）と主権者の証明（身分証明書の属性情報）を企業とサービスプロバイダーからそれぞれ事前に取得し、デジタル</a:t>
            </a:r>
            <a:r>
              <a:rPr kumimoji="1" lang="en-US" altLang="ja-JP"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ID</a:t>
            </a:r>
            <a:r>
              <a:rPr kumimoji="1" lang="ja-JP" altLang="en-US"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ウォレットに格納しておくことで、チェックインの際にホテル側から提示される</a:t>
            </a:r>
            <a:r>
              <a:rPr kumimoji="1" lang="en-US" altLang="ja-JP"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QR</a:t>
            </a:r>
            <a:r>
              <a:rPr kumimoji="1" lang="ja-JP" altLang="en-US"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コードを読み取るだけでチェックインが可能と</a:t>
            </a:r>
            <a:r>
              <a:rPr kumimoji="1" lang="ja-JP" altLang="en-US" sz="1100" b="0" i="0" u="none" strike="noStrike" kern="120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rPr>
              <a:t>なる</a:t>
            </a:r>
            <a:r>
              <a:rPr kumimoji="1" lang="ja-JP" altLang="en-US" sz="1100" b="0" i="0" u="none" strike="noStrike" kern="1200" cap="none" spc="0" normalizeH="0" baseline="3000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rPr>
              <a:t>１</a:t>
            </a:r>
            <a:endParaRPr kumimoji="1" lang="ja-JP" altLang="en-US" sz="1100" b="0" i="0" u="none" strike="noStrike" kern="1200" cap="none" spc="0" normalizeH="0" baseline="3000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12" name="正方形/長方形 11"/>
          <p:cNvSpPr/>
          <p:nvPr/>
        </p:nvSpPr>
        <p:spPr>
          <a:xfrm>
            <a:off x="5107053" y="2622514"/>
            <a:ext cx="4604506" cy="212209"/>
          </a:xfrm>
          <a:prstGeom prst="rect">
            <a:avLst/>
          </a:prstGeom>
          <a:solidFill>
            <a:schemeClr val="accent1">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提供する価値</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17" name="正方形/長方形 16"/>
          <p:cNvSpPr/>
          <p:nvPr/>
        </p:nvSpPr>
        <p:spPr>
          <a:xfrm>
            <a:off x="178502" y="2069194"/>
            <a:ext cx="4928551" cy="490255"/>
          </a:xfrm>
          <a:prstGeom prst="rect">
            <a:avLst/>
          </a:prstGeom>
          <a:noFill/>
          <a:ln>
            <a:solidFill>
              <a:schemeClr val="accent2">
                <a:lumMod val="25000"/>
                <a:lumOff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18" name="正方形/長方形 17"/>
          <p:cNvSpPr/>
          <p:nvPr/>
        </p:nvSpPr>
        <p:spPr>
          <a:xfrm>
            <a:off x="179479" y="2077078"/>
            <a:ext cx="1720266" cy="220018"/>
          </a:xfrm>
          <a:prstGeom prst="rect">
            <a:avLst/>
          </a:prstGeom>
          <a:solidFill>
            <a:schemeClr val="accent1">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使用されている技術</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19" name="正方形/長方形 18"/>
          <p:cNvSpPr/>
          <p:nvPr/>
        </p:nvSpPr>
        <p:spPr>
          <a:xfrm>
            <a:off x="5108029" y="2060538"/>
            <a:ext cx="1720266" cy="220018"/>
          </a:xfrm>
          <a:prstGeom prst="rect">
            <a:avLst/>
          </a:prstGeom>
          <a:solidFill>
            <a:schemeClr val="accent1">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扱う属性情報</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20" name="正方形/長方形 19"/>
          <p:cNvSpPr/>
          <p:nvPr/>
        </p:nvSpPr>
        <p:spPr>
          <a:xfrm>
            <a:off x="5107054" y="2066317"/>
            <a:ext cx="4604506" cy="490255"/>
          </a:xfrm>
          <a:prstGeom prst="rect">
            <a:avLst/>
          </a:prstGeom>
          <a:noFill/>
          <a:ln>
            <a:solidFill>
              <a:schemeClr val="accent2">
                <a:lumMod val="25000"/>
                <a:lumOff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22" name="テキスト ボックス 21"/>
          <p:cNvSpPr txBox="1"/>
          <p:nvPr/>
        </p:nvSpPr>
        <p:spPr>
          <a:xfrm>
            <a:off x="5107054" y="2277134"/>
            <a:ext cx="4467458" cy="253916"/>
          </a:xfrm>
          <a:prstGeom prst="rect">
            <a:avLst/>
          </a:prstGeom>
          <a:noFill/>
        </p:spPr>
        <p:txBody>
          <a:bodyPr wrap="square" rtlCol="0">
            <a:sp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05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登記簿の情報や税金、会計データ等</a:t>
            </a:r>
          </a:p>
        </p:txBody>
      </p:sp>
      <p:pic>
        <p:nvPicPr>
          <p:cNvPr id="23" name="図 2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15091" y="3467617"/>
            <a:ext cx="798583" cy="798583"/>
          </a:xfrm>
          <a:prstGeom prst="rect">
            <a:avLst/>
          </a:prstGeom>
        </p:spPr>
      </p:pic>
      <p:sp>
        <p:nvSpPr>
          <p:cNvPr id="24" name="テキスト ボックス 23"/>
          <p:cNvSpPr txBox="1"/>
          <p:nvPr/>
        </p:nvSpPr>
        <p:spPr>
          <a:xfrm>
            <a:off x="7239764" y="4822747"/>
            <a:ext cx="1589435" cy="2616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ホテル</a:t>
            </a:r>
            <a:endParaRPr kumimoji="1" lang="en-US" altLang="ja-JP"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25" name="正方形/長方形 24"/>
          <p:cNvSpPr/>
          <p:nvPr/>
        </p:nvSpPr>
        <p:spPr>
          <a:xfrm>
            <a:off x="178502" y="3132215"/>
            <a:ext cx="9533057" cy="3088774"/>
          </a:xfrm>
          <a:prstGeom prst="rect">
            <a:avLst/>
          </a:prstGeom>
          <a:noFill/>
          <a:ln>
            <a:solidFill>
              <a:schemeClr val="accent2">
                <a:lumMod val="25000"/>
                <a:lumOff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26" name="正方形/長方形 25"/>
          <p:cNvSpPr/>
          <p:nvPr/>
        </p:nvSpPr>
        <p:spPr>
          <a:xfrm>
            <a:off x="179479" y="3132215"/>
            <a:ext cx="1440160" cy="188736"/>
          </a:xfrm>
          <a:prstGeom prst="rect">
            <a:avLst/>
          </a:prstGeom>
          <a:solidFill>
            <a:schemeClr val="accent1">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ビジネスモデル</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pic>
        <p:nvPicPr>
          <p:cNvPr id="27" name="図 2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10255" y="3903036"/>
            <a:ext cx="548612" cy="548612"/>
          </a:xfrm>
          <a:prstGeom prst="rect">
            <a:avLst/>
          </a:prstGeom>
        </p:spPr>
      </p:pic>
      <p:sp>
        <p:nvSpPr>
          <p:cNvPr id="28" name="正方形/長方形 27"/>
          <p:cNvSpPr/>
          <p:nvPr/>
        </p:nvSpPr>
        <p:spPr>
          <a:xfrm>
            <a:off x="5088405" y="4477444"/>
            <a:ext cx="1285894" cy="2616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ウォレット</a:t>
            </a:r>
            <a:endParaRPr kumimoji="1" lang="en-US" altLang="ja-JP"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33" name="テキスト ボックス 32"/>
          <p:cNvSpPr txBox="1"/>
          <p:nvPr/>
        </p:nvSpPr>
        <p:spPr>
          <a:xfrm>
            <a:off x="731469" y="3551437"/>
            <a:ext cx="951620" cy="63094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所属企業</a:t>
            </a:r>
            <a:endParaRPr kumimoji="1" lang="en-US" altLang="ja-JP"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8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（ドイツ鉄道、ルフトハンザ、ロバート ボッシュ、</a:t>
            </a:r>
            <a:r>
              <a:rPr kumimoji="1" lang="en-US" altLang="ja-JP" sz="8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BWI</a:t>
            </a:r>
            <a:r>
              <a:rPr kumimoji="1" lang="ja-JP" altLang="en-US" sz="8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a:t>
            </a:r>
            <a:endParaRPr kumimoji="1" lang="en-US" altLang="ja-JP" sz="8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34" name="四角形吹き出し 33"/>
          <p:cNvSpPr/>
          <p:nvPr/>
        </p:nvSpPr>
        <p:spPr>
          <a:xfrm>
            <a:off x="2926781" y="3570684"/>
            <a:ext cx="916644" cy="376545"/>
          </a:xfrm>
          <a:prstGeom prst="wedgeRectCallout">
            <a:avLst>
              <a:gd name="adj1" fmla="val -9910"/>
              <a:gd name="adj2" fmla="val -49786"/>
            </a:avLst>
          </a:prstGeom>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srgbClr val="000000"/>
                </a:solidFill>
                <a:effectLst/>
                <a:uLnTx/>
                <a:uFillTx/>
                <a:latin typeface="Arial"/>
                <a:ea typeface="Meiryo UI"/>
                <a:cs typeface="+mn-cs"/>
              </a:rPr>
              <a:t>会社住所</a:t>
            </a:r>
            <a:endParaRPr kumimoji="1" lang="en-US" altLang="ja-JP" sz="1050" b="0" i="0" u="none" strike="noStrike" kern="1200" cap="none" spc="0" normalizeH="0" baseline="0" noProof="0" dirty="0">
              <a:ln>
                <a:noFill/>
              </a:ln>
              <a:solidFill>
                <a:srgbClr val="000000"/>
              </a:solidFill>
              <a:effectLst/>
              <a:uLnTx/>
              <a:uFillTx/>
              <a:latin typeface="Arial"/>
              <a:ea typeface="Meiryo UI"/>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srgbClr val="000000"/>
                </a:solidFill>
                <a:effectLst/>
                <a:uLnTx/>
                <a:uFillTx/>
                <a:latin typeface="Arial"/>
                <a:ea typeface="Meiryo UI"/>
                <a:cs typeface="+mn-cs"/>
              </a:rPr>
              <a:t>（署名済み）</a:t>
            </a:r>
          </a:p>
        </p:txBody>
      </p:sp>
      <p:sp>
        <p:nvSpPr>
          <p:cNvPr id="35" name="テキスト ボックス 34"/>
          <p:cNvSpPr txBox="1"/>
          <p:nvPr/>
        </p:nvSpPr>
        <p:spPr>
          <a:xfrm>
            <a:off x="178502" y="2277134"/>
            <a:ext cx="4467458" cy="253916"/>
          </a:xfrm>
          <a:prstGeom prst="rect">
            <a:avLst/>
          </a:prstGeom>
          <a:noFill/>
        </p:spPr>
        <p:txBody>
          <a:bodyPr wrap="square" rtlCol="0">
            <a:spAutoFit/>
          </a:bodyPr>
          <a:lstStyle/>
          <a:p>
            <a:pPr marL="171450" lvl="0" indent="-171450">
              <a:buFont typeface="Arial" panose="020B0604020202020204" pitchFamily="34" charset="0"/>
              <a:buChar char="•"/>
              <a:defRPr/>
            </a:pPr>
            <a:r>
              <a:rPr lang="ja-JP" altLang="en-US" sz="1050" dirty="0">
                <a:solidFill>
                  <a:srgbClr val="000000"/>
                </a:solidFill>
                <a:latin typeface="Meiryo UI" panose="020B0604030504040204" pitchFamily="50" charset="-128"/>
                <a:ea typeface="Meiryo UI" panose="020B0604030504040204" pitchFamily="50" charset="-128"/>
              </a:rPr>
              <a:t>不明</a:t>
            </a:r>
            <a:endParaRPr kumimoji="1" lang="en-US" altLang="ja-JP" sz="105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pic>
        <p:nvPicPr>
          <p:cNvPr id="36" name="図 3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35190" y="3822678"/>
            <a:ext cx="798583" cy="798583"/>
          </a:xfrm>
          <a:prstGeom prst="rect">
            <a:avLst/>
          </a:prstGeom>
        </p:spPr>
      </p:pic>
      <p:sp>
        <p:nvSpPr>
          <p:cNvPr id="37" name="テキスト ボックス 36"/>
          <p:cNvSpPr txBox="1"/>
          <p:nvPr/>
        </p:nvSpPr>
        <p:spPr>
          <a:xfrm>
            <a:off x="8090658" y="5375896"/>
            <a:ext cx="738541" cy="2616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検証</a:t>
            </a:r>
            <a:endParaRPr kumimoji="1" lang="en-US" altLang="ja-JP"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pic>
        <p:nvPicPr>
          <p:cNvPr id="40" name="図 39"/>
          <p:cNvPicPr>
            <a:picLocks noChangeAspect="1"/>
          </p:cNvPicPr>
          <p:nvPr/>
        </p:nvPicPr>
        <p:blipFill>
          <a:blip r:embed="rId4"/>
          <a:stretch>
            <a:fillRect/>
          </a:stretch>
        </p:blipFill>
        <p:spPr>
          <a:xfrm>
            <a:off x="3986871" y="5479765"/>
            <a:ext cx="2794887" cy="464575"/>
          </a:xfrm>
          <a:prstGeom prst="rect">
            <a:avLst/>
          </a:prstGeom>
        </p:spPr>
      </p:pic>
      <p:sp>
        <p:nvSpPr>
          <p:cNvPr id="41" name="テキスト ボックス 40"/>
          <p:cNvSpPr txBox="1"/>
          <p:nvPr/>
        </p:nvSpPr>
        <p:spPr>
          <a:xfrm>
            <a:off x="4291714" y="5966898"/>
            <a:ext cx="2119914" cy="2616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分散型ネットワーク</a:t>
            </a:r>
            <a:endParaRPr kumimoji="1" lang="en-US" altLang="ja-JP"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cxnSp>
        <p:nvCxnSpPr>
          <p:cNvPr id="46" name="直線矢印コネクタ 45"/>
          <p:cNvCxnSpPr/>
          <p:nvPr/>
        </p:nvCxnSpPr>
        <p:spPr>
          <a:xfrm>
            <a:off x="6089105" y="4132580"/>
            <a:ext cx="1415846" cy="0"/>
          </a:xfrm>
          <a:prstGeom prst="straightConnector1">
            <a:avLst/>
          </a:prstGeom>
          <a:ln w="3175">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sp>
        <p:nvSpPr>
          <p:cNvPr id="47" name="テキスト ボックス 46"/>
          <p:cNvSpPr txBox="1"/>
          <p:nvPr/>
        </p:nvSpPr>
        <p:spPr>
          <a:xfrm>
            <a:off x="6070356" y="3679569"/>
            <a:ext cx="1453344" cy="43088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QR</a:t>
            </a:r>
            <a:r>
              <a:rPr kumimoji="1" lang="ja-JP" altLang="en-US"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コードの読み取り</a:t>
            </a:r>
            <a:r>
              <a:rPr kumimoji="1" lang="en-US" altLang="ja-JP"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チェックイン</a:t>
            </a:r>
            <a:endParaRPr kumimoji="1" lang="en-US" altLang="ja-JP"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cxnSp>
        <p:nvCxnSpPr>
          <p:cNvPr id="48" name="直線矢印コネクタ 47"/>
          <p:cNvCxnSpPr/>
          <p:nvPr/>
        </p:nvCxnSpPr>
        <p:spPr>
          <a:xfrm>
            <a:off x="2414295" y="4019357"/>
            <a:ext cx="1943023" cy="0"/>
          </a:xfrm>
          <a:prstGeom prst="straightConnector1">
            <a:avLst/>
          </a:prstGeom>
          <a:ln w="3175">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49" name="カギ線コネクタ 48"/>
          <p:cNvCxnSpPr>
            <a:stCxn id="24" idx="2"/>
            <a:endCxn id="40" idx="3"/>
          </p:cNvCxnSpPr>
          <p:nvPr/>
        </p:nvCxnSpPr>
        <p:spPr>
          <a:xfrm rot="5400000">
            <a:off x="7094272" y="4771843"/>
            <a:ext cx="627696" cy="1252724"/>
          </a:xfrm>
          <a:prstGeom prst="bentConnector2">
            <a:avLst/>
          </a:prstGeom>
          <a:ln w="3175">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pic>
        <p:nvPicPr>
          <p:cNvPr id="50" name="図 4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487556" y="3640743"/>
            <a:ext cx="792461" cy="792461"/>
          </a:xfrm>
          <a:prstGeom prst="rect">
            <a:avLst/>
          </a:prstGeom>
        </p:spPr>
      </p:pic>
      <p:cxnSp>
        <p:nvCxnSpPr>
          <p:cNvPr id="51" name="カギ線コネクタ 50"/>
          <p:cNvCxnSpPr>
            <a:endCxn id="40" idx="1"/>
          </p:cNvCxnSpPr>
          <p:nvPr/>
        </p:nvCxnSpPr>
        <p:spPr>
          <a:xfrm rot="16200000" flipH="1">
            <a:off x="2743670" y="4468851"/>
            <a:ext cx="527675" cy="1958728"/>
          </a:xfrm>
          <a:prstGeom prst="bentConnector2">
            <a:avLst/>
          </a:prstGeom>
          <a:ln w="3175">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pic>
        <p:nvPicPr>
          <p:cNvPr id="56" name="図 5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15091" y="4350945"/>
            <a:ext cx="798583" cy="798583"/>
          </a:xfrm>
          <a:prstGeom prst="rect">
            <a:avLst/>
          </a:prstGeom>
        </p:spPr>
      </p:pic>
      <p:sp>
        <p:nvSpPr>
          <p:cNvPr id="57" name="テキスト ボックス 56"/>
          <p:cNvSpPr txBox="1"/>
          <p:nvPr/>
        </p:nvSpPr>
        <p:spPr>
          <a:xfrm>
            <a:off x="731469" y="4462055"/>
            <a:ext cx="951620" cy="53860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err="1">
                <a:ln>
                  <a:noFill/>
                </a:ln>
                <a:solidFill>
                  <a:srgbClr val="000000"/>
                </a:solidFill>
                <a:effectLst/>
                <a:uLnTx/>
                <a:uFillTx/>
                <a:latin typeface="Meiryo UI" panose="020B0604030504040204" pitchFamily="50" charset="-128"/>
                <a:ea typeface="Meiryo UI" panose="020B0604030504040204" pitchFamily="50" charset="-128"/>
                <a:cs typeface="+mn-cs"/>
              </a:rPr>
              <a:t>Bundesdruckerei</a:t>
            </a:r>
            <a:endParaRPr kumimoji="1" lang="en-US" altLang="ja-JP" sz="105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altLang="ja-JP" sz="8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cxnSp>
        <p:nvCxnSpPr>
          <p:cNvPr id="59" name="カギ線コネクタ 58"/>
          <p:cNvCxnSpPr>
            <a:stCxn id="56" idx="3"/>
          </p:cNvCxnSpPr>
          <p:nvPr/>
        </p:nvCxnSpPr>
        <p:spPr>
          <a:xfrm flipV="1">
            <a:off x="2413674" y="4254536"/>
            <a:ext cx="1943644" cy="495701"/>
          </a:xfrm>
          <a:prstGeom prst="bentConnector3">
            <a:avLst>
              <a:gd name="adj1" fmla="val 57209"/>
            </a:avLst>
          </a:prstGeom>
          <a:ln w="3175">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sp>
        <p:nvSpPr>
          <p:cNvPr id="64" name="四角形吹き出し 63"/>
          <p:cNvSpPr/>
          <p:nvPr/>
        </p:nvSpPr>
        <p:spPr>
          <a:xfrm>
            <a:off x="2504632" y="4255259"/>
            <a:ext cx="912483" cy="389555"/>
          </a:xfrm>
          <a:prstGeom prst="wedgeRectCallout">
            <a:avLst>
              <a:gd name="adj1" fmla="val -9910"/>
              <a:gd name="adj2" fmla="val -49786"/>
            </a:avLst>
          </a:prstGeom>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srgbClr val="000000"/>
                </a:solidFill>
                <a:effectLst/>
                <a:uLnTx/>
                <a:uFillTx/>
                <a:latin typeface="Arial"/>
                <a:ea typeface="Meiryo UI"/>
                <a:cs typeface="+mn-cs"/>
              </a:rPr>
              <a:t>身分証明書の発行</a:t>
            </a:r>
          </a:p>
        </p:txBody>
      </p:sp>
      <p:sp>
        <p:nvSpPr>
          <p:cNvPr id="68" name="正方形/長方形 67"/>
          <p:cNvSpPr/>
          <p:nvPr/>
        </p:nvSpPr>
        <p:spPr>
          <a:xfrm>
            <a:off x="4240840" y="4477444"/>
            <a:ext cx="1285894" cy="43088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従業員</a:t>
            </a:r>
            <a:endParaRPr kumimoji="1" lang="en-US" altLang="ja-JP"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（出張者）</a:t>
            </a:r>
            <a:endParaRPr kumimoji="1" lang="en-US" altLang="ja-JP"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70" name="正方形/長方形 69"/>
          <p:cNvSpPr/>
          <p:nvPr/>
        </p:nvSpPr>
        <p:spPr>
          <a:xfrm>
            <a:off x="179479" y="2887139"/>
            <a:ext cx="4621121" cy="210792"/>
          </a:xfrm>
          <a:prstGeom prst="rect">
            <a:avLst/>
          </a:prstGeom>
          <a:solidFill>
            <a:schemeClr val="accent2">
              <a:lumMod val="10000"/>
              <a:lumOff val="9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ホテルのチェックインに係る本人確認とその証明に係る手続き</a:t>
            </a:r>
          </a:p>
        </p:txBody>
      </p:sp>
      <p:sp>
        <p:nvSpPr>
          <p:cNvPr id="71" name="正方形/長方形 70"/>
          <p:cNvSpPr/>
          <p:nvPr/>
        </p:nvSpPr>
        <p:spPr>
          <a:xfrm>
            <a:off x="5107053" y="2886924"/>
            <a:ext cx="4604506" cy="210792"/>
          </a:xfrm>
          <a:prstGeom prst="rect">
            <a:avLst/>
          </a:prstGeom>
          <a:solidFill>
            <a:schemeClr val="accent2">
              <a:lumMod val="10000"/>
              <a:lumOff val="9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デジタル</a:t>
            </a:r>
            <a:r>
              <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ID</a:t>
            </a:r>
            <a:r>
              <a:rPr kumimoji="1" lang="ja-JP" altLang="en-US" sz="1200" b="0" i="0" u="none" strike="noStrike" kern="1200" cap="none" spc="0" normalizeH="0" baseline="0" noProof="0" dirty="0" err="1">
                <a:ln>
                  <a:noFill/>
                </a:ln>
                <a:solidFill>
                  <a:srgbClr val="000000"/>
                </a:solidFill>
                <a:effectLst/>
                <a:uLnTx/>
                <a:uFillTx/>
                <a:latin typeface="Meiryo UI" panose="020B0604030504040204" pitchFamily="50" charset="-128"/>
                <a:ea typeface="Meiryo UI" panose="020B0604030504040204" pitchFamily="50" charset="-128"/>
                <a:cs typeface="+mn-cs"/>
              </a:rPr>
              <a:t>での</a:t>
            </a: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身分証明によるチェックイン手続きの簡素化</a:t>
            </a:r>
          </a:p>
        </p:txBody>
      </p:sp>
      <p:sp>
        <p:nvSpPr>
          <p:cNvPr id="72" name="二等辺三角形 71"/>
          <p:cNvSpPr/>
          <p:nvPr/>
        </p:nvSpPr>
        <p:spPr>
          <a:xfrm rot="5400000">
            <a:off x="4854483" y="2901066"/>
            <a:ext cx="202287" cy="182508"/>
          </a:xfrm>
          <a:prstGeom prst="triangle">
            <a:avLst/>
          </a:prstGeom>
          <a:solidFill>
            <a:schemeClr val="accent1">
              <a:lumMod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2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43" name="正方形/長方形 42"/>
          <p:cNvSpPr/>
          <p:nvPr/>
        </p:nvSpPr>
        <p:spPr>
          <a:xfrm>
            <a:off x="8589228" y="74294"/>
            <a:ext cx="985283" cy="186395"/>
          </a:xfrm>
          <a:prstGeom prst="rect">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400" b="1" i="0" u="none" strike="noStrike" kern="1200" cap="none" spc="0" normalizeH="0" baseline="0" noProof="0" dirty="0">
                <a:ln>
                  <a:noFill/>
                </a:ln>
                <a:solidFill>
                  <a:srgbClr val="000000"/>
                </a:solidFill>
                <a:effectLst/>
                <a:uLnTx/>
                <a:uFillTx/>
                <a:latin typeface="Arial"/>
                <a:ea typeface="Meiryo UI"/>
                <a:cs typeface="+mn-cs"/>
              </a:rPr>
              <a:t>EU</a:t>
            </a:r>
            <a:endParaRPr kumimoji="1" lang="ja-JP" altLang="en-US" sz="1400" b="1" i="0" u="none" strike="noStrike" kern="1200" cap="none" spc="0" normalizeH="0" baseline="0" noProof="0" dirty="0">
              <a:ln>
                <a:noFill/>
              </a:ln>
              <a:solidFill>
                <a:srgbClr val="000000"/>
              </a:solidFill>
              <a:effectLst/>
              <a:uLnTx/>
              <a:uFillTx/>
              <a:latin typeface="Arial"/>
              <a:ea typeface="Meiryo UI"/>
              <a:cs typeface="+mn-cs"/>
            </a:endParaRPr>
          </a:p>
        </p:txBody>
      </p:sp>
      <p:sp>
        <p:nvSpPr>
          <p:cNvPr id="44" name="正方形/長方形 43"/>
          <p:cNvSpPr/>
          <p:nvPr/>
        </p:nvSpPr>
        <p:spPr>
          <a:xfrm>
            <a:off x="8589228" y="287160"/>
            <a:ext cx="985283" cy="186395"/>
          </a:xfrm>
          <a:prstGeom prst="rect">
            <a:avLst/>
          </a:prstGeom>
          <a:solidFill>
            <a:schemeClr val="accent2">
              <a:lumMod val="25000"/>
              <a:lumOff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ドイツ</a:t>
            </a:r>
          </a:p>
        </p:txBody>
      </p:sp>
      <p:sp>
        <p:nvSpPr>
          <p:cNvPr id="45" name="正方形/長方形 44"/>
          <p:cNvSpPr/>
          <p:nvPr/>
        </p:nvSpPr>
        <p:spPr>
          <a:xfrm>
            <a:off x="8589226" y="507060"/>
            <a:ext cx="985283" cy="186395"/>
          </a:xfrm>
          <a:prstGeom prst="rect">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イギリス</a:t>
            </a:r>
          </a:p>
        </p:txBody>
      </p:sp>
      <p:sp>
        <p:nvSpPr>
          <p:cNvPr id="52" name="正方形/長方形 51"/>
          <p:cNvSpPr/>
          <p:nvPr/>
        </p:nvSpPr>
        <p:spPr>
          <a:xfrm>
            <a:off x="331489" y="6288372"/>
            <a:ext cx="9240538"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smtClean="0">
                <a:ln>
                  <a:noFill/>
                </a:ln>
                <a:solidFill>
                  <a:srgbClr val="000000"/>
                </a:solidFill>
                <a:effectLst/>
                <a:uLnTx/>
                <a:uFillTx/>
                <a:latin typeface="+mn-ea"/>
                <a:cs typeface="+mn-cs"/>
              </a:rPr>
              <a:t>出所）１</a:t>
            </a:r>
            <a:r>
              <a:rPr kumimoji="1" lang="ja-JP" altLang="en-US" sz="900" b="0" i="0" u="none" strike="noStrike" kern="1200" cap="none" spc="0" normalizeH="0" baseline="0" noProof="0" dirty="0">
                <a:ln>
                  <a:noFill/>
                </a:ln>
                <a:solidFill>
                  <a:srgbClr val="000000"/>
                </a:solidFill>
                <a:effectLst/>
                <a:uLnTx/>
                <a:uFillTx/>
                <a:latin typeface="+mn-ea"/>
                <a:cs typeface="+mn-cs"/>
              </a:rPr>
              <a:t>　</a:t>
            </a:r>
            <a:r>
              <a:rPr kumimoji="1" lang="en-US" altLang="ja-JP" sz="900" b="0" i="0" u="none" strike="noStrike" kern="1200" cap="none" spc="0" normalizeH="0" baseline="0" noProof="0" dirty="0">
                <a:ln>
                  <a:noFill/>
                </a:ln>
                <a:solidFill>
                  <a:srgbClr val="000000"/>
                </a:solidFill>
                <a:effectLst/>
                <a:uLnTx/>
                <a:uFillTx/>
                <a:latin typeface="+mn-ea"/>
                <a:cs typeface="+mn-cs"/>
              </a:rPr>
              <a:t>https://</a:t>
            </a:r>
            <a:r>
              <a:rPr kumimoji="1" lang="en-US" altLang="ja-JP" sz="900" b="0" i="0" u="none" strike="noStrike" kern="1200" cap="none" spc="0" normalizeH="0" baseline="0" noProof="0" dirty="0" smtClean="0">
                <a:ln>
                  <a:noFill/>
                </a:ln>
                <a:solidFill>
                  <a:srgbClr val="000000"/>
                </a:solidFill>
                <a:effectLst/>
                <a:uLnTx/>
                <a:uFillTx/>
                <a:latin typeface="+mn-ea"/>
                <a:cs typeface="+mn-cs"/>
              </a:rPr>
              <a:t>www.bundesregierung.de/resource/blob/992814/1898280/d9819a40553a9543b9e8f3acb620b0c2/digitale-identitaet-neu-download-bundeskanzleramt-data.pdf</a:t>
            </a:r>
            <a:r>
              <a:rPr kumimoji="1" lang="en-US" altLang="ja-JP" sz="900" b="0" i="0" u="none" strike="noStrike" kern="1200" cap="none" spc="0" normalizeH="0" baseline="0" noProof="0" dirty="0">
                <a:ln>
                  <a:noFill/>
                </a:ln>
                <a:solidFill>
                  <a:srgbClr val="000000"/>
                </a:solidFill>
                <a:effectLst/>
                <a:uLnTx/>
                <a:uFillTx/>
                <a:latin typeface="+mn-ea"/>
                <a:cs typeface="+mn-cs"/>
              </a:rPr>
              <a:t>	</a:t>
            </a:r>
          </a:p>
        </p:txBody>
      </p:sp>
      <p:sp>
        <p:nvSpPr>
          <p:cNvPr id="53" name="正方形/長方形 52"/>
          <p:cNvSpPr/>
          <p:nvPr/>
        </p:nvSpPr>
        <p:spPr>
          <a:xfrm>
            <a:off x="6331188" y="74294"/>
            <a:ext cx="2178589" cy="278660"/>
          </a:xfrm>
          <a:prstGeom prst="rect">
            <a:avLst/>
          </a:prstGeom>
          <a:solidFill>
            <a:schemeClr val="accent2">
              <a:lumMod val="90000"/>
              <a:lumOff val="10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分野：旅行</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54" name="正方形/長方形 53"/>
          <p:cNvSpPr/>
          <p:nvPr/>
        </p:nvSpPr>
        <p:spPr>
          <a:xfrm>
            <a:off x="6331189" y="398344"/>
            <a:ext cx="2178588" cy="278660"/>
          </a:xfrm>
          <a:prstGeom prst="rect">
            <a:avLst/>
          </a:prstGeom>
          <a:solidFill>
            <a:schemeClr val="accent2">
              <a:lumMod val="90000"/>
              <a:lumOff val="10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フェーズ：限定的に実運用</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Tree>
    <p:extLst>
      <p:ext uri="{BB962C8B-B14F-4D97-AF65-F5344CB8AC3E}">
        <p14:creationId xmlns:p14="http://schemas.microsoft.com/office/powerpoint/2010/main" val="70604237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331490" y="164692"/>
            <a:ext cx="9243021" cy="1536691"/>
          </a:xfrm>
        </p:spPr>
        <p:txBody>
          <a:bodyPr>
            <a:noAutofit/>
          </a:bodyPr>
          <a:lstStyle/>
          <a:p>
            <a:r>
              <a:rPr lang="en-US" altLang="ja-JP" sz="1000" dirty="0">
                <a:solidFill>
                  <a:srgbClr val="002060"/>
                </a:solidFill>
              </a:rPr>
              <a:t>3.3.1</a:t>
            </a:r>
            <a:r>
              <a:rPr lang="ja-JP" altLang="en-US" sz="1000" dirty="0">
                <a:solidFill>
                  <a:srgbClr val="002060"/>
                </a:solidFill>
              </a:rPr>
              <a:t>　自己主権型／分散型アイデンティティに関する取り組み・ユースケース　</a:t>
            </a:r>
            <a:r>
              <a:rPr lang="en-US" altLang="ja-JP" sz="1000" dirty="0">
                <a:solidFill>
                  <a:srgbClr val="002060"/>
                </a:solidFill>
              </a:rPr>
              <a:t/>
            </a:r>
            <a:br>
              <a:rPr lang="en-US" altLang="ja-JP" sz="1000" dirty="0">
                <a:solidFill>
                  <a:srgbClr val="002060"/>
                </a:solidFill>
              </a:rPr>
            </a:br>
            <a:r>
              <a:rPr lang="en-US" altLang="ja-JP" sz="1800" dirty="0">
                <a:solidFill>
                  <a:srgbClr val="002060"/>
                </a:solidFill>
              </a:rPr>
              <a:t>ID-Ideal</a:t>
            </a:r>
            <a:r>
              <a:rPr lang="ja-JP" altLang="en-US" sz="1800" dirty="0">
                <a:solidFill>
                  <a:srgbClr val="002060"/>
                </a:solidFill>
              </a:rPr>
              <a:t>：図書館における会員カードの自動登録</a:t>
            </a:r>
          </a:p>
        </p:txBody>
      </p:sp>
      <p:sp>
        <p:nvSpPr>
          <p:cNvPr id="4" name="正方形/長方形 3"/>
          <p:cNvSpPr/>
          <p:nvPr/>
        </p:nvSpPr>
        <p:spPr>
          <a:xfrm>
            <a:off x="179479" y="2622514"/>
            <a:ext cx="4621121" cy="212209"/>
          </a:xfrm>
          <a:prstGeom prst="rect">
            <a:avLst/>
          </a:prstGeom>
          <a:solidFill>
            <a:schemeClr val="accent1">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ペインポイント</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5" name="正方形/長方形 4"/>
          <p:cNvSpPr/>
          <p:nvPr/>
        </p:nvSpPr>
        <p:spPr>
          <a:xfrm>
            <a:off x="5107053" y="727661"/>
            <a:ext cx="1224136" cy="220018"/>
          </a:xfrm>
          <a:prstGeom prst="rect">
            <a:avLst/>
          </a:prstGeom>
          <a:solidFill>
            <a:schemeClr val="accent1">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エンティティ</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6" name="正方形/長方形 5"/>
          <p:cNvSpPr/>
          <p:nvPr/>
        </p:nvSpPr>
        <p:spPr>
          <a:xfrm>
            <a:off x="5108029" y="719778"/>
            <a:ext cx="4603530" cy="1340760"/>
          </a:xfrm>
          <a:prstGeom prst="rect">
            <a:avLst/>
          </a:prstGeom>
          <a:noFill/>
          <a:ln>
            <a:solidFill>
              <a:schemeClr val="accent2">
                <a:lumMod val="25000"/>
                <a:lumOff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7" name="テキスト ボックス 6"/>
          <p:cNvSpPr txBox="1"/>
          <p:nvPr/>
        </p:nvSpPr>
        <p:spPr>
          <a:xfrm>
            <a:off x="5107053" y="954158"/>
            <a:ext cx="4467458" cy="646331"/>
          </a:xfrm>
          <a:prstGeom prst="rect">
            <a:avLst/>
          </a:prstGeom>
          <a:noFill/>
        </p:spPr>
        <p:txBody>
          <a:bodyPr wrap="square" rtlCol="0">
            <a:sp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費用負担主体：不明</a:t>
            </a:r>
            <a:endPar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価値提供主体：</a:t>
            </a:r>
            <a:r>
              <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ID-Ideal</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参加者：図書館、公共施設</a:t>
            </a:r>
            <a:endPar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8" name="正方形/長方形 7"/>
          <p:cNvSpPr/>
          <p:nvPr/>
        </p:nvSpPr>
        <p:spPr>
          <a:xfrm>
            <a:off x="179479" y="727661"/>
            <a:ext cx="1720266" cy="220018"/>
          </a:xfrm>
          <a:prstGeom prst="rect">
            <a:avLst/>
          </a:prstGeom>
          <a:solidFill>
            <a:schemeClr val="accent1">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概要</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9" name="正方形/長方形 8"/>
          <p:cNvSpPr/>
          <p:nvPr/>
        </p:nvSpPr>
        <p:spPr>
          <a:xfrm>
            <a:off x="179478" y="719778"/>
            <a:ext cx="4928551" cy="1349416"/>
          </a:xfrm>
          <a:prstGeom prst="rect">
            <a:avLst/>
          </a:prstGeom>
          <a:noFill/>
          <a:ln>
            <a:solidFill>
              <a:schemeClr val="accent2">
                <a:lumMod val="25000"/>
                <a:lumOff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10" name="テキスト ボックス 9"/>
          <p:cNvSpPr txBox="1"/>
          <p:nvPr/>
        </p:nvSpPr>
        <p:spPr>
          <a:xfrm>
            <a:off x="179479" y="904862"/>
            <a:ext cx="4889933" cy="1200329"/>
          </a:xfrm>
          <a:prstGeom prst="rect">
            <a:avLst/>
          </a:prstGeom>
          <a:noFill/>
        </p:spPr>
        <p:txBody>
          <a:bodyPr wrap="square" rtlCol="0">
            <a:sp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会員カードの申請について、デジタル</a:t>
            </a:r>
            <a:r>
              <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ID</a:t>
            </a: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を使用して会員カードの申請や個人情報の更新に関連するすべてのプロセスをオンライン上でワンストップで完結させる。</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従来、図書館の利用者や従業員が、紙またはオンラインにて手入力で登録していた会員情報をデジタル</a:t>
            </a:r>
            <a:r>
              <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ID</a:t>
            </a: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を使用することで、入力及び個人情報の登録・保管にかかる作業を省力化</a:t>
            </a:r>
            <a:r>
              <a:rPr kumimoji="1" lang="ja-JP" altLang="en-US" sz="1200" b="0" i="0" u="none" strike="noStrike" kern="120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rPr>
              <a:t>する</a:t>
            </a:r>
            <a:r>
              <a:rPr kumimoji="1" lang="ja-JP" altLang="en-US" sz="1200" b="0" i="0" u="none" strike="noStrike" kern="1200" cap="none" spc="0" normalizeH="0" baseline="3000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rPr>
              <a:t>１</a:t>
            </a:r>
            <a:endParaRPr kumimoji="1" lang="ja-JP" altLang="en-US" sz="1200" b="0" i="0" u="none" strike="noStrike" kern="1200" cap="none" spc="0" normalizeH="0" baseline="3000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11" name="正方形/長方形 10"/>
          <p:cNvSpPr/>
          <p:nvPr/>
        </p:nvSpPr>
        <p:spPr>
          <a:xfrm>
            <a:off x="5107053" y="2622514"/>
            <a:ext cx="4604506" cy="212209"/>
          </a:xfrm>
          <a:prstGeom prst="rect">
            <a:avLst/>
          </a:prstGeom>
          <a:solidFill>
            <a:schemeClr val="accent1">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提供する価値</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12" name="正方形/長方形 11"/>
          <p:cNvSpPr/>
          <p:nvPr/>
        </p:nvSpPr>
        <p:spPr>
          <a:xfrm>
            <a:off x="178502" y="3230071"/>
            <a:ext cx="9533057" cy="3092104"/>
          </a:xfrm>
          <a:prstGeom prst="rect">
            <a:avLst/>
          </a:prstGeom>
          <a:noFill/>
          <a:ln>
            <a:solidFill>
              <a:schemeClr val="accent2">
                <a:lumMod val="25000"/>
                <a:lumOff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13" name="正方形/長方形 12"/>
          <p:cNvSpPr/>
          <p:nvPr/>
        </p:nvSpPr>
        <p:spPr>
          <a:xfrm>
            <a:off x="179479" y="3190709"/>
            <a:ext cx="1440160" cy="188736"/>
          </a:xfrm>
          <a:prstGeom prst="rect">
            <a:avLst/>
          </a:prstGeom>
          <a:solidFill>
            <a:schemeClr val="accent1">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ビジネスモデル</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14" name="正方形/長方形 13"/>
          <p:cNvSpPr/>
          <p:nvPr/>
        </p:nvSpPr>
        <p:spPr>
          <a:xfrm>
            <a:off x="179479" y="2887139"/>
            <a:ext cx="4621121" cy="210792"/>
          </a:xfrm>
          <a:prstGeom prst="rect">
            <a:avLst/>
          </a:prstGeom>
          <a:solidFill>
            <a:schemeClr val="accent2">
              <a:lumMod val="10000"/>
              <a:lumOff val="9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会員カード作成更新に係る個人情報提示の手間</a:t>
            </a:r>
          </a:p>
        </p:txBody>
      </p:sp>
      <p:sp>
        <p:nvSpPr>
          <p:cNvPr id="15" name="正方形/長方形 14"/>
          <p:cNvSpPr/>
          <p:nvPr/>
        </p:nvSpPr>
        <p:spPr>
          <a:xfrm>
            <a:off x="5107053" y="2886924"/>
            <a:ext cx="4604506" cy="210792"/>
          </a:xfrm>
          <a:prstGeom prst="rect">
            <a:avLst/>
          </a:prstGeom>
          <a:solidFill>
            <a:schemeClr val="accent2">
              <a:lumMod val="10000"/>
              <a:lumOff val="9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ユーザーの登録手続きの削減、図書館職員の登録手続きの削減</a:t>
            </a:r>
          </a:p>
        </p:txBody>
      </p:sp>
      <p:sp>
        <p:nvSpPr>
          <p:cNvPr id="16" name="二等辺三角形 15"/>
          <p:cNvSpPr/>
          <p:nvPr/>
        </p:nvSpPr>
        <p:spPr>
          <a:xfrm rot="5400000">
            <a:off x="4854483" y="2901066"/>
            <a:ext cx="202287" cy="182508"/>
          </a:xfrm>
          <a:prstGeom prst="triangle">
            <a:avLst/>
          </a:prstGeom>
          <a:solidFill>
            <a:schemeClr val="accent1">
              <a:lumMod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2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17" name="正方形/長方形 16"/>
          <p:cNvSpPr/>
          <p:nvPr/>
        </p:nvSpPr>
        <p:spPr>
          <a:xfrm>
            <a:off x="178502" y="2069194"/>
            <a:ext cx="4928551" cy="490255"/>
          </a:xfrm>
          <a:prstGeom prst="rect">
            <a:avLst/>
          </a:prstGeom>
          <a:noFill/>
          <a:ln>
            <a:solidFill>
              <a:schemeClr val="accent2">
                <a:lumMod val="25000"/>
                <a:lumOff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18" name="正方形/長方形 17"/>
          <p:cNvSpPr/>
          <p:nvPr/>
        </p:nvSpPr>
        <p:spPr>
          <a:xfrm>
            <a:off x="179479" y="2077078"/>
            <a:ext cx="1720266" cy="220018"/>
          </a:xfrm>
          <a:prstGeom prst="rect">
            <a:avLst/>
          </a:prstGeom>
          <a:solidFill>
            <a:schemeClr val="accent1">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使用されている技術</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19" name="正方形/長方形 18"/>
          <p:cNvSpPr/>
          <p:nvPr/>
        </p:nvSpPr>
        <p:spPr>
          <a:xfrm>
            <a:off x="5108029" y="2060538"/>
            <a:ext cx="1720266" cy="220018"/>
          </a:xfrm>
          <a:prstGeom prst="rect">
            <a:avLst/>
          </a:prstGeom>
          <a:solidFill>
            <a:schemeClr val="accent1">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扱う属性情報</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20" name="正方形/長方形 19"/>
          <p:cNvSpPr/>
          <p:nvPr/>
        </p:nvSpPr>
        <p:spPr>
          <a:xfrm>
            <a:off x="5107054" y="2066317"/>
            <a:ext cx="4604506" cy="490255"/>
          </a:xfrm>
          <a:prstGeom prst="rect">
            <a:avLst/>
          </a:prstGeom>
          <a:noFill/>
          <a:ln>
            <a:solidFill>
              <a:schemeClr val="accent2">
                <a:lumMod val="25000"/>
                <a:lumOff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22" name="テキスト ボックス 21"/>
          <p:cNvSpPr txBox="1"/>
          <p:nvPr/>
        </p:nvSpPr>
        <p:spPr>
          <a:xfrm>
            <a:off x="178501" y="2289764"/>
            <a:ext cx="4889933" cy="276999"/>
          </a:xfrm>
          <a:prstGeom prst="rect">
            <a:avLst/>
          </a:prstGeom>
          <a:noFill/>
        </p:spPr>
        <p:txBody>
          <a:bodyPr wrap="square" rtlCol="0">
            <a:spAutoFit/>
          </a:bodyPr>
          <a:lstStyle/>
          <a:p>
            <a:pPr marL="171450" lvl="0" indent="-171450">
              <a:buFont typeface="Arial" panose="020B0604020202020204" pitchFamily="34" charset="0"/>
              <a:buChar char="•"/>
              <a:defRPr/>
            </a:pPr>
            <a:r>
              <a:rPr lang="ja-JP" altLang="en-US" sz="1200" dirty="0">
                <a:solidFill>
                  <a:srgbClr val="000000"/>
                </a:solidFill>
                <a:latin typeface="Meiryo UI" panose="020B0604030504040204" pitchFamily="50" charset="-128"/>
                <a:ea typeface="Meiryo UI" panose="020B0604030504040204" pitchFamily="50" charset="-128"/>
              </a:rPr>
              <a:t>不明</a:t>
            </a:r>
            <a:endPar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23" name="テキスト ボックス 22"/>
          <p:cNvSpPr txBox="1"/>
          <p:nvPr/>
        </p:nvSpPr>
        <p:spPr>
          <a:xfrm>
            <a:off x="5107054" y="2277134"/>
            <a:ext cx="4467458" cy="276999"/>
          </a:xfrm>
          <a:prstGeom prst="rect">
            <a:avLst/>
          </a:prstGeom>
          <a:noFill/>
        </p:spPr>
        <p:txBody>
          <a:bodyPr wrap="square" rtlCol="0">
            <a:sp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氏名、住所情報等</a:t>
            </a:r>
            <a:endPar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45" name="正方形/長方形 44"/>
          <p:cNvSpPr/>
          <p:nvPr/>
        </p:nvSpPr>
        <p:spPr>
          <a:xfrm>
            <a:off x="8589228" y="74294"/>
            <a:ext cx="985283" cy="186395"/>
          </a:xfrm>
          <a:prstGeom prst="rect">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400" b="1" i="0" u="none" strike="noStrike" kern="1200" cap="none" spc="0" normalizeH="0" baseline="0" noProof="0" dirty="0">
                <a:ln>
                  <a:noFill/>
                </a:ln>
                <a:solidFill>
                  <a:srgbClr val="000000"/>
                </a:solidFill>
                <a:effectLst/>
                <a:uLnTx/>
                <a:uFillTx/>
                <a:latin typeface="Arial"/>
                <a:ea typeface="Meiryo UI"/>
                <a:cs typeface="+mn-cs"/>
              </a:rPr>
              <a:t>EU</a:t>
            </a:r>
            <a:endParaRPr kumimoji="1" lang="ja-JP" altLang="en-US" sz="1400" b="1" i="0" u="none" strike="noStrike" kern="1200" cap="none" spc="0" normalizeH="0" baseline="0" noProof="0" dirty="0">
              <a:ln>
                <a:noFill/>
              </a:ln>
              <a:solidFill>
                <a:srgbClr val="000000"/>
              </a:solidFill>
              <a:effectLst/>
              <a:uLnTx/>
              <a:uFillTx/>
              <a:latin typeface="Arial"/>
              <a:ea typeface="Meiryo UI"/>
              <a:cs typeface="+mn-cs"/>
            </a:endParaRPr>
          </a:p>
        </p:txBody>
      </p:sp>
      <p:sp>
        <p:nvSpPr>
          <p:cNvPr id="46" name="正方形/長方形 45"/>
          <p:cNvSpPr/>
          <p:nvPr/>
        </p:nvSpPr>
        <p:spPr>
          <a:xfrm>
            <a:off x="8589228" y="287160"/>
            <a:ext cx="985283" cy="186395"/>
          </a:xfrm>
          <a:prstGeom prst="rect">
            <a:avLst/>
          </a:prstGeom>
          <a:solidFill>
            <a:schemeClr val="accent2">
              <a:lumMod val="25000"/>
              <a:lumOff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ドイツ</a:t>
            </a:r>
          </a:p>
        </p:txBody>
      </p:sp>
      <p:sp>
        <p:nvSpPr>
          <p:cNvPr id="47" name="正方形/長方形 46"/>
          <p:cNvSpPr/>
          <p:nvPr/>
        </p:nvSpPr>
        <p:spPr>
          <a:xfrm>
            <a:off x="8589226" y="507060"/>
            <a:ext cx="985283" cy="186395"/>
          </a:xfrm>
          <a:prstGeom prst="rect">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イギリス</a:t>
            </a:r>
          </a:p>
        </p:txBody>
      </p:sp>
      <p:sp>
        <p:nvSpPr>
          <p:cNvPr id="38" name="正方形/長方形 37"/>
          <p:cNvSpPr/>
          <p:nvPr/>
        </p:nvSpPr>
        <p:spPr>
          <a:xfrm>
            <a:off x="156841" y="6305034"/>
            <a:ext cx="9240538"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800" b="0" i="0" u="none" strike="noStrike" kern="1200" cap="none" spc="0" normalizeH="0" baseline="0" noProof="0" dirty="0" smtClean="0">
                <a:ln>
                  <a:noFill/>
                </a:ln>
                <a:solidFill>
                  <a:srgbClr val="000000"/>
                </a:solidFill>
                <a:effectLst/>
                <a:uLnTx/>
                <a:uFillTx/>
                <a:latin typeface="+mn-ea"/>
                <a:cs typeface="+mn-cs"/>
              </a:rPr>
              <a:t>出所）１</a:t>
            </a:r>
            <a:r>
              <a:rPr kumimoji="1" lang="ja-JP" altLang="en-US" sz="800" b="0" i="0" u="none" strike="noStrike" kern="1200" cap="none" spc="0" normalizeH="0" baseline="0" noProof="0" dirty="0">
                <a:ln>
                  <a:noFill/>
                </a:ln>
                <a:solidFill>
                  <a:srgbClr val="000000"/>
                </a:solidFill>
                <a:effectLst/>
                <a:uLnTx/>
                <a:uFillTx/>
                <a:latin typeface="+mn-ea"/>
                <a:cs typeface="+mn-cs"/>
              </a:rPr>
              <a:t>　</a:t>
            </a:r>
            <a:r>
              <a:rPr kumimoji="1" lang="en-US" altLang="ja-JP" sz="800" b="0" i="0" u="none" strike="noStrike" kern="1200" cap="none" spc="0" normalizeH="0" baseline="0" noProof="0" dirty="0">
                <a:ln>
                  <a:noFill/>
                </a:ln>
                <a:solidFill>
                  <a:srgbClr val="000000"/>
                </a:solidFill>
                <a:effectLst/>
                <a:uLnTx/>
                <a:uFillTx/>
                <a:latin typeface="+mn-ea"/>
                <a:cs typeface="+mn-cs"/>
              </a:rPr>
              <a:t> https://www.digitale-technologien.de/DT/Navigation/EN/ProgrammeProjekte/AktuelleTechnologieprogramme/Sichere_Digitale_Identitaeten/Use_Cases/Use_Case_1/Use_Case_1.html</a:t>
            </a:r>
          </a:p>
        </p:txBody>
      </p:sp>
      <p:grpSp>
        <p:nvGrpSpPr>
          <p:cNvPr id="87" name="グループ化 86"/>
          <p:cNvGrpSpPr/>
          <p:nvPr/>
        </p:nvGrpSpPr>
        <p:grpSpPr>
          <a:xfrm>
            <a:off x="2112715" y="3678087"/>
            <a:ext cx="5664629" cy="2490340"/>
            <a:chOff x="1658988" y="3774722"/>
            <a:chExt cx="5664629" cy="2490340"/>
          </a:xfrm>
        </p:grpSpPr>
        <p:pic>
          <p:nvPicPr>
            <p:cNvPr id="65" name="図 6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06642" y="4333525"/>
              <a:ext cx="792461" cy="792461"/>
            </a:xfrm>
            <a:prstGeom prst="rect">
              <a:avLst/>
            </a:prstGeom>
          </p:spPr>
        </p:pic>
        <p:cxnSp>
          <p:nvCxnSpPr>
            <p:cNvPr id="66" name="直線矢印コネクタ 65"/>
            <p:cNvCxnSpPr/>
            <p:nvPr/>
          </p:nvCxnSpPr>
          <p:spPr>
            <a:xfrm>
              <a:off x="3806891" y="4679232"/>
              <a:ext cx="2460896" cy="0"/>
            </a:xfrm>
            <a:prstGeom prst="straightConnector1">
              <a:avLst/>
            </a:prstGeom>
            <a:ln w="3175">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sp>
          <p:nvSpPr>
            <p:cNvPr id="67" name="テキスト ボックス 66"/>
            <p:cNvSpPr txBox="1"/>
            <p:nvPr/>
          </p:nvSpPr>
          <p:spPr>
            <a:xfrm>
              <a:off x="6143259" y="5132303"/>
              <a:ext cx="1157348" cy="2616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図書館</a:t>
              </a:r>
              <a:endParaRPr kumimoji="1" lang="en-US" altLang="ja-JP"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68" name="テキスト ボックス 67"/>
            <p:cNvSpPr txBox="1"/>
            <p:nvPr/>
          </p:nvSpPr>
          <p:spPr>
            <a:xfrm>
              <a:off x="1658988" y="5140428"/>
              <a:ext cx="1366890" cy="2616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ユーザー</a:t>
              </a:r>
              <a:endParaRPr kumimoji="1" lang="en-US" altLang="ja-JP"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69" name="テキスト ボックス 68"/>
            <p:cNvSpPr txBox="1"/>
            <p:nvPr/>
          </p:nvSpPr>
          <p:spPr>
            <a:xfrm>
              <a:off x="2667656" y="4944317"/>
              <a:ext cx="1655727" cy="2616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ウォレット</a:t>
              </a:r>
              <a:endParaRPr kumimoji="1" lang="en-US" altLang="ja-JP"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70" name="テキスト ボックス 69"/>
            <p:cNvSpPr txBox="1"/>
            <p:nvPr/>
          </p:nvSpPr>
          <p:spPr>
            <a:xfrm>
              <a:off x="4061771" y="4380585"/>
              <a:ext cx="2013730" cy="2616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必要となるデータの提示</a:t>
              </a:r>
              <a:endParaRPr kumimoji="1" lang="en-US" altLang="ja-JP"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cxnSp>
          <p:nvCxnSpPr>
            <p:cNvPr id="71" name="直線矢印コネクタ 70"/>
            <p:cNvCxnSpPr/>
            <p:nvPr/>
          </p:nvCxnSpPr>
          <p:spPr>
            <a:xfrm flipH="1">
              <a:off x="3806891" y="4937576"/>
              <a:ext cx="2460896" cy="0"/>
            </a:xfrm>
            <a:prstGeom prst="straightConnector1">
              <a:avLst/>
            </a:prstGeom>
            <a:ln w="3175">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sp>
          <p:nvSpPr>
            <p:cNvPr id="72" name="テキスト ボックス 71"/>
            <p:cNvSpPr txBox="1"/>
            <p:nvPr/>
          </p:nvSpPr>
          <p:spPr>
            <a:xfrm>
              <a:off x="2365088" y="3811565"/>
              <a:ext cx="1041452" cy="2616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デジタル署名</a:t>
              </a:r>
              <a:endParaRPr kumimoji="1" lang="en-US" altLang="ja-JP"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pic>
          <p:nvPicPr>
            <p:cNvPr id="74" name="図 7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12992" y="4526617"/>
              <a:ext cx="566420" cy="573976"/>
            </a:xfrm>
            <a:prstGeom prst="rect">
              <a:avLst/>
            </a:prstGeom>
          </p:spPr>
        </p:pic>
        <p:pic>
          <p:nvPicPr>
            <p:cNvPr id="77" name="図 7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32234" y="4492018"/>
              <a:ext cx="548612" cy="548612"/>
            </a:xfrm>
            <a:prstGeom prst="rect">
              <a:avLst/>
            </a:prstGeom>
          </p:spPr>
        </p:pic>
        <p:sp>
          <p:nvSpPr>
            <p:cNvPr id="78" name="四角形吹き出し 77"/>
            <p:cNvSpPr/>
            <p:nvPr/>
          </p:nvSpPr>
          <p:spPr>
            <a:xfrm>
              <a:off x="3828795" y="3774722"/>
              <a:ext cx="1218086" cy="473321"/>
            </a:xfrm>
            <a:prstGeom prst="wedgeRectCallout">
              <a:avLst>
                <a:gd name="adj1" fmla="val -61081"/>
                <a:gd name="adj2" fmla="val 86057"/>
              </a:avLst>
            </a:prstGeom>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050" b="0" i="0" u="none" strike="noStrike" kern="1200" cap="none" spc="0" normalizeH="0" baseline="0" noProof="0" dirty="0">
                  <a:ln>
                    <a:noFill/>
                  </a:ln>
                  <a:solidFill>
                    <a:srgbClr val="000000"/>
                  </a:solidFill>
                  <a:effectLst/>
                  <a:uLnTx/>
                  <a:uFillTx/>
                  <a:latin typeface="Arial"/>
                  <a:ea typeface="Meiryo UI"/>
                  <a:cs typeface="+mn-cs"/>
                </a:rPr>
                <a:t>氏名</a:t>
              </a:r>
              <a:endParaRPr kumimoji="1" lang="en-US" altLang="ja-JP" sz="1050" b="0" i="0" u="none" strike="noStrike" kern="1200" cap="none" spc="0" normalizeH="0" baseline="0" noProof="0" dirty="0">
                <a:ln>
                  <a:noFill/>
                </a:ln>
                <a:solidFill>
                  <a:srgbClr val="000000"/>
                </a:solidFill>
                <a:effectLst/>
                <a:uLnTx/>
                <a:uFillTx/>
                <a:latin typeface="Arial"/>
                <a:ea typeface="Meiryo UI"/>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050" b="0" i="0" u="none" strike="noStrike" kern="1200" cap="none" spc="0" normalizeH="0" baseline="0" noProof="0" dirty="0">
                  <a:ln>
                    <a:noFill/>
                  </a:ln>
                  <a:solidFill>
                    <a:srgbClr val="000000"/>
                  </a:solidFill>
                  <a:effectLst/>
                  <a:uLnTx/>
                  <a:uFillTx/>
                  <a:latin typeface="Arial"/>
                  <a:ea typeface="Meiryo UI"/>
                  <a:cs typeface="+mn-cs"/>
                </a:rPr>
                <a:t>住所情報　等</a:t>
              </a:r>
            </a:p>
          </p:txBody>
        </p:sp>
        <p:cxnSp>
          <p:nvCxnSpPr>
            <p:cNvPr id="79" name="カギ線コネクタ 78"/>
            <p:cNvCxnSpPr>
              <a:stCxn id="65" idx="0"/>
              <a:endCxn id="77" idx="0"/>
            </p:cNvCxnSpPr>
            <p:nvPr/>
          </p:nvCxnSpPr>
          <p:spPr>
            <a:xfrm rot="16200000" flipH="1">
              <a:off x="2775459" y="3860938"/>
              <a:ext cx="158493" cy="1103667"/>
            </a:xfrm>
            <a:prstGeom prst="bentConnector3">
              <a:avLst>
                <a:gd name="adj1" fmla="val -144233"/>
              </a:avLst>
            </a:prstGeom>
            <a:ln w="3175">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sp>
          <p:nvSpPr>
            <p:cNvPr id="80" name="テキスト ボックス 79"/>
            <p:cNvSpPr txBox="1"/>
            <p:nvPr/>
          </p:nvSpPr>
          <p:spPr>
            <a:xfrm>
              <a:off x="4061771" y="5042373"/>
              <a:ext cx="2013730" cy="2616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本の貸し出し</a:t>
              </a:r>
              <a:endParaRPr kumimoji="1" lang="en-US" altLang="ja-JP"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81" name="テキスト ボックス 80"/>
            <p:cNvSpPr txBox="1"/>
            <p:nvPr/>
          </p:nvSpPr>
          <p:spPr>
            <a:xfrm>
              <a:off x="6721934" y="5439059"/>
              <a:ext cx="601683" cy="2616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検証</a:t>
              </a:r>
              <a:endParaRPr kumimoji="1" lang="en-US" altLang="ja-JP"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pic>
          <p:nvPicPr>
            <p:cNvPr id="82" name="図 81"/>
            <p:cNvPicPr>
              <a:picLocks noChangeAspect="1"/>
            </p:cNvPicPr>
            <p:nvPr/>
          </p:nvPicPr>
          <p:blipFill>
            <a:blip r:embed="rId5"/>
            <a:stretch>
              <a:fillRect/>
            </a:stretch>
          </p:blipFill>
          <p:spPr>
            <a:xfrm>
              <a:off x="3639895" y="5513527"/>
              <a:ext cx="2794887" cy="464575"/>
            </a:xfrm>
            <a:prstGeom prst="rect">
              <a:avLst/>
            </a:prstGeom>
          </p:spPr>
        </p:pic>
        <p:cxnSp>
          <p:nvCxnSpPr>
            <p:cNvPr id="83" name="カギ線コネクタ 82"/>
            <p:cNvCxnSpPr>
              <a:stCxn id="67" idx="2"/>
              <a:endCxn id="82" idx="3"/>
            </p:cNvCxnSpPr>
            <p:nvPr/>
          </p:nvCxnSpPr>
          <p:spPr>
            <a:xfrm rot="5400000">
              <a:off x="6402407" y="5426289"/>
              <a:ext cx="351902" cy="287151"/>
            </a:xfrm>
            <a:prstGeom prst="bentConnector2">
              <a:avLst/>
            </a:prstGeom>
            <a:ln w="3175">
              <a:solidFill>
                <a:schemeClr val="tx1"/>
              </a:solidFill>
              <a:prstDash val="dash"/>
              <a:tailEnd type="triangle"/>
            </a:ln>
            <a:effectLst/>
          </p:spPr>
          <p:style>
            <a:lnRef idx="2">
              <a:schemeClr val="accent1"/>
            </a:lnRef>
            <a:fillRef idx="0">
              <a:schemeClr val="accent1"/>
            </a:fillRef>
            <a:effectRef idx="1">
              <a:schemeClr val="accent1"/>
            </a:effectRef>
            <a:fontRef idx="minor">
              <a:schemeClr val="tx1"/>
            </a:fontRef>
          </p:style>
        </p:cxnSp>
        <p:cxnSp>
          <p:nvCxnSpPr>
            <p:cNvPr id="84" name="カギ線コネクタ 83"/>
            <p:cNvCxnSpPr>
              <a:stCxn id="68" idx="2"/>
              <a:endCxn id="82" idx="1"/>
            </p:cNvCxnSpPr>
            <p:nvPr/>
          </p:nvCxnSpPr>
          <p:spPr>
            <a:xfrm rot="16200000" flipH="1">
              <a:off x="2819276" y="4925195"/>
              <a:ext cx="343777" cy="1297462"/>
            </a:xfrm>
            <a:prstGeom prst="bentConnector2">
              <a:avLst/>
            </a:prstGeom>
            <a:ln w="3175">
              <a:solidFill>
                <a:schemeClr val="tx1"/>
              </a:solidFill>
              <a:prstDash val="dash"/>
              <a:tailEnd type="triangle"/>
            </a:ln>
            <a:effectLst/>
          </p:spPr>
          <p:style>
            <a:lnRef idx="2">
              <a:schemeClr val="accent1"/>
            </a:lnRef>
            <a:fillRef idx="0">
              <a:schemeClr val="accent1"/>
            </a:fillRef>
            <a:effectRef idx="1">
              <a:schemeClr val="accent1"/>
            </a:effectRef>
            <a:fontRef idx="minor">
              <a:schemeClr val="tx1"/>
            </a:fontRef>
          </p:style>
        </p:cxnSp>
        <p:sp>
          <p:nvSpPr>
            <p:cNvPr id="85" name="テキスト ボックス 84"/>
            <p:cNvSpPr txBox="1"/>
            <p:nvPr/>
          </p:nvSpPr>
          <p:spPr>
            <a:xfrm>
              <a:off x="3704818" y="6003452"/>
              <a:ext cx="2496363" cy="2616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Verifiable Data Registry</a:t>
              </a:r>
            </a:p>
          </p:txBody>
        </p:sp>
      </p:grpSp>
      <p:sp>
        <p:nvSpPr>
          <p:cNvPr id="88" name="正方形/長方形 87"/>
          <p:cNvSpPr/>
          <p:nvPr/>
        </p:nvSpPr>
        <p:spPr>
          <a:xfrm>
            <a:off x="6331188" y="74294"/>
            <a:ext cx="2178589" cy="278660"/>
          </a:xfrm>
          <a:prstGeom prst="rect">
            <a:avLst/>
          </a:prstGeom>
          <a:solidFill>
            <a:schemeClr val="accent2">
              <a:lumMod val="90000"/>
              <a:lumOff val="10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分野：行政</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89" name="正方形/長方形 88"/>
          <p:cNvSpPr/>
          <p:nvPr/>
        </p:nvSpPr>
        <p:spPr>
          <a:xfrm>
            <a:off x="6331189" y="398344"/>
            <a:ext cx="2178588" cy="278660"/>
          </a:xfrm>
          <a:prstGeom prst="rect">
            <a:avLst/>
          </a:prstGeom>
          <a:solidFill>
            <a:schemeClr val="accent2">
              <a:lumMod val="90000"/>
              <a:lumOff val="10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フェーズ：</a:t>
            </a:r>
            <a:r>
              <a:rPr kumimoji="1" lang="en-US" altLang="ja-JP" sz="1400" b="1" i="0" u="none" strike="noStrike" kern="1200" cap="none" spc="0" normalizeH="0" baseline="0" noProof="0" dirty="0" err="1">
                <a:ln>
                  <a:noFill/>
                </a:ln>
                <a:solidFill>
                  <a:srgbClr val="FFFFFF"/>
                </a:solidFill>
                <a:effectLst/>
                <a:uLnTx/>
                <a:uFillTx/>
                <a:latin typeface="Meiryo UI" panose="020B0604030504040204" pitchFamily="50" charset="-128"/>
                <a:ea typeface="Meiryo UI" panose="020B0604030504040204" pitchFamily="50" charset="-128"/>
                <a:cs typeface="+mn-cs"/>
              </a:rPr>
              <a:t>PoC</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Tree>
    <p:extLst>
      <p:ext uri="{BB962C8B-B14F-4D97-AF65-F5344CB8AC3E}">
        <p14:creationId xmlns:p14="http://schemas.microsoft.com/office/powerpoint/2010/main" val="187541021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331490" y="164692"/>
            <a:ext cx="9243021" cy="1536691"/>
          </a:xfrm>
        </p:spPr>
        <p:txBody>
          <a:bodyPr>
            <a:noAutofit/>
          </a:bodyPr>
          <a:lstStyle/>
          <a:p>
            <a:r>
              <a:rPr lang="en-US" altLang="ja-JP" sz="1000" dirty="0">
                <a:solidFill>
                  <a:srgbClr val="002060"/>
                </a:solidFill>
              </a:rPr>
              <a:t>3.3.1</a:t>
            </a:r>
            <a:r>
              <a:rPr lang="ja-JP" altLang="en-US" sz="1000" dirty="0">
                <a:solidFill>
                  <a:srgbClr val="002060"/>
                </a:solidFill>
              </a:rPr>
              <a:t>　自己主権型／分散型アイデンティティに関する取り組み・ユースケース　</a:t>
            </a:r>
            <a:r>
              <a:rPr lang="en-US" altLang="ja-JP" sz="1000" dirty="0">
                <a:solidFill>
                  <a:srgbClr val="002060"/>
                </a:solidFill>
              </a:rPr>
              <a:t/>
            </a:r>
            <a:br>
              <a:rPr lang="en-US" altLang="ja-JP" sz="1000" dirty="0">
                <a:solidFill>
                  <a:srgbClr val="002060"/>
                </a:solidFill>
              </a:rPr>
            </a:br>
            <a:r>
              <a:rPr lang="en-US" altLang="ja-JP" sz="1800" dirty="0">
                <a:solidFill>
                  <a:srgbClr val="002060"/>
                </a:solidFill>
              </a:rPr>
              <a:t>ID-Ideal</a:t>
            </a:r>
            <a:r>
              <a:rPr lang="ja-JP" altLang="en-US" sz="1800" dirty="0">
                <a:solidFill>
                  <a:srgbClr val="002060"/>
                </a:solidFill>
              </a:rPr>
              <a:t>：公共交通等モビリティサービス利用のワンストップ登録</a:t>
            </a:r>
          </a:p>
        </p:txBody>
      </p:sp>
      <p:sp>
        <p:nvSpPr>
          <p:cNvPr id="4" name="正方形/長方形 3"/>
          <p:cNvSpPr/>
          <p:nvPr/>
        </p:nvSpPr>
        <p:spPr>
          <a:xfrm>
            <a:off x="179479" y="2622514"/>
            <a:ext cx="4621121" cy="212209"/>
          </a:xfrm>
          <a:prstGeom prst="rect">
            <a:avLst/>
          </a:prstGeom>
          <a:solidFill>
            <a:schemeClr val="accent1">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ペインポイント</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5" name="正方形/長方形 4"/>
          <p:cNvSpPr/>
          <p:nvPr/>
        </p:nvSpPr>
        <p:spPr>
          <a:xfrm>
            <a:off x="5107053" y="727661"/>
            <a:ext cx="1224136" cy="220018"/>
          </a:xfrm>
          <a:prstGeom prst="rect">
            <a:avLst/>
          </a:prstGeom>
          <a:solidFill>
            <a:schemeClr val="accent1">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エンティティ</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6" name="正方形/長方形 5"/>
          <p:cNvSpPr/>
          <p:nvPr/>
        </p:nvSpPr>
        <p:spPr>
          <a:xfrm>
            <a:off x="5108029" y="719778"/>
            <a:ext cx="4603530" cy="1340760"/>
          </a:xfrm>
          <a:prstGeom prst="rect">
            <a:avLst/>
          </a:prstGeom>
          <a:noFill/>
          <a:ln>
            <a:solidFill>
              <a:schemeClr val="accent2">
                <a:lumMod val="25000"/>
                <a:lumOff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7" name="テキスト ボックス 6"/>
          <p:cNvSpPr txBox="1"/>
          <p:nvPr/>
        </p:nvSpPr>
        <p:spPr>
          <a:xfrm>
            <a:off x="5107053" y="954158"/>
            <a:ext cx="4467458" cy="646331"/>
          </a:xfrm>
          <a:prstGeom prst="rect">
            <a:avLst/>
          </a:prstGeom>
          <a:noFill/>
        </p:spPr>
        <p:txBody>
          <a:bodyPr wrap="square" rtlCol="0">
            <a:sp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費用負担主体：不明</a:t>
            </a:r>
            <a:endPar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価値提供主体：</a:t>
            </a:r>
            <a:r>
              <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ID-Ideal</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参加者：公共交通機関、モビリティサービスプロバイダー</a:t>
            </a:r>
          </a:p>
        </p:txBody>
      </p:sp>
      <p:sp>
        <p:nvSpPr>
          <p:cNvPr id="8" name="正方形/長方形 7"/>
          <p:cNvSpPr/>
          <p:nvPr/>
        </p:nvSpPr>
        <p:spPr>
          <a:xfrm>
            <a:off x="179479" y="727661"/>
            <a:ext cx="1720266" cy="220018"/>
          </a:xfrm>
          <a:prstGeom prst="rect">
            <a:avLst/>
          </a:prstGeom>
          <a:solidFill>
            <a:schemeClr val="accent1">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概要</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9" name="正方形/長方形 8"/>
          <p:cNvSpPr/>
          <p:nvPr/>
        </p:nvSpPr>
        <p:spPr>
          <a:xfrm>
            <a:off x="179478" y="719778"/>
            <a:ext cx="4928551" cy="1349416"/>
          </a:xfrm>
          <a:prstGeom prst="rect">
            <a:avLst/>
          </a:prstGeom>
          <a:noFill/>
          <a:ln>
            <a:solidFill>
              <a:schemeClr val="accent2">
                <a:lumMod val="25000"/>
                <a:lumOff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10" name="テキスト ボックス 9"/>
          <p:cNvSpPr txBox="1"/>
          <p:nvPr/>
        </p:nvSpPr>
        <p:spPr>
          <a:xfrm>
            <a:off x="179479" y="904862"/>
            <a:ext cx="4889933" cy="1015663"/>
          </a:xfrm>
          <a:prstGeom prst="rect">
            <a:avLst/>
          </a:prstGeom>
          <a:noFill/>
        </p:spPr>
        <p:txBody>
          <a:bodyPr wrap="square" rtlCol="0">
            <a:sp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バスや電車、タクシー、カーシェアリング、レンタサイクル等、地方自治体や民間企業により提供されているモビリティサービスの利用に際し、個人データやパス、割引資格、支払い情報等のデジタル証明書を利用して、それらを、デジタルウォレットに保存し、サービスごとにプロバイダーに提供することで、サービス毎に必要となる登録の手間を削減</a:t>
            </a:r>
            <a:r>
              <a:rPr kumimoji="1" lang="ja-JP" altLang="en-US" sz="1200" b="0" i="0" u="none" strike="noStrike" kern="120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rPr>
              <a:t>する</a:t>
            </a:r>
            <a:r>
              <a:rPr kumimoji="1" lang="ja-JP" altLang="en-US" sz="1200" b="0" i="0" u="none" strike="noStrike" kern="1200" cap="none" spc="0" normalizeH="0" baseline="3000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rPr>
              <a:t>１</a:t>
            </a:r>
            <a:endParaRPr kumimoji="1" lang="ja-JP" altLang="en-US" sz="1200" b="0" i="0" u="none" strike="noStrike" kern="1200" cap="none" spc="0" normalizeH="0" baseline="3000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11" name="正方形/長方形 10"/>
          <p:cNvSpPr/>
          <p:nvPr/>
        </p:nvSpPr>
        <p:spPr>
          <a:xfrm>
            <a:off x="5107053" y="2622514"/>
            <a:ext cx="4604506" cy="212209"/>
          </a:xfrm>
          <a:prstGeom prst="rect">
            <a:avLst/>
          </a:prstGeom>
          <a:solidFill>
            <a:schemeClr val="accent1">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提供する価値</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13" name="正方形/長方形 12"/>
          <p:cNvSpPr/>
          <p:nvPr/>
        </p:nvSpPr>
        <p:spPr>
          <a:xfrm>
            <a:off x="179479" y="3190709"/>
            <a:ext cx="1440160" cy="188736"/>
          </a:xfrm>
          <a:prstGeom prst="rect">
            <a:avLst/>
          </a:prstGeom>
          <a:solidFill>
            <a:schemeClr val="accent1">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ビジネスモデル</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14" name="正方形/長方形 13"/>
          <p:cNvSpPr/>
          <p:nvPr/>
        </p:nvSpPr>
        <p:spPr>
          <a:xfrm>
            <a:off x="179479" y="2887139"/>
            <a:ext cx="4621121" cy="210792"/>
          </a:xfrm>
          <a:prstGeom prst="rect">
            <a:avLst/>
          </a:prstGeom>
          <a:solidFill>
            <a:schemeClr val="accent2">
              <a:lumMod val="10000"/>
              <a:lumOff val="9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利用するモビリティサービスごとに登録が必要となる</a:t>
            </a:r>
          </a:p>
        </p:txBody>
      </p:sp>
      <p:sp>
        <p:nvSpPr>
          <p:cNvPr id="15" name="正方形/長方形 14"/>
          <p:cNvSpPr/>
          <p:nvPr/>
        </p:nvSpPr>
        <p:spPr>
          <a:xfrm>
            <a:off x="5107053" y="2886924"/>
            <a:ext cx="4604506" cy="210792"/>
          </a:xfrm>
          <a:prstGeom prst="rect">
            <a:avLst/>
          </a:prstGeom>
          <a:solidFill>
            <a:schemeClr val="accent2">
              <a:lumMod val="10000"/>
              <a:lumOff val="9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サービス毎に必要となるデータが提示されワンストップでの登録が可能となる</a:t>
            </a:r>
          </a:p>
        </p:txBody>
      </p:sp>
      <p:sp>
        <p:nvSpPr>
          <p:cNvPr id="16" name="二等辺三角形 15"/>
          <p:cNvSpPr/>
          <p:nvPr/>
        </p:nvSpPr>
        <p:spPr>
          <a:xfrm rot="5400000">
            <a:off x="4854483" y="2901066"/>
            <a:ext cx="202287" cy="182508"/>
          </a:xfrm>
          <a:prstGeom prst="triangle">
            <a:avLst/>
          </a:prstGeom>
          <a:solidFill>
            <a:schemeClr val="accent1">
              <a:lumMod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2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17" name="正方形/長方形 16"/>
          <p:cNvSpPr/>
          <p:nvPr/>
        </p:nvSpPr>
        <p:spPr>
          <a:xfrm>
            <a:off x="178502" y="2069194"/>
            <a:ext cx="4928551" cy="490255"/>
          </a:xfrm>
          <a:prstGeom prst="rect">
            <a:avLst/>
          </a:prstGeom>
          <a:noFill/>
          <a:ln>
            <a:solidFill>
              <a:schemeClr val="accent2">
                <a:lumMod val="25000"/>
                <a:lumOff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18" name="正方形/長方形 17"/>
          <p:cNvSpPr/>
          <p:nvPr/>
        </p:nvSpPr>
        <p:spPr>
          <a:xfrm>
            <a:off x="179479" y="2077078"/>
            <a:ext cx="1720266" cy="220018"/>
          </a:xfrm>
          <a:prstGeom prst="rect">
            <a:avLst/>
          </a:prstGeom>
          <a:solidFill>
            <a:schemeClr val="accent1">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使用されている技術</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19" name="正方形/長方形 18"/>
          <p:cNvSpPr/>
          <p:nvPr/>
        </p:nvSpPr>
        <p:spPr>
          <a:xfrm>
            <a:off x="5108029" y="2060538"/>
            <a:ext cx="1720266" cy="220018"/>
          </a:xfrm>
          <a:prstGeom prst="rect">
            <a:avLst/>
          </a:prstGeom>
          <a:solidFill>
            <a:schemeClr val="accent1">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扱う属性情報</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20" name="正方形/長方形 19"/>
          <p:cNvSpPr/>
          <p:nvPr/>
        </p:nvSpPr>
        <p:spPr>
          <a:xfrm>
            <a:off x="5107054" y="2066317"/>
            <a:ext cx="4604506" cy="490255"/>
          </a:xfrm>
          <a:prstGeom prst="rect">
            <a:avLst/>
          </a:prstGeom>
          <a:noFill/>
          <a:ln>
            <a:solidFill>
              <a:schemeClr val="accent2">
                <a:lumMod val="25000"/>
                <a:lumOff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22" name="テキスト ボックス 21"/>
          <p:cNvSpPr txBox="1"/>
          <p:nvPr/>
        </p:nvSpPr>
        <p:spPr>
          <a:xfrm>
            <a:off x="178501" y="2289764"/>
            <a:ext cx="4889933" cy="276999"/>
          </a:xfrm>
          <a:prstGeom prst="rect">
            <a:avLst/>
          </a:prstGeom>
          <a:noFill/>
        </p:spPr>
        <p:txBody>
          <a:bodyPr wrap="square" rtlCol="0">
            <a:spAutoFit/>
          </a:bodyPr>
          <a:lstStyle/>
          <a:p>
            <a:pPr marL="171450" lvl="0" indent="-171450">
              <a:buFont typeface="Arial" panose="020B0604020202020204" pitchFamily="34" charset="0"/>
              <a:buChar char="•"/>
              <a:defRPr/>
            </a:pPr>
            <a:r>
              <a:rPr lang="ja-JP" altLang="en-US" sz="1200" dirty="0">
                <a:solidFill>
                  <a:srgbClr val="000000"/>
                </a:solidFill>
                <a:latin typeface="Meiryo UI" panose="020B0604030504040204" pitchFamily="50" charset="-128"/>
                <a:ea typeface="Meiryo UI" panose="020B0604030504040204" pitchFamily="50" charset="-128"/>
              </a:rPr>
              <a:t>不明</a:t>
            </a:r>
            <a:endPar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23" name="テキスト ボックス 22"/>
          <p:cNvSpPr txBox="1"/>
          <p:nvPr/>
        </p:nvSpPr>
        <p:spPr>
          <a:xfrm>
            <a:off x="5107054" y="2277134"/>
            <a:ext cx="4467458" cy="276999"/>
          </a:xfrm>
          <a:prstGeom prst="rect">
            <a:avLst/>
          </a:prstGeom>
          <a:noFill/>
        </p:spPr>
        <p:txBody>
          <a:bodyPr wrap="square" rtlCol="0">
            <a:sp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パスや割引資格、支払い情報等</a:t>
            </a:r>
            <a:endPar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pic>
        <p:nvPicPr>
          <p:cNvPr id="25" name="図 2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06642" y="4280970"/>
            <a:ext cx="792461" cy="792461"/>
          </a:xfrm>
          <a:prstGeom prst="rect">
            <a:avLst/>
          </a:prstGeom>
        </p:spPr>
      </p:pic>
      <p:sp>
        <p:nvSpPr>
          <p:cNvPr id="36" name="テキスト ボックス 35"/>
          <p:cNvSpPr txBox="1"/>
          <p:nvPr/>
        </p:nvSpPr>
        <p:spPr>
          <a:xfrm>
            <a:off x="6648712" y="5079748"/>
            <a:ext cx="1938399" cy="43088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公共交通機関、</a:t>
            </a:r>
            <a:endParaRPr kumimoji="1" lang="en-US" altLang="ja-JP"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モビリティサービスプロバイダー</a:t>
            </a:r>
            <a:endParaRPr kumimoji="1" lang="en-US" altLang="ja-JP"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37" name="テキスト ボックス 36"/>
          <p:cNvSpPr txBox="1"/>
          <p:nvPr/>
        </p:nvSpPr>
        <p:spPr>
          <a:xfrm>
            <a:off x="1658988" y="5087873"/>
            <a:ext cx="1366890" cy="2616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ユーザー</a:t>
            </a:r>
            <a:endParaRPr kumimoji="1" lang="en-US" altLang="ja-JP"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40" name="テキスト ボックス 39"/>
          <p:cNvSpPr txBox="1"/>
          <p:nvPr/>
        </p:nvSpPr>
        <p:spPr>
          <a:xfrm>
            <a:off x="2667656" y="4891762"/>
            <a:ext cx="1655727" cy="2616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ウォレット</a:t>
            </a:r>
            <a:endParaRPr kumimoji="1" lang="en-US" altLang="ja-JP"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41" name="テキスト ボックス 40"/>
          <p:cNvSpPr txBox="1"/>
          <p:nvPr/>
        </p:nvSpPr>
        <p:spPr>
          <a:xfrm>
            <a:off x="3979982" y="4328030"/>
            <a:ext cx="2586941" cy="2616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サービスの利用に必要となるデータの提示</a:t>
            </a:r>
            <a:endParaRPr kumimoji="1" lang="en-US" altLang="ja-JP"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grpSp>
        <p:nvGrpSpPr>
          <p:cNvPr id="28" name="グループ化 27"/>
          <p:cNvGrpSpPr/>
          <p:nvPr/>
        </p:nvGrpSpPr>
        <p:grpSpPr>
          <a:xfrm>
            <a:off x="3806891" y="4626677"/>
            <a:ext cx="2933122" cy="258344"/>
            <a:chOff x="3806891" y="4626677"/>
            <a:chExt cx="2460896" cy="258344"/>
          </a:xfrm>
        </p:grpSpPr>
        <p:cxnSp>
          <p:nvCxnSpPr>
            <p:cNvPr id="29" name="直線矢印コネクタ 28"/>
            <p:cNvCxnSpPr/>
            <p:nvPr/>
          </p:nvCxnSpPr>
          <p:spPr>
            <a:xfrm>
              <a:off x="3806891" y="4626677"/>
              <a:ext cx="2460896" cy="0"/>
            </a:xfrm>
            <a:prstGeom prst="straightConnector1">
              <a:avLst/>
            </a:prstGeom>
            <a:ln w="3175">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62" name="直線矢印コネクタ 61"/>
            <p:cNvCxnSpPr/>
            <p:nvPr/>
          </p:nvCxnSpPr>
          <p:spPr>
            <a:xfrm flipH="1">
              <a:off x="3806891" y="4885021"/>
              <a:ext cx="2460896" cy="0"/>
            </a:xfrm>
            <a:prstGeom prst="straightConnector1">
              <a:avLst/>
            </a:prstGeom>
            <a:ln w="3175">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grpSp>
      <p:sp>
        <p:nvSpPr>
          <p:cNvPr id="81" name="テキスト ボックス 80"/>
          <p:cNvSpPr txBox="1"/>
          <p:nvPr/>
        </p:nvSpPr>
        <p:spPr>
          <a:xfrm>
            <a:off x="2365088" y="3759010"/>
            <a:ext cx="1041452" cy="2616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デジタル署名</a:t>
            </a:r>
            <a:endParaRPr kumimoji="1" lang="en-US" altLang="ja-JP"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grpSp>
        <p:nvGrpSpPr>
          <p:cNvPr id="86" name="グループ化 85"/>
          <p:cNvGrpSpPr/>
          <p:nvPr/>
        </p:nvGrpSpPr>
        <p:grpSpPr>
          <a:xfrm>
            <a:off x="6803843" y="4474062"/>
            <a:ext cx="1604383" cy="573976"/>
            <a:chOff x="6858897" y="3691742"/>
            <a:chExt cx="2261986" cy="798583"/>
          </a:xfrm>
        </p:grpSpPr>
        <p:pic>
          <p:nvPicPr>
            <p:cNvPr id="83" name="図 8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90598" y="3691742"/>
              <a:ext cx="798583" cy="798583"/>
            </a:xfrm>
            <a:prstGeom prst="rect">
              <a:avLst/>
            </a:prstGeom>
          </p:spPr>
        </p:pic>
        <p:pic>
          <p:nvPicPr>
            <p:cNvPr id="26" name="図 2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58897" y="3691742"/>
              <a:ext cx="798583" cy="798583"/>
            </a:xfrm>
            <a:prstGeom prst="rect">
              <a:avLst/>
            </a:prstGeom>
          </p:spPr>
        </p:pic>
        <p:pic>
          <p:nvPicPr>
            <p:cNvPr id="85" name="図 8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22300" y="3691742"/>
              <a:ext cx="798583" cy="798583"/>
            </a:xfrm>
            <a:prstGeom prst="rect">
              <a:avLst/>
            </a:prstGeom>
          </p:spPr>
        </p:pic>
      </p:grpSp>
      <p:pic>
        <p:nvPicPr>
          <p:cNvPr id="48" name="図 4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32234" y="4439463"/>
            <a:ext cx="548612" cy="548612"/>
          </a:xfrm>
          <a:prstGeom prst="rect">
            <a:avLst/>
          </a:prstGeom>
        </p:spPr>
      </p:pic>
      <p:sp>
        <p:nvSpPr>
          <p:cNvPr id="50" name="四角形吹き出し 49"/>
          <p:cNvSpPr/>
          <p:nvPr/>
        </p:nvSpPr>
        <p:spPr>
          <a:xfrm>
            <a:off x="3828795" y="3545763"/>
            <a:ext cx="1552238" cy="637722"/>
          </a:xfrm>
          <a:prstGeom prst="wedgeRectCallout">
            <a:avLst>
              <a:gd name="adj1" fmla="val -61081"/>
              <a:gd name="adj2" fmla="val 96811"/>
            </a:avLst>
          </a:prstGeom>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050" b="0" i="0" u="none" strike="noStrike" kern="1200" cap="none" spc="0" normalizeH="0" baseline="0" noProof="0" dirty="0">
                <a:ln>
                  <a:noFill/>
                </a:ln>
                <a:solidFill>
                  <a:srgbClr val="000000"/>
                </a:solidFill>
                <a:effectLst/>
                <a:uLnTx/>
                <a:uFillTx/>
                <a:latin typeface="Arial"/>
                <a:ea typeface="Meiryo UI"/>
                <a:cs typeface="+mn-cs"/>
              </a:rPr>
              <a:t>パス情報</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050" b="0" i="0" u="none" strike="noStrike" kern="1200" cap="none" spc="0" normalizeH="0" baseline="0" noProof="0" dirty="0">
                <a:ln>
                  <a:noFill/>
                </a:ln>
                <a:solidFill>
                  <a:srgbClr val="000000"/>
                </a:solidFill>
                <a:effectLst/>
                <a:uLnTx/>
                <a:uFillTx/>
                <a:latin typeface="Arial"/>
                <a:ea typeface="Meiryo UI"/>
                <a:cs typeface="+mn-cs"/>
              </a:rPr>
              <a:t>割引資格</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050" b="0" i="0" u="none" strike="noStrike" kern="1200" cap="none" spc="0" normalizeH="0" baseline="0" noProof="0" dirty="0">
                <a:ln>
                  <a:noFill/>
                </a:ln>
                <a:solidFill>
                  <a:srgbClr val="000000"/>
                </a:solidFill>
                <a:effectLst/>
                <a:uLnTx/>
                <a:uFillTx/>
                <a:latin typeface="Arial"/>
                <a:ea typeface="Meiryo UI"/>
                <a:cs typeface="+mn-cs"/>
              </a:rPr>
              <a:t>支払い情報等</a:t>
            </a:r>
          </a:p>
        </p:txBody>
      </p:sp>
      <p:cxnSp>
        <p:nvCxnSpPr>
          <p:cNvPr id="44" name="カギ線コネクタ 43"/>
          <p:cNvCxnSpPr>
            <a:stCxn id="25" idx="0"/>
            <a:endCxn id="48" idx="0"/>
          </p:cNvCxnSpPr>
          <p:nvPr/>
        </p:nvCxnSpPr>
        <p:spPr>
          <a:xfrm rot="16200000" flipH="1">
            <a:off x="2775459" y="3808383"/>
            <a:ext cx="158493" cy="1103667"/>
          </a:xfrm>
          <a:prstGeom prst="bentConnector3">
            <a:avLst>
              <a:gd name="adj1" fmla="val -144233"/>
            </a:avLst>
          </a:prstGeom>
          <a:ln w="3175">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sp>
        <p:nvSpPr>
          <p:cNvPr id="49" name="正方形/長方形 48"/>
          <p:cNvSpPr/>
          <p:nvPr/>
        </p:nvSpPr>
        <p:spPr>
          <a:xfrm>
            <a:off x="8589228" y="74294"/>
            <a:ext cx="985283" cy="186395"/>
          </a:xfrm>
          <a:prstGeom prst="rect">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400" b="1" i="0" u="none" strike="noStrike" kern="1200" cap="none" spc="0" normalizeH="0" baseline="0" noProof="0" dirty="0">
                <a:ln>
                  <a:noFill/>
                </a:ln>
                <a:solidFill>
                  <a:srgbClr val="000000"/>
                </a:solidFill>
                <a:effectLst/>
                <a:uLnTx/>
                <a:uFillTx/>
                <a:latin typeface="Arial"/>
                <a:ea typeface="Meiryo UI"/>
                <a:cs typeface="+mn-cs"/>
              </a:rPr>
              <a:t>EU</a:t>
            </a:r>
            <a:endParaRPr kumimoji="1" lang="ja-JP" altLang="en-US" sz="1400" b="1" i="0" u="none" strike="noStrike" kern="1200" cap="none" spc="0" normalizeH="0" baseline="0" noProof="0" dirty="0">
              <a:ln>
                <a:noFill/>
              </a:ln>
              <a:solidFill>
                <a:srgbClr val="000000"/>
              </a:solidFill>
              <a:effectLst/>
              <a:uLnTx/>
              <a:uFillTx/>
              <a:latin typeface="Arial"/>
              <a:ea typeface="Meiryo UI"/>
              <a:cs typeface="+mn-cs"/>
            </a:endParaRPr>
          </a:p>
        </p:txBody>
      </p:sp>
      <p:sp>
        <p:nvSpPr>
          <p:cNvPr id="51" name="正方形/長方形 50"/>
          <p:cNvSpPr/>
          <p:nvPr/>
        </p:nvSpPr>
        <p:spPr>
          <a:xfrm>
            <a:off x="8589228" y="287160"/>
            <a:ext cx="985283" cy="186395"/>
          </a:xfrm>
          <a:prstGeom prst="rect">
            <a:avLst/>
          </a:prstGeom>
          <a:solidFill>
            <a:schemeClr val="accent2">
              <a:lumMod val="25000"/>
              <a:lumOff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ドイツ</a:t>
            </a:r>
          </a:p>
        </p:txBody>
      </p:sp>
      <p:sp>
        <p:nvSpPr>
          <p:cNvPr id="52" name="正方形/長方形 51"/>
          <p:cNvSpPr/>
          <p:nvPr/>
        </p:nvSpPr>
        <p:spPr>
          <a:xfrm>
            <a:off x="8589226" y="507060"/>
            <a:ext cx="985283" cy="186395"/>
          </a:xfrm>
          <a:prstGeom prst="rect">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イギリス</a:t>
            </a:r>
          </a:p>
        </p:txBody>
      </p:sp>
      <p:sp>
        <p:nvSpPr>
          <p:cNvPr id="42" name="正方形/長方形 41"/>
          <p:cNvSpPr/>
          <p:nvPr/>
        </p:nvSpPr>
        <p:spPr>
          <a:xfrm>
            <a:off x="178502" y="3190710"/>
            <a:ext cx="9533057" cy="3092104"/>
          </a:xfrm>
          <a:prstGeom prst="rect">
            <a:avLst/>
          </a:prstGeom>
          <a:noFill/>
          <a:ln>
            <a:solidFill>
              <a:schemeClr val="accent2">
                <a:lumMod val="25000"/>
                <a:lumOff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43" name="テキスト ボックス 42"/>
          <p:cNvSpPr txBox="1"/>
          <p:nvPr/>
        </p:nvSpPr>
        <p:spPr>
          <a:xfrm>
            <a:off x="4061771" y="4989818"/>
            <a:ext cx="2013730" cy="2616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サービスの提供</a:t>
            </a:r>
            <a:endParaRPr kumimoji="1" lang="en-US" altLang="ja-JP"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55" name="テキスト ボックス 54"/>
          <p:cNvSpPr txBox="1"/>
          <p:nvPr/>
        </p:nvSpPr>
        <p:spPr>
          <a:xfrm>
            <a:off x="7542195" y="5574556"/>
            <a:ext cx="738541" cy="2616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検証</a:t>
            </a:r>
            <a:endParaRPr kumimoji="1" lang="en-US" altLang="ja-JP"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pic>
        <p:nvPicPr>
          <p:cNvPr id="56" name="図 55"/>
          <p:cNvPicPr>
            <a:picLocks noChangeAspect="1"/>
          </p:cNvPicPr>
          <p:nvPr/>
        </p:nvPicPr>
        <p:blipFill>
          <a:blip r:embed="rId5"/>
          <a:stretch>
            <a:fillRect/>
          </a:stretch>
        </p:blipFill>
        <p:spPr>
          <a:xfrm>
            <a:off x="3910182" y="5491230"/>
            <a:ext cx="2794887" cy="464575"/>
          </a:xfrm>
          <a:prstGeom prst="rect">
            <a:avLst/>
          </a:prstGeom>
        </p:spPr>
      </p:pic>
      <p:cxnSp>
        <p:nvCxnSpPr>
          <p:cNvPr id="57" name="カギ線コネクタ 56"/>
          <p:cNvCxnSpPr>
            <a:stCxn id="36" idx="2"/>
          </p:cNvCxnSpPr>
          <p:nvPr/>
        </p:nvCxnSpPr>
        <p:spPr>
          <a:xfrm rot="5400000">
            <a:off x="7193109" y="5298714"/>
            <a:ext cx="212883" cy="636725"/>
          </a:xfrm>
          <a:prstGeom prst="bentConnector2">
            <a:avLst/>
          </a:prstGeom>
          <a:ln w="3175">
            <a:solidFill>
              <a:schemeClr val="tx1"/>
            </a:solidFill>
            <a:prstDash val="dash"/>
            <a:tailEnd type="triangle"/>
          </a:ln>
          <a:effectLst/>
        </p:spPr>
        <p:style>
          <a:lnRef idx="2">
            <a:schemeClr val="accent1"/>
          </a:lnRef>
          <a:fillRef idx="0">
            <a:schemeClr val="accent1"/>
          </a:fillRef>
          <a:effectRef idx="1">
            <a:schemeClr val="accent1"/>
          </a:effectRef>
          <a:fontRef idx="minor">
            <a:schemeClr val="tx1"/>
          </a:fontRef>
        </p:style>
      </p:cxnSp>
      <p:cxnSp>
        <p:nvCxnSpPr>
          <p:cNvPr id="58" name="カギ線コネクタ 57"/>
          <p:cNvCxnSpPr>
            <a:stCxn id="37" idx="2"/>
            <a:endCxn id="56" idx="1"/>
          </p:cNvCxnSpPr>
          <p:nvPr/>
        </p:nvCxnSpPr>
        <p:spPr>
          <a:xfrm rot="16200000" flipH="1">
            <a:off x="2939290" y="4752625"/>
            <a:ext cx="374035" cy="1567749"/>
          </a:xfrm>
          <a:prstGeom prst="bentConnector2">
            <a:avLst/>
          </a:prstGeom>
          <a:ln w="3175">
            <a:solidFill>
              <a:schemeClr val="tx1"/>
            </a:solidFill>
            <a:prstDash val="dash"/>
            <a:tailEnd type="triangle"/>
          </a:ln>
          <a:effectLst/>
        </p:spPr>
        <p:style>
          <a:lnRef idx="2">
            <a:schemeClr val="accent1"/>
          </a:lnRef>
          <a:fillRef idx="0">
            <a:schemeClr val="accent1"/>
          </a:fillRef>
          <a:effectRef idx="1">
            <a:schemeClr val="accent1"/>
          </a:effectRef>
          <a:fontRef idx="minor">
            <a:schemeClr val="tx1"/>
          </a:fontRef>
        </p:style>
      </p:cxnSp>
      <p:sp>
        <p:nvSpPr>
          <p:cNvPr id="59" name="テキスト ボックス 58"/>
          <p:cNvSpPr txBox="1"/>
          <p:nvPr/>
        </p:nvSpPr>
        <p:spPr>
          <a:xfrm>
            <a:off x="4025270" y="5981155"/>
            <a:ext cx="2496363" cy="2616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Verifiable Data Registry</a:t>
            </a:r>
          </a:p>
        </p:txBody>
      </p:sp>
      <p:sp>
        <p:nvSpPr>
          <p:cNvPr id="60" name="正方形/長方形 59"/>
          <p:cNvSpPr/>
          <p:nvPr/>
        </p:nvSpPr>
        <p:spPr>
          <a:xfrm>
            <a:off x="178501" y="6297256"/>
            <a:ext cx="9240538"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800" b="0" i="0" u="none" strike="noStrike" kern="1200" cap="none" spc="0" normalizeH="0" baseline="0" noProof="0" dirty="0" smtClean="0">
                <a:ln>
                  <a:noFill/>
                </a:ln>
                <a:solidFill>
                  <a:srgbClr val="000000"/>
                </a:solidFill>
                <a:effectLst/>
                <a:uLnTx/>
                <a:uFillTx/>
                <a:latin typeface="+mn-ea"/>
                <a:cs typeface="+mn-cs"/>
              </a:rPr>
              <a:t>出所）１</a:t>
            </a:r>
            <a:r>
              <a:rPr kumimoji="1" lang="ja-JP" altLang="en-US" sz="800" b="0" i="0" u="none" strike="noStrike" kern="1200" cap="none" spc="0" normalizeH="0" baseline="0" noProof="0" dirty="0">
                <a:ln>
                  <a:noFill/>
                </a:ln>
                <a:solidFill>
                  <a:srgbClr val="000000"/>
                </a:solidFill>
                <a:effectLst/>
                <a:uLnTx/>
                <a:uFillTx/>
                <a:latin typeface="+mn-ea"/>
                <a:cs typeface="+mn-cs"/>
              </a:rPr>
              <a:t>　</a:t>
            </a:r>
            <a:r>
              <a:rPr kumimoji="1" lang="en-US" altLang="ja-JP" sz="800" b="0" i="0" u="none" strike="noStrike" kern="1200" cap="none" spc="0" normalizeH="0" baseline="0" noProof="0" dirty="0">
                <a:ln>
                  <a:noFill/>
                </a:ln>
                <a:solidFill>
                  <a:srgbClr val="000000"/>
                </a:solidFill>
                <a:effectLst/>
                <a:uLnTx/>
                <a:uFillTx/>
                <a:latin typeface="+mn-ea"/>
                <a:cs typeface="+mn-cs"/>
              </a:rPr>
              <a:t> https://www.digitale-technologien.de/DT/Navigation/EN/ProgrammeProjekte/AktuelleTechnologieprogramme/Sichere_Digitale_Identitaeten/Use_Cases/Use_Case_1/Use_Case_1.html</a:t>
            </a:r>
          </a:p>
        </p:txBody>
      </p:sp>
      <p:sp>
        <p:nvSpPr>
          <p:cNvPr id="63" name="正方形/長方形 62"/>
          <p:cNvSpPr/>
          <p:nvPr/>
        </p:nvSpPr>
        <p:spPr>
          <a:xfrm>
            <a:off x="6705069" y="74294"/>
            <a:ext cx="1804708" cy="278660"/>
          </a:xfrm>
          <a:prstGeom prst="rect">
            <a:avLst/>
          </a:prstGeom>
          <a:solidFill>
            <a:schemeClr val="accent2">
              <a:lumMod val="90000"/>
              <a:lumOff val="10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分野：交通</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64" name="正方形/長方形 63"/>
          <p:cNvSpPr/>
          <p:nvPr/>
        </p:nvSpPr>
        <p:spPr>
          <a:xfrm>
            <a:off x="6705069" y="398344"/>
            <a:ext cx="1804707" cy="278660"/>
          </a:xfrm>
          <a:prstGeom prst="rect">
            <a:avLst/>
          </a:prstGeom>
          <a:solidFill>
            <a:schemeClr val="accent2">
              <a:lumMod val="90000"/>
              <a:lumOff val="10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フェーズ：</a:t>
            </a:r>
            <a:r>
              <a:rPr kumimoji="1" lang="en-US" altLang="ja-JP" sz="1400" b="1" i="0" u="none" strike="noStrike" kern="1200" cap="none" spc="0" normalizeH="0" baseline="0" noProof="0" dirty="0" err="1">
                <a:ln>
                  <a:noFill/>
                </a:ln>
                <a:solidFill>
                  <a:srgbClr val="FFFFFF"/>
                </a:solidFill>
                <a:effectLst/>
                <a:uLnTx/>
                <a:uFillTx/>
                <a:latin typeface="Meiryo UI" panose="020B0604030504040204" pitchFamily="50" charset="-128"/>
                <a:ea typeface="Meiryo UI" panose="020B0604030504040204" pitchFamily="50" charset="-128"/>
                <a:cs typeface="+mn-cs"/>
              </a:rPr>
              <a:t>PoC</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Tree>
    <p:extLst>
      <p:ext uri="{BB962C8B-B14F-4D97-AF65-F5344CB8AC3E}">
        <p14:creationId xmlns:p14="http://schemas.microsoft.com/office/powerpoint/2010/main" val="135836076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331490" y="164692"/>
            <a:ext cx="9243021" cy="1536691"/>
          </a:xfrm>
        </p:spPr>
        <p:txBody>
          <a:bodyPr>
            <a:noAutofit/>
          </a:bodyPr>
          <a:lstStyle/>
          <a:p>
            <a:r>
              <a:rPr lang="en-US" altLang="ja-JP" sz="1000" dirty="0">
                <a:solidFill>
                  <a:srgbClr val="002060"/>
                </a:solidFill>
              </a:rPr>
              <a:t>3.3.1</a:t>
            </a:r>
            <a:r>
              <a:rPr lang="ja-JP" altLang="en-US" sz="1000" dirty="0">
                <a:solidFill>
                  <a:srgbClr val="002060"/>
                </a:solidFill>
              </a:rPr>
              <a:t>　自己主権型／分散型アイデンティティに関する取り組み・ユースケース　</a:t>
            </a:r>
            <a:r>
              <a:rPr lang="en-US" altLang="ja-JP" sz="1000" dirty="0">
                <a:solidFill>
                  <a:srgbClr val="002060"/>
                </a:solidFill>
              </a:rPr>
              <a:t/>
            </a:r>
            <a:br>
              <a:rPr lang="en-US" altLang="ja-JP" sz="1000" dirty="0">
                <a:solidFill>
                  <a:srgbClr val="002060"/>
                </a:solidFill>
              </a:rPr>
            </a:br>
            <a:r>
              <a:rPr lang="en-US" altLang="ja-JP" sz="1800" dirty="0">
                <a:solidFill>
                  <a:srgbClr val="002060"/>
                </a:solidFill>
              </a:rPr>
              <a:t>ID-Ideal</a:t>
            </a:r>
            <a:r>
              <a:rPr lang="ja-JP" altLang="en-US" sz="1800" dirty="0">
                <a:solidFill>
                  <a:srgbClr val="002060"/>
                </a:solidFill>
              </a:rPr>
              <a:t>：住所変更に係る個人情報の自動再登録</a:t>
            </a:r>
          </a:p>
        </p:txBody>
      </p:sp>
      <p:sp>
        <p:nvSpPr>
          <p:cNvPr id="4" name="正方形/長方形 3"/>
          <p:cNvSpPr/>
          <p:nvPr/>
        </p:nvSpPr>
        <p:spPr>
          <a:xfrm>
            <a:off x="179479" y="2622514"/>
            <a:ext cx="4621121" cy="212209"/>
          </a:xfrm>
          <a:prstGeom prst="rect">
            <a:avLst/>
          </a:prstGeom>
          <a:solidFill>
            <a:schemeClr val="accent1">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ペインポイント</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5" name="正方形/長方形 4"/>
          <p:cNvSpPr/>
          <p:nvPr/>
        </p:nvSpPr>
        <p:spPr>
          <a:xfrm>
            <a:off x="5107053" y="727661"/>
            <a:ext cx="1224136" cy="220018"/>
          </a:xfrm>
          <a:prstGeom prst="rect">
            <a:avLst/>
          </a:prstGeom>
          <a:solidFill>
            <a:schemeClr val="accent1">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エンティティ</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6" name="正方形/長方形 5"/>
          <p:cNvSpPr/>
          <p:nvPr/>
        </p:nvSpPr>
        <p:spPr>
          <a:xfrm>
            <a:off x="5108029" y="719778"/>
            <a:ext cx="4603530" cy="1340760"/>
          </a:xfrm>
          <a:prstGeom prst="rect">
            <a:avLst/>
          </a:prstGeom>
          <a:noFill/>
          <a:ln>
            <a:solidFill>
              <a:schemeClr val="accent2">
                <a:lumMod val="25000"/>
                <a:lumOff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7" name="テキスト ボックス 6"/>
          <p:cNvSpPr txBox="1"/>
          <p:nvPr/>
        </p:nvSpPr>
        <p:spPr>
          <a:xfrm>
            <a:off x="5107053" y="954158"/>
            <a:ext cx="4467458" cy="1015663"/>
          </a:xfrm>
          <a:prstGeom prst="rect">
            <a:avLst/>
          </a:prstGeom>
          <a:noFill/>
        </p:spPr>
        <p:txBody>
          <a:bodyPr wrap="square" rtlCol="0">
            <a:sp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費用負担主体：不明</a:t>
            </a:r>
            <a:endPar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価値提供主体：</a:t>
            </a:r>
            <a:r>
              <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ID-Ideal</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参加者：</a:t>
            </a:r>
            <a:r>
              <a:rPr kumimoji="1" lang="zh-TW"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公的機関：登記所、税務署等</a:t>
            </a:r>
            <a:r>
              <a:rPr kumimoji="1" lang="ja-JP" altLang="en-US" sz="1200" b="0" i="0" u="none" strike="noStrike" kern="1200" cap="none" spc="0" normalizeH="0" baseline="0" noProof="0" dirty="0" err="1">
                <a:ln>
                  <a:noFill/>
                </a:ln>
                <a:solidFill>
                  <a:srgbClr val="000000"/>
                </a:solidFill>
                <a:effectLst/>
                <a:uLnTx/>
                <a:uFillTx/>
                <a:latin typeface="Meiryo UI" panose="020B0604030504040204" pitchFamily="50" charset="-128"/>
                <a:ea typeface="Meiryo UI" panose="020B0604030504040204" pitchFamily="50" charset="-128"/>
                <a:cs typeface="+mn-cs"/>
              </a:rPr>
              <a:t>、</a:t>
            </a:r>
            <a:r>
              <a:rPr kumimoji="1" lang="zh-TW"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民間企業：銀行、保険会社等</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8" name="正方形/長方形 7"/>
          <p:cNvSpPr/>
          <p:nvPr/>
        </p:nvSpPr>
        <p:spPr>
          <a:xfrm>
            <a:off x="179479" y="727661"/>
            <a:ext cx="1720266" cy="220018"/>
          </a:xfrm>
          <a:prstGeom prst="rect">
            <a:avLst/>
          </a:prstGeom>
          <a:solidFill>
            <a:schemeClr val="accent1">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概要</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9" name="正方形/長方形 8"/>
          <p:cNvSpPr/>
          <p:nvPr/>
        </p:nvSpPr>
        <p:spPr>
          <a:xfrm>
            <a:off x="179478" y="719778"/>
            <a:ext cx="4928551" cy="1349416"/>
          </a:xfrm>
          <a:prstGeom prst="rect">
            <a:avLst/>
          </a:prstGeom>
          <a:noFill/>
          <a:ln>
            <a:solidFill>
              <a:schemeClr val="accent2">
                <a:lumMod val="25000"/>
                <a:lumOff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10" name="テキスト ボックス 9"/>
          <p:cNvSpPr txBox="1"/>
          <p:nvPr/>
        </p:nvSpPr>
        <p:spPr>
          <a:xfrm>
            <a:off x="179479" y="904862"/>
            <a:ext cx="4889933" cy="1200329"/>
          </a:xfrm>
          <a:prstGeom prst="rect">
            <a:avLst/>
          </a:prstGeom>
          <a:noFill/>
        </p:spPr>
        <p:txBody>
          <a:bodyPr wrap="square" rtlCol="0">
            <a:sp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現在、市民が居住地を変更する場合、公的機関（登記所や税務署等）や民間企業（銀行や保険会社等）において、登録または登録の解除が必要となり、多大な労力を要している</a:t>
            </a:r>
            <a:endPar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市民の登録データを安全に保管し、法的に安全な手順でデータの変更を公的機関や企業に通知するウォレットを開発することで、市民の要求に応じて、必要となるデータが各機関に直接転送できる仕組みを構築</a:t>
            </a:r>
            <a:r>
              <a:rPr kumimoji="1" lang="ja-JP" altLang="en-US" sz="1200" b="0" i="0" u="none" strike="noStrike" kern="120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rPr>
              <a:t>する</a:t>
            </a:r>
            <a:r>
              <a:rPr kumimoji="1" lang="ja-JP" altLang="en-US" sz="1200" b="0" i="0" u="none" strike="noStrike" kern="1200" cap="none" spc="0" normalizeH="0" baseline="3000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rPr>
              <a:t>１</a:t>
            </a:r>
            <a:endParaRPr kumimoji="1" lang="ja-JP" altLang="en-US" sz="1200" b="0" i="0" u="none" strike="noStrike" kern="1200" cap="none" spc="0" normalizeH="0" baseline="3000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11" name="正方形/長方形 10"/>
          <p:cNvSpPr/>
          <p:nvPr/>
        </p:nvSpPr>
        <p:spPr>
          <a:xfrm>
            <a:off x="5107053" y="2622514"/>
            <a:ext cx="4604506" cy="212209"/>
          </a:xfrm>
          <a:prstGeom prst="rect">
            <a:avLst/>
          </a:prstGeom>
          <a:solidFill>
            <a:schemeClr val="accent1">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提供する価値</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13" name="正方形/長方形 12"/>
          <p:cNvSpPr/>
          <p:nvPr/>
        </p:nvSpPr>
        <p:spPr>
          <a:xfrm>
            <a:off x="179479" y="3190709"/>
            <a:ext cx="1440160" cy="188736"/>
          </a:xfrm>
          <a:prstGeom prst="rect">
            <a:avLst/>
          </a:prstGeom>
          <a:solidFill>
            <a:schemeClr val="accent1">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ビジネスモデル</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14" name="正方形/長方形 13"/>
          <p:cNvSpPr/>
          <p:nvPr/>
        </p:nvSpPr>
        <p:spPr>
          <a:xfrm>
            <a:off x="179479" y="2887139"/>
            <a:ext cx="4621121" cy="210792"/>
          </a:xfrm>
          <a:prstGeom prst="rect">
            <a:avLst/>
          </a:prstGeom>
          <a:solidFill>
            <a:schemeClr val="accent2">
              <a:lumMod val="10000"/>
              <a:lumOff val="9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住所変更のたびに発生する公的機関や企業への住所登録・解除手続きの手間</a:t>
            </a:r>
          </a:p>
        </p:txBody>
      </p:sp>
      <p:sp>
        <p:nvSpPr>
          <p:cNvPr id="15" name="正方形/長方形 14"/>
          <p:cNvSpPr/>
          <p:nvPr/>
        </p:nvSpPr>
        <p:spPr>
          <a:xfrm>
            <a:off x="5107053" y="2886924"/>
            <a:ext cx="4604506" cy="210792"/>
          </a:xfrm>
          <a:prstGeom prst="rect">
            <a:avLst/>
          </a:prstGeom>
          <a:solidFill>
            <a:schemeClr val="accent2">
              <a:lumMod val="10000"/>
              <a:lumOff val="9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機関への更新情報の通知、情報の転送</a:t>
            </a:r>
          </a:p>
        </p:txBody>
      </p:sp>
      <p:sp>
        <p:nvSpPr>
          <p:cNvPr id="16" name="二等辺三角形 15"/>
          <p:cNvSpPr/>
          <p:nvPr/>
        </p:nvSpPr>
        <p:spPr>
          <a:xfrm rot="5400000">
            <a:off x="4854483" y="2901066"/>
            <a:ext cx="202287" cy="182508"/>
          </a:xfrm>
          <a:prstGeom prst="triangle">
            <a:avLst/>
          </a:prstGeom>
          <a:solidFill>
            <a:schemeClr val="accent1">
              <a:lumMod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2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17" name="正方形/長方形 16"/>
          <p:cNvSpPr/>
          <p:nvPr/>
        </p:nvSpPr>
        <p:spPr>
          <a:xfrm>
            <a:off x="178502" y="2069194"/>
            <a:ext cx="4928551" cy="490255"/>
          </a:xfrm>
          <a:prstGeom prst="rect">
            <a:avLst/>
          </a:prstGeom>
          <a:noFill/>
          <a:ln>
            <a:solidFill>
              <a:schemeClr val="accent2">
                <a:lumMod val="25000"/>
                <a:lumOff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18" name="正方形/長方形 17"/>
          <p:cNvSpPr/>
          <p:nvPr/>
        </p:nvSpPr>
        <p:spPr>
          <a:xfrm>
            <a:off x="179479" y="2077078"/>
            <a:ext cx="1720266" cy="220018"/>
          </a:xfrm>
          <a:prstGeom prst="rect">
            <a:avLst/>
          </a:prstGeom>
          <a:solidFill>
            <a:schemeClr val="accent1">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使用されている技術</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19" name="正方形/長方形 18"/>
          <p:cNvSpPr/>
          <p:nvPr/>
        </p:nvSpPr>
        <p:spPr>
          <a:xfrm>
            <a:off x="5108029" y="2060538"/>
            <a:ext cx="1720266" cy="220018"/>
          </a:xfrm>
          <a:prstGeom prst="rect">
            <a:avLst/>
          </a:prstGeom>
          <a:solidFill>
            <a:schemeClr val="accent1">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扱う属性情報</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20" name="正方形/長方形 19"/>
          <p:cNvSpPr/>
          <p:nvPr/>
        </p:nvSpPr>
        <p:spPr>
          <a:xfrm>
            <a:off x="5107054" y="2066317"/>
            <a:ext cx="4604506" cy="490255"/>
          </a:xfrm>
          <a:prstGeom prst="rect">
            <a:avLst/>
          </a:prstGeom>
          <a:noFill/>
          <a:ln>
            <a:solidFill>
              <a:schemeClr val="accent2">
                <a:lumMod val="25000"/>
                <a:lumOff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22" name="テキスト ボックス 21"/>
          <p:cNvSpPr txBox="1"/>
          <p:nvPr/>
        </p:nvSpPr>
        <p:spPr>
          <a:xfrm>
            <a:off x="178501" y="2289764"/>
            <a:ext cx="4889933" cy="276999"/>
          </a:xfrm>
          <a:prstGeom prst="rect">
            <a:avLst/>
          </a:prstGeom>
          <a:noFill/>
        </p:spPr>
        <p:txBody>
          <a:bodyPr wrap="square" rtlCol="0">
            <a:sp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ja-JP" altLang="en-US" sz="1200" dirty="0">
                <a:solidFill>
                  <a:srgbClr val="000000"/>
                </a:solidFill>
                <a:latin typeface="Meiryo UI" panose="020B0604030504040204" pitchFamily="50" charset="-128"/>
                <a:ea typeface="Meiryo UI" panose="020B0604030504040204" pitchFamily="50" charset="-128"/>
              </a:rPr>
              <a:t>不明</a:t>
            </a:r>
            <a:endPar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23" name="テキスト ボックス 22"/>
          <p:cNvSpPr txBox="1"/>
          <p:nvPr/>
        </p:nvSpPr>
        <p:spPr>
          <a:xfrm>
            <a:off x="5107054" y="2277134"/>
            <a:ext cx="4467458" cy="276999"/>
          </a:xfrm>
          <a:prstGeom prst="rect">
            <a:avLst/>
          </a:prstGeom>
          <a:noFill/>
        </p:spPr>
        <p:txBody>
          <a:bodyPr wrap="square" rtlCol="0">
            <a:sp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住所情報</a:t>
            </a:r>
            <a:endPar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35" name="正方形/長方形 34"/>
          <p:cNvSpPr/>
          <p:nvPr/>
        </p:nvSpPr>
        <p:spPr>
          <a:xfrm>
            <a:off x="8589228" y="74294"/>
            <a:ext cx="985283" cy="186395"/>
          </a:xfrm>
          <a:prstGeom prst="rect">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400" b="1" i="0" u="none" strike="noStrike" kern="1200" cap="none" spc="0" normalizeH="0" baseline="0" noProof="0" dirty="0">
                <a:ln>
                  <a:noFill/>
                </a:ln>
                <a:solidFill>
                  <a:srgbClr val="000000"/>
                </a:solidFill>
                <a:effectLst/>
                <a:uLnTx/>
                <a:uFillTx/>
                <a:latin typeface="Arial"/>
                <a:ea typeface="Meiryo UI"/>
                <a:cs typeface="+mn-cs"/>
              </a:rPr>
              <a:t>EU</a:t>
            </a:r>
            <a:endParaRPr kumimoji="1" lang="ja-JP" altLang="en-US" sz="1400" b="1" i="0" u="none" strike="noStrike" kern="1200" cap="none" spc="0" normalizeH="0" baseline="0" noProof="0" dirty="0">
              <a:ln>
                <a:noFill/>
              </a:ln>
              <a:solidFill>
                <a:srgbClr val="000000"/>
              </a:solidFill>
              <a:effectLst/>
              <a:uLnTx/>
              <a:uFillTx/>
              <a:latin typeface="Arial"/>
              <a:ea typeface="Meiryo UI"/>
              <a:cs typeface="+mn-cs"/>
            </a:endParaRPr>
          </a:p>
        </p:txBody>
      </p:sp>
      <p:sp>
        <p:nvSpPr>
          <p:cNvPr id="38" name="正方形/長方形 37"/>
          <p:cNvSpPr/>
          <p:nvPr/>
        </p:nvSpPr>
        <p:spPr>
          <a:xfrm>
            <a:off x="8589228" y="287160"/>
            <a:ext cx="985283" cy="186395"/>
          </a:xfrm>
          <a:prstGeom prst="rect">
            <a:avLst/>
          </a:prstGeom>
          <a:solidFill>
            <a:schemeClr val="accent2">
              <a:lumMod val="25000"/>
              <a:lumOff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ドイツ</a:t>
            </a:r>
          </a:p>
        </p:txBody>
      </p:sp>
      <p:sp>
        <p:nvSpPr>
          <p:cNvPr id="39" name="正方形/長方形 38"/>
          <p:cNvSpPr/>
          <p:nvPr/>
        </p:nvSpPr>
        <p:spPr>
          <a:xfrm>
            <a:off x="8589226" y="507060"/>
            <a:ext cx="985283" cy="186395"/>
          </a:xfrm>
          <a:prstGeom prst="rect">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イギリス</a:t>
            </a:r>
          </a:p>
        </p:txBody>
      </p:sp>
      <p:sp>
        <p:nvSpPr>
          <p:cNvPr id="43" name="正方形/長方形 42"/>
          <p:cNvSpPr/>
          <p:nvPr/>
        </p:nvSpPr>
        <p:spPr>
          <a:xfrm>
            <a:off x="178502" y="3190710"/>
            <a:ext cx="9533057" cy="3092104"/>
          </a:xfrm>
          <a:prstGeom prst="rect">
            <a:avLst/>
          </a:prstGeom>
          <a:noFill/>
          <a:ln>
            <a:solidFill>
              <a:schemeClr val="accent2">
                <a:lumMod val="25000"/>
                <a:lumOff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44" name="正方形/長方形 43"/>
          <p:cNvSpPr/>
          <p:nvPr/>
        </p:nvSpPr>
        <p:spPr>
          <a:xfrm>
            <a:off x="180331" y="6319851"/>
            <a:ext cx="9240538"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800" b="0" i="0" u="none" strike="noStrike" kern="1200" cap="none" spc="0" normalizeH="0" baseline="0" noProof="0" dirty="0" smtClean="0">
                <a:ln>
                  <a:noFill/>
                </a:ln>
                <a:solidFill>
                  <a:srgbClr val="000000"/>
                </a:solidFill>
                <a:effectLst/>
                <a:uLnTx/>
                <a:uFillTx/>
                <a:latin typeface="+mn-ea"/>
                <a:cs typeface="+mn-cs"/>
              </a:rPr>
              <a:t>出所）１</a:t>
            </a:r>
            <a:r>
              <a:rPr kumimoji="1" lang="ja-JP" altLang="en-US" sz="800" b="0" i="0" u="none" strike="noStrike" kern="1200" cap="none" spc="0" normalizeH="0" baseline="0" noProof="0" dirty="0">
                <a:ln>
                  <a:noFill/>
                </a:ln>
                <a:solidFill>
                  <a:srgbClr val="000000"/>
                </a:solidFill>
                <a:effectLst/>
                <a:uLnTx/>
                <a:uFillTx/>
                <a:latin typeface="+mn-ea"/>
                <a:cs typeface="+mn-cs"/>
              </a:rPr>
              <a:t>　</a:t>
            </a:r>
            <a:r>
              <a:rPr kumimoji="1" lang="en-US" altLang="ja-JP" sz="800" b="0" i="0" u="none" strike="noStrike" kern="1200" cap="none" spc="0" normalizeH="0" baseline="0" noProof="0" dirty="0">
                <a:ln>
                  <a:noFill/>
                </a:ln>
                <a:solidFill>
                  <a:srgbClr val="000000"/>
                </a:solidFill>
                <a:effectLst/>
                <a:uLnTx/>
                <a:uFillTx/>
                <a:latin typeface="+mn-ea"/>
                <a:cs typeface="+mn-cs"/>
              </a:rPr>
              <a:t> https://www.digitale-technologien.de/DT/Navigation/EN/ProgrammeProjekte/AktuelleTechnologieprogramme/Sichere_Digitale_Identitaeten/Use_Cases/Use_Case_1/Use_Case_1.html</a:t>
            </a:r>
          </a:p>
        </p:txBody>
      </p:sp>
      <p:pic>
        <p:nvPicPr>
          <p:cNvPr id="45" name="図 4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06642" y="4280970"/>
            <a:ext cx="792461" cy="792461"/>
          </a:xfrm>
          <a:prstGeom prst="rect">
            <a:avLst/>
          </a:prstGeom>
        </p:spPr>
      </p:pic>
      <p:sp>
        <p:nvSpPr>
          <p:cNvPr id="46" name="テキスト ボックス 45"/>
          <p:cNvSpPr txBox="1"/>
          <p:nvPr/>
        </p:nvSpPr>
        <p:spPr>
          <a:xfrm>
            <a:off x="6648712" y="5079748"/>
            <a:ext cx="2220968" cy="43088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zh-TW" altLang="en-US"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公的機関：登記所、税務署等</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zh-TW" altLang="en-US"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民間企業：銀行、保険会社等</a:t>
            </a:r>
          </a:p>
        </p:txBody>
      </p:sp>
      <p:sp>
        <p:nvSpPr>
          <p:cNvPr id="47" name="テキスト ボックス 46"/>
          <p:cNvSpPr txBox="1"/>
          <p:nvPr/>
        </p:nvSpPr>
        <p:spPr>
          <a:xfrm>
            <a:off x="1658988" y="5087873"/>
            <a:ext cx="1366890" cy="2616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ユーザー</a:t>
            </a:r>
            <a:endParaRPr kumimoji="1" lang="en-US" altLang="ja-JP"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48" name="テキスト ボックス 47"/>
          <p:cNvSpPr txBox="1"/>
          <p:nvPr/>
        </p:nvSpPr>
        <p:spPr>
          <a:xfrm>
            <a:off x="2667656" y="4891762"/>
            <a:ext cx="1655727" cy="2616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ウォレット</a:t>
            </a:r>
            <a:endParaRPr kumimoji="1" lang="en-US" altLang="ja-JP"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49" name="テキスト ボックス 48"/>
          <p:cNvSpPr txBox="1"/>
          <p:nvPr/>
        </p:nvSpPr>
        <p:spPr>
          <a:xfrm>
            <a:off x="4061771" y="4328030"/>
            <a:ext cx="2013730" cy="2616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住所情報変更の通知・転送</a:t>
            </a:r>
            <a:endParaRPr kumimoji="1" lang="en-US" altLang="ja-JP"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grpSp>
        <p:nvGrpSpPr>
          <p:cNvPr id="50" name="グループ化 49"/>
          <p:cNvGrpSpPr/>
          <p:nvPr/>
        </p:nvGrpSpPr>
        <p:grpSpPr>
          <a:xfrm>
            <a:off x="3806891" y="4626677"/>
            <a:ext cx="2933122" cy="258344"/>
            <a:chOff x="3806891" y="4626677"/>
            <a:chExt cx="2460896" cy="258344"/>
          </a:xfrm>
        </p:grpSpPr>
        <p:cxnSp>
          <p:nvCxnSpPr>
            <p:cNvPr id="51" name="直線矢印コネクタ 50"/>
            <p:cNvCxnSpPr/>
            <p:nvPr/>
          </p:nvCxnSpPr>
          <p:spPr>
            <a:xfrm>
              <a:off x="3806891" y="4626677"/>
              <a:ext cx="2460896" cy="0"/>
            </a:xfrm>
            <a:prstGeom prst="straightConnector1">
              <a:avLst/>
            </a:prstGeom>
            <a:ln w="3175">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52" name="直線矢印コネクタ 51"/>
            <p:cNvCxnSpPr/>
            <p:nvPr/>
          </p:nvCxnSpPr>
          <p:spPr>
            <a:xfrm flipH="1">
              <a:off x="3806891" y="4885021"/>
              <a:ext cx="2460896" cy="0"/>
            </a:xfrm>
            <a:prstGeom prst="straightConnector1">
              <a:avLst/>
            </a:prstGeom>
            <a:ln w="3175">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grpSp>
      <p:sp>
        <p:nvSpPr>
          <p:cNvPr id="53" name="テキスト ボックス 52"/>
          <p:cNvSpPr txBox="1"/>
          <p:nvPr/>
        </p:nvSpPr>
        <p:spPr>
          <a:xfrm>
            <a:off x="2365088" y="3759010"/>
            <a:ext cx="1041452" cy="2616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デジタル署名</a:t>
            </a:r>
            <a:endParaRPr kumimoji="1" lang="en-US" altLang="ja-JP"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grpSp>
        <p:nvGrpSpPr>
          <p:cNvPr id="54" name="グループ化 53"/>
          <p:cNvGrpSpPr/>
          <p:nvPr/>
        </p:nvGrpSpPr>
        <p:grpSpPr>
          <a:xfrm>
            <a:off x="6803843" y="4474062"/>
            <a:ext cx="1604383" cy="573976"/>
            <a:chOff x="6858897" y="3691742"/>
            <a:chExt cx="2261986" cy="798583"/>
          </a:xfrm>
        </p:grpSpPr>
        <p:pic>
          <p:nvPicPr>
            <p:cNvPr id="55" name="図 5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90598" y="3691742"/>
              <a:ext cx="798583" cy="798583"/>
            </a:xfrm>
            <a:prstGeom prst="rect">
              <a:avLst/>
            </a:prstGeom>
          </p:spPr>
        </p:pic>
        <p:pic>
          <p:nvPicPr>
            <p:cNvPr id="56" name="図 5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58897" y="3691742"/>
              <a:ext cx="798583" cy="798583"/>
            </a:xfrm>
            <a:prstGeom prst="rect">
              <a:avLst/>
            </a:prstGeom>
          </p:spPr>
        </p:pic>
        <p:pic>
          <p:nvPicPr>
            <p:cNvPr id="57" name="図 5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22300" y="3691742"/>
              <a:ext cx="798583" cy="798583"/>
            </a:xfrm>
            <a:prstGeom prst="rect">
              <a:avLst/>
            </a:prstGeom>
          </p:spPr>
        </p:pic>
      </p:grpSp>
      <p:pic>
        <p:nvPicPr>
          <p:cNvPr id="60" name="図 5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32234" y="4439463"/>
            <a:ext cx="548612" cy="548612"/>
          </a:xfrm>
          <a:prstGeom prst="rect">
            <a:avLst/>
          </a:prstGeom>
        </p:spPr>
      </p:pic>
      <p:sp>
        <p:nvSpPr>
          <p:cNvPr id="61" name="四角形吹き出し 60"/>
          <p:cNvSpPr/>
          <p:nvPr/>
        </p:nvSpPr>
        <p:spPr>
          <a:xfrm>
            <a:off x="3806891" y="3836041"/>
            <a:ext cx="1665225" cy="427906"/>
          </a:xfrm>
          <a:prstGeom prst="wedgeRectCallout">
            <a:avLst>
              <a:gd name="adj1" fmla="val -59708"/>
              <a:gd name="adj2" fmla="val 100303"/>
            </a:avLst>
          </a:prstGeom>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050" b="0" i="0" u="none" strike="noStrike" kern="1200" cap="none" spc="0" normalizeH="0" baseline="0" noProof="0" dirty="0">
                <a:ln>
                  <a:noFill/>
                </a:ln>
                <a:solidFill>
                  <a:srgbClr val="000000"/>
                </a:solidFill>
                <a:effectLst/>
                <a:uLnTx/>
                <a:uFillTx/>
                <a:latin typeface="Arial"/>
                <a:ea typeface="Meiryo UI"/>
                <a:cs typeface="+mn-cs"/>
              </a:rPr>
              <a:t>住所情報（変更情報）</a:t>
            </a:r>
            <a:endParaRPr kumimoji="1" lang="en-US" altLang="ja-JP" sz="1050" b="0" i="0" u="none" strike="noStrike" kern="1200" cap="none" spc="0" normalizeH="0" baseline="0" noProof="0" dirty="0">
              <a:ln>
                <a:noFill/>
              </a:ln>
              <a:solidFill>
                <a:srgbClr val="000000"/>
              </a:solidFill>
              <a:effectLst/>
              <a:uLnTx/>
              <a:uFillTx/>
              <a:latin typeface="Arial"/>
              <a:ea typeface="Meiryo UI"/>
              <a:cs typeface="+mn-cs"/>
            </a:endParaRPr>
          </a:p>
        </p:txBody>
      </p:sp>
      <p:cxnSp>
        <p:nvCxnSpPr>
          <p:cNvPr id="62" name="カギ線コネクタ 61"/>
          <p:cNvCxnSpPr>
            <a:stCxn id="45" idx="0"/>
            <a:endCxn id="60" idx="0"/>
          </p:cNvCxnSpPr>
          <p:nvPr/>
        </p:nvCxnSpPr>
        <p:spPr>
          <a:xfrm rot="16200000" flipH="1">
            <a:off x="2775459" y="3808383"/>
            <a:ext cx="158493" cy="1103667"/>
          </a:xfrm>
          <a:prstGeom prst="bentConnector3">
            <a:avLst>
              <a:gd name="adj1" fmla="val -144233"/>
            </a:avLst>
          </a:prstGeom>
          <a:ln w="3175">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sp>
        <p:nvSpPr>
          <p:cNvPr id="63" name="テキスト ボックス 62"/>
          <p:cNvSpPr txBox="1"/>
          <p:nvPr/>
        </p:nvSpPr>
        <p:spPr>
          <a:xfrm>
            <a:off x="4061771" y="4989818"/>
            <a:ext cx="2013730" cy="2616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登録・登録解除手続き等の案内</a:t>
            </a:r>
            <a:endParaRPr kumimoji="1" lang="en-US" altLang="ja-JP"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64" name="テキスト ボックス 63"/>
          <p:cNvSpPr txBox="1"/>
          <p:nvPr/>
        </p:nvSpPr>
        <p:spPr>
          <a:xfrm>
            <a:off x="7542195" y="5749925"/>
            <a:ext cx="738541" cy="2616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検証</a:t>
            </a:r>
            <a:endParaRPr kumimoji="1" lang="en-US" altLang="ja-JP"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pic>
        <p:nvPicPr>
          <p:cNvPr id="65" name="図 64"/>
          <p:cNvPicPr>
            <a:picLocks noChangeAspect="1"/>
          </p:cNvPicPr>
          <p:nvPr/>
        </p:nvPicPr>
        <p:blipFill>
          <a:blip r:embed="rId5"/>
          <a:stretch>
            <a:fillRect/>
          </a:stretch>
        </p:blipFill>
        <p:spPr>
          <a:xfrm>
            <a:off x="3910182" y="5491230"/>
            <a:ext cx="2794887" cy="464575"/>
          </a:xfrm>
          <a:prstGeom prst="rect">
            <a:avLst/>
          </a:prstGeom>
        </p:spPr>
      </p:pic>
      <p:cxnSp>
        <p:nvCxnSpPr>
          <p:cNvPr id="66" name="カギ線コネクタ 65"/>
          <p:cNvCxnSpPr>
            <a:stCxn id="46" idx="2"/>
            <a:endCxn id="65" idx="3"/>
          </p:cNvCxnSpPr>
          <p:nvPr/>
        </p:nvCxnSpPr>
        <p:spPr>
          <a:xfrm rot="5400000">
            <a:off x="7125692" y="5090013"/>
            <a:ext cx="212883" cy="1054127"/>
          </a:xfrm>
          <a:prstGeom prst="bentConnector2">
            <a:avLst/>
          </a:prstGeom>
          <a:ln w="3175">
            <a:solidFill>
              <a:schemeClr val="tx1"/>
            </a:solidFill>
            <a:prstDash val="dash"/>
            <a:tailEnd type="triangle"/>
          </a:ln>
          <a:effectLst/>
        </p:spPr>
        <p:style>
          <a:lnRef idx="2">
            <a:schemeClr val="accent1"/>
          </a:lnRef>
          <a:fillRef idx="0">
            <a:schemeClr val="accent1"/>
          </a:fillRef>
          <a:effectRef idx="1">
            <a:schemeClr val="accent1"/>
          </a:effectRef>
          <a:fontRef idx="minor">
            <a:schemeClr val="tx1"/>
          </a:fontRef>
        </p:style>
      </p:cxnSp>
      <p:cxnSp>
        <p:nvCxnSpPr>
          <p:cNvPr id="67" name="カギ線コネクタ 66"/>
          <p:cNvCxnSpPr>
            <a:stCxn id="47" idx="2"/>
            <a:endCxn id="65" idx="1"/>
          </p:cNvCxnSpPr>
          <p:nvPr/>
        </p:nvCxnSpPr>
        <p:spPr>
          <a:xfrm rot="16200000" flipH="1">
            <a:off x="2939290" y="4752625"/>
            <a:ext cx="374035" cy="1567749"/>
          </a:xfrm>
          <a:prstGeom prst="bentConnector2">
            <a:avLst/>
          </a:prstGeom>
          <a:ln w="3175">
            <a:solidFill>
              <a:schemeClr val="tx1"/>
            </a:solidFill>
            <a:prstDash val="dash"/>
            <a:tailEnd type="triangle"/>
          </a:ln>
          <a:effectLst/>
        </p:spPr>
        <p:style>
          <a:lnRef idx="2">
            <a:schemeClr val="accent1"/>
          </a:lnRef>
          <a:fillRef idx="0">
            <a:schemeClr val="accent1"/>
          </a:fillRef>
          <a:effectRef idx="1">
            <a:schemeClr val="accent1"/>
          </a:effectRef>
          <a:fontRef idx="minor">
            <a:schemeClr val="tx1"/>
          </a:fontRef>
        </p:style>
      </p:cxnSp>
      <p:sp>
        <p:nvSpPr>
          <p:cNvPr id="68" name="テキスト ボックス 67"/>
          <p:cNvSpPr txBox="1"/>
          <p:nvPr/>
        </p:nvSpPr>
        <p:spPr>
          <a:xfrm>
            <a:off x="4025270" y="5981155"/>
            <a:ext cx="2496363" cy="2616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Verifiable Data Registry</a:t>
            </a:r>
          </a:p>
        </p:txBody>
      </p:sp>
      <p:sp>
        <p:nvSpPr>
          <p:cNvPr id="69" name="正方形/長方形 68"/>
          <p:cNvSpPr/>
          <p:nvPr/>
        </p:nvSpPr>
        <p:spPr>
          <a:xfrm>
            <a:off x="6705069" y="74294"/>
            <a:ext cx="1804708" cy="278660"/>
          </a:xfrm>
          <a:prstGeom prst="rect">
            <a:avLst/>
          </a:prstGeom>
          <a:solidFill>
            <a:schemeClr val="accent2">
              <a:lumMod val="90000"/>
              <a:lumOff val="10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分野：行政</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70" name="正方形/長方形 69"/>
          <p:cNvSpPr/>
          <p:nvPr/>
        </p:nvSpPr>
        <p:spPr>
          <a:xfrm>
            <a:off x="6705069" y="398344"/>
            <a:ext cx="1804707" cy="278660"/>
          </a:xfrm>
          <a:prstGeom prst="rect">
            <a:avLst/>
          </a:prstGeom>
          <a:solidFill>
            <a:schemeClr val="accent2">
              <a:lumMod val="90000"/>
              <a:lumOff val="10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フェーズ：</a:t>
            </a:r>
            <a:r>
              <a:rPr kumimoji="1" lang="en-US" altLang="ja-JP" sz="1400" b="1" i="0" u="none" strike="noStrike" kern="1200" cap="none" spc="0" normalizeH="0" baseline="0" noProof="0" dirty="0" err="1">
                <a:ln>
                  <a:noFill/>
                </a:ln>
                <a:solidFill>
                  <a:srgbClr val="FFFFFF"/>
                </a:solidFill>
                <a:effectLst/>
                <a:uLnTx/>
                <a:uFillTx/>
                <a:latin typeface="Meiryo UI" panose="020B0604030504040204" pitchFamily="50" charset="-128"/>
                <a:ea typeface="Meiryo UI" panose="020B0604030504040204" pitchFamily="50" charset="-128"/>
                <a:cs typeface="+mn-cs"/>
              </a:rPr>
              <a:t>PoC</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Tree>
    <p:extLst>
      <p:ext uri="{BB962C8B-B14F-4D97-AF65-F5344CB8AC3E}">
        <p14:creationId xmlns:p14="http://schemas.microsoft.com/office/powerpoint/2010/main" val="347847188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331490" y="164692"/>
            <a:ext cx="9243021" cy="1536691"/>
          </a:xfrm>
        </p:spPr>
        <p:txBody>
          <a:bodyPr>
            <a:noAutofit/>
          </a:bodyPr>
          <a:lstStyle/>
          <a:p>
            <a:r>
              <a:rPr lang="en-US" altLang="ja-JP" sz="1000" dirty="0">
                <a:solidFill>
                  <a:srgbClr val="002060"/>
                </a:solidFill>
              </a:rPr>
              <a:t>3.3.1</a:t>
            </a:r>
            <a:r>
              <a:rPr lang="ja-JP" altLang="en-US" sz="1000" dirty="0">
                <a:solidFill>
                  <a:srgbClr val="002060"/>
                </a:solidFill>
              </a:rPr>
              <a:t>　自己主権型／分散型アイデンティティに関する取り組み・ユースケース　</a:t>
            </a:r>
            <a:r>
              <a:rPr lang="en-US" altLang="ja-JP" sz="1000" dirty="0">
                <a:solidFill>
                  <a:srgbClr val="002060"/>
                </a:solidFill>
              </a:rPr>
              <a:t/>
            </a:r>
            <a:br>
              <a:rPr lang="en-US" altLang="ja-JP" sz="1000" dirty="0">
                <a:solidFill>
                  <a:srgbClr val="002060"/>
                </a:solidFill>
              </a:rPr>
            </a:br>
            <a:r>
              <a:rPr lang="en-US" altLang="ja-JP" sz="1800" dirty="0">
                <a:solidFill>
                  <a:srgbClr val="002060"/>
                </a:solidFill>
              </a:rPr>
              <a:t>ONCE</a:t>
            </a:r>
            <a:r>
              <a:rPr lang="ja-JP" altLang="en-US" sz="1800" dirty="0">
                <a:solidFill>
                  <a:srgbClr val="002060"/>
                </a:solidFill>
              </a:rPr>
              <a:t>：運転免許証、自動車登録証等の確認作業への活用</a:t>
            </a:r>
          </a:p>
        </p:txBody>
      </p:sp>
      <p:sp>
        <p:nvSpPr>
          <p:cNvPr id="4" name="正方形/長方形 3"/>
          <p:cNvSpPr/>
          <p:nvPr/>
        </p:nvSpPr>
        <p:spPr>
          <a:xfrm>
            <a:off x="179479" y="2622514"/>
            <a:ext cx="4621121" cy="212209"/>
          </a:xfrm>
          <a:prstGeom prst="rect">
            <a:avLst/>
          </a:prstGeom>
          <a:solidFill>
            <a:schemeClr val="accent1">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ペインポイント</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5" name="正方形/長方形 4"/>
          <p:cNvSpPr/>
          <p:nvPr/>
        </p:nvSpPr>
        <p:spPr>
          <a:xfrm>
            <a:off x="5107053" y="727661"/>
            <a:ext cx="1224136" cy="220018"/>
          </a:xfrm>
          <a:prstGeom prst="rect">
            <a:avLst/>
          </a:prstGeom>
          <a:solidFill>
            <a:schemeClr val="accent1">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エンティティ</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6" name="正方形/長方形 5"/>
          <p:cNvSpPr/>
          <p:nvPr/>
        </p:nvSpPr>
        <p:spPr>
          <a:xfrm>
            <a:off x="5108029" y="719778"/>
            <a:ext cx="4603530" cy="1340760"/>
          </a:xfrm>
          <a:prstGeom prst="rect">
            <a:avLst/>
          </a:prstGeom>
          <a:noFill/>
          <a:ln>
            <a:solidFill>
              <a:schemeClr val="accent2">
                <a:lumMod val="25000"/>
                <a:lumOff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7" name="テキスト ボックス 6"/>
          <p:cNvSpPr txBox="1"/>
          <p:nvPr/>
        </p:nvSpPr>
        <p:spPr>
          <a:xfrm>
            <a:off x="5107053" y="954158"/>
            <a:ext cx="4467458" cy="646331"/>
          </a:xfrm>
          <a:prstGeom prst="rect">
            <a:avLst/>
          </a:prstGeom>
          <a:noFill/>
        </p:spPr>
        <p:txBody>
          <a:bodyPr wrap="square" rtlCol="0">
            <a:sp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費用負担主体：不明</a:t>
            </a:r>
            <a:endPar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価値提供主体：</a:t>
            </a:r>
            <a:r>
              <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ONCE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参加者：各免許当局、サービスプロバイダー</a:t>
            </a:r>
            <a:endPar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8" name="正方形/長方形 7"/>
          <p:cNvSpPr/>
          <p:nvPr/>
        </p:nvSpPr>
        <p:spPr>
          <a:xfrm>
            <a:off x="179479" y="727661"/>
            <a:ext cx="1720266" cy="220018"/>
          </a:xfrm>
          <a:prstGeom prst="rect">
            <a:avLst/>
          </a:prstGeom>
          <a:solidFill>
            <a:schemeClr val="accent1">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概要</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9" name="正方形/長方形 8"/>
          <p:cNvSpPr/>
          <p:nvPr/>
        </p:nvSpPr>
        <p:spPr>
          <a:xfrm>
            <a:off x="179478" y="719778"/>
            <a:ext cx="4928551" cy="1349416"/>
          </a:xfrm>
          <a:prstGeom prst="rect">
            <a:avLst/>
          </a:prstGeom>
          <a:noFill/>
          <a:ln>
            <a:solidFill>
              <a:schemeClr val="accent2">
                <a:lumMod val="25000"/>
                <a:lumOff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10" name="テキスト ボックス 9"/>
          <p:cNvSpPr txBox="1"/>
          <p:nvPr/>
        </p:nvSpPr>
        <p:spPr>
          <a:xfrm>
            <a:off x="179479" y="904862"/>
            <a:ext cx="4889933" cy="1200329"/>
          </a:xfrm>
          <a:prstGeom prst="rect">
            <a:avLst/>
          </a:prstGeom>
          <a:noFill/>
        </p:spPr>
        <p:txBody>
          <a:bodyPr wrap="square" rtlCol="0">
            <a:sp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運転免許証と車両登録のデジタル化により、警察が運転者の情報を検査する際に要する時間を大幅に短縮可能</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運転免許証は各免許当局のオンラインポータルで管理でき、運転免許の取り消しや新しい車両の申請は、自宅のデバイスから行うことが可能</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レンタカーやカーシェアリングの利用時の身分証明書の提示・確認作業においても原本の提示を不要にすることで迅速化することが</a:t>
            </a:r>
            <a:r>
              <a:rPr kumimoji="1" lang="ja-JP" altLang="en-US" sz="1200" b="0" i="0" u="none" strike="noStrike" kern="120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rPr>
              <a:t>可能</a:t>
            </a:r>
            <a:r>
              <a:rPr kumimoji="1" lang="ja-JP" altLang="en-US" sz="1200" b="0" i="0" u="none" strike="noStrike" kern="1200" cap="none" spc="0" normalizeH="0" baseline="3000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rPr>
              <a:t>１</a:t>
            </a:r>
            <a:endParaRPr kumimoji="1" lang="ja-JP" altLang="en-US" sz="1200" b="0" i="0" u="none" strike="noStrike" kern="1200" cap="none" spc="0" normalizeH="0" baseline="3000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11" name="正方形/長方形 10"/>
          <p:cNvSpPr/>
          <p:nvPr/>
        </p:nvSpPr>
        <p:spPr>
          <a:xfrm>
            <a:off x="5107053" y="2622514"/>
            <a:ext cx="4604506" cy="212209"/>
          </a:xfrm>
          <a:prstGeom prst="rect">
            <a:avLst/>
          </a:prstGeom>
          <a:solidFill>
            <a:schemeClr val="accent1">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提供する価値</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13" name="正方形/長方形 12"/>
          <p:cNvSpPr/>
          <p:nvPr/>
        </p:nvSpPr>
        <p:spPr>
          <a:xfrm>
            <a:off x="179479" y="3444889"/>
            <a:ext cx="1440160" cy="188736"/>
          </a:xfrm>
          <a:prstGeom prst="rect">
            <a:avLst/>
          </a:prstGeom>
          <a:solidFill>
            <a:schemeClr val="accent1">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ビジネスモデル</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14" name="正方形/長方形 13"/>
          <p:cNvSpPr/>
          <p:nvPr/>
        </p:nvSpPr>
        <p:spPr>
          <a:xfrm>
            <a:off x="179479" y="2887139"/>
            <a:ext cx="4621121" cy="210792"/>
          </a:xfrm>
          <a:prstGeom prst="rect">
            <a:avLst/>
          </a:prstGeom>
          <a:solidFill>
            <a:schemeClr val="accent2">
              <a:lumMod val="10000"/>
              <a:lumOff val="9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警察やプロバイダーによる身分証明書の確認作業</a:t>
            </a:r>
          </a:p>
        </p:txBody>
      </p:sp>
      <p:sp>
        <p:nvSpPr>
          <p:cNvPr id="15" name="正方形/長方形 14"/>
          <p:cNvSpPr/>
          <p:nvPr/>
        </p:nvSpPr>
        <p:spPr>
          <a:xfrm>
            <a:off x="5107053" y="2886924"/>
            <a:ext cx="4604506" cy="210792"/>
          </a:xfrm>
          <a:prstGeom prst="rect">
            <a:avLst/>
          </a:prstGeom>
          <a:solidFill>
            <a:schemeClr val="accent2">
              <a:lumMod val="10000"/>
              <a:lumOff val="9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デジタル化による確認時間の短縮</a:t>
            </a:r>
          </a:p>
        </p:txBody>
      </p:sp>
      <p:sp>
        <p:nvSpPr>
          <p:cNvPr id="16" name="二等辺三角形 15"/>
          <p:cNvSpPr/>
          <p:nvPr/>
        </p:nvSpPr>
        <p:spPr>
          <a:xfrm rot="5400000">
            <a:off x="4854483" y="2901066"/>
            <a:ext cx="202287" cy="182508"/>
          </a:xfrm>
          <a:prstGeom prst="triangle">
            <a:avLst/>
          </a:prstGeom>
          <a:solidFill>
            <a:schemeClr val="accent1">
              <a:lumMod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2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17" name="正方形/長方形 16"/>
          <p:cNvSpPr/>
          <p:nvPr/>
        </p:nvSpPr>
        <p:spPr>
          <a:xfrm>
            <a:off x="178502" y="2069194"/>
            <a:ext cx="4928551" cy="490255"/>
          </a:xfrm>
          <a:prstGeom prst="rect">
            <a:avLst/>
          </a:prstGeom>
          <a:noFill/>
          <a:ln>
            <a:solidFill>
              <a:schemeClr val="accent2">
                <a:lumMod val="25000"/>
                <a:lumOff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18" name="正方形/長方形 17"/>
          <p:cNvSpPr/>
          <p:nvPr/>
        </p:nvSpPr>
        <p:spPr>
          <a:xfrm>
            <a:off x="179479" y="2077078"/>
            <a:ext cx="1720266" cy="220018"/>
          </a:xfrm>
          <a:prstGeom prst="rect">
            <a:avLst/>
          </a:prstGeom>
          <a:solidFill>
            <a:schemeClr val="accent1">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使用されている技術</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19" name="正方形/長方形 18"/>
          <p:cNvSpPr/>
          <p:nvPr/>
        </p:nvSpPr>
        <p:spPr>
          <a:xfrm>
            <a:off x="5108029" y="2060538"/>
            <a:ext cx="1720266" cy="220018"/>
          </a:xfrm>
          <a:prstGeom prst="rect">
            <a:avLst/>
          </a:prstGeom>
          <a:solidFill>
            <a:schemeClr val="accent1">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扱う属性情報</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20" name="正方形/長方形 19"/>
          <p:cNvSpPr/>
          <p:nvPr/>
        </p:nvSpPr>
        <p:spPr>
          <a:xfrm>
            <a:off x="5107054" y="2066317"/>
            <a:ext cx="4604506" cy="490255"/>
          </a:xfrm>
          <a:prstGeom prst="rect">
            <a:avLst/>
          </a:prstGeom>
          <a:noFill/>
          <a:ln>
            <a:solidFill>
              <a:schemeClr val="accent2">
                <a:lumMod val="25000"/>
                <a:lumOff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22" name="テキスト ボックス 21"/>
          <p:cNvSpPr txBox="1"/>
          <p:nvPr/>
        </p:nvSpPr>
        <p:spPr>
          <a:xfrm>
            <a:off x="178501" y="2289764"/>
            <a:ext cx="4889933" cy="276999"/>
          </a:xfrm>
          <a:prstGeom prst="rect">
            <a:avLst/>
          </a:prstGeom>
          <a:noFill/>
        </p:spPr>
        <p:txBody>
          <a:bodyPr wrap="square" rtlCol="0">
            <a:sp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ONCE Wallet-App</a:t>
            </a:r>
            <a:r>
              <a:rPr kumimoji="1" lang="ja-JP" altLang="en-US" sz="1200" b="0" i="0" u="none" strike="noStrike" kern="1200" cap="none" spc="0" normalizeH="0" baseline="0" noProof="0" dirty="0" err="1">
                <a:ln>
                  <a:noFill/>
                </a:ln>
                <a:solidFill>
                  <a:srgbClr val="000000"/>
                </a:solidFill>
                <a:effectLst/>
                <a:uLnTx/>
                <a:uFillTx/>
                <a:latin typeface="Meiryo UI" panose="020B0604030504040204" pitchFamily="50" charset="-128"/>
                <a:ea typeface="Meiryo UI" panose="020B0604030504040204" pitchFamily="50" charset="-128"/>
                <a:cs typeface="+mn-cs"/>
              </a:rPr>
              <a:t>、</a:t>
            </a: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バックエンド、</a:t>
            </a:r>
            <a:r>
              <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ONCE ID Gateway</a:t>
            </a:r>
            <a:r>
              <a:rPr kumimoji="1" lang="ja-JP" altLang="en-US" sz="1200" b="0" i="0" u="none" strike="noStrike" kern="1200" cap="none" spc="0" normalizeH="0" baseline="0" noProof="0" dirty="0" err="1">
                <a:ln>
                  <a:noFill/>
                </a:ln>
                <a:solidFill>
                  <a:srgbClr val="000000"/>
                </a:solidFill>
                <a:effectLst/>
                <a:uLnTx/>
                <a:uFillTx/>
                <a:latin typeface="Meiryo UI" panose="020B0604030504040204" pitchFamily="50" charset="-128"/>
                <a:ea typeface="Meiryo UI" panose="020B0604030504040204" pitchFamily="50" charset="-128"/>
                <a:cs typeface="+mn-cs"/>
              </a:rPr>
              <a:t>、</a:t>
            </a: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統合</a:t>
            </a:r>
            <a:r>
              <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IF</a:t>
            </a:r>
          </a:p>
        </p:txBody>
      </p:sp>
      <p:sp>
        <p:nvSpPr>
          <p:cNvPr id="23" name="テキスト ボックス 22"/>
          <p:cNvSpPr txBox="1"/>
          <p:nvPr/>
        </p:nvSpPr>
        <p:spPr>
          <a:xfrm>
            <a:off x="5107054" y="2277134"/>
            <a:ext cx="4467458" cy="276999"/>
          </a:xfrm>
          <a:prstGeom prst="rect">
            <a:avLst/>
          </a:prstGeom>
          <a:noFill/>
        </p:spPr>
        <p:txBody>
          <a:bodyPr wrap="square" rtlCol="0">
            <a:sp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運転免許証情報</a:t>
            </a:r>
            <a:endPar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cxnSp>
        <p:nvCxnSpPr>
          <p:cNvPr id="56" name="直線矢印コネクタ 55"/>
          <p:cNvCxnSpPr/>
          <p:nvPr/>
        </p:nvCxnSpPr>
        <p:spPr>
          <a:xfrm>
            <a:off x="4845817" y="4946795"/>
            <a:ext cx="2179823" cy="0"/>
          </a:xfrm>
          <a:prstGeom prst="straightConnector1">
            <a:avLst/>
          </a:prstGeom>
          <a:ln>
            <a:solidFill>
              <a:schemeClr val="tx1"/>
            </a:solidFill>
            <a:tailEnd type="triangle"/>
          </a:ln>
        </p:spPr>
        <p:style>
          <a:lnRef idx="1">
            <a:schemeClr val="accent3"/>
          </a:lnRef>
          <a:fillRef idx="0">
            <a:schemeClr val="accent3"/>
          </a:fillRef>
          <a:effectRef idx="0">
            <a:schemeClr val="accent3"/>
          </a:effectRef>
          <a:fontRef idx="minor">
            <a:schemeClr val="tx1"/>
          </a:fontRef>
        </p:style>
      </p:cxnSp>
      <p:sp>
        <p:nvSpPr>
          <p:cNvPr id="58" name="楕円 57"/>
          <p:cNvSpPr/>
          <p:nvPr/>
        </p:nvSpPr>
        <p:spPr>
          <a:xfrm>
            <a:off x="7074155" y="4014843"/>
            <a:ext cx="533253" cy="1770005"/>
          </a:xfrm>
          <a:prstGeom prst="ellipse">
            <a:avLst/>
          </a:prstGeom>
          <a:solidFill>
            <a:srgbClr val="C2CEE6"/>
          </a:solidFill>
          <a:ln w="9525"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25880" rtl="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dirty="0">
              <a:ln>
                <a:noFill/>
              </a:ln>
              <a:solidFill>
                <a:srgbClr val="000000"/>
              </a:solidFill>
              <a:effectLst/>
              <a:uLnTx/>
              <a:uFillTx/>
              <a:latin typeface="Meiryo UI"/>
              <a:ea typeface="Meiryo UI"/>
              <a:cs typeface="+mn-cs"/>
            </a:endParaRPr>
          </a:p>
        </p:txBody>
      </p:sp>
      <p:pic>
        <p:nvPicPr>
          <p:cNvPr id="60" name="図 5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20978" y="4856561"/>
            <a:ext cx="548612" cy="548612"/>
          </a:xfrm>
          <a:prstGeom prst="rect">
            <a:avLst/>
          </a:prstGeom>
        </p:spPr>
      </p:pic>
      <p:sp>
        <p:nvSpPr>
          <p:cNvPr id="61" name="正方形/長方形 60"/>
          <p:cNvSpPr/>
          <p:nvPr/>
        </p:nvSpPr>
        <p:spPr>
          <a:xfrm>
            <a:off x="2485171" y="5430969"/>
            <a:ext cx="2414443" cy="43088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ONCE Wallet-App</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ID</a:t>
            </a:r>
            <a:r>
              <a:rPr kumimoji="1" lang="ja-JP" altLang="en-US"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データの管理、転送及びアクセス管理</a:t>
            </a:r>
            <a:endParaRPr kumimoji="1" lang="en-US" altLang="ja-JP"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pic>
        <p:nvPicPr>
          <p:cNvPr id="62" name="図 6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99113" y="3857665"/>
            <a:ext cx="798583" cy="798583"/>
          </a:xfrm>
          <a:prstGeom prst="rect">
            <a:avLst/>
          </a:prstGeom>
        </p:spPr>
      </p:pic>
      <p:sp>
        <p:nvSpPr>
          <p:cNvPr id="63" name="テキスト ボックス 62"/>
          <p:cNvSpPr txBox="1"/>
          <p:nvPr/>
        </p:nvSpPr>
        <p:spPr>
          <a:xfrm>
            <a:off x="7753337" y="4644524"/>
            <a:ext cx="1655727" cy="2616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各免許当局</a:t>
            </a:r>
            <a:endParaRPr kumimoji="1" lang="en-US" altLang="ja-JP"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pic>
        <p:nvPicPr>
          <p:cNvPr id="71" name="図 7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346866" y="4261893"/>
            <a:ext cx="792461" cy="792461"/>
          </a:xfrm>
          <a:prstGeom prst="rect">
            <a:avLst/>
          </a:prstGeom>
        </p:spPr>
      </p:pic>
      <p:sp>
        <p:nvSpPr>
          <p:cNvPr id="72" name="テキスト ボックス 71"/>
          <p:cNvSpPr txBox="1"/>
          <p:nvPr/>
        </p:nvSpPr>
        <p:spPr>
          <a:xfrm>
            <a:off x="2320782" y="5170517"/>
            <a:ext cx="907835" cy="2616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運転者</a:t>
            </a:r>
            <a:endParaRPr kumimoji="1" lang="en-US" altLang="ja-JP"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pic>
        <p:nvPicPr>
          <p:cNvPr id="73" name="図 7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99113" y="5084421"/>
            <a:ext cx="798583" cy="798583"/>
          </a:xfrm>
          <a:prstGeom prst="rect">
            <a:avLst/>
          </a:prstGeom>
        </p:spPr>
      </p:pic>
      <p:sp>
        <p:nvSpPr>
          <p:cNvPr id="74" name="テキスト ボックス 73"/>
          <p:cNvSpPr txBox="1"/>
          <p:nvPr/>
        </p:nvSpPr>
        <p:spPr>
          <a:xfrm>
            <a:off x="7753337" y="5922166"/>
            <a:ext cx="1655727" cy="2616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サービスプロバイダー</a:t>
            </a:r>
            <a:endParaRPr kumimoji="1" lang="en-US" altLang="ja-JP"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grpSp>
        <p:nvGrpSpPr>
          <p:cNvPr id="75" name="グループ化 74"/>
          <p:cNvGrpSpPr>
            <a:grpSpLocks noChangeAspect="1"/>
          </p:cNvGrpSpPr>
          <p:nvPr/>
        </p:nvGrpSpPr>
        <p:grpSpPr>
          <a:xfrm>
            <a:off x="793239" y="4657043"/>
            <a:ext cx="634154" cy="540158"/>
            <a:chOff x="6249144" y="886511"/>
            <a:chExt cx="720080" cy="845997"/>
          </a:xfrm>
        </p:grpSpPr>
        <p:sp>
          <p:nvSpPr>
            <p:cNvPr id="76" name="円柱 75"/>
            <p:cNvSpPr/>
            <p:nvPr/>
          </p:nvSpPr>
          <p:spPr>
            <a:xfrm>
              <a:off x="6249144" y="1420675"/>
              <a:ext cx="720080" cy="311833"/>
            </a:xfrm>
            <a:prstGeom prst="can">
              <a:avLst/>
            </a:prstGeom>
            <a:solidFill>
              <a:srgbClr val="C2CEE6"/>
            </a:solidFill>
            <a:ln w="9525" cap="flat" cmpd="sng" algn="ctr">
              <a:solidFill>
                <a:srgbClr val="6785C1"/>
              </a:solidFill>
              <a:prstDash val="solid"/>
            </a:ln>
            <a:effectLst/>
          </p:spPr>
          <p:txBody>
            <a:bodyPr rtlCol="0" anchor="ctr"/>
            <a:lstStyle/>
            <a:p>
              <a:pPr marL="0" marR="0" lvl="0" indent="0" algn="ctr" defTabSz="925880" rtl="0" eaLnBrk="1" fontAlgn="auto" latinLnBrk="0" hangingPunct="1">
                <a:lnSpc>
                  <a:spcPct val="100000"/>
                </a:lnSpc>
                <a:spcBef>
                  <a:spcPts val="0"/>
                </a:spcBef>
                <a:spcAft>
                  <a:spcPts val="0"/>
                </a:spcAft>
                <a:buClrTx/>
                <a:buSzTx/>
                <a:buFontTx/>
                <a:buNone/>
                <a:tabLst/>
                <a:defRPr/>
              </a:pPr>
              <a:endParaRPr kumimoji="0" lang="ja-JP" altLang="en-US" sz="1822" b="0" i="0" u="none" strike="noStrike" kern="0" cap="none" spc="0" normalizeH="0" baseline="0" noProof="0" dirty="0">
                <a:ln>
                  <a:noFill/>
                </a:ln>
                <a:solidFill>
                  <a:srgbClr val="000000"/>
                </a:solidFill>
                <a:effectLst/>
                <a:uLnTx/>
                <a:uFillTx/>
                <a:latin typeface="HGP創英角ｺﾞｼｯｸUB"/>
                <a:ea typeface="HGP創英角ｺﾞｼｯｸUB"/>
                <a:cs typeface="+mn-cs"/>
              </a:endParaRPr>
            </a:p>
          </p:txBody>
        </p:sp>
        <p:sp>
          <p:nvSpPr>
            <p:cNvPr id="77" name="円柱 76"/>
            <p:cNvSpPr/>
            <p:nvPr/>
          </p:nvSpPr>
          <p:spPr>
            <a:xfrm>
              <a:off x="6249144" y="1158692"/>
              <a:ext cx="720080" cy="311833"/>
            </a:xfrm>
            <a:prstGeom prst="can">
              <a:avLst/>
            </a:prstGeom>
            <a:solidFill>
              <a:srgbClr val="C2CEE6"/>
            </a:solidFill>
            <a:ln w="9525" cap="flat" cmpd="sng" algn="ctr">
              <a:solidFill>
                <a:srgbClr val="6785C1"/>
              </a:solidFill>
              <a:prstDash val="solid"/>
            </a:ln>
            <a:effectLst/>
          </p:spPr>
          <p:txBody>
            <a:bodyPr rtlCol="0" anchor="ctr"/>
            <a:lstStyle/>
            <a:p>
              <a:pPr marL="0" marR="0" lvl="0" indent="0" algn="ctr" defTabSz="925880" rtl="0" eaLnBrk="1" fontAlgn="auto" latinLnBrk="0" hangingPunct="1">
                <a:lnSpc>
                  <a:spcPct val="100000"/>
                </a:lnSpc>
                <a:spcBef>
                  <a:spcPts val="0"/>
                </a:spcBef>
                <a:spcAft>
                  <a:spcPts val="0"/>
                </a:spcAft>
                <a:buClrTx/>
                <a:buSzTx/>
                <a:buFontTx/>
                <a:buNone/>
                <a:tabLst/>
                <a:defRPr/>
              </a:pPr>
              <a:endParaRPr kumimoji="0" lang="ja-JP" altLang="en-US" sz="1822" b="0" i="0" u="none" strike="noStrike" kern="0" cap="none" spc="0" normalizeH="0" baseline="0" noProof="0" dirty="0">
                <a:ln>
                  <a:noFill/>
                </a:ln>
                <a:solidFill>
                  <a:srgbClr val="000000"/>
                </a:solidFill>
                <a:effectLst/>
                <a:uLnTx/>
                <a:uFillTx/>
                <a:latin typeface="HGP創英角ｺﾞｼｯｸUB"/>
                <a:ea typeface="HGP創英角ｺﾞｼｯｸUB"/>
                <a:cs typeface="+mn-cs"/>
              </a:endParaRPr>
            </a:p>
          </p:txBody>
        </p:sp>
        <p:sp>
          <p:nvSpPr>
            <p:cNvPr id="78" name="円柱 77"/>
            <p:cNvSpPr/>
            <p:nvPr/>
          </p:nvSpPr>
          <p:spPr>
            <a:xfrm>
              <a:off x="6249144" y="886511"/>
              <a:ext cx="720080" cy="311833"/>
            </a:xfrm>
            <a:prstGeom prst="can">
              <a:avLst/>
            </a:prstGeom>
            <a:solidFill>
              <a:srgbClr val="C2CEE6"/>
            </a:solidFill>
            <a:ln w="9525" cap="flat" cmpd="sng" algn="ctr">
              <a:solidFill>
                <a:srgbClr val="6785C1"/>
              </a:solidFill>
              <a:prstDash val="solid"/>
            </a:ln>
            <a:effectLst/>
          </p:spPr>
          <p:txBody>
            <a:bodyPr rtlCol="0" anchor="ctr"/>
            <a:lstStyle/>
            <a:p>
              <a:pPr marL="0" marR="0" lvl="0" indent="0" algn="ctr" defTabSz="925880" rtl="0" eaLnBrk="1" fontAlgn="auto" latinLnBrk="0" hangingPunct="1">
                <a:lnSpc>
                  <a:spcPct val="100000"/>
                </a:lnSpc>
                <a:spcBef>
                  <a:spcPts val="0"/>
                </a:spcBef>
                <a:spcAft>
                  <a:spcPts val="0"/>
                </a:spcAft>
                <a:buClrTx/>
                <a:buSzTx/>
                <a:buFontTx/>
                <a:buNone/>
                <a:tabLst/>
                <a:defRPr/>
              </a:pPr>
              <a:endParaRPr kumimoji="0" lang="ja-JP" altLang="en-US" sz="1822" b="0" i="0" u="none" strike="noStrike" kern="0" cap="none" spc="0" normalizeH="0" baseline="0" noProof="0" dirty="0">
                <a:ln>
                  <a:noFill/>
                </a:ln>
                <a:solidFill>
                  <a:srgbClr val="000000"/>
                </a:solidFill>
                <a:effectLst/>
                <a:uLnTx/>
                <a:uFillTx/>
                <a:latin typeface="HGP創英角ｺﾞｼｯｸUB"/>
                <a:ea typeface="HGP創英角ｺﾞｼｯｸUB"/>
                <a:cs typeface="+mn-cs"/>
              </a:endParaRPr>
            </a:p>
          </p:txBody>
        </p:sp>
      </p:grpSp>
      <p:sp>
        <p:nvSpPr>
          <p:cNvPr id="79" name="テキスト ボックス 78"/>
          <p:cNvSpPr txBox="1"/>
          <p:nvPr/>
        </p:nvSpPr>
        <p:spPr>
          <a:xfrm>
            <a:off x="423060" y="5253105"/>
            <a:ext cx="1359521" cy="60016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バックエンド</a:t>
            </a:r>
            <a:endParaRPr kumimoji="1" lang="en-US" altLang="ja-JP"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デジタル</a:t>
            </a:r>
            <a:r>
              <a:rPr kumimoji="1" lang="en-US" altLang="ja-JP"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ID</a:t>
            </a:r>
            <a:r>
              <a:rPr kumimoji="1" lang="ja-JP" altLang="en-US"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のブロック</a:t>
            </a:r>
            <a:r>
              <a:rPr kumimoji="1" lang="en-US" altLang="ja-JP"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a:t>
            </a:r>
            <a:r>
              <a:rPr kumimoji="1" lang="ja-JP" altLang="en-US"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アップデート</a:t>
            </a:r>
            <a:endParaRPr kumimoji="1" lang="en-US" altLang="ja-JP"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21" name="四角形吹き出し 20"/>
          <p:cNvSpPr/>
          <p:nvPr/>
        </p:nvSpPr>
        <p:spPr>
          <a:xfrm>
            <a:off x="3674089" y="4261893"/>
            <a:ext cx="1267577" cy="532531"/>
          </a:xfrm>
          <a:prstGeom prst="wedgeRectCallout">
            <a:avLst>
              <a:gd name="adj1" fmla="val -37122"/>
              <a:gd name="adj2" fmla="val 74058"/>
            </a:avLst>
          </a:prstGeom>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200" b="0" i="0" u="none" strike="noStrike" kern="1200" cap="none" spc="0" normalizeH="0" baseline="0" noProof="0" dirty="0">
                <a:ln>
                  <a:noFill/>
                </a:ln>
                <a:solidFill>
                  <a:srgbClr val="000000"/>
                </a:solidFill>
                <a:effectLst/>
                <a:uLnTx/>
                <a:uFillTx/>
                <a:latin typeface="Arial"/>
                <a:ea typeface="Meiryo UI"/>
                <a:cs typeface="+mn-cs"/>
              </a:rPr>
              <a:t>運転免許証</a:t>
            </a:r>
            <a:endParaRPr kumimoji="1" lang="en-US" altLang="ja-JP" sz="1200" b="0" i="0" u="none" strike="noStrike" kern="1200" cap="none" spc="0" normalizeH="0" baseline="0" noProof="0" dirty="0">
              <a:ln>
                <a:noFill/>
              </a:ln>
              <a:solidFill>
                <a:srgbClr val="000000"/>
              </a:solidFill>
              <a:effectLst/>
              <a:uLnTx/>
              <a:uFillTx/>
              <a:latin typeface="Arial"/>
              <a:ea typeface="Meiryo UI"/>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200" b="0" i="0" u="none" strike="noStrike" kern="1200" cap="none" spc="0" normalizeH="0" baseline="0" noProof="0" dirty="0">
                <a:ln>
                  <a:noFill/>
                </a:ln>
                <a:solidFill>
                  <a:srgbClr val="000000"/>
                </a:solidFill>
                <a:effectLst/>
                <a:uLnTx/>
                <a:uFillTx/>
                <a:latin typeface="Arial"/>
                <a:ea typeface="Meiryo UI"/>
                <a:cs typeface="+mn-cs"/>
              </a:rPr>
              <a:t>車両登録</a:t>
            </a:r>
          </a:p>
        </p:txBody>
      </p:sp>
      <p:grpSp>
        <p:nvGrpSpPr>
          <p:cNvPr id="83" name="グループ化 82"/>
          <p:cNvGrpSpPr/>
          <p:nvPr/>
        </p:nvGrpSpPr>
        <p:grpSpPr>
          <a:xfrm flipH="1">
            <a:off x="1665959" y="4809306"/>
            <a:ext cx="590081" cy="283151"/>
            <a:chOff x="4094963" y="4126973"/>
            <a:chExt cx="1893719" cy="283151"/>
          </a:xfrm>
        </p:grpSpPr>
        <p:cxnSp>
          <p:nvCxnSpPr>
            <p:cNvPr id="81" name="直線矢印コネクタ 80"/>
            <p:cNvCxnSpPr/>
            <p:nvPr/>
          </p:nvCxnSpPr>
          <p:spPr>
            <a:xfrm flipV="1">
              <a:off x="4094963" y="4126973"/>
              <a:ext cx="1893719" cy="0"/>
            </a:xfrm>
            <a:prstGeom prst="straightConnector1">
              <a:avLst/>
            </a:prstGeom>
            <a:ln w="3175">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82" name="直線矢印コネクタ 81"/>
            <p:cNvCxnSpPr/>
            <p:nvPr/>
          </p:nvCxnSpPr>
          <p:spPr>
            <a:xfrm flipH="1" flipV="1">
              <a:off x="4094963" y="4410124"/>
              <a:ext cx="1893719" cy="0"/>
            </a:xfrm>
            <a:prstGeom prst="straightConnector1">
              <a:avLst/>
            </a:prstGeom>
            <a:ln w="3175">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grpSp>
      <p:sp>
        <p:nvSpPr>
          <p:cNvPr id="84" name="雲 83"/>
          <p:cNvSpPr/>
          <p:nvPr/>
        </p:nvSpPr>
        <p:spPr>
          <a:xfrm>
            <a:off x="5353035" y="4679223"/>
            <a:ext cx="982326" cy="555551"/>
          </a:xfrm>
          <a:prstGeom prst="cloud">
            <a:avLst/>
          </a:prstGeom>
          <a:solidFill>
            <a:srgbClr val="C2CEE6"/>
          </a:solidFill>
          <a:ln w="9525" cap="flat" cmpd="sng" algn="ctr">
            <a:solidFill>
              <a:schemeClr val="accent1"/>
            </a:solid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25880" rtl="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dirty="0">
              <a:ln>
                <a:noFill/>
              </a:ln>
              <a:solidFill>
                <a:srgbClr val="000000"/>
              </a:solidFill>
              <a:effectLst/>
              <a:uLnTx/>
              <a:uFillTx/>
              <a:latin typeface="Meiryo UI"/>
              <a:ea typeface="Meiryo UI"/>
              <a:cs typeface="+mn-cs"/>
            </a:endParaRPr>
          </a:p>
        </p:txBody>
      </p:sp>
      <p:sp>
        <p:nvSpPr>
          <p:cNvPr id="59" name="正方形/長方形 58"/>
          <p:cNvSpPr/>
          <p:nvPr/>
        </p:nvSpPr>
        <p:spPr>
          <a:xfrm>
            <a:off x="5186094" y="5327552"/>
            <a:ext cx="1433405" cy="43088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ONCE ID Gateway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必要に応じて転送</a:t>
            </a:r>
            <a:endParaRPr kumimoji="1" lang="en-US" altLang="ja-JP"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86" name="正方形/長方形 85"/>
          <p:cNvSpPr/>
          <p:nvPr/>
        </p:nvSpPr>
        <p:spPr>
          <a:xfrm>
            <a:off x="6606851" y="5300887"/>
            <a:ext cx="1433405" cy="2616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統合</a:t>
            </a:r>
            <a:r>
              <a:rPr kumimoji="1" lang="en-US" altLang="ja-JP"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IF</a:t>
            </a:r>
          </a:p>
        </p:txBody>
      </p:sp>
      <p:cxnSp>
        <p:nvCxnSpPr>
          <p:cNvPr id="88" name="直線矢印コネクタ 87"/>
          <p:cNvCxnSpPr/>
          <p:nvPr/>
        </p:nvCxnSpPr>
        <p:spPr>
          <a:xfrm flipH="1">
            <a:off x="7675932" y="4359676"/>
            <a:ext cx="523182" cy="0"/>
          </a:xfrm>
          <a:prstGeom prst="straightConnector1">
            <a:avLst/>
          </a:prstGeom>
          <a:ln w="3175">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90" name="直線矢印コネクタ 89"/>
          <p:cNvCxnSpPr/>
          <p:nvPr/>
        </p:nvCxnSpPr>
        <p:spPr>
          <a:xfrm flipH="1">
            <a:off x="7675932" y="5723187"/>
            <a:ext cx="523182" cy="0"/>
          </a:xfrm>
          <a:prstGeom prst="straightConnector1">
            <a:avLst/>
          </a:prstGeom>
          <a:ln w="3175">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sp>
        <p:nvSpPr>
          <p:cNvPr id="91" name="正方形/長方形 90"/>
          <p:cNvSpPr/>
          <p:nvPr/>
        </p:nvSpPr>
        <p:spPr>
          <a:xfrm>
            <a:off x="7561719" y="5752199"/>
            <a:ext cx="797889" cy="2616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検証</a:t>
            </a:r>
            <a:endParaRPr kumimoji="1" lang="en-US" altLang="ja-JP"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92" name="正方形/長方形 91"/>
          <p:cNvSpPr/>
          <p:nvPr/>
        </p:nvSpPr>
        <p:spPr>
          <a:xfrm>
            <a:off x="7561719" y="4056406"/>
            <a:ext cx="797889" cy="2616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検証</a:t>
            </a:r>
            <a:endParaRPr kumimoji="1" lang="en-US" altLang="ja-JP"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cxnSp>
        <p:nvCxnSpPr>
          <p:cNvPr id="94" name="直線矢印コネクタ 93"/>
          <p:cNvCxnSpPr/>
          <p:nvPr/>
        </p:nvCxnSpPr>
        <p:spPr>
          <a:xfrm>
            <a:off x="7434684" y="4945027"/>
            <a:ext cx="764429" cy="0"/>
          </a:xfrm>
          <a:prstGeom prst="straightConnector1">
            <a:avLst/>
          </a:prstGeom>
          <a:ln w="3175">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sp>
        <p:nvSpPr>
          <p:cNvPr id="97" name="正方形/長方形 96"/>
          <p:cNvSpPr/>
          <p:nvPr/>
        </p:nvSpPr>
        <p:spPr>
          <a:xfrm>
            <a:off x="179479" y="3130820"/>
            <a:ext cx="4621121" cy="210792"/>
          </a:xfrm>
          <a:prstGeom prst="rect">
            <a:avLst/>
          </a:prstGeom>
          <a:solidFill>
            <a:schemeClr val="accent2">
              <a:lumMod val="10000"/>
              <a:lumOff val="9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運転者による運転免許証の管理、申請等の手続き</a:t>
            </a:r>
          </a:p>
        </p:txBody>
      </p:sp>
      <p:sp>
        <p:nvSpPr>
          <p:cNvPr id="98" name="正方形/長方形 97"/>
          <p:cNvSpPr/>
          <p:nvPr/>
        </p:nvSpPr>
        <p:spPr>
          <a:xfrm>
            <a:off x="5107053" y="3130605"/>
            <a:ext cx="4604506" cy="210792"/>
          </a:xfrm>
          <a:prstGeom prst="rect">
            <a:avLst/>
          </a:prstGeom>
          <a:solidFill>
            <a:schemeClr val="accent2">
              <a:lumMod val="10000"/>
              <a:lumOff val="9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オンラインでの管理による申請手続きの手間の削減</a:t>
            </a:r>
          </a:p>
        </p:txBody>
      </p:sp>
      <p:sp>
        <p:nvSpPr>
          <p:cNvPr id="99" name="二等辺三角形 98"/>
          <p:cNvSpPr/>
          <p:nvPr/>
        </p:nvSpPr>
        <p:spPr>
          <a:xfrm rot="5400000">
            <a:off x="4854483" y="3144747"/>
            <a:ext cx="202287" cy="182508"/>
          </a:xfrm>
          <a:prstGeom prst="triangle">
            <a:avLst/>
          </a:prstGeom>
          <a:solidFill>
            <a:schemeClr val="accent1">
              <a:lumMod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2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52" name="正方形/長方形 51"/>
          <p:cNvSpPr/>
          <p:nvPr/>
        </p:nvSpPr>
        <p:spPr>
          <a:xfrm>
            <a:off x="8589228" y="74294"/>
            <a:ext cx="985283" cy="186395"/>
          </a:xfrm>
          <a:prstGeom prst="rect">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400" b="1" i="0" u="none" strike="noStrike" kern="1200" cap="none" spc="0" normalizeH="0" baseline="0" noProof="0" dirty="0">
                <a:ln>
                  <a:noFill/>
                </a:ln>
                <a:solidFill>
                  <a:srgbClr val="000000"/>
                </a:solidFill>
                <a:effectLst/>
                <a:uLnTx/>
                <a:uFillTx/>
                <a:latin typeface="Arial"/>
                <a:ea typeface="Meiryo UI"/>
                <a:cs typeface="+mn-cs"/>
              </a:rPr>
              <a:t>EU</a:t>
            </a:r>
            <a:endParaRPr kumimoji="1" lang="ja-JP" altLang="en-US" sz="1400" b="1" i="0" u="none" strike="noStrike" kern="1200" cap="none" spc="0" normalizeH="0" baseline="0" noProof="0" dirty="0">
              <a:ln>
                <a:noFill/>
              </a:ln>
              <a:solidFill>
                <a:srgbClr val="000000"/>
              </a:solidFill>
              <a:effectLst/>
              <a:uLnTx/>
              <a:uFillTx/>
              <a:latin typeface="Arial"/>
              <a:ea typeface="Meiryo UI"/>
              <a:cs typeface="+mn-cs"/>
            </a:endParaRPr>
          </a:p>
        </p:txBody>
      </p:sp>
      <p:sp>
        <p:nvSpPr>
          <p:cNvPr id="53" name="正方形/長方形 52"/>
          <p:cNvSpPr/>
          <p:nvPr/>
        </p:nvSpPr>
        <p:spPr>
          <a:xfrm>
            <a:off x="8589228" y="287160"/>
            <a:ext cx="985283" cy="186395"/>
          </a:xfrm>
          <a:prstGeom prst="rect">
            <a:avLst/>
          </a:prstGeom>
          <a:solidFill>
            <a:schemeClr val="accent2">
              <a:lumMod val="25000"/>
              <a:lumOff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ドイツ</a:t>
            </a:r>
          </a:p>
        </p:txBody>
      </p:sp>
      <p:sp>
        <p:nvSpPr>
          <p:cNvPr id="54" name="正方形/長方形 53"/>
          <p:cNvSpPr/>
          <p:nvPr/>
        </p:nvSpPr>
        <p:spPr>
          <a:xfrm>
            <a:off x="8589226" y="507060"/>
            <a:ext cx="985283" cy="186395"/>
          </a:xfrm>
          <a:prstGeom prst="rect">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イギリス</a:t>
            </a:r>
          </a:p>
        </p:txBody>
      </p:sp>
      <p:sp>
        <p:nvSpPr>
          <p:cNvPr id="55" name="正方形/長方形 54"/>
          <p:cNvSpPr/>
          <p:nvPr/>
        </p:nvSpPr>
        <p:spPr>
          <a:xfrm>
            <a:off x="165968" y="6295680"/>
            <a:ext cx="9240538"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800" b="0" i="0" u="none" strike="noStrike" kern="1200" cap="none" spc="0" normalizeH="0" baseline="0" noProof="0" dirty="0" smtClean="0">
                <a:ln>
                  <a:noFill/>
                </a:ln>
                <a:solidFill>
                  <a:srgbClr val="000000"/>
                </a:solidFill>
                <a:effectLst/>
                <a:uLnTx/>
                <a:uFillTx/>
                <a:latin typeface="+mn-ea"/>
                <a:cs typeface="+mn-cs"/>
              </a:rPr>
              <a:t>出所）１</a:t>
            </a:r>
            <a:r>
              <a:rPr kumimoji="1" lang="ja-JP" altLang="en-US" sz="800" b="0" i="0" u="none" strike="noStrike" kern="1200" cap="none" spc="0" normalizeH="0" baseline="0" noProof="0" dirty="0">
                <a:ln>
                  <a:noFill/>
                </a:ln>
                <a:solidFill>
                  <a:srgbClr val="000000"/>
                </a:solidFill>
                <a:effectLst/>
                <a:uLnTx/>
                <a:uFillTx/>
                <a:latin typeface="+mn-ea"/>
                <a:cs typeface="+mn-cs"/>
              </a:rPr>
              <a:t>　</a:t>
            </a:r>
            <a:r>
              <a:rPr kumimoji="1" lang="en-US" altLang="ja-JP" sz="800" b="0" i="0" u="none" strike="noStrike" kern="1200" cap="none" spc="0" normalizeH="0" baseline="0" noProof="0" dirty="0">
                <a:ln>
                  <a:noFill/>
                </a:ln>
                <a:solidFill>
                  <a:srgbClr val="000000"/>
                </a:solidFill>
                <a:effectLst/>
                <a:uLnTx/>
                <a:uFillTx/>
                <a:latin typeface="+mn-ea"/>
                <a:cs typeface="+mn-cs"/>
              </a:rPr>
              <a:t> https://www.digitale-technologien.de/DT/Navigation/EN/ProgrammeProjekte/AktuelleTechnologieprogramme/Sichere_Digitale_Identitaeten/Use_Cases/Use_Case_3/Use_Case_3.html</a:t>
            </a:r>
          </a:p>
        </p:txBody>
      </p:sp>
      <p:sp>
        <p:nvSpPr>
          <p:cNvPr id="57" name="正方形/長方形 56"/>
          <p:cNvSpPr/>
          <p:nvPr/>
        </p:nvSpPr>
        <p:spPr>
          <a:xfrm>
            <a:off x="178502" y="3454606"/>
            <a:ext cx="9533057" cy="2828207"/>
          </a:xfrm>
          <a:prstGeom prst="rect">
            <a:avLst/>
          </a:prstGeom>
          <a:noFill/>
          <a:ln>
            <a:solidFill>
              <a:schemeClr val="accent2">
                <a:lumMod val="25000"/>
                <a:lumOff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64" name="正方形/長方形 63"/>
          <p:cNvSpPr/>
          <p:nvPr/>
        </p:nvSpPr>
        <p:spPr>
          <a:xfrm>
            <a:off x="6705069" y="74294"/>
            <a:ext cx="1804708" cy="278660"/>
          </a:xfrm>
          <a:prstGeom prst="rect">
            <a:avLst/>
          </a:prstGeom>
          <a:solidFill>
            <a:schemeClr val="accent2">
              <a:lumMod val="90000"/>
              <a:lumOff val="10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分野：交通・行政</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65" name="正方形/長方形 64"/>
          <p:cNvSpPr/>
          <p:nvPr/>
        </p:nvSpPr>
        <p:spPr>
          <a:xfrm>
            <a:off x="6705069" y="398344"/>
            <a:ext cx="1804707" cy="278660"/>
          </a:xfrm>
          <a:prstGeom prst="rect">
            <a:avLst/>
          </a:prstGeom>
          <a:solidFill>
            <a:schemeClr val="accent2">
              <a:lumMod val="90000"/>
              <a:lumOff val="10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フェーズ：</a:t>
            </a:r>
            <a:r>
              <a:rPr kumimoji="1" lang="en-US" altLang="ja-JP" sz="1400" b="1" i="0" u="none" strike="noStrike" kern="1200" cap="none" spc="0" normalizeH="0" baseline="0" noProof="0" dirty="0" err="1">
                <a:ln>
                  <a:noFill/>
                </a:ln>
                <a:solidFill>
                  <a:srgbClr val="FFFFFF"/>
                </a:solidFill>
                <a:effectLst/>
                <a:uLnTx/>
                <a:uFillTx/>
                <a:latin typeface="Meiryo UI" panose="020B0604030504040204" pitchFamily="50" charset="-128"/>
                <a:ea typeface="Meiryo UI" panose="020B0604030504040204" pitchFamily="50" charset="-128"/>
                <a:cs typeface="+mn-cs"/>
              </a:rPr>
              <a:t>PoC</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Tree>
    <p:extLst>
      <p:ext uri="{BB962C8B-B14F-4D97-AF65-F5344CB8AC3E}">
        <p14:creationId xmlns:p14="http://schemas.microsoft.com/office/powerpoint/2010/main" val="326273505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331490" y="164692"/>
            <a:ext cx="9243021" cy="1536691"/>
          </a:xfrm>
        </p:spPr>
        <p:txBody>
          <a:bodyPr>
            <a:noAutofit/>
          </a:bodyPr>
          <a:lstStyle/>
          <a:p>
            <a:r>
              <a:rPr lang="en-US" altLang="ja-JP" sz="1000" dirty="0">
                <a:solidFill>
                  <a:srgbClr val="002060"/>
                </a:solidFill>
              </a:rPr>
              <a:t>3.3.1</a:t>
            </a:r>
            <a:r>
              <a:rPr lang="ja-JP" altLang="en-US" sz="1000" dirty="0">
                <a:solidFill>
                  <a:srgbClr val="002060"/>
                </a:solidFill>
              </a:rPr>
              <a:t>　自己主権型／分散型アイデンティティに関する取り組み・ユースケース　</a:t>
            </a:r>
            <a:r>
              <a:rPr lang="en-US" altLang="ja-JP" sz="1000" dirty="0">
                <a:solidFill>
                  <a:srgbClr val="002060"/>
                </a:solidFill>
              </a:rPr>
              <a:t/>
            </a:r>
            <a:br>
              <a:rPr lang="en-US" altLang="ja-JP" sz="1000" dirty="0">
                <a:solidFill>
                  <a:srgbClr val="002060"/>
                </a:solidFill>
              </a:rPr>
            </a:br>
            <a:r>
              <a:rPr lang="en-US" altLang="ja-JP" sz="1800" dirty="0">
                <a:solidFill>
                  <a:srgbClr val="002060"/>
                </a:solidFill>
              </a:rPr>
              <a:t>ONCE</a:t>
            </a:r>
            <a:r>
              <a:rPr lang="ja-JP" altLang="en-US" sz="1800" dirty="0">
                <a:solidFill>
                  <a:srgbClr val="002060"/>
                </a:solidFill>
              </a:rPr>
              <a:t>：公共施設の利用促進に向けた活用</a:t>
            </a:r>
          </a:p>
        </p:txBody>
      </p:sp>
      <p:sp>
        <p:nvSpPr>
          <p:cNvPr id="4" name="正方形/長方形 3"/>
          <p:cNvSpPr/>
          <p:nvPr/>
        </p:nvSpPr>
        <p:spPr>
          <a:xfrm>
            <a:off x="179479" y="2622514"/>
            <a:ext cx="4621121" cy="212209"/>
          </a:xfrm>
          <a:prstGeom prst="rect">
            <a:avLst/>
          </a:prstGeom>
          <a:solidFill>
            <a:schemeClr val="accent1">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ペインポイント</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5" name="正方形/長方形 4"/>
          <p:cNvSpPr/>
          <p:nvPr/>
        </p:nvSpPr>
        <p:spPr>
          <a:xfrm>
            <a:off x="5107053" y="727661"/>
            <a:ext cx="1224136" cy="220018"/>
          </a:xfrm>
          <a:prstGeom prst="rect">
            <a:avLst/>
          </a:prstGeom>
          <a:solidFill>
            <a:schemeClr val="accent1">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エンティティ</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6" name="正方形/長方形 5"/>
          <p:cNvSpPr/>
          <p:nvPr/>
        </p:nvSpPr>
        <p:spPr>
          <a:xfrm>
            <a:off x="5108029" y="719778"/>
            <a:ext cx="4603530" cy="1340760"/>
          </a:xfrm>
          <a:prstGeom prst="rect">
            <a:avLst/>
          </a:prstGeom>
          <a:noFill/>
          <a:ln>
            <a:solidFill>
              <a:schemeClr val="accent2">
                <a:lumMod val="25000"/>
                <a:lumOff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7" name="テキスト ボックス 6"/>
          <p:cNvSpPr txBox="1"/>
          <p:nvPr/>
        </p:nvSpPr>
        <p:spPr>
          <a:xfrm>
            <a:off x="5107053" y="954158"/>
            <a:ext cx="4467458" cy="646331"/>
          </a:xfrm>
          <a:prstGeom prst="rect">
            <a:avLst/>
          </a:prstGeom>
          <a:noFill/>
        </p:spPr>
        <p:txBody>
          <a:bodyPr wrap="square" rtlCol="0">
            <a:sp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費用負担主体：不明</a:t>
            </a:r>
            <a:endPar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価値提供主体：</a:t>
            </a:r>
            <a:r>
              <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ONCE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参加者：公共施設</a:t>
            </a:r>
            <a:endPar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8" name="正方形/長方形 7"/>
          <p:cNvSpPr/>
          <p:nvPr/>
        </p:nvSpPr>
        <p:spPr>
          <a:xfrm>
            <a:off x="179479" y="727661"/>
            <a:ext cx="1720266" cy="220018"/>
          </a:xfrm>
          <a:prstGeom prst="rect">
            <a:avLst/>
          </a:prstGeom>
          <a:solidFill>
            <a:schemeClr val="accent1">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概要</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9" name="正方形/長方形 8"/>
          <p:cNvSpPr/>
          <p:nvPr/>
        </p:nvSpPr>
        <p:spPr>
          <a:xfrm>
            <a:off x="179478" y="719778"/>
            <a:ext cx="4928551" cy="1349416"/>
          </a:xfrm>
          <a:prstGeom prst="rect">
            <a:avLst/>
          </a:prstGeom>
          <a:noFill/>
          <a:ln>
            <a:solidFill>
              <a:schemeClr val="accent2">
                <a:lumMod val="25000"/>
                <a:lumOff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10" name="テキスト ボックス 9"/>
          <p:cNvSpPr txBox="1"/>
          <p:nvPr/>
        </p:nvSpPr>
        <p:spPr>
          <a:xfrm>
            <a:off x="179479" y="904862"/>
            <a:ext cx="4889933" cy="1015663"/>
          </a:xfrm>
          <a:prstGeom prst="rect">
            <a:avLst/>
          </a:prstGeom>
          <a:noFill/>
        </p:spPr>
        <p:txBody>
          <a:bodyPr wrap="square" rtlCol="0">
            <a:sp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博物館、プール、スポーツ施設、文化クラブ、公園、集会所等の公共施設の利用時にデジタル</a:t>
            </a:r>
            <a:r>
              <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ID</a:t>
            </a: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を用いることで確認・提示作業を迅速化する</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現時点で、</a:t>
            </a:r>
            <a:r>
              <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EU</a:t>
            </a: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及び</a:t>
            </a:r>
            <a:r>
              <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EEA</a:t>
            </a: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の市民向けの</a:t>
            </a:r>
            <a:r>
              <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eID</a:t>
            </a: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カード及びサードパーティーのシステムには、顔写真等の視覚的特徴を提示する機能がなく、今後</a:t>
            </a:r>
            <a:r>
              <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ONCE</a:t>
            </a: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の準拠ウォレットに認証された個人写真を実装することが期待されて</a:t>
            </a:r>
            <a:r>
              <a:rPr kumimoji="1" lang="ja-JP" altLang="en-US" sz="1200" b="0" i="0" u="none" strike="noStrike" kern="120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rPr>
              <a:t>いる</a:t>
            </a:r>
            <a:r>
              <a:rPr kumimoji="1" lang="ja-JP" altLang="en-US" sz="1200" b="0" i="0" u="none" strike="noStrike" kern="1200" cap="none" spc="0" normalizeH="0" baseline="3000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rPr>
              <a:t>１</a:t>
            </a:r>
            <a:endParaRPr kumimoji="1" lang="ja-JP" altLang="en-US" sz="1200" b="0" i="0" u="none" strike="noStrike" kern="1200" cap="none" spc="0" normalizeH="0" baseline="3000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11" name="正方形/長方形 10"/>
          <p:cNvSpPr/>
          <p:nvPr/>
        </p:nvSpPr>
        <p:spPr>
          <a:xfrm>
            <a:off x="5107053" y="2622514"/>
            <a:ext cx="4604506" cy="212209"/>
          </a:xfrm>
          <a:prstGeom prst="rect">
            <a:avLst/>
          </a:prstGeom>
          <a:solidFill>
            <a:schemeClr val="accent1">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提供する価値</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14" name="正方形/長方形 13"/>
          <p:cNvSpPr/>
          <p:nvPr/>
        </p:nvSpPr>
        <p:spPr>
          <a:xfrm>
            <a:off x="179479" y="2887139"/>
            <a:ext cx="4621121" cy="210792"/>
          </a:xfrm>
          <a:prstGeom prst="rect">
            <a:avLst/>
          </a:prstGeom>
          <a:solidFill>
            <a:schemeClr val="accent2">
              <a:lumMod val="10000"/>
              <a:lumOff val="9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公共施設利用時の確認・提示作業</a:t>
            </a:r>
          </a:p>
        </p:txBody>
      </p:sp>
      <p:sp>
        <p:nvSpPr>
          <p:cNvPr id="15" name="正方形/長方形 14"/>
          <p:cNvSpPr/>
          <p:nvPr/>
        </p:nvSpPr>
        <p:spPr>
          <a:xfrm>
            <a:off x="5107053" y="2886924"/>
            <a:ext cx="4604506" cy="210792"/>
          </a:xfrm>
          <a:prstGeom prst="rect">
            <a:avLst/>
          </a:prstGeom>
          <a:solidFill>
            <a:schemeClr val="accent2">
              <a:lumMod val="10000"/>
              <a:lumOff val="9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ユーザー及び施設側の確認・提示作業の削減</a:t>
            </a:r>
          </a:p>
        </p:txBody>
      </p:sp>
      <p:sp>
        <p:nvSpPr>
          <p:cNvPr id="16" name="二等辺三角形 15"/>
          <p:cNvSpPr/>
          <p:nvPr/>
        </p:nvSpPr>
        <p:spPr>
          <a:xfrm rot="5400000">
            <a:off x="4854483" y="2901066"/>
            <a:ext cx="202287" cy="182508"/>
          </a:xfrm>
          <a:prstGeom prst="triangle">
            <a:avLst/>
          </a:prstGeom>
          <a:solidFill>
            <a:schemeClr val="accent1">
              <a:lumMod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2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17" name="正方形/長方形 16"/>
          <p:cNvSpPr/>
          <p:nvPr/>
        </p:nvSpPr>
        <p:spPr>
          <a:xfrm>
            <a:off x="178502" y="2069194"/>
            <a:ext cx="4928551" cy="490255"/>
          </a:xfrm>
          <a:prstGeom prst="rect">
            <a:avLst/>
          </a:prstGeom>
          <a:noFill/>
          <a:ln>
            <a:solidFill>
              <a:schemeClr val="accent2">
                <a:lumMod val="25000"/>
                <a:lumOff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18" name="正方形/長方形 17"/>
          <p:cNvSpPr/>
          <p:nvPr/>
        </p:nvSpPr>
        <p:spPr>
          <a:xfrm>
            <a:off x="179479" y="2077078"/>
            <a:ext cx="1720266" cy="220018"/>
          </a:xfrm>
          <a:prstGeom prst="rect">
            <a:avLst/>
          </a:prstGeom>
          <a:solidFill>
            <a:schemeClr val="accent1">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使用されている技術</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19" name="正方形/長方形 18"/>
          <p:cNvSpPr/>
          <p:nvPr/>
        </p:nvSpPr>
        <p:spPr>
          <a:xfrm>
            <a:off x="5108029" y="2060538"/>
            <a:ext cx="1720266" cy="220018"/>
          </a:xfrm>
          <a:prstGeom prst="rect">
            <a:avLst/>
          </a:prstGeom>
          <a:solidFill>
            <a:schemeClr val="accent1">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扱う属性情報</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20" name="正方形/長方形 19"/>
          <p:cNvSpPr/>
          <p:nvPr/>
        </p:nvSpPr>
        <p:spPr>
          <a:xfrm>
            <a:off x="5107054" y="2066317"/>
            <a:ext cx="4604506" cy="490255"/>
          </a:xfrm>
          <a:prstGeom prst="rect">
            <a:avLst/>
          </a:prstGeom>
          <a:noFill/>
          <a:ln>
            <a:solidFill>
              <a:schemeClr val="accent2">
                <a:lumMod val="25000"/>
                <a:lumOff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22" name="テキスト ボックス 21"/>
          <p:cNvSpPr txBox="1"/>
          <p:nvPr/>
        </p:nvSpPr>
        <p:spPr>
          <a:xfrm>
            <a:off x="178501" y="2289764"/>
            <a:ext cx="4889933" cy="276999"/>
          </a:xfrm>
          <a:prstGeom prst="rect">
            <a:avLst/>
          </a:prstGeom>
          <a:noFill/>
        </p:spPr>
        <p:txBody>
          <a:bodyPr wrap="square" rtlCol="0">
            <a:sp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ONCE Wallet-App</a:t>
            </a:r>
            <a:r>
              <a:rPr kumimoji="1" lang="ja-JP" altLang="en-US" sz="1200" b="0" i="0" u="none" strike="noStrike" kern="1200" cap="none" spc="0" normalizeH="0" baseline="0" noProof="0" dirty="0" err="1">
                <a:ln>
                  <a:noFill/>
                </a:ln>
                <a:solidFill>
                  <a:srgbClr val="000000"/>
                </a:solidFill>
                <a:effectLst/>
                <a:uLnTx/>
                <a:uFillTx/>
                <a:latin typeface="Meiryo UI" panose="020B0604030504040204" pitchFamily="50" charset="-128"/>
                <a:ea typeface="Meiryo UI" panose="020B0604030504040204" pitchFamily="50" charset="-128"/>
                <a:cs typeface="+mn-cs"/>
              </a:rPr>
              <a:t>、</a:t>
            </a: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バックエンド、</a:t>
            </a:r>
            <a:r>
              <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ONCE ID Gateway</a:t>
            </a:r>
            <a:r>
              <a:rPr kumimoji="1" lang="ja-JP" altLang="en-US" sz="1200" b="0" i="0" u="none" strike="noStrike" kern="1200" cap="none" spc="0" normalizeH="0" baseline="0" noProof="0" dirty="0" err="1">
                <a:ln>
                  <a:noFill/>
                </a:ln>
                <a:solidFill>
                  <a:srgbClr val="000000"/>
                </a:solidFill>
                <a:effectLst/>
                <a:uLnTx/>
                <a:uFillTx/>
                <a:latin typeface="Meiryo UI" panose="020B0604030504040204" pitchFamily="50" charset="-128"/>
                <a:ea typeface="Meiryo UI" panose="020B0604030504040204" pitchFamily="50" charset="-128"/>
                <a:cs typeface="+mn-cs"/>
              </a:rPr>
              <a:t>、</a:t>
            </a: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統合</a:t>
            </a:r>
            <a:r>
              <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IF</a:t>
            </a:r>
          </a:p>
        </p:txBody>
      </p:sp>
      <p:sp>
        <p:nvSpPr>
          <p:cNvPr id="23" name="テキスト ボックス 22"/>
          <p:cNvSpPr txBox="1"/>
          <p:nvPr/>
        </p:nvSpPr>
        <p:spPr>
          <a:xfrm>
            <a:off x="5107054" y="2277134"/>
            <a:ext cx="4467458" cy="276999"/>
          </a:xfrm>
          <a:prstGeom prst="rect">
            <a:avLst/>
          </a:prstGeom>
          <a:noFill/>
        </p:spPr>
        <p:txBody>
          <a:bodyPr wrap="square" rtlCol="0">
            <a:sp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顔写真等の視覚情報</a:t>
            </a:r>
            <a:endPar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cxnSp>
        <p:nvCxnSpPr>
          <p:cNvPr id="52" name="直線矢印コネクタ 51"/>
          <p:cNvCxnSpPr/>
          <p:nvPr/>
        </p:nvCxnSpPr>
        <p:spPr>
          <a:xfrm>
            <a:off x="4845817" y="4946795"/>
            <a:ext cx="2179823" cy="0"/>
          </a:xfrm>
          <a:prstGeom prst="straightConnector1">
            <a:avLst/>
          </a:prstGeom>
          <a:ln>
            <a:solidFill>
              <a:schemeClr val="tx1"/>
            </a:solidFill>
            <a:tailEnd type="triangle"/>
          </a:ln>
        </p:spPr>
        <p:style>
          <a:lnRef idx="1">
            <a:schemeClr val="accent3"/>
          </a:lnRef>
          <a:fillRef idx="0">
            <a:schemeClr val="accent3"/>
          </a:fillRef>
          <a:effectRef idx="0">
            <a:schemeClr val="accent3"/>
          </a:effectRef>
          <a:fontRef idx="minor">
            <a:schemeClr val="tx1"/>
          </a:fontRef>
        </p:style>
      </p:cxnSp>
      <p:sp>
        <p:nvSpPr>
          <p:cNvPr id="53" name="楕円 52"/>
          <p:cNvSpPr/>
          <p:nvPr/>
        </p:nvSpPr>
        <p:spPr>
          <a:xfrm>
            <a:off x="7074155" y="4014843"/>
            <a:ext cx="533253" cy="1770005"/>
          </a:xfrm>
          <a:prstGeom prst="ellipse">
            <a:avLst/>
          </a:prstGeom>
          <a:solidFill>
            <a:srgbClr val="C2CEE6"/>
          </a:solidFill>
          <a:ln w="9525"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25880" rtl="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dirty="0">
              <a:ln>
                <a:noFill/>
              </a:ln>
              <a:solidFill>
                <a:srgbClr val="000000"/>
              </a:solidFill>
              <a:effectLst/>
              <a:uLnTx/>
              <a:uFillTx/>
              <a:latin typeface="Meiryo UI"/>
              <a:ea typeface="Meiryo UI"/>
              <a:cs typeface="+mn-cs"/>
            </a:endParaRPr>
          </a:p>
        </p:txBody>
      </p:sp>
      <p:pic>
        <p:nvPicPr>
          <p:cNvPr id="54" name="図 5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20978" y="4856561"/>
            <a:ext cx="548612" cy="548612"/>
          </a:xfrm>
          <a:prstGeom prst="rect">
            <a:avLst/>
          </a:prstGeom>
        </p:spPr>
      </p:pic>
      <p:sp>
        <p:nvSpPr>
          <p:cNvPr id="55" name="正方形/長方形 54"/>
          <p:cNvSpPr/>
          <p:nvPr/>
        </p:nvSpPr>
        <p:spPr>
          <a:xfrm>
            <a:off x="2485171" y="5430969"/>
            <a:ext cx="2414443" cy="43088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ONCE Wallet-App</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ID</a:t>
            </a:r>
            <a:r>
              <a:rPr kumimoji="1" lang="ja-JP" altLang="en-US"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データの管理、転送及びアクセス管理</a:t>
            </a:r>
            <a:endParaRPr kumimoji="1" lang="en-US" altLang="ja-JP"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pic>
        <p:nvPicPr>
          <p:cNvPr id="56" name="図 5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64582" y="4318086"/>
            <a:ext cx="798583" cy="798583"/>
          </a:xfrm>
          <a:prstGeom prst="rect">
            <a:avLst/>
          </a:prstGeom>
        </p:spPr>
      </p:pic>
      <p:sp>
        <p:nvSpPr>
          <p:cNvPr id="57" name="テキスト ボックス 56"/>
          <p:cNvSpPr txBox="1"/>
          <p:nvPr/>
        </p:nvSpPr>
        <p:spPr>
          <a:xfrm>
            <a:off x="7818806" y="5104945"/>
            <a:ext cx="1655727" cy="2616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公共施設等</a:t>
            </a:r>
            <a:endParaRPr kumimoji="1" lang="en-US" altLang="ja-JP"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pic>
        <p:nvPicPr>
          <p:cNvPr id="58" name="図 5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346866" y="4261893"/>
            <a:ext cx="792461" cy="792461"/>
          </a:xfrm>
          <a:prstGeom prst="rect">
            <a:avLst/>
          </a:prstGeom>
        </p:spPr>
      </p:pic>
      <p:sp>
        <p:nvSpPr>
          <p:cNvPr id="59" name="テキスト ボックス 58"/>
          <p:cNvSpPr txBox="1"/>
          <p:nvPr/>
        </p:nvSpPr>
        <p:spPr>
          <a:xfrm>
            <a:off x="2320782" y="5170517"/>
            <a:ext cx="907835" cy="2616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運転者</a:t>
            </a:r>
            <a:endParaRPr kumimoji="1" lang="en-US" altLang="ja-JP"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grpSp>
        <p:nvGrpSpPr>
          <p:cNvPr id="62" name="グループ化 61"/>
          <p:cNvGrpSpPr>
            <a:grpSpLocks noChangeAspect="1"/>
          </p:cNvGrpSpPr>
          <p:nvPr/>
        </p:nvGrpSpPr>
        <p:grpSpPr>
          <a:xfrm>
            <a:off x="793239" y="4657043"/>
            <a:ext cx="634154" cy="540158"/>
            <a:chOff x="6249144" y="886511"/>
            <a:chExt cx="720080" cy="845997"/>
          </a:xfrm>
        </p:grpSpPr>
        <p:sp>
          <p:nvSpPr>
            <p:cNvPr id="63" name="円柱 62"/>
            <p:cNvSpPr/>
            <p:nvPr/>
          </p:nvSpPr>
          <p:spPr>
            <a:xfrm>
              <a:off x="6249144" y="1420675"/>
              <a:ext cx="720080" cy="311833"/>
            </a:xfrm>
            <a:prstGeom prst="can">
              <a:avLst/>
            </a:prstGeom>
            <a:solidFill>
              <a:srgbClr val="C2CEE6"/>
            </a:solidFill>
            <a:ln w="9525" cap="flat" cmpd="sng" algn="ctr">
              <a:solidFill>
                <a:srgbClr val="6785C1"/>
              </a:solidFill>
              <a:prstDash val="solid"/>
            </a:ln>
            <a:effectLst/>
          </p:spPr>
          <p:txBody>
            <a:bodyPr rtlCol="0" anchor="ctr"/>
            <a:lstStyle/>
            <a:p>
              <a:pPr marL="0" marR="0" lvl="0" indent="0" algn="ctr" defTabSz="925880" rtl="0" eaLnBrk="1" fontAlgn="auto" latinLnBrk="0" hangingPunct="1">
                <a:lnSpc>
                  <a:spcPct val="100000"/>
                </a:lnSpc>
                <a:spcBef>
                  <a:spcPts val="0"/>
                </a:spcBef>
                <a:spcAft>
                  <a:spcPts val="0"/>
                </a:spcAft>
                <a:buClrTx/>
                <a:buSzTx/>
                <a:buFontTx/>
                <a:buNone/>
                <a:tabLst/>
                <a:defRPr/>
              </a:pPr>
              <a:endParaRPr kumimoji="0" lang="ja-JP" altLang="en-US" sz="1822" b="0" i="0" u="none" strike="noStrike" kern="0" cap="none" spc="0" normalizeH="0" baseline="0" noProof="0" dirty="0">
                <a:ln>
                  <a:noFill/>
                </a:ln>
                <a:solidFill>
                  <a:srgbClr val="000000"/>
                </a:solidFill>
                <a:effectLst/>
                <a:uLnTx/>
                <a:uFillTx/>
                <a:latin typeface="HGP創英角ｺﾞｼｯｸUB"/>
                <a:ea typeface="HGP創英角ｺﾞｼｯｸUB"/>
                <a:cs typeface="+mn-cs"/>
              </a:endParaRPr>
            </a:p>
          </p:txBody>
        </p:sp>
        <p:sp>
          <p:nvSpPr>
            <p:cNvPr id="64" name="円柱 63"/>
            <p:cNvSpPr/>
            <p:nvPr/>
          </p:nvSpPr>
          <p:spPr>
            <a:xfrm>
              <a:off x="6249144" y="1158692"/>
              <a:ext cx="720080" cy="311833"/>
            </a:xfrm>
            <a:prstGeom prst="can">
              <a:avLst/>
            </a:prstGeom>
            <a:solidFill>
              <a:srgbClr val="C2CEE6"/>
            </a:solidFill>
            <a:ln w="9525" cap="flat" cmpd="sng" algn="ctr">
              <a:solidFill>
                <a:srgbClr val="6785C1"/>
              </a:solidFill>
              <a:prstDash val="solid"/>
            </a:ln>
            <a:effectLst/>
          </p:spPr>
          <p:txBody>
            <a:bodyPr rtlCol="0" anchor="ctr"/>
            <a:lstStyle/>
            <a:p>
              <a:pPr marL="0" marR="0" lvl="0" indent="0" algn="ctr" defTabSz="925880" rtl="0" eaLnBrk="1" fontAlgn="auto" latinLnBrk="0" hangingPunct="1">
                <a:lnSpc>
                  <a:spcPct val="100000"/>
                </a:lnSpc>
                <a:spcBef>
                  <a:spcPts val="0"/>
                </a:spcBef>
                <a:spcAft>
                  <a:spcPts val="0"/>
                </a:spcAft>
                <a:buClrTx/>
                <a:buSzTx/>
                <a:buFontTx/>
                <a:buNone/>
                <a:tabLst/>
                <a:defRPr/>
              </a:pPr>
              <a:endParaRPr kumimoji="0" lang="ja-JP" altLang="en-US" sz="1822" b="0" i="0" u="none" strike="noStrike" kern="0" cap="none" spc="0" normalizeH="0" baseline="0" noProof="0" dirty="0">
                <a:ln>
                  <a:noFill/>
                </a:ln>
                <a:solidFill>
                  <a:srgbClr val="000000"/>
                </a:solidFill>
                <a:effectLst/>
                <a:uLnTx/>
                <a:uFillTx/>
                <a:latin typeface="HGP創英角ｺﾞｼｯｸUB"/>
                <a:ea typeface="HGP創英角ｺﾞｼｯｸUB"/>
                <a:cs typeface="+mn-cs"/>
              </a:endParaRPr>
            </a:p>
          </p:txBody>
        </p:sp>
        <p:sp>
          <p:nvSpPr>
            <p:cNvPr id="65" name="円柱 64"/>
            <p:cNvSpPr/>
            <p:nvPr/>
          </p:nvSpPr>
          <p:spPr>
            <a:xfrm>
              <a:off x="6249144" y="886511"/>
              <a:ext cx="720080" cy="311833"/>
            </a:xfrm>
            <a:prstGeom prst="can">
              <a:avLst/>
            </a:prstGeom>
            <a:solidFill>
              <a:srgbClr val="C2CEE6"/>
            </a:solidFill>
            <a:ln w="9525" cap="flat" cmpd="sng" algn="ctr">
              <a:solidFill>
                <a:srgbClr val="6785C1"/>
              </a:solidFill>
              <a:prstDash val="solid"/>
            </a:ln>
            <a:effectLst/>
          </p:spPr>
          <p:txBody>
            <a:bodyPr rtlCol="0" anchor="ctr"/>
            <a:lstStyle/>
            <a:p>
              <a:pPr marL="0" marR="0" lvl="0" indent="0" algn="ctr" defTabSz="925880" rtl="0" eaLnBrk="1" fontAlgn="auto" latinLnBrk="0" hangingPunct="1">
                <a:lnSpc>
                  <a:spcPct val="100000"/>
                </a:lnSpc>
                <a:spcBef>
                  <a:spcPts val="0"/>
                </a:spcBef>
                <a:spcAft>
                  <a:spcPts val="0"/>
                </a:spcAft>
                <a:buClrTx/>
                <a:buSzTx/>
                <a:buFontTx/>
                <a:buNone/>
                <a:tabLst/>
                <a:defRPr/>
              </a:pPr>
              <a:endParaRPr kumimoji="0" lang="ja-JP" altLang="en-US" sz="1822" b="0" i="0" u="none" strike="noStrike" kern="0" cap="none" spc="0" normalizeH="0" baseline="0" noProof="0" dirty="0">
                <a:ln>
                  <a:noFill/>
                </a:ln>
                <a:solidFill>
                  <a:srgbClr val="000000"/>
                </a:solidFill>
                <a:effectLst/>
                <a:uLnTx/>
                <a:uFillTx/>
                <a:latin typeface="HGP創英角ｺﾞｼｯｸUB"/>
                <a:ea typeface="HGP創英角ｺﾞｼｯｸUB"/>
                <a:cs typeface="+mn-cs"/>
              </a:endParaRPr>
            </a:p>
          </p:txBody>
        </p:sp>
      </p:grpSp>
      <p:sp>
        <p:nvSpPr>
          <p:cNvPr id="66" name="テキスト ボックス 65"/>
          <p:cNvSpPr txBox="1"/>
          <p:nvPr/>
        </p:nvSpPr>
        <p:spPr>
          <a:xfrm>
            <a:off x="423060" y="5253105"/>
            <a:ext cx="1359521" cy="60016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バックエンド</a:t>
            </a:r>
            <a:endParaRPr kumimoji="1" lang="en-US" altLang="ja-JP"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デジタル</a:t>
            </a:r>
            <a:r>
              <a:rPr kumimoji="1" lang="en-US" altLang="ja-JP"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ID</a:t>
            </a:r>
            <a:r>
              <a:rPr kumimoji="1" lang="ja-JP" altLang="en-US"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のブロック</a:t>
            </a:r>
            <a:r>
              <a:rPr kumimoji="1" lang="en-US" altLang="ja-JP"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a:t>
            </a:r>
            <a:r>
              <a:rPr kumimoji="1" lang="ja-JP" altLang="en-US"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アップデート</a:t>
            </a:r>
            <a:endParaRPr kumimoji="1" lang="en-US" altLang="ja-JP"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67" name="四角形吹き出し 66"/>
          <p:cNvSpPr/>
          <p:nvPr/>
        </p:nvSpPr>
        <p:spPr>
          <a:xfrm>
            <a:off x="3674090" y="4253400"/>
            <a:ext cx="1512004" cy="447257"/>
          </a:xfrm>
          <a:prstGeom prst="wedgeRectCallout">
            <a:avLst>
              <a:gd name="adj1" fmla="val -37122"/>
              <a:gd name="adj2" fmla="val 74058"/>
            </a:avLst>
          </a:prstGeom>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Arial"/>
                <a:ea typeface="Meiryo UI"/>
                <a:cs typeface="+mn-cs"/>
              </a:rPr>
              <a:t>顔写真等の提示</a:t>
            </a:r>
          </a:p>
        </p:txBody>
      </p:sp>
      <p:grpSp>
        <p:nvGrpSpPr>
          <p:cNvPr id="68" name="グループ化 67"/>
          <p:cNvGrpSpPr/>
          <p:nvPr/>
        </p:nvGrpSpPr>
        <p:grpSpPr>
          <a:xfrm flipH="1">
            <a:off x="1665959" y="4809306"/>
            <a:ext cx="590081" cy="283151"/>
            <a:chOff x="4094963" y="4126973"/>
            <a:chExt cx="1893719" cy="283151"/>
          </a:xfrm>
        </p:grpSpPr>
        <p:cxnSp>
          <p:nvCxnSpPr>
            <p:cNvPr id="69" name="直線矢印コネクタ 68"/>
            <p:cNvCxnSpPr/>
            <p:nvPr/>
          </p:nvCxnSpPr>
          <p:spPr>
            <a:xfrm flipV="1">
              <a:off x="4094963" y="4126973"/>
              <a:ext cx="1893719" cy="0"/>
            </a:xfrm>
            <a:prstGeom prst="straightConnector1">
              <a:avLst/>
            </a:prstGeom>
            <a:ln w="3175">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70" name="直線矢印コネクタ 69"/>
            <p:cNvCxnSpPr/>
            <p:nvPr/>
          </p:nvCxnSpPr>
          <p:spPr>
            <a:xfrm flipH="1" flipV="1">
              <a:off x="4094963" y="4410124"/>
              <a:ext cx="1893719" cy="0"/>
            </a:xfrm>
            <a:prstGeom prst="straightConnector1">
              <a:avLst/>
            </a:prstGeom>
            <a:ln w="3175">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grpSp>
      <p:sp>
        <p:nvSpPr>
          <p:cNvPr id="71" name="雲 70"/>
          <p:cNvSpPr/>
          <p:nvPr/>
        </p:nvSpPr>
        <p:spPr>
          <a:xfrm>
            <a:off x="5353035" y="4679223"/>
            <a:ext cx="982326" cy="555551"/>
          </a:xfrm>
          <a:prstGeom prst="cloud">
            <a:avLst/>
          </a:prstGeom>
          <a:solidFill>
            <a:srgbClr val="C2CEE6"/>
          </a:solidFill>
          <a:ln w="9525" cap="flat" cmpd="sng" algn="ctr">
            <a:solidFill>
              <a:schemeClr val="accent1"/>
            </a:solid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25880" rtl="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dirty="0">
              <a:ln>
                <a:noFill/>
              </a:ln>
              <a:solidFill>
                <a:srgbClr val="000000"/>
              </a:solidFill>
              <a:effectLst/>
              <a:uLnTx/>
              <a:uFillTx/>
              <a:latin typeface="Meiryo UI"/>
              <a:ea typeface="Meiryo UI"/>
              <a:cs typeface="+mn-cs"/>
            </a:endParaRPr>
          </a:p>
        </p:txBody>
      </p:sp>
      <p:sp>
        <p:nvSpPr>
          <p:cNvPr id="72" name="正方形/長方形 71"/>
          <p:cNvSpPr/>
          <p:nvPr/>
        </p:nvSpPr>
        <p:spPr>
          <a:xfrm>
            <a:off x="5186094" y="5327552"/>
            <a:ext cx="1433405" cy="43088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ONCE ID Gateway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必要に応じて転送</a:t>
            </a:r>
            <a:endParaRPr kumimoji="1" lang="en-US" altLang="ja-JP"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73" name="正方形/長方形 72"/>
          <p:cNvSpPr/>
          <p:nvPr/>
        </p:nvSpPr>
        <p:spPr>
          <a:xfrm>
            <a:off x="6606851" y="5300887"/>
            <a:ext cx="1433405" cy="2616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統合</a:t>
            </a:r>
            <a:r>
              <a:rPr kumimoji="1" lang="en-US" altLang="ja-JP"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IF</a:t>
            </a:r>
          </a:p>
        </p:txBody>
      </p:sp>
      <p:cxnSp>
        <p:nvCxnSpPr>
          <p:cNvPr id="74" name="直線矢印コネクタ 73"/>
          <p:cNvCxnSpPr/>
          <p:nvPr/>
        </p:nvCxnSpPr>
        <p:spPr>
          <a:xfrm flipH="1">
            <a:off x="7652809" y="4588463"/>
            <a:ext cx="523182" cy="0"/>
          </a:xfrm>
          <a:prstGeom prst="straightConnector1">
            <a:avLst/>
          </a:prstGeom>
          <a:ln w="3175">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sp>
        <p:nvSpPr>
          <p:cNvPr id="77" name="正方形/長方形 76"/>
          <p:cNvSpPr/>
          <p:nvPr/>
        </p:nvSpPr>
        <p:spPr>
          <a:xfrm>
            <a:off x="7538596" y="4285193"/>
            <a:ext cx="797889" cy="2616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検証</a:t>
            </a:r>
            <a:endParaRPr kumimoji="1" lang="en-US" altLang="ja-JP"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cxnSp>
        <p:nvCxnSpPr>
          <p:cNvPr id="78" name="直線矢印コネクタ 77"/>
          <p:cNvCxnSpPr/>
          <p:nvPr/>
        </p:nvCxnSpPr>
        <p:spPr>
          <a:xfrm>
            <a:off x="7434684" y="4945027"/>
            <a:ext cx="764429" cy="0"/>
          </a:xfrm>
          <a:prstGeom prst="straightConnector1">
            <a:avLst/>
          </a:prstGeom>
          <a:ln w="3175">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sp>
        <p:nvSpPr>
          <p:cNvPr id="80" name="正方形/長方形 79"/>
          <p:cNvSpPr/>
          <p:nvPr/>
        </p:nvSpPr>
        <p:spPr>
          <a:xfrm>
            <a:off x="179479" y="3444889"/>
            <a:ext cx="1440160" cy="188736"/>
          </a:xfrm>
          <a:prstGeom prst="rect">
            <a:avLst/>
          </a:prstGeom>
          <a:solidFill>
            <a:schemeClr val="accent1">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ビジネスモデル</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84" name="正方形/長方形 83"/>
          <p:cNvSpPr/>
          <p:nvPr/>
        </p:nvSpPr>
        <p:spPr>
          <a:xfrm>
            <a:off x="179479" y="3130820"/>
            <a:ext cx="4621121" cy="210792"/>
          </a:xfrm>
          <a:prstGeom prst="rect">
            <a:avLst/>
          </a:prstGeom>
          <a:solidFill>
            <a:schemeClr val="accent2">
              <a:lumMod val="10000"/>
              <a:lumOff val="9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顔写真等がないことによる追加の確認作業の発生</a:t>
            </a:r>
          </a:p>
        </p:txBody>
      </p:sp>
      <p:sp>
        <p:nvSpPr>
          <p:cNvPr id="85" name="正方形/長方形 84"/>
          <p:cNvSpPr/>
          <p:nvPr/>
        </p:nvSpPr>
        <p:spPr>
          <a:xfrm>
            <a:off x="5107053" y="3130605"/>
            <a:ext cx="4604506" cy="210792"/>
          </a:xfrm>
          <a:prstGeom prst="rect">
            <a:avLst/>
          </a:prstGeom>
          <a:solidFill>
            <a:schemeClr val="accent2">
              <a:lumMod val="10000"/>
              <a:lumOff val="9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顔写真等の掲載による追加で発生する確認作業の抑止</a:t>
            </a:r>
          </a:p>
        </p:txBody>
      </p:sp>
      <p:sp>
        <p:nvSpPr>
          <p:cNvPr id="86" name="二等辺三角形 85"/>
          <p:cNvSpPr/>
          <p:nvPr/>
        </p:nvSpPr>
        <p:spPr>
          <a:xfrm rot="5400000">
            <a:off x="4854483" y="3144747"/>
            <a:ext cx="202287" cy="182508"/>
          </a:xfrm>
          <a:prstGeom prst="triangle">
            <a:avLst/>
          </a:prstGeom>
          <a:solidFill>
            <a:schemeClr val="accent1">
              <a:lumMod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2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48" name="正方形/長方形 47"/>
          <p:cNvSpPr/>
          <p:nvPr/>
        </p:nvSpPr>
        <p:spPr>
          <a:xfrm>
            <a:off x="8589228" y="74294"/>
            <a:ext cx="985283" cy="186395"/>
          </a:xfrm>
          <a:prstGeom prst="rect">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400" b="1" i="0" u="none" strike="noStrike" kern="1200" cap="none" spc="0" normalizeH="0" baseline="0" noProof="0" dirty="0">
                <a:ln>
                  <a:noFill/>
                </a:ln>
                <a:solidFill>
                  <a:srgbClr val="000000"/>
                </a:solidFill>
                <a:effectLst/>
                <a:uLnTx/>
                <a:uFillTx/>
                <a:latin typeface="Arial"/>
                <a:ea typeface="Meiryo UI"/>
                <a:cs typeface="+mn-cs"/>
              </a:rPr>
              <a:t>EU</a:t>
            </a:r>
            <a:endParaRPr kumimoji="1" lang="ja-JP" altLang="en-US" sz="1400" b="1" i="0" u="none" strike="noStrike" kern="1200" cap="none" spc="0" normalizeH="0" baseline="0" noProof="0" dirty="0">
              <a:ln>
                <a:noFill/>
              </a:ln>
              <a:solidFill>
                <a:srgbClr val="000000"/>
              </a:solidFill>
              <a:effectLst/>
              <a:uLnTx/>
              <a:uFillTx/>
              <a:latin typeface="Arial"/>
              <a:ea typeface="Meiryo UI"/>
              <a:cs typeface="+mn-cs"/>
            </a:endParaRPr>
          </a:p>
        </p:txBody>
      </p:sp>
      <p:sp>
        <p:nvSpPr>
          <p:cNvPr id="49" name="正方形/長方形 48"/>
          <p:cNvSpPr/>
          <p:nvPr/>
        </p:nvSpPr>
        <p:spPr>
          <a:xfrm>
            <a:off x="8589228" y="287160"/>
            <a:ext cx="985283" cy="186395"/>
          </a:xfrm>
          <a:prstGeom prst="rect">
            <a:avLst/>
          </a:prstGeom>
          <a:solidFill>
            <a:schemeClr val="accent2">
              <a:lumMod val="25000"/>
              <a:lumOff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ドイツ</a:t>
            </a:r>
          </a:p>
        </p:txBody>
      </p:sp>
      <p:sp>
        <p:nvSpPr>
          <p:cNvPr id="50" name="正方形/長方形 49"/>
          <p:cNvSpPr/>
          <p:nvPr/>
        </p:nvSpPr>
        <p:spPr>
          <a:xfrm>
            <a:off x="8589226" y="507060"/>
            <a:ext cx="985283" cy="186395"/>
          </a:xfrm>
          <a:prstGeom prst="rect">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イギリス</a:t>
            </a:r>
          </a:p>
        </p:txBody>
      </p:sp>
      <p:sp>
        <p:nvSpPr>
          <p:cNvPr id="51" name="正方形/長方形 50"/>
          <p:cNvSpPr/>
          <p:nvPr/>
        </p:nvSpPr>
        <p:spPr>
          <a:xfrm>
            <a:off x="178501" y="6274438"/>
            <a:ext cx="9240538"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800" b="0" i="0" u="none" strike="noStrike" kern="1200" cap="none" spc="0" normalizeH="0" baseline="0" noProof="0" dirty="0" smtClean="0">
                <a:ln>
                  <a:noFill/>
                </a:ln>
                <a:solidFill>
                  <a:srgbClr val="000000"/>
                </a:solidFill>
                <a:effectLst/>
                <a:uLnTx/>
                <a:uFillTx/>
                <a:latin typeface="+mn-ea"/>
                <a:cs typeface="+mn-cs"/>
              </a:rPr>
              <a:t>出所）１</a:t>
            </a:r>
            <a:r>
              <a:rPr kumimoji="1" lang="ja-JP" altLang="en-US" sz="800" b="0" i="0" u="none" strike="noStrike" kern="1200" cap="none" spc="0" normalizeH="0" baseline="0" noProof="0" dirty="0">
                <a:ln>
                  <a:noFill/>
                </a:ln>
                <a:solidFill>
                  <a:srgbClr val="000000"/>
                </a:solidFill>
                <a:effectLst/>
                <a:uLnTx/>
                <a:uFillTx/>
                <a:latin typeface="+mn-ea"/>
                <a:cs typeface="+mn-cs"/>
              </a:rPr>
              <a:t>　</a:t>
            </a:r>
            <a:r>
              <a:rPr kumimoji="1" lang="en-US" altLang="ja-JP" sz="800" b="0" i="0" u="none" strike="noStrike" kern="1200" cap="none" spc="0" normalizeH="0" baseline="0" noProof="0" dirty="0">
                <a:ln>
                  <a:noFill/>
                </a:ln>
                <a:solidFill>
                  <a:srgbClr val="000000"/>
                </a:solidFill>
                <a:effectLst/>
                <a:uLnTx/>
                <a:uFillTx/>
                <a:latin typeface="+mn-ea"/>
                <a:cs typeface="+mn-cs"/>
              </a:rPr>
              <a:t> https://www.digitale-technologien.de/DT/Navigation/EN/ProgrammeProjekte/AktuelleTechnologieprogramme/Sichere_Digitale_Identitaeten/Use_Cases/Use_Case_3/Use_Case_3.html</a:t>
            </a:r>
          </a:p>
        </p:txBody>
      </p:sp>
      <p:sp>
        <p:nvSpPr>
          <p:cNvPr id="60" name="正方形/長方形 59"/>
          <p:cNvSpPr/>
          <p:nvPr/>
        </p:nvSpPr>
        <p:spPr>
          <a:xfrm>
            <a:off x="178502" y="3454606"/>
            <a:ext cx="9533057" cy="2828207"/>
          </a:xfrm>
          <a:prstGeom prst="rect">
            <a:avLst/>
          </a:prstGeom>
          <a:noFill/>
          <a:ln>
            <a:solidFill>
              <a:schemeClr val="accent2">
                <a:lumMod val="25000"/>
                <a:lumOff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61" name="正方形/長方形 60"/>
          <p:cNvSpPr/>
          <p:nvPr/>
        </p:nvSpPr>
        <p:spPr>
          <a:xfrm>
            <a:off x="6705069" y="74294"/>
            <a:ext cx="1804708" cy="278660"/>
          </a:xfrm>
          <a:prstGeom prst="rect">
            <a:avLst/>
          </a:prstGeom>
          <a:solidFill>
            <a:schemeClr val="accent2">
              <a:lumMod val="90000"/>
              <a:lumOff val="10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分野：行政</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75" name="正方形/長方形 74"/>
          <p:cNvSpPr/>
          <p:nvPr/>
        </p:nvSpPr>
        <p:spPr>
          <a:xfrm>
            <a:off x="6705069" y="398344"/>
            <a:ext cx="1804707" cy="278660"/>
          </a:xfrm>
          <a:prstGeom prst="rect">
            <a:avLst/>
          </a:prstGeom>
          <a:solidFill>
            <a:schemeClr val="accent2">
              <a:lumMod val="90000"/>
              <a:lumOff val="10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フェーズ：</a:t>
            </a:r>
            <a:r>
              <a:rPr kumimoji="1" lang="en-US" altLang="ja-JP" sz="1400" b="1" i="0" u="none" strike="noStrike" kern="1200" cap="none" spc="0" normalizeH="0" baseline="0" noProof="0" dirty="0" err="1">
                <a:ln>
                  <a:noFill/>
                </a:ln>
                <a:solidFill>
                  <a:srgbClr val="FFFFFF"/>
                </a:solidFill>
                <a:effectLst/>
                <a:uLnTx/>
                <a:uFillTx/>
                <a:latin typeface="Meiryo UI" panose="020B0604030504040204" pitchFamily="50" charset="-128"/>
                <a:ea typeface="Meiryo UI" panose="020B0604030504040204" pitchFamily="50" charset="-128"/>
                <a:cs typeface="+mn-cs"/>
              </a:rPr>
              <a:t>PoC</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Tree>
    <p:extLst>
      <p:ext uri="{BB962C8B-B14F-4D97-AF65-F5344CB8AC3E}">
        <p14:creationId xmlns:p14="http://schemas.microsoft.com/office/powerpoint/2010/main" val="98431767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331490" y="164692"/>
            <a:ext cx="9243021" cy="1536691"/>
          </a:xfrm>
        </p:spPr>
        <p:txBody>
          <a:bodyPr>
            <a:noAutofit/>
          </a:bodyPr>
          <a:lstStyle/>
          <a:p>
            <a:r>
              <a:rPr lang="en-US" altLang="ja-JP" sz="1000" dirty="0">
                <a:solidFill>
                  <a:srgbClr val="002060"/>
                </a:solidFill>
              </a:rPr>
              <a:t>3.3.1</a:t>
            </a:r>
            <a:r>
              <a:rPr lang="ja-JP" altLang="en-US" sz="1000" dirty="0">
                <a:solidFill>
                  <a:srgbClr val="002060"/>
                </a:solidFill>
              </a:rPr>
              <a:t>　自己主権型／分散型アイデンティティに関する取り組み・ユースケース　</a:t>
            </a:r>
            <a:r>
              <a:rPr lang="en-US" altLang="ja-JP" sz="1000" dirty="0">
                <a:solidFill>
                  <a:srgbClr val="002060"/>
                </a:solidFill>
              </a:rPr>
              <a:t/>
            </a:r>
            <a:br>
              <a:rPr lang="en-US" altLang="ja-JP" sz="1000" dirty="0">
                <a:solidFill>
                  <a:srgbClr val="002060"/>
                </a:solidFill>
              </a:rPr>
            </a:br>
            <a:r>
              <a:rPr lang="en-US" altLang="ja-JP" sz="1800" dirty="0">
                <a:solidFill>
                  <a:srgbClr val="002060"/>
                </a:solidFill>
              </a:rPr>
              <a:t>ONCE</a:t>
            </a:r>
            <a:r>
              <a:rPr lang="ja-JP" altLang="en-US" sz="1800" dirty="0">
                <a:solidFill>
                  <a:srgbClr val="002060"/>
                </a:solidFill>
              </a:rPr>
              <a:t>：地域・自治体の特典サービスの利用促進への活用</a:t>
            </a:r>
          </a:p>
        </p:txBody>
      </p:sp>
      <p:sp>
        <p:nvSpPr>
          <p:cNvPr id="4" name="正方形/長方形 3"/>
          <p:cNvSpPr/>
          <p:nvPr/>
        </p:nvSpPr>
        <p:spPr>
          <a:xfrm>
            <a:off x="179479" y="2622514"/>
            <a:ext cx="4621121" cy="212209"/>
          </a:xfrm>
          <a:prstGeom prst="rect">
            <a:avLst/>
          </a:prstGeom>
          <a:solidFill>
            <a:schemeClr val="accent1">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ペインポイント</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5" name="正方形/長方形 4"/>
          <p:cNvSpPr/>
          <p:nvPr/>
        </p:nvSpPr>
        <p:spPr>
          <a:xfrm>
            <a:off x="5107053" y="727661"/>
            <a:ext cx="1224136" cy="220018"/>
          </a:xfrm>
          <a:prstGeom prst="rect">
            <a:avLst/>
          </a:prstGeom>
          <a:solidFill>
            <a:schemeClr val="accent1">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エンティティ</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6" name="正方形/長方形 5"/>
          <p:cNvSpPr/>
          <p:nvPr/>
        </p:nvSpPr>
        <p:spPr>
          <a:xfrm>
            <a:off x="5108029" y="719778"/>
            <a:ext cx="4603530" cy="1340760"/>
          </a:xfrm>
          <a:prstGeom prst="rect">
            <a:avLst/>
          </a:prstGeom>
          <a:noFill/>
          <a:ln>
            <a:solidFill>
              <a:schemeClr val="accent2">
                <a:lumMod val="25000"/>
                <a:lumOff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7" name="テキスト ボックス 6"/>
          <p:cNvSpPr txBox="1"/>
          <p:nvPr/>
        </p:nvSpPr>
        <p:spPr>
          <a:xfrm>
            <a:off x="5107053" y="954158"/>
            <a:ext cx="4467458" cy="646331"/>
          </a:xfrm>
          <a:prstGeom prst="rect">
            <a:avLst/>
          </a:prstGeom>
          <a:noFill/>
        </p:spPr>
        <p:txBody>
          <a:bodyPr wrap="square" rtlCol="0">
            <a:sp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費用負担主体：不明</a:t>
            </a:r>
            <a:endPar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価値提供主体：</a:t>
            </a:r>
            <a:r>
              <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ONCE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参加者：自治体、地域の観光施設、ホテル等</a:t>
            </a:r>
            <a:endPar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8" name="正方形/長方形 7"/>
          <p:cNvSpPr/>
          <p:nvPr/>
        </p:nvSpPr>
        <p:spPr>
          <a:xfrm>
            <a:off x="179479" y="727661"/>
            <a:ext cx="1720266" cy="220018"/>
          </a:xfrm>
          <a:prstGeom prst="rect">
            <a:avLst/>
          </a:prstGeom>
          <a:solidFill>
            <a:schemeClr val="accent1">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概要</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9" name="正方形/長方形 8"/>
          <p:cNvSpPr/>
          <p:nvPr/>
        </p:nvSpPr>
        <p:spPr>
          <a:xfrm>
            <a:off x="179478" y="719778"/>
            <a:ext cx="4928551" cy="1349416"/>
          </a:xfrm>
          <a:prstGeom prst="rect">
            <a:avLst/>
          </a:prstGeom>
          <a:noFill/>
          <a:ln>
            <a:solidFill>
              <a:schemeClr val="accent2">
                <a:lumMod val="25000"/>
                <a:lumOff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10" name="テキスト ボックス 9"/>
          <p:cNvSpPr txBox="1"/>
          <p:nvPr/>
        </p:nvSpPr>
        <p:spPr>
          <a:xfrm>
            <a:off x="179479" y="904862"/>
            <a:ext cx="4889933" cy="1015663"/>
          </a:xfrm>
          <a:prstGeom prst="rect">
            <a:avLst/>
          </a:prstGeom>
          <a:noFill/>
        </p:spPr>
        <p:txBody>
          <a:bodyPr wrap="square" rtlCol="0">
            <a:sp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デジタルスパカードやゲストカードを導入することで、スマートフォンを経由して入場料の無料や割引等の観光サービスを受けることが可能となる</a:t>
            </a:r>
            <a:endPar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従来、ホテルの宿泊客には提供されていなかった特典情報が、配信されるようになることで、宿泊客の満足度向上とともに、観光施設側は売上機会の創出に</a:t>
            </a:r>
            <a:r>
              <a:rPr kumimoji="1" lang="ja-JP" altLang="en-US" sz="1200" b="0" i="0" u="none" strike="noStrike" kern="120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rPr>
              <a:t>つながる</a:t>
            </a:r>
            <a:r>
              <a:rPr kumimoji="1" lang="ja-JP" altLang="en-US" sz="1200" b="0" i="0" u="none" strike="noStrike" kern="1200" cap="none" spc="0" normalizeH="0" baseline="3000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rPr>
              <a:t>１</a:t>
            </a:r>
            <a:endParaRPr kumimoji="1" lang="en-US" altLang="ja-JP" sz="1200" b="0" i="0" u="none" strike="noStrike" kern="1200" cap="none" spc="0" normalizeH="0" baseline="3000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11" name="正方形/長方形 10"/>
          <p:cNvSpPr/>
          <p:nvPr/>
        </p:nvSpPr>
        <p:spPr>
          <a:xfrm>
            <a:off x="5107053" y="2622514"/>
            <a:ext cx="4604506" cy="212209"/>
          </a:xfrm>
          <a:prstGeom prst="rect">
            <a:avLst/>
          </a:prstGeom>
          <a:solidFill>
            <a:schemeClr val="accent1">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提供する価値</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14" name="正方形/長方形 13"/>
          <p:cNvSpPr/>
          <p:nvPr/>
        </p:nvSpPr>
        <p:spPr>
          <a:xfrm>
            <a:off x="179479" y="2887139"/>
            <a:ext cx="4621121" cy="210792"/>
          </a:xfrm>
          <a:prstGeom prst="rect">
            <a:avLst/>
          </a:prstGeom>
          <a:solidFill>
            <a:schemeClr val="accent2">
              <a:lumMod val="10000"/>
              <a:lumOff val="9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観光客</a:t>
            </a:r>
            <a:r>
              <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a:t>
            </a: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ツアリストとホテルの宿泊客でのサービス等に係る情報の格差</a:t>
            </a:r>
          </a:p>
        </p:txBody>
      </p:sp>
      <p:sp>
        <p:nvSpPr>
          <p:cNvPr id="15" name="正方形/長方形 14"/>
          <p:cNvSpPr/>
          <p:nvPr/>
        </p:nvSpPr>
        <p:spPr>
          <a:xfrm>
            <a:off x="5107053" y="2886924"/>
            <a:ext cx="4604506" cy="210792"/>
          </a:xfrm>
          <a:prstGeom prst="rect">
            <a:avLst/>
          </a:prstGeom>
          <a:solidFill>
            <a:schemeClr val="accent2">
              <a:lumMod val="10000"/>
              <a:lumOff val="9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観光客</a:t>
            </a:r>
            <a:r>
              <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a:t>
            </a: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ツアリストとホテルの宿泊客への公平な情報配信</a:t>
            </a:r>
          </a:p>
        </p:txBody>
      </p:sp>
      <p:sp>
        <p:nvSpPr>
          <p:cNvPr id="16" name="二等辺三角形 15"/>
          <p:cNvSpPr/>
          <p:nvPr/>
        </p:nvSpPr>
        <p:spPr>
          <a:xfrm rot="5400000">
            <a:off x="4854483" y="2901066"/>
            <a:ext cx="202287" cy="182508"/>
          </a:xfrm>
          <a:prstGeom prst="triangle">
            <a:avLst/>
          </a:prstGeom>
          <a:solidFill>
            <a:schemeClr val="accent1">
              <a:lumMod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2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17" name="正方形/長方形 16"/>
          <p:cNvSpPr/>
          <p:nvPr/>
        </p:nvSpPr>
        <p:spPr>
          <a:xfrm>
            <a:off x="178502" y="2069194"/>
            <a:ext cx="4928551" cy="490255"/>
          </a:xfrm>
          <a:prstGeom prst="rect">
            <a:avLst/>
          </a:prstGeom>
          <a:noFill/>
          <a:ln>
            <a:solidFill>
              <a:schemeClr val="accent2">
                <a:lumMod val="25000"/>
                <a:lumOff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18" name="正方形/長方形 17"/>
          <p:cNvSpPr/>
          <p:nvPr/>
        </p:nvSpPr>
        <p:spPr>
          <a:xfrm>
            <a:off x="179479" y="2077078"/>
            <a:ext cx="1720266" cy="220018"/>
          </a:xfrm>
          <a:prstGeom prst="rect">
            <a:avLst/>
          </a:prstGeom>
          <a:solidFill>
            <a:schemeClr val="accent1">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使用されている技術</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19" name="正方形/長方形 18"/>
          <p:cNvSpPr/>
          <p:nvPr/>
        </p:nvSpPr>
        <p:spPr>
          <a:xfrm>
            <a:off x="5108029" y="2060538"/>
            <a:ext cx="1720266" cy="220018"/>
          </a:xfrm>
          <a:prstGeom prst="rect">
            <a:avLst/>
          </a:prstGeom>
          <a:solidFill>
            <a:schemeClr val="accent1">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扱う属性情報</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20" name="正方形/長方形 19"/>
          <p:cNvSpPr/>
          <p:nvPr/>
        </p:nvSpPr>
        <p:spPr>
          <a:xfrm>
            <a:off x="5107054" y="2066317"/>
            <a:ext cx="4604506" cy="490255"/>
          </a:xfrm>
          <a:prstGeom prst="rect">
            <a:avLst/>
          </a:prstGeom>
          <a:noFill/>
          <a:ln>
            <a:solidFill>
              <a:schemeClr val="accent2">
                <a:lumMod val="25000"/>
                <a:lumOff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22" name="テキスト ボックス 21"/>
          <p:cNvSpPr txBox="1"/>
          <p:nvPr/>
        </p:nvSpPr>
        <p:spPr>
          <a:xfrm>
            <a:off x="178501" y="2289764"/>
            <a:ext cx="4889933" cy="276999"/>
          </a:xfrm>
          <a:prstGeom prst="rect">
            <a:avLst/>
          </a:prstGeom>
          <a:noFill/>
        </p:spPr>
        <p:txBody>
          <a:bodyPr wrap="square" rtlCol="0">
            <a:sp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ONCE Wallet-App</a:t>
            </a:r>
            <a:r>
              <a:rPr kumimoji="1" lang="ja-JP" altLang="en-US" sz="1200" b="0" i="0" u="none" strike="noStrike" kern="1200" cap="none" spc="0" normalizeH="0" baseline="0" noProof="0" dirty="0" err="1">
                <a:ln>
                  <a:noFill/>
                </a:ln>
                <a:solidFill>
                  <a:srgbClr val="000000"/>
                </a:solidFill>
                <a:effectLst/>
                <a:uLnTx/>
                <a:uFillTx/>
                <a:latin typeface="Meiryo UI" panose="020B0604030504040204" pitchFamily="50" charset="-128"/>
                <a:ea typeface="Meiryo UI" panose="020B0604030504040204" pitchFamily="50" charset="-128"/>
                <a:cs typeface="+mn-cs"/>
              </a:rPr>
              <a:t>、</a:t>
            </a: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バックエンド、</a:t>
            </a:r>
            <a:r>
              <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ONCE ID Gateway</a:t>
            </a:r>
            <a:r>
              <a:rPr kumimoji="1" lang="ja-JP" altLang="en-US" sz="1200" b="0" i="0" u="none" strike="noStrike" kern="1200" cap="none" spc="0" normalizeH="0" baseline="0" noProof="0" dirty="0" err="1">
                <a:ln>
                  <a:noFill/>
                </a:ln>
                <a:solidFill>
                  <a:srgbClr val="000000"/>
                </a:solidFill>
                <a:effectLst/>
                <a:uLnTx/>
                <a:uFillTx/>
                <a:latin typeface="Meiryo UI" panose="020B0604030504040204" pitchFamily="50" charset="-128"/>
                <a:ea typeface="Meiryo UI" panose="020B0604030504040204" pitchFamily="50" charset="-128"/>
                <a:cs typeface="+mn-cs"/>
              </a:rPr>
              <a:t>、</a:t>
            </a: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統合</a:t>
            </a:r>
            <a:r>
              <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IF</a:t>
            </a:r>
          </a:p>
        </p:txBody>
      </p:sp>
      <p:sp>
        <p:nvSpPr>
          <p:cNvPr id="23" name="テキスト ボックス 22"/>
          <p:cNvSpPr txBox="1"/>
          <p:nvPr/>
        </p:nvSpPr>
        <p:spPr>
          <a:xfrm>
            <a:off x="5107054" y="2277134"/>
            <a:ext cx="4467458" cy="253916"/>
          </a:xfrm>
          <a:prstGeom prst="rect">
            <a:avLst/>
          </a:prstGeom>
          <a:noFill/>
        </p:spPr>
        <p:txBody>
          <a:bodyPr wrap="square" rtlCol="0">
            <a:sp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05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ホテルや自治体、観光施設などのサービス情報、宿泊客の宿泊情報</a:t>
            </a:r>
            <a:endParaRPr kumimoji="1" lang="en-US" altLang="ja-JP" sz="105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cxnSp>
        <p:nvCxnSpPr>
          <p:cNvPr id="52" name="直線矢印コネクタ 51"/>
          <p:cNvCxnSpPr/>
          <p:nvPr/>
        </p:nvCxnSpPr>
        <p:spPr>
          <a:xfrm flipH="1">
            <a:off x="3359150" y="4946795"/>
            <a:ext cx="2815591" cy="0"/>
          </a:xfrm>
          <a:prstGeom prst="straightConnector1">
            <a:avLst/>
          </a:prstGeom>
          <a:ln>
            <a:solidFill>
              <a:schemeClr val="tx1"/>
            </a:solidFill>
            <a:tailEnd type="triangle"/>
          </a:ln>
        </p:spPr>
        <p:style>
          <a:lnRef idx="1">
            <a:schemeClr val="accent3"/>
          </a:lnRef>
          <a:fillRef idx="0">
            <a:schemeClr val="accent3"/>
          </a:fillRef>
          <a:effectRef idx="0">
            <a:schemeClr val="accent3"/>
          </a:effectRef>
          <a:fontRef idx="minor">
            <a:schemeClr val="tx1"/>
          </a:fontRef>
        </p:style>
      </p:cxnSp>
      <p:sp>
        <p:nvSpPr>
          <p:cNvPr id="53" name="楕円 52"/>
          <p:cNvSpPr/>
          <p:nvPr/>
        </p:nvSpPr>
        <p:spPr>
          <a:xfrm>
            <a:off x="6223255" y="4014843"/>
            <a:ext cx="533253" cy="1770005"/>
          </a:xfrm>
          <a:prstGeom prst="ellipse">
            <a:avLst/>
          </a:prstGeom>
          <a:solidFill>
            <a:srgbClr val="C2CEE6"/>
          </a:solidFill>
          <a:ln w="9525"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25880" rtl="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dirty="0">
              <a:ln>
                <a:noFill/>
              </a:ln>
              <a:solidFill>
                <a:srgbClr val="000000"/>
              </a:solidFill>
              <a:effectLst/>
              <a:uLnTx/>
              <a:uFillTx/>
              <a:latin typeface="Meiryo UI"/>
              <a:ea typeface="Meiryo UI"/>
              <a:cs typeface="+mn-cs"/>
            </a:endParaRPr>
          </a:p>
        </p:txBody>
      </p:sp>
      <p:pic>
        <p:nvPicPr>
          <p:cNvPr id="54" name="図 5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70078" y="4856561"/>
            <a:ext cx="548612" cy="548612"/>
          </a:xfrm>
          <a:prstGeom prst="rect">
            <a:avLst/>
          </a:prstGeom>
        </p:spPr>
      </p:pic>
      <p:sp>
        <p:nvSpPr>
          <p:cNvPr id="55" name="正方形/長方形 54"/>
          <p:cNvSpPr/>
          <p:nvPr/>
        </p:nvSpPr>
        <p:spPr>
          <a:xfrm>
            <a:off x="1634271" y="5430969"/>
            <a:ext cx="2414443" cy="43088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ONCE Wallet-App</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ID</a:t>
            </a:r>
            <a:r>
              <a:rPr kumimoji="1" lang="ja-JP" altLang="en-US"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データの管理、転送及びアクセス管理</a:t>
            </a:r>
            <a:endParaRPr kumimoji="1" lang="en-US" altLang="ja-JP"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pic>
        <p:nvPicPr>
          <p:cNvPr id="56" name="図 5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13682" y="4318086"/>
            <a:ext cx="798583" cy="798583"/>
          </a:xfrm>
          <a:prstGeom prst="rect">
            <a:avLst/>
          </a:prstGeom>
        </p:spPr>
      </p:pic>
      <p:sp>
        <p:nvSpPr>
          <p:cNvPr id="57" name="テキスト ボックス 56"/>
          <p:cNvSpPr txBox="1"/>
          <p:nvPr/>
        </p:nvSpPr>
        <p:spPr>
          <a:xfrm>
            <a:off x="6831401" y="5176720"/>
            <a:ext cx="2232042" cy="2616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自治体、地域の観光施設、ホテル等</a:t>
            </a:r>
            <a:endParaRPr kumimoji="1" lang="en-US" altLang="ja-JP"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pic>
        <p:nvPicPr>
          <p:cNvPr id="58" name="図 5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95966" y="4261893"/>
            <a:ext cx="792461" cy="792461"/>
          </a:xfrm>
          <a:prstGeom prst="rect">
            <a:avLst/>
          </a:prstGeom>
        </p:spPr>
      </p:pic>
      <p:sp>
        <p:nvSpPr>
          <p:cNvPr id="59" name="テキスト ボックス 58"/>
          <p:cNvSpPr txBox="1"/>
          <p:nvPr/>
        </p:nvSpPr>
        <p:spPr>
          <a:xfrm>
            <a:off x="1388820" y="5185236"/>
            <a:ext cx="1062430" cy="2616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ホテルの宿泊客</a:t>
            </a:r>
            <a:endParaRPr kumimoji="1" lang="en-US" altLang="ja-JP"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65" name="四角形吹き出し 64"/>
          <p:cNvSpPr/>
          <p:nvPr/>
        </p:nvSpPr>
        <p:spPr>
          <a:xfrm>
            <a:off x="2766557" y="4184755"/>
            <a:ext cx="1329710" cy="529085"/>
          </a:xfrm>
          <a:prstGeom prst="wedgeRectCallout">
            <a:avLst>
              <a:gd name="adj1" fmla="val -39510"/>
              <a:gd name="adj2" fmla="val 90861"/>
            </a:avLst>
          </a:prstGeom>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Arial"/>
                <a:ea typeface="Meiryo UI"/>
                <a:cs typeface="+mn-cs"/>
              </a:rPr>
              <a:t>デジタルスパ</a:t>
            </a:r>
            <a:r>
              <a:rPr kumimoji="1" lang="en-US" altLang="ja-JP" sz="1200" b="0" i="0" u="none" strike="noStrike" kern="1200" cap="none" spc="0" normalizeH="0" baseline="0" noProof="0" dirty="0">
                <a:ln>
                  <a:noFill/>
                </a:ln>
                <a:solidFill>
                  <a:srgbClr val="000000"/>
                </a:solidFill>
                <a:effectLst/>
                <a:uLnTx/>
                <a:uFillTx/>
                <a:latin typeface="Arial"/>
                <a:ea typeface="Meiryo UI"/>
                <a:cs typeface="+mn-cs"/>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Arial"/>
                <a:ea typeface="Meiryo UI"/>
                <a:cs typeface="+mn-cs"/>
              </a:rPr>
              <a:t>ゲストカード</a:t>
            </a:r>
          </a:p>
        </p:txBody>
      </p:sp>
      <p:sp>
        <p:nvSpPr>
          <p:cNvPr id="69" name="雲 68"/>
          <p:cNvSpPr/>
          <p:nvPr/>
        </p:nvSpPr>
        <p:spPr>
          <a:xfrm>
            <a:off x="4502135" y="4679223"/>
            <a:ext cx="982326" cy="555551"/>
          </a:xfrm>
          <a:prstGeom prst="cloud">
            <a:avLst/>
          </a:prstGeom>
          <a:solidFill>
            <a:srgbClr val="C2CEE6"/>
          </a:solidFill>
          <a:ln w="9525" cap="flat" cmpd="sng" algn="ctr">
            <a:solidFill>
              <a:schemeClr val="accent1"/>
            </a:solid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25880" rtl="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dirty="0">
              <a:ln>
                <a:noFill/>
              </a:ln>
              <a:solidFill>
                <a:srgbClr val="000000"/>
              </a:solidFill>
              <a:effectLst/>
              <a:uLnTx/>
              <a:uFillTx/>
              <a:latin typeface="Meiryo UI"/>
              <a:ea typeface="Meiryo UI"/>
              <a:cs typeface="+mn-cs"/>
            </a:endParaRPr>
          </a:p>
        </p:txBody>
      </p:sp>
      <p:sp>
        <p:nvSpPr>
          <p:cNvPr id="70" name="正方形/長方形 69"/>
          <p:cNvSpPr/>
          <p:nvPr/>
        </p:nvSpPr>
        <p:spPr>
          <a:xfrm>
            <a:off x="4335194" y="5327552"/>
            <a:ext cx="1433405" cy="43088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ONCE ID Gateway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必要に応じて転送</a:t>
            </a:r>
            <a:endParaRPr kumimoji="1" lang="en-US" altLang="ja-JP"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71" name="正方形/長方形 70"/>
          <p:cNvSpPr/>
          <p:nvPr/>
        </p:nvSpPr>
        <p:spPr>
          <a:xfrm>
            <a:off x="5755951" y="5300887"/>
            <a:ext cx="1433405" cy="2616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統合</a:t>
            </a:r>
            <a:r>
              <a:rPr kumimoji="1" lang="en-US" altLang="ja-JP"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IF</a:t>
            </a:r>
          </a:p>
        </p:txBody>
      </p:sp>
      <p:sp>
        <p:nvSpPr>
          <p:cNvPr id="73" name="正方形/長方形 72"/>
          <p:cNvSpPr/>
          <p:nvPr/>
        </p:nvSpPr>
        <p:spPr>
          <a:xfrm>
            <a:off x="6514278" y="4465517"/>
            <a:ext cx="930099" cy="43088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無料</a:t>
            </a:r>
            <a:r>
              <a:rPr kumimoji="1" lang="en-US" altLang="ja-JP"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割引特典等</a:t>
            </a:r>
            <a:endParaRPr kumimoji="1" lang="en-US" altLang="ja-JP"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cxnSp>
        <p:nvCxnSpPr>
          <p:cNvPr id="74" name="直線矢印コネクタ 73"/>
          <p:cNvCxnSpPr/>
          <p:nvPr/>
        </p:nvCxnSpPr>
        <p:spPr>
          <a:xfrm flipH="1">
            <a:off x="6583784" y="4945027"/>
            <a:ext cx="764429" cy="0"/>
          </a:xfrm>
          <a:prstGeom prst="straightConnector1">
            <a:avLst/>
          </a:prstGeom>
          <a:ln w="3175">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sp>
        <p:nvSpPr>
          <p:cNvPr id="76" name="正方形/長方形 75"/>
          <p:cNvSpPr/>
          <p:nvPr/>
        </p:nvSpPr>
        <p:spPr>
          <a:xfrm>
            <a:off x="179479" y="3444889"/>
            <a:ext cx="1440160" cy="188736"/>
          </a:xfrm>
          <a:prstGeom prst="rect">
            <a:avLst/>
          </a:prstGeom>
          <a:solidFill>
            <a:schemeClr val="accent1">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ビジネスモデル</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77" name="正方形/長方形 76"/>
          <p:cNvSpPr/>
          <p:nvPr/>
        </p:nvSpPr>
        <p:spPr>
          <a:xfrm>
            <a:off x="179479" y="3130820"/>
            <a:ext cx="4621121" cy="210792"/>
          </a:xfrm>
          <a:prstGeom prst="rect">
            <a:avLst/>
          </a:prstGeom>
          <a:solidFill>
            <a:schemeClr val="accent2">
              <a:lumMod val="10000"/>
              <a:lumOff val="9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ホテル宿泊客にサービスが届かないことによる機械損失</a:t>
            </a:r>
          </a:p>
        </p:txBody>
      </p:sp>
      <p:sp>
        <p:nvSpPr>
          <p:cNvPr id="78" name="正方形/長方形 77"/>
          <p:cNvSpPr/>
          <p:nvPr/>
        </p:nvSpPr>
        <p:spPr>
          <a:xfrm>
            <a:off x="5107053" y="3130605"/>
            <a:ext cx="4604506" cy="210792"/>
          </a:xfrm>
          <a:prstGeom prst="rect">
            <a:avLst/>
          </a:prstGeom>
          <a:solidFill>
            <a:schemeClr val="accent2">
              <a:lumMod val="10000"/>
              <a:lumOff val="9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サービスの利用機会、売上獲得機会の増加</a:t>
            </a:r>
          </a:p>
        </p:txBody>
      </p:sp>
      <p:sp>
        <p:nvSpPr>
          <p:cNvPr id="79" name="二等辺三角形 78"/>
          <p:cNvSpPr/>
          <p:nvPr/>
        </p:nvSpPr>
        <p:spPr>
          <a:xfrm rot="5400000">
            <a:off x="4854483" y="3144747"/>
            <a:ext cx="202287" cy="182508"/>
          </a:xfrm>
          <a:prstGeom prst="triangle">
            <a:avLst/>
          </a:prstGeom>
          <a:solidFill>
            <a:schemeClr val="accent1">
              <a:lumMod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2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39" name="正方形/長方形 38"/>
          <p:cNvSpPr/>
          <p:nvPr/>
        </p:nvSpPr>
        <p:spPr>
          <a:xfrm>
            <a:off x="8589228" y="74294"/>
            <a:ext cx="985283" cy="186395"/>
          </a:xfrm>
          <a:prstGeom prst="rect">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400" b="1" i="0" u="none" strike="noStrike" kern="1200" cap="none" spc="0" normalizeH="0" baseline="0" noProof="0" dirty="0">
                <a:ln>
                  <a:noFill/>
                </a:ln>
                <a:solidFill>
                  <a:srgbClr val="000000"/>
                </a:solidFill>
                <a:effectLst/>
                <a:uLnTx/>
                <a:uFillTx/>
                <a:latin typeface="Arial"/>
                <a:ea typeface="Meiryo UI"/>
                <a:cs typeface="+mn-cs"/>
              </a:rPr>
              <a:t>EU</a:t>
            </a:r>
            <a:endParaRPr kumimoji="1" lang="ja-JP" altLang="en-US" sz="1400" b="1" i="0" u="none" strike="noStrike" kern="1200" cap="none" spc="0" normalizeH="0" baseline="0" noProof="0" dirty="0">
              <a:ln>
                <a:noFill/>
              </a:ln>
              <a:solidFill>
                <a:srgbClr val="000000"/>
              </a:solidFill>
              <a:effectLst/>
              <a:uLnTx/>
              <a:uFillTx/>
              <a:latin typeface="Arial"/>
              <a:ea typeface="Meiryo UI"/>
              <a:cs typeface="+mn-cs"/>
            </a:endParaRPr>
          </a:p>
        </p:txBody>
      </p:sp>
      <p:sp>
        <p:nvSpPr>
          <p:cNvPr id="40" name="正方形/長方形 39"/>
          <p:cNvSpPr/>
          <p:nvPr/>
        </p:nvSpPr>
        <p:spPr>
          <a:xfrm>
            <a:off x="8589228" y="287160"/>
            <a:ext cx="985283" cy="186395"/>
          </a:xfrm>
          <a:prstGeom prst="rect">
            <a:avLst/>
          </a:prstGeom>
          <a:solidFill>
            <a:schemeClr val="accent2">
              <a:lumMod val="25000"/>
              <a:lumOff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ドイツ</a:t>
            </a:r>
          </a:p>
        </p:txBody>
      </p:sp>
      <p:sp>
        <p:nvSpPr>
          <p:cNvPr id="41" name="正方形/長方形 40"/>
          <p:cNvSpPr/>
          <p:nvPr/>
        </p:nvSpPr>
        <p:spPr>
          <a:xfrm>
            <a:off x="8589226" y="507060"/>
            <a:ext cx="985283" cy="186395"/>
          </a:xfrm>
          <a:prstGeom prst="rect">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イギリス</a:t>
            </a:r>
          </a:p>
        </p:txBody>
      </p:sp>
      <p:sp>
        <p:nvSpPr>
          <p:cNvPr id="42" name="正方形/長方形 41"/>
          <p:cNvSpPr/>
          <p:nvPr/>
        </p:nvSpPr>
        <p:spPr>
          <a:xfrm>
            <a:off x="146676" y="6274623"/>
            <a:ext cx="9240538"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800" b="0" i="0" u="none" strike="noStrike" kern="1200" cap="none" spc="0" normalizeH="0" baseline="0" noProof="0" dirty="0" smtClean="0">
                <a:ln>
                  <a:noFill/>
                </a:ln>
                <a:solidFill>
                  <a:srgbClr val="000000"/>
                </a:solidFill>
                <a:effectLst/>
                <a:uLnTx/>
                <a:uFillTx/>
                <a:latin typeface="+mn-ea"/>
                <a:cs typeface="+mn-cs"/>
              </a:rPr>
              <a:t>出所）１</a:t>
            </a:r>
            <a:r>
              <a:rPr kumimoji="1" lang="ja-JP" altLang="en-US" sz="800" b="0" i="0" u="none" strike="noStrike" kern="1200" cap="none" spc="0" normalizeH="0" baseline="0" noProof="0" dirty="0">
                <a:ln>
                  <a:noFill/>
                </a:ln>
                <a:solidFill>
                  <a:srgbClr val="000000"/>
                </a:solidFill>
                <a:effectLst/>
                <a:uLnTx/>
                <a:uFillTx/>
                <a:latin typeface="+mn-ea"/>
                <a:cs typeface="+mn-cs"/>
              </a:rPr>
              <a:t>　</a:t>
            </a:r>
            <a:r>
              <a:rPr kumimoji="1" lang="en-US" altLang="ja-JP" sz="800" b="0" i="0" u="none" strike="noStrike" kern="1200" cap="none" spc="0" normalizeH="0" baseline="0" noProof="0" dirty="0">
                <a:ln>
                  <a:noFill/>
                </a:ln>
                <a:solidFill>
                  <a:srgbClr val="000000"/>
                </a:solidFill>
                <a:effectLst/>
                <a:uLnTx/>
                <a:uFillTx/>
                <a:latin typeface="+mn-ea"/>
                <a:cs typeface="+mn-cs"/>
              </a:rPr>
              <a:t> https://www.digitale-technologien.de/DT/Navigation/EN/ProgrammeProjekte/AktuelleTechnologieprogramme/Sichere_Digitale_Identitaeten/Use_Cases/Use_Case_3/Use_Case_3.html</a:t>
            </a:r>
          </a:p>
        </p:txBody>
      </p:sp>
      <p:sp>
        <p:nvSpPr>
          <p:cNvPr id="43" name="正方形/長方形 42"/>
          <p:cNvSpPr/>
          <p:nvPr/>
        </p:nvSpPr>
        <p:spPr>
          <a:xfrm>
            <a:off x="178502" y="3454606"/>
            <a:ext cx="9533057" cy="2828207"/>
          </a:xfrm>
          <a:prstGeom prst="rect">
            <a:avLst/>
          </a:prstGeom>
          <a:noFill/>
          <a:ln>
            <a:solidFill>
              <a:schemeClr val="accent2">
                <a:lumMod val="25000"/>
                <a:lumOff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44" name="正方形/長方形 43"/>
          <p:cNvSpPr/>
          <p:nvPr/>
        </p:nvSpPr>
        <p:spPr>
          <a:xfrm>
            <a:off x="6331189" y="74294"/>
            <a:ext cx="2178588" cy="278660"/>
          </a:xfrm>
          <a:prstGeom prst="rect">
            <a:avLst/>
          </a:prstGeom>
          <a:solidFill>
            <a:schemeClr val="accent2">
              <a:lumMod val="90000"/>
              <a:lumOff val="10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分野：行政、旅行</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45" name="正方形/長方形 44"/>
          <p:cNvSpPr/>
          <p:nvPr/>
        </p:nvSpPr>
        <p:spPr>
          <a:xfrm>
            <a:off x="6331189" y="398344"/>
            <a:ext cx="2178587" cy="278660"/>
          </a:xfrm>
          <a:prstGeom prst="rect">
            <a:avLst/>
          </a:prstGeom>
          <a:solidFill>
            <a:schemeClr val="accent2">
              <a:lumMod val="90000"/>
              <a:lumOff val="10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フェーズ：</a:t>
            </a:r>
            <a:r>
              <a:rPr kumimoji="1" lang="en-US" altLang="ja-JP" sz="1400" b="1" i="0" u="none" strike="noStrike" kern="1200" cap="none" spc="0" normalizeH="0" baseline="0" noProof="0" dirty="0" err="1">
                <a:ln>
                  <a:noFill/>
                </a:ln>
                <a:solidFill>
                  <a:srgbClr val="FFFFFF"/>
                </a:solidFill>
                <a:effectLst/>
                <a:uLnTx/>
                <a:uFillTx/>
                <a:latin typeface="Meiryo UI" panose="020B0604030504040204" pitchFamily="50" charset="-128"/>
                <a:ea typeface="Meiryo UI" panose="020B0604030504040204" pitchFamily="50" charset="-128"/>
                <a:cs typeface="+mn-cs"/>
              </a:rPr>
              <a:t>PoC</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Tree>
    <p:extLst>
      <p:ext uri="{BB962C8B-B14F-4D97-AF65-F5344CB8AC3E}">
        <p14:creationId xmlns:p14="http://schemas.microsoft.com/office/powerpoint/2010/main" val="416067078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331490" y="164692"/>
            <a:ext cx="9243021" cy="506463"/>
          </a:xfrm>
        </p:spPr>
        <p:txBody>
          <a:bodyPr>
            <a:noAutofit/>
          </a:bodyPr>
          <a:lstStyle/>
          <a:p>
            <a:r>
              <a:rPr lang="en-US" altLang="ja-JP" sz="1000" dirty="0">
                <a:solidFill>
                  <a:srgbClr val="002060"/>
                </a:solidFill>
              </a:rPr>
              <a:t>3.3.1</a:t>
            </a:r>
            <a:r>
              <a:rPr lang="ja-JP" altLang="en-US" sz="1000" dirty="0">
                <a:solidFill>
                  <a:srgbClr val="002060"/>
                </a:solidFill>
              </a:rPr>
              <a:t>　自己主権型／分散型アイデンティティに関する取り組み・ユースケース　</a:t>
            </a:r>
            <a:r>
              <a:rPr lang="en-US" altLang="ja-JP" sz="1000" dirty="0">
                <a:solidFill>
                  <a:srgbClr val="002060"/>
                </a:solidFill>
              </a:rPr>
              <a:t/>
            </a:r>
            <a:br>
              <a:rPr lang="en-US" altLang="ja-JP" sz="1000" dirty="0">
                <a:solidFill>
                  <a:srgbClr val="002060"/>
                </a:solidFill>
              </a:rPr>
            </a:br>
            <a:r>
              <a:rPr lang="en-US" altLang="ja-JP" sz="1800" dirty="0">
                <a:solidFill>
                  <a:srgbClr val="002060"/>
                </a:solidFill>
              </a:rPr>
              <a:t>SDIKA</a:t>
            </a:r>
            <a:r>
              <a:rPr lang="ja-JP" altLang="en-US" sz="1800" dirty="0">
                <a:solidFill>
                  <a:srgbClr val="002060"/>
                </a:solidFill>
              </a:rPr>
              <a:t>：安全で迅速な骨髄提供</a:t>
            </a:r>
          </a:p>
        </p:txBody>
      </p:sp>
      <p:sp>
        <p:nvSpPr>
          <p:cNvPr id="41" name="正方形/長方形 40"/>
          <p:cNvSpPr/>
          <p:nvPr/>
        </p:nvSpPr>
        <p:spPr>
          <a:xfrm>
            <a:off x="179479" y="2622514"/>
            <a:ext cx="4621121" cy="212209"/>
          </a:xfrm>
          <a:prstGeom prst="rect">
            <a:avLst/>
          </a:prstGeom>
          <a:solidFill>
            <a:schemeClr val="accent1">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ペインポイント</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42" name="正方形/長方形 41"/>
          <p:cNvSpPr/>
          <p:nvPr/>
        </p:nvSpPr>
        <p:spPr>
          <a:xfrm>
            <a:off x="5107053" y="727661"/>
            <a:ext cx="1224136" cy="220018"/>
          </a:xfrm>
          <a:prstGeom prst="rect">
            <a:avLst/>
          </a:prstGeom>
          <a:solidFill>
            <a:schemeClr val="accent1">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エンティティ</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43" name="正方形/長方形 42"/>
          <p:cNvSpPr/>
          <p:nvPr/>
        </p:nvSpPr>
        <p:spPr>
          <a:xfrm>
            <a:off x="5108029" y="719778"/>
            <a:ext cx="4603530" cy="1340760"/>
          </a:xfrm>
          <a:prstGeom prst="rect">
            <a:avLst/>
          </a:prstGeom>
          <a:noFill/>
          <a:ln>
            <a:solidFill>
              <a:schemeClr val="accent2">
                <a:lumMod val="25000"/>
                <a:lumOff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44" name="テキスト ボックス 43"/>
          <p:cNvSpPr txBox="1"/>
          <p:nvPr/>
        </p:nvSpPr>
        <p:spPr>
          <a:xfrm>
            <a:off x="5107053" y="954158"/>
            <a:ext cx="4467458" cy="646331"/>
          </a:xfrm>
          <a:prstGeom prst="rect">
            <a:avLst/>
          </a:prstGeom>
          <a:noFill/>
        </p:spPr>
        <p:txBody>
          <a:bodyPr wrap="square" rtlCol="0">
            <a:sp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費用負担主体：ドナーデータベース管理者（医療機関？）</a:t>
            </a:r>
            <a:endPar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価値提供主体：</a:t>
            </a:r>
            <a:r>
              <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SDIKA</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参加者：医療機関、ドナー</a:t>
            </a:r>
            <a:endPar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45" name="正方形/長方形 44"/>
          <p:cNvSpPr/>
          <p:nvPr/>
        </p:nvSpPr>
        <p:spPr>
          <a:xfrm>
            <a:off x="179479" y="727661"/>
            <a:ext cx="1720266" cy="220018"/>
          </a:xfrm>
          <a:prstGeom prst="rect">
            <a:avLst/>
          </a:prstGeom>
          <a:solidFill>
            <a:schemeClr val="accent1">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概要</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46" name="正方形/長方形 45"/>
          <p:cNvSpPr/>
          <p:nvPr/>
        </p:nvSpPr>
        <p:spPr>
          <a:xfrm>
            <a:off x="179478" y="719778"/>
            <a:ext cx="4928551" cy="1349416"/>
          </a:xfrm>
          <a:prstGeom prst="rect">
            <a:avLst/>
          </a:prstGeom>
          <a:noFill/>
          <a:ln>
            <a:solidFill>
              <a:schemeClr val="accent2">
                <a:lumMod val="25000"/>
                <a:lumOff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47" name="テキスト ボックス 46"/>
          <p:cNvSpPr txBox="1"/>
          <p:nvPr/>
        </p:nvSpPr>
        <p:spPr>
          <a:xfrm>
            <a:off x="179479" y="904862"/>
            <a:ext cx="4889933" cy="830997"/>
          </a:xfrm>
          <a:prstGeom prst="rect">
            <a:avLst/>
          </a:prstGeom>
          <a:noFill/>
        </p:spPr>
        <p:txBody>
          <a:bodyPr wrap="square" rtlCol="0">
            <a:sp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ドナーがデジタル</a:t>
            </a:r>
            <a:r>
              <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ID</a:t>
            </a: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としてウォレットに保存した情報を、ドナーの意思の下、必要な情報をドナーデータベースへ転送が可能となる</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これまで医療機関が手入力で登録していたドナー登録の作業が省力化されるとともに、医療機関とドナーで迅速な連携が可能と</a:t>
            </a:r>
            <a:r>
              <a:rPr kumimoji="1" lang="ja-JP" altLang="en-US" sz="1200" b="0" i="0" u="none" strike="noStrike" kern="120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rPr>
              <a:t>なる</a:t>
            </a:r>
            <a:r>
              <a:rPr kumimoji="1" lang="ja-JP" altLang="en-US" sz="1200" b="0" i="0" u="none" strike="noStrike" kern="1200" cap="none" spc="0" normalizeH="0" baseline="3000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rPr>
              <a:t>１</a:t>
            </a:r>
            <a:endParaRPr kumimoji="1" lang="ja-JP" altLang="en-US" sz="1200" b="0" i="0" u="none" strike="noStrike" kern="1200" cap="none" spc="0" normalizeH="0" baseline="3000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48" name="正方形/長方形 47"/>
          <p:cNvSpPr/>
          <p:nvPr/>
        </p:nvSpPr>
        <p:spPr>
          <a:xfrm>
            <a:off x="5107053" y="2622514"/>
            <a:ext cx="4604506" cy="212209"/>
          </a:xfrm>
          <a:prstGeom prst="rect">
            <a:avLst/>
          </a:prstGeom>
          <a:solidFill>
            <a:schemeClr val="accent1">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提供する価値</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49" name="正方形/長方形 48"/>
          <p:cNvSpPr/>
          <p:nvPr/>
        </p:nvSpPr>
        <p:spPr>
          <a:xfrm>
            <a:off x="179479" y="2887139"/>
            <a:ext cx="4621121" cy="210792"/>
          </a:xfrm>
          <a:prstGeom prst="rect">
            <a:avLst/>
          </a:prstGeom>
          <a:solidFill>
            <a:schemeClr val="accent2">
              <a:lumMod val="10000"/>
              <a:lumOff val="9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医療機関等による手入力でのドナー登録作業</a:t>
            </a:r>
          </a:p>
        </p:txBody>
      </p:sp>
      <p:sp>
        <p:nvSpPr>
          <p:cNvPr id="50" name="正方形/長方形 49"/>
          <p:cNvSpPr/>
          <p:nvPr/>
        </p:nvSpPr>
        <p:spPr>
          <a:xfrm>
            <a:off x="5107053" y="2886924"/>
            <a:ext cx="4604506" cy="210792"/>
          </a:xfrm>
          <a:prstGeom prst="rect">
            <a:avLst/>
          </a:prstGeom>
          <a:solidFill>
            <a:schemeClr val="accent2">
              <a:lumMod val="10000"/>
              <a:lumOff val="9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医療機関等によるドナー登録作業の省力化（ドナー側による代替）</a:t>
            </a:r>
          </a:p>
        </p:txBody>
      </p:sp>
      <p:sp>
        <p:nvSpPr>
          <p:cNvPr id="51" name="二等辺三角形 50"/>
          <p:cNvSpPr/>
          <p:nvPr/>
        </p:nvSpPr>
        <p:spPr>
          <a:xfrm rot="5400000">
            <a:off x="4854483" y="2901066"/>
            <a:ext cx="202287" cy="182508"/>
          </a:xfrm>
          <a:prstGeom prst="triangle">
            <a:avLst/>
          </a:prstGeom>
          <a:solidFill>
            <a:schemeClr val="accent1">
              <a:lumMod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2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52" name="正方形/長方形 51"/>
          <p:cNvSpPr/>
          <p:nvPr/>
        </p:nvSpPr>
        <p:spPr>
          <a:xfrm>
            <a:off x="178502" y="2069194"/>
            <a:ext cx="4928551" cy="490255"/>
          </a:xfrm>
          <a:prstGeom prst="rect">
            <a:avLst/>
          </a:prstGeom>
          <a:noFill/>
          <a:ln>
            <a:solidFill>
              <a:schemeClr val="accent2">
                <a:lumMod val="25000"/>
                <a:lumOff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53" name="正方形/長方形 52"/>
          <p:cNvSpPr/>
          <p:nvPr/>
        </p:nvSpPr>
        <p:spPr>
          <a:xfrm>
            <a:off x="179479" y="2077078"/>
            <a:ext cx="1720266" cy="220018"/>
          </a:xfrm>
          <a:prstGeom prst="rect">
            <a:avLst/>
          </a:prstGeom>
          <a:solidFill>
            <a:schemeClr val="accent1">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使用されている技術</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54" name="正方形/長方形 53"/>
          <p:cNvSpPr/>
          <p:nvPr/>
        </p:nvSpPr>
        <p:spPr>
          <a:xfrm>
            <a:off x="5108029" y="2060538"/>
            <a:ext cx="1720266" cy="220018"/>
          </a:xfrm>
          <a:prstGeom prst="rect">
            <a:avLst/>
          </a:prstGeom>
          <a:solidFill>
            <a:schemeClr val="accent1">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扱う属性情報</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55" name="正方形/長方形 54"/>
          <p:cNvSpPr/>
          <p:nvPr/>
        </p:nvSpPr>
        <p:spPr>
          <a:xfrm>
            <a:off x="5107054" y="2066317"/>
            <a:ext cx="4604506" cy="490255"/>
          </a:xfrm>
          <a:prstGeom prst="rect">
            <a:avLst/>
          </a:prstGeom>
          <a:noFill/>
          <a:ln>
            <a:solidFill>
              <a:schemeClr val="accent2">
                <a:lumMod val="25000"/>
                <a:lumOff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57" name="テキスト ボックス 56"/>
          <p:cNvSpPr txBox="1"/>
          <p:nvPr/>
        </p:nvSpPr>
        <p:spPr>
          <a:xfrm>
            <a:off x="5107054" y="2277134"/>
            <a:ext cx="4467458" cy="253916"/>
          </a:xfrm>
          <a:prstGeom prst="rect">
            <a:avLst/>
          </a:prstGeom>
          <a:noFill/>
        </p:spPr>
        <p:txBody>
          <a:bodyPr wrap="square" rtlCol="0">
            <a:sp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05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ドナー登録に係る個人情報</a:t>
            </a:r>
            <a:endParaRPr kumimoji="1" lang="en-US" altLang="ja-JP" sz="105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73" name="正方形/長方形 72"/>
          <p:cNvSpPr/>
          <p:nvPr/>
        </p:nvSpPr>
        <p:spPr>
          <a:xfrm>
            <a:off x="179479" y="3444889"/>
            <a:ext cx="1440160" cy="188736"/>
          </a:xfrm>
          <a:prstGeom prst="rect">
            <a:avLst/>
          </a:prstGeom>
          <a:solidFill>
            <a:schemeClr val="accent1">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ビジネスモデル</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93" name="テキスト ボックス 92"/>
          <p:cNvSpPr txBox="1"/>
          <p:nvPr/>
        </p:nvSpPr>
        <p:spPr>
          <a:xfrm>
            <a:off x="178502" y="2277134"/>
            <a:ext cx="4467458" cy="253916"/>
          </a:xfrm>
          <a:prstGeom prst="rect">
            <a:avLst/>
          </a:prstGeom>
          <a:noFill/>
        </p:spPr>
        <p:txBody>
          <a:bodyPr wrap="square" rtlCol="0">
            <a:sp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en-US" altLang="ja-JP" sz="105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SDI-X </a:t>
            </a:r>
            <a:r>
              <a:rPr kumimoji="1" lang="ja-JP" altLang="en-US" sz="105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システム</a:t>
            </a:r>
            <a:endParaRPr kumimoji="1" lang="en-US" altLang="ja-JP" sz="105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40" name="正方形/長方形 39"/>
          <p:cNvSpPr/>
          <p:nvPr/>
        </p:nvSpPr>
        <p:spPr>
          <a:xfrm>
            <a:off x="8589228" y="74294"/>
            <a:ext cx="985283" cy="186395"/>
          </a:xfrm>
          <a:prstGeom prst="rect">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400" b="1" i="0" u="none" strike="noStrike" kern="1200" cap="none" spc="0" normalizeH="0" baseline="0" noProof="0" dirty="0">
                <a:ln>
                  <a:noFill/>
                </a:ln>
                <a:solidFill>
                  <a:srgbClr val="000000"/>
                </a:solidFill>
                <a:effectLst/>
                <a:uLnTx/>
                <a:uFillTx/>
                <a:latin typeface="Arial"/>
                <a:ea typeface="Meiryo UI"/>
                <a:cs typeface="+mn-cs"/>
              </a:rPr>
              <a:t>EU</a:t>
            </a:r>
            <a:endParaRPr kumimoji="1" lang="ja-JP" altLang="en-US" sz="1400" b="1" i="0" u="none" strike="noStrike" kern="1200" cap="none" spc="0" normalizeH="0" baseline="0" noProof="0" dirty="0">
              <a:ln>
                <a:noFill/>
              </a:ln>
              <a:solidFill>
                <a:srgbClr val="000000"/>
              </a:solidFill>
              <a:effectLst/>
              <a:uLnTx/>
              <a:uFillTx/>
              <a:latin typeface="Arial"/>
              <a:ea typeface="Meiryo UI"/>
              <a:cs typeface="+mn-cs"/>
            </a:endParaRPr>
          </a:p>
        </p:txBody>
      </p:sp>
      <p:sp>
        <p:nvSpPr>
          <p:cNvPr id="56" name="正方形/長方形 55"/>
          <p:cNvSpPr/>
          <p:nvPr/>
        </p:nvSpPr>
        <p:spPr>
          <a:xfrm>
            <a:off x="8589228" y="287160"/>
            <a:ext cx="985283" cy="186395"/>
          </a:xfrm>
          <a:prstGeom prst="rect">
            <a:avLst/>
          </a:prstGeom>
          <a:solidFill>
            <a:schemeClr val="accent2">
              <a:lumMod val="25000"/>
              <a:lumOff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ドイツ</a:t>
            </a:r>
          </a:p>
        </p:txBody>
      </p:sp>
      <p:sp>
        <p:nvSpPr>
          <p:cNvPr id="58" name="正方形/長方形 57"/>
          <p:cNvSpPr/>
          <p:nvPr/>
        </p:nvSpPr>
        <p:spPr>
          <a:xfrm>
            <a:off x="8589226" y="507060"/>
            <a:ext cx="985283" cy="186395"/>
          </a:xfrm>
          <a:prstGeom prst="rect">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イギリス</a:t>
            </a:r>
          </a:p>
        </p:txBody>
      </p:sp>
      <p:sp>
        <p:nvSpPr>
          <p:cNvPr id="59" name="正方形/長方形 58"/>
          <p:cNvSpPr/>
          <p:nvPr/>
        </p:nvSpPr>
        <p:spPr>
          <a:xfrm>
            <a:off x="178502" y="6314658"/>
            <a:ext cx="9240538"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800" b="0" i="0" u="none" strike="noStrike" kern="1200" cap="none" spc="0" normalizeH="0" baseline="0" noProof="0" dirty="0" smtClean="0">
                <a:ln>
                  <a:noFill/>
                </a:ln>
                <a:solidFill>
                  <a:srgbClr val="000000"/>
                </a:solidFill>
                <a:effectLst/>
                <a:uLnTx/>
                <a:uFillTx/>
                <a:latin typeface="+mn-ea"/>
                <a:cs typeface="+mn-cs"/>
              </a:rPr>
              <a:t>出所）１</a:t>
            </a:r>
            <a:r>
              <a:rPr kumimoji="1" lang="ja-JP" altLang="en-US" sz="800" b="0" i="0" u="none" strike="noStrike" kern="1200" cap="none" spc="0" normalizeH="0" baseline="0" noProof="0" dirty="0">
                <a:ln>
                  <a:noFill/>
                </a:ln>
                <a:solidFill>
                  <a:srgbClr val="000000"/>
                </a:solidFill>
                <a:effectLst/>
                <a:uLnTx/>
                <a:uFillTx/>
                <a:latin typeface="+mn-ea"/>
                <a:cs typeface="+mn-cs"/>
              </a:rPr>
              <a:t>　</a:t>
            </a:r>
            <a:r>
              <a:rPr kumimoji="1" lang="en-US" altLang="ja-JP" sz="800" b="0" i="0" u="none" strike="noStrike" kern="1200" cap="none" spc="0" normalizeH="0" baseline="0" noProof="0" dirty="0">
                <a:ln>
                  <a:noFill/>
                </a:ln>
                <a:solidFill>
                  <a:srgbClr val="000000"/>
                </a:solidFill>
                <a:effectLst/>
                <a:uLnTx/>
                <a:uFillTx/>
                <a:latin typeface="+mn-ea"/>
                <a:cs typeface="+mn-cs"/>
              </a:rPr>
              <a:t>https://www.digitale-technologien.de/DT/Navigation/EN/ProgrammeProjekte/AktuelleTechnologieprogramme/Sichere_Digitale_Identitaeten/Use_Cases/Use_Case_4/Use_Case_4.html</a:t>
            </a:r>
          </a:p>
        </p:txBody>
      </p:sp>
      <p:sp>
        <p:nvSpPr>
          <p:cNvPr id="60" name="正方形/長方形 59"/>
          <p:cNvSpPr/>
          <p:nvPr/>
        </p:nvSpPr>
        <p:spPr>
          <a:xfrm>
            <a:off x="178502" y="3454606"/>
            <a:ext cx="9533057" cy="2828207"/>
          </a:xfrm>
          <a:prstGeom prst="rect">
            <a:avLst/>
          </a:prstGeom>
          <a:noFill/>
          <a:ln>
            <a:solidFill>
              <a:schemeClr val="accent2">
                <a:lumMod val="25000"/>
                <a:lumOff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grpSp>
        <p:nvGrpSpPr>
          <p:cNvPr id="10" name="グループ化 9"/>
          <p:cNvGrpSpPr/>
          <p:nvPr/>
        </p:nvGrpSpPr>
        <p:grpSpPr>
          <a:xfrm flipH="1">
            <a:off x="2147431" y="3417323"/>
            <a:ext cx="5266093" cy="2839820"/>
            <a:chOff x="2147431" y="3417323"/>
            <a:chExt cx="5266093" cy="2839820"/>
          </a:xfrm>
        </p:grpSpPr>
        <p:sp>
          <p:nvSpPr>
            <p:cNvPr id="61" name="正方形/長方形 60"/>
            <p:cNvSpPr/>
            <p:nvPr/>
          </p:nvSpPr>
          <p:spPr>
            <a:xfrm>
              <a:off x="3158444" y="5753827"/>
              <a:ext cx="1211018" cy="43088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本人確認</a:t>
              </a:r>
              <a:r>
                <a:rPr kumimoji="1" lang="en-US" altLang="ja-JP"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ドナーの検索</a:t>
              </a:r>
              <a:endParaRPr kumimoji="1" lang="en-US" altLang="ja-JP"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pic>
          <p:nvPicPr>
            <p:cNvPr id="62" name="図 6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79355" y="4173052"/>
              <a:ext cx="798583" cy="798583"/>
            </a:xfrm>
            <a:prstGeom prst="rect">
              <a:avLst/>
            </a:prstGeom>
          </p:spPr>
        </p:pic>
        <p:pic>
          <p:nvPicPr>
            <p:cNvPr id="64" name="図 6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86078" y="4166085"/>
              <a:ext cx="792461" cy="792461"/>
            </a:xfrm>
            <a:prstGeom prst="rect">
              <a:avLst/>
            </a:prstGeom>
          </p:spPr>
        </p:pic>
        <p:sp>
          <p:nvSpPr>
            <p:cNvPr id="65" name="テキスト ボックス 64"/>
            <p:cNvSpPr txBox="1"/>
            <p:nvPr/>
          </p:nvSpPr>
          <p:spPr>
            <a:xfrm>
              <a:off x="6351094" y="5089428"/>
              <a:ext cx="1062430" cy="2616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ドナー</a:t>
              </a:r>
              <a:endParaRPr kumimoji="1" lang="en-US" altLang="ja-JP"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pic>
          <p:nvPicPr>
            <p:cNvPr id="77" name="図 7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02660" y="4441467"/>
              <a:ext cx="548612" cy="548612"/>
            </a:xfrm>
            <a:prstGeom prst="rect">
              <a:avLst/>
            </a:prstGeom>
          </p:spPr>
        </p:pic>
        <p:sp>
          <p:nvSpPr>
            <p:cNvPr id="78" name="正方形/長方形 77"/>
            <p:cNvSpPr/>
            <p:nvPr/>
          </p:nvSpPr>
          <p:spPr>
            <a:xfrm>
              <a:off x="3197616" y="5015875"/>
              <a:ext cx="1171846" cy="2616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ドナーアプリ</a:t>
              </a:r>
              <a:endParaRPr kumimoji="1" lang="en-US" altLang="ja-JP"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grpSp>
          <p:nvGrpSpPr>
            <p:cNvPr id="79" name="グループ化 78"/>
            <p:cNvGrpSpPr>
              <a:grpSpLocks noChangeAspect="1"/>
            </p:cNvGrpSpPr>
            <p:nvPr/>
          </p:nvGrpSpPr>
          <p:grpSpPr>
            <a:xfrm>
              <a:off x="4577291" y="5420394"/>
              <a:ext cx="634154" cy="540158"/>
              <a:chOff x="6249144" y="886511"/>
              <a:chExt cx="720080" cy="845997"/>
            </a:xfrm>
          </p:grpSpPr>
          <p:sp>
            <p:nvSpPr>
              <p:cNvPr id="80" name="円柱 79"/>
              <p:cNvSpPr/>
              <p:nvPr/>
            </p:nvSpPr>
            <p:spPr>
              <a:xfrm>
                <a:off x="6249144" y="1420675"/>
                <a:ext cx="720080" cy="311833"/>
              </a:xfrm>
              <a:prstGeom prst="can">
                <a:avLst/>
              </a:prstGeom>
              <a:solidFill>
                <a:srgbClr val="C2CEE6"/>
              </a:solidFill>
              <a:ln w="9525" cap="flat" cmpd="sng" algn="ctr">
                <a:solidFill>
                  <a:srgbClr val="6785C1"/>
                </a:solidFill>
                <a:prstDash val="solid"/>
              </a:ln>
              <a:effectLst/>
            </p:spPr>
            <p:txBody>
              <a:bodyPr rtlCol="0" anchor="ctr"/>
              <a:lstStyle/>
              <a:p>
                <a:pPr marL="0" marR="0" lvl="0" indent="0" algn="ctr" defTabSz="925880" rtl="0" eaLnBrk="1" fontAlgn="auto" latinLnBrk="0" hangingPunct="1">
                  <a:lnSpc>
                    <a:spcPct val="100000"/>
                  </a:lnSpc>
                  <a:spcBef>
                    <a:spcPts val="0"/>
                  </a:spcBef>
                  <a:spcAft>
                    <a:spcPts val="0"/>
                  </a:spcAft>
                  <a:buClrTx/>
                  <a:buSzTx/>
                  <a:buFontTx/>
                  <a:buNone/>
                  <a:tabLst/>
                  <a:defRPr/>
                </a:pPr>
                <a:endParaRPr kumimoji="0" lang="ja-JP" altLang="en-US" sz="1822" b="0" i="0" u="none" strike="noStrike" kern="0" cap="none" spc="0" normalizeH="0" baseline="0" noProof="0" dirty="0">
                  <a:ln>
                    <a:noFill/>
                  </a:ln>
                  <a:solidFill>
                    <a:srgbClr val="000000"/>
                  </a:solidFill>
                  <a:effectLst/>
                  <a:uLnTx/>
                  <a:uFillTx/>
                  <a:latin typeface="HGP創英角ｺﾞｼｯｸUB"/>
                  <a:ea typeface="HGP創英角ｺﾞｼｯｸUB"/>
                  <a:cs typeface="+mn-cs"/>
                </a:endParaRPr>
              </a:p>
            </p:txBody>
          </p:sp>
          <p:sp>
            <p:nvSpPr>
              <p:cNvPr id="81" name="円柱 80"/>
              <p:cNvSpPr/>
              <p:nvPr/>
            </p:nvSpPr>
            <p:spPr>
              <a:xfrm>
                <a:off x="6249144" y="1158692"/>
                <a:ext cx="720080" cy="311833"/>
              </a:xfrm>
              <a:prstGeom prst="can">
                <a:avLst/>
              </a:prstGeom>
              <a:solidFill>
                <a:srgbClr val="C2CEE6"/>
              </a:solidFill>
              <a:ln w="9525" cap="flat" cmpd="sng" algn="ctr">
                <a:solidFill>
                  <a:srgbClr val="6785C1"/>
                </a:solidFill>
                <a:prstDash val="solid"/>
              </a:ln>
              <a:effectLst/>
            </p:spPr>
            <p:txBody>
              <a:bodyPr rtlCol="0" anchor="ctr"/>
              <a:lstStyle/>
              <a:p>
                <a:pPr marL="0" marR="0" lvl="0" indent="0" algn="ctr" defTabSz="925880" rtl="0" eaLnBrk="1" fontAlgn="auto" latinLnBrk="0" hangingPunct="1">
                  <a:lnSpc>
                    <a:spcPct val="100000"/>
                  </a:lnSpc>
                  <a:spcBef>
                    <a:spcPts val="0"/>
                  </a:spcBef>
                  <a:spcAft>
                    <a:spcPts val="0"/>
                  </a:spcAft>
                  <a:buClrTx/>
                  <a:buSzTx/>
                  <a:buFontTx/>
                  <a:buNone/>
                  <a:tabLst/>
                  <a:defRPr/>
                </a:pPr>
                <a:endParaRPr kumimoji="0" lang="ja-JP" altLang="en-US" sz="1822" b="0" i="0" u="none" strike="noStrike" kern="0" cap="none" spc="0" normalizeH="0" baseline="0" noProof="0" dirty="0">
                  <a:ln>
                    <a:noFill/>
                  </a:ln>
                  <a:solidFill>
                    <a:srgbClr val="000000"/>
                  </a:solidFill>
                  <a:effectLst/>
                  <a:uLnTx/>
                  <a:uFillTx/>
                  <a:latin typeface="HGP創英角ｺﾞｼｯｸUB"/>
                  <a:ea typeface="HGP創英角ｺﾞｼｯｸUB"/>
                  <a:cs typeface="+mn-cs"/>
                </a:endParaRPr>
              </a:p>
            </p:txBody>
          </p:sp>
          <p:sp>
            <p:nvSpPr>
              <p:cNvPr id="82" name="円柱 81"/>
              <p:cNvSpPr/>
              <p:nvPr/>
            </p:nvSpPr>
            <p:spPr>
              <a:xfrm>
                <a:off x="6249144" y="886511"/>
                <a:ext cx="720080" cy="311833"/>
              </a:xfrm>
              <a:prstGeom prst="can">
                <a:avLst/>
              </a:prstGeom>
              <a:solidFill>
                <a:srgbClr val="C2CEE6"/>
              </a:solidFill>
              <a:ln w="9525" cap="flat" cmpd="sng" algn="ctr">
                <a:solidFill>
                  <a:srgbClr val="6785C1"/>
                </a:solidFill>
                <a:prstDash val="solid"/>
              </a:ln>
              <a:effectLst/>
            </p:spPr>
            <p:txBody>
              <a:bodyPr rtlCol="0" anchor="ctr"/>
              <a:lstStyle/>
              <a:p>
                <a:pPr marL="0" marR="0" lvl="0" indent="0" algn="ctr" defTabSz="925880" rtl="0" eaLnBrk="1" fontAlgn="auto" latinLnBrk="0" hangingPunct="1">
                  <a:lnSpc>
                    <a:spcPct val="100000"/>
                  </a:lnSpc>
                  <a:spcBef>
                    <a:spcPts val="0"/>
                  </a:spcBef>
                  <a:spcAft>
                    <a:spcPts val="0"/>
                  </a:spcAft>
                  <a:buClrTx/>
                  <a:buSzTx/>
                  <a:buFontTx/>
                  <a:buNone/>
                  <a:tabLst/>
                  <a:defRPr/>
                </a:pPr>
                <a:endParaRPr kumimoji="0" lang="ja-JP" altLang="en-US" sz="1822" b="0" i="0" u="none" strike="noStrike" kern="0" cap="none" spc="0" normalizeH="0" baseline="0" noProof="0" dirty="0">
                  <a:ln>
                    <a:noFill/>
                  </a:ln>
                  <a:solidFill>
                    <a:srgbClr val="000000"/>
                  </a:solidFill>
                  <a:effectLst/>
                  <a:uLnTx/>
                  <a:uFillTx/>
                  <a:latin typeface="HGP創英角ｺﾞｼｯｸUB"/>
                  <a:ea typeface="HGP創英角ｺﾞｼｯｸUB"/>
                  <a:cs typeface="+mn-cs"/>
                </a:endParaRPr>
              </a:p>
            </p:txBody>
          </p:sp>
        </p:grpSp>
        <p:sp>
          <p:nvSpPr>
            <p:cNvPr id="83" name="テキスト ボックス 82"/>
            <p:cNvSpPr txBox="1"/>
            <p:nvPr/>
          </p:nvSpPr>
          <p:spPr>
            <a:xfrm>
              <a:off x="5556860" y="5741177"/>
              <a:ext cx="1744560" cy="43088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ドナーの意向の下、</a:t>
              </a:r>
              <a:endParaRPr kumimoji="1" lang="en-US" altLang="ja-JP"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必要な情報を、</a:t>
              </a:r>
              <a:r>
                <a:rPr kumimoji="1" lang="en-US" altLang="ja-JP"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DB</a:t>
              </a:r>
              <a:r>
                <a:rPr kumimoji="1" lang="ja-JP" altLang="en-US"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に転送</a:t>
              </a:r>
              <a:endParaRPr kumimoji="1" lang="en-US" altLang="ja-JP"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84" name="テキスト ボックス 83"/>
            <p:cNvSpPr txBox="1"/>
            <p:nvPr/>
          </p:nvSpPr>
          <p:spPr>
            <a:xfrm>
              <a:off x="2147431" y="5089428"/>
              <a:ext cx="1062430" cy="2616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医療機関</a:t>
              </a:r>
              <a:endParaRPr kumimoji="1" lang="en-US" altLang="ja-JP"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pic>
          <p:nvPicPr>
            <p:cNvPr id="85" name="図 8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709828" y="4473156"/>
              <a:ext cx="548612" cy="548612"/>
            </a:xfrm>
            <a:prstGeom prst="rect">
              <a:avLst/>
            </a:prstGeom>
          </p:spPr>
        </p:pic>
        <p:sp>
          <p:nvSpPr>
            <p:cNvPr id="86" name="正方形/長方形 85"/>
            <p:cNvSpPr/>
            <p:nvPr/>
          </p:nvSpPr>
          <p:spPr>
            <a:xfrm>
              <a:off x="5307210" y="5015875"/>
              <a:ext cx="1439853" cy="2616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ウォレット</a:t>
              </a:r>
              <a:endParaRPr kumimoji="1" lang="en-US" altLang="ja-JP"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87" name="四角形吹き出し 86"/>
            <p:cNvSpPr/>
            <p:nvPr/>
          </p:nvSpPr>
          <p:spPr>
            <a:xfrm>
              <a:off x="5146979" y="4021865"/>
              <a:ext cx="1125697" cy="378771"/>
            </a:xfrm>
            <a:prstGeom prst="wedgeRectCallout">
              <a:avLst>
                <a:gd name="adj1" fmla="val 31340"/>
                <a:gd name="adj2" fmla="val 61355"/>
              </a:avLst>
            </a:prstGeom>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Arial"/>
                  <a:ea typeface="Meiryo UI"/>
                  <a:cs typeface="+mn-cs"/>
                </a:rPr>
                <a:t>ドナー情報</a:t>
              </a:r>
            </a:p>
          </p:txBody>
        </p:sp>
        <p:cxnSp>
          <p:nvCxnSpPr>
            <p:cNvPr id="88" name="カギ線コネクタ 87"/>
            <p:cNvCxnSpPr>
              <a:stCxn id="86" idx="2"/>
              <a:endCxn id="81" idx="4"/>
            </p:cNvCxnSpPr>
            <p:nvPr/>
          </p:nvCxnSpPr>
          <p:spPr>
            <a:xfrm rot="5400000">
              <a:off x="5411169" y="5077761"/>
              <a:ext cx="416244" cy="815692"/>
            </a:xfrm>
            <a:prstGeom prst="bentConnector2">
              <a:avLst/>
            </a:prstGeom>
            <a:ln w="3175">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89" name="カギ線コネクタ 88"/>
            <p:cNvCxnSpPr>
              <a:stCxn id="78" idx="2"/>
              <a:endCxn id="81" idx="2"/>
            </p:cNvCxnSpPr>
            <p:nvPr/>
          </p:nvCxnSpPr>
          <p:spPr>
            <a:xfrm rot="16200000" flipH="1">
              <a:off x="3972293" y="5088731"/>
              <a:ext cx="416244" cy="793752"/>
            </a:xfrm>
            <a:prstGeom prst="bentConnector2">
              <a:avLst/>
            </a:prstGeom>
            <a:ln w="3175">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sp>
          <p:nvSpPr>
            <p:cNvPr id="92" name="テキスト ボックス 91"/>
            <p:cNvSpPr txBox="1"/>
            <p:nvPr/>
          </p:nvSpPr>
          <p:spPr>
            <a:xfrm>
              <a:off x="4054898" y="5995533"/>
              <a:ext cx="1678940" cy="2616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ドナーデータベース</a:t>
              </a:r>
              <a:endParaRPr kumimoji="1" lang="en-US" altLang="ja-JP"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pic>
          <p:nvPicPr>
            <p:cNvPr id="63" name="図 62"/>
            <p:cNvPicPr>
              <a:picLocks noChangeAspect="1"/>
            </p:cNvPicPr>
            <p:nvPr/>
          </p:nvPicPr>
          <p:blipFill>
            <a:blip r:embed="rId5"/>
            <a:stretch>
              <a:fillRect/>
            </a:stretch>
          </p:blipFill>
          <p:spPr>
            <a:xfrm>
              <a:off x="3944378" y="3644323"/>
              <a:ext cx="2001303" cy="332663"/>
            </a:xfrm>
            <a:prstGeom prst="rect">
              <a:avLst/>
            </a:prstGeom>
          </p:spPr>
        </p:pic>
        <p:sp>
          <p:nvSpPr>
            <p:cNvPr id="66" name="テキスト ボックス 65"/>
            <p:cNvSpPr txBox="1"/>
            <p:nvPr/>
          </p:nvSpPr>
          <p:spPr>
            <a:xfrm>
              <a:off x="3893043" y="3417323"/>
              <a:ext cx="2119914" cy="2616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Verifiable</a:t>
              </a:r>
              <a:r>
                <a:rPr kumimoji="1" lang="ja-JP" altLang="en-US"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 </a:t>
              </a:r>
              <a:r>
                <a:rPr kumimoji="1" lang="en-US" altLang="ja-JP"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Data</a:t>
              </a:r>
              <a:r>
                <a:rPr kumimoji="1" lang="ja-JP" altLang="en-US"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 </a:t>
              </a:r>
              <a:r>
                <a:rPr kumimoji="1" lang="en-US" altLang="ja-JP"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Registry</a:t>
              </a:r>
            </a:p>
          </p:txBody>
        </p:sp>
        <p:cxnSp>
          <p:nvCxnSpPr>
            <p:cNvPr id="67" name="カギ線コネクタ 66"/>
            <p:cNvCxnSpPr>
              <a:stCxn id="62" idx="0"/>
              <a:endCxn id="63" idx="1"/>
            </p:cNvCxnSpPr>
            <p:nvPr/>
          </p:nvCxnSpPr>
          <p:spPr>
            <a:xfrm rot="5400000" flipH="1" flipV="1">
              <a:off x="3130314" y="3358989"/>
              <a:ext cx="362397" cy="1265731"/>
            </a:xfrm>
            <a:prstGeom prst="bentConnector2">
              <a:avLst/>
            </a:prstGeom>
            <a:ln w="3175">
              <a:solidFill>
                <a:schemeClr val="tx1"/>
              </a:solidFill>
              <a:prstDash val="dash"/>
              <a:tailEnd type="triangle"/>
            </a:ln>
            <a:effectLst/>
          </p:spPr>
          <p:style>
            <a:lnRef idx="2">
              <a:schemeClr val="accent1"/>
            </a:lnRef>
            <a:fillRef idx="0">
              <a:schemeClr val="accent1"/>
            </a:fillRef>
            <a:effectRef idx="1">
              <a:schemeClr val="accent1"/>
            </a:effectRef>
            <a:fontRef idx="minor">
              <a:schemeClr val="tx1"/>
            </a:fontRef>
          </p:style>
        </p:cxnSp>
        <p:sp>
          <p:nvSpPr>
            <p:cNvPr id="68" name="テキスト ボックス 67"/>
            <p:cNvSpPr txBox="1"/>
            <p:nvPr/>
          </p:nvSpPr>
          <p:spPr>
            <a:xfrm>
              <a:off x="2678646" y="3502820"/>
              <a:ext cx="1062430" cy="2616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検証</a:t>
              </a:r>
              <a:endParaRPr kumimoji="1" lang="en-US" altLang="ja-JP"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cxnSp>
          <p:nvCxnSpPr>
            <p:cNvPr id="69" name="カギ線コネクタ 68"/>
            <p:cNvCxnSpPr>
              <a:stCxn id="64" idx="0"/>
              <a:endCxn id="63" idx="3"/>
            </p:cNvCxnSpPr>
            <p:nvPr/>
          </p:nvCxnSpPr>
          <p:spPr>
            <a:xfrm rot="16200000" flipV="1">
              <a:off x="6236280" y="3520056"/>
              <a:ext cx="355430" cy="936628"/>
            </a:xfrm>
            <a:prstGeom prst="bentConnector2">
              <a:avLst/>
            </a:prstGeom>
            <a:ln w="3175">
              <a:solidFill>
                <a:schemeClr val="tx1"/>
              </a:solidFill>
              <a:prstDash val="dash"/>
              <a:tailEnd type="triangle"/>
            </a:ln>
            <a:effectLst/>
          </p:spPr>
          <p:style>
            <a:lnRef idx="2">
              <a:schemeClr val="accent1"/>
            </a:lnRef>
            <a:fillRef idx="0">
              <a:schemeClr val="accent1"/>
            </a:fillRef>
            <a:effectRef idx="1">
              <a:schemeClr val="accent1"/>
            </a:effectRef>
            <a:fontRef idx="minor">
              <a:schemeClr val="tx1"/>
            </a:fontRef>
          </p:style>
        </p:cxnSp>
      </p:grpSp>
      <p:sp>
        <p:nvSpPr>
          <p:cNvPr id="70" name="正方形/長方形 69"/>
          <p:cNvSpPr/>
          <p:nvPr/>
        </p:nvSpPr>
        <p:spPr>
          <a:xfrm>
            <a:off x="6705069" y="74294"/>
            <a:ext cx="1804708" cy="278660"/>
          </a:xfrm>
          <a:prstGeom prst="rect">
            <a:avLst/>
          </a:prstGeom>
          <a:solidFill>
            <a:schemeClr val="accent2">
              <a:lumMod val="90000"/>
              <a:lumOff val="10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分野：医療</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71" name="正方形/長方形 70"/>
          <p:cNvSpPr/>
          <p:nvPr/>
        </p:nvSpPr>
        <p:spPr>
          <a:xfrm>
            <a:off x="6705069" y="398344"/>
            <a:ext cx="1804707" cy="278660"/>
          </a:xfrm>
          <a:prstGeom prst="rect">
            <a:avLst/>
          </a:prstGeom>
          <a:solidFill>
            <a:schemeClr val="accent2">
              <a:lumMod val="90000"/>
              <a:lumOff val="10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フェーズ：</a:t>
            </a:r>
            <a:r>
              <a:rPr kumimoji="1" lang="en-US" altLang="ja-JP" sz="1400" b="1" i="0" u="none" strike="noStrike" kern="1200" cap="none" spc="0" normalizeH="0" baseline="0" noProof="0" dirty="0" err="1">
                <a:ln>
                  <a:noFill/>
                </a:ln>
                <a:solidFill>
                  <a:srgbClr val="FFFFFF"/>
                </a:solidFill>
                <a:effectLst/>
                <a:uLnTx/>
                <a:uFillTx/>
                <a:latin typeface="Meiryo UI" panose="020B0604030504040204" pitchFamily="50" charset="-128"/>
                <a:ea typeface="Meiryo UI" panose="020B0604030504040204" pitchFamily="50" charset="-128"/>
                <a:cs typeface="+mn-cs"/>
              </a:rPr>
              <a:t>PoC</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Tree>
    <p:extLst>
      <p:ext uri="{BB962C8B-B14F-4D97-AF65-F5344CB8AC3E}">
        <p14:creationId xmlns:p14="http://schemas.microsoft.com/office/powerpoint/2010/main" val="280056804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 name="雲 69"/>
          <p:cNvSpPr/>
          <p:nvPr/>
        </p:nvSpPr>
        <p:spPr>
          <a:xfrm>
            <a:off x="4261530" y="4793130"/>
            <a:ext cx="982326" cy="555551"/>
          </a:xfrm>
          <a:prstGeom prst="cloud">
            <a:avLst/>
          </a:prstGeom>
          <a:solidFill>
            <a:srgbClr val="C2CEE6"/>
          </a:solidFill>
          <a:ln w="9525" cap="flat" cmpd="sng" algn="ctr">
            <a:solidFill>
              <a:schemeClr val="accent1"/>
            </a:solid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25880" rtl="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dirty="0">
              <a:ln>
                <a:noFill/>
              </a:ln>
              <a:solidFill>
                <a:srgbClr val="000000"/>
              </a:solidFill>
              <a:effectLst/>
              <a:uLnTx/>
              <a:uFillTx/>
              <a:latin typeface="Meiryo UI"/>
              <a:ea typeface="Meiryo UI"/>
              <a:cs typeface="+mn-cs"/>
            </a:endParaRPr>
          </a:p>
        </p:txBody>
      </p:sp>
      <p:sp>
        <p:nvSpPr>
          <p:cNvPr id="2" name="タイトル 1"/>
          <p:cNvSpPr>
            <a:spLocks noGrp="1"/>
          </p:cNvSpPr>
          <p:nvPr>
            <p:ph type="title"/>
          </p:nvPr>
        </p:nvSpPr>
        <p:spPr>
          <a:xfrm>
            <a:off x="331490" y="164692"/>
            <a:ext cx="9243021" cy="506463"/>
          </a:xfrm>
        </p:spPr>
        <p:txBody>
          <a:bodyPr>
            <a:noAutofit/>
          </a:bodyPr>
          <a:lstStyle/>
          <a:p>
            <a:r>
              <a:rPr lang="en-US" altLang="ja-JP" sz="1000" dirty="0">
                <a:solidFill>
                  <a:srgbClr val="002060"/>
                </a:solidFill>
              </a:rPr>
              <a:t>3.3.1</a:t>
            </a:r>
            <a:r>
              <a:rPr lang="ja-JP" altLang="en-US" sz="1000" dirty="0">
                <a:solidFill>
                  <a:srgbClr val="002060"/>
                </a:solidFill>
              </a:rPr>
              <a:t>　自己主権型／分散型アイデンティティに関する取り組み・ユースケース　</a:t>
            </a:r>
            <a:r>
              <a:rPr lang="en-US" altLang="ja-JP" sz="1000" dirty="0">
                <a:solidFill>
                  <a:srgbClr val="002060"/>
                </a:solidFill>
              </a:rPr>
              <a:t/>
            </a:r>
            <a:br>
              <a:rPr lang="en-US" altLang="ja-JP" sz="1000" dirty="0">
                <a:solidFill>
                  <a:srgbClr val="002060"/>
                </a:solidFill>
              </a:rPr>
            </a:br>
            <a:r>
              <a:rPr lang="en-US" altLang="ja-JP" sz="1800" dirty="0">
                <a:solidFill>
                  <a:srgbClr val="002060"/>
                </a:solidFill>
              </a:rPr>
              <a:t>SDIKA</a:t>
            </a:r>
            <a:r>
              <a:rPr lang="ja-JP" altLang="en-US" sz="1800" dirty="0">
                <a:solidFill>
                  <a:srgbClr val="002060"/>
                </a:solidFill>
              </a:rPr>
              <a:t>：ビジネスの立ち上げ加速</a:t>
            </a:r>
          </a:p>
        </p:txBody>
      </p:sp>
      <p:sp>
        <p:nvSpPr>
          <p:cNvPr id="41" name="正方形/長方形 40"/>
          <p:cNvSpPr/>
          <p:nvPr/>
        </p:nvSpPr>
        <p:spPr>
          <a:xfrm>
            <a:off x="179479" y="2622514"/>
            <a:ext cx="4621121" cy="212209"/>
          </a:xfrm>
          <a:prstGeom prst="rect">
            <a:avLst/>
          </a:prstGeom>
          <a:solidFill>
            <a:schemeClr val="accent1">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ペインポイント</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42" name="正方形/長方形 41"/>
          <p:cNvSpPr/>
          <p:nvPr/>
        </p:nvSpPr>
        <p:spPr>
          <a:xfrm>
            <a:off x="5107053" y="727661"/>
            <a:ext cx="1224136" cy="220018"/>
          </a:xfrm>
          <a:prstGeom prst="rect">
            <a:avLst/>
          </a:prstGeom>
          <a:solidFill>
            <a:schemeClr val="accent1">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エンティティ</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43" name="正方形/長方形 42"/>
          <p:cNvSpPr/>
          <p:nvPr/>
        </p:nvSpPr>
        <p:spPr>
          <a:xfrm>
            <a:off x="5108029" y="719778"/>
            <a:ext cx="4603530" cy="1340760"/>
          </a:xfrm>
          <a:prstGeom prst="rect">
            <a:avLst/>
          </a:prstGeom>
          <a:noFill/>
          <a:ln>
            <a:solidFill>
              <a:schemeClr val="accent2">
                <a:lumMod val="25000"/>
                <a:lumOff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44" name="テキスト ボックス 43"/>
          <p:cNvSpPr txBox="1"/>
          <p:nvPr/>
        </p:nvSpPr>
        <p:spPr>
          <a:xfrm>
            <a:off x="5107053" y="954158"/>
            <a:ext cx="4467458" cy="646331"/>
          </a:xfrm>
          <a:prstGeom prst="rect">
            <a:avLst/>
          </a:prstGeom>
          <a:noFill/>
        </p:spPr>
        <p:txBody>
          <a:bodyPr wrap="square" rtlCol="0">
            <a:sp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費用負担主体：個人</a:t>
            </a:r>
            <a:r>
              <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a:t>
            </a: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法人データベース管理者</a:t>
            </a:r>
            <a:endPar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価値提供主体：</a:t>
            </a:r>
            <a:r>
              <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SDIKA</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参加者：企業や個人事業主、銀行や登記所等</a:t>
            </a:r>
            <a:endPar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45" name="正方形/長方形 44"/>
          <p:cNvSpPr/>
          <p:nvPr/>
        </p:nvSpPr>
        <p:spPr>
          <a:xfrm>
            <a:off x="179479" y="727661"/>
            <a:ext cx="1720266" cy="220018"/>
          </a:xfrm>
          <a:prstGeom prst="rect">
            <a:avLst/>
          </a:prstGeom>
          <a:solidFill>
            <a:schemeClr val="accent1">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概要</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46" name="正方形/長方形 45"/>
          <p:cNvSpPr/>
          <p:nvPr/>
        </p:nvSpPr>
        <p:spPr>
          <a:xfrm>
            <a:off x="179478" y="719778"/>
            <a:ext cx="4928551" cy="1349416"/>
          </a:xfrm>
          <a:prstGeom prst="rect">
            <a:avLst/>
          </a:prstGeom>
          <a:noFill/>
          <a:ln>
            <a:solidFill>
              <a:schemeClr val="accent2">
                <a:lumMod val="25000"/>
                <a:lumOff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47" name="テキスト ボックス 46"/>
          <p:cNvSpPr txBox="1"/>
          <p:nvPr/>
        </p:nvSpPr>
        <p:spPr>
          <a:xfrm>
            <a:off x="179479" y="904862"/>
            <a:ext cx="4889933" cy="1200329"/>
          </a:xfrm>
          <a:prstGeom prst="rect">
            <a:avLst/>
          </a:prstGeom>
          <a:noFill/>
        </p:spPr>
        <p:txBody>
          <a:bodyPr wrap="square" rtlCol="0">
            <a:sp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会社（ビジネス）を立ち上げるにあたり、創業期における登記や銀行口座の開設、日々の運営においても都度情報の入力や提示が求められる</a:t>
            </a:r>
            <a:r>
              <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ID</a:t>
            </a: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データを、一か所に集約し何度も使いまわすことを可能にすることで、都度発生する作業を省力化する</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また</a:t>
            </a:r>
            <a:r>
              <a:rPr kumimoji="1" lang="en-US" altLang="ja-JP" sz="1200" b="0" i="0" u="none" strike="noStrike" kern="1200" cap="none" spc="0" normalizeH="0" baseline="0" noProof="0" dirty="0" err="1">
                <a:ln>
                  <a:noFill/>
                </a:ln>
                <a:solidFill>
                  <a:srgbClr val="000000"/>
                </a:solidFill>
                <a:effectLst/>
                <a:uLnTx/>
                <a:uFillTx/>
                <a:latin typeface="Meiryo UI" panose="020B0604030504040204" pitchFamily="50" charset="-128"/>
                <a:ea typeface="Meiryo UI" panose="020B0604030504040204" pitchFamily="50" charset="-128"/>
                <a:cs typeface="+mn-cs"/>
              </a:rPr>
              <a:t>ePA</a:t>
            </a: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の電子認証とも連携することで、申請者の認証とその後の手続きの迅速化を可能と</a:t>
            </a:r>
            <a:r>
              <a:rPr kumimoji="1" lang="ja-JP" altLang="en-US" sz="1200" b="0" i="0" u="none" strike="noStrike" kern="120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rPr>
              <a:t>する</a:t>
            </a:r>
            <a:r>
              <a:rPr kumimoji="1" lang="ja-JP" altLang="en-US" sz="1200" b="0" i="0" u="none" strike="noStrike" kern="1200" cap="none" spc="0" normalizeH="0" baseline="3000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rPr>
              <a:t>１</a:t>
            </a:r>
            <a:endParaRPr kumimoji="1" lang="ja-JP" altLang="en-US" sz="1200" b="0" i="0" u="none" strike="noStrike" kern="1200" cap="none" spc="0" normalizeH="0" baseline="3000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48" name="正方形/長方形 47"/>
          <p:cNvSpPr/>
          <p:nvPr/>
        </p:nvSpPr>
        <p:spPr>
          <a:xfrm>
            <a:off x="5107053" y="2622514"/>
            <a:ext cx="4604506" cy="212209"/>
          </a:xfrm>
          <a:prstGeom prst="rect">
            <a:avLst/>
          </a:prstGeom>
          <a:solidFill>
            <a:schemeClr val="accent1">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提供する価値</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49" name="正方形/長方形 48"/>
          <p:cNvSpPr/>
          <p:nvPr/>
        </p:nvSpPr>
        <p:spPr>
          <a:xfrm>
            <a:off x="179479" y="2887139"/>
            <a:ext cx="4621121" cy="210792"/>
          </a:xfrm>
          <a:prstGeom prst="rect">
            <a:avLst/>
          </a:prstGeom>
          <a:solidFill>
            <a:schemeClr val="accent2">
              <a:lumMod val="10000"/>
              <a:lumOff val="9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創業や事業運営において都度発生する関係機関への申請手続き</a:t>
            </a:r>
          </a:p>
        </p:txBody>
      </p:sp>
      <p:sp>
        <p:nvSpPr>
          <p:cNvPr id="50" name="正方形/長方形 49"/>
          <p:cNvSpPr/>
          <p:nvPr/>
        </p:nvSpPr>
        <p:spPr>
          <a:xfrm>
            <a:off x="5107053" y="2886924"/>
            <a:ext cx="4604506" cy="210792"/>
          </a:xfrm>
          <a:prstGeom prst="rect">
            <a:avLst/>
          </a:prstGeom>
          <a:solidFill>
            <a:schemeClr val="accent2">
              <a:lumMod val="10000"/>
              <a:lumOff val="9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データを一元管理し、使いまわすことによる都度発生する作業の省力化</a:t>
            </a:r>
          </a:p>
        </p:txBody>
      </p:sp>
      <p:sp>
        <p:nvSpPr>
          <p:cNvPr id="51" name="二等辺三角形 50"/>
          <p:cNvSpPr/>
          <p:nvPr/>
        </p:nvSpPr>
        <p:spPr>
          <a:xfrm rot="5400000">
            <a:off x="4854483" y="2901066"/>
            <a:ext cx="202287" cy="182508"/>
          </a:xfrm>
          <a:prstGeom prst="triangle">
            <a:avLst/>
          </a:prstGeom>
          <a:solidFill>
            <a:schemeClr val="accent1">
              <a:lumMod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2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52" name="正方形/長方形 51"/>
          <p:cNvSpPr/>
          <p:nvPr/>
        </p:nvSpPr>
        <p:spPr>
          <a:xfrm>
            <a:off x="178502" y="2069194"/>
            <a:ext cx="4928551" cy="490255"/>
          </a:xfrm>
          <a:prstGeom prst="rect">
            <a:avLst/>
          </a:prstGeom>
          <a:noFill/>
          <a:ln>
            <a:solidFill>
              <a:schemeClr val="accent2">
                <a:lumMod val="25000"/>
                <a:lumOff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53" name="正方形/長方形 52"/>
          <p:cNvSpPr/>
          <p:nvPr/>
        </p:nvSpPr>
        <p:spPr>
          <a:xfrm>
            <a:off x="179479" y="2077078"/>
            <a:ext cx="1720266" cy="220018"/>
          </a:xfrm>
          <a:prstGeom prst="rect">
            <a:avLst/>
          </a:prstGeom>
          <a:solidFill>
            <a:schemeClr val="accent1">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使用されている技術</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54" name="正方形/長方形 53"/>
          <p:cNvSpPr/>
          <p:nvPr/>
        </p:nvSpPr>
        <p:spPr>
          <a:xfrm>
            <a:off x="5108029" y="2060538"/>
            <a:ext cx="1720266" cy="220018"/>
          </a:xfrm>
          <a:prstGeom prst="rect">
            <a:avLst/>
          </a:prstGeom>
          <a:solidFill>
            <a:schemeClr val="accent1">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扱う属性情報</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55" name="正方形/長方形 54"/>
          <p:cNvSpPr/>
          <p:nvPr/>
        </p:nvSpPr>
        <p:spPr>
          <a:xfrm>
            <a:off x="5107054" y="2066317"/>
            <a:ext cx="4604506" cy="490255"/>
          </a:xfrm>
          <a:prstGeom prst="rect">
            <a:avLst/>
          </a:prstGeom>
          <a:noFill/>
          <a:ln>
            <a:solidFill>
              <a:schemeClr val="accent2">
                <a:lumMod val="25000"/>
                <a:lumOff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57" name="テキスト ボックス 56"/>
          <p:cNvSpPr txBox="1"/>
          <p:nvPr/>
        </p:nvSpPr>
        <p:spPr>
          <a:xfrm>
            <a:off x="5107054" y="2277134"/>
            <a:ext cx="4467458" cy="253916"/>
          </a:xfrm>
          <a:prstGeom prst="rect">
            <a:avLst/>
          </a:prstGeom>
          <a:noFill/>
        </p:spPr>
        <p:txBody>
          <a:bodyPr wrap="square" rtlCol="0">
            <a:sp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05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創業や事業運営に係る個人</a:t>
            </a:r>
            <a:r>
              <a:rPr kumimoji="1" lang="en-US" altLang="ja-JP" sz="105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a:t>
            </a:r>
            <a:r>
              <a:rPr kumimoji="1" lang="ja-JP" altLang="en-US" sz="105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法人情報</a:t>
            </a:r>
            <a:endParaRPr kumimoji="1" lang="en-US" altLang="ja-JP" sz="105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61" name="正方形/長方形 60"/>
          <p:cNvSpPr/>
          <p:nvPr/>
        </p:nvSpPr>
        <p:spPr>
          <a:xfrm>
            <a:off x="1572166" y="5793345"/>
            <a:ext cx="1211018" cy="43088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個人</a:t>
            </a:r>
            <a:r>
              <a:rPr kumimoji="1" lang="en-US" altLang="ja-JP"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a:t>
            </a:r>
            <a:r>
              <a:rPr kumimoji="1" lang="ja-JP" altLang="en-US"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法人データ格納</a:t>
            </a:r>
            <a:endParaRPr kumimoji="1" lang="en-US" altLang="ja-JP"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pic>
        <p:nvPicPr>
          <p:cNvPr id="62" name="図 6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70451" y="4253083"/>
            <a:ext cx="798583" cy="798583"/>
          </a:xfrm>
          <a:prstGeom prst="rect">
            <a:avLst/>
          </a:prstGeom>
        </p:spPr>
      </p:pic>
      <p:sp>
        <p:nvSpPr>
          <p:cNvPr id="73" name="正方形/長方形 72"/>
          <p:cNvSpPr/>
          <p:nvPr/>
        </p:nvSpPr>
        <p:spPr>
          <a:xfrm>
            <a:off x="179479" y="3444889"/>
            <a:ext cx="1440160" cy="188736"/>
          </a:xfrm>
          <a:prstGeom prst="rect">
            <a:avLst/>
          </a:prstGeom>
          <a:solidFill>
            <a:schemeClr val="accent1">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ビジネスモデル</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grpSp>
        <p:nvGrpSpPr>
          <p:cNvPr id="79" name="グループ化 78"/>
          <p:cNvGrpSpPr>
            <a:grpSpLocks noChangeAspect="1"/>
          </p:cNvGrpSpPr>
          <p:nvPr/>
        </p:nvGrpSpPr>
        <p:grpSpPr>
          <a:xfrm>
            <a:off x="3044547" y="5405563"/>
            <a:ext cx="634154" cy="540158"/>
            <a:chOff x="6249144" y="886511"/>
            <a:chExt cx="720080" cy="845997"/>
          </a:xfrm>
        </p:grpSpPr>
        <p:sp>
          <p:nvSpPr>
            <p:cNvPr id="80" name="円柱 79"/>
            <p:cNvSpPr/>
            <p:nvPr/>
          </p:nvSpPr>
          <p:spPr>
            <a:xfrm>
              <a:off x="6249144" y="1420675"/>
              <a:ext cx="720080" cy="311833"/>
            </a:xfrm>
            <a:prstGeom prst="can">
              <a:avLst/>
            </a:prstGeom>
            <a:solidFill>
              <a:srgbClr val="C2CEE6"/>
            </a:solidFill>
            <a:ln w="9525" cap="flat" cmpd="sng" algn="ctr">
              <a:solidFill>
                <a:srgbClr val="6785C1"/>
              </a:solidFill>
              <a:prstDash val="solid"/>
            </a:ln>
            <a:effectLst/>
          </p:spPr>
          <p:txBody>
            <a:bodyPr rtlCol="0" anchor="ctr"/>
            <a:lstStyle/>
            <a:p>
              <a:pPr marL="0" marR="0" lvl="0" indent="0" algn="ctr" defTabSz="925880" rtl="0" eaLnBrk="1" fontAlgn="auto" latinLnBrk="0" hangingPunct="1">
                <a:lnSpc>
                  <a:spcPct val="100000"/>
                </a:lnSpc>
                <a:spcBef>
                  <a:spcPts val="0"/>
                </a:spcBef>
                <a:spcAft>
                  <a:spcPts val="0"/>
                </a:spcAft>
                <a:buClrTx/>
                <a:buSzTx/>
                <a:buFontTx/>
                <a:buNone/>
                <a:tabLst/>
                <a:defRPr/>
              </a:pPr>
              <a:endParaRPr kumimoji="0" lang="ja-JP" altLang="en-US" sz="1822" b="0" i="0" u="none" strike="noStrike" kern="0" cap="none" spc="0" normalizeH="0" baseline="0" noProof="0" dirty="0">
                <a:ln>
                  <a:noFill/>
                </a:ln>
                <a:solidFill>
                  <a:srgbClr val="000000"/>
                </a:solidFill>
                <a:effectLst/>
                <a:uLnTx/>
                <a:uFillTx/>
                <a:latin typeface="HGP創英角ｺﾞｼｯｸUB"/>
                <a:ea typeface="HGP創英角ｺﾞｼｯｸUB"/>
                <a:cs typeface="+mn-cs"/>
              </a:endParaRPr>
            </a:p>
          </p:txBody>
        </p:sp>
        <p:sp>
          <p:nvSpPr>
            <p:cNvPr id="81" name="円柱 80"/>
            <p:cNvSpPr/>
            <p:nvPr/>
          </p:nvSpPr>
          <p:spPr>
            <a:xfrm>
              <a:off x="6249144" y="1158692"/>
              <a:ext cx="720080" cy="311833"/>
            </a:xfrm>
            <a:prstGeom prst="can">
              <a:avLst/>
            </a:prstGeom>
            <a:solidFill>
              <a:srgbClr val="C2CEE6"/>
            </a:solidFill>
            <a:ln w="9525" cap="flat" cmpd="sng" algn="ctr">
              <a:solidFill>
                <a:srgbClr val="6785C1"/>
              </a:solidFill>
              <a:prstDash val="solid"/>
            </a:ln>
            <a:effectLst/>
          </p:spPr>
          <p:txBody>
            <a:bodyPr rtlCol="0" anchor="ctr"/>
            <a:lstStyle/>
            <a:p>
              <a:pPr marL="0" marR="0" lvl="0" indent="0" algn="ctr" defTabSz="925880" rtl="0" eaLnBrk="1" fontAlgn="auto" latinLnBrk="0" hangingPunct="1">
                <a:lnSpc>
                  <a:spcPct val="100000"/>
                </a:lnSpc>
                <a:spcBef>
                  <a:spcPts val="0"/>
                </a:spcBef>
                <a:spcAft>
                  <a:spcPts val="0"/>
                </a:spcAft>
                <a:buClrTx/>
                <a:buSzTx/>
                <a:buFontTx/>
                <a:buNone/>
                <a:tabLst/>
                <a:defRPr/>
              </a:pPr>
              <a:endParaRPr kumimoji="0" lang="ja-JP" altLang="en-US" sz="1822" b="0" i="0" u="none" strike="noStrike" kern="0" cap="none" spc="0" normalizeH="0" baseline="0" noProof="0" dirty="0">
                <a:ln>
                  <a:noFill/>
                </a:ln>
                <a:solidFill>
                  <a:srgbClr val="000000"/>
                </a:solidFill>
                <a:effectLst/>
                <a:uLnTx/>
                <a:uFillTx/>
                <a:latin typeface="HGP創英角ｺﾞｼｯｸUB"/>
                <a:ea typeface="HGP創英角ｺﾞｼｯｸUB"/>
                <a:cs typeface="+mn-cs"/>
              </a:endParaRPr>
            </a:p>
          </p:txBody>
        </p:sp>
        <p:sp>
          <p:nvSpPr>
            <p:cNvPr id="82" name="円柱 81"/>
            <p:cNvSpPr/>
            <p:nvPr/>
          </p:nvSpPr>
          <p:spPr>
            <a:xfrm>
              <a:off x="6249144" y="886511"/>
              <a:ext cx="720080" cy="311833"/>
            </a:xfrm>
            <a:prstGeom prst="can">
              <a:avLst/>
            </a:prstGeom>
            <a:solidFill>
              <a:srgbClr val="C2CEE6"/>
            </a:solidFill>
            <a:ln w="9525" cap="flat" cmpd="sng" algn="ctr">
              <a:solidFill>
                <a:srgbClr val="6785C1"/>
              </a:solidFill>
              <a:prstDash val="solid"/>
            </a:ln>
            <a:effectLst/>
          </p:spPr>
          <p:txBody>
            <a:bodyPr rtlCol="0" anchor="ctr"/>
            <a:lstStyle/>
            <a:p>
              <a:pPr marL="0" marR="0" lvl="0" indent="0" algn="ctr" defTabSz="925880" rtl="0" eaLnBrk="1" fontAlgn="auto" latinLnBrk="0" hangingPunct="1">
                <a:lnSpc>
                  <a:spcPct val="100000"/>
                </a:lnSpc>
                <a:spcBef>
                  <a:spcPts val="0"/>
                </a:spcBef>
                <a:spcAft>
                  <a:spcPts val="0"/>
                </a:spcAft>
                <a:buClrTx/>
                <a:buSzTx/>
                <a:buFontTx/>
                <a:buNone/>
                <a:tabLst/>
                <a:defRPr/>
              </a:pPr>
              <a:endParaRPr kumimoji="0" lang="ja-JP" altLang="en-US" sz="1822" b="0" i="0" u="none" strike="noStrike" kern="0" cap="none" spc="0" normalizeH="0" baseline="0" noProof="0" dirty="0">
                <a:ln>
                  <a:noFill/>
                </a:ln>
                <a:solidFill>
                  <a:srgbClr val="000000"/>
                </a:solidFill>
                <a:effectLst/>
                <a:uLnTx/>
                <a:uFillTx/>
                <a:latin typeface="HGP創英角ｺﾞｼｯｸUB"/>
                <a:ea typeface="HGP創英角ｺﾞｼｯｸUB"/>
                <a:cs typeface="+mn-cs"/>
              </a:endParaRPr>
            </a:p>
          </p:txBody>
        </p:sp>
      </p:grpSp>
      <p:sp>
        <p:nvSpPr>
          <p:cNvPr id="84" name="テキスト ボックス 83"/>
          <p:cNvSpPr txBox="1"/>
          <p:nvPr/>
        </p:nvSpPr>
        <p:spPr>
          <a:xfrm>
            <a:off x="1138527" y="5120567"/>
            <a:ext cx="1062430" cy="2616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スタートアップ等</a:t>
            </a:r>
            <a:endParaRPr kumimoji="1" lang="en-US" altLang="ja-JP"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cxnSp>
        <p:nvCxnSpPr>
          <p:cNvPr id="89" name="カギ線コネクタ 88"/>
          <p:cNvCxnSpPr>
            <a:stCxn id="84" idx="2"/>
            <a:endCxn id="81" idx="2"/>
          </p:cNvCxnSpPr>
          <p:nvPr/>
        </p:nvCxnSpPr>
        <p:spPr>
          <a:xfrm rot="16200000" flipH="1">
            <a:off x="2208784" y="4843134"/>
            <a:ext cx="296721" cy="1374805"/>
          </a:xfrm>
          <a:prstGeom prst="bentConnector2">
            <a:avLst/>
          </a:prstGeom>
          <a:ln w="3175">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sp>
        <p:nvSpPr>
          <p:cNvPr id="92" name="テキスト ボックス 91"/>
          <p:cNvSpPr txBox="1"/>
          <p:nvPr/>
        </p:nvSpPr>
        <p:spPr>
          <a:xfrm>
            <a:off x="2522154" y="6026428"/>
            <a:ext cx="1678940" cy="2616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データベース</a:t>
            </a:r>
            <a:endParaRPr kumimoji="1" lang="en-US" altLang="ja-JP"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93" name="テキスト ボックス 92"/>
          <p:cNvSpPr txBox="1"/>
          <p:nvPr/>
        </p:nvSpPr>
        <p:spPr>
          <a:xfrm>
            <a:off x="178502" y="2277134"/>
            <a:ext cx="4467458" cy="253916"/>
          </a:xfrm>
          <a:prstGeom prst="rect">
            <a:avLst/>
          </a:prstGeom>
          <a:noFill/>
        </p:spPr>
        <p:txBody>
          <a:bodyPr wrap="square" rtlCol="0">
            <a:sp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en-US" altLang="ja-JP" sz="105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SDI-X </a:t>
            </a:r>
            <a:r>
              <a:rPr kumimoji="1" lang="ja-JP" altLang="en-US" sz="105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システム</a:t>
            </a:r>
            <a:endParaRPr kumimoji="1" lang="en-US" altLang="ja-JP" sz="105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56" name="正方形/長方形 55"/>
          <p:cNvSpPr/>
          <p:nvPr/>
        </p:nvSpPr>
        <p:spPr>
          <a:xfrm>
            <a:off x="4051932" y="5386363"/>
            <a:ext cx="1433405" cy="60016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100" b="0" i="0" u="none" strike="noStrike" kern="1200" cap="none" spc="0" normalizeH="0" baseline="0" noProof="0" dirty="0" err="1">
                <a:ln>
                  <a:noFill/>
                </a:ln>
                <a:solidFill>
                  <a:srgbClr val="000000"/>
                </a:solidFill>
                <a:effectLst/>
                <a:uLnTx/>
                <a:uFillTx/>
                <a:latin typeface="Meiryo UI" panose="020B0604030504040204" pitchFamily="50" charset="-128"/>
                <a:ea typeface="Meiryo UI" panose="020B0604030504040204" pitchFamily="50" charset="-128"/>
                <a:cs typeface="+mn-cs"/>
              </a:rPr>
              <a:t>ePA</a:t>
            </a:r>
            <a:endParaRPr kumimoji="1" lang="en-US" altLang="ja-JP"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（オンライン機能付き電子</a:t>
            </a:r>
            <a:r>
              <a:rPr kumimoji="1" lang="en-US" altLang="ja-JP"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ID</a:t>
            </a:r>
            <a:r>
              <a:rPr kumimoji="1" lang="ja-JP" altLang="en-US"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カード）</a:t>
            </a:r>
            <a:endParaRPr kumimoji="1" lang="en-US" altLang="ja-JP"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cxnSp>
        <p:nvCxnSpPr>
          <p:cNvPr id="58" name="カギ線コネクタ 57"/>
          <p:cNvCxnSpPr>
            <a:stCxn id="81" idx="4"/>
            <a:endCxn id="70" idx="2"/>
          </p:cNvCxnSpPr>
          <p:nvPr/>
        </p:nvCxnSpPr>
        <p:spPr>
          <a:xfrm flipV="1">
            <a:off x="3678701" y="5070906"/>
            <a:ext cx="585876" cy="607992"/>
          </a:xfrm>
          <a:prstGeom prst="bentConnector3">
            <a:avLst>
              <a:gd name="adj1" fmla="val 50000"/>
            </a:avLst>
          </a:prstGeom>
          <a:ln w="3175">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pic>
        <p:nvPicPr>
          <p:cNvPr id="59" name="図 5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73747" y="4024293"/>
            <a:ext cx="798583" cy="798583"/>
          </a:xfrm>
          <a:prstGeom prst="rect">
            <a:avLst/>
          </a:prstGeom>
        </p:spPr>
      </p:pic>
      <p:sp>
        <p:nvSpPr>
          <p:cNvPr id="60" name="テキスト ボックス 59"/>
          <p:cNvSpPr txBox="1"/>
          <p:nvPr/>
        </p:nvSpPr>
        <p:spPr>
          <a:xfrm>
            <a:off x="6364214" y="4858957"/>
            <a:ext cx="1217647" cy="2616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銀行</a:t>
            </a:r>
            <a:endParaRPr kumimoji="1" lang="en-US" altLang="ja-JP"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pic>
        <p:nvPicPr>
          <p:cNvPr id="63" name="図 6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73747" y="5192977"/>
            <a:ext cx="798583" cy="798583"/>
          </a:xfrm>
          <a:prstGeom prst="rect">
            <a:avLst/>
          </a:prstGeom>
        </p:spPr>
      </p:pic>
      <p:sp>
        <p:nvSpPr>
          <p:cNvPr id="66" name="テキスト ボックス 65"/>
          <p:cNvSpPr txBox="1"/>
          <p:nvPr/>
        </p:nvSpPr>
        <p:spPr>
          <a:xfrm>
            <a:off x="6364214" y="6008788"/>
            <a:ext cx="1217647" cy="2616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登記所等</a:t>
            </a:r>
            <a:endParaRPr kumimoji="1" lang="en-US" altLang="ja-JP"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cxnSp>
        <p:nvCxnSpPr>
          <p:cNvPr id="67" name="カギ線コネクタ 66"/>
          <p:cNvCxnSpPr>
            <a:stCxn id="11" idx="3"/>
            <a:endCxn id="59" idx="1"/>
          </p:cNvCxnSpPr>
          <p:nvPr/>
        </p:nvCxnSpPr>
        <p:spPr>
          <a:xfrm flipV="1">
            <a:off x="5154596" y="4423585"/>
            <a:ext cx="1419151" cy="607551"/>
          </a:xfrm>
          <a:prstGeom prst="bentConnector3">
            <a:avLst>
              <a:gd name="adj1" fmla="val 50000"/>
            </a:avLst>
          </a:prstGeom>
          <a:ln w="3175">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68" name="カギ線コネクタ 67"/>
          <p:cNvCxnSpPr>
            <a:stCxn id="11" idx="3"/>
            <a:endCxn id="63" idx="1"/>
          </p:cNvCxnSpPr>
          <p:nvPr/>
        </p:nvCxnSpPr>
        <p:spPr>
          <a:xfrm>
            <a:off x="5154596" y="5031136"/>
            <a:ext cx="1419151" cy="561133"/>
          </a:xfrm>
          <a:prstGeom prst="bentConnector3">
            <a:avLst>
              <a:gd name="adj1" fmla="val 50000"/>
            </a:avLst>
          </a:prstGeom>
          <a:ln w="3175">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sp>
        <p:nvSpPr>
          <p:cNvPr id="11" name="正方形/長方形 10"/>
          <p:cNvSpPr/>
          <p:nvPr/>
        </p:nvSpPr>
        <p:spPr>
          <a:xfrm>
            <a:off x="4945030" y="4906837"/>
            <a:ext cx="209566" cy="248598"/>
          </a:xfrm>
          <a:prstGeom prst="rect">
            <a:avLst/>
          </a:prstGeom>
          <a:solidFill>
            <a:srgbClr val="C2CEE6"/>
          </a:solidFill>
          <a:ln w="9525"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25880" rtl="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dirty="0">
              <a:ln>
                <a:noFill/>
              </a:ln>
              <a:solidFill>
                <a:srgbClr val="000000"/>
              </a:solidFill>
              <a:effectLst/>
              <a:uLnTx/>
              <a:uFillTx/>
              <a:latin typeface="Meiryo UI"/>
              <a:ea typeface="Meiryo UI"/>
              <a:cs typeface="+mn-cs"/>
            </a:endParaRPr>
          </a:p>
        </p:txBody>
      </p:sp>
      <p:sp>
        <p:nvSpPr>
          <p:cNvPr id="69" name="正方形/長方形 68"/>
          <p:cNvSpPr/>
          <p:nvPr/>
        </p:nvSpPr>
        <p:spPr>
          <a:xfrm>
            <a:off x="4437893" y="4255617"/>
            <a:ext cx="1433405" cy="43088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必要な機関に必要な情報を提示</a:t>
            </a:r>
            <a:endParaRPr kumimoji="1" lang="en-US" altLang="ja-JP"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71" name="正方形/長方形 70"/>
          <p:cNvSpPr/>
          <p:nvPr/>
        </p:nvSpPr>
        <p:spPr>
          <a:xfrm>
            <a:off x="179479" y="3138871"/>
            <a:ext cx="4621121" cy="210792"/>
          </a:xfrm>
          <a:prstGeom prst="rect">
            <a:avLst/>
          </a:prstGeom>
          <a:solidFill>
            <a:schemeClr val="accent2">
              <a:lumMod val="10000"/>
              <a:lumOff val="9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申請後、認証作業によるリードタイムの発生</a:t>
            </a:r>
          </a:p>
        </p:txBody>
      </p:sp>
      <p:sp>
        <p:nvSpPr>
          <p:cNvPr id="74" name="正方形/長方形 73"/>
          <p:cNvSpPr/>
          <p:nvPr/>
        </p:nvSpPr>
        <p:spPr>
          <a:xfrm>
            <a:off x="5107053" y="3138656"/>
            <a:ext cx="4604506" cy="210792"/>
          </a:xfrm>
          <a:prstGeom prst="rect">
            <a:avLst/>
          </a:prstGeom>
          <a:solidFill>
            <a:schemeClr val="accent2">
              <a:lumMod val="10000"/>
              <a:lumOff val="9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電子認証システムと連携することによる後続プロセスの迅速化</a:t>
            </a:r>
          </a:p>
        </p:txBody>
      </p:sp>
      <p:sp>
        <p:nvSpPr>
          <p:cNvPr id="75" name="二等辺三角形 74"/>
          <p:cNvSpPr/>
          <p:nvPr/>
        </p:nvSpPr>
        <p:spPr>
          <a:xfrm rot="5400000">
            <a:off x="4854483" y="3152798"/>
            <a:ext cx="202287" cy="182508"/>
          </a:xfrm>
          <a:prstGeom prst="triangle">
            <a:avLst/>
          </a:prstGeom>
          <a:solidFill>
            <a:schemeClr val="accent1">
              <a:lumMod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2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64" name="正方形/長方形 63"/>
          <p:cNvSpPr/>
          <p:nvPr/>
        </p:nvSpPr>
        <p:spPr>
          <a:xfrm>
            <a:off x="8589228" y="74294"/>
            <a:ext cx="985283" cy="186395"/>
          </a:xfrm>
          <a:prstGeom prst="rect">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400" b="1" i="0" u="none" strike="noStrike" kern="1200" cap="none" spc="0" normalizeH="0" baseline="0" noProof="0" dirty="0">
                <a:ln>
                  <a:noFill/>
                </a:ln>
                <a:solidFill>
                  <a:srgbClr val="000000"/>
                </a:solidFill>
                <a:effectLst/>
                <a:uLnTx/>
                <a:uFillTx/>
                <a:latin typeface="Arial"/>
                <a:ea typeface="Meiryo UI"/>
                <a:cs typeface="+mn-cs"/>
              </a:rPr>
              <a:t>EU</a:t>
            </a:r>
            <a:endParaRPr kumimoji="1" lang="ja-JP" altLang="en-US" sz="1400" b="1" i="0" u="none" strike="noStrike" kern="1200" cap="none" spc="0" normalizeH="0" baseline="0" noProof="0" dirty="0">
              <a:ln>
                <a:noFill/>
              </a:ln>
              <a:solidFill>
                <a:srgbClr val="000000"/>
              </a:solidFill>
              <a:effectLst/>
              <a:uLnTx/>
              <a:uFillTx/>
              <a:latin typeface="Arial"/>
              <a:ea typeface="Meiryo UI"/>
              <a:cs typeface="+mn-cs"/>
            </a:endParaRPr>
          </a:p>
        </p:txBody>
      </p:sp>
      <p:sp>
        <p:nvSpPr>
          <p:cNvPr id="65" name="正方形/長方形 64"/>
          <p:cNvSpPr/>
          <p:nvPr/>
        </p:nvSpPr>
        <p:spPr>
          <a:xfrm>
            <a:off x="8589228" y="287160"/>
            <a:ext cx="985283" cy="186395"/>
          </a:xfrm>
          <a:prstGeom prst="rect">
            <a:avLst/>
          </a:prstGeom>
          <a:solidFill>
            <a:schemeClr val="accent2">
              <a:lumMod val="25000"/>
              <a:lumOff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ドイツ</a:t>
            </a:r>
          </a:p>
        </p:txBody>
      </p:sp>
      <p:sp>
        <p:nvSpPr>
          <p:cNvPr id="76" name="正方形/長方形 75"/>
          <p:cNvSpPr/>
          <p:nvPr/>
        </p:nvSpPr>
        <p:spPr>
          <a:xfrm>
            <a:off x="8589226" y="507060"/>
            <a:ext cx="985283" cy="186395"/>
          </a:xfrm>
          <a:prstGeom prst="rect">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イギリス</a:t>
            </a:r>
          </a:p>
        </p:txBody>
      </p:sp>
      <p:sp>
        <p:nvSpPr>
          <p:cNvPr id="77" name="正方形/長方形 76"/>
          <p:cNvSpPr/>
          <p:nvPr/>
        </p:nvSpPr>
        <p:spPr>
          <a:xfrm>
            <a:off x="178502" y="6293361"/>
            <a:ext cx="9240538"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800" b="0" i="0" u="none" strike="noStrike" kern="1200" cap="none" spc="0" normalizeH="0" baseline="0" noProof="0" dirty="0" smtClean="0">
                <a:ln>
                  <a:noFill/>
                </a:ln>
                <a:solidFill>
                  <a:srgbClr val="000000"/>
                </a:solidFill>
                <a:effectLst/>
                <a:uLnTx/>
                <a:uFillTx/>
                <a:latin typeface="+mn-ea"/>
                <a:cs typeface="+mn-cs"/>
              </a:rPr>
              <a:t>出所）１</a:t>
            </a:r>
            <a:r>
              <a:rPr kumimoji="1" lang="ja-JP" altLang="en-US" sz="800" b="0" i="0" u="none" strike="noStrike" kern="1200" cap="none" spc="0" normalizeH="0" baseline="0" noProof="0" dirty="0">
                <a:ln>
                  <a:noFill/>
                </a:ln>
                <a:solidFill>
                  <a:srgbClr val="000000"/>
                </a:solidFill>
                <a:effectLst/>
                <a:uLnTx/>
                <a:uFillTx/>
                <a:latin typeface="+mn-ea"/>
                <a:cs typeface="+mn-cs"/>
              </a:rPr>
              <a:t>　</a:t>
            </a:r>
            <a:r>
              <a:rPr kumimoji="1" lang="en-US" altLang="ja-JP" sz="800" b="0" i="0" u="none" strike="noStrike" kern="1200" cap="none" spc="0" normalizeH="0" baseline="0" noProof="0" dirty="0">
                <a:ln>
                  <a:noFill/>
                </a:ln>
                <a:solidFill>
                  <a:srgbClr val="000000"/>
                </a:solidFill>
                <a:effectLst/>
                <a:uLnTx/>
                <a:uFillTx/>
                <a:latin typeface="+mn-ea"/>
                <a:cs typeface="+mn-cs"/>
              </a:rPr>
              <a:t>https://www.digitale-technologien.de/DT/Navigation/EN/ProgrammeProjekte/AktuelleTechnologieprogramme/Sichere_Digitale_Identitaeten/Use_Cases/Use_Case_4/Use_Case_4.html</a:t>
            </a:r>
          </a:p>
        </p:txBody>
      </p:sp>
      <p:sp>
        <p:nvSpPr>
          <p:cNvPr id="78" name="正方形/長方形 77"/>
          <p:cNvSpPr/>
          <p:nvPr/>
        </p:nvSpPr>
        <p:spPr>
          <a:xfrm>
            <a:off x="178502" y="3454606"/>
            <a:ext cx="9533057" cy="2828207"/>
          </a:xfrm>
          <a:prstGeom prst="rect">
            <a:avLst/>
          </a:prstGeom>
          <a:noFill/>
          <a:ln>
            <a:solidFill>
              <a:schemeClr val="accent2">
                <a:lumMod val="25000"/>
                <a:lumOff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pic>
        <p:nvPicPr>
          <p:cNvPr id="83" name="図 82"/>
          <p:cNvPicPr>
            <a:picLocks noChangeAspect="1"/>
          </p:cNvPicPr>
          <p:nvPr/>
        </p:nvPicPr>
        <p:blipFill>
          <a:blip r:embed="rId3"/>
          <a:stretch>
            <a:fillRect/>
          </a:stretch>
        </p:blipFill>
        <p:spPr>
          <a:xfrm>
            <a:off x="3260878" y="3720878"/>
            <a:ext cx="2001303" cy="332663"/>
          </a:xfrm>
          <a:prstGeom prst="rect">
            <a:avLst/>
          </a:prstGeom>
        </p:spPr>
      </p:pic>
      <p:sp>
        <p:nvSpPr>
          <p:cNvPr id="85" name="テキスト ボックス 84"/>
          <p:cNvSpPr txBox="1"/>
          <p:nvPr/>
        </p:nvSpPr>
        <p:spPr>
          <a:xfrm>
            <a:off x="3209543" y="3493878"/>
            <a:ext cx="2119914" cy="2616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Verifiable</a:t>
            </a:r>
            <a:r>
              <a:rPr kumimoji="1" lang="ja-JP" altLang="en-US"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 </a:t>
            </a:r>
            <a:r>
              <a:rPr kumimoji="1" lang="en-US" altLang="ja-JP"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Data</a:t>
            </a:r>
            <a:r>
              <a:rPr kumimoji="1" lang="ja-JP" altLang="en-US"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 </a:t>
            </a:r>
            <a:r>
              <a:rPr kumimoji="1" lang="en-US" altLang="ja-JP"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Registry</a:t>
            </a:r>
          </a:p>
        </p:txBody>
      </p:sp>
      <p:cxnSp>
        <p:nvCxnSpPr>
          <p:cNvPr id="86" name="カギ線コネクタ 85"/>
          <p:cNvCxnSpPr>
            <a:stCxn id="62" idx="0"/>
            <a:endCxn id="83" idx="1"/>
          </p:cNvCxnSpPr>
          <p:nvPr/>
        </p:nvCxnSpPr>
        <p:spPr>
          <a:xfrm rot="5400000" flipH="1" flipV="1">
            <a:off x="2282374" y="3274580"/>
            <a:ext cx="365873" cy="1591135"/>
          </a:xfrm>
          <a:prstGeom prst="bentConnector2">
            <a:avLst/>
          </a:prstGeom>
          <a:ln w="3175">
            <a:solidFill>
              <a:schemeClr val="tx1"/>
            </a:solidFill>
            <a:prstDash val="dash"/>
            <a:tailEnd type="triangle"/>
          </a:ln>
          <a:effectLst/>
        </p:spPr>
        <p:style>
          <a:lnRef idx="2">
            <a:schemeClr val="accent1"/>
          </a:lnRef>
          <a:fillRef idx="0">
            <a:schemeClr val="accent1"/>
          </a:fillRef>
          <a:effectRef idx="1">
            <a:schemeClr val="accent1"/>
          </a:effectRef>
          <a:fontRef idx="minor">
            <a:schemeClr val="tx1"/>
          </a:fontRef>
        </p:style>
      </p:cxnSp>
      <p:sp>
        <p:nvSpPr>
          <p:cNvPr id="87" name="テキスト ボックス 86"/>
          <p:cNvSpPr txBox="1"/>
          <p:nvPr/>
        </p:nvSpPr>
        <p:spPr>
          <a:xfrm>
            <a:off x="5945681" y="3502820"/>
            <a:ext cx="1062430" cy="2616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検証</a:t>
            </a:r>
            <a:endParaRPr kumimoji="1" lang="en-US" altLang="ja-JP"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cxnSp>
        <p:nvCxnSpPr>
          <p:cNvPr id="88" name="カギ線コネクタ 87"/>
          <p:cNvCxnSpPr>
            <a:stCxn id="59" idx="0"/>
            <a:endCxn id="83" idx="3"/>
          </p:cNvCxnSpPr>
          <p:nvPr/>
        </p:nvCxnSpPr>
        <p:spPr>
          <a:xfrm rot="16200000" flipV="1">
            <a:off x="6049069" y="3100323"/>
            <a:ext cx="137083" cy="1710858"/>
          </a:xfrm>
          <a:prstGeom prst="bentConnector2">
            <a:avLst/>
          </a:prstGeom>
          <a:ln w="3175">
            <a:solidFill>
              <a:schemeClr val="tx1"/>
            </a:solidFill>
            <a:prstDash val="dash"/>
            <a:tailEnd type="triangle"/>
          </a:ln>
          <a:effectLst/>
        </p:spPr>
        <p:style>
          <a:lnRef idx="2">
            <a:schemeClr val="accent1"/>
          </a:lnRef>
          <a:fillRef idx="0">
            <a:schemeClr val="accent1"/>
          </a:fillRef>
          <a:effectRef idx="1">
            <a:schemeClr val="accent1"/>
          </a:effectRef>
          <a:fontRef idx="minor">
            <a:schemeClr val="tx1"/>
          </a:fontRef>
        </p:style>
      </p:cxnSp>
      <p:sp>
        <p:nvSpPr>
          <p:cNvPr id="90" name="正方形/長方形 89"/>
          <p:cNvSpPr/>
          <p:nvPr/>
        </p:nvSpPr>
        <p:spPr>
          <a:xfrm>
            <a:off x="6705069" y="74294"/>
            <a:ext cx="1804708" cy="278660"/>
          </a:xfrm>
          <a:prstGeom prst="rect">
            <a:avLst/>
          </a:prstGeom>
          <a:solidFill>
            <a:schemeClr val="accent2">
              <a:lumMod val="90000"/>
              <a:lumOff val="10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分野：行政、金融</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91" name="正方形/長方形 90"/>
          <p:cNvSpPr/>
          <p:nvPr/>
        </p:nvSpPr>
        <p:spPr>
          <a:xfrm>
            <a:off x="6705069" y="398344"/>
            <a:ext cx="1804707" cy="278660"/>
          </a:xfrm>
          <a:prstGeom prst="rect">
            <a:avLst/>
          </a:prstGeom>
          <a:solidFill>
            <a:schemeClr val="accent2">
              <a:lumMod val="90000"/>
              <a:lumOff val="10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フェーズ：</a:t>
            </a:r>
            <a:r>
              <a:rPr kumimoji="1" lang="en-US" altLang="ja-JP" sz="1400" b="1" i="0" u="none" strike="noStrike" kern="1200" cap="none" spc="0" normalizeH="0" baseline="0" noProof="0" dirty="0" err="1">
                <a:ln>
                  <a:noFill/>
                </a:ln>
                <a:solidFill>
                  <a:srgbClr val="FFFFFF"/>
                </a:solidFill>
                <a:effectLst/>
                <a:uLnTx/>
                <a:uFillTx/>
                <a:latin typeface="Meiryo UI" panose="020B0604030504040204" pitchFamily="50" charset="-128"/>
                <a:ea typeface="Meiryo UI" panose="020B0604030504040204" pitchFamily="50" charset="-128"/>
                <a:cs typeface="+mn-cs"/>
              </a:rPr>
              <a:t>PoC</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Tree>
    <p:extLst>
      <p:ext uri="{BB962C8B-B14F-4D97-AF65-F5344CB8AC3E}">
        <p14:creationId xmlns:p14="http://schemas.microsoft.com/office/powerpoint/2010/main" val="2330768918"/>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331490" y="164692"/>
            <a:ext cx="9243021" cy="506463"/>
          </a:xfrm>
        </p:spPr>
        <p:txBody>
          <a:bodyPr>
            <a:noAutofit/>
          </a:bodyPr>
          <a:lstStyle/>
          <a:p>
            <a:r>
              <a:rPr lang="en-US" altLang="ja-JP" sz="1000" dirty="0">
                <a:solidFill>
                  <a:srgbClr val="002060"/>
                </a:solidFill>
              </a:rPr>
              <a:t>3.3.1</a:t>
            </a:r>
            <a:r>
              <a:rPr lang="ja-JP" altLang="en-US" sz="1000" dirty="0">
                <a:solidFill>
                  <a:srgbClr val="002060"/>
                </a:solidFill>
              </a:rPr>
              <a:t>　自己主権型／分散型アイデンティティに関する取り組み・ユースケース　</a:t>
            </a:r>
            <a:r>
              <a:rPr lang="en-US" altLang="ja-JP" sz="1000" dirty="0">
                <a:solidFill>
                  <a:srgbClr val="002060"/>
                </a:solidFill>
              </a:rPr>
              <a:t/>
            </a:r>
            <a:br>
              <a:rPr lang="en-US" altLang="ja-JP" sz="1000" dirty="0">
                <a:solidFill>
                  <a:srgbClr val="002060"/>
                </a:solidFill>
              </a:rPr>
            </a:br>
            <a:r>
              <a:rPr lang="en-US" altLang="ja-JP" sz="1800" dirty="0">
                <a:solidFill>
                  <a:srgbClr val="002060"/>
                </a:solidFill>
              </a:rPr>
              <a:t>SDIKA</a:t>
            </a:r>
            <a:r>
              <a:rPr lang="ja-JP" altLang="en-US" sz="1800" dirty="0">
                <a:solidFill>
                  <a:srgbClr val="002060"/>
                </a:solidFill>
              </a:rPr>
              <a:t>：建築業の申請・許可プロセスの加速化</a:t>
            </a:r>
          </a:p>
        </p:txBody>
      </p:sp>
      <p:sp>
        <p:nvSpPr>
          <p:cNvPr id="41" name="正方形/長方形 40"/>
          <p:cNvSpPr/>
          <p:nvPr/>
        </p:nvSpPr>
        <p:spPr>
          <a:xfrm>
            <a:off x="179479" y="2622514"/>
            <a:ext cx="4621121" cy="212209"/>
          </a:xfrm>
          <a:prstGeom prst="rect">
            <a:avLst/>
          </a:prstGeom>
          <a:solidFill>
            <a:schemeClr val="accent1">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ペインポイント</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42" name="正方形/長方形 41"/>
          <p:cNvSpPr/>
          <p:nvPr/>
        </p:nvSpPr>
        <p:spPr>
          <a:xfrm>
            <a:off x="5107053" y="727661"/>
            <a:ext cx="1224136" cy="220018"/>
          </a:xfrm>
          <a:prstGeom prst="rect">
            <a:avLst/>
          </a:prstGeom>
          <a:solidFill>
            <a:schemeClr val="accent1">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エンティティ</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43" name="正方形/長方形 42"/>
          <p:cNvSpPr/>
          <p:nvPr/>
        </p:nvSpPr>
        <p:spPr>
          <a:xfrm>
            <a:off x="5108029" y="719778"/>
            <a:ext cx="4603530" cy="1340760"/>
          </a:xfrm>
          <a:prstGeom prst="rect">
            <a:avLst/>
          </a:prstGeom>
          <a:noFill/>
          <a:ln>
            <a:solidFill>
              <a:schemeClr val="accent2">
                <a:lumMod val="25000"/>
                <a:lumOff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44" name="テキスト ボックス 43"/>
          <p:cNvSpPr txBox="1"/>
          <p:nvPr/>
        </p:nvSpPr>
        <p:spPr>
          <a:xfrm>
            <a:off x="5107053" y="954158"/>
            <a:ext cx="4467458" cy="646331"/>
          </a:xfrm>
          <a:prstGeom prst="rect">
            <a:avLst/>
          </a:prstGeom>
          <a:noFill/>
        </p:spPr>
        <p:txBody>
          <a:bodyPr wrap="square" rtlCol="0">
            <a:sp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費用負担主体：不明</a:t>
            </a:r>
            <a:endPar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価値提供主体：</a:t>
            </a:r>
            <a:r>
              <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SDIKA</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参加者：建築士、施工事業者、自治体、行政機関</a:t>
            </a:r>
            <a:endPar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45" name="正方形/長方形 44"/>
          <p:cNvSpPr/>
          <p:nvPr/>
        </p:nvSpPr>
        <p:spPr>
          <a:xfrm>
            <a:off x="179479" y="727661"/>
            <a:ext cx="1720266" cy="220018"/>
          </a:xfrm>
          <a:prstGeom prst="rect">
            <a:avLst/>
          </a:prstGeom>
          <a:solidFill>
            <a:schemeClr val="accent1">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概要</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46" name="正方形/長方形 45"/>
          <p:cNvSpPr/>
          <p:nvPr/>
        </p:nvSpPr>
        <p:spPr>
          <a:xfrm>
            <a:off x="179478" y="719778"/>
            <a:ext cx="4928551" cy="1349416"/>
          </a:xfrm>
          <a:prstGeom prst="rect">
            <a:avLst/>
          </a:prstGeom>
          <a:noFill/>
          <a:ln>
            <a:solidFill>
              <a:schemeClr val="accent2">
                <a:lumMod val="25000"/>
                <a:lumOff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47" name="テキスト ボックス 46"/>
          <p:cNvSpPr txBox="1"/>
          <p:nvPr/>
        </p:nvSpPr>
        <p:spPr>
          <a:xfrm>
            <a:off x="179479" y="904862"/>
            <a:ext cx="4889933" cy="646331"/>
          </a:xfrm>
          <a:prstGeom prst="rect">
            <a:avLst/>
          </a:prstGeom>
          <a:noFill/>
        </p:spPr>
        <p:txBody>
          <a:bodyPr wrap="square" rtlCol="0">
            <a:sp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民間企業や行政等、様々なステークホルダーが参画する建築業において、デジタル化により申請・許可の管理プロセスをより適切に記録、追跡可能とすることで、加速化を図るとともに、透明性のある管理手法を実現</a:t>
            </a:r>
            <a:r>
              <a:rPr kumimoji="1" lang="ja-JP" altLang="en-US" sz="1200" b="0" i="0" u="none" strike="noStrike" kern="120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rPr>
              <a:t>する</a:t>
            </a:r>
            <a:r>
              <a:rPr kumimoji="1" lang="ja-JP" altLang="en-US" sz="1200" b="0" i="0" u="none" strike="noStrike" kern="1200" cap="none" spc="0" normalizeH="0" baseline="3000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rPr>
              <a:t>１</a:t>
            </a:r>
            <a:endParaRPr kumimoji="1" lang="ja-JP" altLang="en-US" sz="1200" b="0" i="0" u="none" strike="noStrike" kern="1200" cap="none" spc="0" normalizeH="0" baseline="3000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48" name="正方形/長方形 47"/>
          <p:cNvSpPr/>
          <p:nvPr/>
        </p:nvSpPr>
        <p:spPr>
          <a:xfrm>
            <a:off x="5107053" y="2622514"/>
            <a:ext cx="4604506" cy="212209"/>
          </a:xfrm>
          <a:prstGeom prst="rect">
            <a:avLst/>
          </a:prstGeom>
          <a:solidFill>
            <a:schemeClr val="accent1">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提供する価値</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49" name="正方形/長方形 48"/>
          <p:cNvSpPr/>
          <p:nvPr/>
        </p:nvSpPr>
        <p:spPr>
          <a:xfrm>
            <a:off x="179479" y="2887139"/>
            <a:ext cx="4621121" cy="210792"/>
          </a:xfrm>
          <a:prstGeom prst="rect">
            <a:avLst/>
          </a:prstGeom>
          <a:solidFill>
            <a:schemeClr val="accent2">
              <a:lumMod val="10000"/>
              <a:lumOff val="9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多岐に渡るステークホルダーが跨ることによるプロセス把握の困難</a:t>
            </a:r>
          </a:p>
        </p:txBody>
      </p:sp>
      <p:sp>
        <p:nvSpPr>
          <p:cNvPr id="50" name="正方形/長方形 49"/>
          <p:cNvSpPr/>
          <p:nvPr/>
        </p:nvSpPr>
        <p:spPr>
          <a:xfrm>
            <a:off x="5107053" y="2886924"/>
            <a:ext cx="4604506" cy="210792"/>
          </a:xfrm>
          <a:prstGeom prst="rect">
            <a:avLst/>
          </a:prstGeom>
          <a:solidFill>
            <a:schemeClr val="accent2">
              <a:lumMod val="10000"/>
              <a:lumOff val="9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デジタルによるプロセスの見える化</a:t>
            </a:r>
          </a:p>
        </p:txBody>
      </p:sp>
      <p:sp>
        <p:nvSpPr>
          <p:cNvPr id="51" name="二等辺三角形 50"/>
          <p:cNvSpPr/>
          <p:nvPr/>
        </p:nvSpPr>
        <p:spPr>
          <a:xfrm rot="5400000">
            <a:off x="4854483" y="2901066"/>
            <a:ext cx="202287" cy="182508"/>
          </a:xfrm>
          <a:prstGeom prst="triangle">
            <a:avLst/>
          </a:prstGeom>
          <a:solidFill>
            <a:schemeClr val="accent1">
              <a:lumMod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2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52" name="正方形/長方形 51"/>
          <p:cNvSpPr/>
          <p:nvPr/>
        </p:nvSpPr>
        <p:spPr>
          <a:xfrm>
            <a:off x="178502" y="2069194"/>
            <a:ext cx="4928551" cy="490255"/>
          </a:xfrm>
          <a:prstGeom prst="rect">
            <a:avLst/>
          </a:prstGeom>
          <a:noFill/>
          <a:ln>
            <a:solidFill>
              <a:schemeClr val="accent2">
                <a:lumMod val="25000"/>
                <a:lumOff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53" name="正方形/長方形 52"/>
          <p:cNvSpPr/>
          <p:nvPr/>
        </p:nvSpPr>
        <p:spPr>
          <a:xfrm>
            <a:off x="179479" y="2077078"/>
            <a:ext cx="1720266" cy="220018"/>
          </a:xfrm>
          <a:prstGeom prst="rect">
            <a:avLst/>
          </a:prstGeom>
          <a:solidFill>
            <a:schemeClr val="accent1">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使用されている技術</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54" name="正方形/長方形 53"/>
          <p:cNvSpPr/>
          <p:nvPr/>
        </p:nvSpPr>
        <p:spPr>
          <a:xfrm>
            <a:off x="5108029" y="2060538"/>
            <a:ext cx="1720266" cy="220018"/>
          </a:xfrm>
          <a:prstGeom prst="rect">
            <a:avLst/>
          </a:prstGeom>
          <a:solidFill>
            <a:schemeClr val="accent1">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扱う属性情報</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55" name="正方形/長方形 54"/>
          <p:cNvSpPr/>
          <p:nvPr/>
        </p:nvSpPr>
        <p:spPr>
          <a:xfrm>
            <a:off x="5107054" y="2066317"/>
            <a:ext cx="4604506" cy="490255"/>
          </a:xfrm>
          <a:prstGeom prst="rect">
            <a:avLst/>
          </a:prstGeom>
          <a:noFill/>
          <a:ln>
            <a:solidFill>
              <a:schemeClr val="accent2">
                <a:lumMod val="25000"/>
                <a:lumOff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57" name="テキスト ボックス 56"/>
          <p:cNvSpPr txBox="1"/>
          <p:nvPr/>
        </p:nvSpPr>
        <p:spPr>
          <a:xfrm>
            <a:off x="5107054" y="2277134"/>
            <a:ext cx="4467458" cy="253916"/>
          </a:xfrm>
          <a:prstGeom prst="rect">
            <a:avLst/>
          </a:prstGeom>
          <a:noFill/>
        </p:spPr>
        <p:txBody>
          <a:bodyPr wrap="square" rtlCol="0">
            <a:sp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05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建築申請に係るステークホルダのアイデンティティ情報、役割や権限等</a:t>
            </a:r>
            <a:endParaRPr kumimoji="1" lang="en-US" altLang="ja-JP" sz="105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73" name="正方形/長方形 72"/>
          <p:cNvSpPr/>
          <p:nvPr/>
        </p:nvSpPr>
        <p:spPr>
          <a:xfrm>
            <a:off x="179479" y="3444889"/>
            <a:ext cx="1440160" cy="188736"/>
          </a:xfrm>
          <a:prstGeom prst="rect">
            <a:avLst/>
          </a:prstGeom>
          <a:solidFill>
            <a:schemeClr val="accent1">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ビジネスモデル</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93" name="テキスト ボックス 92"/>
          <p:cNvSpPr txBox="1"/>
          <p:nvPr/>
        </p:nvSpPr>
        <p:spPr>
          <a:xfrm>
            <a:off x="178502" y="2277134"/>
            <a:ext cx="4467458" cy="253916"/>
          </a:xfrm>
          <a:prstGeom prst="rect">
            <a:avLst/>
          </a:prstGeom>
          <a:noFill/>
        </p:spPr>
        <p:txBody>
          <a:bodyPr wrap="square" rtlCol="0">
            <a:sp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en-US" altLang="ja-JP" sz="105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SDI-X </a:t>
            </a:r>
            <a:r>
              <a:rPr kumimoji="1" lang="ja-JP" altLang="en-US" sz="105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システム</a:t>
            </a:r>
            <a:endParaRPr kumimoji="1" lang="en-US" altLang="ja-JP" sz="105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pic>
        <p:nvPicPr>
          <p:cNvPr id="62" name="図 6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45830" y="5189858"/>
            <a:ext cx="798583" cy="798583"/>
          </a:xfrm>
          <a:prstGeom prst="rect">
            <a:avLst/>
          </a:prstGeom>
        </p:spPr>
      </p:pic>
      <p:pic>
        <p:nvPicPr>
          <p:cNvPr id="64" name="図 6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98500" y="5163563"/>
            <a:ext cx="792461" cy="792461"/>
          </a:xfrm>
          <a:prstGeom prst="rect">
            <a:avLst/>
          </a:prstGeom>
        </p:spPr>
      </p:pic>
      <p:sp>
        <p:nvSpPr>
          <p:cNvPr id="65" name="テキスト ボックス 64"/>
          <p:cNvSpPr txBox="1"/>
          <p:nvPr/>
        </p:nvSpPr>
        <p:spPr>
          <a:xfrm>
            <a:off x="2663515" y="6008746"/>
            <a:ext cx="1062430" cy="2616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建築士</a:t>
            </a:r>
            <a:endParaRPr kumimoji="1" lang="en-US" altLang="ja-JP"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84" name="テキスト ボックス 83"/>
          <p:cNvSpPr txBox="1"/>
          <p:nvPr/>
        </p:nvSpPr>
        <p:spPr>
          <a:xfrm>
            <a:off x="3813906" y="6008746"/>
            <a:ext cx="1062430" cy="2616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施工事業者</a:t>
            </a:r>
            <a:endParaRPr kumimoji="1" lang="en-US" altLang="ja-JP"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pic>
        <p:nvPicPr>
          <p:cNvPr id="67" name="図 6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92523" y="5189858"/>
            <a:ext cx="798583" cy="798583"/>
          </a:xfrm>
          <a:prstGeom prst="rect">
            <a:avLst/>
          </a:prstGeom>
        </p:spPr>
      </p:pic>
      <p:sp>
        <p:nvSpPr>
          <p:cNvPr id="68" name="テキスト ボックス 67"/>
          <p:cNvSpPr txBox="1"/>
          <p:nvPr/>
        </p:nvSpPr>
        <p:spPr>
          <a:xfrm>
            <a:off x="5160599" y="6008746"/>
            <a:ext cx="1062430" cy="2616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自治体</a:t>
            </a:r>
            <a:endParaRPr kumimoji="1" lang="en-US" altLang="ja-JP"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pic>
        <p:nvPicPr>
          <p:cNvPr id="69" name="図 6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23331" y="5189858"/>
            <a:ext cx="798583" cy="798583"/>
          </a:xfrm>
          <a:prstGeom prst="rect">
            <a:avLst/>
          </a:prstGeom>
        </p:spPr>
      </p:pic>
      <p:sp>
        <p:nvSpPr>
          <p:cNvPr id="70" name="テキスト ボックス 69"/>
          <p:cNvSpPr txBox="1"/>
          <p:nvPr/>
        </p:nvSpPr>
        <p:spPr>
          <a:xfrm>
            <a:off x="6391407" y="6008746"/>
            <a:ext cx="1062430" cy="2616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行政機関</a:t>
            </a:r>
            <a:endParaRPr kumimoji="1" lang="en-US" altLang="ja-JP"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grpSp>
        <p:nvGrpSpPr>
          <p:cNvPr id="6" name="グループ化 5"/>
          <p:cNvGrpSpPr/>
          <p:nvPr/>
        </p:nvGrpSpPr>
        <p:grpSpPr>
          <a:xfrm>
            <a:off x="2452163" y="5099797"/>
            <a:ext cx="648000" cy="252000"/>
            <a:chOff x="1795776" y="4773545"/>
            <a:chExt cx="648000" cy="252000"/>
          </a:xfrm>
        </p:grpSpPr>
        <p:sp>
          <p:nvSpPr>
            <p:cNvPr id="87" name="メモ 86"/>
            <p:cNvSpPr/>
            <p:nvPr/>
          </p:nvSpPr>
          <p:spPr>
            <a:xfrm>
              <a:off x="1795776" y="4773545"/>
              <a:ext cx="648000" cy="252000"/>
            </a:xfrm>
            <a:prstGeom prst="foldedCorner">
              <a:avLst/>
            </a:prstGeom>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5" name="正方形/長方形 4"/>
            <p:cNvSpPr/>
            <p:nvPr/>
          </p:nvSpPr>
          <p:spPr>
            <a:xfrm>
              <a:off x="1815046" y="4791823"/>
              <a:ext cx="609461" cy="215444"/>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800" b="0" i="0" u="none" strike="noStrike" kern="1200" cap="none" spc="0" normalizeH="0" baseline="0" noProof="0" dirty="0">
                  <a:ln>
                    <a:noFill/>
                  </a:ln>
                  <a:solidFill>
                    <a:srgbClr val="000000"/>
                  </a:solidFill>
                  <a:effectLst/>
                  <a:uLnTx/>
                  <a:uFillTx/>
                  <a:latin typeface="Arial"/>
                  <a:ea typeface="Meiryo UI"/>
                  <a:cs typeface="+mn-cs"/>
                </a:rPr>
                <a:t>デジタル</a:t>
              </a:r>
              <a:r>
                <a:rPr kumimoji="1" lang="en-US" altLang="ja-JP" sz="800" b="0" i="0" u="none" strike="noStrike" kern="1200" cap="none" spc="0" normalizeH="0" baseline="0" noProof="0" dirty="0">
                  <a:ln>
                    <a:noFill/>
                  </a:ln>
                  <a:solidFill>
                    <a:srgbClr val="000000"/>
                  </a:solidFill>
                  <a:effectLst/>
                  <a:uLnTx/>
                  <a:uFillTx/>
                  <a:latin typeface="Arial"/>
                  <a:ea typeface="Meiryo UI"/>
                  <a:cs typeface="+mn-cs"/>
                </a:rPr>
                <a:t>ID</a:t>
              </a:r>
              <a:endParaRPr kumimoji="1" lang="ja-JP" altLang="en-US" sz="800" b="0" i="0" u="none" strike="noStrike" kern="1200" cap="none" spc="0" normalizeH="0" baseline="0" noProof="0" dirty="0">
                <a:ln>
                  <a:noFill/>
                </a:ln>
                <a:solidFill>
                  <a:srgbClr val="000000"/>
                </a:solidFill>
                <a:effectLst/>
                <a:uLnTx/>
                <a:uFillTx/>
                <a:latin typeface="Arial"/>
                <a:ea typeface="Meiryo UI"/>
                <a:cs typeface="+mn-cs"/>
              </a:endParaRPr>
            </a:p>
          </p:txBody>
        </p:sp>
      </p:grpSp>
      <p:grpSp>
        <p:nvGrpSpPr>
          <p:cNvPr id="90" name="グループ化 89"/>
          <p:cNvGrpSpPr/>
          <p:nvPr/>
        </p:nvGrpSpPr>
        <p:grpSpPr>
          <a:xfrm>
            <a:off x="3541016" y="5099797"/>
            <a:ext cx="648000" cy="252000"/>
            <a:chOff x="1795776" y="4773545"/>
            <a:chExt cx="648000" cy="252000"/>
          </a:xfrm>
        </p:grpSpPr>
        <p:sp>
          <p:nvSpPr>
            <p:cNvPr id="91" name="メモ 90"/>
            <p:cNvSpPr/>
            <p:nvPr/>
          </p:nvSpPr>
          <p:spPr>
            <a:xfrm>
              <a:off x="1795776" y="4773545"/>
              <a:ext cx="648000" cy="252000"/>
            </a:xfrm>
            <a:prstGeom prst="foldedCorner">
              <a:avLst/>
            </a:prstGeom>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94" name="正方形/長方形 93"/>
            <p:cNvSpPr/>
            <p:nvPr/>
          </p:nvSpPr>
          <p:spPr>
            <a:xfrm>
              <a:off x="1815046" y="4791823"/>
              <a:ext cx="609461" cy="215444"/>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800" b="0" i="0" u="none" strike="noStrike" kern="1200" cap="none" spc="0" normalizeH="0" baseline="0" noProof="0" dirty="0">
                  <a:ln>
                    <a:noFill/>
                  </a:ln>
                  <a:solidFill>
                    <a:srgbClr val="000000"/>
                  </a:solidFill>
                  <a:effectLst/>
                  <a:uLnTx/>
                  <a:uFillTx/>
                  <a:latin typeface="Arial"/>
                  <a:ea typeface="Meiryo UI"/>
                  <a:cs typeface="+mn-cs"/>
                </a:rPr>
                <a:t>デジタル</a:t>
              </a:r>
              <a:r>
                <a:rPr kumimoji="1" lang="en-US" altLang="ja-JP" sz="800" b="0" i="0" u="none" strike="noStrike" kern="1200" cap="none" spc="0" normalizeH="0" baseline="0" noProof="0" dirty="0">
                  <a:ln>
                    <a:noFill/>
                  </a:ln>
                  <a:solidFill>
                    <a:srgbClr val="000000"/>
                  </a:solidFill>
                  <a:effectLst/>
                  <a:uLnTx/>
                  <a:uFillTx/>
                  <a:latin typeface="Arial"/>
                  <a:ea typeface="Meiryo UI"/>
                  <a:cs typeface="+mn-cs"/>
                </a:rPr>
                <a:t>ID</a:t>
              </a:r>
              <a:endParaRPr kumimoji="1" lang="ja-JP" altLang="en-US" sz="800" b="0" i="0" u="none" strike="noStrike" kern="1200" cap="none" spc="0" normalizeH="0" baseline="0" noProof="0" dirty="0">
                <a:ln>
                  <a:noFill/>
                </a:ln>
                <a:solidFill>
                  <a:srgbClr val="000000"/>
                </a:solidFill>
                <a:effectLst/>
                <a:uLnTx/>
                <a:uFillTx/>
                <a:latin typeface="Arial"/>
                <a:ea typeface="Meiryo UI"/>
                <a:cs typeface="+mn-cs"/>
              </a:endParaRPr>
            </a:p>
          </p:txBody>
        </p:sp>
      </p:grpSp>
      <p:grpSp>
        <p:nvGrpSpPr>
          <p:cNvPr id="95" name="グループ化 94"/>
          <p:cNvGrpSpPr/>
          <p:nvPr/>
        </p:nvGrpSpPr>
        <p:grpSpPr>
          <a:xfrm>
            <a:off x="4876336" y="5099797"/>
            <a:ext cx="648000" cy="252000"/>
            <a:chOff x="1795776" y="4773545"/>
            <a:chExt cx="648000" cy="252000"/>
          </a:xfrm>
        </p:grpSpPr>
        <p:sp>
          <p:nvSpPr>
            <p:cNvPr id="96" name="メモ 95"/>
            <p:cNvSpPr/>
            <p:nvPr/>
          </p:nvSpPr>
          <p:spPr>
            <a:xfrm>
              <a:off x="1795776" y="4773545"/>
              <a:ext cx="648000" cy="252000"/>
            </a:xfrm>
            <a:prstGeom prst="foldedCorner">
              <a:avLst/>
            </a:prstGeom>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97" name="正方形/長方形 96"/>
            <p:cNvSpPr/>
            <p:nvPr/>
          </p:nvSpPr>
          <p:spPr>
            <a:xfrm>
              <a:off x="1815046" y="4791823"/>
              <a:ext cx="609461" cy="215444"/>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800" b="0" i="0" u="none" strike="noStrike" kern="1200" cap="none" spc="0" normalizeH="0" baseline="0" noProof="0" dirty="0">
                  <a:ln>
                    <a:noFill/>
                  </a:ln>
                  <a:solidFill>
                    <a:srgbClr val="000000"/>
                  </a:solidFill>
                  <a:effectLst/>
                  <a:uLnTx/>
                  <a:uFillTx/>
                  <a:latin typeface="Arial"/>
                  <a:ea typeface="Meiryo UI"/>
                  <a:cs typeface="+mn-cs"/>
                </a:rPr>
                <a:t>デジタル</a:t>
              </a:r>
              <a:r>
                <a:rPr kumimoji="1" lang="en-US" altLang="ja-JP" sz="800" b="0" i="0" u="none" strike="noStrike" kern="1200" cap="none" spc="0" normalizeH="0" baseline="0" noProof="0" dirty="0">
                  <a:ln>
                    <a:noFill/>
                  </a:ln>
                  <a:solidFill>
                    <a:srgbClr val="000000"/>
                  </a:solidFill>
                  <a:effectLst/>
                  <a:uLnTx/>
                  <a:uFillTx/>
                  <a:latin typeface="Arial"/>
                  <a:ea typeface="Meiryo UI"/>
                  <a:cs typeface="+mn-cs"/>
                </a:rPr>
                <a:t>ID</a:t>
              </a:r>
              <a:endParaRPr kumimoji="1" lang="ja-JP" altLang="en-US" sz="800" b="0" i="0" u="none" strike="noStrike" kern="1200" cap="none" spc="0" normalizeH="0" baseline="0" noProof="0" dirty="0">
                <a:ln>
                  <a:noFill/>
                </a:ln>
                <a:solidFill>
                  <a:srgbClr val="000000"/>
                </a:solidFill>
                <a:effectLst/>
                <a:uLnTx/>
                <a:uFillTx/>
                <a:latin typeface="Arial"/>
                <a:ea typeface="Meiryo UI"/>
                <a:cs typeface="+mn-cs"/>
              </a:endParaRPr>
            </a:p>
          </p:txBody>
        </p:sp>
      </p:grpSp>
      <p:grpSp>
        <p:nvGrpSpPr>
          <p:cNvPr id="98" name="グループ化 97"/>
          <p:cNvGrpSpPr/>
          <p:nvPr/>
        </p:nvGrpSpPr>
        <p:grpSpPr>
          <a:xfrm>
            <a:off x="6113867" y="5099797"/>
            <a:ext cx="648000" cy="252000"/>
            <a:chOff x="1795776" y="4773545"/>
            <a:chExt cx="648000" cy="252000"/>
          </a:xfrm>
        </p:grpSpPr>
        <p:sp>
          <p:nvSpPr>
            <p:cNvPr id="99" name="メモ 98"/>
            <p:cNvSpPr/>
            <p:nvPr/>
          </p:nvSpPr>
          <p:spPr>
            <a:xfrm>
              <a:off x="1795776" y="4773545"/>
              <a:ext cx="648000" cy="252000"/>
            </a:xfrm>
            <a:prstGeom prst="foldedCorner">
              <a:avLst/>
            </a:prstGeom>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100" name="正方形/長方形 99"/>
            <p:cNvSpPr/>
            <p:nvPr/>
          </p:nvSpPr>
          <p:spPr>
            <a:xfrm>
              <a:off x="1815046" y="4791823"/>
              <a:ext cx="609461" cy="215444"/>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800" b="0" i="0" u="none" strike="noStrike" kern="1200" cap="none" spc="0" normalizeH="0" baseline="0" noProof="0" dirty="0">
                  <a:ln>
                    <a:noFill/>
                  </a:ln>
                  <a:solidFill>
                    <a:srgbClr val="000000"/>
                  </a:solidFill>
                  <a:effectLst/>
                  <a:uLnTx/>
                  <a:uFillTx/>
                  <a:latin typeface="Arial"/>
                  <a:ea typeface="Meiryo UI"/>
                  <a:cs typeface="+mn-cs"/>
                </a:rPr>
                <a:t>デジタル</a:t>
              </a:r>
              <a:r>
                <a:rPr kumimoji="1" lang="en-US" altLang="ja-JP" sz="800" b="0" i="0" u="none" strike="noStrike" kern="1200" cap="none" spc="0" normalizeH="0" baseline="0" noProof="0" dirty="0">
                  <a:ln>
                    <a:noFill/>
                  </a:ln>
                  <a:solidFill>
                    <a:srgbClr val="000000"/>
                  </a:solidFill>
                  <a:effectLst/>
                  <a:uLnTx/>
                  <a:uFillTx/>
                  <a:latin typeface="Arial"/>
                  <a:ea typeface="Meiryo UI"/>
                  <a:cs typeface="+mn-cs"/>
                </a:rPr>
                <a:t>ID</a:t>
              </a:r>
              <a:endParaRPr kumimoji="1" lang="ja-JP" altLang="en-US" sz="800" b="0" i="0" u="none" strike="noStrike" kern="1200" cap="none" spc="0" normalizeH="0" baseline="0" noProof="0" dirty="0">
                <a:ln>
                  <a:noFill/>
                </a:ln>
                <a:solidFill>
                  <a:srgbClr val="000000"/>
                </a:solidFill>
                <a:effectLst/>
                <a:uLnTx/>
                <a:uFillTx/>
                <a:latin typeface="Arial"/>
                <a:ea typeface="Meiryo UI"/>
                <a:cs typeface="+mn-cs"/>
              </a:endParaRPr>
            </a:p>
          </p:txBody>
        </p:sp>
      </p:grpSp>
      <p:pic>
        <p:nvPicPr>
          <p:cNvPr id="101" name="図 100"/>
          <p:cNvPicPr>
            <a:picLocks noChangeAspect="1"/>
          </p:cNvPicPr>
          <p:nvPr/>
        </p:nvPicPr>
        <p:blipFill>
          <a:blip r:embed="rId4"/>
          <a:stretch>
            <a:fillRect/>
          </a:stretch>
        </p:blipFill>
        <p:spPr>
          <a:xfrm>
            <a:off x="3555557" y="3652058"/>
            <a:ext cx="2794887" cy="464575"/>
          </a:xfrm>
          <a:prstGeom prst="rect">
            <a:avLst/>
          </a:prstGeom>
        </p:spPr>
      </p:pic>
      <p:sp>
        <p:nvSpPr>
          <p:cNvPr id="102" name="テキスト ボックス 101"/>
          <p:cNvSpPr txBox="1"/>
          <p:nvPr/>
        </p:nvSpPr>
        <p:spPr>
          <a:xfrm>
            <a:off x="3893043" y="3417323"/>
            <a:ext cx="2119914" cy="2616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Verifiable</a:t>
            </a:r>
            <a:r>
              <a:rPr kumimoji="1" lang="ja-JP" altLang="en-US"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 </a:t>
            </a:r>
            <a:r>
              <a:rPr kumimoji="1" lang="en-US" altLang="ja-JP"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Data</a:t>
            </a:r>
            <a:r>
              <a:rPr kumimoji="1" lang="ja-JP" altLang="en-US"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 </a:t>
            </a:r>
            <a:r>
              <a:rPr kumimoji="1" lang="en-US" altLang="ja-JP"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Registry</a:t>
            </a:r>
          </a:p>
        </p:txBody>
      </p:sp>
      <p:sp>
        <p:nvSpPr>
          <p:cNvPr id="8" name="二等辺三角形 7"/>
          <p:cNvSpPr/>
          <p:nvPr/>
        </p:nvSpPr>
        <p:spPr>
          <a:xfrm>
            <a:off x="3734860" y="4882502"/>
            <a:ext cx="2436280" cy="163378"/>
          </a:xfrm>
          <a:prstGeom prst="triangle">
            <a:avLst/>
          </a:prstGeom>
          <a:solidFill>
            <a:schemeClr val="accent1">
              <a:lumMod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4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103" name="テキスト ボックス 102"/>
          <p:cNvSpPr txBox="1"/>
          <p:nvPr/>
        </p:nvSpPr>
        <p:spPr>
          <a:xfrm>
            <a:off x="5619291" y="4107802"/>
            <a:ext cx="1406349" cy="2616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保存、管理、追跡</a:t>
            </a:r>
            <a:endParaRPr kumimoji="1" lang="en-US" altLang="ja-JP"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grpSp>
        <p:nvGrpSpPr>
          <p:cNvPr id="104" name="グループ化 103"/>
          <p:cNvGrpSpPr/>
          <p:nvPr/>
        </p:nvGrpSpPr>
        <p:grpSpPr>
          <a:xfrm rot="16200000" flipH="1">
            <a:off x="4850496" y="4109945"/>
            <a:ext cx="205008" cy="283151"/>
            <a:chOff x="4094963" y="4126973"/>
            <a:chExt cx="1893719" cy="283151"/>
          </a:xfrm>
        </p:grpSpPr>
        <p:cxnSp>
          <p:nvCxnSpPr>
            <p:cNvPr id="105" name="直線矢印コネクタ 104"/>
            <p:cNvCxnSpPr/>
            <p:nvPr/>
          </p:nvCxnSpPr>
          <p:spPr>
            <a:xfrm flipV="1">
              <a:off x="4094963" y="4126973"/>
              <a:ext cx="1893719" cy="0"/>
            </a:xfrm>
            <a:prstGeom prst="straightConnector1">
              <a:avLst/>
            </a:prstGeom>
            <a:ln w="3175">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106" name="直線矢印コネクタ 105"/>
            <p:cNvCxnSpPr/>
            <p:nvPr/>
          </p:nvCxnSpPr>
          <p:spPr>
            <a:xfrm flipH="1" flipV="1">
              <a:off x="4094963" y="4410124"/>
              <a:ext cx="1893719" cy="0"/>
            </a:xfrm>
            <a:prstGeom prst="straightConnector1">
              <a:avLst/>
            </a:prstGeom>
            <a:ln w="3175">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grpSp>
      <p:sp>
        <p:nvSpPr>
          <p:cNvPr id="107" name="正方形/長方形 106"/>
          <p:cNvSpPr/>
          <p:nvPr/>
        </p:nvSpPr>
        <p:spPr>
          <a:xfrm>
            <a:off x="5107053" y="3145642"/>
            <a:ext cx="4604506" cy="210792"/>
          </a:xfrm>
          <a:prstGeom prst="rect">
            <a:avLst/>
          </a:prstGeom>
          <a:solidFill>
            <a:schemeClr val="accent2">
              <a:lumMod val="10000"/>
              <a:lumOff val="9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トレーサビリティの向上による透明性の実現</a:t>
            </a:r>
          </a:p>
        </p:txBody>
      </p:sp>
      <p:grpSp>
        <p:nvGrpSpPr>
          <p:cNvPr id="7" name="グループ化 6"/>
          <p:cNvGrpSpPr/>
          <p:nvPr/>
        </p:nvGrpSpPr>
        <p:grpSpPr>
          <a:xfrm>
            <a:off x="917080" y="4390420"/>
            <a:ext cx="7940408" cy="444136"/>
            <a:chOff x="917080" y="4390420"/>
            <a:chExt cx="7940408" cy="541200"/>
          </a:xfrm>
        </p:grpSpPr>
        <p:grpSp>
          <p:nvGrpSpPr>
            <p:cNvPr id="4" name="グループ化 3"/>
            <p:cNvGrpSpPr/>
            <p:nvPr/>
          </p:nvGrpSpPr>
          <p:grpSpPr>
            <a:xfrm>
              <a:off x="1142624" y="4481950"/>
              <a:ext cx="7489320" cy="358140"/>
              <a:chOff x="491376" y="3825240"/>
              <a:chExt cx="7489320" cy="358140"/>
            </a:xfrm>
            <a:solidFill>
              <a:schemeClr val="accent1"/>
            </a:solidFill>
          </p:grpSpPr>
          <p:sp>
            <p:nvSpPr>
              <p:cNvPr id="3" name="ホームベース 2"/>
              <p:cNvSpPr/>
              <p:nvPr/>
            </p:nvSpPr>
            <p:spPr>
              <a:xfrm>
                <a:off x="2021676" y="3825240"/>
                <a:ext cx="1368120" cy="358140"/>
              </a:xfrm>
              <a:prstGeom prst="homePlate">
                <a:avLst/>
              </a:prstGeom>
              <a:grp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Arial"/>
                    <a:ea typeface="Meiryo UI"/>
                    <a:cs typeface="+mn-cs"/>
                  </a:rPr>
                  <a:t>申請</a:t>
                </a:r>
              </a:p>
            </p:txBody>
          </p:sp>
          <p:sp>
            <p:nvSpPr>
              <p:cNvPr id="56" name="ホームベース 55"/>
              <p:cNvSpPr/>
              <p:nvPr/>
            </p:nvSpPr>
            <p:spPr>
              <a:xfrm>
                <a:off x="3551976" y="3825240"/>
                <a:ext cx="1368120" cy="358140"/>
              </a:xfrm>
              <a:prstGeom prst="homePlate">
                <a:avLst/>
              </a:prstGeom>
              <a:grp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Arial"/>
                    <a:ea typeface="Meiryo UI"/>
                    <a:cs typeface="+mn-cs"/>
                  </a:rPr>
                  <a:t>確認・承認</a:t>
                </a:r>
              </a:p>
            </p:txBody>
          </p:sp>
          <p:sp>
            <p:nvSpPr>
              <p:cNvPr id="58" name="ホームベース 57"/>
              <p:cNvSpPr/>
              <p:nvPr/>
            </p:nvSpPr>
            <p:spPr>
              <a:xfrm>
                <a:off x="5082276" y="3825240"/>
                <a:ext cx="1368120" cy="358140"/>
              </a:xfrm>
              <a:prstGeom prst="homePlate">
                <a:avLst/>
              </a:prstGeom>
              <a:grp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Arial"/>
                    <a:ea typeface="Meiryo UI"/>
                    <a:cs typeface="+mn-cs"/>
                  </a:rPr>
                  <a:t>施工・完了</a:t>
                </a:r>
              </a:p>
            </p:txBody>
          </p:sp>
          <p:sp>
            <p:nvSpPr>
              <p:cNvPr id="59" name="ホームベース 58"/>
              <p:cNvSpPr/>
              <p:nvPr/>
            </p:nvSpPr>
            <p:spPr>
              <a:xfrm>
                <a:off x="491376" y="3825240"/>
                <a:ext cx="1368120" cy="358140"/>
              </a:xfrm>
              <a:prstGeom prst="homePlate">
                <a:avLst/>
              </a:prstGeom>
              <a:grp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Arial"/>
                    <a:ea typeface="Meiryo UI"/>
                    <a:cs typeface="+mn-cs"/>
                  </a:rPr>
                  <a:t>建築設計</a:t>
                </a:r>
              </a:p>
            </p:txBody>
          </p:sp>
          <p:sp>
            <p:nvSpPr>
              <p:cNvPr id="60" name="ホームベース 59"/>
              <p:cNvSpPr/>
              <p:nvPr/>
            </p:nvSpPr>
            <p:spPr>
              <a:xfrm>
                <a:off x="6612576" y="3825240"/>
                <a:ext cx="1368120" cy="358140"/>
              </a:xfrm>
              <a:prstGeom prst="homePlate">
                <a:avLst/>
              </a:prstGeom>
              <a:grp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Arial"/>
                    <a:ea typeface="Meiryo UI"/>
                    <a:cs typeface="+mn-cs"/>
                  </a:rPr>
                  <a:t>検査</a:t>
                </a:r>
              </a:p>
            </p:txBody>
          </p:sp>
        </p:grpSp>
        <p:sp>
          <p:nvSpPr>
            <p:cNvPr id="63" name="角丸四角形 62"/>
            <p:cNvSpPr/>
            <p:nvPr/>
          </p:nvSpPr>
          <p:spPr>
            <a:xfrm>
              <a:off x="917080" y="4390420"/>
              <a:ext cx="7940408" cy="541200"/>
            </a:xfrm>
            <a:prstGeom prst="roundRect">
              <a:avLst/>
            </a:prstGeom>
            <a:noFill/>
            <a:ln>
              <a:solidFill>
                <a:schemeClr val="accent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grpSp>
      <p:sp>
        <p:nvSpPr>
          <p:cNvPr id="66" name="テキスト ボックス 65"/>
          <p:cNvSpPr txBox="1"/>
          <p:nvPr/>
        </p:nvSpPr>
        <p:spPr>
          <a:xfrm>
            <a:off x="6091106" y="4853399"/>
            <a:ext cx="1406349" cy="2616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申請、許可等</a:t>
            </a:r>
            <a:endParaRPr kumimoji="1" lang="en-US" altLang="ja-JP"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61" name="正方形/長方形 60"/>
          <p:cNvSpPr/>
          <p:nvPr/>
        </p:nvSpPr>
        <p:spPr>
          <a:xfrm>
            <a:off x="8589228" y="74294"/>
            <a:ext cx="985283" cy="186395"/>
          </a:xfrm>
          <a:prstGeom prst="rect">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400" b="1" i="0" u="none" strike="noStrike" kern="1200" cap="none" spc="0" normalizeH="0" baseline="0" noProof="0" dirty="0">
                <a:ln>
                  <a:noFill/>
                </a:ln>
                <a:solidFill>
                  <a:srgbClr val="000000"/>
                </a:solidFill>
                <a:effectLst/>
                <a:uLnTx/>
                <a:uFillTx/>
                <a:latin typeface="Arial"/>
                <a:ea typeface="Meiryo UI"/>
                <a:cs typeface="+mn-cs"/>
              </a:rPr>
              <a:t>EU</a:t>
            </a:r>
            <a:endParaRPr kumimoji="1" lang="ja-JP" altLang="en-US" sz="1400" b="1" i="0" u="none" strike="noStrike" kern="1200" cap="none" spc="0" normalizeH="0" baseline="0" noProof="0" dirty="0">
              <a:ln>
                <a:noFill/>
              </a:ln>
              <a:solidFill>
                <a:srgbClr val="000000"/>
              </a:solidFill>
              <a:effectLst/>
              <a:uLnTx/>
              <a:uFillTx/>
              <a:latin typeface="Arial"/>
              <a:ea typeface="Meiryo UI"/>
              <a:cs typeface="+mn-cs"/>
            </a:endParaRPr>
          </a:p>
        </p:txBody>
      </p:sp>
      <p:sp>
        <p:nvSpPr>
          <p:cNvPr id="71" name="正方形/長方形 70"/>
          <p:cNvSpPr/>
          <p:nvPr/>
        </p:nvSpPr>
        <p:spPr>
          <a:xfrm>
            <a:off x="8589228" y="287160"/>
            <a:ext cx="985283" cy="186395"/>
          </a:xfrm>
          <a:prstGeom prst="rect">
            <a:avLst/>
          </a:prstGeom>
          <a:solidFill>
            <a:schemeClr val="accent2">
              <a:lumMod val="25000"/>
              <a:lumOff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ドイツ</a:t>
            </a:r>
          </a:p>
        </p:txBody>
      </p:sp>
      <p:sp>
        <p:nvSpPr>
          <p:cNvPr id="74" name="正方形/長方形 73"/>
          <p:cNvSpPr/>
          <p:nvPr/>
        </p:nvSpPr>
        <p:spPr>
          <a:xfrm>
            <a:off x="8589226" y="507060"/>
            <a:ext cx="985283" cy="186395"/>
          </a:xfrm>
          <a:prstGeom prst="rect">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イギリス</a:t>
            </a:r>
          </a:p>
        </p:txBody>
      </p:sp>
      <p:sp>
        <p:nvSpPr>
          <p:cNvPr id="75" name="正方形/長方形 74"/>
          <p:cNvSpPr/>
          <p:nvPr/>
        </p:nvSpPr>
        <p:spPr>
          <a:xfrm>
            <a:off x="178502" y="6292586"/>
            <a:ext cx="9240538"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800" b="0" i="0" u="none" strike="noStrike" kern="1200" cap="none" spc="0" normalizeH="0" baseline="0" noProof="0" dirty="0" smtClean="0">
                <a:ln>
                  <a:noFill/>
                </a:ln>
                <a:solidFill>
                  <a:srgbClr val="000000"/>
                </a:solidFill>
                <a:effectLst/>
                <a:uLnTx/>
                <a:uFillTx/>
                <a:latin typeface="+mn-ea"/>
                <a:cs typeface="+mn-cs"/>
              </a:rPr>
              <a:t>出所）１</a:t>
            </a:r>
            <a:r>
              <a:rPr kumimoji="1" lang="ja-JP" altLang="en-US" sz="800" b="0" i="0" u="none" strike="noStrike" kern="1200" cap="none" spc="0" normalizeH="0" baseline="0" noProof="0" dirty="0">
                <a:ln>
                  <a:noFill/>
                </a:ln>
                <a:solidFill>
                  <a:srgbClr val="000000"/>
                </a:solidFill>
                <a:effectLst/>
                <a:uLnTx/>
                <a:uFillTx/>
                <a:latin typeface="+mn-ea"/>
                <a:cs typeface="+mn-cs"/>
              </a:rPr>
              <a:t>　</a:t>
            </a:r>
            <a:r>
              <a:rPr kumimoji="1" lang="en-US" altLang="ja-JP" sz="800" b="0" i="0" u="none" strike="noStrike" kern="1200" cap="none" spc="0" normalizeH="0" baseline="0" noProof="0" dirty="0">
                <a:ln>
                  <a:noFill/>
                </a:ln>
                <a:solidFill>
                  <a:srgbClr val="000000"/>
                </a:solidFill>
                <a:effectLst/>
                <a:uLnTx/>
                <a:uFillTx/>
                <a:latin typeface="+mn-ea"/>
                <a:cs typeface="+mn-cs"/>
              </a:rPr>
              <a:t>https://www.digitale-technologien.de/DT/Navigation/EN/ProgrammeProjekte/AktuelleTechnologieprogramme/Sichere_Digitale_Identitaeten/Use_Cases/Use_Case_4/Use_Case_4.html</a:t>
            </a:r>
          </a:p>
        </p:txBody>
      </p:sp>
      <p:sp>
        <p:nvSpPr>
          <p:cNvPr id="76" name="正方形/長方形 75"/>
          <p:cNvSpPr/>
          <p:nvPr/>
        </p:nvSpPr>
        <p:spPr>
          <a:xfrm>
            <a:off x="178502" y="3454606"/>
            <a:ext cx="9533057" cy="2828207"/>
          </a:xfrm>
          <a:prstGeom prst="rect">
            <a:avLst/>
          </a:prstGeom>
          <a:noFill/>
          <a:ln>
            <a:solidFill>
              <a:schemeClr val="accent2">
                <a:lumMod val="25000"/>
                <a:lumOff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77" name="正方形/長方形 76"/>
          <p:cNvSpPr/>
          <p:nvPr/>
        </p:nvSpPr>
        <p:spPr>
          <a:xfrm>
            <a:off x="6705069" y="74294"/>
            <a:ext cx="1804708" cy="278660"/>
          </a:xfrm>
          <a:prstGeom prst="rect">
            <a:avLst/>
          </a:prstGeom>
          <a:solidFill>
            <a:schemeClr val="accent2">
              <a:lumMod val="90000"/>
              <a:lumOff val="10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分野：</a:t>
            </a:r>
            <a:r>
              <a:rPr lang="ja-JP" altLang="en-US" sz="1400" b="1" dirty="0">
                <a:solidFill>
                  <a:srgbClr val="FFFFFF"/>
                </a:solidFill>
                <a:latin typeface="Meiryo UI" panose="020B0604030504040204" pitchFamily="50" charset="-128"/>
                <a:ea typeface="Meiryo UI" panose="020B0604030504040204" pitchFamily="50" charset="-128"/>
              </a:rPr>
              <a:t>行政</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78" name="正方形/長方形 77"/>
          <p:cNvSpPr/>
          <p:nvPr/>
        </p:nvSpPr>
        <p:spPr>
          <a:xfrm>
            <a:off x="6705069" y="398344"/>
            <a:ext cx="1804707" cy="278660"/>
          </a:xfrm>
          <a:prstGeom prst="rect">
            <a:avLst/>
          </a:prstGeom>
          <a:solidFill>
            <a:schemeClr val="accent2">
              <a:lumMod val="90000"/>
              <a:lumOff val="10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フェーズ：</a:t>
            </a:r>
            <a:r>
              <a:rPr kumimoji="1" lang="en-US" altLang="ja-JP" sz="1400" b="1" i="0" u="none" strike="noStrike" kern="1200" cap="none" spc="0" normalizeH="0" baseline="0" noProof="0" dirty="0" err="1">
                <a:ln>
                  <a:noFill/>
                </a:ln>
                <a:solidFill>
                  <a:srgbClr val="FFFFFF"/>
                </a:solidFill>
                <a:effectLst/>
                <a:uLnTx/>
                <a:uFillTx/>
                <a:latin typeface="Meiryo UI" panose="020B0604030504040204" pitchFamily="50" charset="-128"/>
                <a:ea typeface="Meiryo UI" panose="020B0604030504040204" pitchFamily="50" charset="-128"/>
                <a:cs typeface="+mn-cs"/>
              </a:rPr>
              <a:t>PoC</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Tree>
    <p:extLst>
      <p:ext uri="{BB962C8B-B14F-4D97-AF65-F5344CB8AC3E}">
        <p14:creationId xmlns:p14="http://schemas.microsoft.com/office/powerpoint/2010/main" val="195813735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 name="テキスト ボックス 82"/>
          <p:cNvSpPr txBox="1"/>
          <p:nvPr/>
        </p:nvSpPr>
        <p:spPr>
          <a:xfrm>
            <a:off x="7555219" y="4288648"/>
            <a:ext cx="830594"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28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a:t>
            </a:r>
          </a:p>
        </p:txBody>
      </p:sp>
      <p:sp>
        <p:nvSpPr>
          <p:cNvPr id="2" name="タイトル 1"/>
          <p:cNvSpPr>
            <a:spLocks noGrp="1"/>
          </p:cNvSpPr>
          <p:nvPr>
            <p:ph type="title"/>
          </p:nvPr>
        </p:nvSpPr>
        <p:spPr>
          <a:xfrm>
            <a:off x="331490" y="164692"/>
            <a:ext cx="9243021" cy="510553"/>
          </a:xfrm>
        </p:spPr>
        <p:txBody>
          <a:bodyPr>
            <a:noAutofit/>
          </a:bodyPr>
          <a:lstStyle/>
          <a:p>
            <a:r>
              <a:rPr lang="en-US" altLang="ja-JP" sz="1000" dirty="0">
                <a:solidFill>
                  <a:srgbClr val="002060"/>
                </a:solidFill>
              </a:rPr>
              <a:t>3.3.1</a:t>
            </a:r>
            <a:r>
              <a:rPr lang="ja-JP" altLang="en-US" sz="1000" dirty="0">
                <a:solidFill>
                  <a:srgbClr val="002060"/>
                </a:solidFill>
              </a:rPr>
              <a:t>　自己主権型／分散型アイデンティティに関する取り組み・ユースケース　</a:t>
            </a:r>
            <a:r>
              <a:rPr lang="en-US" altLang="ja-JP" sz="1000" dirty="0">
                <a:solidFill>
                  <a:srgbClr val="002060"/>
                </a:solidFill>
              </a:rPr>
              <a:t/>
            </a:r>
            <a:br>
              <a:rPr lang="en-US" altLang="ja-JP" sz="1000" dirty="0">
                <a:solidFill>
                  <a:srgbClr val="002060"/>
                </a:solidFill>
              </a:rPr>
            </a:br>
            <a:r>
              <a:rPr lang="en-US" altLang="ja-JP" sz="1800" dirty="0" err="1">
                <a:solidFill>
                  <a:srgbClr val="002060"/>
                </a:solidFill>
              </a:rPr>
              <a:t>IDunion</a:t>
            </a:r>
            <a:r>
              <a:rPr lang="ja-JP" altLang="en-US" sz="1800" dirty="0">
                <a:solidFill>
                  <a:srgbClr val="002060"/>
                </a:solidFill>
              </a:rPr>
              <a:t>：教育プログラムにおける記録やその証明の一元管理</a:t>
            </a:r>
          </a:p>
        </p:txBody>
      </p:sp>
      <p:sp>
        <p:nvSpPr>
          <p:cNvPr id="42" name="正方形/長方形 41"/>
          <p:cNvSpPr/>
          <p:nvPr/>
        </p:nvSpPr>
        <p:spPr>
          <a:xfrm>
            <a:off x="179479" y="2622514"/>
            <a:ext cx="4621121" cy="212209"/>
          </a:xfrm>
          <a:prstGeom prst="rect">
            <a:avLst/>
          </a:prstGeom>
          <a:solidFill>
            <a:schemeClr val="accent1">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ペインポイント</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43" name="正方形/長方形 42"/>
          <p:cNvSpPr/>
          <p:nvPr/>
        </p:nvSpPr>
        <p:spPr>
          <a:xfrm>
            <a:off x="5107053" y="727661"/>
            <a:ext cx="1224136" cy="220018"/>
          </a:xfrm>
          <a:prstGeom prst="rect">
            <a:avLst/>
          </a:prstGeom>
          <a:solidFill>
            <a:schemeClr val="accent1">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エンティティ</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44" name="正方形/長方形 43"/>
          <p:cNvSpPr/>
          <p:nvPr/>
        </p:nvSpPr>
        <p:spPr>
          <a:xfrm>
            <a:off x="5108029" y="719778"/>
            <a:ext cx="4603530" cy="1340760"/>
          </a:xfrm>
          <a:prstGeom prst="rect">
            <a:avLst/>
          </a:prstGeom>
          <a:noFill/>
          <a:ln>
            <a:solidFill>
              <a:schemeClr val="accent2">
                <a:lumMod val="25000"/>
                <a:lumOff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45" name="テキスト ボックス 44"/>
          <p:cNvSpPr txBox="1"/>
          <p:nvPr/>
        </p:nvSpPr>
        <p:spPr>
          <a:xfrm>
            <a:off x="5107053" y="954158"/>
            <a:ext cx="4467458" cy="646331"/>
          </a:xfrm>
          <a:prstGeom prst="rect">
            <a:avLst/>
          </a:prstGeom>
          <a:noFill/>
        </p:spPr>
        <p:txBody>
          <a:bodyPr wrap="square" rtlCol="0">
            <a:sp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費用負担主体：不明</a:t>
            </a:r>
            <a:endPar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価値提供主体：</a:t>
            </a:r>
            <a:r>
              <a:rPr kumimoji="1" lang="en-US" altLang="ja-JP" sz="1200" b="0" i="0" u="none" strike="noStrike" kern="1200" cap="none" spc="0" normalizeH="0" baseline="0" noProof="0" dirty="0" err="1">
                <a:ln>
                  <a:noFill/>
                </a:ln>
                <a:solidFill>
                  <a:srgbClr val="000000"/>
                </a:solidFill>
                <a:effectLst/>
                <a:uLnTx/>
                <a:uFillTx/>
                <a:latin typeface="Meiryo UI" panose="020B0604030504040204" pitchFamily="50" charset="-128"/>
                <a:ea typeface="Meiryo UI" panose="020B0604030504040204" pitchFamily="50" charset="-128"/>
                <a:cs typeface="+mn-cs"/>
              </a:rPr>
              <a:t>IDUnion</a:t>
            </a:r>
            <a:endPar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参加者：学生、大学の管理部門等</a:t>
            </a:r>
            <a:endPar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46" name="正方形/長方形 45"/>
          <p:cNvSpPr/>
          <p:nvPr/>
        </p:nvSpPr>
        <p:spPr>
          <a:xfrm>
            <a:off x="179479" y="727661"/>
            <a:ext cx="1720266" cy="220018"/>
          </a:xfrm>
          <a:prstGeom prst="rect">
            <a:avLst/>
          </a:prstGeom>
          <a:solidFill>
            <a:schemeClr val="accent1">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概要</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47" name="正方形/長方形 46"/>
          <p:cNvSpPr/>
          <p:nvPr/>
        </p:nvSpPr>
        <p:spPr>
          <a:xfrm>
            <a:off x="179478" y="719778"/>
            <a:ext cx="4928551" cy="1349416"/>
          </a:xfrm>
          <a:prstGeom prst="rect">
            <a:avLst/>
          </a:prstGeom>
          <a:noFill/>
          <a:ln>
            <a:solidFill>
              <a:schemeClr val="accent2">
                <a:lumMod val="25000"/>
                <a:lumOff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48" name="テキスト ボックス 47"/>
          <p:cNvSpPr txBox="1"/>
          <p:nvPr/>
        </p:nvSpPr>
        <p:spPr>
          <a:xfrm>
            <a:off x="179479" y="956893"/>
            <a:ext cx="4889933" cy="1107996"/>
          </a:xfrm>
          <a:prstGeom prst="rect">
            <a:avLst/>
          </a:prstGeom>
          <a:noFill/>
        </p:spPr>
        <p:txBody>
          <a:bodyPr wrap="square" rtlCol="0">
            <a:sp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学士・修士課程、交換留学等の際に必要となるコース記録や成績証明書など、学生生活における様々な記録を、単一のデジタルウォレット保存することで、学生が、必要に応じて大学の管理者に送付することが可能となる</a:t>
            </a:r>
            <a:endParaRPr kumimoji="1" lang="en-US" altLang="ja-JP"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提出</a:t>
            </a:r>
            <a:r>
              <a:rPr kumimoji="1" lang="ja-JP" altLang="en-US" sz="1100" b="0" i="0" u="none" strike="noStrike" kern="120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rPr>
              <a:t>する大学別の機関</a:t>
            </a:r>
            <a:r>
              <a:rPr kumimoji="1" lang="ja-JP" altLang="en-US"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に応じて様々な様式（紙、デジタル）で提出する必要があった、コース記録や各種証明書等をデジタルウォレットで保管し、そこから提出することで、データの管理や提出に係る作業を省力化</a:t>
            </a:r>
            <a:r>
              <a:rPr kumimoji="1" lang="ja-JP" altLang="en-US" sz="1100" b="0" i="0" u="none" strike="noStrike" kern="120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rPr>
              <a:t>する</a:t>
            </a:r>
            <a:r>
              <a:rPr kumimoji="1" lang="ja-JP" altLang="en-US" sz="1100" b="0" i="0" u="none" strike="noStrike" kern="1200" cap="none" spc="0" normalizeH="0" baseline="3000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rPr>
              <a:t>１</a:t>
            </a:r>
            <a:endParaRPr kumimoji="1" lang="ja-JP" altLang="en-US" sz="1100" b="0" i="0" u="none" strike="noStrike" kern="1200" cap="none" spc="0" normalizeH="0" baseline="3000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49" name="正方形/長方形 48"/>
          <p:cNvSpPr/>
          <p:nvPr/>
        </p:nvSpPr>
        <p:spPr>
          <a:xfrm>
            <a:off x="5107053" y="2622514"/>
            <a:ext cx="4604506" cy="212209"/>
          </a:xfrm>
          <a:prstGeom prst="rect">
            <a:avLst/>
          </a:prstGeom>
          <a:solidFill>
            <a:schemeClr val="accent1">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提供する価値</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53" name="正方形/長方形 52"/>
          <p:cNvSpPr/>
          <p:nvPr/>
        </p:nvSpPr>
        <p:spPr>
          <a:xfrm>
            <a:off x="178502" y="2069194"/>
            <a:ext cx="4928551" cy="490255"/>
          </a:xfrm>
          <a:prstGeom prst="rect">
            <a:avLst/>
          </a:prstGeom>
          <a:noFill/>
          <a:ln>
            <a:solidFill>
              <a:schemeClr val="accent2">
                <a:lumMod val="25000"/>
                <a:lumOff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54" name="正方形/長方形 53"/>
          <p:cNvSpPr/>
          <p:nvPr/>
        </p:nvSpPr>
        <p:spPr>
          <a:xfrm>
            <a:off x="179479" y="2077078"/>
            <a:ext cx="1720266" cy="220018"/>
          </a:xfrm>
          <a:prstGeom prst="rect">
            <a:avLst/>
          </a:prstGeom>
          <a:solidFill>
            <a:schemeClr val="accent1">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使用されている技術</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55" name="正方形/長方形 54"/>
          <p:cNvSpPr/>
          <p:nvPr/>
        </p:nvSpPr>
        <p:spPr>
          <a:xfrm>
            <a:off x="5108029" y="2060538"/>
            <a:ext cx="1720266" cy="220018"/>
          </a:xfrm>
          <a:prstGeom prst="rect">
            <a:avLst/>
          </a:prstGeom>
          <a:solidFill>
            <a:schemeClr val="accent1">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扱う属性情報</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56" name="正方形/長方形 55"/>
          <p:cNvSpPr/>
          <p:nvPr/>
        </p:nvSpPr>
        <p:spPr>
          <a:xfrm>
            <a:off x="5107054" y="2066317"/>
            <a:ext cx="4604506" cy="490255"/>
          </a:xfrm>
          <a:prstGeom prst="rect">
            <a:avLst/>
          </a:prstGeom>
          <a:noFill/>
          <a:ln>
            <a:solidFill>
              <a:schemeClr val="accent2">
                <a:lumMod val="25000"/>
                <a:lumOff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57" name="テキスト ボックス 56"/>
          <p:cNvSpPr txBox="1"/>
          <p:nvPr/>
        </p:nvSpPr>
        <p:spPr>
          <a:xfrm>
            <a:off x="5107054" y="2277134"/>
            <a:ext cx="4467458" cy="253916"/>
          </a:xfrm>
          <a:prstGeom prst="rect">
            <a:avLst/>
          </a:prstGeom>
          <a:noFill/>
        </p:spPr>
        <p:txBody>
          <a:bodyPr wrap="square" rtlCol="0">
            <a:sp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050" b="0" i="0" u="none" strike="noStrike" kern="1200" cap="none" spc="0" normalizeH="0" baseline="0" noProof="0" dirty="0">
                <a:ln>
                  <a:noFill/>
                </a:ln>
                <a:solidFill>
                  <a:srgbClr val="000000"/>
                </a:solidFill>
                <a:effectLst/>
                <a:uLnTx/>
                <a:uFillTx/>
                <a:latin typeface="Arial"/>
                <a:ea typeface="Meiryo UI"/>
                <a:cs typeface="+mn-cs"/>
              </a:rPr>
              <a:t>コースの記録、成績証明書</a:t>
            </a:r>
            <a:r>
              <a:rPr kumimoji="1" lang="ja-JP" altLang="en-US" sz="105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等</a:t>
            </a:r>
          </a:p>
        </p:txBody>
      </p:sp>
      <p:sp>
        <p:nvSpPr>
          <p:cNvPr id="61" name="テキスト ボックス 60"/>
          <p:cNvSpPr txBox="1"/>
          <p:nvPr/>
        </p:nvSpPr>
        <p:spPr>
          <a:xfrm>
            <a:off x="6043142" y="5059348"/>
            <a:ext cx="1589435" cy="2616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大学の管理部門等</a:t>
            </a:r>
            <a:endParaRPr kumimoji="1" lang="en-US" altLang="ja-JP"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63" name="正方形/長方形 62"/>
          <p:cNvSpPr/>
          <p:nvPr/>
        </p:nvSpPr>
        <p:spPr>
          <a:xfrm>
            <a:off x="179479" y="3444889"/>
            <a:ext cx="1440160" cy="188736"/>
          </a:xfrm>
          <a:prstGeom prst="rect">
            <a:avLst/>
          </a:prstGeom>
          <a:solidFill>
            <a:schemeClr val="accent1">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ビジネスモデル</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pic>
        <p:nvPicPr>
          <p:cNvPr id="64" name="図 6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50480" y="4223330"/>
            <a:ext cx="548612" cy="548612"/>
          </a:xfrm>
          <a:prstGeom prst="rect">
            <a:avLst/>
          </a:prstGeom>
        </p:spPr>
      </p:pic>
      <p:sp>
        <p:nvSpPr>
          <p:cNvPr id="65" name="正方形/長方形 64"/>
          <p:cNvSpPr/>
          <p:nvPr/>
        </p:nvSpPr>
        <p:spPr>
          <a:xfrm>
            <a:off x="1940771" y="4797738"/>
            <a:ext cx="1285894" cy="2616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ウォレット</a:t>
            </a:r>
            <a:endParaRPr kumimoji="1" lang="en-US" altLang="ja-JP"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grpSp>
        <p:nvGrpSpPr>
          <p:cNvPr id="66" name="グループ化 65"/>
          <p:cNvGrpSpPr>
            <a:grpSpLocks noChangeAspect="1"/>
          </p:cNvGrpSpPr>
          <p:nvPr/>
        </p:nvGrpSpPr>
        <p:grpSpPr>
          <a:xfrm>
            <a:off x="8673324" y="4294308"/>
            <a:ext cx="634154" cy="540158"/>
            <a:chOff x="6249144" y="886511"/>
            <a:chExt cx="720080" cy="845997"/>
          </a:xfrm>
        </p:grpSpPr>
        <p:sp>
          <p:nvSpPr>
            <p:cNvPr id="67" name="円柱 66"/>
            <p:cNvSpPr/>
            <p:nvPr/>
          </p:nvSpPr>
          <p:spPr>
            <a:xfrm>
              <a:off x="6249144" y="1420675"/>
              <a:ext cx="720080" cy="311833"/>
            </a:xfrm>
            <a:prstGeom prst="can">
              <a:avLst/>
            </a:prstGeom>
            <a:solidFill>
              <a:srgbClr val="C2CEE6"/>
            </a:solidFill>
            <a:ln w="9525" cap="flat" cmpd="sng" algn="ctr">
              <a:solidFill>
                <a:srgbClr val="6785C1"/>
              </a:solidFill>
              <a:prstDash val="solid"/>
            </a:ln>
            <a:effectLst/>
          </p:spPr>
          <p:txBody>
            <a:bodyPr rtlCol="0" anchor="ctr"/>
            <a:lstStyle/>
            <a:p>
              <a:pPr marL="0" marR="0" lvl="0" indent="0" algn="ctr" defTabSz="925880" rtl="0" eaLnBrk="1" fontAlgn="auto" latinLnBrk="0" hangingPunct="1">
                <a:lnSpc>
                  <a:spcPct val="100000"/>
                </a:lnSpc>
                <a:spcBef>
                  <a:spcPts val="0"/>
                </a:spcBef>
                <a:spcAft>
                  <a:spcPts val="0"/>
                </a:spcAft>
                <a:buClrTx/>
                <a:buSzTx/>
                <a:buFontTx/>
                <a:buNone/>
                <a:tabLst/>
                <a:defRPr/>
              </a:pPr>
              <a:endParaRPr kumimoji="0" lang="ja-JP" altLang="en-US" sz="1822" b="0" i="0" u="none" strike="noStrike" kern="0" cap="none" spc="0" normalizeH="0" baseline="0" noProof="0" dirty="0">
                <a:ln>
                  <a:noFill/>
                </a:ln>
                <a:solidFill>
                  <a:srgbClr val="000000"/>
                </a:solidFill>
                <a:effectLst/>
                <a:uLnTx/>
                <a:uFillTx/>
                <a:latin typeface="HGP創英角ｺﾞｼｯｸUB"/>
                <a:ea typeface="HGP創英角ｺﾞｼｯｸUB"/>
                <a:cs typeface="+mn-cs"/>
              </a:endParaRPr>
            </a:p>
          </p:txBody>
        </p:sp>
        <p:sp>
          <p:nvSpPr>
            <p:cNvPr id="68" name="円柱 67"/>
            <p:cNvSpPr/>
            <p:nvPr/>
          </p:nvSpPr>
          <p:spPr>
            <a:xfrm>
              <a:off x="6249144" y="1158692"/>
              <a:ext cx="720080" cy="311833"/>
            </a:xfrm>
            <a:prstGeom prst="can">
              <a:avLst/>
            </a:prstGeom>
            <a:solidFill>
              <a:srgbClr val="C2CEE6"/>
            </a:solidFill>
            <a:ln w="9525" cap="flat" cmpd="sng" algn="ctr">
              <a:solidFill>
                <a:srgbClr val="6785C1"/>
              </a:solidFill>
              <a:prstDash val="solid"/>
            </a:ln>
            <a:effectLst/>
          </p:spPr>
          <p:txBody>
            <a:bodyPr rtlCol="0" anchor="ctr"/>
            <a:lstStyle/>
            <a:p>
              <a:pPr marL="0" marR="0" lvl="0" indent="0" algn="ctr" defTabSz="925880" rtl="0" eaLnBrk="1" fontAlgn="auto" latinLnBrk="0" hangingPunct="1">
                <a:lnSpc>
                  <a:spcPct val="100000"/>
                </a:lnSpc>
                <a:spcBef>
                  <a:spcPts val="0"/>
                </a:spcBef>
                <a:spcAft>
                  <a:spcPts val="0"/>
                </a:spcAft>
                <a:buClrTx/>
                <a:buSzTx/>
                <a:buFontTx/>
                <a:buNone/>
                <a:tabLst/>
                <a:defRPr/>
              </a:pPr>
              <a:endParaRPr kumimoji="0" lang="ja-JP" altLang="en-US" sz="1822" b="0" i="0" u="none" strike="noStrike" kern="0" cap="none" spc="0" normalizeH="0" baseline="0" noProof="0" dirty="0">
                <a:ln>
                  <a:noFill/>
                </a:ln>
                <a:solidFill>
                  <a:srgbClr val="000000"/>
                </a:solidFill>
                <a:effectLst/>
                <a:uLnTx/>
                <a:uFillTx/>
                <a:latin typeface="HGP創英角ｺﾞｼｯｸUB"/>
                <a:ea typeface="HGP創英角ｺﾞｼｯｸUB"/>
                <a:cs typeface="+mn-cs"/>
              </a:endParaRPr>
            </a:p>
          </p:txBody>
        </p:sp>
        <p:sp>
          <p:nvSpPr>
            <p:cNvPr id="69" name="円柱 68"/>
            <p:cNvSpPr/>
            <p:nvPr/>
          </p:nvSpPr>
          <p:spPr>
            <a:xfrm>
              <a:off x="6249144" y="886511"/>
              <a:ext cx="720080" cy="311833"/>
            </a:xfrm>
            <a:prstGeom prst="can">
              <a:avLst/>
            </a:prstGeom>
            <a:solidFill>
              <a:srgbClr val="C2CEE6"/>
            </a:solidFill>
            <a:ln w="9525" cap="flat" cmpd="sng" algn="ctr">
              <a:solidFill>
                <a:srgbClr val="6785C1"/>
              </a:solidFill>
              <a:prstDash val="solid"/>
            </a:ln>
            <a:effectLst/>
          </p:spPr>
          <p:txBody>
            <a:bodyPr rtlCol="0" anchor="ctr"/>
            <a:lstStyle/>
            <a:p>
              <a:pPr marL="0" marR="0" lvl="0" indent="0" algn="ctr" defTabSz="925880" rtl="0" eaLnBrk="1" fontAlgn="auto" latinLnBrk="0" hangingPunct="1">
                <a:lnSpc>
                  <a:spcPct val="100000"/>
                </a:lnSpc>
                <a:spcBef>
                  <a:spcPts val="0"/>
                </a:spcBef>
                <a:spcAft>
                  <a:spcPts val="0"/>
                </a:spcAft>
                <a:buClrTx/>
                <a:buSzTx/>
                <a:buFontTx/>
                <a:buNone/>
                <a:tabLst/>
                <a:defRPr/>
              </a:pPr>
              <a:endParaRPr kumimoji="0" lang="ja-JP" altLang="en-US" sz="1822" b="0" i="0" u="none" strike="noStrike" kern="0" cap="none" spc="0" normalizeH="0" baseline="0" noProof="0" dirty="0">
                <a:ln>
                  <a:noFill/>
                </a:ln>
                <a:solidFill>
                  <a:srgbClr val="000000"/>
                </a:solidFill>
                <a:effectLst/>
                <a:uLnTx/>
                <a:uFillTx/>
                <a:latin typeface="HGP創英角ｺﾞｼｯｸUB"/>
                <a:ea typeface="HGP創英角ｺﾞｼｯｸUB"/>
                <a:cs typeface="+mn-cs"/>
              </a:endParaRPr>
            </a:p>
          </p:txBody>
        </p:sp>
      </p:grpSp>
      <p:sp>
        <p:nvSpPr>
          <p:cNvPr id="71" name="テキスト ボックス 70"/>
          <p:cNvSpPr txBox="1"/>
          <p:nvPr/>
        </p:nvSpPr>
        <p:spPr>
          <a:xfrm>
            <a:off x="1565278" y="4863671"/>
            <a:ext cx="1062430" cy="2616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学生</a:t>
            </a:r>
            <a:endParaRPr kumimoji="1" lang="en-US" altLang="ja-JP"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74" name="四角形吹き出し 73"/>
          <p:cNvSpPr/>
          <p:nvPr/>
        </p:nvSpPr>
        <p:spPr>
          <a:xfrm>
            <a:off x="2140719" y="3665747"/>
            <a:ext cx="1410658" cy="471966"/>
          </a:xfrm>
          <a:prstGeom prst="wedgeRectCallout">
            <a:avLst>
              <a:gd name="adj1" fmla="val -9910"/>
              <a:gd name="adj2" fmla="val -49786"/>
            </a:avLst>
          </a:prstGeom>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srgbClr val="000000"/>
                </a:solidFill>
                <a:effectLst/>
                <a:uLnTx/>
                <a:uFillTx/>
                <a:latin typeface="Arial"/>
                <a:ea typeface="Meiryo UI"/>
                <a:cs typeface="+mn-cs"/>
              </a:rPr>
              <a:t>コースの記録、成績証明書等</a:t>
            </a:r>
          </a:p>
        </p:txBody>
      </p:sp>
      <p:sp>
        <p:nvSpPr>
          <p:cNvPr id="78" name="テキスト ボックス 77"/>
          <p:cNvSpPr txBox="1"/>
          <p:nvPr/>
        </p:nvSpPr>
        <p:spPr>
          <a:xfrm>
            <a:off x="178502" y="2277134"/>
            <a:ext cx="4467458" cy="253916"/>
          </a:xfrm>
          <a:prstGeom prst="rect">
            <a:avLst/>
          </a:prstGeom>
          <a:noFill/>
        </p:spPr>
        <p:txBody>
          <a:bodyPr wrap="square" rtlCol="0">
            <a:sp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ja-JP" altLang="en-US" sz="1050" noProof="0" dirty="0">
                <a:solidFill>
                  <a:srgbClr val="000000"/>
                </a:solidFill>
                <a:latin typeface="Meiryo UI" panose="020B0604030504040204" pitchFamily="50" charset="-128"/>
                <a:ea typeface="Meiryo UI" panose="020B0604030504040204" pitchFamily="50" charset="-128"/>
              </a:rPr>
              <a:t>不明</a:t>
            </a:r>
            <a:endParaRPr kumimoji="1" lang="en-US" altLang="ja-JP" sz="105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pic>
        <p:nvPicPr>
          <p:cNvPr id="40" name="図 3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38569" y="4142972"/>
            <a:ext cx="798583" cy="798583"/>
          </a:xfrm>
          <a:prstGeom prst="rect">
            <a:avLst/>
          </a:prstGeom>
        </p:spPr>
      </p:pic>
      <p:sp>
        <p:nvSpPr>
          <p:cNvPr id="80" name="テキスト ボックス 79"/>
          <p:cNvSpPr txBox="1"/>
          <p:nvPr/>
        </p:nvSpPr>
        <p:spPr>
          <a:xfrm>
            <a:off x="5861500" y="5812580"/>
            <a:ext cx="1482213" cy="2616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検証</a:t>
            </a:r>
            <a:endParaRPr kumimoji="1" lang="en-US" altLang="ja-JP"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81" name="テキスト ボックス 80"/>
          <p:cNvSpPr txBox="1"/>
          <p:nvPr/>
        </p:nvSpPr>
        <p:spPr>
          <a:xfrm>
            <a:off x="7166457" y="4018472"/>
            <a:ext cx="1577563" cy="43088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マスターデータの</a:t>
            </a:r>
            <a:endParaRPr kumimoji="1" lang="en-US" altLang="ja-JP"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保存・管理が不要</a:t>
            </a:r>
            <a:endParaRPr kumimoji="1" lang="en-US" altLang="ja-JP"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cxnSp>
        <p:nvCxnSpPr>
          <p:cNvPr id="9" name="直線矢印コネクタ 8"/>
          <p:cNvCxnSpPr/>
          <p:nvPr/>
        </p:nvCxnSpPr>
        <p:spPr>
          <a:xfrm>
            <a:off x="7448991" y="4574220"/>
            <a:ext cx="1043050" cy="0"/>
          </a:xfrm>
          <a:prstGeom prst="straightConnector1">
            <a:avLst/>
          </a:prstGeom>
          <a:ln w="3175">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pic>
        <p:nvPicPr>
          <p:cNvPr id="82" name="図 81"/>
          <p:cNvPicPr>
            <a:picLocks noChangeAspect="1"/>
          </p:cNvPicPr>
          <p:nvPr/>
        </p:nvPicPr>
        <p:blipFill>
          <a:blip r:embed="rId4"/>
          <a:stretch>
            <a:fillRect/>
          </a:stretch>
        </p:blipFill>
        <p:spPr>
          <a:xfrm>
            <a:off x="3133025" y="5505816"/>
            <a:ext cx="2794887" cy="464575"/>
          </a:xfrm>
          <a:prstGeom prst="rect">
            <a:avLst/>
          </a:prstGeom>
        </p:spPr>
      </p:pic>
      <p:sp>
        <p:nvSpPr>
          <p:cNvPr id="84" name="テキスト ボックス 83"/>
          <p:cNvSpPr txBox="1"/>
          <p:nvPr/>
        </p:nvSpPr>
        <p:spPr>
          <a:xfrm>
            <a:off x="3491114" y="5970391"/>
            <a:ext cx="2119914" cy="2616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Verifiable</a:t>
            </a:r>
            <a:r>
              <a:rPr kumimoji="1" lang="ja-JP" altLang="en-US"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 </a:t>
            </a:r>
            <a:r>
              <a:rPr kumimoji="1" lang="en-US" altLang="ja-JP"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Data</a:t>
            </a:r>
            <a:r>
              <a:rPr kumimoji="1" lang="ja-JP" altLang="en-US"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 </a:t>
            </a:r>
            <a:r>
              <a:rPr kumimoji="1" lang="en-US" altLang="ja-JP"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Registry</a:t>
            </a:r>
          </a:p>
        </p:txBody>
      </p:sp>
      <p:cxnSp>
        <p:nvCxnSpPr>
          <p:cNvPr id="91" name="直線矢印コネクタ 90"/>
          <p:cNvCxnSpPr/>
          <p:nvPr/>
        </p:nvCxnSpPr>
        <p:spPr>
          <a:xfrm>
            <a:off x="3026289" y="4564387"/>
            <a:ext cx="2373751" cy="0"/>
          </a:xfrm>
          <a:prstGeom prst="straightConnector1">
            <a:avLst/>
          </a:prstGeom>
          <a:ln w="3175">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sp>
        <p:nvSpPr>
          <p:cNvPr id="92" name="テキスト ボックス 91"/>
          <p:cNvSpPr txBox="1"/>
          <p:nvPr/>
        </p:nvSpPr>
        <p:spPr>
          <a:xfrm>
            <a:off x="3026289" y="4037205"/>
            <a:ext cx="2046936" cy="43088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必要な情報は</a:t>
            </a:r>
            <a:endParaRPr kumimoji="1" lang="en-US" altLang="ja-JP"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ウォレットから取得</a:t>
            </a:r>
            <a:endParaRPr kumimoji="1" lang="en-US" altLang="ja-JP"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cxnSp>
        <p:nvCxnSpPr>
          <p:cNvPr id="95" name="カギ線コネクタ 94"/>
          <p:cNvCxnSpPr>
            <a:stCxn id="61" idx="2"/>
            <a:endCxn id="82" idx="3"/>
          </p:cNvCxnSpPr>
          <p:nvPr/>
        </p:nvCxnSpPr>
        <p:spPr>
          <a:xfrm rot="5400000">
            <a:off x="6174313" y="5074557"/>
            <a:ext cx="417146" cy="909948"/>
          </a:xfrm>
          <a:prstGeom prst="bentConnector2">
            <a:avLst/>
          </a:prstGeom>
          <a:ln w="3175">
            <a:solidFill>
              <a:schemeClr val="tx1"/>
            </a:solidFill>
            <a:prstDash val="dash"/>
            <a:tailEnd type="triangle"/>
          </a:ln>
          <a:effectLst/>
        </p:spPr>
        <p:style>
          <a:lnRef idx="2">
            <a:schemeClr val="accent1"/>
          </a:lnRef>
          <a:fillRef idx="0">
            <a:schemeClr val="accent1"/>
          </a:fillRef>
          <a:effectRef idx="1">
            <a:schemeClr val="accent1"/>
          </a:effectRef>
          <a:fontRef idx="minor">
            <a:schemeClr val="tx1"/>
          </a:fontRef>
        </p:style>
      </p:cxnSp>
      <p:sp>
        <p:nvSpPr>
          <p:cNvPr id="58" name="正方形/長方形 57"/>
          <p:cNvSpPr/>
          <p:nvPr/>
        </p:nvSpPr>
        <p:spPr>
          <a:xfrm>
            <a:off x="179479" y="2887139"/>
            <a:ext cx="4621121" cy="210792"/>
          </a:xfrm>
          <a:prstGeom prst="rect">
            <a:avLst/>
          </a:prstGeom>
          <a:solidFill>
            <a:schemeClr val="accent2">
              <a:lumMod val="10000"/>
              <a:lumOff val="9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異なる機関へそれぞれの様式で証明書等の提出に係る手間</a:t>
            </a:r>
          </a:p>
        </p:txBody>
      </p:sp>
      <p:sp>
        <p:nvSpPr>
          <p:cNvPr id="60" name="正方形/長方形 59"/>
          <p:cNvSpPr/>
          <p:nvPr/>
        </p:nvSpPr>
        <p:spPr>
          <a:xfrm>
            <a:off x="5107053" y="2886924"/>
            <a:ext cx="4604506" cy="210792"/>
          </a:xfrm>
          <a:prstGeom prst="rect">
            <a:avLst/>
          </a:prstGeom>
          <a:solidFill>
            <a:schemeClr val="accent2">
              <a:lumMod val="10000"/>
              <a:lumOff val="9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ウォレットで保管し、情報を取得可能にすることによる省力化</a:t>
            </a:r>
          </a:p>
        </p:txBody>
      </p:sp>
      <p:sp>
        <p:nvSpPr>
          <p:cNvPr id="70" name="二等辺三角形 69"/>
          <p:cNvSpPr/>
          <p:nvPr/>
        </p:nvSpPr>
        <p:spPr>
          <a:xfrm rot="5400000">
            <a:off x="4854483" y="2901066"/>
            <a:ext cx="202287" cy="182508"/>
          </a:xfrm>
          <a:prstGeom prst="triangle">
            <a:avLst/>
          </a:prstGeom>
          <a:solidFill>
            <a:schemeClr val="accent1">
              <a:lumMod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2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72" name="正方形/長方形 71"/>
          <p:cNvSpPr/>
          <p:nvPr/>
        </p:nvSpPr>
        <p:spPr>
          <a:xfrm>
            <a:off x="179479" y="3138871"/>
            <a:ext cx="4621121" cy="210792"/>
          </a:xfrm>
          <a:prstGeom prst="rect">
            <a:avLst/>
          </a:prstGeom>
          <a:solidFill>
            <a:schemeClr val="accent2">
              <a:lumMod val="10000"/>
              <a:lumOff val="9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各機関側でのマスターデータの保存・管理に係る手間</a:t>
            </a:r>
          </a:p>
        </p:txBody>
      </p:sp>
      <p:sp>
        <p:nvSpPr>
          <p:cNvPr id="73" name="正方形/長方形 72"/>
          <p:cNvSpPr/>
          <p:nvPr/>
        </p:nvSpPr>
        <p:spPr>
          <a:xfrm>
            <a:off x="5107053" y="3138656"/>
            <a:ext cx="4604506" cy="210792"/>
          </a:xfrm>
          <a:prstGeom prst="rect">
            <a:avLst/>
          </a:prstGeom>
          <a:solidFill>
            <a:schemeClr val="accent2">
              <a:lumMod val="10000"/>
              <a:lumOff val="9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ウォレット上で一元管理することによる省力化</a:t>
            </a:r>
          </a:p>
        </p:txBody>
      </p:sp>
      <p:sp>
        <p:nvSpPr>
          <p:cNvPr id="75" name="二等辺三角形 74"/>
          <p:cNvSpPr/>
          <p:nvPr/>
        </p:nvSpPr>
        <p:spPr>
          <a:xfrm rot="5400000">
            <a:off x="4854483" y="3152798"/>
            <a:ext cx="202287" cy="182508"/>
          </a:xfrm>
          <a:prstGeom prst="triangle">
            <a:avLst/>
          </a:prstGeom>
          <a:solidFill>
            <a:schemeClr val="accent1">
              <a:lumMod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200" b="0" i="0" u="none" strike="noStrike" kern="1200" cap="none" spc="0" normalizeH="0" baseline="0" noProof="0" dirty="0">
              <a:ln>
                <a:noFill/>
              </a:ln>
              <a:solidFill>
                <a:srgbClr val="000000"/>
              </a:solidFill>
              <a:effectLst/>
              <a:uLnTx/>
              <a:uFillTx/>
              <a:latin typeface="Arial"/>
              <a:ea typeface="Meiryo UI"/>
              <a:cs typeface="+mn-cs"/>
            </a:endParaRPr>
          </a:p>
        </p:txBody>
      </p:sp>
      <p:pic>
        <p:nvPicPr>
          <p:cNvPr id="76" name="図 7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444793" y="4042005"/>
            <a:ext cx="792461" cy="792461"/>
          </a:xfrm>
          <a:prstGeom prst="rect">
            <a:avLst/>
          </a:prstGeom>
        </p:spPr>
      </p:pic>
      <p:sp>
        <p:nvSpPr>
          <p:cNvPr id="127" name="正方形/長方形 126"/>
          <p:cNvSpPr/>
          <p:nvPr/>
        </p:nvSpPr>
        <p:spPr>
          <a:xfrm>
            <a:off x="8589228" y="74294"/>
            <a:ext cx="985283" cy="186395"/>
          </a:xfrm>
          <a:prstGeom prst="rect">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400" b="1" i="0" u="none" strike="noStrike" kern="1200" cap="none" spc="0" normalizeH="0" baseline="0" noProof="0" dirty="0">
                <a:ln>
                  <a:noFill/>
                </a:ln>
                <a:solidFill>
                  <a:srgbClr val="000000"/>
                </a:solidFill>
                <a:effectLst/>
                <a:uLnTx/>
                <a:uFillTx/>
                <a:latin typeface="Arial"/>
                <a:ea typeface="Meiryo UI"/>
                <a:cs typeface="+mn-cs"/>
              </a:rPr>
              <a:t>EU</a:t>
            </a:r>
            <a:endParaRPr kumimoji="1" lang="ja-JP" altLang="en-US" sz="1400" b="1" i="0" u="none" strike="noStrike" kern="1200" cap="none" spc="0" normalizeH="0" baseline="0" noProof="0" dirty="0">
              <a:ln>
                <a:noFill/>
              </a:ln>
              <a:solidFill>
                <a:srgbClr val="000000"/>
              </a:solidFill>
              <a:effectLst/>
              <a:uLnTx/>
              <a:uFillTx/>
              <a:latin typeface="Arial"/>
              <a:ea typeface="Meiryo UI"/>
              <a:cs typeface="+mn-cs"/>
            </a:endParaRPr>
          </a:p>
        </p:txBody>
      </p:sp>
      <p:sp>
        <p:nvSpPr>
          <p:cNvPr id="128" name="正方形/長方形 127"/>
          <p:cNvSpPr/>
          <p:nvPr/>
        </p:nvSpPr>
        <p:spPr>
          <a:xfrm>
            <a:off x="8589228" y="287160"/>
            <a:ext cx="985283" cy="186395"/>
          </a:xfrm>
          <a:prstGeom prst="rect">
            <a:avLst/>
          </a:prstGeom>
          <a:solidFill>
            <a:schemeClr val="accent2">
              <a:lumMod val="25000"/>
              <a:lumOff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ドイツ</a:t>
            </a:r>
          </a:p>
        </p:txBody>
      </p:sp>
      <p:sp>
        <p:nvSpPr>
          <p:cNvPr id="129" name="正方形/長方形 128"/>
          <p:cNvSpPr/>
          <p:nvPr/>
        </p:nvSpPr>
        <p:spPr>
          <a:xfrm>
            <a:off x="8589226" y="507060"/>
            <a:ext cx="985283" cy="186395"/>
          </a:xfrm>
          <a:prstGeom prst="rect">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イギリス</a:t>
            </a:r>
          </a:p>
        </p:txBody>
      </p:sp>
      <p:sp>
        <p:nvSpPr>
          <p:cNvPr id="130" name="正方形/長方形 129"/>
          <p:cNvSpPr/>
          <p:nvPr/>
        </p:nvSpPr>
        <p:spPr>
          <a:xfrm>
            <a:off x="180331" y="6332485"/>
            <a:ext cx="9240538" cy="2308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smtClean="0">
                <a:ln>
                  <a:noFill/>
                </a:ln>
                <a:solidFill>
                  <a:srgbClr val="000000"/>
                </a:solidFill>
                <a:effectLst/>
                <a:uLnTx/>
                <a:uFillTx/>
                <a:latin typeface="+mn-ea"/>
                <a:cs typeface="+mn-cs"/>
              </a:rPr>
              <a:t>出所）１</a:t>
            </a:r>
            <a:r>
              <a:rPr kumimoji="1" lang="ja-JP" altLang="en-US" sz="900" b="0" i="0" u="none" strike="noStrike" kern="1200" cap="none" spc="0" normalizeH="0" baseline="0" noProof="0" dirty="0">
                <a:ln>
                  <a:noFill/>
                </a:ln>
                <a:solidFill>
                  <a:srgbClr val="000000"/>
                </a:solidFill>
                <a:effectLst/>
                <a:uLnTx/>
                <a:uFillTx/>
                <a:latin typeface="+mn-ea"/>
                <a:cs typeface="+mn-cs"/>
              </a:rPr>
              <a:t>　</a:t>
            </a:r>
            <a:r>
              <a:rPr kumimoji="1" lang="en-US" altLang="ja-JP" sz="900" b="0" i="0" u="none" strike="noStrike" kern="1200" cap="none" spc="0" normalizeH="0" baseline="0" noProof="0" dirty="0">
                <a:ln>
                  <a:noFill/>
                </a:ln>
                <a:solidFill>
                  <a:srgbClr val="000000"/>
                </a:solidFill>
                <a:effectLst/>
                <a:uLnTx/>
                <a:uFillTx/>
                <a:latin typeface="+mn-ea"/>
                <a:cs typeface="+mn-cs"/>
              </a:rPr>
              <a:t>https://www.digitale-technologien.de/DT/Redaktion/EN/Standardartikel/sdi_use_case_2.html</a:t>
            </a:r>
          </a:p>
        </p:txBody>
      </p:sp>
      <p:sp>
        <p:nvSpPr>
          <p:cNvPr id="131" name="正方形/長方形 130"/>
          <p:cNvSpPr/>
          <p:nvPr/>
        </p:nvSpPr>
        <p:spPr>
          <a:xfrm>
            <a:off x="178502" y="3454606"/>
            <a:ext cx="9533057" cy="2828207"/>
          </a:xfrm>
          <a:prstGeom prst="rect">
            <a:avLst/>
          </a:prstGeom>
          <a:noFill/>
          <a:ln>
            <a:solidFill>
              <a:schemeClr val="accent2">
                <a:lumMod val="25000"/>
                <a:lumOff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cxnSp>
        <p:nvCxnSpPr>
          <p:cNvPr id="132" name="カギ線コネクタ 131"/>
          <p:cNvCxnSpPr>
            <a:endCxn id="82" idx="1"/>
          </p:cNvCxnSpPr>
          <p:nvPr/>
        </p:nvCxnSpPr>
        <p:spPr>
          <a:xfrm rot="16200000" flipH="1">
            <a:off x="2182618" y="4787696"/>
            <a:ext cx="605203" cy="1295612"/>
          </a:xfrm>
          <a:prstGeom prst="bentConnector2">
            <a:avLst/>
          </a:prstGeom>
          <a:ln w="3175">
            <a:solidFill>
              <a:schemeClr val="tx1"/>
            </a:solidFill>
            <a:prstDash val="dash"/>
            <a:tailEnd type="triangle"/>
          </a:ln>
          <a:effectLst/>
        </p:spPr>
        <p:style>
          <a:lnRef idx="2">
            <a:schemeClr val="accent1"/>
          </a:lnRef>
          <a:fillRef idx="0">
            <a:schemeClr val="accent1"/>
          </a:fillRef>
          <a:effectRef idx="1">
            <a:schemeClr val="accent1"/>
          </a:effectRef>
          <a:fontRef idx="minor">
            <a:schemeClr val="tx1"/>
          </a:fontRef>
        </p:style>
      </p:cxnSp>
      <p:sp>
        <p:nvSpPr>
          <p:cNvPr id="133" name="正方形/長方形 132"/>
          <p:cNvSpPr/>
          <p:nvPr/>
        </p:nvSpPr>
        <p:spPr>
          <a:xfrm>
            <a:off x="5134133" y="4796107"/>
            <a:ext cx="1468866" cy="43088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エージェントソフトウェア</a:t>
            </a:r>
            <a:endParaRPr kumimoji="1" lang="en-US" altLang="ja-JP"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（ウォレット）</a:t>
            </a:r>
            <a:endParaRPr kumimoji="1" lang="en-US" altLang="ja-JP"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grpSp>
        <p:nvGrpSpPr>
          <p:cNvPr id="134" name="グループ化 133"/>
          <p:cNvGrpSpPr>
            <a:grpSpLocks noChangeAspect="1"/>
          </p:cNvGrpSpPr>
          <p:nvPr/>
        </p:nvGrpSpPr>
        <p:grpSpPr>
          <a:xfrm>
            <a:off x="5551489" y="4163520"/>
            <a:ext cx="634154" cy="540158"/>
            <a:chOff x="6249144" y="886511"/>
            <a:chExt cx="720080" cy="845997"/>
          </a:xfrm>
        </p:grpSpPr>
        <p:sp>
          <p:nvSpPr>
            <p:cNvPr id="135" name="円柱 134"/>
            <p:cNvSpPr/>
            <p:nvPr/>
          </p:nvSpPr>
          <p:spPr>
            <a:xfrm>
              <a:off x="6249144" y="1420675"/>
              <a:ext cx="720080" cy="311833"/>
            </a:xfrm>
            <a:prstGeom prst="can">
              <a:avLst/>
            </a:prstGeom>
            <a:solidFill>
              <a:srgbClr val="C2CEE6"/>
            </a:solidFill>
            <a:ln w="9525" cap="flat" cmpd="sng" algn="ctr">
              <a:solidFill>
                <a:srgbClr val="6785C1"/>
              </a:solidFill>
              <a:prstDash val="solid"/>
            </a:ln>
            <a:effectLst/>
          </p:spPr>
          <p:txBody>
            <a:bodyPr rtlCol="0" anchor="ctr"/>
            <a:lstStyle/>
            <a:p>
              <a:pPr marL="0" marR="0" lvl="0" indent="0" algn="ctr" defTabSz="925880" rtl="0" eaLnBrk="1" fontAlgn="auto" latinLnBrk="0" hangingPunct="1">
                <a:lnSpc>
                  <a:spcPct val="100000"/>
                </a:lnSpc>
                <a:spcBef>
                  <a:spcPts val="0"/>
                </a:spcBef>
                <a:spcAft>
                  <a:spcPts val="0"/>
                </a:spcAft>
                <a:buClrTx/>
                <a:buSzTx/>
                <a:buFontTx/>
                <a:buNone/>
                <a:tabLst/>
                <a:defRPr/>
              </a:pPr>
              <a:endParaRPr kumimoji="0" lang="ja-JP" altLang="en-US" sz="1822" b="0" i="0" u="none" strike="noStrike" kern="0" cap="none" spc="0" normalizeH="0" baseline="0" noProof="0" dirty="0">
                <a:ln>
                  <a:noFill/>
                </a:ln>
                <a:solidFill>
                  <a:srgbClr val="000000"/>
                </a:solidFill>
                <a:effectLst/>
                <a:uLnTx/>
                <a:uFillTx/>
                <a:latin typeface="HGP創英角ｺﾞｼｯｸUB"/>
                <a:ea typeface="HGP創英角ｺﾞｼｯｸUB"/>
                <a:cs typeface="+mn-cs"/>
              </a:endParaRPr>
            </a:p>
          </p:txBody>
        </p:sp>
        <p:sp>
          <p:nvSpPr>
            <p:cNvPr id="136" name="円柱 135"/>
            <p:cNvSpPr/>
            <p:nvPr/>
          </p:nvSpPr>
          <p:spPr>
            <a:xfrm>
              <a:off x="6249144" y="1158692"/>
              <a:ext cx="720080" cy="311833"/>
            </a:xfrm>
            <a:prstGeom prst="can">
              <a:avLst/>
            </a:prstGeom>
            <a:solidFill>
              <a:srgbClr val="C2CEE6"/>
            </a:solidFill>
            <a:ln w="9525" cap="flat" cmpd="sng" algn="ctr">
              <a:solidFill>
                <a:srgbClr val="6785C1"/>
              </a:solidFill>
              <a:prstDash val="solid"/>
            </a:ln>
            <a:effectLst/>
          </p:spPr>
          <p:txBody>
            <a:bodyPr rtlCol="0" anchor="ctr"/>
            <a:lstStyle/>
            <a:p>
              <a:pPr marL="0" marR="0" lvl="0" indent="0" algn="ctr" defTabSz="925880" rtl="0" eaLnBrk="1" fontAlgn="auto" latinLnBrk="0" hangingPunct="1">
                <a:lnSpc>
                  <a:spcPct val="100000"/>
                </a:lnSpc>
                <a:spcBef>
                  <a:spcPts val="0"/>
                </a:spcBef>
                <a:spcAft>
                  <a:spcPts val="0"/>
                </a:spcAft>
                <a:buClrTx/>
                <a:buSzTx/>
                <a:buFontTx/>
                <a:buNone/>
                <a:tabLst/>
                <a:defRPr/>
              </a:pPr>
              <a:endParaRPr kumimoji="0" lang="ja-JP" altLang="en-US" sz="1822" b="0" i="0" u="none" strike="noStrike" kern="0" cap="none" spc="0" normalizeH="0" baseline="0" noProof="0" dirty="0">
                <a:ln>
                  <a:noFill/>
                </a:ln>
                <a:solidFill>
                  <a:srgbClr val="000000"/>
                </a:solidFill>
                <a:effectLst/>
                <a:uLnTx/>
                <a:uFillTx/>
                <a:latin typeface="HGP創英角ｺﾞｼｯｸUB"/>
                <a:ea typeface="HGP創英角ｺﾞｼｯｸUB"/>
                <a:cs typeface="+mn-cs"/>
              </a:endParaRPr>
            </a:p>
          </p:txBody>
        </p:sp>
        <p:sp>
          <p:nvSpPr>
            <p:cNvPr id="137" name="円柱 136"/>
            <p:cNvSpPr/>
            <p:nvPr/>
          </p:nvSpPr>
          <p:spPr>
            <a:xfrm>
              <a:off x="6249144" y="886511"/>
              <a:ext cx="720080" cy="311833"/>
            </a:xfrm>
            <a:prstGeom prst="can">
              <a:avLst/>
            </a:prstGeom>
            <a:solidFill>
              <a:srgbClr val="C2CEE6"/>
            </a:solidFill>
            <a:ln w="9525" cap="flat" cmpd="sng" algn="ctr">
              <a:solidFill>
                <a:srgbClr val="6785C1"/>
              </a:solidFill>
              <a:prstDash val="solid"/>
            </a:ln>
            <a:effectLst/>
          </p:spPr>
          <p:txBody>
            <a:bodyPr rtlCol="0" anchor="ctr"/>
            <a:lstStyle/>
            <a:p>
              <a:pPr marL="0" marR="0" lvl="0" indent="0" algn="ctr" defTabSz="925880" rtl="0" eaLnBrk="1" fontAlgn="auto" latinLnBrk="0" hangingPunct="1">
                <a:lnSpc>
                  <a:spcPct val="100000"/>
                </a:lnSpc>
                <a:spcBef>
                  <a:spcPts val="0"/>
                </a:spcBef>
                <a:spcAft>
                  <a:spcPts val="0"/>
                </a:spcAft>
                <a:buClrTx/>
                <a:buSzTx/>
                <a:buFontTx/>
                <a:buNone/>
                <a:tabLst/>
                <a:defRPr/>
              </a:pPr>
              <a:endParaRPr kumimoji="0" lang="ja-JP" altLang="en-US" sz="1822" b="0" i="0" u="none" strike="noStrike" kern="0" cap="none" spc="0" normalizeH="0" baseline="0" noProof="0" dirty="0">
                <a:ln>
                  <a:noFill/>
                </a:ln>
                <a:solidFill>
                  <a:srgbClr val="000000"/>
                </a:solidFill>
                <a:effectLst/>
                <a:uLnTx/>
                <a:uFillTx/>
                <a:latin typeface="HGP創英角ｺﾞｼｯｸUB"/>
                <a:ea typeface="HGP創英角ｺﾞｼｯｸUB"/>
                <a:cs typeface="+mn-cs"/>
              </a:endParaRPr>
            </a:p>
          </p:txBody>
        </p:sp>
      </p:grpSp>
      <p:sp>
        <p:nvSpPr>
          <p:cNvPr id="138" name="正方形/長方形 137"/>
          <p:cNvSpPr/>
          <p:nvPr/>
        </p:nvSpPr>
        <p:spPr>
          <a:xfrm>
            <a:off x="6705069" y="74294"/>
            <a:ext cx="1804708" cy="278660"/>
          </a:xfrm>
          <a:prstGeom prst="rect">
            <a:avLst/>
          </a:prstGeom>
          <a:solidFill>
            <a:schemeClr val="accent2">
              <a:lumMod val="90000"/>
              <a:lumOff val="10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分野：教育</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139" name="正方形/長方形 138"/>
          <p:cNvSpPr/>
          <p:nvPr/>
        </p:nvSpPr>
        <p:spPr>
          <a:xfrm>
            <a:off x="6705069" y="398344"/>
            <a:ext cx="1804707" cy="278660"/>
          </a:xfrm>
          <a:prstGeom prst="rect">
            <a:avLst/>
          </a:prstGeom>
          <a:solidFill>
            <a:schemeClr val="accent2">
              <a:lumMod val="90000"/>
              <a:lumOff val="10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フェーズ：</a:t>
            </a:r>
            <a:r>
              <a:rPr kumimoji="1" lang="en-US" altLang="ja-JP" sz="1400" b="1" i="0" u="none" strike="noStrike" kern="1200" cap="none" spc="0" normalizeH="0" baseline="0" noProof="0" dirty="0" err="1">
                <a:ln>
                  <a:noFill/>
                </a:ln>
                <a:solidFill>
                  <a:srgbClr val="FFFFFF"/>
                </a:solidFill>
                <a:effectLst/>
                <a:uLnTx/>
                <a:uFillTx/>
                <a:latin typeface="Meiryo UI" panose="020B0604030504040204" pitchFamily="50" charset="-128"/>
                <a:ea typeface="Meiryo UI" panose="020B0604030504040204" pitchFamily="50" charset="-128"/>
                <a:cs typeface="+mn-cs"/>
              </a:rPr>
              <a:t>PoC</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Tree>
    <p:extLst>
      <p:ext uri="{BB962C8B-B14F-4D97-AF65-F5344CB8AC3E}">
        <p14:creationId xmlns:p14="http://schemas.microsoft.com/office/powerpoint/2010/main" val="1114779842"/>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 name="テキスト ボックス 82"/>
          <p:cNvSpPr txBox="1"/>
          <p:nvPr/>
        </p:nvSpPr>
        <p:spPr>
          <a:xfrm>
            <a:off x="3187239" y="5581881"/>
            <a:ext cx="830594"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28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a:t>
            </a:r>
          </a:p>
        </p:txBody>
      </p:sp>
      <p:sp>
        <p:nvSpPr>
          <p:cNvPr id="2" name="タイトル 1"/>
          <p:cNvSpPr>
            <a:spLocks noGrp="1"/>
          </p:cNvSpPr>
          <p:nvPr>
            <p:ph type="title"/>
          </p:nvPr>
        </p:nvSpPr>
        <p:spPr>
          <a:xfrm>
            <a:off x="331490" y="164692"/>
            <a:ext cx="9243021" cy="510553"/>
          </a:xfrm>
        </p:spPr>
        <p:txBody>
          <a:bodyPr>
            <a:noAutofit/>
          </a:bodyPr>
          <a:lstStyle/>
          <a:p>
            <a:r>
              <a:rPr lang="en-US" altLang="ja-JP" sz="1000" dirty="0">
                <a:solidFill>
                  <a:srgbClr val="002060"/>
                </a:solidFill>
              </a:rPr>
              <a:t>3.3.1</a:t>
            </a:r>
            <a:r>
              <a:rPr lang="ja-JP" altLang="en-US" sz="1000" dirty="0">
                <a:solidFill>
                  <a:srgbClr val="002060"/>
                </a:solidFill>
              </a:rPr>
              <a:t>　自己主権型／分散型アイデンティティに関する取り組み・ユースケース　</a:t>
            </a:r>
            <a:r>
              <a:rPr lang="en-US" altLang="ja-JP" sz="1000" dirty="0">
                <a:solidFill>
                  <a:srgbClr val="002060"/>
                </a:solidFill>
              </a:rPr>
              <a:t/>
            </a:r>
            <a:br>
              <a:rPr lang="en-US" altLang="ja-JP" sz="1000" dirty="0">
                <a:solidFill>
                  <a:srgbClr val="002060"/>
                </a:solidFill>
              </a:rPr>
            </a:br>
            <a:r>
              <a:rPr lang="en-US" altLang="ja-JP" sz="1800" dirty="0" err="1">
                <a:solidFill>
                  <a:srgbClr val="002060"/>
                </a:solidFill>
              </a:rPr>
              <a:t>IDunion</a:t>
            </a:r>
            <a:r>
              <a:rPr lang="ja-JP" altLang="en-US" sz="1800" dirty="0">
                <a:solidFill>
                  <a:srgbClr val="002060"/>
                </a:solidFill>
              </a:rPr>
              <a:t>：</a:t>
            </a:r>
            <a:r>
              <a:rPr lang="en-US" altLang="ja-JP" sz="1800" dirty="0">
                <a:solidFill>
                  <a:srgbClr val="002060"/>
                </a:solidFill>
              </a:rPr>
              <a:t>2</a:t>
            </a:r>
            <a:r>
              <a:rPr lang="ja-JP" altLang="en-US" sz="1800" dirty="0">
                <a:solidFill>
                  <a:srgbClr val="002060"/>
                </a:solidFill>
              </a:rPr>
              <a:t>要素認証なしでの安全な支払い</a:t>
            </a:r>
          </a:p>
        </p:txBody>
      </p:sp>
      <p:sp>
        <p:nvSpPr>
          <p:cNvPr id="42" name="正方形/長方形 41"/>
          <p:cNvSpPr/>
          <p:nvPr/>
        </p:nvSpPr>
        <p:spPr>
          <a:xfrm>
            <a:off x="179479" y="2622514"/>
            <a:ext cx="4621121" cy="212209"/>
          </a:xfrm>
          <a:prstGeom prst="rect">
            <a:avLst/>
          </a:prstGeom>
          <a:solidFill>
            <a:schemeClr val="accent1">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ペインポイント</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43" name="正方形/長方形 42"/>
          <p:cNvSpPr/>
          <p:nvPr/>
        </p:nvSpPr>
        <p:spPr>
          <a:xfrm>
            <a:off x="5107053" y="727661"/>
            <a:ext cx="1224136" cy="220018"/>
          </a:xfrm>
          <a:prstGeom prst="rect">
            <a:avLst/>
          </a:prstGeom>
          <a:solidFill>
            <a:schemeClr val="accent1">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エンティティ</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44" name="正方形/長方形 43"/>
          <p:cNvSpPr/>
          <p:nvPr/>
        </p:nvSpPr>
        <p:spPr>
          <a:xfrm>
            <a:off x="5108029" y="719778"/>
            <a:ext cx="4603530" cy="1340760"/>
          </a:xfrm>
          <a:prstGeom prst="rect">
            <a:avLst/>
          </a:prstGeom>
          <a:noFill/>
          <a:ln>
            <a:solidFill>
              <a:schemeClr val="accent2">
                <a:lumMod val="25000"/>
                <a:lumOff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45" name="テキスト ボックス 44"/>
          <p:cNvSpPr txBox="1"/>
          <p:nvPr/>
        </p:nvSpPr>
        <p:spPr>
          <a:xfrm>
            <a:off x="5107053" y="954158"/>
            <a:ext cx="4467458" cy="646331"/>
          </a:xfrm>
          <a:prstGeom prst="rect">
            <a:avLst/>
          </a:prstGeom>
          <a:noFill/>
        </p:spPr>
        <p:txBody>
          <a:bodyPr wrap="square" rtlCol="0">
            <a:sp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費用負担主体：不明</a:t>
            </a:r>
            <a:endPar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価値提供主体：</a:t>
            </a:r>
            <a:r>
              <a:rPr kumimoji="1" lang="en-US" altLang="ja-JP" sz="1200" b="0" i="0" u="none" strike="noStrike" kern="1200" cap="none" spc="0" normalizeH="0" baseline="0" noProof="0" dirty="0" err="1">
                <a:ln>
                  <a:noFill/>
                </a:ln>
                <a:solidFill>
                  <a:srgbClr val="000000"/>
                </a:solidFill>
                <a:effectLst/>
                <a:uLnTx/>
                <a:uFillTx/>
                <a:latin typeface="Meiryo UI" panose="020B0604030504040204" pitchFamily="50" charset="-128"/>
                <a:ea typeface="Meiryo UI" panose="020B0604030504040204" pitchFamily="50" charset="-128"/>
                <a:cs typeface="+mn-cs"/>
              </a:rPr>
              <a:t>IDUnion</a:t>
            </a:r>
            <a:endPar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参加者：一般消費者、オンラインサイト、サプライヤー</a:t>
            </a:r>
            <a:r>
              <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a:t>
            </a: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サービサー</a:t>
            </a:r>
            <a:endPar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46" name="正方形/長方形 45"/>
          <p:cNvSpPr/>
          <p:nvPr/>
        </p:nvSpPr>
        <p:spPr>
          <a:xfrm>
            <a:off x="179479" y="727661"/>
            <a:ext cx="1720266" cy="220018"/>
          </a:xfrm>
          <a:prstGeom prst="rect">
            <a:avLst/>
          </a:prstGeom>
          <a:solidFill>
            <a:schemeClr val="accent1">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概要</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47" name="正方形/長方形 46"/>
          <p:cNvSpPr/>
          <p:nvPr/>
        </p:nvSpPr>
        <p:spPr>
          <a:xfrm>
            <a:off x="179478" y="719778"/>
            <a:ext cx="4928551" cy="1349416"/>
          </a:xfrm>
          <a:prstGeom prst="rect">
            <a:avLst/>
          </a:prstGeom>
          <a:noFill/>
          <a:ln>
            <a:solidFill>
              <a:schemeClr val="accent2">
                <a:lumMod val="25000"/>
                <a:lumOff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48" name="テキスト ボックス 47"/>
          <p:cNvSpPr txBox="1"/>
          <p:nvPr/>
        </p:nvSpPr>
        <p:spPr>
          <a:xfrm>
            <a:off x="179479" y="956893"/>
            <a:ext cx="4889933" cy="1107996"/>
          </a:xfrm>
          <a:prstGeom prst="rect">
            <a:avLst/>
          </a:prstGeom>
          <a:noFill/>
        </p:spPr>
        <p:txBody>
          <a:bodyPr wrap="square" rtlCol="0">
            <a:sp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オンラインでモノを購入する際、注文手続きにおいて発生する個人情報や住所、支払い情報等の入力の手間を削減するためにブラウザやサービスプロバイダー上に保存しているデータをデジタルウォレットに保管することで、自分自身でアイデンティティ情報を管理することが可能となる</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データ保護関連のリスクの解消の他、販売者側は、入力の手間を起因とする注文キャンセルによる機械損失の減少に貢献</a:t>
            </a:r>
            <a:r>
              <a:rPr kumimoji="1" lang="ja-JP" altLang="en-US" sz="1100" b="0" i="0" u="none" strike="noStrike" kern="120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rPr>
              <a:t>する</a:t>
            </a:r>
            <a:r>
              <a:rPr kumimoji="1" lang="ja-JP" altLang="en-US" sz="1100" b="0" i="0" u="none" strike="noStrike" kern="1200" cap="none" spc="0" normalizeH="0" baseline="3000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rPr>
              <a:t>１</a:t>
            </a:r>
            <a:endParaRPr kumimoji="1" lang="ja-JP" altLang="en-US" sz="1100" b="0" i="0" u="none" strike="noStrike" kern="1200" cap="none" spc="0" normalizeH="0" baseline="3000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49" name="正方形/長方形 48"/>
          <p:cNvSpPr/>
          <p:nvPr/>
        </p:nvSpPr>
        <p:spPr>
          <a:xfrm>
            <a:off x="5107053" y="2622514"/>
            <a:ext cx="4604506" cy="212209"/>
          </a:xfrm>
          <a:prstGeom prst="rect">
            <a:avLst/>
          </a:prstGeom>
          <a:solidFill>
            <a:schemeClr val="accent1">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提供する価値</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53" name="正方形/長方形 52"/>
          <p:cNvSpPr/>
          <p:nvPr/>
        </p:nvSpPr>
        <p:spPr>
          <a:xfrm>
            <a:off x="178502" y="2069194"/>
            <a:ext cx="4928551" cy="490255"/>
          </a:xfrm>
          <a:prstGeom prst="rect">
            <a:avLst/>
          </a:prstGeom>
          <a:noFill/>
          <a:ln>
            <a:solidFill>
              <a:schemeClr val="accent2">
                <a:lumMod val="25000"/>
                <a:lumOff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54" name="正方形/長方形 53"/>
          <p:cNvSpPr/>
          <p:nvPr/>
        </p:nvSpPr>
        <p:spPr>
          <a:xfrm>
            <a:off x="179479" y="2077078"/>
            <a:ext cx="1720266" cy="220018"/>
          </a:xfrm>
          <a:prstGeom prst="rect">
            <a:avLst/>
          </a:prstGeom>
          <a:solidFill>
            <a:schemeClr val="accent1">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使用されている技術</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55" name="正方形/長方形 54"/>
          <p:cNvSpPr/>
          <p:nvPr/>
        </p:nvSpPr>
        <p:spPr>
          <a:xfrm>
            <a:off x="5108029" y="2060538"/>
            <a:ext cx="1720266" cy="220018"/>
          </a:xfrm>
          <a:prstGeom prst="rect">
            <a:avLst/>
          </a:prstGeom>
          <a:solidFill>
            <a:schemeClr val="accent1">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扱う属性情報</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56" name="正方形/長方形 55"/>
          <p:cNvSpPr/>
          <p:nvPr/>
        </p:nvSpPr>
        <p:spPr>
          <a:xfrm>
            <a:off x="5107054" y="2066317"/>
            <a:ext cx="4604506" cy="490255"/>
          </a:xfrm>
          <a:prstGeom prst="rect">
            <a:avLst/>
          </a:prstGeom>
          <a:noFill/>
          <a:ln>
            <a:solidFill>
              <a:schemeClr val="accent2">
                <a:lumMod val="25000"/>
                <a:lumOff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57" name="テキスト ボックス 56"/>
          <p:cNvSpPr txBox="1"/>
          <p:nvPr/>
        </p:nvSpPr>
        <p:spPr>
          <a:xfrm>
            <a:off x="5107054" y="2277134"/>
            <a:ext cx="4467458" cy="253916"/>
          </a:xfrm>
          <a:prstGeom prst="rect">
            <a:avLst/>
          </a:prstGeom>
          <a:noFill/>
        </p:spPr>
        <p:txBody>
          <a:bodyPr wrap="square" rtlCol="0">
            <a:sp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zh-TW" altLang="en-US" sz="105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個人情報、住所、支払情報等</a:t>
            </a:r>
          </a:p>
        </p:txBody>
      </p:sp>
      <p:sp>
        <p:nvSpPr>
          <p:cNvPr id="61" name="テキスト ボックス 60"/>
          <p:cNvSpPr txBox="1"/>
          <p:nvPr/>
        </p:nvSpPr>
        <p:spPr>
          <a:xfrm>
            <a:off x="7552894" y="3916818"/>
            <a:ext cx="1002680" cy="43088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サービサー</a:t>
            </a:r>
            <a:r>
              <a:rPr kumimoji="1" lang="en-US" altLang="ja-JP"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サプライヤー</a:t>
            </a:r>
            <a:endParaRPr kumimoji="1" lang="en-US" altLang="ja-JP"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62" name="正方形/長方形 61"/>
          <p:cNvSpPr/>
          <p:nvPr/>
        </p:nvSpPr>
        <p:spPr>
          <a:xfrm>
            <a:off x="178502" y="3670612"/>
            <a:ext cx="9533057" cy="2859170"/>
          </a:xfrm>
          <a:prstGeom prst="rect">
            <a:avLst/>
          </a:prstGeom>
          <a:noFill/>
          <a:ln>
            <a:solidFill>
              <a:schemeClr val="accent2">
                <a:lumMod val="25000"/>
                <a:lumOff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63" name="正方形/長方形 62"/>
          <p:cNvSpPr/>
          <p:nvPr/>
        </p:nvSpPr>
        <p:spPr>
          <a:xfrm>
            <a:off x="179479" y="3668725"/>
            <a:ext cx="1440160" cy="188736"/>
          </a:xfrm>
          <a:prstGeom prst="rect">
            <a:avLst/>
          </a:prstGeom>
          <a:solidFill>
            <a:schemeClr val="accent1">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ビジネスモデル</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pic>
        <p:nvPicPr>
          <p:cNvPr id="64" name="図 6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68229" y="4821200"/>
            <a:ext cx="548612" cy="548612"/>
          </a:xfrm>
          <a:prstGeom prst="rect">
            <a:avLst/>
          </a:prstGeom>
        </p:spPr>
      </p:pic>
      <p:sp>
        <p:nvSpPr>
          <p:cNvPr id="65" name="正方形/長方形 64"/>
          <p:cNvSpPr/>
          <p:nvPr/>
        </p:nvSpPr>
        <p:spPr>
          <a:xfrm>
            <a:off x="1958520" y="5395608"/>
            <a:ext cx="1285894" cy="2616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ウォレット</a:t>
            </a:r>
            <a:endParaRPr kumimoji="1" lang="en-US" altLang="ja-JP"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grpSp>
        <p:nvGrpSpPr>
          <p:cNvPr id="66" name="グループ化 65"/>
          <p:cNvGrpSpPr>
            <a:grpSpLocks noChangeAspect="1"/>
          </p:cNvGrpSpPr>
          <p:nvPr/>
        </p:nvGrpSpPr>
        <p:grpSpPr>
          <a:xfrm>
            <a:off x="5216793" y="5594523"/>
            <a:ext cx="634154" cy="540158"/>
            <a:chOff x="6249144" y="886511"/>
            <a:chExt cx="720080" cy="845997"/>
          </a:xfrm>
        </p:grpSpPr>
        <p:sp>
          <p:nvSpPr>
            <p:cNvPr id="67" name="円柱 66"/>
            <p:cNvSpPr/>
            <p:nvPr/>
          </p:nvSpPr>
          <p:spPr>
            <a:xfrm>
              <a:off x="6249144" y="1420675"/>
              <a:ext cx="720080" cy="311833"/>
            </a:xfrm>
            <a:prstGeom prst="can">
              <a:avLst/>
            </a:prstGeom>
            <a:solidFill>
              <a:srgbClr val="C2CEE6"/>
            </a:solidFill>
            <a:ln w="9525" cap="flat" cmpd="sng" algn="ctr">
              <a:solidFill>
                <a:srgbClr val="6785C1"/>
              </a:solidFill>
              <a:prstDash val="solid"/>
            </a:ln>
            <a:effectLst/>
          </p:spPr>
          <p:txBody>
            <a:bodyPr rtlCol="0" anchor="ctr"/>
            <a:lstStyle/>
            <a:p>
              <a:pPr marL="0" marR="0" lvl="0" indent="0" algn="ctr" defTabSz="925880" rtl="0" eaLnBrk="1" fontAlgn="auto" latinLnBrk="0" hangingPunct="1">
                <a:lnSpc>
                  <a:spcPct val="100000"/>
                </a:lnSpc>
                <a:spcBef>
                  <a:spcPts val="0"/>
                </a:spcBef>
                <a:spcAft>
                  <a:spcPts val="0"/>
                </a:spcAft>
                <a:buClrTx/>
                <a:buSzTx/>
                <a:buFontTx/>
                <a:buNone/>
                <a:tabLst/>
                <a:defRPr/>
              </a:pPr>
              <a:endParaRPr kumimoji="0" lang="ja-JP" altLang="en-US" sz="1822" b="0" i="0" u="none" strike="noStrike" kern="0" cap="none" spc="0" normalizeH="0" baseline="0" noProof="0" dirty="0">
                <a:ln>
                  <a:noFill/>
                </a:ln>
                <a:solidFill>
                  <a:srgbClr val="000000"/>
                </a:solidFill>
                <a:effectLst/>
                <a:uLnTx/>
                <a:uFillTx/>
                <a:latin typeface="HGP創英角ｺﾞｼｯｸUB"/>
                <a:ea typeface="HGP創英角ｺﾞｼｯｸUB"/>
                <a:cs typeface="+mn-cs"/>
              </a:endParaRPr>
            </a:p>
          </p:txBody>
        </p:sp>
        <p:sp>
          <p:nvSpPr>
            <p:cNvPr id="68" name="円柱 67"/>
            <p:cNvSpPr/>
            <p:nvPr/>
          </p:nvSpPr>
          <p:spPr>
            <a:xfrm>
              <a:off x="6249144" y="1158692"/>
              <a:ext cx="720080" cy="311833"/>
            </a:xfrm>
            <a:prstGeom prst="can">
              <a:avLst/>
            </a:prstGeom>
            <a:solidFill>
              <a:srgbClr val="C2CEE6"/>
            </a:solidFill>
            <a:ln w="9525" cap="flat" cmpd="sng" algn="ctr">
              <a:solidFill>
                <a:srgbClr val="6785C1"/>
              </a:solidFill>
              <a:prstDash val="solid"/>
            </a:ln>
            <a:effectLst/>
          </p:spPr>
          <p:txBody>
            <a:bodyPr rtlCol="0" anchor="ctr"/>
            <a:lstStyle/>
            <a:p>
              <a:pPr marL="0" marR="0" lvl="0" indent="0" algn="ctr" defTabSz="925880" rtl="0" eaLnBrk="1" fontAlgn="auto" latinLnBrk="0" hangingPunct="1">
                <a:lnSpc>
                  <a:spcPct val="100000"/>
                </a:lnSpc>
                <a:spcBef>
                  <a:spcPts val="0"/>
                </a:spcBef>
                <a:spcAft>
                  <a:spcPts val="0"/>
                </a:spcAft>
                <a:buClrTx/>
                <a:buSzTx/>
                <a:buFontTx/>
                <a:buNone/>
                <a:tabLst/>
                <a:defRPr/>
              </a:pPr>
              <a:endParaRPr kumimoji="0" lang="ja-JP" altLang="en-US" sz="1822" b="0" i="0" u="none" strike="noStrike" kern="0" cap="none" spc="0" normalizeH="0" baseline="0" noProof="0" dirty="0">
                <a:ln>
                  <a:noFill/>
                </a:ln>
                <a:solidFill>
                  <a:srgbClr val="000000"/>
                </a:solidFill>
                <a:effectLst/>
                <a:uLnTx/>
                <a:uFillTx/>
                <a:latin typeface="HGP創英角ｺﾞｼｯｸUB"/>
                <a:ea typeface="HGP創英角ｺﾞｼｯｸUB"/>
                <a:cs typeface="+mn-cs"/>
              </a:endParaRPr>
            </a:p>
          </p:txBody>
        </p:sp>
        <p:sp>
          <p:nvSpPr>
            <p:cNvPr id="69" name="円柱 68"/>
            <p:cNvSpPr/>
            <p:nvPr/>
          </p:nvSpPr>
          <p:spPr>
            <a:xfrm>
              <a:off x="6249144" y="886511"/>
              <a:ext cx="720080" cy="311833"/>
            </a:xfrm>
            <a:prstGeom prst="can">
              <a:avLst/>
            </a:prstGeom>
            <a:solidFill>
              <a:srgbClr val="C2CEE6"/>
            </a:solidFill>
            <a:ln w="9525" cap="flat" cmpd="sng" algn="ctr">
              <a:solidFill>
                <a:srgbClr val="6785C1"/>
              </a:solidFill>
              <a:prstDash val="solid"/>
            </a:ln>
            <a:effectLst/>
          </p:spPr>
          <p:txBody>
            <a:bodyPr rtlCol="0" anchor="ctr"/>
            <a:lstStyle/>
            <a:p>
              <a:pPr marL="0" marR="0" lvl="0" indent="0" algn="ctr" defTabSz="925880" rtl="0" eaLnBrk="1" fontAlgn="auto" latinLnBrk="0" hangingPunct="1">
                <a:lnSpc>
                  <a:spcPct val="100000"/>
                </a:lnSpc>
                <a:spcBef>
                  <a:spcPts val="0"/>
                </a:spcBef>
                <a:spcAft>
                  <a:spcPts val="0"/>
                </a:spcAft>
                <a:buClrTx/>
                <a:buSzTx/>
                <a:buFontTx/>
                <a:buNone/>
                <a:tabLst/>
                <a:defRPr/>
              </a:pPr>
              <a:endParaRPr kumimoji="0" lang="ja-JP" altLang="en-US" sz="1822" b="0" i="0" u="none" strike="noStrike" kern="0" cap="none" spc="0" normalizeH="0" baseline="0" noProof="0" dirty="0">
                <a:ln>
                  <a:noFill/>
                </a:ln>
                <a:solidFill>
                  <a:srgbClr val="000000"/>
                </a:solidFill>
                <a:effectLst/>
                <a:uLnTx/>
                <a:uFillTx/>
                <a:latin typeface="HGP創英角ｺﾞｼｯｸUB"/>
                <a:ea typeface="HGP創英角ｺﾞｼｯｸUB"/>
                <a:cs typeface="+mn-cs"/>
              </a:endParaRPr>
            </a:p>
          </p:txBody>
        </p:sp>
      </p:grpSp>
      <p:sp>
        <p:nvSpPr>
          <p:cNvPr id="71" name="テキスト ボックス 70"/>
          <p:cNvSpPr txBox="1"/>
          <p:nvPr/>
        </p:nvSpPr>
        <p:spPr>
          <a:xfrm>
            <a:off x="1425572" y="5469161"/>
            <a:ext cx="1062430" cy="2616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消費者</a:t>
            </a:r>
            <a:endParaRPr kumimoji="1" lang="en-US" altLang="ja-JP"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74" name="四角形吹き出し 73"/>
          <p:cNvSpPr/>
          <p:nvPr/>
        </p:nvSpPr>
        <p:spPr>
          <a:xfrm>
            <a:off x="2379004" y="4475174"/>
            <a:ext cx="1158971" cy="351686"/>
          </a:xfrm>
          <a:prstGeom prst="wedgeRectCallout">
            <a:avLst>
              <a:gd name="adj1" fmla="val -9910"/>
              <a:gd name="adj2" fmla="val -49786"/>
            </a:avLst>
          </a:prstGeom>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srgbClr val="000000"/>
                </a:solidFill>
                <a:effectLst/>
                <a:uLnTx/>
                <a:uFillTx/>
                <a:latin typeface="Arial"/>
                <a:ea typeface="Meiryo UI"/>
                <a:cs typeface="+mn-cs"/>
              </a:rPr>
              <a:t>個人情報、住所、支払情報等</a:t>
            </a:r>
          </a:p>
        </p:txBody>
      </p:sp>
      <p:sp>
        <p:nvSpPr>
          <p:cNvPr id="78" name="テキスト ボックス 77"/>
          <p:cNvSpPr txBox="1"/>
          <p:nvPr/>
        </p:nvSpPr>
        <p:spPr>
          <a:xfrm>
            <a:off x="178502" y="2277134"/>
            <a:ext cx="4467458" cy="253916"/>
          </a:xfrm>
          <a:prstGeom prst="rect">
            <a:avLst/>
          </a:prstGeom>
          <a:noFill/>
        </p:spPr>
        <p:txBody>
          <a:bodyPr wrap="square" rtlCol="0">
            <a:sp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ja-JP" altLang="en-US" sz="1050" dirty="0">
                <a:solidFill>
                  <a:srgbClr val="000000"/>
                </a:solidFill>
                <a:latin typeface="Meiryo UI" panose="020B0604030504040204" pitchFamily="50" charset="-128"/>
                <a:ea typeface="Meiryo UI" panose="020B0604030504040204" pitchFamily="50" charset="-128"/>
              </a:rPr>
              <a:t>不明</a:t>
            </a:r>
            <a:endParaRPr kumimoji="1" lang="en-US" altLang="ja-JP" sz="105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81" name="テキスト ボックス 80"/>
          <p:cNvSpPr txBox="1"/>
          <p:nvPr/>
        </p:nvSpPr>
        <p:spPr>
          <a:xfrm>
            <a:off x="614937" y="5751637"/>
            <a:ext cx="1257747" cy="60016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オンラインショップや</a:t>
            </a:r>
            <a:r>
              <a:rPr kumimoji="1" lang="en-US" altLang="ja-JP"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ID</a:t>
            </a:r>
            <a:r>
              <a:rPr kumimoji="1" lang="ja-JP" altLang="en-US"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プラットフォームでの登録は行わない</a:t>
            </a:r>
            <a:endParaRPr kumimoji="1" lang="en-US" altLang="ja-JP"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grpSp>
        <p:nvGrpSpPr>
          <p:cNvPr id="7" name="グループ化 6"/>
          <p:cNvGrpSpPr/>
          <p:nvPr/>
        </p:nvGrpSpPr>
        <p:grpSpPr>
          <a:xfrm>
            <a:off x="2825116" y="3721437"/>
            <a:ext cx="2119914" cy="609602"/>
            <a:chOff x="2706837" y="3729758"/>
            <a:chExt cx="2119914" cy="609602"/>
          </a:xfrm>
        </p:grpSpPr>
        <p:pic>
          <p:nvPicPr>
            <p:cNvPr id="82" name="図 81"/>
            <p:cNvPicPr>
              <a:picLocks noChangeAspect="1"/>
            </p:cNvPicPr>
            <p:nvPr/>
          </p:nvPicPr>
          <p:blipFill>
            <a:blip r:embed="rId3"/>
            <a:stretch>
              <a:fillRect/>
            </a:stretch>
          </p:blipFill>
          <p:spPr>
            <a:xfrm>
              <a:off x="2769127" y="4007689"/>
              <a:ext cx="1995335" cy="331671"/>
            </a:xfrm>
            <a:prstGeom prst="rect">
              <a:avLst/>
            </a:prstGeom>
          </p:spPr>
        </p:pic>
        <p:sp>
          <p:nvSpPr>
            <p:cNvPr id="84" name="テキスト ボックス 83"/>
            <p:cNvSpPr txBox="1"/>
            <p:nvPr/>
          </p:nvSpPr>
          <p:spPr>
            <a:xfrm>
              <a:off x="2706837" y="3729758"/>
              <a:ext cx="2119914" cy="2616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Verifiable</a:t>
              </a:r>
              <a:r>
                <a:rPr kumimoji="1" lang="ja-JP" altLang="en-US"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 </a:t>
              </a:r>
              <a:r>
                <a:rPr kumimoji="1" lang="en-US" altLang="ja-JP"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Data</a:t>
              </a:r>
              <a:r>
                <a:rPr kumimoji="1" lang="ja-JP" altLang="en-US"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 </a:t>
              </a:r>
              <a:r>
                <a:rPr kumimoji="1" lang="en-US" altLang="ja-JP"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Registry</a:t>
              </a:r>
            </a:p>
          </p:txBody>
        </p:sp>
      </p:grpSp>
      <p:grpSp>
        <p:nvGrpSpPr>
          <p:cNvPr id="87" name="グループ化 86"/>
          <p:cNvGrpSpPr/>
          <p:nvPr/>
        </p:nvGrpSpPr>
        <p:grpSpPr>
          <a:xfrm rot="16200000" flipH="1">
            <a:off x="5486780" y="5381190"/>
            <a:ext cx="99995" cy="283151"/>
            <a:chOff x="4094963" y="4126973"/>
            <a:chExt cx="1893719" cy="283151"/>
          </a:xfrm>
        </p:grpSpPr>
        <p:cxnSp>
          <p:nvCxnSpPr>
            <p:cNvPr id="88" name="直線矢印コネクタ 87"/>
            <p:cNvCxnSpPr/>
            <p:nvPr/>
          </p:nvCxnSpPr>
          <p:spPr>
            <a:xfrm flipV="1">
              <a:off x="4094963" y="4126973"/>
              <a:ext cx="1893719" cy="0"/>
            </a:xfrm>
            <a:prstGeom prst="straightConnector1">
              <a:avLst/>
            </a:prstGeom>
            <a:ln w="3175">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89" name="直線矢印コネクタ 88"/>
            <p:cNvCxnSpPr/>
            <p:nvPr/>
          </p:nvCxnSpPr>
          <p:spPr>
            <a:xfrm flipH="1" flipV="1">
              <a:off x="4094963" y="4410124"/>
              <a:ext cx="1893719" cy="0"/>
            </a:xfrm>
            <a:prstGeom prst="straightConnector1">
              <a:avLst/>
            </a:prstGeom>
            <a:ln w="3175">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grpSp>
      <p:cxnSp>
        <p:nvCxnSpPr>
          <p:cNvPr id="91" name="直線矢印コネクタ 90"/>
          <p:cNvCxnSpPr/>
          <p:nvPr/>
        </p:nvCxnSpPr>
        <p:spPr>
          <a:xfrm>
            <a:off x="3071261" y="5247233"/>
            <a:ext cx="1664798" cy="0"/>
          </a:xfrm>
          <a:prstGeom prst="straightConnector1">
            <a:avLst/>
          </a:prstGeom>
          <a:ln w="3175">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sp>
        <p:nvSpPr>
          <p:cNvPr id="92" name="テキスト ボックス 91"/>
          <p:cNvSpPr txBox="1"/>
          <p:nvPr/>
        </p:nvSpPr>
        <p:spPr>
          <a:xfrm>
            <a:off x="3134152" y="4830046"/>
            <a:ext cx="1539016" cy="43088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必要な情報は</a:t>
            </a:r>
            <a:endParaRPr kumimoji="1" lang="en-US" altLang="ja-JP"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ウォレットから入力</a:t>
            </a:r>
            <a:endParaRPr kumimoji="1" lang="en-US" altLang="ja-JP"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58" name="正方形/長方形 57"/>
          <p:cNvSpPr/>
          <p:nvPr/>
        </p:nvSpPr>
        <p:spPr>
          <a:xfrm>
            <a:off x="179479" y="2887139"/>
            <a:ext cx="4621121" cy="210792"/>
          </a:xfrm>
          <a:prstGeom prst="rect">
            <a:avLst/>
          </a:prstGeom>
          <a:solidFill>
            <a:schemeClr val="accent2">
              <a:lumMod val="10000"/>
              <a:lumOff val="9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登録や注文手続きにおいて発生する個人情報等の入力に係る手間</a:t>
            </a:r>
            <a:endPar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60" name="正方形/長方形 59"/>
          <p:cNvSpPr/>
          <p:nvPr/>
        </p:nvSpPr>
        <p:spPr>
          <a:xfrm>
            <a:off x="5107053" y="2886924"/>
            <a:ext cx="4604506" cy="210792"/>
          </a:xfrm>
          <a:prstGeom prst="rect">
            <a:avLst/>
          </a:prstGeom>
          <a:solidFill>
            <a:schemeClr val="accent2">
              <a:lumMod val="10000"/>
              <a:lumOff val="9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都度発生する個人情報等の入力に係る手間の省力化</a:t>
            </a:r>
          </a:p>
        </p:txBody>
      </p:sp>
      <p:sp>
        <p:nvSpPr>
          <p:cNvPr id="70" name="二等辺三角形 69"/>
          <p:cNvSpPr/>
          <p:nvPr/>
        </p:nvSpPr>
        <p:spPr>
          <a:xfrm rot="5400000">
            <a:off x="4854483" y="2901066"/>
            <a:ext cx="202287" cy="182508"/>
          </a:xfrm>
          <a:prstGeom prst="triangle">
            <a:avLst/>
          </a:prstGeom>
          <a:solidFill>
            <a:schemeClr val="accent1">
              <a:lumMod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2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72" name="正方形/長方形 71"/>
          <p:cNvSpPr/>
          <p:nvPr/>
        </p:nvSpPr>
        <p:spPr>
          <a:xfrm>
            <a:off x="179479" y="3138871"/>
            <a:ext cx="4621121" cy="210792"/>
          </a:xfrm>
          <a:prstGeom prst="rect">
            <a:avLst/>
          </a:prstGeom>
          <a:solidFill>
            <a:schemeClr val="accent2">
              <a:lumMod val="10000"/>
              <a:lumOff val="9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入力の手間を起因とする注文キャンセルによる機械損失</a:t>
            </a:r>
          </a:p>
        </p:txBody>
      </p:sp>
      <p:sp>
        <p:nvSpPr>
          <p:cNvPr id="73" name="正方形/長方形 72"/>
          <p:cNvSpPr/>
          <p:nvPr/>
        </p:nvSpPr>
        <p:spPr>
          <a:xfrm>
            <a:off x="5107053" y="3138656"/>
            <a:ext cx="4604506" cy="210792"/>
          </a:xfrm>
          <a:prstGeom prst="rect">
            <a:avLst/>
          </a:prstGeom>
          <a:solidFill>
            <a:schemeClr val="accent2">
              <a:lumMod val="10000"/>
              <a:lumOff val="9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手続きの省力化による機械損失の削減</a:t>
            </a:r>
          </a:p>
        </p:txBody>
      </p:sp>
      <p:sp>
        <p:nvSpPr>
          <p:cNvPr id="75" name="二等辺三角形 74"/>
          <p:cNvSpPr/>
          <p:nvPr/>
        </p:nvSpPr>
        <p:spPr>
          <a:xfrm rot="5400000">
            <a:off x="4854483" y="3152798"/>
            <a:ext cx="202287" cy="182508"/>
          </a:xfrm>
          <a:prstGeom prst="triangle">
            <a:avLst/>
          </a:prstGeom>
          <a:solidFill>
            <a:schemeClr val="accent1">
              <a:lumMod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200" b="0" i="0" u="none" strike="noStrike" kern="1200" cap="none" spc="0" normalizeH="0" baseline="0" noProof="0" dirty="0">
              <a:ln>
                <a:noFill/>
              </a:ln>
              <a:solidFill>
                <a:srgbClr val="000000"/>
              </a:solidFill>
              <a:effectLst/>
              <a:uLnTx/>
              <a:uFillTx/>
              <a:latin typeface="Arial"/>
              <a:ea typeface="Meiryo UI"/>
              <a:cs typeface="+mn-cs"/>
            </a:endParaRPr>
          </a:p>
        </p:txBody>
      </p:sp>
      <p:pic>
        <p:nvPicPr>
          <p:cNvPr id="76" name="図 7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64167" y="4639875"/>
            <a:ext cx="792461" cy="792461"/>
          </a:xfrm>
          <a:prstGeom prst="rect">
            <a:avLst/>
          </a:prstGeom>
        </p:spPr>
      </p:pic>
      <p:grpSp>
        <p:nvGrpSpPr>
          <p:cNvPr id="3" name="グループ化 2"/>
          <p:cNvGrpSpPr/>
          <p:nvPr/>
        </p:nvGrpSpPr>
        <p:grpSpPr>
          <a:xfrm>
            <a:off x="7735368" y="4402287"/>
            <a:ext cx="637733" cy="1979486"/>
            <a:chOff x="8407207" y="4135353"/>
            <a:chExt cx="798583" cy="2566891"/>
          </a:xfrm>
        </p:grpSpPr>
        <p:pic>
          <p:nvPicPr>
            <p:cNvPr id="40" name="図 3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407207" y="4135353"/>
              <a:ext cx="798583" cy="798583"/>
            </a:xfrm>
            <a:prstGeom prst="rect">
              <a:avLst/>
            </a:prstGeom>
          </p:spPr>
        </p:pic>
        <p:pic>
          <p:nvPicPr>
            <p:cNvPr id="51" name="図 5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407207" y="5019507"/>
              <a:ext cx="798583" cy="798583"/>
            </a:xfrm>
            <a:prstGeom prst="rect">
              <a:avLst/>
            </a:prstGeom>
          </p:spPr>
        </p:pic>
        <p:pic>
          <p:nvPicPr>
            <p:cNvPr id="52" name="図 5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407207" y="5903661"/>
              <a:ext cx="798583" cy="798583"/>
            </a:xfrm>
            <a:prstGeom prst="rect">
              <a:avLst/>
            </a:prstGeom>
          </p:spPr>
        </p:pic>
      </p:grpSp>
      <p:grpSp>
        <p:nvGrpSpPr>
          <p:cNvPr id="9" name="グループ化 8"/>
          <p:cNvGrpSpPr/>
          <p:nvPr/>
        </p:nvGrpSpPr>
        <p:grpSpPr>
          <a:xfrm>
            <a:off x="4876433" y="4540556"/>
            <a:ext cx="1279496" cy="904409"/>
            <a:chOff x="4876432" y="4262518"/>
            <a:chExt cx="1412169" cy="1034682"/>
          </a:xfrm>
        </p:grpSpPr>
        <p:grpSp>
          <p:nvGrpSpPr>
            <p:cNvPr id="137" name="グループ化 136"/>
            <p:cNvGrpSpPr/>
            <p:nvPr/>
          </p:nvGrpSpPr>
          <p:grpSpPr>
            <a:xfrm>
              <a:off x="4975580" y="4386356"/>
              <a:ext cx="1313021" cy="910844"/>
              <a:chOff x="5719121" y="4270479"/>
              <a:chExt cx="1516156" cy="854802"/>
            </a:xfrm>
            <a:solidFill>
              <a:schemeClr val="bg1"/>
            </a:solidFill>
          </p:grpSpPr>
          <p:sp>
            <p:nvSpPr>
              <p:cNvPr id="138" name="正方形/長方形 137"/>
              <p:cNvSpPr/>
              <p:nvPr/>
            </p:nvSpPr>
            <p:spPr>
              <a:xfrm>
                <a:off x="5719121" y="4270479"/>
                <a:ext cx="1516156" cy="93875"/>
              </a:xfrm>
              <a:prstGeom prst="rect">
                <a:avLst/>
              </a:prstGeom>
              <a:solidFill>
                <a:schemeClr val="accent1"/>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4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139" name="正方形/長方形 138"/>
              <p:cNvSpPr/>
              <p:nvPr/>
            </p:nvSpPr>
            <p:spPr>
              <a:xfrm>
                <a:off x="5719121" y="4364355"/>
                <a:ext cx="1516156" cy="760926"/>
              </a:xfrm>
              <a:prstGeom prst="rect">
                <a:avLst/>
              </a:prstGeom>
              <a:grpFill/>
              <a:ln w="3175">
                <a:solidFill>
                  <a:schemeClr val="accent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4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140" name="正方形/長方形 139"/>
              <p:cNvSpPr/>
              <p:nvPr/>
            </p:nvSpPr>
            <p:spPr>
              <a:xfrm>
                <a:off x="5832816" y="4476558"/>
                <a:ext cx="108000" cy="108000"/>
              </a:xfrm>
              <a:prstGeom prst="rect">
                <a:avLst/>
              </a:prstGeom>
              <a:grpFill/>
              <a:ln w="3175">
                <a:solidFill>
                  <a:schemeClr val="accent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4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141" name="正方形/長方形 140"/>
              <p:cNvSpPr/>
              <p:nvPr/>
            </p:nvSpPr>
            <p:spPr>
              <a:xfrm>
                <a:off x="6112139" y="4449765"/>
                <a:ext cx="507940" cy="362574"/>
              </a:xfrm>
              <a:prstGeom prst="rect">
                <a:avLst/>
              </a:prstGeom>
              <a:grpFill/>
              <a:ln w="3175">
                <a:solidFill>
                  <a:schemeClr val="accent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4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142" name="正方形/長方形 141"/>
              <p:cNvSpPr/>
              <p:nvPr/>
            </p:nvSpPr>
            <p:spPr>
              <a:xfrm>
                <a:off x="5832816" y="4606898"/>
                <a:ext cx="108000" cy="108000"/>
              </a:xfrm>
              <a:prstGeom prst="rect">
                <a:avLst/>
              </a:prstGeom>
              <a:grpFill/>
              <a:ln w="3175">
                <a:solidFill>
                  <a:schemeClr val="accent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4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143" name="正方形/長方形 142"/>
              <p:cNvSpPr/>
              <p:nvPr/>
            </p:nvSpPr>
            <p:spPr>
              <a:xfrm>
                <a:off x="5832816" y="4731132"/>
                <a:ext cx="108000" cy="108000"/>
              </a:xfrm>
              <a:prstGeom prst="rect">
                <a:avLst/>
              </a:prstGeom>
              <a:grpFill/>
              <a:ln w="3175">
                <a:solidFill>
                  <a:schemeClr val="accent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4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144" name="正方形/長方形 143"/>
              <p:cNvSpPr/>
              <p:nvPr/>
            </p:nvSpPr>
            <p:spPr>
              <a:xfrm>
                <a:off x="5832816" y="4857188"/>
                <a:ext cx="108000" cy="108000"/>
              </a:xfrm>
              <a:prstGeom prst="rect">
                <a:avLst/>
              </a:prstGeom>
              <a:grpFill/>
              <a:ln w="3175">
                <a:solidFill>
                  <a:schemeClr val="accent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4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145" name="正方形/長方形 144"/>
              <p:cNvSpPr/>
              <p:nvPr/>
            </p:nvSpPr>
            <p:spPr>
              <a:xfrm>
                <a:off x="6716850" y="4449765"/>
                <a:ext cx="479715" cy="601963"/>
              </a:xfrm>
              <a:prstGeom prst="rect">
                <a:avLst/>
              </a:prstGeom>
              <a:grpFill/>
              <a:ln w="3175">
                <a:solidFill>
                  <a:schemeClr val="accent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400" b="0" i="0" u="none" strike="noStrike" kern="1200" cap="none" spc="0" normalizeH="0" baseline="0" noProof="0" dirty="0" err="1">
                    <a:ln>
                      <a:noFill/>
                    </a:ln>
                    <a:solidFill>
                      <a:srgbClr val="000000"/>
                    </a:solidFill>
                    <a:effectLst/>
                    <a:uLnTx/>
                    <a:uFillTx/>
                    <a:latin typeface="Arial"/>
                    <a:ea typeface="Meiryo UI"/>
                    <a:cs typeface="+mn-cs"/>
                  </a:rPr>
                  <a:t>ー</a:t>
                </a:r>
                <a:r>
                  <a:rPr kumimoji="1" lang="ja-JP" altLang="en-US" sz="400" b="0" i="0" u="none" strike="noStrike" kern="1200" cap="none" spc="0" normalizeH="0" baseline="0" noProof="0" dirty="0">
                    <a:ln>
                      <a:noFill/>
                    </a:ln>
                    <a:solidFill>
                      <a:srgbClr val="000000"/>
                    </a:solidFill>
                    <a:effectLst/>
                    <a:uLnTx/>
                    <a:uFillTx/>
                    <a:latin typeface="Arial"/>
                    <a:ea typeface="Meiryo UI"/>
                    <a:cs typeface="+mn-cs"/>
                  </a:rPr>
                  <a:t>ーー</a:t>
                </a:r>
                <a:r>
                  <a:rPr kumimoji="1" lang="ja-JP" altLang="en-US" sz="400" b="0" i="0" u="none" strike="noStrike" kern="1200" cap="none" spc="0" normalizeH="0" baseline="0" noProof="0" dirty="0" err="1">
                    <a:ln>
                      <a:noFill/>
                    </a:ln>
                    <a:solidFill>
                      <a:srgbClr val="000000"/>
                    </a:solidFill>
                    <a:effectLst/>
                    <a:uLnTx/>
                    <a:uFillTx/>
                    <a:latin typeface="Arial"/>
                    <a:ea typeface="Meiryo UI"/>
                    <a:cs typeface="+mn-cs"/>
                  </a:rPr>
                  <a:t>ーーーーーーーーーーーーーーーーーーーーーーーーーーーーーー</a:t>
                </a:r>
                <a:endParaRPr kumimoji="1" lang="en-US" altLang="ja-JP" sz="400" b="0" i="0" u="none" strike="noStrike" kern="1200" cap="none" spc="0" normalizeH="0" baseline="0" noProof="0" dirty="0">
                  <a:ln>
                    <a:noFill/>
                  </a:ln>
                  <a:solidFill>
                    <a:srgbClr val="000000"/>
                  </a:solidFill>
                  <a:effectLst/>
                  <a:uLnTx/>
                  <a:uFillTx/>
                  <a:latin typeface="Arial"/>
                  <a:ea typeface="Meiryo U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400" b="0" i="0" u="none" strike="noStrike" kern="1200" cap="none" spc="0" normalizeH="0" baseline="0" noProof="0" dirty="0">
                  <a:ln>
                    <a:noFill/>
                  </a:ln>
                  <a:solidFill>
                    <a:srgbClr val="000000"/>
                  </a:solidFill>
                  <a:effectLst/>
                  <a:uLnTx/>
                  <a:uFillTx/>
                  <a:latin typeface="Arial"/>
                  <a:ea typeface="Meiryo U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400" b="0" i="0" u="none" strike="noStrike" kern="1200" cap="none" spc="0" normalizeH="0" baseline="0" noProof="0" dirty="0" err="1">
                    <a:ln>
                      <a:noFill/>
                    </a:ln>
                    <a:solidFill>
                      <a:srgbClr val="000000"/>
                    </a:solidFill>
                    <a:effectLst/>
                    <a:uLnTx/>
                    <a:uFillTx/>
                    <a:latin typeface="Arial"/>
                    <a:ea typeface="Meiryo UI"/>
                    <a:cs typeface="+mn-cs"/>
                  </a:rPr>
                  <a:t>ー</a:t>
                </a:r>
                <a:r>
                  <a:rPr kumimoji="1" lang="ja-JP" altLang="en-US" sz="400" b="0" i="0" u="none" strike="noStrike" kern="1200" cap="none" spc="0" normalizeH="0" baseline="0" noProof="0" dirty="0">
                    <a:ln>
                      <a:noFill/>
                    </a:ln>
                    <a:solidFill>
                      <a:srgbClr val="000000"/>
                    </a:solidFill>
                    <a:effectLst/>
                    <a:uLnTx/>
                    <a:uFillTx/>
                    <a:latin typeface="Arial"/>
                    <a:ea typeface="Meiryo UI"/>
                    <a:cs typeface="+mn-cs"/>
                  </a:rPr>
                  <a:t>ーー</a:t>
                </a:r>
                <a:r>
                  <a:rPr kumimoji="1" lang="ja-JP" altLang="en-US" sz="400" b="0" i="0" u="none" strike="noStrike" kern="1200" cap="none" spc="0" normalizeH="0" baseline="0" noProof="0" dirty="0" err="1">
                    <a:ln>
                      <a:noFill/>
                    </a:ln>
                    <a:solidFill>
                      <a:srgbClr val="000000"/>
                    </a:solidFill>
                    <a:effectLst/>
                    <a:uLnTx/>
                    <a:uFillTx/>
                    <a:latin typeface="Arial"/>
                    <a:ea typeface="Meiryo UI"/>
                    <a:cs typeface="+mn-cs"/>
                  </a:rPr>
                  <a:t>ーーーーーーーーーーーーーーーーーー</a:t>
                </a:r>
                <a:endParaRPr kumimoji="1" lang="ja-JP" altLang="en-US" sz="400" b="0" i="0" u="none" strike="noStrike" kern="1200" cap="none" spc="0" normalizeH="0" baseline="0" noProof="0" dirty="0">
                  <a:ln>
                    <a:noFill/>
                  </a:ln>
                  <a:solidFill>
                    <a:srgbClr val="000000"/>
                  </a:solidFill>
                  <a:effectLst/>
                  <a:uLnTx/>
                  <a:uFillTx/>
                  <a:latin typeface="Arial"/>
                  <a:ea typeface="Meiryo UI"/>
                  <a:cs typeface="+mn-cs"/>
                </a:endParaRPr>
              </a:p>
            </p:txBody>
          </p:sp>
        </p:grpSp>
        <p:grpSp>
          <p:nvGrpSpPr>
            <p:cNvPr id="119" name="グループ化 118"/>
            <p:cNvGrpSpPr/>
            <p:nvPr/>
          </p:nvGrpSpPr>
          <p:grpSpPr>
            <a:xfrm>
              <a:off x="4926006" y="4324437"/>
              <a:ext cx="1313021" cy="910844"/>
              <a:chOff x="5719121" y="4270479"/>
              <a:chExt cx="1516156" cy="854802"/>
            </a:xfrm>
            <a:solidFill>
              <a:schemeClr val="bg1"/>
            </a:solidFill>
          </p:grpSpPr>
          <p:sp>
            <p:nvSpPr>
              <p:cNvPr id="120" name="正方形/長方形 119"/>
              <p:cNvSpPr/>
              <p:nvPr/>
            </p:nvSpPr>
            <p:spPr>
              <a:xfrm>
                <a:off x="5719121" y="4270479"/>
                <a:ext cx="1516156" cy="93875"/>
              </a:xfrm>
              <a:prstGeom prst="rect">
                <a:avLst/>
              </a:prstGeom>
              <a:solidFill>
                <a:schemeClr val="accent1"/>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4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121" name="正方形/長方形 120"/>
              <p:cNvSpPr/>
              <p:nvPr/>
            </p:nvSpPr>
            <p:spPr>
              <a:xfrm>
                <a:off x="5719121" y="4364355"/>
                <a:ext cx="1516156" cy="760926"/>
              </a:xfrm>
              <a:prstGeom prst="rect">
                <a:avLst/>
              </a:prstGeom>
              <a:grpFill/>
              <a:ln w="3175">
                <a:solidFill>
                  <a:schemeClr val="accent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4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122" name="正方形/長方形 121"/>
              <p:cNvSpPr/>
              <p:nvPr/>
            </p:nvSpPr>
            <p:spPr>
              <a:xfrm>
                <a:off x="5832816" y="4476558"/>
                <a:ext cx="108000" cy="108000"/>
              </a:xfrm>
              <a:prstGeom prst="rect">
                <a:avLst/>
              </a:prstGeom>
              <a:grpFill/>
              <a:ln w="3175">
                <a:solidFill>
                  <a:schemeClr val="accent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4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123" name="正方形/長方形 122"/>
              <p:cNvSpPr/>
              <p:nvPr/>
            </p:nvSpPr>
            <p:spPr>
              <a:xfrm>
                <a:off x="6112139" y="4449765"/>
                <a:ext cx="507940" cy="362574"/>
              </a:xfrm>
              <a:prstGeom prst="rect">
                <a:avLst/>
              </a:prstGeom>
              <a:grpFill/>
              <a:ln w="3175">
                <a:solidFill>
                  <a:schemeClr val="accent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4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124" name="正方形/長方形 123"/>
              <p:cNvSpPr/>
              <p:nvPr/>
            </p:nvSpPr>
            <p:spPr>
              <a:xfrm>
                <a:off x="5832816" y="4606898"/>
                <a:ext cx="108000" cy="108000"/>
              </a:xfrm>
              <a:prstGeom prst="rect">
                <a:avLst/>
              </a:prstGeom>
              <a:grpFill/>
              <a:ln w="3175">
                <a:solidFill>
                  <a:schemeClr val="accent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4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125" name="正方形/長方形 124"/>
              <p:cNvSpPr/>
              <p:nvPr/>
            </p:nvSpPr>
            <p:spPr>
              <a:xfrm>
                <a:off x="5832816" y="4731132"/>
                <a:ext cx="108000" cy="108000"/>
              </a:xfrm>
              <a:prstGeom prst="rect">
                <a:avLst/>
              </a:prstGeom>
              <a:grpFill/>
              <a:ln w="3175">
                <a:solidFill>
                  <a:schemeClr val="accent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4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126" name="正方形/長方形 125"/>
              <p:cNvSpPr/>
              <p:nvPr/>
            </p:nvSpPr>
            <p:spPr>
              <a:xfrm>
                <a:off x="5832816" y="4857188"/>
                <a:ext cx="108000" cy="108000"/>
              </a:xfrm>
              <a:prstGeom prst="rect">
                <a:avLst/>
              </a:prstGeom>
              <a:grpFill/>
              <a:ln w="3175">
                <a:solidFill>
                  <a:schemeClr val="accent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4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127" name="正方形/長方形 126"/>
              <p:cNvSpPr/>
              <p:nvPr/>
            </p:nvSpPr>
            <p:spPr>
              <a:xfrm>
                <a:off x="6716850" y="4449765"/>
                <a:ext cx="479715" cy="601963"/>
              </a:xfrm>
              <a:prstGeom prst="rect">
                <a:avLst/>
              </a:prstGeom>
              <a:grpFill/>
              <a:ln w="3175">
                <a:solidFill>
                  <a:schemeClr val="accent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400" b="0" i="0" u="none" strike="noStrike" kern="1200" cap="none" spc="0" normalizeH="0" baseline="0" noProof="0" dirty="0" err="1">
                    <a:ln>
                      <a:noFill/>
                    </a:ln>
                    <a:solidFill>
                      <a:srgbClr val="000000"/>
                    </a:solidFill>
                    <a:effectLst/>
                    <a:uLnTx/>
                    <a:uFillTx/>
                    <a:latin typeface="Arial"/>
                    <a:ea typeface="Meiryo UI"/>
                    <a:cs typeface="+mn-cs"/>
                  </a:rPr>
                  <a:t>ー</a:t>
                </a:r>
                <a:r>
                  <a:rPr kumimoji="1" lang="ja-JP" altLang="en-US" sz="400" b="0" i="0" u="none" strike="noStrike" kern="1200" cap="none" spc="0" normalizeH="0" baseline="0" noProof="0" dirty="0">
                    <a:ln>
                      <a:noFill/>
                    </a:ln>
                    <a:solidFill>
                      <a:srgbClr val="000000"/>
                    </a:solidFill>
                    <a:effectLst/>
                    <a:uLnTx/>
                    <a:uFillTx/>
                    <a:latin typeface="Arial"/>
                    <a:ea typeface="Meiryo UI"/>
                    <a:cs typeface="+mn-cs"/>
                  </a:rPr>
                  <a:t>ーー</a:t>
                </a:r>
                <a:r>
                  <a:rPr kumimoji="1" lang="ja-JP" altLang="en-US" sz="400" b="0" i="0" u="none" strike="noStrike" kern="1200" cap="none" spc="0" normalizeH="0" baseline="0" noProof="0" dirty="0" err="1">
                    <a:ln>
                      <a:noFill/>
                    </a:ln>
                    <a:solidFill>
                      <a:srgbClr val="000000"/>
                    </a:solidFill>
                    <a:effectLst/>
                    <a:uLnTx/>
                    <a:uFillTx/>
                    <a:latin typeface="Arial"/>
                    <a:ea typeface="Meiryo UI"/>
                    <a:cs typeface="+mn-cs"/>
                  </a:rPr>
                  <a:t>ーーーーーーーーーーーーーーーーーーーーーーーーーーーーーー</a:t>
                </a:r>
                <a:endParaRPr kumimoji="1" lang="en-US" altLang="ja-JP" sz="400" b="0" i="0" u="none" strike="noStrike" kern="1200" cap="none" spc="0" normalizeH="0" baseline="0" noProof="0" dirty="0">
                  <a:ln>
                    <a:noFill/>
                  </a:ln>
                  <a:solidFill>
                    <a:srgbClr val="000000"/>
                  </a:solidFill>
                  <a:effectLst/>
                  <a:uLnTx/>
                  <a:uFillTx/>
                  <a:latin typeface="Arial"/>
                  <a:ea typeface="Meiryo U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400" b="0" i="0" u="none" strike="noStrike" kern="1200" cap="none" spc="0" normalizeH="0" baseline="0" noProof="0" dirty="0">
                  <a:ln>
                    <a:noFill/>
                  </a:ln>
                  <a:solidFill>
                    <a:srgbClr val="000000"/>
                  </a:solidFill>
                  <a:effectLst/>
                  <a:uLnTx/>
                  <a:uFillTx/>
                  <a:latin typeface="Arial"/>
                  <a:ea typeface="Meiryo U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400" b="0" i="0" u="none" strike="noStrike" kern="1200" cap="none" spc="0" normalizeH="0" baseline="0" noProof="0" dirty="0" err="1">
                    <a:ln>
                      <a:noFill/>
                    </a:ln>
                    <a:solidFill>
                      <a:srgbClr val="000000"/>
                    </a:solidFill>
                    <a:effectLst/>
                    <a:uLnTx/>
                    <a:uFillTx/>
                    <a:latin typeface="Arial"/>
                    <a:ea typeface="Meiryo UI"/>
                    <a:cs typeface="+mn-cs"/>
                  </a:rPr>
                  <a:t>ー</a:t>
                </a:r>
                <a:r>
                  <a:rPr kumimoji="1" lang="ja-JP" altLang="en-US" sz="400" b="0" i="0" u="none" strike="noStrike" kern="1200" cap="none" spc="0" normalizeH="0" baseline="0" noProof="0" dirty="0">
                    <a:ln>
                      <a:noFill/>
                    </a:ln>
                    <a:solidFill>
                      <a:srgbClr val="000000"/>
                    </a:solidFill>
                    <a:effectLst/>
                    <a:uLnTx/>
                    <a:uFillTx/>
                    <a:latin typeface="Arial"/>
                    <a:ea typeface="Meiryo UI"/>
                    <a:cs typeface="+mn-cs"/>
                  </a:rPr>
                  <a:t>ーー</a:t>
                </a:r>
                <a:r>
                  <a:rPr kumimoji="1" lang="ja-JP" altLang="en-US" sz="400" b="0" i="0" u="none" strike="noStrike" kern="1200" cap="none" spc="0" normalizeH="0" baseline="0" noProof="0" dirty="0" err="1">
                    <a:ln>
                      <a:noFill/>
                    </a:ln>
                    <a:solidFill>
                      <a:srgbClr val="000000"/>
                    </a:solidFill>
                    <a:effectLst/>
                    <a:uLnTx/>
                    <a:uFillTx/>
                    <a:latin typeface="Arial"/>
                    <a:ea typeface="Meiryo UI"/>
                    <a:cs typeface="+mn-cs"/>
                  </a:rPr>
                  <a:t>ーーーーーーーーーーーーーーーーーー</a:t>
                </a:r>
                <a:endParaRPr kumimoji="1" lang="ja-JP" altLang="en-US" sz="400" b="0" i="0" u="none" strike="noStrike" kern="1200" cap="none" spc="0" normalizeH="0" baseline="0" noProof="0" dirty="0">
                  <a:ln>
                    <a:noFill/>
                  </a:ln>
                  <a:solidFill>
                    <a:srgbClr val="000000"/>
                  </a:solidFill>
                  <a:effectLst/>
                  <a:uLnTx/>
                  <a:uFillTx/>
                  <a:latin typeface="Arial"/>
                  <a:ea typeface="Meiryo UI"/>
                  <a:cs typeface="+mn-cs"/>
                </a:endParaRPr>
              </a:p>
            </p:txBody>
          </p:sp>
        </p:grpSp>
        <p:grpSp>
          <p:nvGrpSpPr>
            <p:cNvPr id="5" name="グループ化 4"/>
            <p:cNvGrpSpPr/>
            <p:nvPr/>
          </p:nvGrpSpPr>
          <p:grpSpPr>
            <a:xfrm>
              <a:off x="4876432" y="4262518"/>
              <a:ext cx="1313021" cy="910844"/>
              <a:chOff x="5719121" y="4270479"/>
              <a:chExt cx="1516156" cy="854802"/>
            </a:xfrm>
            <a:solidFill>
              <a:schemeClr val="bg1"/>
            </a:solidFill>
          </p:grpSpPr>
          <p:sp>
            <p:nvSpPr>
              <p:cNvPr id="4" name="正方形/長方形 3"/>
              <p:cNvSpPr/>
              <p:nvPr/>
            </p:nvSpPr>
            <p:spPr>
              <a:xfrm>
                <a:off x="5719121" y="4270479"/>
                <a:ext cx="1516156" cy="93875"/>
              </a:xfrm>
              <a:prstGeom prst="rect">
                <a:avLst/>
              </a:prstGeom>
              <a:solidFill>
                <a:schemeClr val="accent1"/>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4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59" name="正方形/長方形 58"/>
              <p:cNvSpPr/>
              <p:nvPr/>
            </p:nvSpPr>
            <p:spPr>
              <a:xfrm>
                <a:off x="5719121" y="4364355"/>
                <a:ext cx="1516156" cy="760926"/>
              </a:xfrm>
              <a:prstGeom prst="rect">
                <a:avLst/>
              </a:prstGeom>
              <a:grpFill/>
              <a:ln w="3175">
                <a:solidFill>
                  <a:schemeClr val="accent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4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79" name="正方形/長方形 78"/>
              <p:cNvSpPr/>
              <p:nvPr/>
            </p:nvSpPr>
            <p:spPr>
              <a:xfrm>
                <a:off x="5832816" y="4476558"/>
                <a:ext cx="108000" cy="108000"/>
              </a:xfrm>
              <a:prstGeom prst="rect">
                <a:avLst/>
              </a:prstGeom>
              <a:grpFill/>
              <a:ln w="3175">
                <a:solidFill>
                  <a:schemeClr val="accent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4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85" name="正方形/長方形 84"/>
              <p:cNvSpPr/>
              <p:nvPr/>
            </p:nvSpPr>
            <p:spPr>
              <a:xfrm>
                <a:off x="6112139" y="4449765"/>
                <a:ext cx="507940" cy="362574"/>
              </a:xfrm>
              <a:prstGeom prst="rect">
                <a:avLst/>
              </a:prstGeom>
              <a:grpFill/>
              <a:ln w="3175">
                <a:solidFill>
                  <a:schemeClr val="accent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4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90" name="正方形/長方形 89"/>
              <p:cNvSpPr/>
              <p:nvPr/>
            </p:nvSpPr>
            <p:spPr>
              <a:xfrm>
                <a:off x="5832816" y="4606898"/>
                <a:ext cx="108000" cy="108000"/>
              </a:xfrm>
              <a:prstGeom prst="rect">
                <a:avLst/>
              </a:prstGeom>
              <a:grpFill/>
              <a:ln w="3175">
                <a:solidFill>
                  <a:schemeClr val="accent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4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94" name="正方形/長方形 93"/>
              <p:cNvSpPr/>
              <p:nvPr/>
            </p:nvSpPr>
            <p:spPr>
              <a:xfrm>
                <a:off x="5832816" y="4731132"/>
                <a:ext cx="108000" cy="108000"/>
              </a:xfrm>
              <a:prstGeom prst="rect">
                <a:avLst/>
              </a:prstGeom>
              <a:grpFill/>
              <a:ln w="3175">
                <a:solidFill>
                  <a:schemeClr val="accent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4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96" name="正方形/長方形 95"/>
              <p:cNvSpPr/>
              <p:nvPr/>
            </p:nvSpPr>
            <p:spPr>
              <a:xfrm>
                <a:off x="5832816" y="4857188"/>
                <a:ext cx="108000" cy="108000"/>
              </a:xfrm>
              <a:prstGeom prst="rect">
                <a:avLst/>
              </a:prstGeom>
              <a:grpFill/>
              <a:ln w="3175">
                <a:solidFill>
                  <a:schemeClr val="accent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4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97" name="正方形/長方形 96"/>
              <p:cNvSpPr/>
              <p:nvPr/>
            </p:nvSpPr>
            <p:spPr>
              <a:xfrm>
                <a:off x="6716850" y="4449765"/>
                <a:ext cx="479715" cy="601963"/>
              </a:xfrm>
              <a:prstGeom prst="rect">
                <a:avLst/>
              </a:prstGeom>
              <a:grpFill/>
              <a:ln w="3175">
                <a:solidFill>
                  <a:schemeClr val="accent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400" b="0" i="0" u="none" strike="noStrike" kern="1200" cap="none" spc="0" normalizeH="0" baseline="0" noProof="0" dirty="0" err="1">
                    <a:ln>
                      <a:noFill/>
                    </a:ln>
                    <a:solidFill>
                      <a:srgbClr val="000000"/>
                    </a:solidFill>
                    <a:effectLst/>
                    <a:uLnTx/>
                    <a:uFillTx/>
                    <a:latin typeface="Arial"/>
                    <a:ea typeface="Meiryo UI"/>
                    <a:cs typeface="+mn-cs"/>
                  </a:rPr>
                  <a:t>ー</a:t>
                </a:r>
                <a:r>
                  <a:rPr kumimoji="1" lang="ja-JP" altLang="en-US" sz="400" b="0" i="0" u="none" strike="noStrike" kern="1200" cap="none" spc="0" normalizeH="0" baseline="0" noProof="0" dirty="0">
                    <a:ln>
                      <a:noFill/>
                    </a:ln>
                    <a:solidFill>
                      <a:srgbClr val="000000"/>
                    </a:solidFill>
                    <a:effectLst/>
                    <a:uLnTx/>
                    <a:uFillTx/>
                    <a:latin typeface="Arial"/>
                    <a:ea typeface="Meiryo UI"/>
                    <a:cs typeface="+mn-cs"/>
                  </a:rPr>
                  <a:t>ーー</a:t>
                </a:r>
                <a:r>
                  <a:rPr kumimoji="1" lang="ja-JP" altLang="en-US" sz="400" b="0" i="0" u="none" strike="noStrike" kern="1200" cap="none" spc="0" normalizeH="0" baseline="0" noProof="0" dirty="0" err="1">
                    <a:ln>
                      <a:noFill/>
                    </a:ln>
                    <a:solidFill>
                      <a:srgbClr val="000000"/>
                    </a:solidFill>
                    <a:effectLst/>
                    <a:uLnTx/>
                    <a:uFillTx/>
                    <a:latin typeface="Arial"/>
                    <a:ea typeface="Meiryo UI"/>
                    <a:cs typeface="+mn-cs"/>
                  </a:rPr>
                  <a:t>ーーーーーーーーーーーーーーーーーーーーーーーーーーーーーー</a:t>
                </a:r>
                <a:endParaRPr kumimoji="1" lang="en-US" altLang="ja-JP" sz="400" b="0" i="0" u="none" strike="noStrike" kern="1200" cap="none" spc="0" normalizeH="0" baseline="0" noProof="0" dirty="0">
                  <a:ln>
                    <a:noFill/>
                  </a:ln>
                  <a:solidFill>
                    <a:srgbClr val="000000"/>
                  </a:solidFill>
                  <a:effectLst/>
                  <a:uLnTx/>
                  <a:uFillTx/>
                  <a:latin typeface="Arial"/>
                  <a:ea typeface="Meiryo U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400" b="0" i="0" u="none" strike="noStrike" kern="1200" cap="none" spc="0" normalizeH="0" baseline="0" noProof="0" dirty="0">
                  <a:ln>
                    <a:noFill/>
                  </a:ln>
                  <a:solidFill>
                    <a:srgbClr val="000000"/>
                  </a:solidFill>
                  <a:effectLst/>
                  <a:uLnTx/>
                  <a:uFillTx/>
                  <a:latin typeface="Arial"/>
                  <a:ea typeface="Meiryo U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400" b="0" i="0" u="none" strike="noStrike" kern="1200" cap="none" spc="0" normalizeH="0" baseline="0" noProof="0" dirty="0" err="1">
                    <a:ln>
                      <a:noFill/>
                    </a:ln>
                    <a:solidFill>
                      <a:srgbClr val="000000"/>
                    </a:solidFill>
                    <a:effectLst/>
                    <a:uLnTx/>
                    <a:uFillTx/>
                    <a:latin typeface="Arial"/>
                    <a:ea typeface="Meiryo UI"/>
                    <a:cs typeface="+mn-cs"/>
                  </a:rPr>
                  <a:t>ー</a:t>
                </a:r>
                <a:r>
                  <a:rPr kumimoji="1" lang="ja-JP" altLang="en-US" sz="400" b="0" i="0" u="none" strike="noStrike" kern="1200" cap="none" spc="0" normalizeH="0" baseline="0" noProof="0" dirty="0">
                    <a:ln>
                      <a:noFill/>
                    </a:ln>
                    <a:solidFill>
                      <a:srgbClr val="000000"/>
                    </a:solidFill>
                    <a:effectLst/>
                    <a:uLnTx/>
                    <a:uFillTx/>
                    <a:latin typeface="Arial"/>
                    <a:ea typeface="Meiryo UI"/>
                    <a:cs typeface="+mn-cs"/>
                  </a:rPr>
                  <a:t>ーー</a:t>
                </a:r>
                <a:r>
                  <a:rPr kumimoji="1" lang="ja-JP" altLang="en-US" sz="400" b="0" i="0" u="none" strike="noStrike" kern="1200" cap="none" spc="0" normalizeH="0" baseline="0" noProof="0" dirty="0" err="1">
                    <a:ln>
                      <a:noFill/>
                    </a:ln>
                    <a:solidFill>
                      <a:srgbClr val="000000"/>
                    </a:solidFill>
                    <a:effectLst/>
                    <a:uLnTx/>
                    <a:uFillTx/>
                    <a:latin typeface="Arial"/>
                    <a:ea typeface="Meiryo UI"/>
                    <a:cs typeface="+mn-cs"/>
                  </a:rPr>
                  <a:t>ーーーーーーーーーーーーーーーーーー</a:t>
                </a:r>
                <a:endParaRPr kumimoji="1" lang="ja-JP" altLang="en-US" sz="400" b="0" i="0" u="none" strike="noStrike" kern="1200" cap="none" spc="0" normalizeH="0" baseline="0" noProof="0" dirty="0">
                  <a:ln>
                    <a:noFill/>
                  </a:ln>
                  <a:solidFill>
                    <a:srgbClr val="000000"/>
                  </a:solidFill>
                  <a:effectLst/>
                  <a:uLnTx/>
                  <a:uFillTx/>
                  <a:latin typeface="Arial"/>
                  <a:ea typeface="Meiryo UI"/>
                  <a:cs typeface="+mn-cs"/>
                </a:endParaRPr>
              </a:p>
            </p:txBody>
          </p:sp>
        </p:grpSp>
      </p:grpSp>
      <p:sp>
        <p:nvSpPr>
          <p:cNvPr id="98" name="テキスト ボックス 97"/>
          <p:cNvSpPr txBox="1"/>
          <p:nvPr/>
        </p:nvSpPr>
        <p:spPr>
          <a:xfrm>
            <a:off x="4740942" y="4296276"/>
            <a:ext cx="1539016" cy="2616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オンラインショップ等</a:t>
            </a:r>
            <a:endParaRPr kumimoji="1" lang="en-US" altLang="ja-JP"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cxnSp>
        <p:nvCxnSpPr>
          <p:cNvPr id="99" name="カギ線コネクタ 98"/>
          <p:cNvCxnSpPr>
            <a:stCxn id="71" idx="2"/>
            <a:endCxn id="68" idx="2"/>
          </p:cNvCxnSpPr>
          <p:nvPr/>
        </p:nvCxnSpPr>
        <p:spPr>
          <a:xfrm rot="16200000" flipH="1">
            <a:off x="3518247" y="4169311"/>
            <a:ext cx="137087" cy="3260006"/>
          </a:xfrm>
          <a:prstGeom prst="bentConnector2">
            <a:avLst/>
          </a:prstGeom>
          <a:ln w="3175">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sp>
        <p:nvSpPr>
          <p:cNvPr id="100" name="テキスト ボックス 99"/>
          <p:cNvSpPr txBox="1"/>
          <p:nvPr/>
        </p:nvSpPr>
        <p:spPr>
          <a:xfrm>
            <a:off x="4646707" y="6170476"/>
            <a:ext cx="1764978" cy="43088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オンラインショップ、</a:t>
            </a:r>
            <a:endParaRPr kumimoji="1" lang="en-US" altLang="ja-JP"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100" b="0" i="0" u="none" strike="noStrike" kern="1200" cap="none" spc="0" normalizeH="0" baseline="0" noProof="0" dirty="0" err="1">
                <a:ln>
                  <a:noFill/>
                </a:ln>
                <a:solidFill>
                  <a:srgbClr val="000000"/>
                </a:solidFill>
                <a:effectLst/>
                <a:uLnTx/>
                <a:uFillTx/>
                <a:latin typeface="Meiryo UI" panose="020B0604030504040204" pitchFamily="50" charset="-128"/>
                <a:ea typeface="Meiryo UI" panose="020B0604030504040204" pitchFamily="50" charset="-128"/>
                <a:cs typeface="+mn-cs"/>
              </a:rPr>
              <a:t>IDPFer</a:t>
            </a:r>
            <a:r>
              <a:rPr kumimoji="1" lang="ja-JP" altLang="en-US"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の顧客管理システム</a:t>
            </a:r>
            <a:endParaRPr kumimoji="1" lang="en-US" altLang="ja-JP"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cxnSp>
        <p:nvCxnSpPr>
          <p:cNvPr id="101" name="直線矢印コネクタ 100"/>
          <p:cNvCxnSpPr>
            <a:stCxn id="59" idx="3"/>
            <a:endCxn id="40" idx="1"/>
          </p:cNvCxnSpPr>
          <p:nvPr/>
        </p:nvCxnSpPr>
        <p:spPr>
          <a:xfrm flipV="1">
            <a:off x="6066096" y="4710205"/>
            <a:ext cx="1669272" cy="272151"/>
          </a:xfrm>
          <a:prstGeom prst="straightConnector1">
            <a:avLst/>
          </a:prstGeom>
          <a:ln w="3175">
            <a:solidFill>
              <a:schemeClr val="tx1"/>
            </a:solidFill>
            <a:headEnd type="triangle"/>
            <a:tailEnd type="triangle"/>
          </a:ln>
          <a:effectLst/>
        </p:spPr>
        <p:style>
          <a:lnRef idx="2">
            <a:schemeClr val="accent1"/>
          </a:lnRef>
          <a:fillRef idx="0">
            <a:schemeClr val="accent1"/>
          </a:fillRef>
          <a:effectRef idx="1">
            <a:schemeClr val="accent1"/>
          </a:effectRef>
          <a:fontRef idx="minor">
            <a:schemeClr val="tx1"/>
          </a:fontRef>
        </p:style>
      </p:cxnSp>
      <p:cxnSp>
        <p:nvCxnSpPr>
          <p:cNvPr id="102" name="直線矢印コネクタ 101"/>
          <p:cNvCxnSpPr>
            <a:stCxn id="59" idx="3"/>
            <a:endCxn id="51" idx="1"/>
          </p:cNvCxnSpPr>
          <p:nvPr/>
        </p:nvCxnSpPr>
        <p:spPr>
          <a:xfrm>
            <a:off x="6066096" y="4982356"/>
            <a:ext cx="1669272" cy="409674"/>
          </a:xfrm>
          <a:prstGeom prst="straightConnector1">
            <a:avLst/>
          </a:prstGeom>
          <a:ln w="3175">
            <a:solidFill>
              <a:schemeClr val="tx1"/>
            </a:solidFill>
            <a:headEnd type="triangle"/>
            <a:tailEnd type="triangle"/>
          </a:ln>
          <a:effectLst/>
        </p:spPr>
        <p:style>
          <a:lnRef idx="2">
            <a:schemeClr val="accent1"/>
          </a:lnRef>
          <a:fillRef idx="0">
            <a:schemeClr val="accent1"/>
          </a:fillRef>
          <a:effectRef idx="1">
            <a:schemeClr val="accent1"/>
          </a:effectRef>
          <a:fontRef idx="minor">
            <a:schemeClr val="tx1"/>
          </a:fontRef>
        </p:style>
      </p:cxnSp>
      <p:cxnSp>
        <p:nvCxnSpPr>
          <p:cNvPr id="103" name="直線矢印コネクタ 102"/>
          <p:cNvCxnSpPr>
            <a:stCxn id="59" idx="3"/>
            <a:endCxn id="52" idx="1"/>
          </p:cNvCxnSpPr>
          <p:nvPr/>
        </p:nvCxnSpPr>
        <p:spPr>
          <a:xfrm>
            <a:off x="6066096" y="4982356"/>
            <a:ext cx="1669272" cy="1091499"/>
          </a:xfrm>
          <a:prstGeom prst="straightConnector1">
            <a:avLst/>
          </a:prstGeom>
          <a:ln w="3175">
            <a:solidFill>
              <a:schemeClr val="tx1"/>
            </a:solidFill>
            <a:headEnd type="triangle"/>
            <a:tailEnd type="triangle"/>
          </a:ln>
          <a:effectLst/>
        </p:spPr>
        <p:style>
          <a:lnRef idx="2">
            <a:schemeClr val="accent1"/>
          </a:lnRef>
          <a:fillRef idx="0">
            <a:schemeClr val="accent1"/>
          </a:fillRef>
          <a:effectRef idx="1">
            <a:schemeClr val="accent1"/>
          </a:effectRef>
          <a:fontRef idx="minor">
            <a:schemeClr val="tx1"/>
          </a:fontRef>
        </p:style>
      </p:cxnSp>
      <p:sp>
        <p:nvSpPr>
          <p:cNvPr id="107" name="正方形/長方形 106"/>
          <p:cNvSpPr/>
          <p:nvPr/>
        </p:nvSpPr>
        <p:spPr>
          <a:xfrm>
            <a:off x="179479" y="3398323"/>
            <a:ext cx="4621121" cy="210792"/>
          </a:xfrm>
          <a:prstGeom prst="rect">
            <a:avLst/>
          </a:prstGeom>
          <a:solidFill>
            <a:schemeClr val="accent2">
              <a:lumMod val="10000"/>
              <a:lumOff val="9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オンラインショップや</a:t>
            </a:r>
            <a:r>
              <a:rPr kumimoji="1" lang="en-US" altLang="ja-JP" sz="1200" b="0" i="0" u="none" strike="noStrike" kern="1200" cap="none" spc="0" normalizeH="0" baseline="0" noProof="0" dirty="0" err="1">
                <a:ln>
                  <a:noFill/>
                </a:ln>
                <a:solidFill>
                  <a:srgbClr val="000000"/>
                </a:solidFill>
                <a:effectLst/>
                <a:uLnTx/>
                <a:uFillTx/>
                <a:latin typeface="Meiryo UI" panose="020B0604030504040204" pitchFamily="50" charset="-128"/>
                <a:ea typeface="Meiryo UI" panose="020B0604030504040204" pitchFamily="50" charset="-128"/>
                <a:cs typeface="+mn-cs"/>
              </a:rPr>
              <a:t>IDPFer</a:t>
            </a: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に管理させることによる心理的な不安</a:t>
            </a:r>
          </a:p>
        </p:txBody>
      </p:sp>
      <p:sp>
        <p:nvSpPr>
          <p:cNvPr id="108" name="正方形/長方形 107"/>
          <p:cNvSpPr/>
          <p:nvPr/>
        </p:nvSpPr>
        <p:spPr>
          <a:xfrm>
            <a:off x="5107053" y="3398108"/>
            <a:ext cx="4604506" cy="210792"/>
          </a:xfrm>
          <a:prstGeom prst="rect">
            <a:avLst/>
          </a:prstGeom>
          <a:solidFill>
            <a:schemeClr val="accent2">
              <a:lumMod val="10000"/>
              <a:lumOff val="9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ウォレットで自分自身で管理することによる心理的安全性の確保</a:t>
            </a:r>
          </a:p>
        </p:txBody>
      </p:sp>
      <p:sp>
        <p:nvSpPr>
          <p:cNvPr id="109" name="二等辺三角形 108"/>
          <p:cNvSpPr/>
          <p:nvPr/>
        </p:nvSpPr>
        <p:spPr>
          <a:xfrm rot="5400000">
            <a:off x="4854483" y="3412250"/>
            <a:ext cx="202287" cy="182508"/>
          </a:xfrm>
          <a:prstGeom prst="triangle">
            <a:avLst/>
          </a:prstGeom>
          <a:solidFill>
            <a:schemeClr val="accent1">
              <a:lumMod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2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95" name="正方形/長方形 94"/>
          <p:cNvSpPr/>
          <p:nvPr/>
        </p:nvSpPr>
        <p:spPr>
          <a:xfrm>
            <a:off x="8589228" y="74294"/>
            <a:ext cx="985283" cy="186395"/>
          </a:xfrm>
          <a:prstGeom prst="rect">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400" b="1" i="0" u="none" strike="noStrike" kern="1200" cap="none" spc="0" normalizeH="0" baseline="0" noProof="0" dirty="0">
                <a:ln>
                  <a:noFill/>
                </a:ln>
                <a:solidFill>
                  <a:srgbClr val="000000"/>
                </a:solidFill>
                <a:effectLst/>
                <a:uLnTx/>
                <a:uFillTx/>
                <a:latin typeface="Arial"/>
                <a:ea typeface="Meiryo UI"/>
                <a:cs typeface="+mn-cs"/>
              </a:rPr>
              <a:t>EU</a:t>
            </a:r>
            <a:endParaRPr kumimoji="1" lang="ja-JP" altLang="en-US" sz="1400" b="1" i="0" u="none" strike="noStrike" kern="1200" cap="none" spc="0" normalizeH="0" baseline="0" noProof="0" dirty="0">
              <a:ln>
                <a:noFill/>
              </a:ln>
              <a:solidFill>
                <a:srgbClr val="000000"/>
              </a:solidFill>
              <a:effectLst/>
              <a:uLnTx/>
              <a:uFillTx/>
              <a:latin typeface="Arial"/>
              <a:ea typeface="Meiryo UI"/>
              <a:cs typeface="+mn-cs"/>
            </a:endParaRPr>
          </a:p>
        </p:txBody>
      </p:sp>
      <p:sp>
        <p:nvSpPr>
          <p:cNvPr id="110" name="正方形/長方形 109"/>
          <p:cNvSpPr/>
          <p:nvPr/>
        </p:nvSpPr>
        <p:spPr>
          <a:xfrm>
            <a:off x="8589228" y="287160"/>
            <a:ext cx="985283" cy="186395"/>
          </a:xfrm>
          <a:prstGeom prst="rect">
            <a:avLst/>
          </a:prstGeom>
          <a:solidFill>
            <a:schemeClr val="accent2">
              <a:lumMod val="25000"/>
              <a:lumOff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ドイツ</a:t>
            </a:r>
          </a:p>
        </p:txBody>
      </p:sp>
      <p:sp>
        <p:nvSpPr>
          <p:cNvPr id="111" name="正方形/長方形 110"/>
          <p:cNvSpPr/>
          <p:nvPr/>
        </p:nvSpPr>
        <p:spPr>
          <a:xfrm>
            <a:off x="8589226" y="507060"/>
            <a:ext cx="985283" cy="186395"/>
          </a:xfrm>
          <a:prstGeom prst="rect">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イギリス</a:t>
            </a:r>
          </a:p>
        </p:txBody>
      </p:sp>
      <p:sp>
        <p:nvSpPr>
          <p:cNvPr id="113" name="正方形/長方形 112"/>
          <p:cNvSpPr/>
          <p:nvPr/>
        </p:nvSpPr>
        <p:spPr>
          <a:xfrm>
            <a:off x="120673" y="6499251"/>
            <a:ext cx="9240538" cy="21544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800" b="0" i="0" u="none" strike="noStrike" kern="1200" cap="none" spc="0" normalizeH="0" baseline="0" noProof="0" dirty="0" smtClean="0">
                <a:ln>
                  <a:noFill/>
                </a:ln>
                <a:solidFill>
                  <a:srgbClr val="000000"/>
                </a:solidFill>
                <a:effectLst/>
                <a:uLnTx/>
                <a:uFillTx/>
                <a:latin typeface="+mn-ea"/>
                <a:cs typeface="+mn-cs"/>
              </a:rPr>
              <a:t>出所）１</a:t>
            </a:r>
            <a:r>
              <a:rPr kumimoji="1" lang="ja-JP" altLang="en-US" sz="800" b="0" i="0" u="none" strike="noStrike" kern="1200" cap="none" spc="0" normalizeH="0" baseline="0" noProof="0" dirty="0">
                <a:ln>
                  <a:noFill/>
                </a:ln>
                <a:solidFill>
                  <a:srgbClr val="000000"/>
                </a:solidFill>
                <a:effectLst/>
                <a:uLnTx/>
                <a:uFillTx/>
                <a:latin typeface="+mn-ea"/>
                <a:cs typeface="+mn-cs"/>
              </a:rPr>
              <a:t>　</a:t>
            </a:r>
            <a:r>
              <a:rPr kumimoji="1" lang="en-US" altLang="ja-JP" sz="800" b="0" i="0" u="none" strike="noStrike" kern="1200" cap="none" spc="0" normalizeH="0" baseline="0" noProof="0" dirty="0">
                <a:ln>
                  <a:noFill/>
                </a:ln>
                <a:solidFill>
                  <a:srgbClr val="000000"/>
                </a:solidFill>
                <a:effectLst/>
                <a:uLnTx/>
                <a:uFillTx/>
                <a:latin typeface="+mn-ea"/>
                <a:cs typeface="+mn-cs"/>
              </a:rPr>
              <a:t>https://www.digitale-technologien.de/DT/Redaktion/EN/Standardartikel/sdi_use_case_2.html</a:t>
            </a:r>
          </a:p>
        </p:txBody>
      </p:sp>
      <p:cxnSp>
        <p:nvCxnSpPr>
          <p:cNvPr id="114" name="カギ線コネクタ 113"/>
          <p:cNvCxnSpPr>
            <a:stCxn id="76" idx="0"/>
            <a:endCxn id="82" idx="1"/>
          </p:cNvCxnSpPr>
          <p:nvPr/>
        </p:nvCxnSpPr>
        <p:spPr>
          <a:xfrm rot="5400000" flipH="1" flipV="1">
            <a:off x="2186567" y="3939036"/>
            <a:ext cx="474671" cy="927008"/>
          </a:xfrm>
          <a:prstGeom prst="bentConnector2">
            <a:avLst/>
          </a:prstGeom>
          <a:ln w="3175">
            <a:solidFill>
              <a:schemeClr val="tx1"/>
            </a:solidFill>
            <a:prstDash val="dash"/>
            <a:tailEnd type="triangle"/>
          </a:ln>
          <a:effectLst/>
        </p:spPr>
        <p:style>
          <a:lnRef idx="2">
            <a:schemeClr val="accent1"/>
          </a:lnRef>
          <a:fillRef idx="0">
            <a:schemeClr val="accent1"/>
          </a:fillRef>
          <a:effectRef idx="1">
            <a:schemeClr val="accent1"/>
          </a:effectRef>
          <a:fontRef idx="minor">
            <a:schemeClr val="tx1"/>
          </a:fontRef>
        </p:style>
      </p:cxnSp>
      <p:cxnSp>
        <p:nvCxnSpPr>
          <p:cNvPr id="115" name="カギ線コネクタ 114"/>
          <p:cNvCxnSpPr>
            <a:stCxn id="98" idx="0"/>
            <a:endCxn id="82" idx="3"/>
          </p:cNvCxnSpPr>
          <p:nvPr/>
        </p:nvCxnSpPr>
        <p:spPr>
          <a:xfrm rot="16200000" flipV="1">
            <a:off x="5131060" y="3916885"/>
            <a:ext cx="131072" cy="627709"/>
          </a:xfrm>
          <a:prstGeom prst="bentConnector2">
            <a:avLst/>
          </a:prstGeom>
          <a:ln w="3175">
            <a:solidFill>
              <a:schemeClr val="tx1"/>
            </a:solidFill>
            <a:prstDash val="dash"/>
            <a:tailEnd type="triangle"/>
          </a:ln>
          <a:effectLst/>
        </p:spPr>
        <p:style>
          <a:lnRef idx="2">
            <a:schemeClr val="accent1"/>
          </a:lnRef>
          <a:fillRef idx="0">
            <a:schemeClr val="accent1"/>
          </a:fillRef>
          <a:effectRef idx="1">
            <a:schemeClr val="accent1"/>
          </a:effectRef>
          <a:fontRef idx="minor">
            <a:schemeClr val="tx1"/>
          </a:fontRef>
        </p:style>
      </p:cxnSp>
      <p:cxnSp>
        <p:nvCxnSpPr>
          <p:cNvPr id="116" name="カギ線コネクタ 115"/>
          <p:cNvCxnSpPr>
            <a:stCxn id="61" idx="1"/>
            <a:endCxn id="82" idx="3"/>
          </p:cNvCxnSpPr>
          <p:nvPr/>
        </p:nvCxnSpPr>
        <p:spPr>
          <a:xfrm rot="10800000" flipV="1">
            <a:off x="4882742" y="4132262"/>
            <a:ext cx="2670153" cy="32942"/>
          </a:xfrm>
          <a:prstGeom prst="bentConnector3">
            <a:avLst>
              <a:gd name="adj1" fmla="val 50000"/>
            </a:avLst>
          </a:prstGeom>
          <a:ln w="3175">
            <a:solidFill>
              <a:schemeClr val="tx1"/>
            </a:solidFill>
            <a:prstDash val="dash"/>
            <a:tailEnd type="triangle"/>
          </a:ln>
          <a:effectLst/>
        </p:spPr>
        <p:style>
          <a:lnRef idx="2">
            <a:schemeClr val="accent1"/>
          </a:lnRef>
          <a:fillRef idx="0">
            <a:schemeClr val="accent1"/>
          </a:fillRef>
          <a:effectRef idx="1">
            <a:schemeClr val="accent1"/>
          </a:effectRef>
          <a:fontRef idx="minor">
            <a:schemeClr val="tx1"/>
          </a:fontRef>
        </p:style>
      </p:cxnSp>
      <p:sp>
        <p:nvSpPr>
          <p:cNvPr id="117" name="テキスト ボックス 116"/>
          <p:cNvSpPr txBox="1"/>
          <p:nvPr/>
        </p:nvSpPr>
        <p:spPr>
          <a:xfrm>
            <a:off x="5434213" y="3790379"/>
            <a:ext cx="1482213" cy="2616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検証</a:t>
            </a:r>
            <a:endParaRPr kumimoji="1" lang="en-US" altLang="ja-JP"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118" name="正方形/長方形 117"/>
          <p:cNvSpPr/>
          <p:nvPr/>
        </p:nvSpPr>
        <p:spPr>
          <a:xfrm>
            <a:off x="6705069" y="74294"/>
            <a:ext cx="1804708" cy="278660"/>
          </a:xfrm>
          <a:prstGeom prst="rect">
            <a:avLst/>
          </a:prstGeom>
          <a:solidFill>
            <a:schemeClr val="accent2">
              <a:lumMod val="90000"/>
              <a:lumOff val="10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分野：小売</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128" name="正方形/長方形 127"/>
          <p:cNvSpPr/>
          <p:nvPr/>
        </p:nvSpPr>
        <p:spPr>
          <a:xfrm>
            <a:off x="6705069" y="398344"/>
            <a:ext cx="1804707" cy="278660"/>
          </a:xfrm>
          <a:prstGeom prst="rect">
            <a:avLst/>
          </a:prstGeom>
          <a:solidFill>
            <a:schemeClr val="accent2">
              <a:lumMod val="90000"/>
              <a:lumOff val="10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フェーズ：</a:t>
            </a:r>
            <a:r>
              <a:rPr kumimoji="1" lang="en-US" altLang="ja-JP" sz="1400" b="1" i="0" u="none" strike="noStrike" kern="1200" cap="none" spc="0" normalizeH="0" baseline="0" noProof="0" dirty="0" err="1">
                <a:ln>
                  <a:noFill/>
                </a:ln>
                <a:solidFill>
                  <a:srgbClr val="FFFFFF"/>
                </a:solidFill>
                <a:effectLst/>
                <a:uLnTx/>
                <a:uFillTx/>
                <a:latin typeface="Meiryo UI" panose="020B0604030504040204" pitchFamily="50" charset="-128"/>
                <a:ea typeface="Meiryo UI" panose="020B0604030504040204" pitchFamily="50" charset="-128"/>
                <a:cs typeface="+mn-cs"/>
              </a:rPr>
              <a:t>PoC</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Tree>
    <p:extLst>
      <p:ext uri="{BB962C8B-B14F-4D97-AF65-F5344CB8AC3E}">
        <p14:creationId xmlns:p14="http://schemas.microsoft.com/office/powerpoint/2010/main" val="4090990641"/>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 name="テキスト ボックス 82"/>
          <p:cNvSpPr txBox="1"/>
          <p:nvPr/>
        </p:nvSpPr>
        <p:spPr>
          <a:xfrm>
            <a:off x="7406310" y="4281028"/>
            <a:ext cx="830594"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28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a:t>
            </a:r>
          </a:p>
        </p:txBody>
      </p:sp>
      <p:sp>
        <p:nvSpPr>
          <p:cNvPr id="2" name="タイトル 1"/>
          <p:cNvSpPr>
            <a:spLocks noGrp="1"/>
          </p:cNvSpPr>
          <p:nvPr>
            <p:ph type="title"/>
          </p:nvPr>
        </p:nvSpPr>
        <p:spPr>
          <a:xfrm>
            <a:off x="331490" y="164692"/>
            <a:ext cx="9243021" cy="510553"/>
          </a:xfrm>
        </p:spPr>
        <p:txBody>
          <a:bodyPr>
            <a:noAutofit/>
          </a:bodyPr>
          <a:lstStyle/>
          <a:p>
            <a:r>
              <a:rPr lang="en-US" altLang="ja-JP" sz="1000" dirty="0">
                <a:solidFill>
                  <a:srgbClr val="002060"/>
                </a:solidFill>
              </a:rPr>
              <a:t>3.3.1</a:t>
            </a:r>
            <a:r>
              <a:rPr lang="ja-JP" altLang="en-US" sz="1000" dirty="0">
                <a:solidFill>
                  <a:srgbClr val="002060"/>
                </a:solidFill>
              </a:rPr>
              <a:t>　自己主権型／分散型アイデンティティに関する取り組み・ユースケース　</a:t>
            </a:r>
            <a:r>
              <a:rPr lang="en-US" altLang="ja-JP" sz="1000" dirty="0">
                <a:solidFill>
                  <a:srgbClr val="002060"/>
                </a:solidFill>
              </a:rPr>
              <a:t/>
            </a:r>
            <a:br>
              <a:rPr lang="en-US" altLang="ja-JP" sz="1000" dirty="0">
                <a:solidFill>
                  <a:srgbClr val="002060"/>
                </a:solidFill>
              </a:rPr>
            </a:br>
            <a:r>
              <a:rPr lang="en-US" altLang="ja-JP" sz="1800" dirty="0" err="1">
                <a:solidFill>
                  <a:srgbClr val="002060"/>
                </a:solidFill>
              </a:rPr>
              <a:t>IDunion</a:t>
            </a:r>
            <a:r>
              <a:rPr lang="ja-JP" altLang="en-US" sz="1800" dirty="0">
                <a:solidFill>
                  <a:srgbClr val="002060"/>
                </a:solidFill>
              </a:rPr>
              <a:t>：サプライチェーンにおける効率的マスター管理データ</a:t>
            </a:r>
          </a:p>
        </p:txBody>
      </p:sp>
      <p:sp>
        <p:nvSpPr>
          <p:cNvPr id="42" name="正方形/長方形 41"/>
          <p:cNvSpPr/>
          <p:nvPr/>
        </p:nvSpPr>
        <p:spPr>
          <a:xfrm>
            <a:off x="179479" y="2622514"/>
            <a:ext cx="4621121" cy="212209"/>
          </a:xfrm>
          <a:prstGeom prst="rect">
            <a:avLst/>
          </a:prstGeom>
          <a:solidFill>
            <a:schemeClr val="accent1">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ペインポイント</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43" name="正方形/長方形 42"/>
          <p:cNvSpPr/>
          <p:nvPr/>
        </p:nvSpPr>
        <p:spPr>
          <a:xfrm>
            <a:off x="5107053" y="727661"/>
            <a:ext cx="1224136" cy="220018"/>
          </a:xfrm>
          <a:prstGeom prst="rect">
            <a:avLst/>
          </a:prstGeom>
          <a:solidFill>
            <a:schemeClr val="accent1">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エンティティ</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44" name="正方形/長方形 43"/>
          <p:cNvSpPr/>
          <p:nvPr/>
        </p:nvSpPr>
        <p:spPr>
          <a:xfrm>
            <a:off x="5108029" y="719778"/>
            <a:ext cx="4603530" cy="1340760"/>
          </a:xfrm>
          <a:prstGeom prst="rect">
            <a:avLst/>
          </a:prstGeom>
          <a:noFill/>
          <a:ln>
            <a:solidFill>
              <a:schemeClr val="accent2">
                <a:lumMod val="25000"/>
                <a:lumOff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45" name="テキスト ボックス 44"/>
          <p:cNvSpPr txBox="1"/>
          <p:nvPr/>
        </p:nvSpPr>
        <p:spPr>
          <a:xfrm>
            <a:off x="5107053" y="954158"/>
            <a:ext cx="4467458" cy="646331"/>
          </a:xfrm>
          <a:prstGeom prst="rect">
            <a:avLst/>
          </a:prstGeom>
          <a:noFill/>
        </p:spPr>
        <p:txBody>
          <a:bodyPr wrap="square" rtlCol="0">
            <a:sp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費用負担主体：不明</a:t>
            </a:r>
            <a:endPar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価値提供主体：</a:t>
            </a:r>
            <a:r>
              <a:rPr kumimoji="1" lang="en-US" altLang="ja-JP" sz="1200" b="0" i="0" u="none" strike="noStrike" kern="1200" cap="none" spc="0" normalizeH="0" baseline="0" noProof="0" dirty="0" err="1">
                <a:ln>
                  <a:noFill/>
                </a:ln>
                <a:solidFill>
                  <a:srgbClr val="000000"/>
                </a:solidFill>
                <a:effectLst/>
                <a:uLnTx/>
                <a:uFillTx/>
                <a:latin typeface="Meiryo UI" panose="020B0604030504040204" pitchFamily="50" charset="-128"/>
                <a:ea typeface="Meiryo UI" panose="020B0604030504040204" pitchFamily="50" charset="-128"/>
                <a:cs typeface="+mn-cs"/>
              </a:rPr>
              <a:t>IDUnion</a:t>
            </a:r>
            <a:endPar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参加者：企業（発行者）、取引先、公的機関等</a:t>
            </a:r>
            <a:endPar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46" name="正方形/長方形 45"/>
          <p:cNvSpPr/>
          <p:nvPr/>
        </p:nvSpPr>
        <p:spPr>
          <a:xfrm>
            <a:off x="179479" y="727661"/>
            <a:ext cx="1720266" cy="220018"/>
          </a:xfrm>
          <a:prstGeom prst="rect">
            <a:avLst/>
          </a:prstGeom>
          <a:solidFill>
            <a:schemeClr val="accent1">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概要</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47" name="正方形/長方形 46"/>
          <p:cNvSpPr/>
          <p:nvPr/>
        </p:nvSpPr>
        <p:spPr>
          <a:xfrm>
            <a:off x="179478" y="719778"/>
            <a:ext cx="4928551" cy="1349416"/>
          </a:xfrm>
          <a:prstGeom prst="rect">
            <a:avLst/>
          </a:prstGeom>
          <a:noFill/>
          <a:ln>
            <a:solidFill>
              <a:schemeClr val="accent2">
                <a:lumMod val="25000"/>
                <a:lumOff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48" name="テキスト ボックス 47"/>
          <p:cNvSpPr txBox="1"/>
          <p:nvPr/>
        </p:nvSpPr>
        <p:spPr>
          <a:xfrm>
            <a:off x="179479" y="956893"/>
            <a:ext cx="4889933" cy="830997"/>
          </a:xfrm>
          <a:prstGeom prst="rect">
            <a:avLst/>
          </a:prstGeom>
          <a:noFill/>
        </p:spPr>
        <p:txBody>
          <a:bodyPr wrap="square" rtlCol="0">
            <a:sp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従来、取引等のために、企業の</a:t>
            </a:r>
            <a:r>
              <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IT</a:t>
            </a: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システムで主導で保管・管理していた、登記簿の情報や税金、会計データ等を、発行者のビジネスウォレット上に保管可能とすることで、情報の管理・更新に係る手間を省力化し、さらに取引プロセスの透明性を担保と</a:t>
            </a:r>
            <a:r>
              <a:rPr kumimoji="1" lang="ja-JP" altLang="en-US" sz="1200" b="0" i="0" u="none" strike="noStrike" kern="120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rPr>
              <a:t>する</a:t>
            </a:r>
            <a:r>
              <a:rPr kumimoji="1" lang="ja-JP" altLang="en-US" sz="1200" b="0" i="0" u="none" strike="noStrike" kern="1200" cap="none" spc="0" normalizeH="0" baseline="3000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rPr>
              <a:t>１</a:t>
            </a:r>
            <a:endParaRPr kumimoji="1" lang="ja-JP" altLang="en-US" sz="1200" b="0" i="0" u="none" strike="noStrike" kern="1200" cap="none" spc="0" normalizeH="0" baseline="3000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49" name="正方形/長方形 48"/>
          <p:cNvSpPr/>
          <p:nvPr/>
        </p:nvSpPr>
        <p:spPr>
          <a:xfrm>
            <a:off x="5107053" y="2622514"/>
            <a:ext cx="4604506" cy="212209"/>
          </a:xfrm>
          <a:prstGeom prst="rect">
            <a:avLst/>
          </a:prstGeom>
          <a:solidFill>
            <a:schemeClr val="accent1">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提供する価値</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grpSp>
        <p:nvGrpSpPr>
          <p:cNvPr id="21" name="グループ化 20"/>
          <p:cNvGrpSpPr/>
          <p:nvPr/>
        </p:nvGrpSpPr>
        <p:grpSpPr>
          <a:xfrm>
            <a:off x="179479" y="2886924"/>
            <a:ext cx="9532080" cy="390692"/>
            <a:chOff x="179479" y="2886924"/>
            <a:chExt cx="9532080" cy="211007"/>
          </a:xfrm>
        </p:grpSpPr>
        <p:sp>
          <p:nvSpPr>
            <p:cNvPr id="50" name="正方形/長方形 49"/>
            <p:cNvSpPr/>
            <p:nvPr/>
          </p:nvSpPr>
          <p:spPr>
            <a:xfrm>
              <a:off x="179479" y="2887139"/>
              <a:ext cx="4621121" cy="210792"/>
            </a:xfrm>
            <a:prstGeom prst="rect">
              <a:avLst/>
            </a:prstGeom>
            <a:solidFill>
              <a:schemeClr val="accent2">
                <a:lumMod val="10000"/>
                <a:lumOff val="9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企業活動における事務系情報等のマスターデータ保管に係る手間</a:t>
              </a:r>
            </a:p>
          </p:txBody>
        </p:sp>
        <p:sp>
          <p:nvSpPr>
            <p:cNvPr id="51" name="正方形/長方形 50"/>
            <p:cNvSpPr/>
            <p:nvPr/>
          </p:nvSpPr>
          <p:spPr>
            <a:xfrm>
              <a:off x="5107053" y="2886924"/>
              <a:ext cx="4604506" cy="210792"/>
            </a:xfrm>
            <a:prstGeom prst="rect">
              <a:avLst/>
            </a:prstGeom>
            <a:solidFill>
              <a:schemeClr val="accent2">
                <a:lumMod val="10000"/>
                <a:lumOff val="9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発行者のウォレットに保管することによる提出先におけるデータの管理・更新手続き等の省力化</a:t>
              </a:r>
            </a:p>
          </p:txBody>
        </p:sp>
        <p:sp>
          <p:nvSpPr>
            <p:cNvPr id="52" name="二等辺三角形 51"/>
            <p:cNvSpPr/>
            <p:nvPr/>
          </p:nvSpPr>
          <p:spPr>
            <a:xfrm rot="5400000">
              <a:off x="4854483" y="2901066"/>
              <a:ext cx="202287" cy="182508"/>
            </a:xfrm>
            <a:prstGeom prst="triangle">
              <a:avLst/>
            </a:prstGeom>
            <a:solidFill>
              <a:schemeClr val="accent1">
                <a:lumMod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200" b="0" i="0" u="none" strike="noStrike" kern="1200" cap="none" spc="0" normalizeH="0" baseline="0" noProof="0" dirty="0">
                <a:ln>
                  <a:noFill/>
                </a:ln>
                <a:solidFill>
                  <a:srgbClr val="000000"/>
                </a:solidFill>
                <a:effectLst/>
                <a:uLnTx/>
                <a:uFillTx/>
                <a:latin typeface="Arial"/>
                <a:ea typeface="Meiryo UI"/>
                <a:cs typeface="+mn-cs"/>
              </a:endParaRPr>
            </a:p>
          </p:txBody>
        </p:sp>
      </p:grpSp>
      <p:sp>
        <p:nvSpPr>
          <p:cNvPr id="53" name="正方形/長方形 52"/>
          <p:cNvSpPr/>
          <p:nvPr/>
        </p:nvSpPr>
        <p:spPr>
          <a:xfrm>
            <a:off x="178502" y="2069194"/>
            <a:ext cx="4928551" cy="490255"/>
          </a:xfrm>
          <a:prstGeom prst="rect">
            <a:avLst/>
          </a:prstGeom>
          <a:noFill/>
          <a:ln>
            <a:solidFill>
              <a:schemeClr val="accent2">
                <a:lumMod val="25000"/>
                <a:lumOff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54" name="正方形/長方形 53"/>
          <p:cNvSpPr/>
          <p:nvPr/>
        </p:nvSpPr>
        <p:spPr>
          <a:xfrm>
            <a:off x="179479" y="2077078"/>
            <a:ext cx="1720266" cy="220018"/>
          </a:xfrm>
          <a:prstGeom prst="rect">
            <a:avLst/>
          </a:prstGeom>
          <a:solidFill>
            <a:schemeClr val="accent1">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使用されている技術</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55" name="正方形/長方形 54"/>
          <p:cNvSpPr/>
          <p:nvPr/>
        </p:nvSpPr>
        <p:spPr>
          <a:xfrm>
            <a:off x="5108029" y="2060538"/>
            <a:ext cx="1720266" cy="220018"/>
          </a:xfrm>
          <a:prstGeom prst="rect">
            <a:avLst/>
          </a:prstGeom>
          <a:solidFill>
            <a:schemeClr val="accent1">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扱う属性情報</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56" name="正方形/長方形 55"/>
          <p:cNvSpPr/>
          <p:nvPr/>
        </p:nvSpPr>
        <p:spPr>
          <a:xfrm>
            <a:off x="5107054" y="2066317"/>
            <a:ext cx="4604506" cy="490255"/>
          </a:xfrm>
          <a:prstGeom prst="rect">
            <a:avLst/>
          </a:prstGeom>
          <a:noFill/>
          <a:ln>
            <a:solidFill>
              <a:schemeClr val="accent2">
                <a:lumMod val="25000"/>
                <a:lumOff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57" name="テキスト ボックス 56"/>
          <p:cNvSpPr txBox="1"/>
          <p:nvPr/>
        </p:nvSpPr>
        <p:spPr>
          <a:xfrm>
            <a:off x="5107054" y="2277134"/>
            <a:ext cx="4467458" cy="253916"/>
          </a:xfrm>
          <a:prstGeom prst="rect">
            <a:avLst/>
          </a:prstGeom>
          <a:noFill/>
        </p:spPr>
        <p:txBody>
          <a:bodyPr wrap="square" rtlCol="0">
            <a:sp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05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登記簿の情報や税金、会計データ等</a:t>
            </a:r>
          </a:p>
        </p:txBody>
      </p:sp>
      <p:pic>
        <p:nvPicPr>
          <p:cNvPr id="59" name="図 5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16585" y="3947295"/>
            <a:ext cx="798583" cy="798583"/>
          </a:xfrm>
          <a:prstGeom prst="rect">
            <a:avLst/>
          </a:prstGeom>
        </p:spPr>
      </p:pic>
      <p:sp>
        <p:nvSpPr>
          <p:cNvPr id="61" name="テキスト ボックス 60"/>
          <p:cNvSpPr txBox="1"/>
          <p:nvPr/>
        </p:nvSpPr>
        <p:spPr>
          <a:xfrm>
            <a:off x="5894233" y="5051728"/>
            <a:ext cx="1589435" cy="2616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取引先</a:t>
            </a:r>
            <a:r>
              <a:rPr kumimoji="1" lang="ja-JP" altLang="en-US" sz="1100" b="0" i="0" u="none" strike="noStrike" kern="1200" cap="none" spc="0" normalizeH="0" baseline="0" noProof="0" dirty="0" err="1">
                <a:ln>
                  <a:noFill/>
                </a:ln>
                <a:solidFill>
                  <a:srgbClr val="000000"/>
                </a:solidFill>
                <a:effectLst/>
                <a:uLnTx/>
                <a:uFillTx/>
                <a:latin typeface="Meiryo UI" panose="020B0604030504040204" pitchFamily="50" charset="-128"/>
                <a:ea typeface="Meiryo UI" panose="020B0604030504040204" pitchFamily="50" charset="-128"/>
                <a:cs typeface="+mn-cs"/>
              </a:rPr>
              <a:t>、</a:t>
            </a:r>
            <a:r>
              <a:rPr kumimoji="1" lang="ja-JP" altLang="en-US"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公的機関等</a:t>
            </a:r>
            <a:endParaRPr kumimoji="1" lang="en-US" altLang="ja-JP"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63" name="正方形/長方形 62"/>
          <p:cNvSpPr/>
          <p:nvPr/>
        </p:nvSpPr>
        <p:spPr>
          <a:xfrm>
            <a:off x="179479" y="3444889"/>
            <a:ext cx="1440160" cy="188736"/>
          </a:xfrm>
          <a:prstGeom prst="rect">
            <a:avLst/>
          </a:prstGeom>
          <a:solidFill>
            <a:schemeClr val="accent1">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ビジネスモデル</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65" name="正方形/長方形 64"/>
          <p:cNvSpPr/>
          <p:nvPr/>
        </p:nvSpPr>
        <p:spPr>
          <a:xfrm>
            <a:off x="1999115" y="4788487"/>
            <a:ext cx="1468866" cy="43088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エージェントソフトウェア</a:t>
            </a:r>
            <a:endParaRPr kumimoji="1" lang="en-US" altLang="ja-JP"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（ウォレット）</a:t>
            </a:r>
            <a:endParaRPr kumimoji="1" lang="en-US" altLang="ja-JP"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grpSp>
        <p:nvGrpSpPr>
          <p:cNvPr id="66" name="グループ化 65"/>
          <p:cNvGrpSpPr>
            <a:grpSpLocks noChangeAspect="1"/>
          </p:cNvGrpSpPr>
          <p:nvPr/>
        </p:nvGrpSpPr>
        <p:grpSpPr>
          <a:xfrm>
            <a:off x="8524415" y="4286688"/>
            <a:ext cx="634154" cy="540158"/>
            <a:chOff x="6249144" y="886511"/>
            <a:chExt cx="720080" cy="845997"/>
          </a:xfrm>
        </p:grpSpPr>
        <p:sp>
          <p:nvSpPr>
            <p:cNvPr id="67" name="円柱 66"/>
            <p:cNvSpPr/>
            <p:nvPr/>
          </p:nvSpPr>
          <p:spPr>
            <a:xfrm>
              <a:off x="6249144" y="1420675"/>
              <a:ext cx="720080" cy="311833"/>
            </a:xfrm>
            <a:prstGeom prst="can">
              <a:avLst/>
            </a:prstGeom>
            <a:solidFill>
              <a:srgbClr val="C2CEE6"/>
            </a:solidFill>
            <a:ln w="9525" cap="flat" cmpd="sng" algn="ctr">
              <a:solidFill>
                <a:srgbClr val="6785C1"/>
              </a:solidFill>
              <a:prstDash val="solid"/>
            </a:ln>
            <a:effectLst/>
          </p:spPr>
          <p:txBody>
            <a:bodyPr rtlCol="0" anchor="ctr"/>
            <a:lstStyle/>
            <a:p>
              <a:pPr marL="0" marR="0" lvl="0" indent="0" algn="ctr" defTabSz="925880" rtl="0" eaLnBrk="1" fontAlgn="auto" latinLnBrk="0" hangingPunct="1">
                <a:lnSpc>
                  <a:spcPct val="100000"/>
                </a:lnSpc>
                <a:spcBef>
                  <a:spcPts val="0"/>
                </a:spcBef>
                <a:spcAft>
                  <a:spcPts val="0"/>
                </a:spcAft>
                <a:buClrTx/>
                <a:buSzTx/>
                <a:buFontTx/>
                <a:buNone/>
                <a:tabLst/>
                <a:defRPr/>
              </a:pPr>
              <a:endParaRPr kumimoji="0" lang="ja-JP" altLang="en-US" sz="1822" b="0" i="0" u="none" strike="noStrike" kern="0" cap="none" spc="0" normalizeH="0" baseline="0" noProof="0" dirty="0">
                <a:ln>
                  <a:noFill/>
                </a:ln>
                <a:solidFill>
                  <a:srgbClr val="000000"/>
                </a:solidFill>
                <a:effectLst/>
                <a:uLnTx/>
                <a:uFillTx/>
                <a:latin typeface="HGP創英角ｺﾞｼｯｸUB"/>
                <a:ea typeface="HGP創英角ｺﾞｼｯｸUB"/>
                <a:cs typeface="+mn-cs"/>
              </a:endParaRPr>
            </a:p>
          </p:txBody>
        </p:sp>
        <p:sp>
          <p:nvSpPr>
            <p:cNvPr id="68" name="円柱 67"/>
            <p:cNvSpPr/>
            <p:nvPr/>
          </p:nvSpPr>
          <p:spPr>
            <a:xfrm>
              <a:off x="6249144" y="1158692"/>
              <a:ext cx="720080" cy="311833"/>
            </a:xfrm>
            <a:prstGeom prst="can">
              <a:avLst/>
            </a:prstGeom>
            <a:solidFill>
              <a:srgbClr val="C2CEE6"/>
            </a:solidFill>
            <a:ln w="9525" cap="flat" cmpd="sng" algn="ctr">
              <a:solidFill>
                <a:srgbClr val="6785C1"/>
              </a:solidFill>
              <a:prstDash val="solid"/>
            </a:ln>
            <a:effectLst/>
          </p:spPr>
          <p:txBody>
            <a:bodyPr rtlCol="0" anchor="ctr"/>
            <a:lstStyle/>
            <a:p>
              <a:pPr marL="0" marR="0" lvl="0" indent="0" algn="ctr" defTabSz="925880" rtl="0" eaLnBrk="1" fontAlgn="auto" latinLnBrk="0" hangingPunct="1">
                <a:lnSpc>
                  <a:spcPct val="100000"/>
                </a:lnSpc>
                <a:spcBef>
                  <a:spcPts val="0"/>
                </a:spcBef>
                <a:spcAft>
                  <a:spcPts val="0"/>
                </a:spcAft>
                <a:buClrTx/>
                <a:buSzTx/>
                <a:buFontTx/>
                <a:buNone/>
                <a:tabLst/>
                <a:defRPr/>
              </a:pPr>
              <a:endParaRPr kumimoji="0" lang="ja-JP" altLang="en-US" sz="1822" b="0" i="0" u="none" strike="noStrike" kern="0" cap="none" spc="0" normalizeH="0" baseline="0" noProof="0" dirty="0">
                <a:ln>
                  <a:noFill/>
                </a:ln>
                <a:solidFill>
                  <a:srgbClr val="000000"/>
                </a:solidFill>
                <a:effectLst/>
                <a:uLnTx/>
                <a:uFillTx/>
                <a:latin typeface="HGP創英角ｺﾞｼｯｸUB"/>
                <a:ea typeface="HGP創英角ｺﾞｼｯｸUB"/>
                <a:cs typeface="+mn-cs"/>
              </a:endParaRPr>
            </a:p>
          </p:txBody>
        </p:sp>
        <p:sp>
          <p:nvSpPr>
            <p:cNvPr id="69" name="円柱 68"/>
            <p:cNvSpPr/>
            <p:nvPr/>
          </p:nvSpPr>
          <p:spPr>
            <a:xfrm>
              <a:off x="6249144" y="886511"/>
              <a:ext cx="720080" cy="311833"/>
            </a:xfrm>
            <a:prstGeom prst="can">
              <a:avLst/>
            </a:prstGeom>
            <a:solidFill>
              <a:srgbClr val="C2CEE6"/>
            </a:solidFill>
            <a:ln w="9525" cap="flat" cmpd="sng" algn="ctr">
              <a:solidFill>
                <a:srgbClr val="6785C1"/>
              </a:solidFill>
              <a:prstDash val="solid"/>
            </a:ln>
            <a:effectLst/>
          </p:spPr>
          <p:txBody>
            <a:bodyPr rtlCol="0" anchor="ctr"/>
            <a:lstStyle/>
            <a:p>
              <a:pPr marL="0" marR="0" lvl="0" indent="0" algn="ctr" defTabSz="925880" rtl="0" eaLnBrk="1" fontAlgn="auto" latinLnBrk="0" hangingPunct="1">
                <a:lnSpc>
                  <a:spcPct val="100000"/>
                </a:lnSpc>
                <a:spcBef>
                  <a:spcPts val="0"/>
                </a:spcBef>
                <a:spcAft>
                  <a:spcPts val="0"/>
                </a:spcAft>
                <a:buClrTx/>
                <a:buSzTx/>
                <a:buFontTx/>
                <a:buNone/>
                <a:tabLst/>
                <a:defRPr/>
              </a:pPr>
              <a:endParaRPr kumimoji="0" lang="ja-JP" altLang="en-US" sz="1822" b="0" i="0" u="none" strike="noStrike" kern="0" cap="none" spc="0" normalizeH="0" baseline="0" noProof="0" dirty="0">
                <a:ln>
                  <a:noFill/>
                </a:ln>
                <a:solidFill>
                  <a:srgbClr val="000000"/>
                </a:solidFill>
                <a:effectLst/>
                <a:uLnTx/>
                <a:uFillTx/>
                <a:latin typeface="HGP創英角ｺﾞｼｯｸUB"/>
                <a:ea typeface="HGP創英角ｺﾞｼｯｸUB"/>
                <a:cs typeface="+mn-cs"/>
              </a:endParaRPr>
            </a:p>
          </p:txBody>
        </p:sp>
      </p:grpSp>
      <p:sp>
        <p:nvSpPr>
          <p:cNvPr id="71" name="テキスト ボックス 70"/>
          <p:cNvSpPr txBox="1"/>
          <p:nvPr/>
        </p:nvSpPr>
        <p:spPr>
          <a:xfrm>
            <a:off x="1184661" y="4863671"/>
            <a:ext cx="1062430" cy="43088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企業</a:t>
            </a:r>
            <a:endParaRPr kumimoji="1" lang="en-US" altLang="ja-JP"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（創業者）</a:t>
            </a:r>
            <a:endParaRPr kumimoji="1" lang="en-US" altLang="ja-JP"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74" name="四角形吹き出し 73"/>
          <p:cNvSpPr/>
          <p:nvPr/>
        </p:nvSpPr>
        <p:spPr>
          <a:xfrm>
            <a:off x="2137727" y="3574125"/>
            <a:ext cx="1410658" cy="471966"/>
          </a:xfrm>
          <a:prstGeom prst="wedgeRectCallout">
            <a:avLst>
              <a:gd name="adj1" fmla="val -9910"/>
              <a:gd name="adj2" fmla="val -49786"/>
            </a:avLst>
          </a:prstGeom>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srgbClr val="000000"/>
                </a:solidFill>
                <a:effectLst/>
                <a:uLnTx/>
                <a:uFillTx/>
                <a:latin typeface="Arial"/>
                <a:ea typeface="Meiryo UI"/>
                <a:cs typeface="+mn-cs"/>
              </a:rPr>
              <a:t>登記簿の情報や税金、会計データを発行</a:t>
            </a:r>
          </a:p>
        </p:txBody>
      </p:sp>
      <p:sp>
        <p:nvSpPr>
          <p:cNvPr id="78" name="テキスト ボックス 77"/>
          <p:cNvSpPr txBox="1"/>
          <p:nvPr/>
        </p:nvSpPr>
        <p:spPr>
          <a:xfrm>
            <a:off x="178502" y="2277134"/>
            <a:ext cx="4467458" cy="253916"/>
          </a:xfrm>
          <a:prstGeom prst="rect">
            <a:avLst/>
          </a:prstGeom>
          <a:noFill/>
        </p:spPr>
        <p:txBody>
          <a:bodyPr wrap="square" rtlCol="0">
            <a:sp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ja-JP" altLang="en-US" sz="1050" dirty="0">
                <a:solidFill>
                  <a:srgbClr val="000000"/>
                </a:solidFill>
                <a:latin typeface="Meiryo UI" panose="020B0604030504040204" pitchFamily="50" charset="-128"/>
                <a:ea typeface="Meiryo UI" panose="020B0604030504040204" pitchFamily="50" charset="-128"/>
              </a:rPr>
              <a:t>不明</a:t>
            </a:r>
            <a:endParaRPr kumimoji="1" lang="en-US" altLang="ja-JP" sz="105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pic>
        <p:nvPicPr>
          <p:cNvPr id="40" name="図 3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89660" y="4135352"/>
            <a:ext cx="798583" cy="798583"/>
          </a:xfrm>
          <a:prstGeom prst="rect">
            <a:avLst/>
          </a:prstGeom>
        </p:spPr>
      </p:pic>
      <p:sp>
        <p:nvSpPr>
          <p:cNvPr id="80" name="テキスト ボックス 79"/>
          <p:cNvSpPr txBox="1"/>
          <p:nvPr/>
        </p:nvSpPr>
        <p:spPr>
          <a:xfrm>
            <a:off x="6015950" y="5899746"/>
            <a:ext cx="1482213" cy="2616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検証</a:t>
            </a:r>
            <a:endParaRPr kumimoji="1" lang="en-US" altLang="ja-JP"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81" name="テキスト ボックス 80"/>
          <p:cNvSpPr txBox="1"/>
          <p:nvPr/>
        </p:nvSpPr>
        <p:spPr>
          <a:xfrm>
            <a:off x="7017548" y="4010852"/>
            <a:ext cx="1577563" cy="43088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マスターデータの</a:t>
            </a:r>
            <a:endParaRPr kumimoji="1" lang="en-US" altLang="ja-JP"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保存・管理が不要</a:t>
            </a:r>
            <a:endParaRPr kumimoji="1" lang="en-US" altLang="ja-JP"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cxnSp>
        <p:nvCxnSpPr>
          <p:cNvPr id="9" name="直線矢印コネクタ 8"/>
          <p:cNvCxnSpPr/>
          <p:nvPr/>
        </p:nvCxnSpPr>
        <p:spPr>
          <a:xfrm>
            <a:off x="7300082" y="4566600"/>
            <a:ext cx="1043050" cy="0"/>
          </a:xfrm>
          <a:prstGeom prst="straightConnector1">
            <a:avLst/>
          </a:prstGeom>
          <a:ln w="3175">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pic>
        <p:nvPicPr>
          <p:cNvPr id="82" name="図 81"/>
          <p:cNvPicPr>
            <a:picLocks noChangeAspect="1"/>
          </p:cNvPicPr>
          <p:nvPr/>
        </p:nvPicPr>
        <p:blipFill>
          <a:blip r:embed="rId3"/>
          <a:stretch>
            <a:fillRect/>
          </a:stretch>
        </p:blipFill>
        <p:spPr>
          <a:xfrm>
            <a:off x="2641341" y="5630989"/>
            <a:ext cx="2794887" cy="464575"/>
          </a:xfrm>
          <a:prstGeom prst="rect">
            <a:avLst/>
          </a:prstGeom>
        </p:spPr>
      </p:pic>
      <p:sp>
        <p:nvSpPr>
          <p:cNvPr id="84" name="テキスト ボックス 83"/>
          <p:cNvSpPr txBox="1"/>
          <p:nvPr/>
        </p:nvSpPr>
        <p:spPr>
          <a:xfrm>
            <a:off x="2946184" y="6084492"/>
            <a:ext cx="2119914" cy="2616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Verifiable</a:t>
            </a:r>
            <a:r>
              <a:rPr kumimoji="1" lang="ja-JP" altLang="en-US"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 </a:t>
            </a:r>
            <a:r>
              <a:rPr kumimoji="1" lang="en-US" altLang="ja-JP"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Data</a:t>
            </a:r>
            <a:r>
              <a:rPr kumimoji="1" lang="ja-JP" altLang="en-US"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 </a:t>
            </a:r>
            <a:r>
              <a:rPr kumimoji="1" lang="en-US" altLang="ja-JP"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Registry</a:t>
            </a:r>
          </a:p>
        </p:txBody>
      </p:sp>
      <p:cxnSp>
        <p:nvCxnSpPr>
          <p:cNvPr id="91" name="直線矢印コネクタ 90"/>
          <p:cNvCxnSpPr/>
          <p:nvPr/>
        </p:nvCxnSpPr>
        <p:spPr>
          <a:xfrm>
            <a:off x="3373120" y="4403559"/>
            <a:ext cx="1723993" cy="0"/>
          </a:xfrm>
          <a:prstGeom prst="straightConnector1">
            <a:avLst/>
          </a:prstGeom>
          <a:ln w="3175">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sp>
        <p:nvSpPr>
          <p:cNvPr id="58" name="正方形/長方形 57"/>
          <p:cNvSpPr/>
          <p:nvPr/>
        </p:nvSpPr>
        <p:spPr>
          <a:xfrm>
            <a:off x="8589228" y="74294"/>
            <a:ext cx="985283" cy="186395"/>
          </a:xfrm>
          <a:prstGeom prst="rect">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400" b="1" i="0" u="none" strike="noStrike" kern="1200" cap="none" spc="0" normalizeH="0" baseline="0" noProof="0" dirty="0">
                <a:ln>
                  <a:noFill/>
                </a:ln>
                <a:solidFill>
                  <a:srgbClr val="000000"/>
                </a:solidFill>
                <a:effectLst/>
                <a:uLnTx/>
                <a:uFillTx/>
                <a:latin typeface="Arial"/>
                <a:ea typeface="Meiryo UI"/>
                <a:cs typeface="+mn-cs"/>
              </a:rPr>
              <a:t>EU</a:t>
            </a:r>
            <a:endParaRPr kumimoji="1" lang="ja-JP" altLang="en-US" sz="1400" b="1" i="0" u="none" strike="noStrike" kern="1200" cap="none" spc="0" normalizeH="0" baseline="0" noProof="0" dirty="0">
              <a:ln>
                <a:noFill/>
              </a:ln>
              <a:solidFill>
                <a:srgbClr val="000000"/>
              </a:solidFill>
              <a:effectLst/>
              <a:uLnTx/>
              <a:uFillTx/>
              <a:latin typeface="Arial"/>
              <a:ea typeface="Meiryo UI"/>
              <a:cs typeface="+mn-cs"/>
            </a:endParaRPr>
          </a:p>
        </p:txBody>
      </p:sp>
      <p:sp>
        <p:nvSpPr>
          <p:cNvPr id="60" name="正方形/長方形 59"/>
          <p:cNvSpPr/>
          <p:nvPr/>
        </p:nvSpPr>
        <p:spPr>
          <a:xfrm>
            <a:off x="8589228" y="287160"/>
            <a:ext cx="985283" cy="186395"/>
          </a:xfrm>
          <a:prstGeom prst="rect">
            <a:avLst/>
          </a:prstGeom>
          <a:solidFill>
            <a:schemeClr val="accent2">
              <a:lumMod val="25000"/>
              <a:lumOff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ドイツ</a:t>
            </a:r>
          </a:p>
        </p:txBody>
      </p:sp>
      <p:sp>
        <p:nvSpPr>
          <p:cNvPr id="70" name="正方形/長方形 69"/>
          <p:cNvSpPr/>
          <p:nvPr/>
        </p:nvSpPr>
        <p:spPr>
          <a:xfrm>
            <a:off x="8589226" y="507060"/>
            <a:ext cx="985283" cy="186395"/>
          </a:xfrm>
          <a:prstGeom prst="rect">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イギリス</a:t>
            </a:r>
          </a:p>
        </p:txBody>
      </p:sp>
      <p:sp>
        <p:nvSpPr>
          <p:cNvPr id="72" name="正方形/長方形 71"/>
          <p:cNvSpPr/>
          <p:nvPr/>
        </p:nvSpPr>
        <p:spPr>
          <a:xfrm>
            <a:off x="178502" y="6348549"/>
            <a:ext cx="9240538" cy="2308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smtClean="0">
                <a:ln>
                  <a:noFill/>
                </a:ln>
                <a:solidFill>
                  <a:srgbClr val="000000"/>
                </a:solidFill>
                <a:effectLst/>
                <a:uLnTx/>
                <a:uFillTx/>
                <a:latin typeface="+mn-ea"/>
                <a:cs typeface="+mn-cs"/>
              </a:rPr>
              <a:t>出所）１</a:t>
            </a:r>
            <a:r>
              <a:rPr kumimoji="1" lang="ja-JP" altLang="en-US" sz="900" b="0" i="0" u="none" strike="noStrike" kern="1200" cap="none" spc="0" normalizeH="0" baseline="0" noProof="0" dirty="0">
                <a:ln>
                  <a:noFill/>
                </a:ln>
                <a:solidFill>
                  <a:srgbClr val="000000"/>
                </a:solidFill>
                <a:effectLst/>
                <a:uLnTx/>
                <a:uFillTx/>
                <a:latin typeface="+mn-ea"/>
                <a:cs typeface="+mn-cs"/>
              </a:rPr>
              <a:t>　</a:t>
            </a:r>
            <a:r>
              <a:rPr kumimoji="1" lang="en-US" altLang="ja-JP" sz="900" b="0" i="0" u="none" strike="noStrike" kern="1200" cap="none" spc="0" normalizeH="0" baseline="0" noProof="0" dirty="0">
                <a:ln>
                  <a:noFill/>
                </a:ln>
                <a:solidFill>
                  <a:srgbClr val="000000"/>
                </a:solidFill>
                <a:effectLst/>
                <a:uLnTx/>
                <a:uFillTx/>
                <a:latin typeface="+mn-ea"/>
                <a:cs typeface="+mn-cs"/>
              </a:rPr>
              <a:t>https://www.digitale-technologien.de/DT/Redaktion/EN/Standardartikel/sdi_use_case_2.html</a:t>
            </a:r>
          </a:p>
        </p:txBody>
      </p:sp>
      <p:grpSp>
        <p:nvGrpSpPr>
          <p:cNvPr id="73" name="グループ化 72"/>
          <p:cNvGrpSpPr>
            <a:grpSpLocks noChangeAspect="1"/>
          </p:cNvGrpSpPr>
          <p:nvPr/>
        </p:nvGrpSpPr>
        <p:grpSpPr>
          <a:xfrm>
            <a:off x="2416471" y="4133480"/>
            <a:ext cx="634154" cy="540158"/>
            <a:chOff x="6249144" y="886511"/>
            <a:chExt cx="720080" cy="845997"/>
          </a:xfrm>
        </p:grpSpPr>
        <p:sp>
          <p:nvSpPr>
            <p:cNvPr id="75" name="円柱 74"/>
            <p:cNvSpPr/>
            <p:nvPr/>
          </p:nvSpPr>
          <p:spPr>
            <a:xfrm>
              <a:off x="6249144" y="1420675"/>
              <a:ext cx="720080" cy="311833"/>
            </a:xfrm>
            <a:prstGeom prst="can">
              <a:avLst/>
            </a:prstGeom>
            <a:solidFill>
              <a:srgbClr val="C2CEE6"/>
            </a:solidFill>
            <a:ln w="9525" cap="flat" cmpd="sng" algn="ctr">
              <a:solidFill>
                <a:srgbClr val="6785C1"/>
              </a:solidFill>
              <a:prstDash val="solid"/>
            </a:ln>
            <a:effectLst/>
          </p:spPr>
          <p:txBody>
            <a:bodyPr rtlCol="0" anchor="ctr"/>
            <a:lstStyle/>
            <a:p>
              <a:pPr marL="0" marR="0" lvl="0" indent="0" algn="ctr" defTabSz="925880" rtl="0" eaLnBrk="1" fontAlgn="auto" latinLnBrk="0" hangingPunct="1">
                <a:lnSpc>
                  <a:spcPct val="100000"/>
                </a:lnSpc>
                <a:spcBef>
                  <a:spcPts val="0"/>
                </a:spcBef>
                <a:spcAft>
                  <a:spcPts val="0"/>
                </a:spcAft>
                <a:buClrTx/>
                <a:buSzTx/>
                <a:buFontTx/>
                <a:buNone/>
                <a:tabLst/>
                <a:defRPr/>
              </a:pPr>
              <a:endParaRPr kumimoji="0" lang="ja-JP" altLang="en-US" sz="1822" b="0" i="0" u="none" strike="noStrike" kern="0" cap="none" spc="0" normalizeH="0" baseline="0" noProof="0" dirty="0">
                <a:ln>
                  <a:noFill/>
                </a:ln>
                <a:solidFill>
                  <a:srgbClr val="000000"/>
                </a:solidFill>
                <a:effectLst/>
                <a:uLnTx/>
                <a:uFillTx/>
                <a:latin typeface="HGP創英角ｺﾞｼｯｸUB"/>
                <a:ea typeface="HGP創英角ｺﾞｼｯｸUB"/>
                <a:cs typeface="+mn-cs"/>
              </a:endParaRPr>
            </a:p>
          </p:txBody>
        </p:sp>
        <p:sp>
          <p:nvSpPr>
            <p:cNvPr id="76" name="円柱 75"/>
            <p:cNvSpPr/>
            <p:nvPr/>
          </p:nvSpPr>
          <p:spPr>
            <a:xfrm>
              <a:off x="6249144" y="1158692"/>
              <a:ext cx="720080" cy="311833"/>
            </a:xfrm>
            <a:prstGeom prst="can">
              <a:avLst/>
            </a:prstGeom>
            <a:solidFill>
              <a:srgbClr val="C2CEE6"/>
            </a:solidFill>
            <a:ln w="9525" cap="flat" cmpd="sng" algn="ctr">
              <a:solidFill>
                <a:srgbClr val="6785C1"/>
              </a:solidFill>
              <a:prstDash val="solid"/>
            </a:ln>
            <a:effectLst/>
          </p:spPr>
          <p:txBody>
            <a:bodyPr rtlCol="0" anchor="ctr"/>
            <a:lstStyle/>
            <a:p>
              <a:pPr marL="0" marR="0" lvl="0" indent="0" algn="ctr" defTabSz="925880" rtl="0" eaLnBrk="1" fontAlgn="auto" latinLnBrk="0" hangingPunct="1">
                <a:lnSpc>
                  <a:spcPct val="100000"/>
                </a:lnSpc>
                <a:spcBef>
                  <a:spcPts val="0"/>
                </a:spcBef>
                <a:spcAft>
                  <a:spcPts val="0"/>
                </a:spcAft>
                <a:buClrTx/>
                <a:buSzTx/>
                <a:buFontTx/>
                <a:buNone/>
                <a:tabLst/>
                <a:defRPr/>
              </a:pPr>
              <a:endParaRPr kumimoji="0" lang="ja-JP" altLang="en-US" sz="1822" b="0" i="0" u="none" strike="noStrike" kern="0" cap="none" spc="0" normalizeH="0" baseline="0" noProof="0" dirty="0">
                <a:ln>
                  <a:noFill/>
                </a:ln>
                <a:solidFill>
                  <a:srgbClr val="000000"/>
                </a:solidFill>
                <a:effectLst/>
                <a:uLnTx/>
                <a:uFillTx/>
                <a:latin typeface="HGP創英角ｺﾞｼｯｸUB"/>
                <a:ea typeface="HGP創英角ｺﾞｼｯｸUB"/>
                <a:cs typeface="+mn-cs"/>
              </a:endParaRPr>
            </a:p>
          </p:txBody>
        </p:sp>
        <p:sp>
          <p:nvSpPr>
            <p:cNvPr id="77" name="円柱 76"/>
            <p:cNvSpPr/>
            <p:nvPr/>
          </p:nvSpPr>
          <p:spPr>
            <a:xfrm>
              <a:off x="6249144" y="886511"/>
              <a:ext cx="720080" cy="311833"/>
            </a:xfrm>
            <a:prstGeom prst="can">
              <a:avLst/>
            </a:prstGeom>
            <a:solidFill>
              <a:srgbClr val="C2CEE6"/>
            </a:solidFill>
            <a:ln w="9525" cap="flat" cmpd="sng" algn="ctr">
              <a:solidFill>
                <a:srgbClr val="6785C1"/>
              </a:solidFill>
              <a:prstDash val="solid"/>
            </a:ln>
            <a:effectLst/>
          </p:spPr>
          <p:txBody>
            <a:bodyPr rtlCol="0" anchor="ctr"/>
            <a:lstStyle/>
            <a:p>
              <a:pPr marL="0" marR="0" lvl="0" indent="0" algn="ctr" defTabSz="925880" rtl="0" eaLnBrk="1" fontAlgn="auto" latinLnBrk="0" hangingPunct="1">
                <a:lnSpc>
                  <a:spcPct val="100000"/>
                </a:lnSpc>
                <a:spcBef>
                  <a:spcPts val="0"/>
                </a:spcBef>
                <a:spcAft>
                  <a:spcPts val="0"/>
                </a:spcAft>
                <a:buClrTx/>
                <a:buSzTx/>
                <a:buFontTx/>
                <a:buNone/>
                <a:tabLst/>
                <a:defRPr/>
              </a:pPr>
              <a:endParaRPr kumimoji="0" lang="ja-JP" altLang="en-US" sz="1822" b="0" i="0" u="none" strike="noStrike" kern="0" cap="none" spc="0" normalizeH="0" baseline="0" noProof="0" dirty="0">
                <a:ln>
                  <a:noFill/>
                </a:ln>
                <a:solidFill>
                  <a:srgbClr val="000000"/>
                </a:solidFill>
                <a:effectLst/>
                <a:uLnTx/>
                <a:uFillTx/>
                <a:latin typeface="HGP創英角ｺﾞｼｯｸUB"/>
                <a:ea typeface="HGP創英角ｺﾞｼｯｸUB"/>
                <a:cs typeface="+mn-cs"/>
              </a:endParaRPr>
            </a:p>
          </p:txBody>
        </p:sp>
      </p:grpSp>
      <p:cxnSp>
        <p:nvCxnSpPr>
          <p:cNvPr id="79" name="カギ線コネクタ 78"/>
          <p:cNvCxnSpPr>
            <a:endCxn id="82" idx="1"/>
          </p:cNvCxnSpPr>
          <p:nvPr/>
        </p:nvCxnSpPr>
        <p:spPr>
          <a:xfrm rot="16200000" flipH="1">
            <a:off x="1960645" y="5182581"/>
            <a:ext cx="435926" cy="925465"/>
          </a:xfrm>
          <a:prstGeom prst="bentConnector2">
            <a:avLst/>
          </a:prstGeom>
          <a:ln w="3175">
            <a:solidFill>
              <a:schemeClr val="tx1"/>
            </a:solidFill>
            <a:prstDash val="dash"/>
            <a:tailEnd type="triangle"/>
          </a:ln>
          <a:effectLst/>
        </p:spPr>
        <p:style>
          <a:lnRef idx="2">
            <a:schemeClr val="accent1"/>
          </a:lnRef>
          <a:fillRef idx="0">
            <a:schemeClr val="accent1"/>
          </a:fillRef>
          <a:effectRef idx="1">
            <a:schemeClr val="accent1"/>
          </a:effectRef>
          <a:fontRef idx="minor">
            <a:schemeClr val="tx1"/>
          </a:fontRef>
        </p:style>
      </p:cxnSp>
      <p:cxnSp>
        <p:nvCxnSpPr>
          <p:cNvPr id="85" name="カギ線コネクタ 84"/>
          <p:cNvCxnSpPr>
            <a:endCxn id="82" idx="3"/>
          </p:cNvCxnSpPr>
          <p:nvPr/>
        </p:nvCxnSpPr>
        <p:spPr>
          <a:xfrm rot="5400000">
            <a:off x="5854017" y="5028343"/>
            <a:ext cx="417146" cy="1252723"/>
          </a:xfrm>
          <a:prstGeom prst="bentConnector2">
            <a:avLst/>
          </a:prstGeom>
          <a:ln w="3175">
            <a:solidFill>
              <a:schemeClr val="tx1"/>
            </a:solidFill>
            <a:prstDash val="dash"/>
            <a:tailEnd type="triangle"/>
          </a:ln>
          <a:effectLst/>
        </p:spPr>
        <p:style>
          <a:lnRef idx="2">
            <a:schemeClr val="accent1"/>
          </a:lnRef>
          <a:fillRef idx="0">
            <a:schemeClr val="accent1"/>
          </a:fillRef>
          <a:effectRef idx="1">
            <a:schemeClr val="accent1"/>
          </a:effectRef>
          <a:fontRef idx="minor">
            <a:schemeClr val="tx1"/>
          </a:fontRef>
        </p:style>
      </p:cxnSp>
      <p:sp>
        <p:nvSpPr>
          <p:cNvPr id="90" name="正方形/長方形 89"/>
          <p:cNvSpPr/>
          <p:nvPr/>
        </p:nvSpPr>
        <p:spPr>
          <a:xfrm>
            <a:off x="4995692" y="4788487"/>
            <a:ext cx="1468866" cy="43088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エージェントソフトウェア</a:t>
            </a:r>
            <a:endParaRPr kumimoji="1" lang="en-US" altLang="ja-JP"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（ウォレット）</a:t>
            </a:r>
            <a:endParaRPr kumimoji="1" lang="en-US" altLang="ja-JP"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grpSp>
        <p:nvGrpSpPr>
          <p:cNvPr id="94" name="グループ化 93"/>
          <p:cNvGrpSpPr>
            <a:grpSpLocks noChangeAspect="1"/>
          </p:cNvGrpSpPr>
          <p:nvPr/>
        </p:nvGrpSpPr>
        <p:grpSpPr>
          <a:xfrm>
            <a:off x="5413048" y="4155900"/>
            <a:ext cx="634154" cy="540158"/>
            <a:chOff x="6249144" y="886511"/>
            <a:chExt cx="720080" cy="845997"/>
          </a:xfrm>
        </p:grpSpPr>
        <p:sp>
          <p:nvSpPr>
            <p:cNvPr id="96" name="円柱 95"/>
            <p:cNvSpPr/>
            <p:nvPr/>
          </p:nvSpPr>
          <p:spPr>
            <a:xfrm>
              <a:off x="6249144" y="1420675"/>
              <a:ext cx="720080" cy="311833"/>
            </a:xfrm>
            <a:prstGeom prst="can">
              <a:avLst/>
            </a:prstGeom>
            <a:solidFill>
              <a:srgbClr val="C2CEE6"/>
            </a:solidFill>
            <a:ln w="9525" cap="flat" cmpd="sng" algn="ctr">
              <a:solidFill>
                <a:srgbClr val="6785C1"/>
              </a:solidFill>
              <a:prstDash val="solid"/>
            </a:ln>
            <a:effectLst/>
          </p:spPr>
          <p:txBody>
            <a:bodyPr rtlCol="0" anchor="ctr"/>
            <a:lstStyle/>
            <a:p>
              <a:pPr marL="0" marR="0" lvl="0" indent="0" algn="ctr" defTabSz="925880" rtl="0" eaLnBrk="1" fontAlgn="auto" latinLnBrk="0" hangingPunct="1">
                <a:lnSpc>
                  <a:spcPct val="100000"/>
                </a:lnSpc>
                <a:spcBef>
                  <a:spcPts val="0"/>
                </a:spcBef>
                <a:spcAft>
                  <a:spcPts val="0"/>
                </a:spcAft>
                <a:buClrTx/>
                <a:buSzTx/>
                <a:buFontTx/>
                <a:buNone/>
                <a:tabLst/>
                <a:defRPr/>
              </a:pPr>
              <a:endParaRPr kumimoji="0" lang="ja-JP" altLang="en-US" sz="1822" b="0" i="0" u="none" strike="noStrike" kern="0" cap="none" spc="0" normalizeH="0" baseline="0" noProof="0" dirty="0">
                <a:ln>
                  <a:noFill/>
                </a:ln>
                <a:solidFill>
                  <a:srgbClr val="000000"/>
                </a:solidFill>
                <a:effectLst/>
                <a:uLnTx/>
                <a:uFillTx/>
                <a:latin typeface="HGP創英角ｺﾞｼｯｸUB"/>
                <a:ea typeface="HGP創英角ｺﾞｼｯｸUB"/>
                <a:cs typeface="+mn-cs"/>
              </a:endParaRPr>
            </a:p>
          </p:txBody>
        </p:sp>
        <p:sp>
          <p:nvSpPr>
            <p:cNvPr id="97" name="円柱 96"/>
            <p:cNvSpPr/>
            <p:nvPr/>
          </p:nvSpPr>
          <p:spPr>
            <a:xfrm>
              <a:off x="6249144" y="1158692"/>
              <a:ext cx="720080" cy="311833"/>
            </a:xfrm>
            <a:prstGeom prst="can">
              <a:avLst/>
            </a:prstGeom>
            <a:solidFill>
              <a:srgbClr val="C2CEE6"/>
            </a:solidFill>
            <a:ln w="9525" cap="flat" cmpd="sng" algn="ctr">
              <a:solidFill>
                <a:srgbClr val="6785C1"/>
              </a:solidFill>
              <a:prstDash val="solid"/>
            </a:ln>
            <a:effectLst/>
          </p:spPr>
          <p:txBody>
            <a:bodyPr rtlCol="0" anchor="ctr"/>
            <a:lstStyle/>
            <a:p>
              <a:pPr marL="0" marR="0" lvl="0" indent="0" algn="ctr" defTabSz="925880" rtl="0" eaLnBrk="1" fontAlgn="auto" latinLnBrk="0" hangingPunct="1">
                <a:lnSpc>
                  <a:spcPct val="100000"/>
                </a:lnSpc>
                <a:spcBef>
                  <a:spcPts val="0"/>
                </a:spcBef>
                <a:spcAft>
                  <a:spcPts val="0"/>
                </a:spcAft>
                <a:buClrTx/>
                <a:buSzTx/>
                <a:buFontTx/>
                <a:buNone/>
                <a:tabLst/>
                <a:defRPr/>
              </a:pPr>
              <a:endParaRPr kumimoji="0" lang="ja-JP" altLang="en-US" sz="1822" b="0" i="0" u="none" strike="noStrike" kern="0" cap="none" spc="0" normalizeH="0" baseline="0" noProof="0" dirty="0">
                <a:ln>
                  <a:noFill/>
                </a:ln>
                <a:solidFill>
                  <a:srgbClr val="000000"/>
                </a:solidFill>
                <a:effectLst/>
                <a:uLnTx/>
                <a:uFillTx/>
                <a:latin typeface="HGP創英角ｺﾞｼｯｸUB"/>
                <a:ea typeface="HGP創英角ｺﾞｼｯｸUB"/>
                <a:cs typeface="+mn-cs"/>
              </a:endParaRPr>
            </a:p>
          </p:txBody>
        </p:sp>
        <p:sp>
          <p:nvSpPr>
            <p:cNvPr id="98" name="円柱 97"/>
            <p:cNvSpPr/>
            <p:nvPr/>
          </p:nvSpPr>
          <p:spPr>
            <a:xfrm>
              <a:off x="6249144" y="886511"/>
              <a:ext cx="720080" cy="311833"/>
            </a:xfrm>
            <a:prstGeom prst="can">
              <a:avLst/>
            </a:prstGeom>
            <a:solidFill>
              <a:srgbClr val="C2CEE6"/>
            </a:solidFill>
            <a:ln w="9525" cap="flat" cmpd="sng" algn="ctr">
              <a:solidFill>
                <a:srgbClr val="6785C1"/>
              </a:solidFill>
              <a:prstDash val="solid"/>
            </a:ln>
            <a:effectLst/>
          </p:spPr>
          <p:txBody>
            <a:bodyPr rtlCol="0" anchor="ctr"/>
            <a:lstStyle/>
            <a:p>
              <a:pPr marL="0" marR="0" lvl="0" indent="0" algn="ctr" defTabSz="925880" rtl="0" eaLnBrk="1" fontAlgn="auto" latinLnBrk="0" hangingPunct="1">
                <a:lnSpc>
                  <a:spcPct val="100000"/>
                </a:lnSpc>
                <a:spcBef>
                  <a:spcPts val="0"/>
                </a:spcBef>
                <a:spcAft>
                  <a:spcPts val="0"/>
                </a:spcAft>
                <a:buClrTx/>
                <a:buSzTx/>
                <a:buFontTx/>
                <a:buNone/>
                <a:tabLst/>
                <a:defRPr/>
              </a:pPr>
              <a:endParaRPr kumimoji="0" lang="ja-JP" altLang="en-US" sz="1822" b="0" i="0" u="none" strike="noStrike" kern="0" cap="none" spc="0" normalizeH="0" baseline="0" noProof="0" dirty="0">
                <a:ln>
                  <a:noFill/>
                </a:ln>
                <a:solidFill>
                  <a:srgbClr val="000000"/>
                </a:solidFill>
                <a:effectLst/>
                <a:uLnTx/>
                <a:uFillTx/>
                <a:latin typeface="HGP創英角ｺﾞｼｯｸUB"/>
                <a:ea typeface="HGP創英角ｺﾞｼｯｸUB"/>
                <a:cs typeface="+mn-cs"/>
              </a:endParaRPr>
            </a:p>
          </p:txBody>
        </p:sp>
      </p:grpSp>
      <p:sp>
        <p:nvSpPr>
          <p:cNvPr id="105" name="正方形/長方形 104"/>
          <p:cNvSpPr/>
          <p:nvPr/>
        </p:nvSpPr>
        <p:spPr>
          <a:xfrm>
            <a:off x="178502" y="3454606"/>
            <a:ext cx="9533057" cy="2893943"/>
          </a:xfrm>
          <a:prstGeom prst="rect">
            <a:avLst/>
          </a:prstGeom>
          <a:noFill/>
          <a:ln>
            <a:solidFill>
              <a:schemeClr val="accent2">
                <a:lumMod val="25000"/>
                <a:lumOff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107" name="正方形/長方形 106"/>
          <p:cNvSpPr/>
          <p:nvPr/>
        </p:nvSpPr>
        <p:spPr>
          <a:xfrm>
            <a:off x="6705069" y="74294"/>
            <a:ext cx="1804708" cy="278660"/>
          </a:xfrm>
          <a:prstGeom prst="rect">
            <a:avLst/>
          </a:prstGeom>
          <a:solidFill>
            <a:schemeClr val="accent2">
              <a:lumMod val="90000"/>
              <a:lumOff val="10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分野：</a:t>
            </a:r>
            <a:r>
              <a:rPr lang="ja-JP" altLang="en-US" sz="1400" b="1" dirty="0">
                <a:solidFill>
                  <a:srgbClr val="FFFFFF"/>
                </a:solidFill>
                <a:latin typeface="Meiryo UI" panose="020B0604030504040204" pitchFamily="50" charset="-128"/>
                <a:ea typeface="Meiryo UI" panose="020B0604030504040204" pitchFamily="50" charset="-128"/>
              </a:rPr>
              <a:t>サプライチェーン</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108" name="正方形/長方形 107"/>
          <p:cNvSpPr/>
          <p:nvPr/>
        </p:nvSpPr>
        <p:spPr>
          <a:xfrm>
            <a:off x="6705069" y="398344"/>
            <a:ext cx="1804707" cy="278660"/>
          </a:xfrm>
          <a:prstGeom prst="rect">
            <a:avLst/>
          </a:prstGeom>
          <a:solidFill>
            <a:schemeClr val="accent2">
              <a:lumMod val="90000"/>
              <a:lumOff val="10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フェーズ：</a:t>
            </a:r>
            <a:r>
              <a:rPr kumimoji="1" lang="en-US" altLang="ja-JP" sz="1400" b="1" i="0" u="none" strike="noStrike" kern="1200" cap="none" spc="0" normalizeH="0" baseline="0" noProof="0" dirty="0" err="1">
                <a:ln>
                  <a:noFill/>
                </a:ln>
                <a:solidFill>
                  <a:srgbClr val="FFFFFF"/>
                </a:solidFill>
                <a:effectLst/>
                <a:uLnTx/>
                <a:uFillTx/>
                <a:latin typeface="Meiryo UI" panose="020B0604030504040204" pitchFamily="50" charset="-128"/>
                <a:ea typeface="Meiryo UI" panose="020B0604030504040204" pitchFamily="50" charset="-128"/>
                <a:cs typeface="+mn-cs"/>
              </a:rPr>
              <a:t>PoC</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Tree>
    <p:extLst>
      <p:ext uri="{BB962C8B-B14F-4D97-AF65-F5344CB8AC3E}">
        <p14:creationId xmlns:p14="http://schemas.microsoft.com/office/powerpoint/2010/main" val="2613453326"/>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タイトル 7"/>
          <p:cNvSpPr>
            <a:spLocks noGrp="1"/>
          </p:cNvSpPr>
          <p:nvPr>
            <p:ph type="title"/>
          </p:nvPr>
        </p:nvSpPr>
        <p:spPr>
          <a:xfrm>
            <a:off x="331490" y="164692"/>
            <a:ext cx="9243021" cy="497459"/>
          </a:xfrm>
        </p:spPr>
        <p:txBody>
          <a:bodyPr>
            <a:normAutofit fontScale="90000"/>
          </a:bodyPr>
          <a:lstStyle/>
          <a:p>
            <a:r>
              <a:rPr lang="en-US" altLang="ja-JP" sz="1100" dirty="0">
                <a:solidFill>
                  <a:srgbClr val="002060"/>
                </a:solidFill>
              </a:rPr>
              <a:t>3.3.1</a:t>
            </a:r>
            <a:r>
              <a:rPr lang="ja-JP" altLang="en-US" sz="1100" dirty="0">
                <a:solidFill>
                  <a:srgbClr val="002060"/>
                </a:solidFill>
              </a:rPr>
              <a:t>　自己主権型／分散型アイデンティティに関する取り組み・ユースケース　</a:t>
            </a:r>
            <a:r>
              <a:rPr lang="en-US" altLang="ja-JP" sz="1400" b="1" spc="0" dirty="0">
                <a:solidFill>
                  <a:srgbClr val="002060"/>
                </a:solidFill>
              </a:rPr>
              <a:t/>
            </a:r>
            <a:br>
              <a:rPr lang="en-US" altLang="ja-JP" sz="1400" b="1" spc="0" dirty="0">
                <a:solidFill>
                  <a:srgbClr val="002060"/>
                </a:solidFill>
              </a:rPr>
            </a:br>
            <a:r>
              <a:rPr lang="ja-JP" altLang="en-US" sz="2000" b="1" spc="0" dirty="0">
                <a:solidFill>
                  <a:srgbClr val="002060"/>
                </a:solidFill>
              </a:rPr>
              <a:t>（補足）</a:t>
            </a:r>
            <a:r>
              <a:rPr lang="en-US" altLang="ja-JP" sz="2000" dirty="0">
                <a:solidFill>
                  <a:srgbClr val="002060"/>
                </a:solidFill>
              </a:rPr>
              <a:t>Business Partner Agent</a:t>
            </a:r>
            <a:r>
              <a:rPr lang="ja-JP" altLang="en-US" sz="2000" dirty="0">
                <a:solidFill>
                  <a:srgbClr val="002060"/>
                </a:solidFill>
              </a:rPr>
              <a:t>　</a:t>
            </a:r>
            <a:r>
              <a:rPr lang="en-US" altLang="ja-JP" sz="2000" dirty="0">
                <a:solidFill>
                  <a:srgbClr val="002060"/>
                </a:solidFill>
              </a:rPr>
              <a:t>-Org. Wallet</a:t>
            </a:r>
            <a:endParaRPr lang="ja-JP" altLang="en-US" sz="3100" b="1" spc="0" dirty="0">
              <a:solidFill>
                <a:srgbClr val="002060"/>
              </a:solidFill>
            </a:endParaRPr>
          </a:p>
        </p:txBody>
      </p:sp>
      <p:sp>
        <p:nvSpPr>
          <p:cNvPr id="70" name="テキスト プレースホルダー 2"/>
          <p:cNvSpPr>
            <a:spLocks noGrp="1"/>
          </p:cNvSpPr>
          <p:nvPr>
            <p:ph type="body" sz="quarter" idx="10"/>
          </p:nvPr>
        </p:nvSpPr>
        <p:spPr>
          <a:xfrm>
            <a:off x="331788" y="692150"/>
            <a:ext cx="9242425" cy="857455"/>
          </a:xfrm>
        </p:spPr>
        <p:txBody>
          <a:bodyPr/>
          <a:lstStyle/>
          <a:p>
            <a:pPr lvl="0" defTabSz="609559">
              <a:defRPr/>
            </a:pPr>
            <a:r>
              <a:rPr lang="en-US" altLang="ja-JP" sz="1600" b="1" dirty="0" err="1">
                <a:solidFill>
                  <a:srgbClr val="000000">
                    <a:lumMod val="85000"/>
                    <a:lumOff val="15000"/>
                  </a:srgbClr>
                </a:solidFill>
              </a:rPr>
              <a:t>IDunion</a:t>
            </a:r>
            <a:r>
              <a:rPr lang="ja-JP" altLang="en-US" sz="1600" b="1" dirty="0">
                <a:solidFill>
                  <a:srgbClr val="000000">
                    <a:lumMod val="85000"/>
                    <a:lumOff val="15000"/>
                  </a:srgbClr>
                </a:solidFill>
              </a:rPr>
              <a:t>の取り組みにおける「サプライチェーンにおける効率的マスター管理データ」は、</a:t>
            </a:r>
            <a:r>
              <a:rPr lang="en-US" altLang="ja-JP" sz="1600" b="1" dirty="0">
                <a:solidFill>
                  <a:srgbClr val="000000">
                    <a:lumMod val="85000"/>
                    <a:lumOff val="15000"/>
                  </a:srgbClr>
                </a:solidFill>
              </a:rPr>
              <a:t> Bosch</a:t>
            </a:r>
            <a:r>
              <a:rPr lang="ja-JP" altLang="en-US" sz="1600" b="1" dirty="0">
                <a:solidFill>
                  <a:srgbClr val="000000">
                    <a:lumMod val="85000"/>
                    <a:lumOff val="15000"/>
                  </a:srgbClr>
                </a:solidFill>
              </a:rPr>
              <a:t>　</a:t>
            </a:r>
            <a:r>
              <a:rPr lang="en-US" altLang="ja-JP" sz="1600" b="1" dirty="0">
                <a:solidFill>
                  <a:srgbClr val="000000">
                    <a:lumMod val="85000"/>
                    <a:lumOff val="15000"/>
                  </a:srgbClr>
                </a:solidFill>
              </a:rPr>
              <a:t>I.O</a:t>
            </a:r>
            <a:r>
              <a:rPr lang="ja-JP" altLang="en-US" sz="1600" b="1" dirty="0">
                <a:solidFill>
                  <a:srgbClr val="000000">
                    <a:lumMod val="85000"/>
                    <a:lumOff val="15000"/>
                  </a:srgbClr>
                </a:solidFill>
              </a:rPr>
              <a:t> </a:t>
            </a:r>
            <a:r>
              <a:rPr lang="en-US" altLang="ja-JP" sz="1600" b="1" dirty="0" err="1">
                <a:solidFill>
                  <a:srgbClr val="000000">
                    <a:lumMod val="85000"/>
                    <a:lumOff val="15000"/>
                  </a:srgbClr>
                </a:solidFill>
              </a:rPr>
              <a:t>Gmbh</a:t>
            </a:r>
            <a:r>
              <a:rPr lang="ja-JP" altLang="en-US" sz="1600" b="1" dirty="0">
                <a:solidFill>
                  <a:srgbClr val="000000">
                    <a:lumMod val="85000"/>
                    <a:lumOff val="15000"/>
                  </a:srgbClr>
                </a:solidFill>
              </a:rPr>
              <a:t>社</a:t>
            </a:r>
            <a:r>
              <a:rPr lang="en-US" altLang="ja-JP" sz="1600" b="1" dirty="0">
                <a:solidFill>
                  <a:srgbClr val="000000">
                    <a:lumMod val="85000"/>
                    <a:lumOff val="15000"/>
                  </a:srgbClr>
                </a:solidFill>
              </a:rPr>
              <a:t>(Bosch</a:t>
            </a:r>
            <a:r>
              <a:rPr lang="ja-JP" altLang="en-US" sz="1600" b="1" dirty="0">
                <a:solidFill>
                  <a:srgbClr val="000000">
                    <a:lumMod val="85000"/>
                    <a:lumOff val="15000"/>
                  </a:srgbClr>
                </a:solidFill>
              </a:rPr>
              <a:t>社の</a:t>
            </a:r>
            <a:r>
              <a:rPr lang="en-US" altLang="ja-JP" sz="1600" b="1" dirty="0" err="1">
                <a:solidFill>
                  <a:srgbClr val="000000">
                    <a:lumMod val="85000"/>
                    <a:lumOff val="15000"/>
                  </a:srgbClr>
                </a:solidFill>
              </a:rPr>
              <a:t>IoT</a:t>
            </a:r>
            <a:r>
              <a:rPr lang="ja-JP" altLang="en-US" sz="1600" b="1" dirty="0">
                <a:solidFill>
                  <a:srgbClr val="000000">
                    <a:lumMod val="85000"/>
                    <a:lumOff val="15000"/>
                  </a:srgbClr>
                </a:solidFill>
              </a:rPr>
              <a:t>重視の子会社</a:t>
            </a:r>
            <a:r>
              <a:rPr lang="en-US" altLang="ja-JP" sz="1600" b="1" dirty="0">
                <a:solidFill>
                  <a:srgbClr val="000000">
                    <a:lumMod val="85000"/>
                    <a:lumOff val="15000"/>
                  </a:srgbClr>
                </a:solidFill>
              </a:rPr>
              <a:t>) </a:t>
            </a:r>
            <a:r>
              <a:rPr lang="ja-JP" altLang="en-US" sz="1600" b="1" dirty="0">
                <a:solidFill>
                  <a:srgbClr val="000000">
                    <a:lumMod val="85000"/>
                    <a:lumOff val="15000"/>
                  </a:srgbClr>
                </a:solidFill>
              </a:rPr>
              <a:t>の</a:t>
            </a:r>
            <a:r>
              <a:rPr lang="en-US" altLang="ja-JP" sz="1600" b="1" dirty="0">
                <a:solidFill>
                  <a:srgbClr val="000000">
                    <a:lumMod val="85000"/>
                    <a:lumOff val="15000"/>
                  </a:srgbClr>
                </a:solidFill>
              </a:rPr>
              <a:t>Business</a:t>
            </a:r>
            <a:r>
              <a:rPr lang="ja-JP" altLang="en-US" sz="1600" b="1" dirty="0">
                <a:solidFill>
                  <a:srgbClr val="000000">
                    <a:lumMod val="85000"/>
                    <a:lumOff val="15000"/>
                  </a:srgbClr>
                </a:solidFill>
              </a:rPr>
              <a:t> </a:t>
            </a:r>
            <a:r>
              <a:rPr lang="en-US" altLang="ja-JP" sz="1600" b="1" dirty="0">
                <a:solidFill>
                  <a:srgbClr val="000000">
                    <a:lumMod val="85000"/>
                    <a:lumOff val="15000"/>
                  </a:srgbClr>
                </a:solidFill>
              </a:rPr>
              <a:t>Partner Agent</a:t>
            </a:r>
            <a:r>
              <a:rPr lang="ja-JP" altLang="en-US" sz="1600" b="1" dirty="0">
                <a:solidFill>
                  <a:srgbClr val="000000">
                    <a:lumMod val="85000"/>
                    <a:lumOff val="15000"/>
                  </a:srgbClr>
                </a:solidFill>
              </a:rPr>
              <a:t>イニシアチブにおける</a:t>
            </a:r>
            <a:r>
              <a:rPr lang="en-US" altLang="ja-JP" sz="1600" b="1" dirty="0">
                <a:solidFill>
                  <a:srgbClr val="000000">
                    <a:lumMod val="85000"/>
                    <a:lumOff val="15000"/>
                  </a:srgbClr>
                </a:solidFill>
              </a:rPr>
              <a:t>Org. Wallet</a:t>
            </a:r>
            <a:r>
              <a:rPr lang="ja-JP" altLang="en-US" sz="1600" b="1" dirty="0">
                <a:solidFill>
                  <a:srgbClr val="000000">
                    <a:lumMod val="85000"/>
                    <a:lumOff val="15000"/>
                  </a:srgbClr>
                </a:solidFill>
              </a:rPr>
              <a:t>（組織のウォレット）という名称</a:t>
            </a:r>
            <a:r>
              <a:rPr lang="ja-JP" altLang="en-US" sz="1600" b="1" dirty="0" smtClean="0">
                <a:solidFill>
                  <a:srgbClr val="000000">
                    <a:lumMod val="85000"/>
                    <a:lumOff val="15000"/>
                  </a:srgbClr>
                </a:solidFill>
              </a:rPr>
              <a:t>で情報公開</a:t>
            </a:r>
            <a:r>
              <a:rPr lang="ja-JP" altLang="en-US" sz="1600" b="1" dirty="0">
                <a:solidFill>
                  <a:srgbClr val="000000">
                    <a:lumMod val="85000"/>
                    <a:lumOff val="15000"/>
                  </a:srgbClr>
                </a:solidFill>
              </a:rPr>
              <a:t>されている</a:t>
            </a:r>
            <a:r>
              <a:rPr lang="ja-JP" altLang="en-US" sz="1600" b="1" baseline="30000" dirty="0">
                <a:solidFill>
                  <a:srgbClr val="000000">
                    <a:lumMod val="85000"/>
                    <a:lumOff val="15000"/>
                  </a:srgbClr>
                </a:solidFill>
              </a:rPr>
              <a:t>１</a:t>
            </a:r>
            <a:endParaRPr lang="en-US" altLang="ja-JP" sz="1600" b="1" baseline="30000" dirty="0">
              <a:solidFill>
                <a:srgbClr val="000000">
                  <a:lumMod val="85000"/>
                  <a:lumOff val="15000"/>
                </a:srgbClr>
              </a:solidFill>
            </a:endParaRPr>
          </a:p>
        </p:txBody>
      </p:sp>
      <p:sp>
        <p:nvSpPr>
          <p:cNvPr id="71" name="正方形/長方形 70"/>
          <p:cNvSpPr/>
          <p:nvPr/>
        </p:nvSpPr>
        <p:spPr>
          <a:xfrm>
            <a:off x="331490" y="6453872"/>
            <a:ext cx="6724630"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rgbClr val="000000"/>
                </a:solidFill>
                <a:effectLst/>
                <a:uLnTx/>
                <a:uFillTx/>
                <a:latin typeface="Meiryo UI"/>
                <a:ea typeface="Meiryo UI"/>
                <a:cs typeface="+mn-cs"/>
              </a:rPr>
              <a:t>出所）</a:t>
            </a:r>
            <a:endParaRPr kumimoji="1" lang="en-US" altLang="ja-JP" sz="900" b="0" i="0" u="none" strike="noStrike" kern="1200" cap="none" spc="0" normalizeH="0" baseline="0" noProof="0" dirty="0">
              <a:ln>
                <a:noFill/>
              </a:ln>
              <a:solidFill>
                <a:srgbClr val="000000"/>
              </a:solidFill>
              <a:effectLst/>
              <a:uLnTx/>
              <a:uFillTx/>
              <a:latin typeface="Meiryo UI"/>
              <a:ea typeface="Meiryo U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rgbClr val="000000"/>
                </a:solidFill>
                <a:effectLst/>
                <a:uLnTx/>
                <a:uFillTx/>
                <a:latin typeface="Meiryo UI"/>
                <a:ea typeface="Meiryo UI"/>
                <a:cs typeface="+mn-cs"/>
              </a:rPr>
              <a:t>１　</a:t>
            </a:r>
            <a:r>
              <a:rPr kumimoji="1" lang="en-US" altLang="ja-JP" sz="900" b="0" i="0" u="none" strike="noStrike" kern="1200" cap="none" spc="0" normalizeH="0" baseline="0" noProof="0" dirty="0">
                <a:ln>
                  <a:noFill/>
                </a:ln>
                <a:solidFill>
                  <a:srgbClr val="000000"/>
                </a:solidFill>
                <a:effectLst/>
                <a:uLnTx/>
                <a:uFillTx/>
                <a:latin typeface="Meiryo UI"/>
                <a:ea typeface="Meiryo UI"/>
                <a:cs typeface="+mn-cs"/>
              </a:rPr>
              <a:t>https://orgwallet.de/en/</a:t>
            </a:r>
            <a:endParaRPr kumimoji="1" lang="ja-JP" altLang="en-US" sz="900" b="0"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72" name="正方形/長方形 71"/>
          <p:cNvSpPr/>
          <p:nvPr/>
        </p:nvSpPr>
        <p:spPr>
          <a:xfrm>
            <a:off x="433552" y="1936278"/>
            <a:ext cx="8986346" cy="354724"/>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600" b="1" i="0" u="none" strike="noStrike" kern="1200" cap="none" spc="0" normalizeH="0" baseline="0" noProof="0" dirty="0">
                <a:ln>
                  <a:noFill/>
                </a:ln>
                <a:solidFill>
                  <a:srgbClr val="FFFFFF"/>
                </a:solidFill>
                <a:effectLst/>
                <a:uLnTx/>
                <a:uFillTx/>
                <a:latin typeface="Meiryo UI"/>
                <a:ea typeface="Meiryo UI"/>
                <a:cs typeface="+mn-cs"/>
              </a:rPr>
              <a:t>Business Partner Agent</a:t>
            </a:r>
            <a:endParaRPr kumimoji="1" lang="ja-JP" altLang="en-US" sz="1600" b="1" i="0" u="none" strike="noStrike" kern="1200" cap="none" spc="0" normalizeH="0" baseline="0" noProof="0" dirty="0">
              <a:ln>
                <a:noFill/>
              </a:ln>
              <a:solidFill>
                <a:srgbClr val="FFFFFF"/>
              </a:solidFill>
              <a:effectLst/>
              <a:uLnTx/>
              <a:uFillTx/>
              <a:latin typeface="Meiryo UI"/>
              <a:ea typeface="Meiryo UI"/>
              <a:cs typeface="+mn-cs"/>
            </a:endParaRPr>
          </a:p>
        </p:txBody>
      </p:sp>
      <p:sp>
        <p:nvSpPr>
          <p:cNvPr id="73" name="正方形/長方形 72"/>
          <p:cNvSpPr/>
          <p:nvPr/>
        </p:nvSpPr>
        <p:spPr>
          <a:xfrm>
            <a:off x="433552" y="2338522"/>
            <a:ext cx="8986345" cy="1097581"/>
          </a:xfrm>
          <a:prstGeom prst="rect">
            <a:avLst/>
          </a:prstGeom>
          <a:noFill/>
          <a:ln w="3175">
            <a:solidFill>
              <a:schemeClr val="accent2">
                <a:lumMod val="90000"/>
                <a:lumOff val="10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en-US" altLang="ja-JP" sz="1400" b="0" i="0" u="none" strike="noStrike" kern="1200" cap="none" spc="0" normalizeH="0" baseline="0" noProof="0" dirty="0">
                <a:ln>
                  <a:noFill/>
                </a:ln>
                <a:solidFill>
                  <a:srgbClr val="000000"/>
                </a:solidFill>
                <a:effectLst/>
                <a:uLnTx/>
                <a:uFillTx/>
                <a:latin typeface="Meiryo UI"/>
                <a:ea typeface="Meiryo UI"/>
                <a:cs typeface="+mn-cs"/>
              </a:rPr>
              <a:t>Business Partner Agent</a:t>
            </a:r>
            <a:r>
              <a:rPr kumimoji="1" lang="ja-JP" altLang="en-US" sz="1400" b="0" i="0" u="none" strike="noStrike" kern="1200" cap="none" spc="0" normalizeH="0" baseline="0" noProof="0" dirty="0">
                <a:ln>
                  <a:noFill/>
                </a:ln>
                <a:solidFill>
                  <a:srgbClr val="000000"/>
                </a:solidFill>
                <a:effectLst/>
                <a:uLnTx/>
                <a:uFillTx/>
                <a:latin typeface="Meiryo UI"/>
                <a:ea typeface="Meiryo UI"/>
                <a:cs typeface="+mn-cs"/>
              </a:rPr>
              <a:t>は、</a:t>
            </a:r>
            <a:r>
              <a:rPr kumimoji="1" lang="en-US" altLang="ja-JP" sz="1400" b="0" i="0" u="none" strike="noStrike" kern="1200" cap="none" spc="0" normalizeH="0" baseline="0" noProof="0" dirty="0">
                <a:ln>
                  <a:noFill/>
                </a:ln>
                <a:solidFill>
                  <a:srgbClr val="000000"/>
                </a:solidFill>
                <a:effectLst/>
                <a:uLnTx/>
                <a:uFillTx/>
                <a:latin typeface="Meiryo UI"/>
                <a:ea typeface="Meiryo UI"/>
                <a:cs typeface="+mn-cs"/>
              </a:rPr>
              <a:t>Bosch</a:t>
            </a:r>
            <a:r>
              <a:rPr kumimoji="1" lang="ja-JP" altLang="en-US" sz="1400" b="0" i="0" u="none" strike="noStrike" kern="1200" cap="none" spc="0" normalizeH="0" baseline="0" noProof="0" dirty="0">
                <a:ln>
                  <a:noFill/>
                </a:ln>
                <a:solidFill>
                  <a:srgbClr val="000000"/>
                </a:solidFill>
                <a:effectLst/>
                <a:uLnTx/>
                <a:uFillTx/>
                <a:latin typeface="Meiryo UI"/>
                <a:ea typeface="Meiryo UI"/>
                <a:cs typeface="+mn-cs"/>
              </a:rPr>
              <a:t>社の研究プロジェクト「</a:t>
            </a:r>
            <a:r>
              <a:rPr kumimoji="1" lang="en-US" altLang="ja-JP" sz="1400" b="0" i="0" u="none" strike="noStrike" kern="1200" cap="none" spc="0" normalizeH="0" baseline="0" noProof="0" dirty="0">
                <a:ln>
                  <a:noFill/>
                </a:ln>
                <a:solidFill>
                  <a:srgbClr val="000000"/>
                </a:solidFill>
                <a:effectLst/>
                <a:uLnTx/>
                <a:uFillTx/>
                <a:latin typeface="Meiryo UI"/>
                <a:ea typeface="Meiryo UI"/>
                <a:cs typeface="+mn-cs"/>
              </a:rPr>
              <a:t>Economy of Things</a:t>
            </a:r>
            <a:r>
              <a:rPr kumimoji="1" lang="ja-JP" altLang="en-US" sz="1400" b="0" i="0" u="none" strike="noStrike" kern="1200" cap="none" spc="0" normalizeH="0" baseline="0" noProof="0" dirty="0">
                <a:ln>
                  <a:noFill/>
                </a:ln>
                <a:solidFill>
                  <a:srgbClr val="000000"/>
                </a:solidFill>
                <a:effectLst/>
                <a:uLnTx/>
                <a:uFillTx/>
                <a:latin typeface="Meiryo UI"/>
                <a:ea typeface="Meiryo UI"/>
                <a:cs typeface="+mn-cs"/>
              </a:rPr>
              <a:t>（モノの経済）」の中で実施されている、デジタル</a:t>
            </a:r>
            <a:r>
              <a:rPr kumimoji="1" lang="en-US" altLang="ja-JP" sz="1400" b="0" i="0" u="none" strike="noStrike" kern="1200" cap="none" spc="0" normalizeH="0" baseline="0" noProof="0" dirty="0">
                <a:ln>
                  <a:noFill/>
                </a:ln>
                <a:solidFill>
                  <a:srgbClr val="000000"/>
                </a:solidFill>
                <a:effectLst/>
                <a:uLnTx/>
                <a:uFillTx/>
                <a:latin typeface="Meiryo UI"/>
                <a:ea typeface="Meiryo UI"/>
                <a:cs typeface="+mn-cs"/>
              </a:rPr>
              <a:t>ID</a:t>
            </a:r>
            <a:r>
              <a:rPr kumimoji="1" lang="ja-JP" altLang="en-US" sz="1400" b="0" i="0" u="none" strike="noStrike" kern="1200" cap="none" spc="0" normalizeH="0" baseline="0" noProof="0" dirty="0">
                <a:ln>
                  <a:noFill/>
                </a:ln>
                <a:solidFill>
                  <a:srgbClr val="000000"/>
                </a:solidFill>
                <a:effectLst/>
                <a:uLnTx/>
                <a:uFillTx/>
                <a:latin typeface="Meiryo UI"/>
                <a:ea typeface="Meiryo UI"/>
                <a:cs typeface="+mn-cs"/>
              </a:rPr>
              <a:t>および分散型</a:t>
            </a:r>
            <a:r>
              <a:rPr kumimoji="1" lang="en-US" altLang="ja-JP" sz="1400" b="0" i="0" u="none" strike="noStrike" kern="1200" cap="none" spc="0" normalizeH="0" baseline="0" noProof="0" dirty="0">
                <a:ln>
                  <a:noFill/>
                </a:ln>
                <a:solidFill>
                  <a:srgbClr val="000000"/>
                </a:solidFill>
                <a:effectLst/>
                <a:uLnTx/>
                <a:uFillTx/>
                <a:latin typeface="Meiryo UI"/>
                <a:ea typeface="Meiryo UI"/>
                <a:cs typeface="+mn-cs"/>
              </a:rPr>
              <a:t>ID</a:t>
            </a:r>
            <a:r>
              <a:rPr kumimoji="1" lang="ja-JP" altLang="en-US" sz="1400" b="0" i="0" u="none" strike="noStrike" kern="1200" cap="none" spc="0" normalizeH="0" baseline="0" noProof="0" dirty="0">
                <a:ln>
                  <a:noFill/>
                </a:ln>
                <a:solidFill>
                  <a:srgbClr val="000000"/>
                </a:solidFill>
                <a:effectLst/>
                <a:uLnTx/>
                <a:uFillTx/>
                <a:latin typeface="Meiryo UI"/>
                <a:ea typeface="Meiryo UI"/>
                <a:cs typeface="+mn-cs"/>
              </a:rPr>
              <a:t>の原則に基づいて、企業間のデータ交換の改善を目的とする開発イニシアチブである</a:t>
            </a:r>
            <a:endParaRPr kumimoji="1" lang="en-US" altLang="ja-JP" sz="1400" b="0" i="0" u="none" strike="noStrike" kern="1200" cap="none" spc="0" normalizeH="0" baseline="0" noProof="0" dirty="0">
              <a:ln>
                <a:noFill/>
              </a:ln>
              <a:solidFill>
                <a:srgbClr val="000000"/>
              </a:solidFill>
              <a:effectLst/>
              <a:uLnTx/>
              <a:uFillTx/>
              <a:latin typeface="Meiryo UI"/>
              <a:ea typeface="Meiryo UI"/>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400" b="0" i="0" u="none" strike="noStrike" kern="1200" cap="none" spc="0" normalizeH="0" baseline="0" noProof="0" dirty="0">
                <a:ln>
                  <a:noFill/>
                </a:ln>
                <a:solidFill>
                  <a:srgbClr val="000000"/>
                </a:solidFill>
                <a:effectLst/>
                <a:uLnTx/>
                <a:uFillTx/>
                <a:latin typeface="Meiryo UI"/>
                <a:ea typeface="Meiryo UI"/>
                <a:cs typeface="+mn-cs"/>
              </a:rPr>
              <a:t>基本的に開発はオープンソースであり、成果物の機能仕様、ソースコード等は</a:t>
            </a:r>
            <a:r>
              <a:rPr kumimoji="1" lang="en-US" altLang="ja-JP" sz="1400" b="0" i="0" u="none" strike="noStrike" kern="1200" cap="none" spc="0" normalizeH="0" baseline="0" noProof="0" dirty="0">
                <a:ln>
                  <a:noFill/>
                </a:ln>
                <a:solidFill>
                  <a:srgbClr val="000000"/>
                </a:solidFill>
                <a:effectLst/>
                <a:uLnTx/>
                <a:uFillTx/>
                <a:latin typeface="Meiryo UI"/>
                <a:ea typeface="Meiryo UI"/>
                <a:cs typeface="+mn-cs"/>
              </a:rPr>
              <a:t>GitHub</a:t>
            </a:r>
            <a:r>
              <a:rPr kumimoji="1" lang="ja-JP" altLang="en-US" sz="1400" b="0" i="0" u="none" strike="noStrike" kern="1200" cap="none" spc="0" normalizeH="0" baseline="0" noProof="0" dirty="0">
                <a:ln>
                  <a:noFill/>
                </a:ln>
                <a:solidFill>
                  <a:srgbClr val="000000"/>
                </a:solidFill>
                <a:effectLst/>
                <a:uLnTx/>
                <a:uFillTx/>
                <a:latin typeface="Meiryo UI"/>
                <a:ea typeface="Meiryo UI"/>
                <a:cs typeface="+mn-cs"/>
              </a:rPr>
              <a:t>（</a:t>
            </a:r>
            <a:r>
              <a:rPr kumimoji="1" lang="en-US" altLang="ja-JP" sz="1400" b="0" i="0" u="none" strike="noStrike" kern="1200" cap="none" spc="0" normalizeH="0" baseline="0" noProof="0" dirty="0">
                <a:ln>
                  <a:noFill/>
                </a:ln>
                <a:solidFill>
                  <a:srgbClr val="000000"/>
                </a:solidFill>
                <a:effectLst/>
                <a:uLnTx/>
                <a:uFillTx/>
                <a:latin typeface="Meiryo UI"/>
                <a:ea typeface="Meiryo UI"/>
                <a:cs typeface="+mn-cs"/>
              </a:rPr>
              <a:t>https://github.com/hyperledger-labs/business-partner-agent</a:t>
            </a:r>
            <a:r>
              <a:rPr kumimoji="1" lang="ja-JP" altLang="en-US" sz="1400" b="0" i="0" u="none" strike="noStrike" kern="1200" cap="none" spc="0" normalizeH="0" baseline="0" noProof="0" dirty="0">
                <a:ln>
                  <a:noFill/>
                </a:ln>
                <a:solidFill>
                  <a:srgbClr val="000000"/>
                </a:solidFill>
                <a:effectLst/>
                <a:uLnTx/>
                <a:uFillTx/>
                <a:latin typeface="Meiryo UI"/>
                <a:ea typeface="Meiryo UI"/>
                <a:cs typeface="+mn-cs"/>
              </a:rPr>
              <a:t>）上で公開されている</a:t>
            </a:r>
            <a:endParaRPr kumimoji="1" lang="en-US" altLang="ja-JP" sz="1400" b="0"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74" name="正方形/長方形 73"/>
          <p:cNvSpPr/>
          <p:nvPr/>
        </p:nvSpPr>
        <p:spPr>
          <a:xfrm>
            <a:off x="433553" y="3919248"/>
            <a:ext cx="8986345" cy="354724"/>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600" b="1" i="0" u="none" strike="noStrike" kern="1200" cap="none" spc="0" normalizeH="0" baseline="0" noProof="0" dirty="0">
                <a:ln>
                  <a:noFill/>
                </a:ln>
                <a:solidFill>
                  <a:srgbClr val="FFFFFF"/>
                </a:solidFill>
                <a:effectLst/>
                <a:uLnTx/>
                <a:uFillTx/>
                <a:latin typeface="Meiryo UI"/>
                <a:ea typeface="Meiryo UI"/>
                <a:cs typeface="+mn-cs"/>
              </a:rPr>
              <a:t>Org. Wallet</a:t>
            </a:r>
            <a:endParaRPr kumimoji="1" lang="ja-JP" altLang="en-US" sz="1600" b="1" i="0" u="none" strike="noStrike" kern="1200" cap="none" spc="0" normalizeH="0" baseline="30000" noProof="0" dirty="0">
              <a:ln>
                <a:noFill/>
              </a:ln>
              <a:solidFill>
                <a:srgbClr val="FFFFFF"/>
              </a:solidFill>
              <a:effectLst/>
              <a:uLnTx/>
              <a:uFillTx/>
              <a:latin typeface="Meiryo UI"/>
              <a:ea typeface="Meiryo UI"/>
              <a:cs typeface="+mn-cs"/>
            </a:endParaRPr>
          </a:p>
        </p:txBody>
      </p:sp>
      <p:sp>
        <p:nvSpPr>
          <p:cNvPr id="75" name="正方形/長方形 74"/>
          <p:cNvSpPr/>
          <p:nvPr/>
        </p:nvSpPr>
        <p:spPr>
          <a:xfrm>
            <a:off x="433552" y="4323558"/>
            <a:ext cx="8986345" cy="1164021"/>
          </a:xfrm>
          <a:prstGeom prst="rect">
            <a:avLst/>
          </a:prstGeom>
          <a:noFill/>
          <a:ln w="3175">
            <a:solidFill>
              <a:schemeClr val="accent2">
                <a:lumMod val="90000"/>
                <a:lumOff val="10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en-US" altLang="ja-JP" sz="1400" b="0" i="0" u="none" strike="noStrike" kern="1200" cap="none" spc="0" normalizeH="0" baseline="0" noProof="0" dirty="0">
                <a:ln>
                  <a:noFill/>
                </a:ln>
                <a:solidFill>
                  <a:srgbClr val="000000"/>
                </a:solidFill>
                <a:effectLst/>
                <a:uLnTx/>
                <a:uFillTx/>
                <a:latin typeface="Meiryo UI"/>
                <a:ea typeface="Meiryo UI"/>
                <a:cs typeface="+mn-cs"/>
              </a:rPr>
              <a:t>Organization Wallet</a:t>
            </a:r>
            <a:r>
              <a:rPr kumimoji="1" lang="ja-JP" altLang="en-US" sz="1400" b="0" i="0" u="none" strike="noStrike" kern="1200" cap="none" spc="0" normalizeH="0" baseline="0" noProof="0" dirty="0">
                <a:ln>
                  <a:noFill/>
                </a:ln>
                <a:solidFill>
                  <a:srgbClr val="000000"/>
                </a:solidFill>
                <a:effectLst/>
                <a:uLnTx/>
                <a:uFillTx/>
                <a:latin typeface="Meiryo UI"/>
                <a:ea typeface="Meiryo UI"/>
                <a:cs typeface="+mn-cs"/>
              </a:rPr>
              <a:t>は、</a:t>
            </a:r>
            <a:r>
              <a:rPr kumimoji="1" lang="en-US" altLang="ja-JP" sz="1400" b="0" i="0" u="none" strike="noStrike" kern="1200" cap="none" spc="0" normalizeH="0" baseline="0" noProof="0" dirty="0">
                <a:ln>
                  <a:noFill/>
                </a:ln>
                <a:solidFill>
                  <a:srgbClr val="000000"/>
                </a:solidFill>
                <a:effectLst/>
                <a:uLnTx/>
                <a:uFillTx/>
                <a:latin typeface="Meiryo UI"/>
                <a:ea typeface="Meiryo UI"/>
                <a:cs typeface="+mn-cs"/>
              </a:rPr>
              <a:t>Bosch</a:t>
            </a:r>
            <a:r>
              <a:rPr kumimoji="1" lang="ja-JP" altLang="en-US" sz="1400" b="0" i="0" u="none" strike="noStrike" kern="1200" cap="none" spc="0" normalizeH="0" baseline="0" noProof="0" dirty="0">
                <a:ln>
                  <a:noFill/>
                </a:ln>
                <a:solidFill>
                  <a:srgbClr val="000000"/>
                </a:solidFill>
                <a:effectLst/>
                <a:uLnTx/>
                <a:uFillTx/>
                <a:latin typeface="Meiryo UI"/>
                <a:ea typeface="Meiryo UI"/>
                <a:cs typeface="+mn-cs"/>
              </a:rPr>
              <a:t>社の提供する、組織のニーズに焦点を当てた企業向けデジタルウォレットである</a:t>
            </a:r>
            <a:endParaRPr kumimoji="1" lang="en-US" altLang="ja-JP" sz="1400" b="0" i="0" u="none" strike="noStrike" kern="1200" cap="none" spc="0" normalizeH="0" baseline="0" noProof="0" dirty="0">
              <a:ln>
                <a:noFill/>
              </a:ln>
              <a:solidFill>
                <a:srgbClr val="000000"/>
              </a:solidFill>
              <a:effectLst/>
              <a:uLnTx/>
              <a:uFillTx/>
              <a:latin typeface="Meiryo UI"/>
              <a:ea typeface="Meiryo UI"/>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400" b="0" i="0" u="none" strike="noStrike" kern="1200" cap="none" spc="0" normalizeH="0" baseline="0" noProof="0" dirty="0">
                <a:ln>
                  <a:noFill/>
                </a:ln>
                <a:solidFill>
                  <a:srgbClr val="000000"/>
                </a:solidFill>
                <a:effectLst/>
                <a:uLnTx/>
                <a:uFillTx/>
                <a:latin typeface="Meiryo UI"/>
                <a:ea typeface="Meiryo UI"/>
                <a:cs typeface="+mn-cs"/>
              </a:rPr>
              <a:t>自社のデータ（</a:t>
            </a:r>
            <a:r>
              <a:rPr kumimoji="1" lang="en-US" altLang="ja-JP" sz="1400" b="0" i="0" u="none" strike="noStrike" kern="1200" cap="none" spc="0" normalizeH="0" baseline="0" noProof="0" dirty="0">
                <a:ln>
                  <a:noFill/>
                </a:ln>
                <a:solidFill>
                  <a:srgbClr val="000000"/>
                </a:solidFill>
                <a:effectLst/>
                <a:uLnTx/>
                <a:uFillTx/>
                <a:latin typeface="Meiryo UI"/>
                <a:ea typeface="Meiryo UI"/>
                <a:cs typeface="+mn-cs"/>
              </a:rPr>
              <a:t>ID</a:t>
            </a:r>
            <a:r>
              <a:rPr kumimoji="1" lang="ja-JP" altLang="en-US" sz="1400" b="0" i="0" u="none" strike="noStrike" kern="1200" cap="none" spc="0" normalizeH="0" baseline="0" noProof="0" dirty="0">
                <a:ln>
                  <a:noFill/>
                </a:ln>
                <a:solidFill>
                  <a:srgbClr val="000000"/>
                </a:solidFill>
                <a:effectLst/>
                <a:uLnTx/>
                <a:uFillTx/>
                <a:latin typeface="Meiryo UI"/>
                <a:ea typeface="Meiryo UI"/>
                <a:cs typeface="+mn-cs"/>
              </a:rPr>
              <a:t>プロバイダーや信用調査会社による詳細な企業情報、住所、連絡先データ、銀行口座データ、認証機関 </a:t>
            </a:r>
            <a:r>
              <a:rPr kumimoji="1" lang="en-US" altLang="ja-JP" sz="1400" b="0" i="0" u="none" strike="noStrike" kern="1200" cap="none" spc="0" normalizeH="0" baseline="0" noProof="0" dirty="0">
                <a:ln>
                  <a:noFill/>
                </a:ln>
                <a:solidFill>
                  <a:srgbClr val="000000"/>
                </a:solidFill>
                <a:effectLst/>
                <a:uLnTx/>
                <a:uFillTx/>
                <a:latin typeface="Meiryo UI"/>
                <a:ea typeface="Meiryo UI"/>
                <a:cs typeface="+mn-cs"/>
              </a:rPr>
              <a:t>(ISO</a:t>
            </a:r>
            <a:r>
              <a:rPr kumimoji="1" lang="ja-JP" altLang="en-US" sz="1400" b="0" i="0" u="none" strike="noStrike" kern="1200" cap="none" spc="0" normalizeH="0" baseline="0" noProof="0" dirty="0" err="1">
                <a:ln>
                  <a:noFill/>
                </a:ln>
                <a:solidFill>
                  <a:srgbClr val="000000"/>
                </a:solidFill>
                <a:effectLst/>
                <a:uLnTx/>
                <a:uFillTx/>
                <a:latin typeface="Meiryo UI"/>
                <a:ea typeface="Meiryo UI"/>
                <a:cs typeface="+mn-cs"/>
              </a:rPr>
              <a:t>、</a:t>
            </a:r>
            <a:r>
              <a:rPr kumimoji="1" lang="en-US" altLang="ja-JP" sz="1400" b="0" i="0" u="none" strike="noStrike" kern="1200" cap="none" spc="0" normalizeH="0" baseline="0" noProof="0" dirty="0">
                <a:ln>
                  <a:noFill/>
                </a:ln>
                <a:solidFill>
                  <a:srgbClr val="000000"/>
                </a:solidFill>
                <a:effectLst/>
                <a:uLnTx/>
                <a:uFillTx/>
                <a:latin typeface="Meiryo UI"/>
                <a:ea typeface="Meiryo UI"/>
                <a:cs typeface="+mn-cs"/>
              </a:rPr>
              <a:t>IATF</a:t>
            </a:r>
            <a:r>
              <a:rPr kumimoji="1" lang="ja-JP" altLang="en-US" sz="1400" b="0" i="0" u="none" strike="noStrike" kern="1200" cap="none" spc="0" normalizeH="0" baseline="0" noProof="0" dirty="0">
                <a:ln>
                  <a:noFill/>
                </a:ln>
                <a:solidFill>
                  <a:srgbClr val="000000"/>
                </a:solidFill>
                <a:effectLst/>
                <a:uLnTx/>
                <a:uFillTx/>
                <a:latin typeface="Meiryo UI"/>
                <a:ea typeface="Meiryo UI"/>
                <a:cs typeface="+mn-cs"/>
              </a:rPr>
              <a:t>等</a:t>
            </a:r>
            <a:r>
              <a:rPr kumimoji="1" lang="en-US" altLang="ja-JP" sz="1400" b="0" i="0" u="none" strike="noStrike" kern="1200" cap="none" spc="0" normalizeH="0" baseline="0" noProof="0" dirty="0">
                <a:ln>
                  <a:noFill/>
                </a:ln>
                <a:solidFill>
                  <a:srgbClr val="000000"/>
                </a:solidFill>
                <a:effectLst/>
                <a:uLnTx/>
                <a:uFillTx/>
                <a:latin typeface="Meiryo UI"/>
                <a:ea typeface="Meiryo UI"/>
                <a:cs typeface="+mn-cs"/>
              </a:rPr>
              <a:t>)</a:t>
            </a:r>
            <a:r>
              <a:rPr kumimoji="1" lang="ja-JP" altLang="en-US" sz="1400" b="0" i="0" u="none" strike="noStrike" kern="1200" cap="none" spc="0" normalizeH="0" baseline="0" noProof="0" dirty="0">
                <a:ln>
                  <a:noFill/>
                </a:ln>
                <a:solidFill>
                  <a:srgbClr val="000000"/>
                </a:solidFill>
                <a:effectLst/>
                <a:uLnTx/>
                <a:uFillTx/>
                <a:latin typeface="Meiryo UI"/>
                <a:ea typeface="Meiryo UI"/>
                <a:cs typeface="+mn-cs"/>
              </a:rPr>
              <a:t>発行の証明書等）をビジネスパートナーと交換し、顧客やサプライヤーからの受信データをシームレスに検証するためのツールを提供する</a:t>
            </a:r>
            <a:endParaRPr kumimoji="1" lang="en-US" altLang="ja-JP" sz="1400" b="0"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13" name="正方形/長方形 12"/>
          <p:cNvSpPr/>
          <p:nvPr/>
        </p:nvSpPr>
        <p:spPr>
          <a:xfrm>
            <a:off x="8589228" y="74294"/>
            <a:ext cx="985283" cy="186395"/>
          </a:xfrm>
          <a:prstGeom prst="rect">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400" b="1" i="0" u="none" strike="noStrike" kern="1200" cap="none" spc="0" normalizeH="0" baseline="0" noProof="0" dirty="0">
                <a:ln>
                  <a:noFill/>
                </a:ln>
                <a:solidFill>
                  <a:srgbClr val="000000"/>
                </a:solidFill>
                <a:effectLst/>
                <a:uLnTx/>
                <a:uFillTx/>
                <a:latin typeface="Arial"/>
                <a:ea typeface="Meiryo UI"/>
                <a:cs typeface="+mn-cs"/>
              </a:rPr>
              <a:t>EU</a:t>
            </a:r>
            <a:endParaRPr kumimoji="1" lang="ja-JP" altLang="en-US" sz="1400" b="1" i="0" u="none" strike="noStrike" kern="1200" cap="none" spc="0" normalizeH="0" baseline="0" noProof="0" dirty="0">
              <a:ln>
                <a:noFill/>
              </a:ln>
              <a:solidFill>
                <a:srgbClr val="000000"/>
              </a:solidFill>
              <a:effectLst/>
              <a:uLnTx/>
              <a:uFillTx/>
              <a:latin typeface="Arial"/>
              <a:ea typeface="Meiryo UI"/>
              <a:cs typeface="+mn-cs"/>
            </a:endParaRPr>
          </a:p>
        </p:txBody>
      </p:sp>
      <p:sp>
        <p:nvSpPr>
          <p:cNvPr id="14" name="正方形/長方形 13"/>
          <p:cNvSpPr/>
          <p:nvPr/>
        </p:nvSpPr>
        <p:spPr>
          <a:xfrm>
            <a:off x="8589228" y="287160"/>
            <a:ext cx="985283" cy="186395"/>
          </a:xfrm>
          <a:prstGeom prst="rect">
            <a:avLst/>
          </a:prstGeom>
          <a:solidFill>
            <a:schemeClr val="accent2">
              <a:lumMod val="25000"/>
              <a:lumOff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ドイツ</a:t>
            </a:r>
          </a:p>
        </p:txBody>
      </p:sp>
      <p:sp>
        <p:nvSpPr>
          <p:cNvPr id="15" name="正方形/長方形 14"/>
          <p:cNvSpPr/>
          <p:nvPr/>
        </p:nvSpPr>
        <p:spPr>
          <a:xfrm>
            <a:off x="8589226" y="507060"/>
            <a:ext cx="985283" cy="186395"/>
          </a:xfrm>
          <a:prstGeom prst="rect">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イギリス</a:t>
            </a:r>
          </a:p>
        </p:txBody>
      </p:sp>
    </p:spTree>
    <p:extLst>
      <p:ext uri="{BB962C8B-B14F-4D97-AF65-F5344CB8AC3E}">
        <p14:creationId xmlns:p14="http://schemas.microsoft.com/office/powerpoint/2010/main" val="3412202255"/>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タイトル 7"/>
          <p:cNvSpPr>
            <a:spLocks noGrp="1"/>
          </p:cNvSpPr>
          <p:nvPr>
            <p:ph type="title"/>
          </p:nvPr>
        </p:nvSpPr>
        <p:spPr>
          <a:xfrm>
            <a:off x="331490" y="164692"/>
            <a:ext cx="9243021" cy="497459"/>
          </a:xfrm>
        </p:spPr>
        <p:txBody>
          <a:bodyPr>
            <a:normAutofit fontScale="90000"/>
          </a:bodyPr>
          <a:lstStyle/>
          <a:p>
            <a:r>
              <a:rPr lang="en-US" altLang="ja-JP" sz="1100" dirty="0">
                <a:solidFill>
                  <a:srgbClr val="002060"/>
                </a:solidFill>
              </a:rPr>
              <a:t>3.3.1</a:t>
            </a:r>
            <a:r>
              <a:rPr lang="ja-JP" altLang="en-US" sz="1100" dirty="0">
                <a:solidFill>
                  <a:srgbClr val="002060"/>
                </a:solidFill>
              </a:rPr>
              <a:t>　自己主権型／分散型アイデンティティに関する取り組み・ユースケース　</a:t>
            </a:r>
            <a:r>
              <a:rPr lang="en-US" altLang="ja-JP" sz="1400" b="1" spc="0" dirty="0">
                <a:solidFill>
                  <a:srgbClr val="002060"/>
                </a:solidFill>
              </a:rPr>
              <a:t/>
            </a:r>
            <a:br>
              <a:rPr lang="en-US" altLang="ja-JP" sz="1400" b="1" spc="0" dirty="0">
                <a:solidFill>
                  <a:srgbClr val="002060"/>
                </a:solidFill>
              </a:rPr>
            </a:br>
            <a:r>
              <a:rPr lang="ja-JP" altLang="en-US" sz="2000" b="1" spc="0" dirty="0">
                <a:solidFill>
                  <a:srgbClr val="002060"/>
                </a:solidFill>
              </a:rPr>
              <a:t>（補足）</a:t>
            </a:r>
            <a:r>
              <a:rPr lang="en-US" altLang="ja-JP" sz="2000" dirty="0">
                <a:solidFill>
                  <a:srgbClr val="002060"/>
                </a:solidFill>
              </a:rPr>
              <a:t>Business Partner Agent</a:t>
            </a:r>
            <a:r>
              <a:rPr lang="ja-JP" altLang="en-US" sz="2000" dirty="0">
                <a:solidFill>
                  <a:srgbClr val="002060"/>
                </a:solidFill>
              </a:rPr>
              <a:t>　</a:t>
            </a:r>
            <a:r>
              <a:rPr lang="en-US" altLang="ja-JP" sz="2000" dirty="0">
                <a:solidFill>
                  <a:srgbClr val="002060"/>
                </a:solidFill>
              </a:rPr>
              <a:t>-Org. Wallet</a:t>
            </a:r>
            <a:r>
              <a:rPr lang="ja-JP" altLang="en-US" sz="2000" dirty="0">
                <a:solidFill>
                  <a:srgbClr val="002060"/>
                </a:solidFill>
              </a:rPr>
              <a:t>の概要</a:t>
            </a:r>
            <a:endParaRPr lang="ja-JP" altLang="en-US" sz="3100" b="1" spc="0" dirty="0">
              <a:solidFill>
                <a:srgbClr val="002060"/>
              </a:solidFill>
            </a:endParaRPr>
          </a:p>
        </p:txBody>
      </p:sp>
      <p:sp>
        <p:nvSpPr>
          <p:cNvPr id="70" name="テキスト プレースホルダー 2"/>
          <p:cNvSpPr>
            <a:spLocks noGrp="1"/>
          </p:cNvSpPr>
          <p:nvPr>
            <p:ph type="body" sz="quarter" idx="10"/>
          </p:nvPr>
        </p:nvSpPr>
        <p:spPr>
          <a:xfrm>
            <a:off x="331788" y="692151"/>
            <a:ext cx="9242425" cy="648970"/>
          </a:xfrm>
        </p:spPr>
        <p:txBody>
          <a:bodyPr/>
          <a:lstStyle/>
          <a:p>
            <a:pPr marL="285750" lvl="0" indent="-285750" defTabSz="609559">
              <a:buFont typeface="Arial" panose="020B0604020202020204" pitchFamily="34" charset="0"/>
              <a:buChar char="•"/>
              <a:defRPr/>
            </a:pPr>
            <a:r>
              <a:rPr lang="en-US" altLang="ja-JP" sz="1600" b="1" dirty="0" err="1">
                <a:solidFill>
                  <a:srgbClr val="000000">
                    <a:lumMod val="85000"/>
                    <a:lumOff val="15000"/>
                  </a:srgbClr>
                </a:solidFill>
              </a:rPr>
              <a:t>Bussiness</a:t>
            </a:r>
            <a:r>
              <a:rPr lang="en-US" altLang="ja-JP" sz="1600" b="1" dirty="0">
                <a:solidFill>
                  <a:srgbClr val="000000">
                    <a:lumMod val="85000"/>
                    <a:lumOff val="15000"/>
                  </a:srgbClr>
                </a:solidFill>
              </a:rPr>
              <a:t> Partner Agent</a:t>
            </a:r>
            <a:r>
              <a:rPr lang="ja-JP" altLang="en-US" sz="1600" b="1" dirty="0">
                <a:solidFill>
                  <a:srgbClr val="000000">
                    <a:lumMod val="85000"/>
                    <a:lumOff val="15000"/>
                  </a:srgbClr>
                </a:solidFill>
              </a:rPr>
              <a:t>（</a:t>
            </a:r>
            <a:r>
              <a:rPr lang="en-US" altLang="ja-JP" sz="1600" b="1" dirty="0">
                <a:solidFill>
                  <a:srgbClr val="000000">
                    <a:lumMod val="85000"/>
                    <a:lumOff val="15000"/>
                  </a:srgbClr>
                </a:solidFill>
              </a:rPr>
              <a:t>Org. Wallet</a:t>
            </a:r>
            <a:r>
              <a:rPr lang="ja-JP" altLang="en-US" sz="1600" b="1" dirty="0">
                <a:solidFill>
                  <a:srgbClr val="000000">
                    <a:lumMod val="85000"/>
                    <a:lumOff val="15000"/>
                  </a:srgbClr>
                </a:solidFill>
              </a:rPr>
              <a:t>）を使用する企業は、ウォレットアプリケーションを使用して</a:t>
            </a:r>
            <a:r>
              <a:rPr lang="ja-JP" altLang="en-US" sz="1600" b="1" dirty="0">
                <a:solidFill>
                  <a:srgbClr val="000000"/>
                </a:solidFill>
              </a:rPr>
              <a:t>自社のデータ及び証明書を検証可能な形でビジネスパートナーと共有できるようになる</a:t>
            </a:r>
            <a:r>
              <a:rPr lang="ja-JP" altLang="en-US" sz="1600" b="1" baseline="30000" dirty="0">
                <a:solidFill>
                  <a:srgbClr val="000000"/>
                </a:solidFill>
              </a:rPr>
              <a:t>１</a:t>
            </a:r>
            <a:endParaRPr lang="en-US" altLang="ja-JP" sz="1600" b="1" baseline="30000" dirty="0">
              <a:solidFill>
                <a:srgbClr val="000000">
                  <a:lumMod val="85000"/>
                  <a:lumOff val="15000"/>
                </a:srgbClr>
              </a:solidFill>
            </a:endParaRPr>
          </a:p>
          <a:p>
            <a:pPr marL="285750" lvl="0" indent="-285750" defTabSz="609559">
              <a:buFont typeface="Arial" panose="020B0604020202020204" pitchFamily="34" charset="0"/>
              <a:buChar char="•"/>
              <a:defRPr/>
            </a:pPr>
            <a:r>
              <a:rPr lang="en-US" altLang="ja-JP" sz="1600" b="1" dirty="0" err="1">
                <a:solidFill>
                  <a:srgbClr val="000000">
                    <a:lumMod val="85000"/>
                    <a:lumOff val="15000"/>
                  </a:srgbClr>
                </a:solidFill>
              </a:rPr>
              <a:t>Bussiness</a:t>
            </a:r>
            <a:r>
              <a:rPr lang="en-US" altLang="ja-JP" sz="1600" b="1" dirty="0">
                <a:solidFill>
                  <a:srgbClr val="000000">
                    <a:lumMod val="85000"/>
                    <a:lumOff val="15000"/>
                  </a:srgbClr>
                </a:solidFill>
              </a:rPr>
              <a:t> Partner Agent</a:t>
            </a:r>
            <a:r>
              <a:rPr lang="ja-JP" altLang="en-US" sz="1600" b="1" dirty="0">
                <a:solidFill>
                  <a:srgbClr val="000000">
                    <a:lumMod val="85000"/>
                    <a:lumOff val="15000"/>
                  </a:srgbClr>
                </a:solidFill>
              </a:rPr>
              <a:t>（</a:t>
            </a:r>
            <a:r>
              <a:rPr lang="en-US" altLang="ja-JP" sz="1600" b="1" dirty="0">
                <a:solidFill>
                  <a:srgbClr val="000000">
                    <a:lumMod val="85000"/>
                    <a:lumOff val="15000"/>
                  </a:srgbClr>
                </a:solidFill>
              </a:rPr>
              <a:t>Org. Wallet</a:t>
            </a:r>
            <a:r>
              <a:rPr lang="ja-JP" altLang="en-US" sz="1600" b="1" dirty="0">
                <a:solidFill>
                  <a:srgbClr val="000000">
                    <a:lumMod val="85000"/>
                    <a:lumOff val="15000"/>
                  </a:srgbClr>
                </a:solidFill>
              </a:rPr>
              <a:t>）の機能は、</a:t>
            </a:r>
            <a:r>
              <a:rPr lang="en-US" altLang="ja-JP" sz="1600" b="1" dirty="0" err="1">
                <a:solidFill>
                  <a:srgbClr val="000000">
                    <a:lumMod val="85000"/>
                    <a:lumOff val="15000"/>
                  </a:srgbClr>
                </a:solidFill>
              </a:rPr>
              <a:t>Hyperledger</a:t>
            </a:r>
            <a:r>
              <a:rPr lang="ja-JP" altLang="en-US" sz="1600" b="1" dirty="0">
                <a:solidFill>
                  <a:srgbClr val="000000">
                    <a:lumMod val="85000"/>
                    <a:lumOff val="15000"/>
                  </a:srgbClr>
                </a:solidFill>
              </a:rPr>
              <a:t>　</a:t>
            </a:r>
            <a:r>
              <a:rPr lang="en-US" altLang="ja-JP" sz="1600" b="1" dirty="0">
                <a:solidFill>
                  <a:srgbClr val="000000">
                    <a:lumMod val="85000"/>
                    <a:lumOff val="15000"/>
                  </a:srgbClr>
                </a:solidFill>
              </a:rPr>
              <a:t>Indy</a:t>
            </a:r>
            <a:r>
              <a:rPr lang="ja-JP" altLang="en-US" sz="1600" b="1" dirty="0">
                <a:solidFill>
                  <a:srgbClr val="000000">
                    <a:lumMod val="85000"/>
                    <a:lumOff val="15000"/>
                  </a:srgbClr>
                </a:solidFill>
              </a:rPr>
              <a:t>（</a:t>
            </a:r>
            <a:r>
              <a:rPr lang="en-US" altLang="ja-JP" sz="1600" b="1" dirty="0">
                <a:solidFill>
                  <a:srgbClr val="000000">
                    <a:lumMod val="85000"/>
                    <a:lumOff val="15000"/>
                  </a:srgbClr>
                </a:solidFill>
              </a:rPr>
              <a:t>ID</a:t>
            </a:r>
            <a:r>
              <a:rPr lang="ja-JP" altLang="en-US" sz="1600" b="1" dirty="0">
                <a:solidFill>
                  <a:srgbClr val="000000">
                    <a:lumMod val="85000"/>
                    <a:lumOff val="15000"/>
                  </a:srgbClr>
                </a:solidFill>
              </a:rPr>
              <a:t>特化の</a:t>
            </a:r>
            <a:r>
              <a:rPr lang="en-US" altLang="ja-JP" sz="1600" b="1" dirty="0">
                <a:solidFill>
                  <a:srgbClr val="000000">
                    <a:lumMod val="85000"/>
                    <a:lumOff val="15000"/>
                  </a:srgbClr>
                </a:solidFill>
              </a:rPr>
              <a:t>DID</a:t>
            </a:r>
            <a:r>
              <a:rPr lang="ja-JP" altLang="en-US" sz="1600" b="1" dirty="0" err="1">
                <a:solidFill>
                  <a:srgbClr val="000000">
                    <a:lumMod val="85000"/>
                    <a:lumOff val="15000"/>
                  </a:srgbClr>
                </a:solidFill>
              </a:rPr>
              <a:t>、</a:t>
            </a:r>
            <a:r>
              <a:rPr lang="ja-JP" altLang="en-US" sz="1600" b="1" dirty="0">
                <a:solidFill>
                  <a:srgbClr val="000000">
                    <a:lumMod val="85000"/>
                    <a:lumOff val="15000"/>
                  </a:srgbClr>
                </a:solidFill>
              </a:rPr>
              <a:t>ブロックチェーン基盤）及び</a:t>
            </a:r>
            <a:r>
              <a:rPr lang="en-US" altLang="ja-JP" sz="1600" b="1" dirty="0" err="1">
                <a:solidFill>
                  <a:srgbClr val="000000">
                    <a:lumMod val="85000"/>
                    <a:lumOff val="15000"/>
                  </a:srgbClr>
                </a:solidFill>
              </a:rPr>
              <a:t>Hyperledger</a:t>
            </a:r>
            <a:r>
              <a:rPr lang="ja-JP" altLang="en-US" sz="1600" b="1" dirty="0">
                <a:solidFill>
                  <a:srgbClr val="000000">
                    <a:lumMod val="85000"/>
                    <a:lumOff val="15000"/>
                  </a:srgbClr>
                </a:solidFill>
              </a:rPr>
              <a:t> </a:t>
            </a:r>
            <a:r>
              <a:rPr lang="en-US" altLang="ja-JP" sz="1600" b="1" dirty="0">
                <a:solidFill>
                  <a:srgbClr val="000000">
                    <a:lumMod val="85000"/>
                    <a:lumOff val="15000"/>
                  </a:srgbClr>
                </a:solidFill>
              </a:rPr>
              <a:t>Cloud Agent</a:t>
            </a:r>
            <a:r>
              <a:rPr lang="ja-JP" altLang="en-US" sz="1600" b="1" dirty="0">
                <a:solidFill>
                  <a:srgbClr val="000000">
                    <a:lumMod val="85000"/>
                    <a:lumOff val="15000"/>
                  </a:srgbClr>
                </a:solidFill>
              </a:rPr>
              <a:t> </a:t>
            </a:r>
            <a:r>
              <a:rPr lang="en-US" altLang="ja-JP" sz="1600" b="1" dirty="0">
                <a:solidFill>
                  <a:srgbClr val="000000">
                    <a:lumMod val="85000"/>
                    <a:lumOff val="15000"/>
                  </a:srgbClr>
                </a:solidFill>
              </a:rPr>
              <a:t>Python</a:t>
            </a:r>
            <a:r>
              <a:rPr lang="ja-JP" altLang="en-US" sz="1600" b="1" dirty="0">
                <a:solidFill>
                  <a:srgbClr val="000000">
                    <a:lumMod val="85000"/>
                    <a:lumOff val="15000"/>
                  </a:srgbClr>
                </a:solidFill>
              </a:rPr>
              <a:t>（</a:t>
            </a:r>
            <a:r>
              <a:rPr lang="en-US" altLang="ja-JP" sz="1600" b="1" dirty="0">
                <a:solidFill>
                  <a:srgbClr val="000000">
                    <a:lumMod val="85000"/>
                    <a:lumOff val="15000"/>
                  </a:srgbClr>
                </a:solidFill>
              </a:rPr>
              <a:t>VC</a:t>
            </a:r>
            <a:r>
              <a:rPr lang="ja-JP" altLang="en-US" sz="1600" b="1" dirty="0">
                <a:solidFill>
                  <a:srgbClr val="000000">
                    <a:lumMod val="85000"/>
                    <a:lumOff val="15000"/>
                  </a:srgbClr>
                </a:solidFill>
              </a:rPr>
              <a:t>のエコシステム基盤）上に構築されており、</a:t>
            </a:r>
            <a:r>
              <a:rPr lang="en-US" altLang="ja-JP" sz="1600" b="1" dirty="0">
                <a:solidFill>
                  <a:srgbClr val="000000">
                    <a:lumMod val="85000"/>
                    <a:lumOff val="15000"/>
                  </a:srgbClr>
                </a:solidFill>
              </a:rPr>
              <a:t>DID</a:t>
            </a:r>
            <a:r>
              <a:rPr lang="ja-JP" altLang="en-US" sz="1600" b="1" dirty="0" err="1">
                <a:solidFill>
                  <a:srgbClr val="000000">
                    <a:lumMod val="85000"/>
                    <a:lumOff val="15000"/>
                  </a:srgbClr>
                </a:solidFill>
              </a:rPr>
              <a:t>、</a:t>
            </a:r>
            <a:r>
              <a:rPr lang="en-US" altLang="ja-JP" sz="1600" b="1" dirty="0">
                <a:solidFill>
                  <a:srgbClr val="000000">
                    <a:lumMod val="85000"/>
                    <a:lumOff val="15000"/>
                  </a:srgbClr>
                </a:solidFill>
              </a:rPr>
              <a:t>VC</a:t>
            </a:r>
            <a:r>
              <a:rPr lang="ja-JP" altLang="en-US" sz="1600" b="1" dirty="0">
                <a:solidFill>
                  <a:srgbClr val="000000">
                    <a:lumMod val="85000"/>
                    <a:lumOff val="15000"/>
                  </a:srgbClr>
                </a:solidFill>
              </a:rPr>
              <a:t>は、</a:t>
            </a:r>
            <a:r>
              <a:rPr lang="en-US" altLang="ja-JP" sz="1600" b="1" dirty="0">
                <a:solidFill>
                  <a:srgbClr val="000000">
                    <a:lumMod val="85000"/>
                    <a:lumOff val="15000"/>
                  </a:srgbClr>
                </a:solidFill>
              </a:rPr>
              <a:t>W3C</a:t>
            </a:r>
            <a:r>
              <a:rPr lang="ja-JP" altLang="en-US" sz="1600" b="1" dirty="0">
                <a:solidFill>
                  <a:srgbClr val="000000">
                    <a:lumMod val="85000"/>
                    <a:lumOff val="15000"/>
                  </a:srgbClr>
                </a:solidFill>
              </a:rPr>
              <a:t>標準に準拠し、</a:t>
            </a:r>
            <a:r>
              <a:rPr lang="en-US" altLang="ja-JP" sz="1600" b="1" dirty="0" err="1">
                <a:solidFill>
                  <a:srgbClr val="000000">
                    <a:lumMod val="85000"/>
                    <a:lumOff val="15000"/>
                  </a:srgbClr>
                </a:solidFill>
              </a:rPr>
              <a:t>Hyperledger</a:t>
            </a:r>
            <a:r>
              <a:rPr lang="ja-JP" altLang="en-US" sz="1600" b="1" dirty="0" err="1">
                <a:solidFill>
                  <a:srgbClr val="000000">
                    <a:lumMod val="85000"/>
                    <a:lumOff val="15000"/>
                  </a:srgbClr>
                </a:solidFill>
              </a:rPr>
              <a:t>に適</a:t>
            </a:r>
            <a:r>
              <a:rPr lang="ja-JP" altLang="en-US" sz="1600" b="1" dirty="0">
                <a:solidFill>
                  <a:srgbClr val="000000">
                    <a:lumMod val="85000"/>
                    <a:lumOff val="15000"/>
                  </a:srgbClr>
                </a:solidFill>
              </a:rPr>
              <a:t>合させた仕様となっている</a:t>
            </a:r>
            <a:endParaRPr lang="en-US" altLang="ja-JP" sz="1600" b="1" dirty="0">
              <a:solidFill>
                <a:srgbClr val="000000">
                  <a:lumMod val="85000"/>
                  <a:lumOff val="15000"/>
                </a:srgbClr>
              </a:solidFill>
            </a:endParaRPr>
          </a:p>
        </p:txBody>
      </p:sp>
      <p:sp>
        <p:nvSpPr>
          <p:cNvPr id="12" name="正方形/長方形 11"/>
          <p:cNvSpPr/>
          <p:nvPr/>
        </p:nvSpPr>
        <p:spPr>
          <a:xfrm>
            <a:off x="305375" y="6450328"/>
            <a:ext cx="6724630"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rgbClr val="000000"/>
                </a:solidFill>
                <a:effectLst/>
                <a:uLnTx/>
                <a:uFillTx/>
                <a:latin typeface="Meiryo UI"/>
                <a:ea typeface="Meiryo UI"/>
                <a:cs typeface="+mn-cs"/>
              </a:rPr>
              <a:t>出所）</a:t>
            </a:r>
            <a:endParaRPr kumimoji="1" lang="en-US" altLang="ja-JP" sz="900" b="0" i="0" u="none" strike="noStrike" kern="1200" cap="none" spc="0" normalizeH="0" baseline="0" noProof="0" dirty="0">
              <a:ln>
                <a:noFill/>
              </a:ln>
              <a:solidFill>
                <a:srgbClr val="000000"/>
              </a:solidFill>
              <a:effectLst/>
              <a:uLnTx/>
              <a:uFillTx/>
              <a:latin typeface="Meiryo UI"/>
              <a:ea typeface="Meiryo U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rgbClr val="000000"/>
                </a:solidFill>
                <a:effectLst/>
                <a:uLnTx/>
                <a:uFillTx/>
                <a:latin typeface="Meiryo UI"/>
                <a:ea typeface="Meiryo UI"/>
                <a:cs typeface="+mn-cs"/>
              </a:rPr>
              <a:t>１　</a:t>
            </a:r>
            <a:r>
              <a:rPr kumimoji="1" lang="en-US" altLang="ja-JP" sz="900" b="0" i="0" u="none" strike="noStrike" kern="1200" cap="none" spc="0" normalizeH="0" baseline="0" noProof="0" dirty="0">
                <a:ln>
                  <a:noFill/>
                </a:ln>
                <a:solidFill>
                  <a:srgbClr val="000000"/>
                </a:solidFill>
                <a:effectLst/>
                <a:uLnTx/>
                <a:uFillTx/>
                <a:latin typeface="Meiryo UI"/>
                <a:ea typeface="Meiryo UI"/>
                <a:cs typeface="+mn-cs"/>
              </a:rPr>
              <a:t>https://orgwallet.de/en/</a:t>
            </a:r>
            <a:endParaRPr kumimoji="1" lang="ja-JP" altLang="en-US" sz="900" b="0" i="0" u="none" strike="noStrike" kern="1200" cap="none" spc="0" normalizeH="0" baseline="0" noProof="0" dirty="0">
              <a:ln>
                <a:noFill/>
              </a:ln>
              <a:solidFill>
                <a:srgbClr val="000000"/>
              </a:solidFill>
              <a:effectLst/>
              <a:uLnTx/>
              <a:uFillTx/>
              <a:latin typeface="Meiryo UI"/>
              <a:ea typeface="Meiryo UI"/>
              <a:cs typeface="+mn-cs"/>
            </a:endParaRPr>
          </a:p>
        </p:txBody>
      </p:sp>
      <p:pic>
        <p:nvPicPr>
          <p:cNvPr id="13" name="図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19658" y="3043709"/>
            <a:ext cx="963496" cy="963496"/>
          </a:xfrm>
          <a:prstGeom prst="rect">
            <a:avLst/>
          </a:prstGeom>
        </p:spPr>
      </p:pic>
      <p:grpSp>
        <p:nvGrpSpPr>
          <p:cNvPr id="14" name="グループ化 13"/>
          <p:cNvGrpSpPr>
            <a:grpSpLocks noChangeAspect="1"/>
          </p:cNvGrpSpPr>
          <p:nvPr/>
        </p:nvGrpSpPr>
        <p:grpSpPr>
          <a:xfrm>
            <a:off x="4682064" y="3227732"/>
            <a:ext cx="489039" cy="416552"/>
            <a:chOff x="6249144" y="886511"/>
            <a:chExt cx="720080" cy="845997"/>
          </a:xfrm>
        </p:grpSpPr>
        <p:sp>
          <p:nvSpPr>
            <p:cNvPr id="15" name="円柱 14"/>
            <p:cNvSpPr/>
            <p:nvPr/>
          </p:nvSpPr>
          <p:spPr>
            <a:xfrm>
              <a:off x="6249144" y="1420675"/>
              <a:ext cx="720080" cy="311833"/>
            </a:xfrm>
            <a:prstGeom prst="can">
              <a:avLst/>
            </a:prstGeom>
            <a:solidFill>
              <a:srgbClr val="C2CEE6"/>
            </a:solidFill>
            <a:ln w="9525" cap="flat" cmpd="sng" algn="ctr">
              <a:solidFill>
                <a:srgbClr val="6785C1"/>
              </a:solidFill>
              <a:prstDash val="solid"/>
            </a:ln>
            <a:effectLst/>
          </p:spPr>
          <p:txBody>
            <a:bodyPr rtlCol="0" anchor="ctr"/>
            <a:lstStyle/>
            <a:p>
              <a:pPr marL="0" marR="0" lvl="0" indent="0" algn="ctr" defTabSz="925880" rtl="0" eaLnBrk="1" fontAlgn="auto" latinLnBrk="0" hangingPunct="1">
                <a:lnSpc>
                  <a:spcPct val="100000"/>
                </a:lnSpc>
                <a:spcBef>
                  <a:spcPts val="0"/>
                </a:spcBef>
                <a:spcAft>
                  <a:spcPts val="0"/>
                </a:spcAft>
                <a:buClrTx/>
                <a:buSzTx/>
                <a:buFontTx/>
                <a:buNone/>
                <a:tabLst/>
                <a:defRPr/>
              </a:pPr>
              <a:endParaRPr kumimoji="0" lang="ja-JP" altLang="en-US" sz="1822" b="0" i="0" u="none" strike="noStrike" kern="0" cap="none" spc="0" normalizeH="0" baseline="0" noProof="0" dirty="0">
                <a:ln>
                  <a:noFill/>
                </a:ln>
                <a:solidFill>
                  <a:srgbClr val="000000"/>
                </a:solidFill>
                <a:effectLst/>
                <a:uLnTx/>
                <a:uFillTx/>
                <a:latin typeface="Meiryo UI"/>
                <a:ea typeface="Meiryo UI"/>
                <a:cs typeface="+mn-cs"/>
              </a:endParaRPr>
            </a:p>
          </p:txBody>
        </p:sp>
        <p:sp>
          <p:nvSpPr>
            <p:cNvPr id="16" name="円柱 15"/>
            <p:cNvSpPr/>
            <p:nvPr/>
          </p:nvSpPr>
          <p:spPr>
            <a:xfrm>
              <a:off x="6249144" y="1158692"/>
              <a:ext cx="720080" cy="311833"/>
            </a:xfrm>
            <a:prstGeom prst="can">
              <a:avLst/>
            </a:prstGeom>
            <a:solidFill>
              <a:srgbClr val="C2CEE6"/>
            </a:solidFill>
            <a:ln w="9525" cap="flat" cmpd="sng" algn="ctr">
              <a:solidFill>
                <a:srgbClr val="6785C1"/>
              </a:solidFill>
              <a:prstDash val="solid"/>
            </a:ln>
            <a:effectLst/>
          </p:spPr>
          <p:txBody>
            <a:bodyPr rtlCol="0" anchor="ctr"/>
            <a:lstStyle/>
            <a:p>
              <a:pPr marL="0" marR="0" lvl="0" indent="0" algn="ctr" defTabSz="925880" rtl="0" eaLnBrk="1" fontAlgn="auto" latinLnBrk="0" hangingPunct="1">
                <a:lnSpc>
                  <a:spcPct val="100000"/>
                </a:lnSpc>
                <a:spcBef>
                  <a:spcPts val="0"/>
                </a:spcBef>
                <a:spcAft>
                  <a:spcPts val="0"/>
                </a:spcAft>
                <a:buClrTx/>
                <a:buSzTx/>
                <a:buFontTx/>
                <a:buNone/>
                <a:tabLst/>
                <a:defRPr/>
              </a:pPr>
              <a:endParaRPr kumimoji="0" lang="ja-JP" altLang="en-US" sz="1822" b="0" i="0" u="none" strike="noStrike" kern="0" cap="none" spc="0" normalizeH="0" baseline="0" noProof="0" dirty="0">
                <a:ln>
                  <a:noFill/>
                </a:ln>
                <a:solidFill>
                  <a:srgbClr val="000000"/>
                </a:solidFill>
                <a:effectLst/>
                <a:uLnTx/>
                <a:uFillTx/>
                <a:latin typeface="Meiryo UI"/>
                <a:ea typeface="Meiryo UI"/>
                <a:cs typeface="+mn-cs"/>
              </a:endParaRPr>
            </a:p>
          </p:txBody>
        </p:sp>
        <p:sp>
          <p:nvSpPr>
            <p:cNvPr id="17" name="円柱 16"/>
            <p:cNvSpPr/>
            <p:nvPr/>
          </p:nvSpPr>
          <p:spPr>
            <a:xfrm>
              <a:off x="6249144" y="886511"/>
              <a:ext cx="720080" cy="311833"/>
            </a:xfrm>
            <a:prstGeom prst="can">
              <a:avLst/>
            </a:prstGeom>
            <a:solidFill>
              <a:srgbClr val="C2CEE6"/>
            </a:solidFill>
            <a:ln w="9525" cap="flat" cmpd="sng" algn="ctr">
              <a:solidFill>
                <a:srgbClr val="6785C1"/>
              </a:solidFill>
              <a:prstDash val="solid"/>
            </a:ln>
            <a:effectLst/>
          </p:spPr>
          <p:txBody>
            <a:bodyPr rtlCol="0" anchor="ctr"/>
            <a:lstStyle/>
            <a:p>
              <a:pPr marL="0" marR="0" lvl="0" indent="0" algn="ctr" defTabSz="925880" rtl="0" eaLnBrk="1" fontAlgn="auto" latinLnBrk="0" hangingPunct="1">
                <a:lnSpc>
                  <a:spcPct val="100000"/>
                </a:lnSpc>
                <a:spcBef>
                  <a:spcPts val="0"/>
                </a:spcBef>
                <a:spcAft>
                  <a:spcPts val="0"/>
                </a:spcAft>
                <a:buClrTx/>
                <a:buSzTx/>
                <a:buFontTx/>
                <a:buNone/>
                <a:tabLst/>
                <a:defRPr/>
              </a:pPr>
              <a:endParaRPr kumimoji="0" lang="ja-JP" altLang="en-US" sz="1822" b="0" i="0" u="none" strike="noStrike" kern="0" cap="none" spc="0" normalizeH="0" baseline="0" noProof="0" dirty="0">
                <a:ln>
                  <a:noFill/>
                </a:ln>
                <a:solidFill>
                  <a:srgbClr val="000000"/>
                </a:solidFill>
                <a:effectLst/>
                <a:uLnTx/>
                <a:uFillTx/>
                <a:latin typeface="Meiryo UI"/>
                <a:ea typeface="Meiryo UI"/>
                <a:cs typeface="+mn-cs"/>
              </a:endParaRPr>
            </a:p>
          </p:txBody>
        </p:sp>
      </p:grpSp>
      <p:sp>
        <p:nvSpPr>
          <p:cNvPr id="18" name="テキスト ボックス 17"/>
          <p:cNvSpPr txBox="1"/>
          <p:nvPr/>
        </p:nvSpPr>
        <p:spPr>
          <a:xfrm>
            <a:off x="2277009" y="2706654"/>
            <a:ext cx="749808" cy="143957"/>
          </a:xfrm>
          <a:prstGeom prst="rect">
            <a:avLst/>
          </a:prstGeom>
          <a:noFill/>
        </p:spPr>
        <p:txBody>
          <a:bodyPr wrap="square" lIns="0" rIns="0" rtlCol="0" anchor="ctr">
            <a:noAutofit/>
          </a:bodyPr>
          <a:lstStyle/>
          <a:p>
            <a:pPr marL="0" marR="0" lvl="0" indent="0" algn="ctr" defTabSz="2880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Meiryo UI"/>
                <a:ea typeface="Meiryo UI"/>
                <a:cs typeface="+mn-cs"/>
              </a:rPr>
              <a:t>企業</a:t>
            </a:r>
            <a:r>
              <a:rPr kumimoji="1" lang="en-US" altLang="ja-JP" sz="1200" b="0" i="0" u="none" strike="noStrike" kern="1200" cap="none" spc="0" normalizeH="0" baseline="0" noProof="0" dirty="0">
                <a:ln>
                  <a:noFill/>
                </a:ln>
                <a:solidFill>
                  <a:srgbClr val="000000"/>
                </a:solidFill>
                <a:effectLst/>
                <a:uLnTx/>
                <a:uFillTx/>
                <a:latin typeface="Meiryo UI"/>
                <a:ea typeface="Meiryo UI"/>
                <a:cs typeface="+mn-cs"/>
              </a:rPr>
              <a:t>A</a:t>
            </a:r>
            <a:endParaRPr kumimoji="1" lang="ja-JP" altLang="en-US" sz="1200" b="0"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19" name="テキスト ボックス 18"/>
          <p:cNvSpPr txBox="1"/>
          <p:nvPr/>
        </p:nvSpPr>
        <p:spPr>
          <a:xfrm>
            <a:off x="4584001" y="3644284"/>
            <a:ext cx="738395" cy="43088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100" b="0" i="0" u="none" strike="noStrike" kern="1200" cap="none" spc="0" normalizeH="0" baseline="0" noProof="0" dirty="0">
                <a:ln>
                  <a:noFill/>
                </a:ln>
                <a:solidFill>
                  <a:srgbClr val="000000"/>
                </a:solidFill>
                <a:effectLst/>
                <a:uLnTx/>
                <a:uFillTx/>
                <a:latin typeface="Meiryo UI"/>
                <a:ea typeface="Meiryo UI"/>
                <a:cs typeface="+mn-cs"/>
              </a:rPr>
              <a:t>Org. Wallet</a:t>
            </a:r>
          </a:p>
        </p:txBody>
      </p:sp>
      <p:sp>
        <p:nvSpPr>
          <p:cNvPr id="20" name="テキスト ボックス 19"/>
          <p:cNvSpPr txBox="1"/>
          <p:nvPr/>
        </p:nvSpPr>
        <p:spPr>
          <a:xfrm>
            <a:off x="5295781" y="3425385"/>
            <a:ext cx="2529517" cy="41549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srgbClr val="000000"/>
                </a:solidFill>
                <a:effectLst/>
                <a:uLnTx/>
                <a:uFillTx/>
                <a:latin typeface="Meiryo UI"/>
                <a:ea typeface="Meiryo UI"/>
                <a:cs typeface="+mn-cs"/>
              </a:rPr>
              <a:t>②組織プロファイルの公開・自動更新</a:t>
            </a:r>
            <a:endParaRPr kumimoji="1" lang="en-US" altLang="ja-JP" sz="1050" b="0" i="0" u="none" strike="noStrike" kern="1200" cap="none" spc="0" normalizeH="0" baseline="0" noProof="0" dirty="0">
              <a:ln>
                <a:noFill/>
              </a:ln>
              <a:solidFill>
                <a:srgbClr val="000000"/>
              </a:solidFill>
              <a:effectLst/>
              <a:uLnTx/>
              <a:uFillTx/>
              <a:latin typeface="Meiryo UI"/>
              <a:ea typeface="Meiryo UI"/>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srgbClr val="000000"/>
                </a:solidFill>
                <a:effectLst/>
                <a:uLnTx/>
                <a:uFillTx/>
                <a:latin typeface="Meiryo UI"/>
                <a:ea typeface="Meiryo UI"/>
                <a:cs typeface="+mn-cs"/>
              </a:rPr>
              <a:t>⑤</a:t>
            </a:r>
            <a:r>
              <a:rPr kumimoji="1" lang="en-US" altLang="ja-JP" sz="1050" b="0" i="0" u="none" strike="noStrike" kern="1200" cap="none" spc="0" normalizeH="0" baseline="0" noProof="0" dirty="0">
                <a:ln>
                  <a:noFill/>
                </a:ln>
                <a:solidFill>
                  <a:srgbClr val="000000"/>
                </a:solidFill>
                <a:effectLst/>
                <a:uLnTx/>
                <a:uFillTx/>
                <a:latin typeface="Meiryo UI"/>
                <a:ea typeface="Meiryo UI"/>
                <a:cs typeface="+mn-cs"/>
              </a:rPr>
              <a:t>VC</a:t>
            </a:r>
            <a:r>
              <a:rPr kumimoji="1" lang="ja-JP" altLang="en-US" sz="1050" b="0" i="0" u="none" strike="noStrike" kern="1200" cap="none" spc="0" normalizeH="0" baseline="0" noProof="0" dirty="0">
                <a:ln>
                  <a:noFill/>
                </a:ln>
                <a:solidFill>
                  <a:srgbClr val="000000"/>
                </a:solidFill>
                <a:effectLst/>
                <a:uLnTx/>
                <a:uFillTx/>
                <a:latin typeface="Meiryo UI"/>
                <a:ea typeface="Meiryo UI"/>
                <a:cs typeface="+mn-cs"/>
              </a:rPr>
              <a:t>の提示</a:t>
            </a:r>
            <a:endParaRPr kumimoji="1" lang="en-US" altLang="ja-JP" sz="1050" b="0"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21" name="テキスト ボックス 20"/>
          <p:cNvSpPr txBox="1"/>
          <p:nvPr/>
        </p:nvSpPr>
        <p:spPr>
          <a:xfrm>
            <a:off x="2110328" y="4861927"/>
            <a:ext cx="899075" cy="2616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100" b="0" i="0" u="none" strike="noStrike" kern="1200" cap="none" spc="0" normalizeH="0" baseline="0" noProof="0" dirty="0">
                <a:ln>
                  <a:noFill/>
                </a:ln>
                <a:solidFill>
                  <a:srgbClr val="000000"/>
                </a:solidFill>
                <a:effectLst/>
                <a:uLnTx/>
                <a:uFillTx/>
                <a:latin typeface="Meiryo UI"/>
                <a:ea typeface="Meiryo UI"/>
                <a:cs typeface="+mn-cs"/>
              </a:rPr>
              <a:t>DID</a:t>
            </a:r>
          </a:p>
        </p:txBody>
      </p:sp>
      <p:pic>
        <p:nvPicPr>
          <p:cNvPr id="22" name="図 2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4887" y="3043709"/>
            <a:ext cx="963496" cy="963496"/>
          </a:xfrm>
          <a:prstGeom prst="rect">
            <a:avLst/>
          </a:prstGeom>
        </p:spPr>
      </p:pic>
      <p:pic>
        <p:nvPicPr>
          <p:cNvPr id="23" name="図 2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80990" y="3043709"/>
            <a:ext cx="963496" cy="963496"/>
          </a:xfrm>
          <a:prstGeom prst="rect">
            <a:avLst/>
          </a:prstGeom>
        </p:spPr>
      </p:pic>
      <p:sp>
        <p:nvSpPr>
          <p:cNvPr id="24" name="テキスト ボックス 23"/>
          <p:cNvSpPr txBox="1"/>
          <p:nvPr/>
        </p:nvSpPr>
        <p:spPr>
          <a:xfrm>
            <a:off x="8701624" y="2706654"/>
            <a:ext cx="749808" cy="143957"/>
          </a:xfrm>
          <a:prstGeom prst="rect">
            <a:avLst/>
          </a:prstGeom>
          <a:noFill/>
        </p:spPr>
        <p:txBody>
          <a:bodyPr wrap="square" lIns="0" rIns="0" rtlCol="0" anchor="ctr">
            <a:noAutofit/>
          </a:bodyPr>
          <a:lstStyle/>
          <a:p>
            <a:pPr marL="0" marR="0" lvl="0" indent="0" algn="ctr" defTabSz="2880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Meiryo UI"/>
                <a:ea typeface="Meiryo UI"/>
                <a:cs typeface="+mn-cs"/>
              </a:rPr>
              <a:t>企業</a:t>
            </a:r>
            <a:r>
              <a:rPr kumimoji="1" lang="en-US" altLang="ja-JP" sz="1200" b="0" i="0" u="none" strike="noStrike" kern="1200" cap="none" spc="0" normalizeH="0" baseline="0" noProof="0" dirty="0">
                <a:ln>
                  <a:noFill/>
                </a:ln>
                <a:solidFill>
                  <a:srgbClr val="000000"/>
                </a:solidFill>
                <a:effectLst/>
                <a:uLnTx/>
                <a:uFillTx/>
                <a:latin typeface="Meiryo UI"/>
                <a:ea typeface="Meiryo UI"/>
                <a:cs typeface="+mn-cs"/>
              </a:rPr>
              <a:t>B</a:t>
            </a:r>
            <a:endParaRPr kumimoji="1" lang="ja-JP" altLang="en-US" sz="1200" b="0" i="0" u="none" strike="noStrike" kern="1200" cap="none" spc="0" normalizeH="0" baseline="0" noProof="0" dirty="0">
              <a:ln>
                <a:noFill/>
              </a:ln>
              <a:solidFill>
                <a:srgbClr val="000000"/>
              </a:solidFill>
              <a:effectLst/>
              <a:uLnTx/>
              <a:uFillTx/>
              <a:latin typeface="Meiryo UI"/>
              <a:ea typeface="Meiryo UI"/>
              <a:cs typeface="+mn-cs"/>
            </a:endParaRPr>
          </a:p>
        </p:txBody>
      </p:sp>
      <p:grpSp>
        <p:nvGrpSpPr>
          <p:cNvPr id="25" name="グループ化 24"/>
          <p:cNvGrpSpPr>
            <a:grpSpLocks noChangeAspect="1"/>
          </p:cNvGrpSpPr>
          <p:nvPr/>
        </p:nvGrpSpPr>
        <p:grpSpPr>
          <a:xfrm>
            <a:off x="8069216" y="3220370"/>
            <a:ext cx="489039" cy="416552"/>
            <a:chOff x="6249144" y="886511"/>
            <a:chExt cx="720080" cy="845997"/>
          </a:xfrm>
        </p:grpSpPr>
        <p:sp>
          <p:nvSpPr>
            <p:cNvPr id="26" name="円柱 25"/>
            <p:cNvSpPr/>
            <p:nvPr/>
          </p:nvSpPr>
          <p:spPr>
            <a:xfrm>
              <a:off x="6249144" y="1420675"/>
              <a:ext cx="720080" cy="311833"/>
            </a:xfrm>
            <a:prstGeom prst="can">
              <a:avLst/>
            </a:prstGeom>
            <a:solidFill>
              <a:srgbClr val="C2CEE6"/>
            </a:solidFill>
            <a:ln w="9525" cap="flat" cmpd="sng" algn="ctr">
              <a:solidFill>
                <a:srgbClr val="6785C1"/>
              </a:solidFill>
              <a:prstDash val="solid"/>
            </a:ln>
            <a:effectLst/>
          </p:spPr>
          <p:txBody>
            <a:bodyPr rtlCol="0" anchor="ctr"/>
            <a:lstStyle/>
            <a:p>
              <a:pPr marL="0" marR="0" lvl="0" indent="0" algn="ctr" defTabSz="925880" rtl="0" eaLnBrk="1" fontAlgn="auto" latinLnBrk="0" hangingPunct="1">
                <a:lnSpc>
                  <a:spcPct val="100000"/>
                </a:lnSpc>
                <a:spcBef>
                  <a:spcPts val="0"/>
                </a:spcBef>
                <a:spcAft>
                  <a:spcPts val="0"/>
                </a:spcAft>
                <a:buClrTx/>
                <a:buSzTx/>
                <a:buFontTx/>
                <a:buNone/>
                <a:tabLst/>
                <a:defRPr/>
              </a:pPr>
              <a:endParaRPr kumimoji="0" lang="ja-JP" altLang="en-US" sz="1822" b="0" i="0" u="none" strike="noStrike" kern="0" cap="none" spc="0" normalizeH="0" baseline="0" noProof="0" dirty="0">
                <a:ln>
                  <a:noFill/>
                </a:ln>
                <a:solidFill>
                  <a:srgbClr val="000000"/>
                </a:solidFill>
                <a:effectLst/>
                <a:uLnTx/>
                <a:uFillTx/>
                <a:latin typeface="Meiryo UI"/>
                <a:ea typeface="Meiryo UI"/>
                <a:cs typeface="+mn-cs"/>
              </a:endParaRPr>
            </a:p>
          </p:txBody>
        </p:sp>
        <p:sp>
          <p:nvSpPr>
            <p:cNvPr id="27" name="円柱 26"/>
            <p:cNvSpPr/>
            <p:nvPr/>
          </p:nvSpPr>
          <p:spPr>
            <a:xfrm>
              <a:off x="6249144" y="1158692"/>
              <a:ext cx="720080" cy="311833"/>
            </a:xfrm>
            <a:prstGeom prst="can">
              <a:avLst/>
            </a:prstGeom>
            <a:solidFill>
              <a:srgbClr val="C2CEE6"/>
            </a:solidFill>
            <a:ln w="9525" cap="flat" cmpd="sng" algn="ctr">
              <a:solidFill>
                <a:srgbClr val="6785C1"/>
              </a:solidFill>
              <a:prstDash val="solid"/>
            </a:ln>
            <a:effectLst/>
          </p:spPr>
          <p:txBody>
            <a:bodyPr rtlCol="0" anchor="ctr"/>
            <a:lstStyle/>
            <a:p>
              <a:pPr marL="0" marR="0" lvl="0" indent="0" algn="ctr" defTabSz="925880" rtl="0" eaLnBrk="1" fontAlgn="auto" latinLnBrk="0" hangingPunct="1">
                <a:lnSpc>
                  <a:spcPct val="100000"/>
                </a:lnSpc>
                <a:spcBef>
                  <a:spcPts val="0"/>
                </a:spcBef>
                <a:spcAft>
                  <a:spcPts val="0"/>
                </a:spcAft>
                <a:buClrTx/>
                <a:buSzTx/>
                <a:buFontTx/>
                <a:buNone/>
                <a:tabLst/>
                <a:defRPr/>
              </a:pPr>
              <a:endParaRPr kumimoji="0" lang="ja-JP" altLang="en-US" sz="1822" b="0" i="0" u="none" strike="noStrike" kern="0" cap="none" spc="0" normalizeH="0" baseline="0" noProof="0" dirty="0">
                <a:ln>
                  <a:noFill/>
                </a:ln>
                <a:solidFill>
                  <a:srgbClr val="000000"/>
                </a:solidFill>
                <a:effectLst/>
                <a:uLnTx/>
                <a:uFillTx/>
                <a:latin typeface="Meiryo UI"/>
                <a:ea typeface="Meiryo UI"/>
                <a:cs typeface="+mn-cs"/>
              </a:endParaRPr>
            </a:p>
          </p:txBody>
        </p:sp>
        <p:sp>
          <p:nvSpPr>
            <p:cNvPr id="28" name="円柱 27"/>
            <p:cNvSpPr/>
            <p:nvPr/>
          </p:nvSpPr>
          <p:spPr>
            <a:xfrm>
              <a:off x="6249144" y="886511"/>
              <a:ext cx="720080" cy="311833"/>
            </a:xfrm>
            <a:prstGeom prst="can">
              <a:avLst/>
            </a:prstGeom>
            <a:solidFill>
              <a:srgbClr val="C2CEE6"/>
            </a:solidFill>
            <a:ln w="9525" cap="flat" cmpd="sng" algn="ctr">
              <a:solidFill>
                <a:srgbClr val="6785C1"/>
              </a:solidFill>
              <a:prstDash val="solid"/>
            </a:ln>
            <a:effectLst/>
          </p:spPr>
          <p:txBody>
            <a:bodyPr rtlCol="0" anchor="ctr"/>
            <a:lstStyle/>
            <a:p>
              <a:pPr marL="0" marR="0" lvl="0" indent="0" algn="ctr" defTabSz="925880" rtl="0" eaLnBrk="1" fontAlgn="auto" latinLnBrk="0" hangingPunct="1">
                <a:lnSpc>
                  <a:spcPct val="100000"/>
                </a:lnSpc>
                <a:spcBef>
                  <a:spcPts val="0"/>
                </a:spcBef>
                <a:spcAft>
                  <a:spcPts val="0"/>
                </a:spcAft>
                <a:buClrTx/>
                <a:buSzTx/>
                <a:buFontTx/>
                <a:buNone/>
                <a:tabLst/>
                <a:defRPr/>
              </a:pPr>
              <a:endParaRPr kumimoji="0" lang="ja-JP" altLang="en-US" sz="1822" b="0" i="0" u="none" strike="noStrike" kern="0" cap="none" spc="0" normalizeH="0" baseline="0" noProof="0" dirty="0">
                <a:ln>
                  <a:noFill/>
                </a:ln>
                <a:solidFill>
                  <a:srgbClr val="000000"/>
                </a:solidFill>
                <a:effectLst/>
                <a:uLnTx/>
                <a:uFillTx/>
                <a:latin typeface="Meiryo UI"/>
                <a:ea typeface="Meiryo UI"/>
                <a:cs typeface="+mn-cs"/>
              </a:endParaRPr>
            </a:p>
          </p:txBody>
        </p:sp>
      </p:grpSp>
      <p:cxnSp>
        <p:nvCxnSpPr>
          <p:cNvPr id="29" name="直線矢印コネクタ 28"/>
          <p:cNvCxnSpPr/>
          <p:nvPr/>
        </p:nvCxnSpPr>
        <p:spPr>
          <a:xfrm flipV="1">
            <a:off x="5295781" y="3442760"/>
            <a:ext cx="2608202" cy="0"/>
          </a:xfrm>
          <a:prstGeom prst="straightConnector1">
            <a:avLst/>
          </a:prstGeom>
          <a:ln w="3175">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30" name="直線矢印コネクタ 29"/>
          <p:cNvCxnSpPr/>
          <p:nvPr/>
        </p:nvCxnSpPr>
        <p:spPr>
          <a:xfrm>
            <a:off x="3294687" y="3438518"/>
            <a:ext cx="1259334" cy="0"/>
          </a:xfrm>
          <a:prstGeom prst="straightConnector1">
            <a:avLst/>
          </a:prstGeom>
          <a:ln w="3175">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31" name="直線矢印コネクタ 30"/>
          <p:cNvCxnSpPr>
            <a:endCxn id="32" idx="2"/>
          </p:cNvCxnSpPr>
          <p:nvPr/>
        </p:nvCxnSpPr>
        <p:spPr>
          <a:xfrm flipV="1">
            <a:off x="7844972" y="4203459"/>
            <a:ext cx="487455" cy="1090320"/>
          </a:xfrm>
          <a:prstGeom prst="straightConnector1">
            <a:avLst/>
          </a:prstGeom>
          <a:ln w="3175">
            <a:solidFill>
              <a:schemeClr val="tx1"/>
            </a:solidFill>
            <a:prstDash val="dash"/>
            <a:tailEnd type="triangle"/>
          </a:ln>
          <a:effectLst/>
        </p:spPr>
        <p:style>
          <a:lnRef idx="2">
            <a:schemeClr val="accent1"/>
          </a:lnRef>
          <a:fillRef idx="0">
            <a:schemeClr val="accent1"/>
          </a:fillRef>
          <a:effectRef idx="1">
            <a:schemeClr val="accent1"/>
          </a:effectRef>
          <a:fontRef idx="minor">
            <a:schemeClr val="tx1"/>
          </a:fontRef>
        </p:style>
      </p:cxnSp>
      <p:sp>
        <p:nvSpPr>
          <p:cNvPr id="32" name="テキスト ボックス 31"/>
          <p:cNvSpPr txBox="1"/>
          <p:nvPr/>
        </p:nvSpPr>
        <p:spPr>
          <a:xfrm>
            <a:off x="7963229" y="3603295"/>
            <a:ext cx="738395" cy="60016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100" b="0" i="0" u="none" strike="noStrike" kern="1200" cap="none" spc="0" normalizeH="0" baseline="0" noProof="0" dirty="0">
                <a:ln>
                  <a:noFill/>
                </a:ln>
                <a:solidFill>
                  <a:srgbClr val="000000"/>
                </a:solidFill>
                <a:effectLst/>
                <a:uLnTx/>
                <a:uFillTx/>
                <a:latin typeface="Meiryo UI"/>
                <a:ea typeface="Meiryo UI"/>
                <a:cs typeface="+mn-cs"/>
              </a:rPr>
              <a:t>Org. Wallet</a:t>
            </a:r>
            <a:r>
              <a:rPr kumimoji="1" lang="ja-JP" altLang="en-US" sz="1100" b="0" i="0" u="none" strike="noStrike" kern="1200" cap="none" spc="0" normalizeH="0" baseline="0" noProof="0" dirty="0">
                <a:ln>
                  <a:noFill/>
                </a:ln>
                <a:solidFill>
                  <a:srgbClr val="000000"/>
                </a:solidFill>
                <a:effectLst/>
                <a:uLnTx/>
                <a:uFillTx/>
                <a:latin typeface="Meiryo UI"/>
                <a:ea typeface="Meiryo UI"/>
                <a:cs typeface="+mn-cs"/>
              </a:rPr>
              <a:t>等</a:t>
            </a:r>
            <a:endParaRPr kumimoji="1" lang="en-US" altLang="ja-JP" sz="1100" b="0" i="0" u="none" strike="noStrike" kern="1200" cap="none" spc="0" normalizeH="0" baseline="0" noProof="0" dirty="0">
              <a:ln>
                <a:noFill/>
              </a:ln>
              <a:solidFill>
                <a:srgbClr val="000000"/>
              </a:solidFill>
              <a:effectLst/>
              <a:uLnTx/>
              <a:uFillTx/>
              <a:latin typeface="Meiryo UI"/>
              <a:ea typeface="Meiryo UI"/>
              <a:cs typeface="+mn-cs"/>
            </a:endParaRPr>
          </a:p>
        </p:txBody>
      </p:sp>
      <p:cxnSp>
        <p:nvCxnSpPr>
          <p:cNvPr id="33" name="直線矢印コネクタ 32"/>
          <p:cNvCxnSpPr/>
          <p:nvPr/>
        </p:nvCxnSpPr>
        <p:spPr>
          <a:xfrm flipV="1">
            <a:off x="1394163" y="3425385"/>
            <a:ext cx="756000" cy="0"/>
          </a:xfrm>
          <a:prstGeom prst="straightConnector1">
            <a:avLst/>
          </a:prstGeom>
          <a:ln w="3175">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sp>
        <p:nvSpPr>
          <p:cNvPr id="34" name="テキスト ボックス 33"/>
          <p:cNvSpPr txBox="1"/>
          <p:nvPr/>
        </p:nvSpPr>
        <p:spPr>
          <a:xfrm>
            <a:off x="1270426" y="3434854"/>
            <a:ext cx="970518" cy="25391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srgbClr val="000000"/>
                </a:solidFill>
                <a:effectLst/>
                <a:uLnTx/>
                <a:uFillTx/>
                <a:latin typeface="Meiryo UI"/>
                <a:ea typeface="Meiryo UI"/>
                <a:cs typeface="+mn-cs"/>
              </a:rPr>
              <a:t>④</a:t>
            </a:r>
            <a:r>
              <a:rPr kumimoji="1" lang="en-US" altLang="ja-JP" sz="1050" b="0" i="0" u="none" strike="noStrike" kern="1200" cap="none" spc="0" normalizeH="0" baseline="0" noProof="0" dirty="0">
                <a:ln>
                  <a:noFill/>
                </a:ln>
                <a:solidFill>
                  <a:srgbClr val="000000"/>
                </a:solidFill>
                <a:effectLst/>
                <a:uLnTx/>
                <a:uFillTx/>
                <a:latin typeface="Meiryo UI"/>
                <a:ea typeface="Meiryo UI"/>
                <a:cs typeface="+mn-cs"/>
              </a:rPr>
              <a:t>VC</a:t>
            </a:r>
            <a:r>
              <a:rPr kumimoji="1" lang="ja-JP" altLang="en-US" sz="1050" b="0" i="0" u="none" strike="noStrike" kern="1200" cap="none" spc="0" normalizeH="0" baseline="0" noProof="0" dirty="0">
                <a:ln>
                  <a:noFill/>
                </a:ln>
                <a:solidFill>
                  <a:srgbClr val="000000"/>
                </a:solidFill>
                <a:effectLst/>
                <a:uLnTx/>
                <a:uFillTx/>
                <a:latin typeface="Meiryo UI"/>
                <a:ea typeface="Meiryo UI"/>
                <a:cs typeface="+mn-cs"/>
              </a:rPr>
              <a:t>の発行</a:t>
            </a:r>
            <a:endParaRPr kumimoji="1" lang="en-US" altLang="ja-JP" sz="1050" b="0"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35" name="テキスト ボックス 34"/>
          <p:cNvSpPr txBox="1"/>
          <p:nvPr/>
        </p:nvSpPr>
        <p:spPr>
          <a:xfrm>
            <a:off x="305375" y="2512779"/>
            <a:ext cx="1429024" cy="531706"/>
          </a:xfrm>
          <a:prstGeom prst="rect">
            <a:avLst/>
          </a:prstGeom>
          <a:noFill/>
        </p:spPr>
        <p:txBody>
          <a:bodyPr wrap="square" lIns="0" rIns="0" rtlCol="0" anchor="ctr">
            <a:noAutofit/>
          </a:bodyPr>
          <a:lstStyle/>
          <a:p>
            <a:pPr marL="0" marR="0" lvl="0" indent="0" algn="ctr" defTabSz="2880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Meiryo UI"/>
                <a:ea typeface="Meiryo UI"/>
                <a:cs typeface="+mn-cs"/>
              </a:rPr>
              <a:t>（設定・更新情報の）発行者</a:t>
            </a:r>
            <a:endParaRPr kumimoji="1" lang="en-US" altLang="ja-JP" sz="1200" b="0" i="0" u="none" strike="noStrike" kern="1200" cap="none" spc="0" normalizeH="0" baseline="0" noProof="0" dirty="0">
              <a:ln>
                <a:noFill/>
              </a:ln>
              <a:solidFill>
                <a:srgbClr val="000000"/>
              </a:solidFill>
              <a:effectLst/>
              <a:uLnTx/>
              <a:uFillTx/>
              <a:latin typeface="Meiryo UI"/>
              <a:ea typeface="Meiryo UI"/>
              <a:cs typeface="+mn-cs"/>
            </a:endParaRPr>
          </a:p>
        </p:txBody>
      </p:sp>
      <p:pic>
        <p:nvPicPr>
          <p:cNvPr id="36" name="図 35"/>
          <p:cNvPicPr>
            <a:picLocks noChangeAspect="1"/>
          </p:cNvPicPr>
          <p:nvPr/>
        </p:nvPicPr>
        <p:blipFill>
          <a:blip r:embed="rId4"/>
          <a:stretch>
            <a:fillRect/>
          </a:stretch>
        </p:blipFill>
        <p:spPr>
          <a:xfrm>
            <a:off x="4628274" y="5135313"/>
            <a:ext cx="3704152" cy="615717"/>
          </a:xfrm>
          <a:prstGeom prst="rect">
            <a:avLst/>
          </a:prstGeom>
        </p:spPr>
      </p:pic>
      <p:cxnSp>
        <p:nvCxnSpPr>
          <p:cNvPr id="37" name="直線矢印コネクタ 36"/>
          <p:cNvCxnSpPr>
            <a:endCxn id="36" idx="1"/>
          </p:cNvCxnSpPr>
          <p:nvPr/>
        </p:nvCxnSpPr>
        <p:spPr>
          <a:xfrm>
            <a:off x="1124376" y="4242667"/>
            <a:ext cx="3503898" cy="1200505"/>
          </a:xfrm>
          <a:prstGeom prst="straightConnector1">
            <a:avLst/>
          </a:prstGeom>
          <a:ln w="3175">
            <a:solidFill>
              <a:schemeClr val="tx1"/>
            </a:solidFill>
            <a:prstDash val="dash"/>
            <a:tailEnd type="triangle"/>
          </a:ln>
          <a:effectLst/>
        </p:spPr>
        <p:style>
          <a:lnRef idx="2">
            <a:schemeClr val="accent1"/>
          </a:lnRef>
          <a:fillRef idx="0">
            <a:schemeClr val="accent1"/>
          </a:fillRef>
          <a:effectRef idx="1">
            <a:schemeClr val="accent1"/>
          </a:effectRef>
          <a:fontRef idx="minor">
            <a:schemeClr val="tx1"/>
          </a:fontRef>
        </p:style>
      </p:cxnSp>
      <p:sp>
        <p:nvSpPr>
          <p:cNvPr id="38" name="テキスト ボックス 37"/>
          <p:cNvSpPr txBox="1"/>
          <p:nvPr/>
        </p:nvSpPr>
        <p:spPr>
          <a:xfrm>
            <a:off x="3238857" y="3452045"/>
            <a:ext cx="1187448" cy="540770"/>
          </a:xfrm>
          <a:prstGeom prst="rect">
            <a:avLst/>
          </a:prstGeom>
          <a:noFill/>
        </p:spPr>
        <p:txBody>
          <a:bodyPr wrap="square" lIns="0" rIns="0" rtlCol="0" anchor="ctr">
            <a:noAutofit/>
          </a:bodyPr>
          <a:lstStyle/>
          <a:p>
            <a:pPr marL="0" marR="0" lvl="0" indent="0" algn="ctr" defTabSz="2880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srgbClr val="000000"/>
                </a:solidFill>
                <a:effectLst/>
                <a:uLnTx/>
                <a:uFillTx/>
                <a:latin typeface="Meiryo UI"/>
                <a:ea typeface="Meiryo UI"/>
                <a:cs typeface="+mn-cs"/>
              </a:rPr>
              <a:t>①組織プロファイルの設定・更新</a:t>
            </a:r>
            <a:endParaRPr kumimoji="1" lang="en-US" altLang="ja-JP" sz="1050" b="0"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39" name="テキスト ボックス 38"/>
          <p:cNvSpPr txBox="1"/>
          <p:nvPr/>
        </p:nvSpPr>
        <p:spPr>
          <a:xfrm>
            <a:off x="7661449" y="4536930"/>
            <a:ext cx="1985237" cy="43088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Meiryo UI"/>
                <a:ea typeface="Meiryo UI"/>
                <a:cs typeface="+mn-cs"/>
              </a:rPr>
              <a:t>提示された</a:t>
            </a:r>
            <a:endParaRPr kumimoji="1" lang="en-US" altLang="ja-JP" sz="1100" b="0" i="0" u="none" strike="noStrike" kern="1200" cap="none" spc="0" normalizeH="0" baseline="0" noProof="0" dirty="0">
              <a:ln>
                <a:noFill/>
              </a:ln>
              <a:solidFill>
                <a:srgbClr val="000000"/>
              </a:solidFill>
              <a:effectLst/>
              <a:uLnTx/>
              <a:uFillTx/>
              <a:latin typeface="Meiryo UI"/>
              <a:ea typeface="Meiryo UI"/>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100" b="0" i="0" u="none" strike="noStrike" kern="1200" cap="none" spc="0" normalizeH="0" baseline="0" noProof="0" dirty="0">
                <a:ln>
                  <a:noFill/>
                </a:ln>
                <a:solidFill>
                  <a:srgbClr val="000000"/>
                </a:solidFill>
                <a:effectLst/>
                <a:uLnTx/>
                <a:uFillTx/>
                <a:latin typeface="Meiryo UI"/>
                <a:ea typeface="Meiryo UI"/>
                <a:cs typeface="+mn-cs"/>
              </a:rPr>
              <a:t>VC</a:t>
            </a:r>
            <a:r>
              <a:rPr kumimoji="1" lang="ja-JP" altLang="en-US" sz="1100" b="0" i="0" u="none" strike="noStrike" kern="1200" cap="none" spc="0" normalizeH="0" baseline="0" noProof="0" dirty="0">
                <a:ln>
                  <a:noFill/>
                </a:ln>
                <a:solidFill>
                  <a:srgbClr val="000000"/>
                </a:solidFill>
                <a:effectLst/>
                <a:uLnTx/>
                <a:uFillTx/>
                <a:latin typeface="Meiryo UI"/>
                <a:ea typeface="Meiryo UI"/>
                <a:cs typeface="+mn-cs"/>
              </a:rPr>
              <a:t>・</a:t>
            </a:r>
            <a:r>
              <a:rPr kumimoji="1" lang="en-US" altLang="ja-JP" sz="1100" b="0" i="0" u="none" strike="noStrike" kern="1200" cap="none" spc="0" normalizeH="0" baseline="0" noProof="0" dirty="0">
                <a:ln>
                  <a:noFill/>
                </a:ln>
                <a:solidFill>
                  <a:srgbClr val="000000"/>
                </a:solidFill>
                <a:effectLst/>
                <a:uLnTx/>
                <a:uFillTx/>
                <a:latin typeface="Meiryo UI"/>
                <a:ea typeface="Meiryo UI"/>
                <a:cs typeface="+mn-cs"/>
              </a:rPr>
              <a:t>DID</a:t>
            </a:r>
            <a:r>
              <a:rPr kumimoji="1" lang="ja-JP" altLang="en-US" sz="1100" b="0" i="0" u="none" strike="noStrike" kern="1200" cap="none" spc="0" normalizeH="0" baseline="0" noProof="0" dirty="0">
                <a:ln>
                  <a:noFill/>
                </a:ln>
                <a:solidFill>
                  <a:srgbClr val="000000"/>
                </a:solidFill>
                <a:effectLst/>
                <a:uLnTx/>
                <a:uFillTx/>
                <a:latin typeface="Meiryo UI"/>
                <a:ea typeface="Meiryo UI"/>
                <a:cs typeface="+mn-cs"/>
              </a:rPr>
              <a:t>の検証</a:t>
            </a:r>
            <a:endParaRPr kumimoji="1" lang="en-US" altLang="ja-JP" sz="1100" b="0"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40" name="テキスト ボックス 39"/>
          <p:cNvSpPr txBox="1"/>
          <p:nvPr/>
        </p:nvSpPr>
        <p:spPr>
          <a:xfrm>
            <a:off x="4367022" y="5736433"/>
            <a:ext cx="4226656" cy="43088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100" b="0" i="0" u="none" strike="noStrike" kern="1200" cap="none" spc="0" normalizeH="0" baseline="0" noProof="0" dirty="0">
                <a:ln>
                  <a:noFill/>
                </a:ln>
                <a:solidFill>
                  <a:srgbClr val="000000"/>
                </a:solidFill>
                <a:effectLst/>
                <a:uLnTx/>
                <a:uFillTx/>
                <a:latin typeface="Meiryo UI"/>
                <a:ea typeface="Meiryo UI"/>
                <a:cs typeface="+mn-cs"/>
              </a:rPr>
              <a:t>Hyperledger Cloud Agent Python</a:t>
            </a:r>
            <a:r>
              <a:rPr kumimoji="1" lang="ja-JP" altLang="en-US" sz="1100" b="0" i="0" u="none" strike="noStrike" kern="1200" cap="none" spc="0" normalizeH="0" baseline="0" noProof="0" dirty="0">
                <a:ln>
                  <a:noFill/>
                </a:ln>
                <a:solidFill>
                  <a:srgbClr val="000000"/>
                </a:solidFill>
                <a:effectLst/>
                <a:uLnTx/>
                <a:uFillTx/>
                <a:latin typeface="Meiryo UI"/>
                <a:ea typeface="Meiryo UI"/>
                <a:cs typeface="+mn-cs"/>
              </a:rPr>
              <a:t>：通信、</a:t>
            </a:r>
            <a:r>
              <a:rPr kumimoji="1" lang="en-US" altLang="ja-JP" sz="1100" b="0" i="0" u="none" strike="noStrike" kern="1200" cap="none" spc="0" normalizeH="0" baseline="0" noProof="0" dirty="0">
                <a:ln>
                  <a:noFill/>
                </a:ln>
                <a:solidFill>
                  <a:srgbClr val="000000"/>
                </a:solidFill>
                <a:effectLst/>
                <a:uLnTx/>
                <a:uFillTx/>
                <a:latin typeface="Meiryo UI"/>
                <a:ea typeface="Meiryo UI"/>
                <a:cs typeface="+mn-cs"/>
              </a:rPr>
              <a:t>VC</a:t>
            </a:r>
            <a:r>
              <a:rPr kumimoji="1" lang="ja-JP" altLang="en-US" sz="1100" b="0" i="0" u="none" strike="noStrike" kern="1200" cap="none" spc="0" normalizeH="0" baseline="0" noProof="0" dirty="0">
                <a:ln>
                  <a:noFill/>
                </a:ln>
                <a:solidFill>
                  <a:srgbClr val="000000"/>
                </a:solidFill>
                <a:effectLst/>
                <a:uLnTx/>
                <a:uFillTx/>
                <a:latin typeface="Meiryo UI"/>
                <a:ea typeface="Meiryo UI"/>
                <a:cs typeface="+mn-cs"/>
              </a:rPr>
              <a:t>交換基盤</a:t>
            </a:r>
            <a:endParaRPr kumimoji="1" lang="en-US" altLang="ja-JP" sz="1100" b="0" i="0" u="none" strike="noStrike" kern="1200" cap="none" spc="0" normalizeH="0" baseline="0" noProof="0" dirty="0">
              <a:ln>
                <a:noFill/>
              </a:ln>
              <a:solidFill>
                <a:srgbClr val="000000"/>
              </a:solidFill>
              <a:effectLst/>
              <a:uLnTx/>
              <a:uFillTx/>
              <a:latin typeface="Meiryo UI"/>
              <a:ea typeface="Meiryo UI"/>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100" b="0" i="0" u="none" strike="noStrike" kern="1200" cap="none" spc="0" normalizeH="0" baseline="0" noProof="0" dirty="0" err="1" smtClean="0">
                <a:ln>
                  <a:noFill/>
                </a:ln>
                <a:solidFill>
                  <a:srgbClr val="000000"/>
                </a:solidFill>
                <a:effectLst/>
                <a:uLnTx/>
                <a:uFillTx/>
                <a:latin typeface="Meiryo UI"/>
                <a:ea typeface="Meiryo UI"/>
                <a:cs typeface="+mn-cs"/>
              </a:rPr>
              <a:t>Hyperledger</a:t>
            </a:r>
            <a:r>
              <a:rPr lang="ja-JP" altLang="en-US" sz="1100" dirty="0">
                <a:solidFill>
                  <a:srgbClr val="000000"/>
                </a:solidFill>
                <a:latin typeface="Meiryo UI"/>
                <a:ea typeface="Meiryo UI"/>
              </a:rPr>
              <a:t> </a:t>
            </a:r>
            <a:r>
              <a:rPr kumimoji="1" lang="en-US" altLang="ja-JP" sz="1100" b="0" i="0" u="none" strike="noStrike" kern="1200" cap="none" spc="0" normalizeH="0" baseline="0" noProof="0" dirty="0" smtClean="0">
                <a:ln>
                  <a:noFill/>
                </a:ln>
                <a:solidFill>
                  <a:srgbClr val="000000"/>
                </a:solidFill>
                <a:effectLst/>
                <a:uLnTx/>
                <a:uFillTx/>
                <a:latin typeface="Meiryo UI"/>
                <a:ea typeface="Meiryo UI"/>
                <a:cs typeface="+mn-cs"/>
              </a:rPr>
              <a:t>Indy</a:t>
            </a:r>
            <a:r>
              <a:rPr kumimoji="1" lang="ja-JP" altLang="en-US" sz="1100" b="0" i="0" u="none" strike="noStrike" kern="1200" cap="none" spc="0" normalizeH="0" baseline="0" noProof="0" dirty="0">
                <a:ln>
                  <a:noFill/>
                </a:ln>
                <a:solidFill>
                  <a:srgbClr val="000000"/>
                </a:solidFill>
                <a:effectLst/>
                <a:uLnTx/>
                <a:uFillTx/>
                <a:latin typeface="Meiryo UI"/>
                <a:ea typeface="Meiryo UI"/>
                <a:cs typeface="+mn-cs"/>
              </a:rPr>
              <a:t>：</a:t>
            </a:r>
            <a:r>
              <a:rPr kumimoji="1" lang="en-US" altLang="ja-JP" sz="1100" b="0" i="0" u="none" strike="noStrike" kern="1200" cap="none" spc="0" normalizeH="0" baseline="0" noProof="0" dirty="0">
                <a:ln>
                  <a:noFill/>
                </a:ln>
                <a:solidFill>
                  <a:srgbClr val="000000"/>
                </a:solidFill>
                <a:effectLst/>
                <a:uLnTx/>
                <a:uFillTx/>
                <a:latin typeface="Meiryo UI"/>
                <a:ea typeface="Meiryo UI"/>
                <a:cs typeface="+mn-cs"/>
              </a:rPr>
              <a:t>DID</a:t>
            </a:r>
            <a:r>
              <a:rPr kumimoji="1" lang="ja-JP" altLang="en-US" sz="1100" b="0" i="0" u="none" strike="noStrike" kern="1200" cap="none" spc="0" normalizeH="0" baseline="0" noProof="0" dirty="0" err="1">
                <a:ln>
                  <a:noFill/>
                </a:ln>
                <a:solidFill>
                  <a:srgbClr val="000000"/>
                </a:solidFill>
                <a:effectLst/>
                <a:uLnTx/>
                <a:uFillTx/>
                <a:latin typeface="Meiryo UI"/>
                <a:ea typeface="Meiryo UI"/>
                <a:cs typeface="+mn-cs"/>
              </a:rPr>
              <a:t>、</a:t>
            </a:r>
            <a:r>
              <a:rPr kumimoji="1" lang="ja-JP" altLang="en-US" sz="1100" b="0" i="0" u="none" strike="noStrike" kern="1200" cap="none" spc="0" normalizeH="0" baseline="0" noProof="0" dirty="0">
                <a:ln>
                  <a:noFill/>
                </a:ln>
                <a:solidFill>
                  <a:srgbClr val="000000"/>
                </a:solidFill>
                <a:effectLst/>
                <a:uLnTx/>
                <a:uFillTx/>
                <a:latin typeface="Meiryo UI"/>
                <a:ea typeface="Meiryo UI"/>
                <a:cs typeface="+mn-cs"/>
              </a:rPr>
              <a:t>ブロックチェーン基盤</a:t>
            </a:r>
            <a:endParaRPr kumimoji="1" lang="en-US" altLang="ja-JP" sz="1100" b="0"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41" name="正方形/長方形 40"/>
          <p:cNvSpPr/>
          <p:nvPr/>
        </p:nvSpPr>
        <p:spPr>
          <a:xfrm>
            <a:off x="2178992" y="2109726"/>
            <a:ext cx="5552289" cy="338554"/>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600" b="1" i="0" u="sng" strike="noStrike" kern="1200" cap="none" spc="0" normalizeH="0" baseline="0" noProof="0" dirty="0" err="1">
                <a:ln>
                  <a:noFill/>
                </a:ln>
                <a:solidFill>
                  <a:srgbClr val="070F26">
                    <a:lumMod val="75000"/>
                    <a:lumOff val="25000"/>
                  </a:srgbClr>
                </a:solidFill>
                <a:effectLst/>
                <a:uLnTx/>
                <a:uFillTx/>
                <a:latin typeface="Meiryo UI"/>
                <a:ea typeface="Meiryo UI"/>
                <a:cs typeface="+mn-cs"/>
              </a:rPr>
              <a:t>Bussiness</a:t>
            </a:r>
            <a:r>
              <a:rPr kumimoji="1" lang="en-US" altLang="ja-JP" sz="1600" b="1" i="0" u="sng" strike="noStrike" kern="1200" cap="none" spc="0" normalizeH="0" baseline="0" noProof="0" dirty="0">
                <a:ln>
                  <a:noFill/>
                </a:ln>
                <a:solidFill>
                  <a:srgbClr val="070F26">
                    <a:lumMod val="75000"/>
                    <a:lumOff val="25000"/>
                  </a:srgbClr>
                </a:solidFill>
                <a:effectLst/>
                <a:uLnTx/>
                <a:uFillTx/>
                <a:latin typeface="Meiryo UI"/>
                <a:ea typeface="Meiryo UI"/>
                <a:cs typeface="+mn-cs"/>
              </a:rPr>
              <a:t> Partner Agent</a:t>
            </a:r>
            <a:r>
              <a:rPr kumimoji="1" lang="ja-JP" altLang="en-US" sz="1600" b="1" i="0" u="sng" strike="noStrike" kern="1200" cap="none" spc="0" normalizeH="0" baseline="0" noProof="0" dirty="0">
                <a:ln>
                  <a:noFill/>
                </a:ln>
                <a:solidFill>
                  <a:srgbClr val="070F26">
                    <a:lumMod val="75000"/>
                    <a:lumOff val="25000"/>
                  </a:srgbClr>
                </a:solidFill>
                <a:effectLst/>
                <a:uLnTx/>
                <a:uFillTx/>
                <a:latin typeface="Meiryo UI"/>
                <a:ea typeface="Meiryo UI"/>
                <a:cs typeface="+mn-cs"/>
              </a:rPr>
              <a:t>（</a:t>
            </a:r>
            <a:r>
              <a:rPr kumimoji="1" lang="en-US" altLang="ja-JP" sz="1600" b="1" i="0" u="sng" strike="noStrike" kern="1200" cap="none" spc="0" normalizeH="0" baseline="0" noProof="0" dirty="0">
                <a:ln>
                  <a:noFill/>
                </a:ln>
                <a:solidFill>
                  <a:srgbClr val="070F26">
                    <a:lumMod val="75000"/>
                    <a:lumOff val="25000"/>
                  </a:srgbClr>
                </a:solidFill>
                <a:effectLst/>
                <a:uLnTx/>
                <a:uFillTx/>
                <a:latin typeface="Meiryo UI"/>
                <a:ea typeface="Meiryo UI"/>
                <a:cs typeface="+mn-cs"/>
              </a:rPr>
              <a:t>Org. Wallet</a:t>
            </a:r>
            <a:r>
              <a:rPr kumimoji="1" lang="ja-JP" altLang="en-US" sz="1600" b="1" i="0" u="sng" strike="noStrike" kern="1200" cap="none" spc="0" normalizeH="0" baseline="0" noProof="0" dirty="0">
                <a:ln>
                  <a:noFill/>
                </a:ln>
                <a:solidFill>
                  <a:srgbClr val="070F26">
                    <a:lumMod val="75000"/>
                    <a:lumOff val="25000"/>
                  </a:srgbClr>
                </a:solidFill>
                <a:effectLst/>
                <a:uLnTx/>
                <a:uFillTx/>
                <a:latin typeface="Meiryo UI"/>
                <a:ea typeface="Meiryo UI"/>
                <a:cs typeface="+mn-cs"/>
              </a:rPr>
              <a:t>）のスキーム図</a:t>
            </a:r>
            <a:endParaRPr kumimoji="1" lang="en-US" altLang="ja-JP" sz="1600" b="1" i="0" u="sng" strike="noStrike" kern="1200" cap="none" spc="0" normalizeH="0" baseline="0" noProof="0" dirty="0">
              <a:ln>
                <a:noFill/>
              </a:ln>
              <a:solidFill>
                <a:srgbClr val="070F26">
                  <a:lumMod val="75000"/>
                  <a:lumOff val="25000"/>
                </a:srgbClr>
              </a:solidFill>
              <a:effectLst/>
              <a:uLnTx/>
              <a:uFillTx/>
              <a:latin typeface="Meiryo UI"/>
              <a:ea typeface="Meiryo UI"/>
              <a:cs typeface="+mn-cs"/>
            </a:endParaRPr>
          </a:p>
        </p:txBody>
      </p:sp>
      <p:sp>
        <p:nvSpPr>
          <p:cNvPr id="42" name="角丸四角形 41"/>
          <p:cNvSpPr/>
          <p:nvPr/>
        </p:nvSpPr>
        <p:spPr>
          <a:xfrm>
            <a:off x="306031" y="2526501"/>
            <a:ext cx="9340655" cy="3794831"/>
          </a:xfrm>
          <a:prstGeom prst="roundRect">
            <a:avLst>
              <a:gd name="adj" fmla="val 2246"/>
            </a:avLst>
          </a:prstGeom>
          <a:noFill/>
          <a:ln w="3175">
            <a:solidFill>
              <a:schemeClr val="accent2">
                <a:lumMod val="25000"/>
                <a:lumOff val="75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400" b="0"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43" name="角丸四角形 42"/>
          <p:cNvSpPr/>
          <p:nvPr/>
        </p:nvSpPr>
        <p:spPr>
          <a:xfrm>
            <a:off x="2262229" y="2904348"/>
            <a:ext cx="2983806" cy="1375663"/>
          </a:xfrm>
          <a:prstGeom prst="roundRect">
            <a:avLst>
              <a:gd name="adj" fmla="val 6860"/>
            </a:avLst>
          </a:prstGeom>
          <a:no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400" b="0" i="0" u="none" strike="noStrike" kern="1200" cap="none" spc="0" normalizeH="0" baseline="0" noProof="0" dirty="0">
              <a:ln>
                <a:noFill/>
              </a:ln>
              <a:solidFill>
                <a:srgbClr val="000000"/>
              </a:solidFill>
              <a:effectLst/>
              <a:uLnTx/>
              <a:uFillTx/>
              <a:latin typeface="Meiryo UI"/>
              <a:ea typeface="Meiryo UI"/>
              <a:cs typeface="+mn-cs"/>
            </a:endParaRPr>
          </a:p>
        </p:txBody>
      </p:sp>
      <p:cxnSp>
        <p:nvCxnSpPr>
          <p:cNvPr id="44" name="直線矢印コネクタ 43"/>
          <p:cNvCxnSpPr/>
          <p:nvPr/>
        </p:nvCxnSpPr>
        <p:spPr>
          <a:xfrm rot="10800000" flipV="1">
            <a:off x="1394164" y="3781308"/>
            <a:ext cx="756000" cy="0"/>
          </a:xfrm>
          <a:prstGeom prst="straightConnector1">
            <a:avLst/>
          </a:prstGeom>
          <a:ln w="3175">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sp>
        <p:nvSpPr>
          <p:cNvPr id="45" name="テキスト ボックス 44"/>
          <p:cNvSpPr txBox="1"/>
          <p:nvPr/>
        </p:nvSpPr>
        <p:spPr>
          <a:xfrm>
            <a:off x="1291711" y="3790674"/>
            <a:ext cx="985298" cy="43088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Meiryo UI"/>
                <a:ea typeface="Meiryo UI"/>
                <a:cs typeface="+mn-cs"/>
              </a:rPr>
              <a:t>③接続・証明書発行依頼</a:t>
            </a:r>
            <a:endParaRPr kumimoji="1" lang="en-US" altLang="ja-JP" sz="1100" b="0"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46" name="正方形/長方形 45"/>
          <p:cNvSpPr/>
          <p:nvPr/>
        </p:nvSpPr>
        <p:spPr>
          <a:xfrm>
            <a:off x="8589228" y="74294"/>
            <a:ext cx="985283" cy="186395"/>
          </a:xfrm>
          <a:prstGeom prst="rect">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400" b="1" i="0" u="none" strike="noStrike" kern="1200" cap="none" spc="0" normalizeH="0" baseline="0" noProof="0" dirty="0">
                <a:ln>
                  <a:noFill/>
                </a:ln>
                <a:solidFill>
                  <a:srgbClr val="000000"/>
                </a:solidFill>
                <a:effectLst/>
                <a:uLnTx/>
                <a:uFillTx/>
                <a:latin typeface="Arial"/>
                <a:ea typeface="Meiryo UI"/>
                <a:cs typeface="+mn-cs"/>
              </a:rPr>
              <a:t>EU</a:t>
            </a:r>
            <a:endParaRPr kumimoji="1" lang="ja-JP" altLang="en-US" sz="1400" b="1" i="0" u="none" strike="noStrike" kern="1200" cap="none" spc="0" normalizeH="0" baseline="0" noProof="0" dirty="0">
              <a:ln>
                <a:noFill/>
              </a:ln>
              <a:solidFill>
                <a:srgbClr val="000000"/>
              </a:solidFill>
              <a:effectLst/>
              <a:uLnTx/>
              <a:uFillTx/>
              <a:latin typeface="Arial"/>
              <a:ea typeface="Meiryo UI"/>
              <a:cs typeface="+mn-cs"/>
            </a:endParaRPr>
          </a:p>
        </p:txBody>
      </p:sp>
      <p:sp>
        <p:nvSpPr>
          <p:cNvPr id="47" name="正方形/長方形 46"/>
          <p:cNvSpPr/>
          <p:nvPr/>
        </p:nvSpPr>
        <p:spPr>
          <a:xfrm>
            <a:off x="8589228" y="287160"/>
            <a:ext cx="985283" cy="186395"/>
          </a:xfrm>
          <a:prstGeom prst="rect">
            <a:avLst/>
          </a:prstGeom>
          <a:solidFill>
            <a:schemeClr val="accent2">
              <a:lumMod val="25000"/>
              <a:lumOff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ドイツ</a:t>
            </a:r>
          </a:p>
        </p:txBody>
      </p:sp>
      <p:sp>
        <p:nvSpPr>
          <p:cNvPr id="48" name="正方形/長方形 47"/>
          <p:cNvSpPr/>
          <p:nvPr/>
        </p:nvSpPr>
        <p:spPr>
          <a:xfrm>
            <a:off x="8589226" y="507060"/>
            <a:ext cx="985283" cy="186395"/>
          </a:xfrm>
          <a:prstGeom prst="rect">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イギリス</a:t>
            </a:r>
          </a:p>
        </p:txBody>
      </p:sp>
    </p:spTree>
    <p:extLst>
      <p:ext uri="{BB962C8B-B14F-4D97-AF65-F5344CB8AC3E}">
        <p14:creationId xmlns:p14="http://schemas.microsoft.com/office/powerpoint/2010/main" val="744408498"/>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タイトル 7"/>
          <p:cNvSpPr>
            <a:spLocks noGrp="1"/>
          </p:cNvSpPr>
          <p:nvPr>
            <p:ph type="title"/>
          </p:nvPr>
        </p:nvSpPr>
        <p:spPr>
          <a:xfrm>
            <a:off x="331490" y="164692"/>
            <a:ext cx="9243021" cy="497459"/>
          </a:xfrm>
        </p:spPr>
        <p:txBody>
          <a:bodyPr>
            <a:normAutofit fontScale="90000"/>
          </a:bodyPr>
          <a:lstStyle/>
          <a:p>
            <a:r>
              <a:rPr lang="en-US" altLang="ja-JP" sz="1100" dirty="0">
                <a:solidFill>
                  <a:srgbClr val="002060"/>
                </a:solidFill>
              </a:rPr>
              <a:t>3.3.1</a:t>
            </a:r>
            <a:r>
              <a:rPr lang="ja-JP" altLang="en-US" sz="1100" dirty="0">
                <a:solidFill>
                  <a:srgbClr val="002060"/>
                </a:solidFill>
              </a:rPr>
              <a:t>　自己主権型／分散型アイデンティティに関する取り組み・ユースケース　</a:t>
            </a:r>
            <a:r>
              <a:rPr lang="en-US" altLang="ja-JP" sz="1400" b="1" spc="0" dirty="0">
                <a:solidFill>
                  <a:srgbClr val="002060"/>
                </a:solidFill>
              </a:rPr>
              <a:t/>
            </a:r>
            <a:br>
              <a:rPr lang="en-US" altLang="ja-JP" sz="1400" b="1" spc="0" dirty="0">
                <a:solidFill>
                  <a:srgbClr val="002060"/>
                </a:solidFill>
              </a:rPr>
            </a:br>
            <a:r>
              <a:rPr lang="ja-JP" altLang="en-US" sz="2000" b="1" spc="0" dirty="0">
                <a:solidFill>
                  <a:srgbClr val="002060"/>
                </a:solidFill>
              </a:rPr>
              <a:t>（補足）</a:t>
            </a:r>
            <a:r>
              <a:rPr lang="en-US" altLang="ja-JP" sz="2000" dirty="0">
                <a:solidFill>
                  <a:srgbClr val="002060"/>
                </a:solidFill>
              </a:rPr>
              <a:t>Business Partner Agent - Org. Wallet</a:t>
            </a:r>
            <a:r>
              <a:rPr lang="ja-JP" altLang="en-US" sz="2000" dirty="0">
                <a:solidFill>
                  <a:srgbClr val="002060"/>
                </a:solidFill>
              </a:rPr>
              <a:t>の動作要領</a:t>
            </a:r>
            <a:endParaRPr lang="ja-JP" altLang="en-US" sz="3100" b="1" spc="0" dirty="0">
              <a:solidFill>
                <a:srgbClr val="002060"/>
              </a:solidFill>
            </a:endParaRPr>
          </a:p>
        </p:txBody>
      </p:sp>
      <p:sp>
        <p:nvSpPr>
          <p:cNvPr id="70" name="テキスト プレースホルダー 2"/>
          <p:cNvSpPr>
            <a:spLocks noGrp="1"/>
          </p:cNvSpPr>
          <p:nvPr>
            <p:ph type="body" sz="quarter" idx="10"/>
          </p:nvPr>
        </p:nvSpPr>
        <p:spPr>
          <a:xfrm>
            <a:off x="331788" y="692151"/>
            <a:ext cx="9242425" cy="648970"/>
          </a:xfrm>
        </p:spPr>
        <p:txBody>
          <a:bodyPr/>
          <a:lstStyle/>
          <a:p>
            <a:pPr lvl="0" defTabSz="609559">
              <a:defRPr/>
            </a:pPr>
            <a:r>
              <a:rPr lang="en-US" altLang="ja-JP" sz="1600" b="1" dirty="0" err="1">
                <a:solidFill>
                  <a:srgbClr val="000000">
                    <a:lumMod val="85000"/>
                    <a:lumOff val="15000"/>
                  </a:srgbClr>
                </a:solidFill>
              </a:rPr>
              <a:t>Bussiness</a:t>
            </a:r>
            <a:r>
              <a:rPr lang="en-US" altLang="ja-JP" sz="1600" b="1" dirty="0">
                <a:solidFill>
                  <a:srgbClr val="000000">
                    <a:lumMod val="85000"/>
                    <a:lumOff val="15000"/>
                  </a:srgbClr>
                </a:solidFill>
              </a:rPr>
              <a:t> Partner Agent</a:t>
            </a:r>
            <a:r>
              <a:rPr lang="ja-JP" altLang="en-US" sz="1600" b="1" dirty="0">
                <a:solidFill>
                  <a:srgbClr val="000000">
                    <a:lumMod val="85000"/>
                    <a:lumOff val="15000"/>
                  </a:srgbClr>
                </a:solidFill>
              </a:rPr>
              <a:t>（</a:t>
            </a:r>
            <a:r>
              <a:rPr lang="en-US" altLang="ja-JP" sz="1600" b="1" dirty="0">
                <a:solidFill>
                  <a:srgbClr val="000000">
                    <a:lumMod val="85000"/>
                    <a:lumOff val="15000"/>
                  </a:srgbClr>
                </a:solidFill>
              </a:rPr>
              <a:t>Org. Wallet</a:t>
            </a:r>
            <a:r>
              <a:rPr lang="ja-JP" altLang="en-US" sz="1600" b="1" dirty="0">
                <a:solidFill>
                  <a:srgbClr val="000000">
                    <a:lumMod val="85000"/>
                    <a:lumOff val="15000"/>
                  </a:srgbClr>
                </a:solidFill>
              </a:rPr>
              <a:t>）</a:t>
            </a:r>
            <a:r>
              <a:rPr lang="ja-JP" altLang="en-US" sz="1600" b="1" dirty="0" smtClean="0">
                <a:solidFill>
                  <a:srgbClr val="000000">
                    <a:lumMod val="85000"/>
                    <a:lumOff val="15000"/>
                  </a:srgbClr>
                </a:solidFill>
              </a:rPr>
              <a:t>の</a:t>
            </a:r>
            <a:r>
              <a:rPr lang="en-US" altLang="ja-JP" sz="1600" b="1" dirty="0" err="1" smtClean="0">
                <a:solidFill>
                  <a:srgbClr val="000000">
                    <a:lumMod val="85000"/>
                    <a:lumOff val="15000"/>
                  </a:srgbClr>
                </a:solidFill>
              </a:rPr>
              <a:t>Github</a:t>
            </a:r>
            <a:r>
              <a:rPr lang="ja-JP" altLang="en-US" sz="1600" b="1" dirty="0" smtClean="0">
                <a:solidFill>
                  <a:srgbClr val="000000">
                    <a:lumMod val="85000"/>
                    <a:lumOff val="15000"/>
                  </a:srgbClr>
                </a:solidFill>
              </a:rPr>
              <a:t>リポジトリ</a:t>
            </a:r>
            <a:r>
              <a:rPr lang="ja-JP" altLang="en-US" sz="1600" b="1" dirty="0">
                <a:solidFill>
                  <a:srgbClr val="000000">
                    <a:lumMod val="85000"/>
                    <a:lumOff val="15000"/>
                  </a:srgbClr>
                </a:solidFill>
              </a:rPr>
              <a:t>では、登録～</a:t>
            </a:r>
            <a:r>
              <a:rPr lang="en-US" altLang="ja-JP" sz="1600" b="1" dirty="0">
                <a:solidFill>
                  <a:srgbClr val="000000">
                    <a:lumMod val="85000"/>
                    <a:lumOff val="15000"/>
                  </a:srgbClr>
                </a:solidFill>
              </a:rPr>
              <a:t>VC</a:t>
            </a:r>
            <a:r>
              <a:rPr lang="ja-JP" altLang="en-US" sz="1600" b="1" dirty="0">
                <a:solidFill>
                  <a:srgbClr val="000000">
                    <a:lumMod val="85000"/>
                    <a:lumOff val="15000"/>
                  </a:srgbClr>
                </a:solidFill>
              </a:rPr>
              <a:t>の提示までの動作デモ動画が公開されており、概ね以下のような順序で操作されることが確認できる</a:t>
            </a:r>
            <a:r>
              <a:rPr lang="ja-JP" altLang="en-US" sz="1600" b="1" baseline="30000" dirty="0">
                <a:solidFill>
                  <a:srgbClr val="000000">
                    <a:lumMod val="85000"/>
                    <a:lumOff val="15000"/>
                  </a:srgbClr>
                </a:solidFill>
              </a:rPr>
              <a:t>１，２</a:t>
            </a:r>
            <a:endParaRPr lang="en-US" altLang="ja-JP" sz="1600" b="1" baseline="30000" dirty="0">
              <a:solidFill>
                <a:srgbClr val="000000">
                  <a:lumMod val="85000"/>
                  <a:lumOff val="15000"/>
                </a:srgbClr>
              </a:solidFill>
            </a:endParaRPr>
          </a:p>
        </p:txBody>
      </p:sp>
      <p:sp>
        <p:nvSpPr>
          <p:cNvPr id="46" name="正方形/長方形 45"/>
          <p:cNvSpPr/>
          <p:nvPr/>
        </p:nvSpPr>
        <p:spPr>
          <a:xfrm>
            <a:off x="331489" y="6350169"/>
            <a:ext cx="6724630" cy="5078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rgbClr val="000000"/>
                </a:solidFill>
                <a:effectLst/>
                <a:uLnTx/>
                <a:uFillTx/>
                <a:latin typeface="Meiryo UI"/>
                <a:ea typeface="Meiryo UI"/>
                <a:cs typeface="+mn-cs"/>
              </a:rPr>
              <a:t>出所）</a:t>
            </a:r>
            <a:endParaRPr kumimoji="1" lang="en-US" altLang="ja-JP" sz="900" b="0" i="0" u="none" strike="noStrike" kern="1200" cap="none" spc="0" normalizeH="0" baseline="0" noProof="0" dirty="0">
              <a:ln>
                <a:noFill/>
              </a:ln>
              <a:solidFill>
                <a:srgbClr val="000000"/>
              </a:solidFill>
              <a:effectLst/>
              <a:uLnTx/>
              <a:uFillTx/>
              <a:latin typeface="Meiryo UI"/>
              <a:ea typeface="Meiryo U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rgbClr val="000000"/>
                </a:solidFill>
                <a:effectLst/>
                <a:uLnTx/>
                <a:uFillTx/>
                <a:latin typeface="Meiryo UI"/>
                <a:ea typeface="Meiryo UI"/>
                <a:cs typeface="+mn-cs"/>
              </a:rPr>
              <a:t>１　</a:t>
            </a:r>
            <a:r>
              <a:rPr kumimoji="1" lang="en-US" altLang="ja-JP" sz="900" b="0" i="0" u="none" strike="noStrike" kern="1200" cap="none" spc="0" normalizeH="0" baseline="0" noProof="0" dirty="0">
                <a:ln>
                  <a:noFill/>
                </a:ln>
                <a:solidFill>
                  <a:srgbClr val="000000"/>
                </a:solidFill>
                <a:effectLst/>
                <a:uLnTx/>
                <a:uFillTx/>
                <a:latin typeface="Meiryo UI"/>
                <a:ea typeface="Meiryo UI"/>
                <a:cs typeface="+mn-cs"/>
              </a:rPr>
              <a:t>https://labs.hyperledger.org/business-partner-agent/index.html</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rgbClr val="000000"/>
                </a:solidFill>
                <a:effectLst/>
                <a:uLnTx/>
                <a:uFillTx/>
                <a:latin typeface="Meiryo UI"/>
                <a:ea typeface="Meiryo UI"/>
                <a:cs typeface="+mn-cs"/>
              </a:rPr>
              <a:t>２　</a:t>
            </a:r>
            <a:r>
              <a:rPr kumimoji="1" lang="en-US" altLang="ja-JP" sz="900" b="0" i="0" u="none" strike="noStrike" kern="1200" cap="none" spc="0" normalizeH="0" baseline="0" noProof="0" dirty="0">
                <a:ln>
                  <a:noFill/>
                </a:ln>
                <a:solidFill>
                  <a:srgbClr val="000000"/>
                </a:solidFill>
                <a:effectLst/>
                <a:uLnTx/>
                <a:uFillTx/>
                <a:latin typeface="Meiryo UI"/>
                <a:ea typeface="Meiryo UI"/>
                <a:cs typeface="+mn-cs"/>
              </a:rPr>
              <a:t>https://github.com/hyperledger-labs/business-partner-agent</a:t>
            </a:r>
            <a:endParaRPr kumimoji="1" lang="ja-JP" altLang="en-US" sz="900" b="0"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47" name="フローチャート: 他ページ結合子 46"/>
          <p:cNvSpPr/>
          <p:nvPr/>
        </p:nvSpPr>
        <p:spPr>
          <a:xfrm>
            <a:off x="331489" y="1828857"/>
            <a:ext cx="1592317" cy="806630"/>
          </a:xfrm>
          <a:prstGeom prst="flowChartOffpageConnector">
            <a:avLst/>
          </a:prstGeom>
          <a:solidFill>
            <a:schemeClr val="accent1"/>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600" b="1" i="0" u="none" strike="noStrike" kern="1200" cap="none" spc="0" normalizeH="0" baseline="0" noProof="0" dirty="0">
                <a:ln>
                  <a:noFill/>
                </a:ln>
                <a:solidFill>
                  <a:srgbClr val="FFFFFF"/>
                </a:solidFill>
                <a:effectLst/>
                <a:uLnTx/>
                <a:uFillTx/>
                <a:latin typeface="Meiryo UI"/>
                <a:ea typeface="Meiryo UI"/>
                <a:cs typeface="+mn-cs"/>
              </a:rPr>
              <a:t>自社の登録</a:t>
            </a:r>
          </a:p>
        </p:txBody>
      </p:sp>
      <p:sp>
        <p:nvSpPr>
          <p:cNvPr id="48" name="フローチャート: 他ページ結合子 47"/>
          <p:cNvSpPr/>
          <p:nvPr/>
        </p:nvSpPr>
        <p:spPr>
          <a:xfrm>
            <a:off x="331489" y="2807223"/>
            <a:ext cx="1592317" cy="1137515"/>
          </a:xfrm>
          <a:prstGeom prst="flowChartOffpageConnector">
            <a:avLst/>
          </a:prstGeom>
          <a:solidFill>
            <a:schemeClr val="accent1"/>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600" b="1" i="0" u="none" strike="noStrike" kern="1200" cap="none" spc="0" normalizeH="0" baseline="0" noProof="0" dirty="0">
                <a:ln>
                  <a:noFill/>
                </a:ln>
                <a:solidFill>
                  <a:srgbClr val="FFFFFF"/>
                </a:solidFill>
                <a:effectLst/>
                <a:uLnTx/>
                <a:uFillTx/>
                <a:latin typeface="Meiryo UI"/>
                <a:ea typeface="Meiryo UI"/>
                <a:cs typeface="+mn-cs"/>
              </a:rPr>
              <a:t>ビジネスパートナー</a:t>
            </a:r>
            <a:endParaRPr kumimoji="1" lang="en-US" altLang="ja-JP" sz="1600" b="1" i="0" u="none" strike="noStrike" kern="1200" cap="none" spc="0" normalizeH="0" baseline="0" noProof="0" dirty="0">
              <a:ln>
                <a:noFill/>
              </a:ln>
              <a:solidFill>
                <a:srgbClr val="FFFFFF"/>
              </a:solidFill>
              <a:effectLst/>
              <a:uLnTx/>
              <a:uFillTx/>
              <a:latin typeface="Meiryo UI"/>
              <a:ea typeface="Meiryo UI"/>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600" b="1" i="0" u="none" strike="noStrike" kern="1200" cap="none" spc="0" normalizeH="0" baseline="0" noProof="0" dirty="0">
                <a:ln>
                  <a:noFill/>
                </a:ln>
                <a:solidFill>
                  <a:srgbClr val="FFFFFF"/>
                </a:solidFill>
                <a:effectLst/>
                <a:uLnTx/>
                <a:uFillTx/>
                <a:latin typeface="Meiryo UI"/>
                <a:ea typeface="Meiryo UI"/>
                <a:cs typeface="+mn-cs"/>
              </a:rPr>
              <a:t>の追加</a:t>
            </a:r>
          </a:p>
        </p:txBody>
      </p:sp>
      <p:sp>
        <p:nvSpPr>
          <p:cNvPr id="49" name="フローチャート: 他ページ結合子 48"/>
          <p:cNvSpPr/>
          <p:nvPr/>
        </p:nvSpPr>
        <p:spPr>
          <a:xfrm>
            <a:off x="335694" y="4026817"/>
            <a:ext cx="1592317" cy="612079"/>
          </a:xfrm>
          <a:prstGeom prst="flowChartOffpageConnector">
            <a:avLst/>
          </a:prstGeom>
          <a:solidFill>
            <a:schemeClr val="accent1"/>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600" b="1" i="0" u="none" strike="noStrike" kern="1200" cap="none" spc="0" normalizeH="0" baseline="0" noProof="0" dirty="0">
                <a:ln>
                  <a:noFill/>
                </a:ln>
                <a:solidFill>
                  <a:srgbClr val="FFFFFF"/>
                </a:solidFill>
                <a:effectLst/>
                <a:uLnTx/>
                <a:uFillTx/>
                <a:latin typeface="Meiryo UI"/>
                <a:ea typeface="Meiryo UI"/>
                <a:cs typeface="+mn-cs"/>
              </a:rPr>
              <a:t>VC</a:t>
            </a:r>
            <a:r>
              <a:rPr kumimoji="1" lang="ja-JP" altLang="en-US" sz="1600" b="1" i="0" u="none" strike="noStrike" kern="1200" cap="none" spc="0" normalizeH="0" baseline="0" noProof="0" dirty="0">
                <a:ln>
                  <a:noFill/>
                </a:ln>
                <a:solidFill>
                  <a:srgbClr val="FFFFFF"/>
                </a:solidFill>
                <a:effectLst/>
                <a:uLnTx/>
                <a:uFillTx/>
                <a:latin typeface="Meiryo UI"/>
                <a:ea typeface="Meiryo UI"/>
                <a:cs typeface="+mn-cs"/>
              </a:rPr>
              <a:t>の格納</a:t>
            </a:r>
          </a:p>
        </p:txBody>
      </p:sp>
      <p:sp>
        <p:nvSpPr>
          <p:cNvPr id="50" name="フローチャート: 他ページ結合子 49"/>
          <p:cNvSpPr/>
          <p:nvPr/>
        </p:nvSpPr>
        <p:spPr>
          <a:xfrm>
            <a:off x="335694" y="4808208"/>
            <a:ext cx="1592317" cy="966694"/>
          </a:xfrm>
          <a:prstGeom prst="flowChartOffpageConnector">
            <a:avLst/>
          </a:prstGeom>
          <a:solidFill>
            <a:schemeClr val="accent1"/>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600" b="1" i="0" u="none" strike="noStrike" kern="1200" cap="none" spc="0" normalizeH="0" baseline="0" noProof="0" dirty="0">
                <a:ln>
                  <a:noFill/>
                </a:ln>
                <a:solidFill>
                  <a:srgbClr val="FFFFFF"/>
                </a:solidFill>
                <a:effectLst/>
                <a:uLnTx/>
                <a:uFillTx/>
                <a:latin typeface="Meiryo UI"/>
                <a:ea typeface="Meiryo UI"/>
                <a:cs typeface="+mn-cs"/>
              </a:rPr>
              <a:t>情報の送受信</a:t>
            </a:r>
          </a:p>
        </p:txBody>
      </p:sp>
      <p:sp>
        <p:nvSpPr>
          <p:cNvPr id="51" name="正方形/長方形 50"/>
          <p:cNvSpPr/>
          <p:nvPr/>
        </p:nvSpPr>
        <p:spPr>
          <a:xfrm>
            <a:off x="2105111" y="1828857"/>
            <a:ext cx="7659000" cy="806629"/>
          </a:xfrm>
          <a:prstGeom prst="rect">
            <a:avLst/>
          </a:prstGeom>
          <a:noFill/>
          <a:ln w="3175">
            <a:solidFill>
              <a:schemeClr val="accent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400" b="0" i="0" u="none" strike="noStrike" kern="1200" cap="none" spc="0" normalizeH="0" baseline="0" noProof="0" dirty="0">
                <a:ln>
                  <a:noFill/>
                </a:ln>
                <a:solidFill>
                  <a:srgbClr val="000000"/>
                </a:solidFill>
                <a:effectLst/>
                <a:uLnTx/>
                <a:uFillTx/>
                <a:latin typeface="Arial"/>
                <a:ea typeface="Meiryo UI"/>
                <a:cs typeface="+mn-cs"/>
              </a:rPr>
              <a:t>パブリック</a:t>
            </a:r>
            <a:r>
              <a:rPr kumimoji="1" lang="en-US" altLang="ja-JP" sz="1400" b="0" i="0" u="none" strike="noStrike" kern="1200" cap="none" spc="0" normalizeH="0" baseline="0" noProof="0" dirty="0">
                <a:ln>
                  <a:noFill/>
                </a:ln>
                <a:solidFill>
                  <a:srgbClr val="000000"/>
                </a:solidFill>
                <a:effectLst/>
                <a:uLnTx/>
                <a:uFillTx/>
                <a:latin typeface="Arial"/>
                <a:ea typeface="Meiryo UI"/>
                <a:cs typeface="+mn-cs"/>
              </a:rPr>
              <a:t>DID</a:t>
            </a:r>
            <a:r>
              <a:rPr kumimoji="1" lang="ja-JP" altLang="en-US" sz="1400" b="0" i="0" u="none" strike="noStrike" kern="1200" cap="none" spc="0" normalizeH="0" baseline="0" noProof="0" dirty="0">
                <a:ln>
                  <a:noFill/>
                </a:ln>
                <a:solidFill>
                  <a:srgbClr val="000000"/>
                </a:solidFill>
                <a:effectLst/>
                <a:uLnTx/>
                <a:uFillTx/>
                <a:latin typeface="Arial"/>
                <a:ea typeface="Meiryo UI"/>
                <a:cs typeface="+mn-cs"/>
              </a:rPr>
              <a:t>を発行し、組織プロファイル（企業名、住所、連絡先等）を登録</a:t>
            </a:r>
            <a:endParaRPr kumimoji="1" lang="en-US" altLang="ja-JP" sz="1400" b="0" i="0" u="none" strike="noStrike" kern="1200" cap="none" spc="0" normalizeH="0" baseline="0" noProof="0" dirty="0">
              <a:ln>
                <a:noFill/>
              </a:ln>
              <a:solidFill>
                <a:srgbClr val="000000"/>
              </a:solidFill>
              <a:effectLst/>
              <a:uLnTx/>
              <a:uFillTx/>
              <a:latin typeface="Arial"/>
              <a:ea typeface="Meiryo UI"/>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400" b="0" i="0" u="none" strike="noStrike" kern="1200" cap="none" spc="0" normalizeH="0" baseline="0" noProof="0" dirty="0">
                <a:ln>
                  <a:noFill/>
                </a:ln>
                <a:solidFill>
                  <a:srgbClr val="000000"/>
                </a:solidFill>
                <a:effectLst/>
                <a:uLnTx/>
                <a:uFillTx/>
                <a:latin typeface="Arial"/>
                <a:ea typeface="Meiryo UI"/>
                <a:cs typeface="+mn-cs"/>
              </a:rPr>
              <a:t>この時点で組織のプロファイルはドキュメントとしてウォレットに格納される</a:t>
            </a:r>
            <a:endParaRPr kumimoji="1" lang="en-US" altLang="ja-JP" sz="14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52" name="正方形/長方形 51"/>
          <p:cNvSpPr/>
          <p:nvPr/>
        </p:nvSpPr>
        <p:spPr>
          <a:xfrm>
            <a:off x="2105110" y="2804797"/>
            <a:ext cx="7659000" cy="1047929"/>
          </a:xfrm>
          <a:prstGeom prst="rect">
            <a:avLst/>
          </a:prstGeom>
          <a:noFill/>
          <a:ln w="3175">
            <a:solidFill>
              <a:schemeClr val="accent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400" b="0" i="0" u="none" strike="noStrike" kern="1200" cap="none" spc="0" normalizeH="0" baseline="0" noProof="0" dirty="0">
                <a:ln>
                  <a:noFill/>
                </a:ln>
                <a:solidFill>
                  <a:srgbClr val="000000"/>
                </a:solidFill>
                <a:effectLst/>
                <a:uLnTx/>
                <a:uFillTx/>
                <a:latin typeface="Arial"/>
                <a:ea typeface="Meiryo UI"/>
                <a:cs typeface="+mn-cs"/>
              </a:rPr>
              <a:t>情報のやり取りをしたい企業等のパブリック</a:t>
            </a:r>
            <a:r>
              <a:rPr kumimoji="1" lang="en-US" altLang="ja-JP" sz="1400" b="0" i="0" u="none" strike="noStrike" kern="1200" cap="none" spc="0" normalizeH="0" baseline="0" noProof="0" dirty="0">
                <a:ln>
                  <a:noFill/>
                </a:ln>
                <a:solidFill>
                  <a:srgbClr val="000000"/>
                </a:solidFill>
                <a:effectLst/>
                <a:uLnTx/>
                <a:uFillTx/>
                <a:latin typeface="Arial"/>
                <a:ea typeface="Meiryo UI"/>
                <a:cs typeface="+mn-cs"/>
              </a:rPr>
              <a:t>DID</a:t>
            </a:r>
            <a:r>
              <a:rPr kumimoji="1" lang="ja-JP" altLang="en-US" sz="1400" b="0" i="0" u="none" strike="noStrike" kern="1200" cap="none" spc="0" normalizeH="0" baseline="0" noProof="0" dirty="0" err="1">
                <a:ln>
                  <a:noFill/>
                </a:ln>
                <a:solidFill>
                  <a:srgbClr val="000000"/>
                </a:solidFill>
                <a:effectLst/>
                <a:uLnTx/>
                <a:uFillTx/>
                <a:latin typeface="Arial"/>
                <a:ea typeface="Meiryo UI"/>
                <a:cs typeface="+mn-cs"/>
              </a:rPr>
              <a:t>、</a:t>
            </a:r>
            <a:r>
              <a:rPr kumimoji="1" lang="ja-JP" altLang="en-US" sz="1400" b="0" i="0" u="none" strike="noStrike" kern="1200" cap="none" spc="0" normalizeH="0" baseline="0" noProof="0" dirty="0">
                <a:ln>
                  <a:noFill/>
                </a:ln>
                <a:solidFill>
                  <a:srgbClr val="000000"/>
                </a:solidFill>
                <a:effectLst/>
                <a:uLnTx/>
                <a:uFillTx/>
                <a:latin typeface="Arial"/>
                <a:ea typeface="Meiryo UI"/>
                <a:cs typeface="+mn-cs"/>
              </a:rPr>
              <a:t>もしくはインビテーションを利用して、ビジネスパートナーを追加する　</a:t>
            </a:r>
            <a:r>
              <a:rPr kumimoji="1" lang="en-US" altLang="ja-JP" sz="1400" b="0" i="0" u="none" strike="noStrike" kern="1200" cap="none" spc="0" normalizeH="0" baseline="0" noProof="0" dirty="0">
                <a:ln>
                  <a:noFill/>
                </a:ln>
                <a:solidFill>
                  <a:srgbClr val="000000"/>
                </a:solidFill>
                <a:effectLst/>
                <a:uLnTx/>
                <a:uFillTx/>
                <a:latin typeface="Arial"/>
                <a:ea typeface="Meiryo UI"/>
                <a:cs typeface="+mn-cs"/>
              </a:rPr>
              <a:t>※</a:t>
            </a:r>
            <a:r>
              <a:rPr kumimoji="1" lang="ja-JP" altLang="en-US" sz="1400" b="0" i="0" u="none" strike="noStrike" kern="1200" cap="none" spc="0" normalizeH="0" baseline="0" noProof="0" dirty="0">
                <a:ln>
                  <a:noFill/>
                </a:ln>
                <a:solidFill>
                  <a:srgbClr val="000000"/>
                </a:solidFill>
                <a:effectLst/>
                <a:uLnTx/>
                <a:uFillTx/>
                <a:latin typeface="Arial"/>
                <a:ea typeface="Meiryo UI"/>
                <a:cs typeface="+mn-cs"/>
              </a:rPr>
              <a:t>ビジネスパートナーは、情報のやり取りをする相手の他、情報の検証を要求する相手も含まれる（銀行口座情報の検証を依頼する銀行など）</a:t>
            </a:r>
            <a:endParaRPr kumimoji="1" lang="en-US" altLang="ja-JP" sz="14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53" name="正方形/長方形 52"/>
          <p:cNvSpPr/>
          <p:nvPr/>
        </p:nvSpPr>
        <p:spPr>
          <a:xfrm>
            <a:off x="2105110" y="3985777"/>
            <a:ext cx="7659000" cy="694158"/>
          </a:xfrm>
          <a:prstGeom prst="rect">
            <a:avLst/>
          </a:prstGeom>
          <a:noFill/>
          <a:ln w="3175">
            <a:solidFill>
              <a:schemeClr val="accent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400" b="0" i="0" u="none" strike="noStrike" kern="1200" cap="none" spc="0" normalizeH="0" baseline="0" noProof="0" dirty="0">
                <a:ln>
                  <a:noFill/>
                </a:ln>
                <a:solidFill>
                  <a:srgbClr val="000000"/>
                </a:solidFill>
                <a:effectLst/>
                <a:uLnTx/>
                <a:uFillTx/>
                <a:latin typeface="Arial"/>
                <a:ea typeface="Meiryo UI"/>
                <a:cs typeface="+mn-cs"/>
              </a:rPr>
              <a:t>（外部の認証を要する企業情報のやり取りをする場合）</a:t>
            </a:r>
            <a:r>
              <a:rPr kumimoji="1" lang="en-US" altLang="ja-JP" sz="1400" b="0" i="0" u="none" strike="noStrike" kern="1200" cap="none" spc="0" normalizeH="0" baseline="0" noProof="0" dirty="0">
                <a:ln>
                  <a:noFill/>
                </a:ln>
                <a:solidFill>
                  <a:srgbClr val="000000"/>
                </a:solidFill>
                <a:effectLst/>
                <a:uLnTx/>
                <a:uFillTx/>
                <a:latin typeface="Arial"/>
                <a:ea typeface="Meiryo UI"/>
                <a:cs typeface="+mn-cs"/>
              </a:rPr>
              <a:t>Issuer</a:t>
            </a:r>
            <a:r>
              <a:rPr kumimoji="1" lang="ja-JP" altLang="en-US" sz="1400" b="0" i="0" u="none" strike="noStrike" kern="1200" cap="none" spc="0" normalizeH="0" baseline="0" noProof="0" dirty="0">
                <a:ln>
                  <a:noFill/>
                </a:ln>
                <a:solidFill>
                  <a:srgbClr val="000000"/>
                </a:solidFill>
                <a:effectLst/>
                <a:uLnTx/>
                <a:uFillTx/>
                <a:latin typeface="Arial"/>
                <a:ea typeface="Meiryo UI"/>
                <a:cs typeface="+mn-cs"/>
              </a:rPr>
              <a:t>から発行された証明書などのドキュメントをウォレットに格納する</a:t>
            </a:r>
            <a:endParaRPr kumimoji="1" lang="en-US" altLang="ja-JP" sz="1400" b="0" i="0" u="none" strike="noStrike" kern="1200" cap="none" spc="0" normalizeH="0" baseline="0" noProof="0" dirty="0">
              <a:ln>
                <a:noFill/>
              </a:ln>
              <a:solidFill>
                <a:srgbClr val="000000"/>
              </a:solidFill>
              <a:effectLst/>
              <a:uLnTx/>
              <a:uFillTx/>
              <a:latin typeface="Arial"/>
              <a:ea typeface="Meiryo U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dirty="0">
                <a:ln>
                  <a:noFill/>
                </a:ln>
                <a:solidFill>
                  <a:srgbClr val="000000"/>
                </a:solidFill>
                <a:effectLst/>
                <a:uLnTx/>
                <a:uFillTx/>
                <a:latin typeface="Arial"/>
                <a:ea typeface="Meiryo UI"/>
                <a:cs typeface="+mn-cs"/>
              </a:rPr>
              <a:t>　　 例） 銀行口座情報の</a:t>
            </a:r>
            <a:r>
              <a:rPr kumimoji="1" lang="en-US" altLang="ja-JP" sz="1400" b="0" i="0" u="none" strike="noStrike" kern="1200" cap="none" spc="0" normalizeH="0" baseline="0" noProof="0" dirty="0">
                <a:ln>
                  <a:noFill/>
                </a:ln>
                <a:solidFill>
                  <a:srgbClr val="000000"/>
                </a:solidFill>
                <a:effectLst/>
                <a:uLnTx/>
                <a:uFillTx/>
                <a:latin typeface="Arial"/>
                <a:ea typeface="Meiryo UI"/>
                <a:cs typeface="+mn-cs"/>
              </a:rPr>
              <a:t>VC</a:t>
            </a:r>
            <a:r>
              <a:rPr kumimoji="1" lang="ja-JP" altLang="en-US" sz="1400" b="0" i="0" u="none" strike="noStrike" kern="1200" cap="none" spc="0" normalizeH="0" baseline="0" noProof="0" dirty="0">
                <a:ln>
                  <a:noFill/>
                </a:ln>
                <a:solidFill>
                  <a:srgbClr val="000000"/>
                </a:solidFill>
                <a:effectLst/>
                <a:uLnTx/>
                <a:uFillTx/>
                <a:latin typeface="Arial"/>
                <a:ea typeface="Meiryo UI"/>
                <a:cs typeface="+mn-cs"/>
              </a:rPr>
              <a:t>を銀行に依頼し、口座情報の</a:t>
            </a:r>
            <a:r>
              <a:rPr kumimoji="1" lang="en-US" altLang="ja-JP" sz="1400" b="0" i="0" u="none" strike="noStrike" kern="1200" cap="none" spc="0" normalizeH="0" baseline="0" noProof="0" dirty="0">
                <a:ln>
                  <a:noFill/>
                </a:ln>
                <a:solidFill>
                  <a:srgbClr val="000000"/>
                </a:solidFill>
                <a:effectLst/>
                <a:uLnTx/>
                <a:uFillTx/>
                <a:latin typeface="Arial"/>
                <a:ea typeface="Meiryo UI"/>
                <a:cs typeface="+mn-cs"/>
              </a:rPr>
              <a:t>VC</a:t>
            </a:r>
            <a:r>
              <a:rPr kumimoji="1" lang="ja-JP" altLang="en-US" sz="1400" b="0" i="0" u="none" strike="noStrike" kern="1200" cap="none" spc="0" normalizeH="0" baseline="0" noProof="0" dirty="0">
                <a:ln>
                  <a:noFill/>
                </a:ln>
                <a:solidFill>
                  <a:srgbClr val="000000"/>
                </a:solidFill>
                <a:effectLst/>
                <a:uLnTx/>
                <a:uFillTx/>
                <a:latin typeface="Arial"/>
                <a:ea typeface="Meiryo UI"/>
                <a:cs typeface="+mn-cs"/>
              </a:rPr>
              <a:t>を作成・追加</a:t>
            </a:r>
            <a:endParaRPr kumimoji="1" lang="en-US" altLang="ja-JP" sz="14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54" name="正方形/長方形 53"/>
          <p:cNvSpPr/>
          <p:nvPr/>
        </p:nvSpPr>
        <p:spPr>
          <a:xfrm>
            <a:off x="2109316" y="4808208"/>
            <a:ext cx="7659000" cy="966694"/>
          </a:xfrm>
          <a:prstGeom prst="rect">
            <a:avLst/>
          </a:prstGeom>
          <a:noFill/>
          <a:ln w="3175">
            <a:solidFill>
              <a:schemeClr val="accent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400" b="0" i="0" u="none" strike="noStrike" kern="1200" cap="none" spc="0" normalizeH="0" baseline="0" noProof="0" dirty="0">
                <a:ln>
                  <a:noFill/>
                </a:ln>
                <a:solidFill>
                  <a:srgbClr val="000000"/>
                </a:solidFill>
                <a:effectLst/>
                <a:uLnTx/>
                <a:uFillTx/>
                <a:latin typeface="Arial"/>
                <a:ea typeface="Meiryo UI"/>
                <a:cs typeface="+mn-cs"/>
              </a:rPr>
              <a:t>ビジネスパートナーを選択し、プレゼンテーション要求・応答に基づく</a:t>
            </a:r>
            <a:r>
              <a:rPr kumimoji="1" lang="en-US" altLang="ja-JP" sz="1400" b="0" i="0" u="none" strike="noStrike" kern="1200" cap="none" spc="0" normalizeH="0" baseline="0" noProof="0" dirty="0">
                <a:ln>
                  <a:noFill/>
                </a:ln>
                <a:solidFill>
                  <a:srgbClr val="000000"/>
                </a:solidFill>
                <a:effectLst/>
                <a:uLnTx/>
                <a:uFillTx/>
                <a:latin typeface="Arial"/>
                <a:ea typeface="Meiryo UI"/>
                <a:cs typeface="+mn-cs"/>
              </a:rPr>
              <a:t>VC</a:t>
            </a:r>
            <a:r>
              <a:rPr kumimoji="1" lang="ja-JP" altLang="en-US" sz="1400" b="0" i="0" u="none" strike="noStrike" kern="1200" cap="none" spc="0" normalizeH="0" baseline="0" noProof="0" dirty="0">
                <a:ln>
                  <a:noFill/>
                </a:ln>
                <a:solidFill>
                  <a:srgbClr val="000000"/>
                </a:solidFill>
                <a:effectLst/>
                <a:uLnTx/>
                <a:uFillTx/>
                <a:latin typeface="Arial"/>
                <a:ea typeface="Meiryo UI"/>
                <a:cs typeface="+mn-cs"/>
              </a:rPr>
              <a:t>の提示を行うことで、検証可能な情報のやり取りを行う</a:t>
            </a:r>
            <a:endParaRPr kumimoji="1" lang="en-US" altLang="ja-JP" sz="1400" b="0" i="0" u="none" strike="noStrike" kern="1200" cap="none" spc="0" normalizeH="0" baseline="0" noProof="0" dirty="0">
              <a:ln>
                <a:noFill/>
              </a:ln>
              <a:solidFill>
                <a:srgbClr val="000000"/>
              </a:solidFill>
              <a:effectLst/>
              <a:uLnTx/>
              <a:uFillTx/>
              <a:latin typeface="Arial"/>
              <a:ea typeface="Meiryo UI"/>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400" b="0" i="0" u="none" strike="noStrike" kern="1200" cap="none" spc="0" normalizeH="0" baseline="0" noProof="0" dirty="0">
                <a:ln>
                  <a:noFill/>
                </a:ln>
                <a:solidFill>
                  <a:srgbClr val="000000"/>
                </a:solidFill>
                <a:effectLst/>
                <a:uLnTx/>
                <a:uFillTx/>
                <a:latin typeface="Arial"/>
                <a:ea typeface="Meiryo UI"/>
                <a:cs typeface="+mn-cs"/>
              </a:rPr>
              <a:t>プレゼンテーション要求・応答はゼロ知識証明による選択的開示をサポートしているほか、ビジネスパートナーとのチャット機能も有する</a:t>
            </a:r>
            <a:endParaRPr kumimoji="1" lang="en-US" altLang="ja-JP" sz="14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55" name="正方形/長方形 54"/>
          <p:cNvSpPr/>
          <p:nvPr/>
        </p:nvSpPr>
        <p:spPr>
          <a:xfrm>
            <a:off x="2359597" y="1421836"/>
            <a:ext cx="5478551" cy="338554"/>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600" b="1" i="0" u="sng" strike="noStrike" kern="1200" cap="none" spc="0" normalizeH="0" baseline="0" noProof="0" dirty="0" err="1">
                <a:ln>
                  <a:noFill/>
                </a:ln>
                <a:solidFill>
                  <a:srgbClr val="070F26">
                    <a:lumMod val="75000"/>
                    <a:lumOff val="25000"/>
                  </a:srgbClr>
                </a:solidFill>
                <a:effectLst/>
                <a:uLnTx/>
                <a:uFillTx/>
                <a:latin typeface="Meiryo UI"/>
                <a:ea typeface="Meiryo UI"/>
                <a:cs typeface="+mn-cs"/>
              </a:rPr>
              <a:t>Bussiness</a:t>
            </a:r>
            <a:r>
              <a:rPr kumimoji="1" lang="en-US" altLang="ja-JP" sz="1600" b="1" i="0" u="sng" strike="noStrike" kern="1200" cap="none" spc="0" normalizeH="0" baseline="0" noProof="0" dirty="0">
                <a:ln>
                  <a:noFill/>
                </a:ln>
                <a:solidFill>
                  <a:srgbClr val="070F26">
                    <a:lumMod val="75000"/>
                    <a:lumOff val="25000"/>
                  </a:srgbClr>
                </a:solidFill>
                <a:effectLst/>
                <a:uLnTx/>
                <a:uFillTx/>
                <a:latin typeface="Meiryo UI"/>
                <a:ea typeface="Meiryo UI"/>
                <a:cs typeface="+mn-cs"/>
              </a:rPr>
              <a:t> Partner Agent</a:t>
            </a:r>
            <a:r>
              <a:rPr kumimoji="1" lang="ja-JP" altLang="en-US" sz="1600" b="1" i="0" u="sng" strike="noStrike" kern="1200" cap="none" spc="0" normalizeH="0" baseline="0" noProof="0" dirty="0">
                <a:ln>
                  <a:noFill/>
                </a:ln>
                <a:solidFill>
                  <a:srgbClr val="070F26">
                    <a:lumMod val="75000"/>
                    <a:lumOff val="25000"/>
                  </a:srgbClr>
                </a:solidFill>
                <a:effectLst/>
                <a:uLnTx/>
                <a:uFillTx/>
                <a:latin typeface="Meiryo UI"/>
                <a:ea typeface="Meiryo UI"/>
                <a:cs typeface="+mn-cs"/>
              </a:rPr>
              <a:t>（</a:t>
            </a:r>
            <a:r>
              <a:rPr kumimoji="1" lang="en-US" altLang="ja-JP" sz="1600" b="1" i="0" u="sng" strike="noStrike" kern="1200" cap="none" spc="0" normalizeH="0" baseline="0" noProof="0" dirty="0">
                <a:ln>
                  <a:noFill/>
                </a:ln>
                <a:solidFill>
                  <a:srgbClr val="070F26">
                    <a:lumMod val="75000"/>
                    <a:lumOff val="25000"/>
                  </a:srgbClr>
                </a:solidFill>
                <a:effectLst/>
                <a:uLnTx/>
                <a:uFillTx/>
                <a:latin typeface="Meiryo UI"/>
                <a:ea typeface="Meiryo UI"/>
                <a:cs typeface="+mn-cs"/>
              </a:rPr>
              <a:t>Org. Wallet</a:t>
            </a:r>
            <a:r>
              <a:rPr kumimoji="1" lang="ja-JP" altLang="en-US" sz="1600" b="1" i="0" u="sng" strike="noStrike" kern="1200" cap="none" spc="0" normalizeH="0" baseline="0" noProof="0" dirty="0">
                <a:ln>
                  <a:noFill/>
                </a:ln>
                <a:solidFill>
                  <a:srgbClr val="070F26">
                    <a:lumMod val="75000"/>
                    <a:lumOff val="25000"/>
                  </a:srgbClr>
                </a:solidFill>
                <a:effectLst/>
                <a:uLnTx/>
                <a:uFillTx/>
                <a:latin typeface="Meiryo UI"/>
                <a:ea typeface="Meiryo UI"/>
                <a:cs typeface="+mn-cs"/>
              </a:rPr>
              <a:t>）の動作要領</a:t>
            </a:r>
            <a:endParaRPr kumimoji="1" lang="en-US" altLang="ja-JP" sz="1600" b="1" i="0" u="sng" strike="noStrike" kern="1200" cap="none" spc="0" normalizeH="0" baseline="0" noProof="0" dirty="0">
              <a:ln>
                <a:noFill/>
              </a:ln>
              <a:solidFill>
                <a:srgbClr val="070F26">
                  <a:lumMod val="75000"/>
                  <a:lumOff val="25000"/>
                </a:srgbClr>
              </a:solidFill>
              <a:effectLst/>
              <a:uLnTx/>
              <a:uFillTx/>
              <a:latin typeface="Meiryo UI"/>
              <a:ea typeface="Meiryo UI"/>
              <a:cs typeface="+mn-cs"/>
            </a:endParaRPr>
          </a:p>
        </p:txBody>
      </p:sp>
      <p:sp>
        <p:nvSpPr>
          <p:cNvPr id="17" name="正方形/長方形 16"/>
          <p:cNvSpPr/>
          <p:nvPr/>
        </p:nvSpPr>
        <p:spPr>
          <a:xfrm>
            <a:off x="8589228" y="74294"/>
            <a:ext cx="985283" cy="186395"/>
          </a:xfrm>
          <a:prstGeom prst="rect">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400" b="1" i="0" u="none" strike="noStrike" kern="1200" cap="none" spc="0" normalizeH="0" baseline="0" noProof="0" dirty="0">
                <a:ln>
                  <a:noFill/>
                </a:ln>
                <a:solidFill>
                  <a:srgbClr val="000000"/>
                </a:solidFill>
                <a:effectLst/>
                <a:uLnTx/>
                <a:uFillTx/>
                <a:latin typeface="Arial"/>
                <a:ea typeface="Meiryo UI"/>
                <a:cs typeface="+mn-cs"/>
              </a:rPr>
              <a:t>EU</a:t>
            </a:r>
            <a:endParaRPr kumimoji="1" lang="ja-JP" altLang="en-US" sz="1400" b="1" i="0" u="none" strike="noStrike" kern="1200" cap="none" spc="0" normalizeH="0" baseline="0" noProof="0" dirty="0">
              <a:ln>
                <a:noFill/>
              </a:ln>
              <a:solidFill>
                <a:srgbClr val="000000"/>
              </a:solidFill>
              <a:effectLst/>
              <a:uLnTx/>
              <a:uFillTx/>
              <a:latin typeface="Arial"/>
              <a:ea typeface="Meiryo UI"/>
              <a:cs typeface="+mn-cs"/>
            </a:endParaRPr>
          </a:p>
        </p:txBody>
      </p:sp>
      <p:sp>
        <p:nvSpPr>
          <p:cNvPr id="18" name="正方形/長方形 17"/>
          <p:cNvSpPr/>
          <p:nvPr/>
        </p:nvSpPr>
        <p:spPr>
          <a:xfrm>
            <a:off x="8589228" y="287160"/>
            <a:ext cx="985283" cy="186395"/>
          </a:xfrm>
          <a:prstGeom prst="rect">
            <a:avLst/>
          </a:prstGeom>
          <a:solidFill>
            <a:schemeClr val="accent2">
              <a:lumMod val="25000"/>
              <a:lumOff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ドイツ</a:t>
            </a:r>
          </a:p>
        </p:txBody>
      </p:sp>
      <p:sp>
        <p:nvSpPr>
          <p:cNvPr id="19" name="正方形/長方形 18"/>
          <p:cNvSpPr/>
          <p:nvPr/>
        </p:nvSpPr>
        <p:spPr>
          <a:xfrm>
            <a:off x="8589226" y="507060"/>
            <a:ext cx="985283" cy="186395"/>
          </a:xfrm>
          <a:prstGeom prst="rect">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イギリス</a:t>
            </a:r>
          </a:p>
        </p:txBody>
      </p:sp>
    </p:spTree>
    <p:extLst>
      <p:ext uri="{BB962C8B-B14F-4D97-AF65-F5344CB8AC3E}">
        <p14:creationId xmlns:p14="http://schemas.microsoft.com/office/powerpoint/2010/main" val="2357922179"/>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タイトル 7"/>
          <p:cNvSpPr>
            <a:spLocks noGrp="1"/>
          </p:cNvSpPr>
          <p:nvPr>
            <p:ph type="title"/>
          </p:nvPr>
        </p:nvSpPr>
        <p:spPr>
          <a:xfrm>
            <a:off x="331490" y="164692"/>
            <a:ext cx="9243021" cy="497459"/>
          </a:xfrm>
        </p:spPr>
        <p:txBody>
          <a:bodyPr>
            <a:normAutofit fontScale="90000"/>
          </a:bodyPr>
          <a:lstStyle/>
          <a:p>
            <a:r>
              <a:rPr lang="en-US" altLang="ja-JP" sz="1100" dirty="0">
                <a:solidFill>
                  <a:srgbClr val="002060"/>
                </a:solidFill>
              </a:rPr>
              <a:t>3.3.1</a:t>
            </a:r>
            <a:r>
              <a:rPr lang="ja-JP" altLang="en-US" sz="1100" dirty="0">
                <a:solidFill>
                  <a:srgbClr val="002060"/>
                </a:solidFill>
              </a:rPr>
              <a:t>　自己主権型／分散型アイデンティティに関する取り組み・ユースケース　</a:t>
            </a:r>
            <a:r>
              <a:rPr lang="en-US" altLang="ja-JP" sz="1400" b="1" spc="0" dirty="0">
                <a:solidFill>
                  <a:srgbClr val="002060"/>
                </a:solidFill>
              </a:rPr>
              <a:t/>
            </a:r>
            <a:br>
              <a:rPr lang="en-US" altLang="ja-JP" sz="1400" b="1" spc="0" dirty="0">
                <a:solidFill>
                  <a:srgbClr val="002060"/>
                </a:solidFill>
              </a:rPr>
            </a:br>
            <a:r>
              <a:rPr lang="ja-JP" altLang="en-US" sz="2000" b="1" spc="0" dirty="0">
                <a:solidFill>
                  <a:srgbClr val="002060"/>
                </a:solidFill>
              </a:rPr>
              <a:t>ユースケース：</a:t>
            </a:r>
            <a:r>
              <a:rPr lang="en-US" altLang="ja-JP" sz="2000" b="1" spc="0" dirty="0">
                <a:solidFill>
                  <a:srgbClr val="002060"/>
                </a:solidFill>
              </a:rPr>
              <a:t>my EGO</a:t>
            </a:r>
            <a:endParaRPr lang="ja-JP" altLang="en-US" sz="3100" b="1" spc="0" dirty="0">
              <a:solidFill>
                <a:srgbClr val="002060"/>
              </a:solidFill>
            </a:endParaRPr>
          </a:p>
        </p:txBody>
      </p:sp>
      <p:sp>
        <p:nvSpPr>
          <p:cNvPr id="10" name="正方形/長方形 9"/>
          <p:cNvSpPr/>
          <p:nvPr/>
        </p:nvSpPr>
        <p:spPr>
          <a:xfrm>
            <a:off x="6631466" y="74294"/>
            <a:ext cx="1878311" cy="278660"/>
          </a:xfrm>
          <a:prstGeom prst="rect">
            <a:avLst/>
          </a:prstGeom>
          <a:solidFill>
            <a:schemeClr val="accent2">
              <a:lumMod val="90000"/>
              <a:lumOff val="10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分野：保険</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11" name="正方形/長方形 10"/>
          <p:cNvSpPr/>
          <p:nvPr/>
        </p:nvSpPr>
        <p:spPr>
          <a:xfrm>
            <a:off x="6631465" y="398344"/>
            <a:ext cx="1878311" cy="278660"/>
          </a:xfrm>
          <a:prstGeom prst="rect">
            <a:avLst/>
          </a:prstGeom>
          <a:solidFill>
            <a:schemeClr val="accent2">
              <a:lumMod val="90000"/>
              <a:lumOff val="10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フェーズ：コンセプト</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12" name="正方形/長方形 11"/>
          <p:cNvSpPr/>
          <p:nvPr/>
        </p:nvSpPr>
        <p:spPr>
          <a:xfrm>
            <a:off x="162915" y="6499956"/>
            <a:ext cx="6724630"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rgbClr val="000000"/>
                </a:solidFill>
                <a:effectLst/>
                <a:uLnTx/>
                <a:uFillTx/>
                <a:latin typeface="Meiryo UI"/>
                <a:ea typeface="Meiryo UI"/>
                <a:cs typeface="+mn-cs"/>
              </a:rPr>
              <a:t>出所）</a:t>
            </a:r>
            <a:endParaRPr kumimoji="1" lang="en-US" altLang="ja-JP" sz="900" b="0" i="0" u="none" strike="noStrike" kern="1200" cap="none" spc="0" normalizeH="0" baseline="0" noProof="0" dirty="0">
              <a:ln>
                <a:noFill/>
              </a:ln>
              <a:solidFill>
                <a:srgbClr val="000000"/>
              </a:solidFill>
              <a:effectLst/>
              <a:uLnTx/>
              <a:uFillTx/>
              <a:latin typeface="Meiryo UI"/>
              <a:ea typeface="Meiryo U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rgbClr val="000000"/>
                </a:solidFill>
                <a:effectLst/>
                <a:uLnTx/>
                <a:uFillTx/>
                <a:latin typeface="Meiryo UI"/>
                <a:ea typeface="Meiryo UI"/>
                <a:cs typeface="+mn-cs"/>
              </a:rPr>
              <a:t>１　</a:t>
            </a:r>
            <a:r>
              <a:rPr kumimoji="1" lang="en-US" altLang="ja-JP" sz="900" b="0" i="0" u="none" strike="noStrike" kern="1200" cap="none" spc="0" normalizeH="0" baseline="0" noProof="0" dirty="0">
                <a:ln>
                  <a:noFill/>
                </a:ln>
                <a:solidFill>
                  <a:srgbClr val="000000"/>
                </a:solidFill>
                <a:effectLst/>
                <a:uLnTx/>
                <a:uFillTx/>
                <a:latin typeface="Meiryo UI"/>
                <a:ea typeface="Meiryo UI"/>
                <a:cs typeface="+mn-cs"/>
              </a:rPr>
              <a:t>https://myego.io/usecase-automotive-mobility/</a:t>
            </a:r>
          </a:p>
        </p:txBody>
      </p:sp>
      <p:sp>
        <p:nvSpPr>
          <p:cNvPr id="13" name="正方形/長方形 12"/>
          <p:cNvSpPr/>
          <p:nvPr/>
        </p:nvSpPr>
        <p:spPr>
          <a:xfrm>
            <a:off x="179479" y="2622514"/>
            <a:ext cx="4621121" cy="212209"/>
          </a:xfrm>
          <a:prstGeom prst="rect">
            <a:avLst/>
          </a:prstGeom>
          <a:solidFill>
            <a:schemeClr val="accent1">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ペインポイント</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14" name="正方形/長方形 13"/>
          <p:cNvSpPr/>
          <p:nvPr/>
        </p:nvSpPr>
        <p:spPr>
          <a:xfrm>
            <a:off x="5107053" y="727661"/>
            <a:ext cx="1224136" cy="220018"/>
          </a:xfrm>
          <a:prstGeom prst="rect">
            <a:avLst/>
          </a:prstGeom>
          <a:solidFill>
            <a:schemeClr val="accent1">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エンティティ</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15" name="正方形/長方形 14"/>
          <p:cNvSpPr/>
          <p:nvPr/>
        </p:nvSpPr>
        <p:spPr>
          <a:xfrm>
            <a:off x="5108029" y="719778"/>
            <a:ext cx="4603530" cy="1340760"/>
          </a:xfrm>
          <a:prstGeom prst="rect">
            <a:avLst/>
          </a:prstGeom>
          <a:noFill/>
          <a:ln>
            <a:solidFill>
              <a:schemeClr val="accent2">
                <a:lumMod val="25000"/>
                <a:lumOff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16" name="テキスト ボックス 15"/>
          <p:cNvSpPr txBox="1"/>
          <p:nvPr/>
        </p:nvSpPr>
        <p:spPr>
          <a:xfrm>
            <a:off x="5107053" y="954158"/>
            <a:ext cx="4467458" cy="646331"/>
          </a:xfrm>
          <a:prstGeom prst="rect">
            <a:avLst/>
          </a:prstGeom>
          <a:noFill/>
        </p:spPr>
        <p:txBody>
          <a:bodyPr wrap="square" rtlCol="0">
            <a:sp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費用負担主体：不明</a:t>
            </a:r>
            <a:endPar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価値提供主体：</a:t>
            </a:r>
            <a:r>
              <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my EGO</a:t>
            </a: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社</a:t>
            </a:r>
            <a:endPar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参加者：自動車オーナー、自動車関連企業、自動車保険企業</a:t>
            </a:r>
            <a:endPar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17" name="正方形/長方形 16"/>
          <p:cNvSpPr/>
          <p:nvPr/>
        </p:nvSpPr>
        <p:spPr>
          <a:xfrm>
            <a:off x="179479" y="727661"/>
            <a:ext cx="1720266" cy="220018"/>
          </a:xfrm>
          <a:prstGeom prst="rect">
            <a:avLst/>
          </a:prstGeom>
          <a:solidFill>
            <a:schemeClr val="accent1">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概要</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18" name="正方形/長方形 17"/>
          <p:cNvSpPr/>
          <p:nvPr/>
        </p:nvSpPr>
        <p:spPr>
          <a:xfrm>
            <a:off x="179478" y="719778"/>
            <a:ext cx="4928551" cy="1349416"/>
          </a:xfrm>
          <a:prstGeom prst="rect">
            <a:avLst/>
          </a:prstGeom>
          <a:noFill/>
          <a:ln>
            <a:solidFill>
              <a:schemeClr val="accent2">
                <a:lumMod val="25000"/>
                <a:lumOff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19" name="テキスト ボックス 18"/>
          <p:cNvSpPr txBox="1"/>
          <p:nvPr/>
        </p:nvSpPr>
        <p:spPr>
          <a:xfrm>
            <a:off x="179479" y="904862"/>
            <a:ext cx="4889933" cy="1384995"/>
          </a:xfrm>
          <a:prstGeom prst="rect">
            <a:avLst/>
          </a:prstGeom>
          <a:noFill/>
        </p:spPr>
        <p:txBody>
          <a:bodyPr wrap="square" rtlCol="0">
            <a:sp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ドイツのデジタル</a:t>
            </a:r>
            <a:r>
              <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ID</a:t>
            </a: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a:t>
            </a:r>
            <a:r>
              <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SSI</a:t>
            </a: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サービス提供企業である</a:t>
            </a:r>
            <a:r>
              <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my EGO</a:t>
            </a: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は、ブロックチェーンをベースとした</a:t>
            </a:r>
            <a:r>
              <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ID</a:t>
            </a: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ウォレット、</a:t>
            </a:r>
            <a:r>
              <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Issuer</a:t>
            </a:r>
            <a:r>
              <a:rPr kumimoji="1" lang="ja-JP" altLang="en-US" sz="1200" b="0" i="0" u="none" strike="noStrike" kern="1200" cap="none" spc="0" normalizeH="0" baseline="0" noProof="0" dirty="0" err="1">
                <a:ln>
                  <a:noFill/>
                </a:ln>
                <a:solidFill>
                  <a:srgbClr val="000000"/>
                </a:solidFill>
                <a:effectLst/>
                <a:uLnTx/>
                <a:uFillTx/>
                <a:latin typeface="Meiryo UI" panose="020B0604030504040204" pitchFamily="50" charset="-128"/>
                <a:ea typeface="Meiryo UI" panose="020B0604030504040204" pitchFamily="50" charset="-128"/>
                <a:cs typeface="+mn-cs"/>
              </a:rPr>
              <a:t>、</a:t>
            </a:r>
            <a:r>
              <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Verifier</a:t>
            </a: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向けの発行・検証ゲートウェイなどを提供している</a:t>
            </a:r>
            <a:r>
              <a:rPr kumimoji="1" lang="ja-JP" altLang="en-US" sz="1200" b="0" i="0" u="none" strike="noStrike" kern="1200" cap="none" spc="0" normalizeH="0" baseline="30000" noProof="0" dirty="0">
                <a:ln>
                  <a:noFill/>
                </a:ln>
                <a:solidFill>
                  <a:srgbClr val="000000"/>
                </a:solidFill>
                <a:effectLst/>
                <a:uLnTx/>
                <a:uFillTx/>
                <a:latin typeface="Meiryo UI" panose="020B0604030504040204" pitchFamily="50" charset="-128"/>
                <a:ea typeface="Meiryo UI" panose="020B0604030504040204" pitchFamily="50" charset="-128"/>
                <a:cs typeface="+mn-cs"/>
              </a:rPr>
              <a:t>１</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my EGO</a:t>
            </a: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は、自動車関連データと自動車オーナー</a:t>
            </a:r>
            <a:r>
              <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ID</a:t>
            </a: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の紐づけによる、パーソナライズされた自動車保険の提供に自社サービスが活用できるとして、ユースケースの検討を行っている</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20" name="正方形/長方形 19"/>
          <p:cNvSpPr/>
          <p:nvPr/>
        </p:nvSpPr>
        <p:spPr>
          <a:xfrm>
            <a:off x="5107053" y="2622514"/>
            <a:ext cx="4604506" cy="212209"/>
          </a:xfrm>
          <a:prstGeom prst="rect">
            <a:avLst/>
          </a:prstGeom>
          <a:solidFill>
            <a:schemeClr val="accent1">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提供する価値</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21" name="正方形/長方形 20"/>
          <p:cNvSpPr/>
          <p:nvPr/>
        </p:nvSpPr>
        <p:spPr>
          <a:xfrm>
            <a:off x="178502" y="3444888"/>
            <a:ext cx="9533057" cy="3088774"/>
          </a:xfrm>
          <a:prstGeom prst="rect">
            <a:avLst/>
          </a:prstGeom>
          <a:noFill/>
          <a:ln>
            <a:solidFill>
              <a:schemeClr val="accent2">
                <a:lumMod val="25000"/>
                <a:lumOff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22" name="正方形/長方形 21"/>
          <p:cNvSpPr/>
          <p:nvPr/>
        </p:nvSpPr>
        <p:spPr>
          <a:xfrm>
            <a:off x="178501" y="3418610"/>
            <a:ext cx="1440160" cy="188736"/>
          </a:xfrm>
          <a:prstGeom prst="rect">
            <a:avLst/>
          </a:prstGeom>
          <a:solidFill>
            <a:schemeClr val="accent1">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ビジネスモデル</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23" name="正方形/長方形 22"/>
          <p:cNvSpPr/>
          <p:nvPr/>
        </p:nvSpPr>
        <p:spPr>
          <a:xfrm>
            <a:off x="179479" y="2887139"/>
            <a:ext cx="4621121" cy="210792"/>
          </a:xfrm>
          <a:prstGeom prst="rect">
            <a:avLst/>
          </a:prstGeom>
          <a:solidFill>
            <a:schemeClr val="accent2">
              <a:lumMod val="10000"/>
              <a:lumOff val="9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自動車保険の申請の煩雑さ</a:t>
            </a:r>
          </a:p>
        </p:txBody>
      </p:sp>
      <p:sp>
        <p:nvSpPr>
          <p:cNvPr id="24" name="正方形/長方形 23"/>
          <p:cNvSpPr/>
          <p:nvPr/>
        </p:nvSpPr>
        <p:spPr>
          <a:xfrm>
            <a:off x="5107053" y="2886924"/>
            <a:ext cx="4604506" cy="210792"/>
          </a:xfrm>
          <a:prstGeom prst="rect">
            <a:avLst/>
          </a:prstGeom>
          <a:solidFill>
            <a:schemeClr val="accent2">
              <a:lumMod val="10000"/>
              <a:lumOff val="9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申請に係る情報を</a:t>
            </a:r>
            <a:r>
              <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myEGO</a:t>
            </a: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で管理することで申請プロセスを簡略化</a:t>
            </a:r>
          </a:p>
        </p:txBody>
      </p:sp>
      <p:sp>
        <p:nvSpPr>
          <p:cNvPr id="25" name="二等辺三角形 24"/>
          <p:cNvSpPr/>
          <p:nvPr/>
        </p:nvSpPr>
        <p:spPr>
          <a:xfrm rot="5400000">
            <a:off x="4854483" y="2901066"/>
            <a:ext cx="202287" cy="182508"/>
          </a:xfrm>
          <a:prstGeom prst="triangle">
            <a:avLst/>
          </a:prstGeom>
          <a:solidFill>
            <a:schemeClr val="accent1">
              <a:lumMod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2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26" name="正方形/長方形 25"/>
          <p:cNvSpPr/>
          <p:nvPr/>
        </p:nvSpPr>
        <p:spPr>
          <a:xfrm>
            <a:off x="178502" y="2069194"/>
            <a:ext cx="4928551" cy="490255"/>
          </a:xfrm>
          <a:prstGeom prst="rect">
            <a:avLst/>
          </a:prstGeom>
          <a:noFill/>
          <a:ln>
            <a:solidFill>
              <a:schemeClr val="accent2">
                <a:lumMod val="25000"/>
                <a:lumOff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27" name="正方形/長方形 26"/>
          <p:cNvSpPr/>
          <p:nvPr/>
        </p:nvSpPr>
        <p:spPr>
          <a:xfrm>
            <a:off x="179479" y="2077078"/>
            <a:ext cx="1720266" cy="220018"/>
          </a:xfrm>
          <a:prstGeom prst="rect">
            <a:avLst/>
          </a:prstGeom>
          <a:solidFill>
            <a:schemeClr val="accent1">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使用されている技術</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28" name="正方形/長方形 27"/>
          <p:cNvSpPr/>
          <p:nvPr/>
        </p:nvSpPr>
        <p:spPr>
          <a:xfrm>
            <a:off x="5108029" y="2060538"/>
            <a:ext cx="1720266" cy="220018"/>
          </a:xfrm>
          <a:prstGeom prst="rect">
            <a:avLst/>
          </a:prstGeom>
          <a:solidFill>
            <a:schemeClr val="accent1">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扱う属性情報</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29" name="正方形/長方形 28"/>
          <p:cNvSpPr/>
          <p:nvPr/>
        </p:nvSpPr>
        <p:spPr>
          <a:xfrm>
            <a:off x="5107054" y="2066317"/>
            <a:ext cx="4604506" cy="490255"/>
          </a:xfrm>
          <a:prstGeom prst="rect">
            <a:avLst/>
          </a:prstGeom>
          <a:noFill/>
          <a:ln>
            <a:solidFill>
              <a:schemeClr val="accent2">
                <a:lumMod val="25000"/>
                <a:lumOff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30" name="テキスト ボックス 29"/>
          <p:cNvSpPr txBox="1"/>
          <p:nvPr/>
        </p:nvSpPr>
        <p:spPr>
          <a:xfrm>
            <a:off x="178501" y="2289764"/>
            <a:ext cx="4889933" cy="276999"/>
          </a:xfrm>
          <a:prstGeom prst="rect">
            <a:avLst/>
          </a:prstGeom>
          <a:noFill/>
        </p:spPr>
        <p:txBody>
          <a:bodyPr wrap="square" rtlCol="0">
            <a:sp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W3C VCs</a:t>
            </a:r>
            <a:r>
              <a:rPr kumimoji="1" lang="ja-JP" altLang="en-US" sz="1200" b="0" i="0" u="none" strike="noStrike" kern="1200" cap="none" spc="0" normalizeH="0" baseline="0" noProof="0" dirty="0" err="1">
                <a:ln>
                  <a:noFill/>
                </a:ln>
                <a:solidFill>
                  <a:srgbClr val="000000"/>
                </a:solidFill>
                <a:effectLst/>
                <a:uLnTx/>
                <a:uFillTx/>
                <a:latin typeface="Meiryo UI" panose="020B0604030504040204" pitchFamily="50" charset="-128"/>
                <a:ea typeface="Meiryo UI" panose="020B0604030504040204" pitchFamily="50" charset="-128"/>
                <a:cs typeface="+mn-cs"/>
              </a:rPr>
              <a:t>、</a:t>
            </a: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ブロックチェーン</a:t>
            </a:r>
            <a:endPar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31" name="テキスト ボックス 30"/>
          <p:cNvSpPr txBox="1"/>
          <p:nvPr/>
        </p:nvSpPr>
        <p:spPr>
          <a:xfrm>
            <a:off x="5107053" y="2277134"/>
            <a:ext cx="4889933" cy="276999"/>
          </a:xfrm>
          <a:prstGeom prst="rect">
            <a:avLst/>
          </a:prstGeom>
          <a:noFill/>
        </p:spPr>
        <p:txBody>
          <a:bodyPr wrap="square" rtlCol="0">
            <a:sp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自動車関連データ（走行距離等）、自動車保険申請に係る個人情報</a:t>
            </a:r>
            <a:endPar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pic>
        <p:nvPicPr>
          <p:cNvPr id="32" name="Picture 8" descr="ソース画像を表示"/>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2259" y="4237698"/>
            <a:ext cx="782831" cy="782831"/>
          </a:xfrm>
          <a:prstGeom prst="rect">
            <a:avLst/>
          </a:prstGeom>
          <a:noFill/>
          <a:extLst>
            <a:ext uri="{909E8E84-426E-40DD-AFC4-6F175D3DCCD1}">
              <a14:hiddenFill xmlns:a14="http://schemas.microsoft.com/office/drawing/2010/main">
                <a:solidFill>
                  <a:srgbClr val="FFFFFF"/>
                </a:solidFill>
              </a14:hiddenFill>
            </a:ext>
          </a:extLst>
        </p:spPr>
      </p:pic>
      <p:pic>
        <p:nvPicPr>
          <p:cNvPr id="33" name="図 3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67282" y="4221946"/>
            <a:ext cx="798583" cy="798583"/>
          </a:xfrm>
          <a:prstGeom prst="rect">
            <a:avLst/>
          </a:prstGeom>
        </p:spPr>
      </p:pic>
      <p:pic>
        <p:nvPicPr>
          <p:cNvPr id="34" name="図 3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29403" y="4229091"/>
            <a:ext cx="792461" cy="792461"/>
          </a:xfrm>
          <a:prstGeom prst="rect">
            <a:avLst/>
          </a:prstGeom>
        </p:spPr>
      </p:pic>
      <p:pic>
        <p:nvPicPr>
          <p:cNvPr id="35" name="図 3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586308" y="4424074"/>
            <a:ext cx="427112" cy="427112"/>
          </a:xfrm>
          <a:prstGeom prst="rect">
            <a:avLst/>
          </a:prstGeom>
        </p:spPr>
      </p:pic>
      <p:cxnSp>
        <p:nvCxnSpPr>
          <p:cNvPr id="36" name="直線矢印コネクタ 35"/>
          <p:cNvCxnSpPr>
            <a:stCxn id="32" idx="3"/>
            <a:endCxn id="33" idx="1"/>
          </p:cNvCxnSpPr>
          <p:nvPr/>
        </p:nvCxnSpPr>
        <p:spPr>
          <a:xfrm flipV="1">
            <a:off x="1365090" y="4621238"/>
            <a:ext cx="802192" cy="0"/>
          </a:xfrm>
          <a:prstGeom prst="straightConnector1">
            <a:avLst/>
          </a:prstGeom>
          <a:ln w="3175">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sp>
        <p:nvSpPr>
          <p:cNvPr id="37" name="テキスト ボックス 36"/>
          <p:cNvSpPr txBox="1"/>
          <p:nvPr/>
        </p:nvSpPr>
        <p:spPr>
          <a:xfrm>
            <a:off x="1766186" y="4977043"/>
            <a:ext cx="1655727" cy="43088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自動車</a:t>
            </a:r>
            <a:endParaRPr kumimoji="1" lang="en-US" altLang="ja-JP"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関連企業</a:t>
            </a:r>
            <a:endParaRPr kumimoji="1" lang="en-US" altLang="ja-JP"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38" name="テキスト ボックス 37"/>
          <p:cNvSpPr txBox="1"/>
          <p:nvPr/>
        </p:nvSpPr>
        <p:spPr>
          <a:xfrm>
            <a:off x="915193" y="4214427"/>
            <a:ext cx="1655727" cy="43088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自動車関連</a:t>
            </a:r>
            <a:endParaRPr kumimoji="1" lang="en-US" altLang="ja-JP"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データの取得</a:t>
            </a:r>
            <a:endParaRPr kumimoji="1" lang="en-US" altLang="ja-JP"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cxnSp>
        <p:nvCxnSpPr>
          <p:cNvPr id="39" name="直線矢印コネクタ 38"/>
          <p:cNvCxnSpPr>
            <a:endCxn id="34" idx="1"/>
          </p:cNvCxnSpPr>
          <p:nvPr/>
        </p:nvCxnSpPr>
        <p:spPr>
          <a:xfrm flipV="1">
            <a:off x="3539099" y="4625322"/>
            <a:ext cx="1190304" cy="0"/>
          </a:xfrm>
          <a:prstGeom prst="straightConnector1">
            <a:avLst/>
          </a:prstGeom>
          <a:ln w="3175">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grpSp>
        <p:nvGrpSpPr>
          <p:cNvPr id="40" name="グループ化 39"/>
          <p:cNvGrpSpPr>
            <a:grpSpLocks noChangeAspect="1"/>
          </p:cNvGrpSpPr>
          <p:nvPr/>
        </p:nvGrpSpPr>
        <p:grpSpPr>
          <a:xfrm>
            <a:off x="3050060" y="4434528"/>
            <a:ext cx="489039" cy="416552"/>
            <a:chOff x="6249144" y="886511"/>
            <a:chExt cx="720080" cy="845997"/>
          </a:xfrm>
        </p:grpSpPr>
        <p:sp>
          <p:nvSpPr>
            <p:cNvPr id="41" name="円柱 40"/>
            <p:cNvSpPr/>
            <p:nvPr/>
          </p:nvSpPr>
          <p:spPr>
            <a:xfrm>
              <a:off x="6249144" y="1420675"/>
              <a:ext cx="720080" cy="311833"/>
            </a:xfrm>
            <a:prstGeom prst="can">
              <a:avLst/>
            </a:prstGeom>
            <a:solidFill>
              <a:srgbClr val="C2CEE6"/>
            </a:solidFill>
            <a:ln w="9525" cap="flat" cmpd="sng" algn="ctr">
              <a:solidFill>
                <a:srgbClr val="6785C1"/>
              </a:solidFill>
              <a:prstDash val="solid"/>
            </a:ln>
            <a:effectLst/>
          </p:spPr>
          <p:txBody>
            <a:bodyPr rtlCol="0" anchor="ctr"/>
            <a:lstStyle/>
            <a:p>
              <a:pPr marL="0" marR="0" lvl="0" indent="0" algn="ctr" defTabSz="925880" rtl="0" eaLnBrk="1" fontAlgn="auto" latinLnBrk="0" hangingPunct="1">
                <a:lnSpc>
                  <a:spcPct val="100000"/>
                </a:lnSpc>
                <a:spcBef>
                  <a:spcPts val="0"/>
                </a:spcBef>
                <a:spcAft>
                  <a:spcPts val="0"/>
                </a:spcAft>
                <a:buClrTx/>
                <a:buSzTx/>
                <a:buFontTx/>
                <a:buNone/>
                <a:tabLst/>
                <a:defRPr/>
              </a:pPr>
              <a:endParaRPr kumimoji="0" lang="ja-JP" altLang="en-US" sz="1822" b="0" i="0" u="none" strike="noStrike" kern="0" cap="none" spc="0" normalizeH="0" baseline="0" noProof="0" dirty="0">
                <a:ln>
                  <a:noFill/>
                </a:ln>
                <a:solidFill>
                  <a:srgbClr val="000000"/>
                </a:solidFill>
                <a:effectLst/>
                <a:uLnTx/>
                <a:uFillTx/>
                <a:latin typeface="HGP創英角ｺﾞｼｯｸUB"/>
                <a:ea typeface="HGP創英角ｺﾞｼｯｸUB"/>
                <a:cs typeface="+mn-cs"/>
              </a:endParaRPr>
            </a:p>
          </p:txBody>
        </p:sp>
        <p:sp>
          <p:nvSpPr>
            <p:cNvPr id="42" name="円柱 41"/>
            <p:cNvSpPr/>
            <p:nvPr/>
          </p:nvSpPr>
          <p:spPr>
            <a:xfrm>
              <a:off x="6249144" y="1158692"/>
              <a:ext cx="720080" cy="311833"/>
            </a:xfrm>
            <a:prstGeom prst="can">
              <a:avLst/>
            </a:prstGeom>
            <a:solidFill>
              <a:srgbClr val="C2CEE6"/>
            </a:solidFill>
            <a:ln w="9525" cap="flat" cmpd="sng" algn="ctr">
              <a:solidFill>
                <a:srgbClr val="6785C1"/>
              </a:solidFill>
              <a:prstDash val="solid"/>
            </a:ln>
            <a:effectLst/>
          </p:spPr>
          <p:txBody>
            <a:bodyPr rtlCol="0" anchor="ctr"/>
            <a:lstStyle/>
            <a:p>
              <a:pPr marL="0" marR="0" lvl="0" indent="0" algn="ctr" defTabSz="925880" rtl="0" eaLnBrk="1" fontAlgn="auto" latinLnBrk="0" hangingPunct="1">
                <a:lnSpc>
                  <a:spcPct val="100000"/>
                </a:lnSpc>
                <a:spcBef>
                  <a:spcPts val="0"/>
                </a:spcBef>
                <a:spcAft>
                  <a:spcPts val="0"/>
                </a:spcAft>
                <a:buClrTx/>
                <a:buSzTx/>
                <a:buFontTx/>
                <a:buNone/>
                <a:tabLst/>
                <a:defRPr/>
              </a:pPr>
              <a:endParaRPr kumimoji="0" lang="ja-JP" altLang="en-US" sz="1822" b="0" i="0" u="none" strike="noStrike" kern="0" cap="none" spc="0" normalizeH="0" baseline="0" noProof="0" dirty="0">
                <a:ln>
                  <a:noFill/>
                </a:ln>
                <a:solidFill>
                  <a:srgbClr val="000000"/>
                </a:solidFill>
                <a:effectLst/>
                <a:uLnTx/>
                <a:uFillTx/>
                <a:latin typeface="HGP創英角ｺﾞｼｯｸUB"/>
                <a:ea typeface="HGP創英角ｺﾞｼｯｸUB"/>
                <a:cs typeface="+mn-cs"/>
              </a:endParaRPr>
            </a:p>
          </p:txBody>
        </p:sp>
        <p:sp>
          <p:nvSpPr>
            <p:cNvPr id="43" name="円柱 42"/>
            <p:cNvSpPr/>
            <p:nvPr/>
          </p:nvSpPr>
          <p:spPr>
            <a:xfrm>
              <a:off x="6249144" y="886511"/>
              <a:ext cx="720080" cy="311833"/>
            </a:xfrm>
            <a:prstGeom prst="can">
              <a:avLst/>
            </a:prstGeom>
            <a:solidFill>
              <a:srgbClr val="C2CEE6"/>
            </a:solidFill>
            <a:ln w="9525" cap="flat" cmpd="sng" algn="ctr">
              <a:solidFill>
                <a:srgbClr val="6785C1"/>
              </a:solidFill>
              <a:prstDash val="solid"/>
            </a:ln>
            <a:effectLst/>
          </p:spPr>
          <p:txBody>
            <a:bodyPr rtlCol="0" anchor="ctr"/>
            <a:lstStyle/>
            <a:p>
              <a:pPr marL="0" marR="0" lvl="0" indent="0" algn="ctr" defTabSz="925880" rtl="0" eaLnBrk="1" fontAlgn="auto" latinLnBrk="0" hangingPunct="1">
                <a:lnSpc>
                  <a:spcPct val="100000"/>
                </a:lnSpc>
                <a:spcBef>
                  <a:spcPts val="0"/>
                </a:spcBef>
                <a:spcAft>
                  <a:spcPts val="0"/>
                </a:spcAft>
                <a:buClrTx/>
                <a:buSzTx/>
                <a:buFontTx/>
                <a:buNone/>
                <a:tabLst/>
                <a:defRPr/>
              </a:pPr>
              <a:endParaRPr kumimoji="0" lang="ja-JP" altLang="en-US" sz="1822" b="0" i="0" u="none" strike="noStrike" kern="0" cap="none" spc="0" normalizeH="0" baseline="0" noProof="0" dirty="0">
                <a:ln>
                  <a:noFill/>
                </a:ln>
                <a:solidFill>
                  <a:srgbClr val="000000"/>
                </a:solidFill>
                <a:effectLst/>
                <a:uLnTx/>
                <a:uFillTx/>
                <a:latin typeface="HGP創英角ｺﾞｼｯｸUB"/>
                <a:ea typeface="HGP創英角ｺﾞｼｯｸUB"/>
                <a:cs typeface="+mn-cs"/>
              </a:endParaRPr>
            </a:p>
          </p:txBody>
        </p:sp>
      </p:grpSp>
      <p:cxnSp>
        <p:nvCxnSpPr>
          <p:cNvPr id="44" name="直線矢印コネクタ 43"/>
          <p:cNvCxnSpPr/>
          <p:nvPr/>
        </p:nvCxnSpPr>
        <p:spPr>
          <a:xfrm>
            <a:off x="3294580" y="5219317"/>
            <a:ext cx="0" cy="741861"/>
          </a:xfrm>
          <a:prstGeom prst="straightConnector1">
            <a:avLst/>
          </a:prstGeom>
          <a:ln w="3175">
            <a:solidFill>
              <a:schemeClr val="tx1"/>
            </a:solidFill>
            <a:prstDash val="dash"/>
            <a:tailEnd type="triangle"/>
          </a:ln>
          <a:effectLst/>
        </p:spPr>
        <p:style>
          <a:lnRef idx="2">
            <a:schemeClr val="accent1"/>
          </a:lnRef>
          <a:fillRef idx="0">
            <a:schemeClr val="accent1"/>
          </a:fillRef>
          <a:effectRef idx="1">
            <a:schemeClr val="accent1"/>
          </a:effectRef>
          <a:fontRef idx="minor">
            <a:schemeClr val="tx1"/>
          </a:fontRef>
        </p:style>
      </p:cxnSp>
      <p:sp>
        <p:nvSpPr>
          <p:cNvPr id="45" name="角丸四角形 44"/>
          <p:cNvSpPr/>
          <p:nvPr/>
        </p:nvSpPr>
        <p:spPr>
          <a:xfrm>
            <a:off x="2883064" y="5961178"/>
            <a:ext cx="4327634" cy="465082"/>
          </a:xfrm>
          <a:prstGeom prst="roundRect">
            <a:avLst/>
          </a:prstGeom>
          <a:solidFill>
            <a:schemeClr val="accent2">
              <a:lumMod val="10000"/>
              <a:lumOff val="90000"/>
            </a:schemeClr>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dirty="0">
                <a:ln>
                  <a:noFill/>
                </a:ln>
                <a:solidFill>
                  <a:srgbClr val="000000"/>
                </a:solidFill>
                <a:effectLst/>
                <a:uLnTx/>
                <a:uFillTx/>
                <a:latin typeface="Arial"/>
                <a:ea typeface="Meiryo UI"/>
                <a:cs typeface="+mn-cs"/>
              </a:rPr>
              <a:t>クレデンシャルの発行・検証に係る技術インフラ</a:t>
            </a:r>
            <a:endParaRPr kumimoji="1" lang="en-US" altLang="ja-JP" sz="1400" b="0" i="0" u="none" strike="noStrike" kern="1200" cap="none" spc="0" normalizeH="0" baseline="0" noProof="0" dirty="0">
              <a:ln>
                <a:noFill/>
              </a:ln>
              <a:solidFill>
                <a:srgbClr val="000000"/>
              </a:solidFill>
              <a:effectLst/>
              <a:uLnTx/>
              <a:uFillTx/>
              <a:latin typeface="Arial"/>
              <a:ea typeface="Meiryo UI"/>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dirty="0">
                <a:ln>
                  <a:noFill/>
                </a:ln>
                <a:solidFill>
                  <a:srgbClr val="000000"/>
                </a:solidFill>
                <a:effectLst/>
                <a:uLnTx/>
                <a:uFillTx/>
                <a:latin typeface="Arial"/>
                <a:ea typeface="Meiryo UI"/>
                <a:cs typeface="+mn-cs"/>
              </a:rPr>
              <a:t>（ブロックチェーンベースのサービスであるものの明言なし）</a:t>
            </a:r>
          </a:p>
        </p:txBody>
      </p:sp>
      <p:sp>
        <p:nvSpPr>
          <p:cNvPr id="46" name="テキスト ボックス 45"/>
          <p:cNvSpPr txBox="1"/>
          <p:nvPr/>
        </p:nvSpPr>
        <p:spPr>
          <a:xfrm>
            <a:off x="2466715" y="4831916"/>
            <a:ext cx="1655727" cy="43088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Issuer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ゲートウェイ</a:t>
            </a:r>
            <a:endParaRPr kumimoji="1" lang="en-US" altLang="ja-JP"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pic>
        <p:nvPicPr>
          <p:cNvPr id="47" name="図 4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91463" y="4142546"/>
            <a:ext cx="798583" cy="798583"/>
          </a:xfrm>
          <a:prstGeom prst="rect">
            <a:avLst/>
          </a:prstGeom>
        </p:spPr>
      </p:pic>
      <p:sp>
        <p:nvSpPr>
          <p:cNvPr id="48" name="テキスト ボックス 47"/>
          <p:cNvSpPr txBox="1"/>
          <p:nvPr/>
        </p:nvSpPr>
        <p:spPr>
          <a:xfrm>
            <a:off x="7945681" y="4944150"/>
            <a:ext cx="1655727" cy="2616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自動車保険企業</a:t>
            </a:r>
            <a:endParaRPr kumimoji="1" lang="en-US" altLang="ja-JP"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49" name="テキスト ボックス 48"/>
          <p:cNvSpPr txBox="1"/>
          <p:nvPr/>
        </p:nvSpPr>
        <p:spPr>
          <a:xfrm>
            <a:off x="4987901" y="4784322"/>
            <a:ext cx="1655727" cy="43088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My Ego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ウォレット</a:t>
            </a:r>
            <a:r>
              <a:rPr kumimoji="1" lang="en-US" altLang="ja-JP"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App</a:t>
            </a:r>
          </a:p>
        </p:txBody>
      </p:sp>
      <p:sp>
        <p:nvSpPr>
          <p:cNvPr id="50" name="テキスト ボックス 49"/>
          <p:cNvSpPr txBox="1"/>
          <p:nvPr/>
        </p:nvSpPr>
        <p:spPr>
          <a:xfrm>
            <a:off x="3286689" y="4175507"/>
            <a:ext cx="1655727" cy="43088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自動車関連</a:t>
            </a:r>
            <a:endParaRPr kumimoji="1" lang="en-US" altLang="ja-JP"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データの証明提供</a:t>
            </a:r>
            <a:endParaRPr kumimoji="1" lang="en-US" altLang="ja-JP"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grpSp>
        <p:nvGrpSpPr>
          <p:cNvPr id="51" name="グループ化 50"/>
          <p:cNvGrpSpPr>
            <a:grpSpLocks noChangeAspect="1"/>
          </p:cNvGrpSpPr>
          <p:nvPr/>
        </p:nvGrpSpPr>
        <p:grpSpPr>
          <a:xfrm>
            <a:off x="7504108" y="4359165"/>
            <a:ext cx="489039" cy="416552"/>
            <a:chOff x="6249144" y="886511"/>
            <a:chExt cx="720080" cy="845997"/>
          </a:xfrm>
        </p:grpSpPr>
        <p:sp>
          <p:nvSpPr>
            <p:cNvPr id="52" name="円柱 51"/>
            <p:cNvSpPr/>
            <p:nvPr/>
          </p:nvSpPr>
          <p:spPr>
            <a:xfrm>
              <a:off x="6249144" y="1420675"/>
              <a:ext cx="720080" cy="311833"/>
            </a:xfrm>
            <a:prstGeom prst="can">
              <a:avLst/>
            </a:prstGeom>
            <a:solidFill>
              <a:srgbClr val="C2CEE6"/>
            </a:solidFill>
            <a:ln w="9525" cap="flat" cmpd="sng" algn="ctr">
              <a:solidFill>
                <a:srgbClr val="6785C1"/>
              </a:solidFill>
              <a:prstDash val="solid"/>
            </a:ln>
            <a:effectLst/>
          </p:spPr>
          <p:txBody>
            <a:bodyPr rtlCol="0" anchor="ctr"/>
            <a:lstStyle/>
            <a:p>
              <a:pPr marL="0" marR="0" lvl="0" indent="0" algn="ctr" defTabSz="925880" rtl="0" eaLnBrk="1" fontAlgn="auto" latinLnBrk="0" hangingPunct="1">
                <a:lnSpc>
                  <a:spcPct val="100000"/>
                </a:lnSpc>
                <a:spcBef>
                  <a:spcPts val="0"/>
                </a:spcBef>
                <a:spcAft>
                  <a:spcPts val="0"/>
                </a:spcAft>
                <a:buClrTx/>
                <a:buSzTx/>
                <a:buFontTx/>
                <a:buNone/>
                <a:tabLst/>
                <a:defRPr/>
              </a:pPr>
              <a:endParaRPr kumimoji="0" lang="ja-JP" altLang="en-US" sz="1822" b="0" i="0" u="none" strike="noStrike" kern="0" cap="none" spc="0" normalizeH="0" baseline="0" noProof="0" dirty="0">
                <a:ln>
                  <a:noFill/>
                </a:ln>
                <a:solidFill>
                  <a:srgbClr val="000000"/>
                </a:solidFill>
                <a:effectLst/>
                <a:uLnTx/>
                <a:uFillTx/>
                <a:latin typeface="HGP創英角ｺﾞｼｯｸUB"/>
                <a:ea typeface="HGP創英角ｺﾞｼｯｸUB"/>
                <a:cs typeface="+mn-cs"/>
              </a:endParaRPr>
            </a:p>
          </p:txBody>
        </p:sp>
        <p:sp>
          <p:nvSpPr>
            <p:cNvPr id="53" name="円柱 52"/>
            <p:cNvSpPr/>
            <p:nvPr/>
          </p:nvSpPr>
          <p:spPr>
            <a:xfrm>
              <a:off x="6249144" y="1158692"/>
              <a:ext cx="720080" cy="311833"/>
            </a:xfrm>
            <a:prstGeom prst="can">
              <a:avLst/>
            </a:prstGeom>
            <a:solidFill>
              <a:srgbClr val="C2CEE6"/>
            </a:solidFill>
            <a:ln w="9525" cap="flat" cmpd="sng" algn="ctr">
              <a:solidFill>
                <a:srgbClr val="6785C1"/>
              </a:solidFill>
              <a:prstDash val="solid"/>
            </a:ln>
            <a:effectLst/>
          </p:spPr>
          <p:txBody>
            <a:bodyPr rtlCol="0" anchor="ctr"/>
            <a:lstStyle/>
            <a:p>
              <a:pPr marL="0" marR="0" lvl="0" indent="0" algn="ctr" defTabSz="925880" rtl="0" eaLnBrk="1" fontAlgn="auto" latinLnBrk="0" hangingPunct="1">
                <a:lnSpc>
                  <a:spcPct val="100000"/>
                </a:lnSpc>
                <a:spcBef>
                  <a:spcPts val="0"/>
                </a:spcBef>
                <a:spcAft>
                  <a:spcPts val="0"/>
                </a:spcAft>
                <a:buClrTx/>
                <a:buSzTx/>
                <a:buFontTx/>
                <a:buNone/>
                <a:tabLst/>
                <a:defRPr/>
              </a:pPr>
              <a:endParaRPr kumimoji="0" lang="ja-JP" altLang="en-US" sz="1822" b="0" i="0" u="none" strike="noStrike" kern="0" cap="none" spc="0" normalizeH="0" baseline="0" noProof="0" dirty="0">
                <a:ln>
                  <a:noFill/>
                </a:ln>
                <a:solidFill>
                  <a:srgbClr val="000000"/>
                </a:solidFill>
                <a:effectLst/>
                <a:uLnTx/>
                <a:uFillTx/>
                <a:latin typeface="HGP創英角ｺﾞｼｯｸUB"/>
                <a:ea typeface="HGP創英角ｺﾞｼｯｸUB"/>
                <a:cs typeface="+mn-cs"/>
              </a:endParaRPr>
            </a:p>
          </p:txBody>
        </p:sp>
        <p:sp>
          <p:nvSpPr>
            <p:cNvPr id="54" name="円柱 53"/>
            <p:cNvSpPr/>
            <p:nvPr/>
          </p:nvSpPr>
          <p:spPr>
            <a:xfrm>
              <a:off x="6249144" y="886511"/>
              <a:ext cx="720080" cy="311833"/>
            </a:xfrm>
            <a:prstGeom prst="can">
              <a:avLst/>
            </a:prstGeom>
            <a:solidFill>
              <a:srgbClr val="C2CEE6"/>
            </a:solidFill>
            <a:ln w="9525" cap="flat" cmpd="sng" algn="ctr">
              <a:solidFill>
                <a:srgbClr val="6785C1"/>
              </a:solidFill>
              <a:prstDash val="solid"/>
            </a:ln>
            <a:effectLst/>
          </p:spPr>
          <p:txBody>
            <a:bodyPr rtlCol="0" anchor="ctr"/>
            <a:lstStyle/>
            <a:p>
              <a:pPr marL="0" marR="0" lvl="0" indent="0" algn="ctr" defTabSz="925880" rtl="0" eaLnBrk="1" fontAlgn="auto" latinLnBrk="0" hangingPunct="1">
                <a:lnSpc>
                  <a:spcPct val="100000"/>
                </a:lnSpc>
                <a:spcBef>
                  <a:spcPts val="0"/>
                </a:spcBef>
                <a:spcAft>
                  <a:spcPts val="0"/>
                </a:spcAft>
                <a:buClrTx/>
                <a:buSzTx/>
                <a:buFontTx/>
                <a:buNone/>
                <a:tabLst/>
                <a:defRPr/>
              </a:pPr>
              <a:endParaRPr kumimoji="0" lang="ja-JP" altLang="en-US" sz="1822" b="0" i="0" u="none" strike="noStrike" kern="0" cap="none" spc="0" normalizeH="0" baseline="0" noProof="0" dirty="0">
                <a:ln>
                  <a:noFill/>
                </a:ln>
                <a:solidFill>
                  <a:srgbClr val="000000"/>
                </a:solidFill>
                <a:effectLst/>
                <a:uLnTx/>
                <a:uFillTx/>
                <a:latin typeface="HGP創英角ｺﾞｼｯｸUB"/>
                <a:ea typeface="HGP創英角ｺﾞｼｯｸUB"/>
                <a:cs typeface="+mn-cs"/>
              </a:endParaRPr>
            </a:p>
          </p:txBody>
        </p:sp>
      </p:grpSp>
      <p:sp>
        <p:nvSpPr>
          <p:cNvPr id="55" name="テキスト ボックス 54"/>
          <p:cNvSpPr txBox="1"/>
          <p:nvPr/>
        </p:nvSpPr>
        <p:spPr>
          <a:xfrm>
            <a:off x="6925050" y="4753383"/>
            <a:ext cx="1655727" cy="43088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Verifier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ゲートウェイ</a:t>
            </a:r>
            <a:endParaRPr kumimoji="1" lang="en-US" altLang="ja-JP"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cxnSp>
        <p:nvCxnSpPr>
          <p:cNvPr id="56" name="直線矢印コネクタ 55"/>
          <p:cNvCxnSpPr/>
          <p:nvPr/>
        </p:nvCxnSpPr>
        <p:spPr>
          <a:xfrm>
            <a:off x="6035297" y="4606394"/>
            <a:ext cx="1303685" cy="0"/>
          </a:xfrm>
          <a:prstGeom prst="straightConnector1">
            <a:avLst/>
          </a:prstGeom>
          <a:ln w="3175">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57" name="直線矢印コネクタ 56"/>
          <p:cNvCxnSpPr>
            <a:stCxn id="55" idx="2"/>
          </p:cNvCxnSpPr>
          <p:nvPr/>
        </p:nvCxnSpPr>
        <p:spPr>
          <a:xfrm flipH="1">
            <a:off x="7166363" y="5184270"/>
            <a:ext cx="586551" cy="765243"/>
          </a:xfrm>
          <a:prstGeom prst="straightConnector1">
            <a:avLst/>
          </a:prstGeom>
          <a:ln w="3175">
            <a:solidFill>
              <a:schemeClr val="tx1"/>
            </a:solidFill>
            <a:prstDash val="dash"/>
            <a:tailEnd type="triangle"/>
          </a:ln>
          <a:effectLst/>
        </p:spPr>
        <p:style>
          <a:lnRef idx="2">
            <a:schemeClr val="accent1"/>
          </a:lnRef>
          <a:fillRef idx="0">
            <a:schemeClr val="accent1"/>
          </a:fillRef>
          <a:effectRef idx="1">
            <a:schemeClr val="accent1"/>
          </a:effectRef>
          <a:fontRef idx="minor">
            <a:schemeClr val="tx1"/>
          </a:fontRef>
        </p:style>
      </p:cxnSp>
      <p:sp>
        <p:nvSpPr>
          <p:cNvPr id="58" name="テキスト ボックス 57"/>
          <p:cNvSpPr txBox="1"/>
          <p:nvPr/>
        </p:nvSpPr>
        <p:spPr>
          <a:xfrm>
            <a:off x="6826051" y="5604056"/>
            <a:ext cx="1655727" cy="2616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検証</a:t>
            </a:r>
            <a:endParaRPr kumimoji="1" lang="en-US" altLang="ja-JP"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59" name="テキスト ボックス 58"/>
          <p:cNvSpPr txBox="1"/>
          <p:nvPr/>
        </p:nvSpPr>
        <p:spPr>
          <a:xfrm>
            <a:off x="4307643" y="5003873"/>
            <a:ext cx="1655727" cy="43088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自動車</a:t>
            </a:r>
            <a:endParaRPr kumimoji="1" lang="en-US" altLang="ja-JP"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オーナー</a:t>
            </a:r>
            <a:endParaRPr kumimoji="1" lang="en-US" altLang="ja-JP"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cxnSp>
        <p:nvCxnSpPr>
          <p:cNvPr id="60" name="カギ線コネクタ 59"/>
          <p:cNvCxnSpPr>
            <a:stCxn id="34" idx="0"/>
            <a:endCxn id="38" idx="1"/>
          </p:cNvCxnSpPr>
          <p:nvPr/>
        </p:nvCxnSpPr>
        <p:spPr>
          <a:xfrm rot="16200000" flipH="1" flipV="1">
            <a:off x="2920024" y="2224260"/>
            <a:ext cx="200780" cy="4210441"/>
          </a:xfrm>
          <a:prstGeom prst="bentConnector4">
            <a:avLst>
              <a:gd name="adj1" fmla="val -121159"/>
              <a:gd name="adj2" fmla="val 100187"/>
            </a:avLst>
          </a:prstGeom>
          <a:ln w="3175">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sp>
        <p:nvSpPr>
          <p:cNvPr id="61" name="テキスト ボックス 60"/>
          <p:cNvSpPr txBox="1"/>
          <p:nvPr/>
        </p:nvSpPr>
        <p:spPr>
          <a:xfrm>
            <a:off x="2138001" y="3738853"/>
            <a:ext cx="1655727" cy="2616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所有</a:t>
            </a:r>
            <a:endParaRPr kumimoji="1" lang="en-US" altLang="ja-JP"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62" name="テキスト ボックス 61"/>
          <p:cNvSpPr txBox="1"/>
          <p:nvPr/>
        </p:nvSpPr>
        <p:spPr>
          <a:xfrm>
            <a:off x="2716079" y="5518626"/>
            <a:ext cx="1655727" cy="43088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データの</a:t>
            </a:r>
            <a:endParaRPr kumimoji="1" lang="en-US" altLang="ja-JP"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紐づけ</a:t>
            </a:r>
            <a:endParaRPr kumimoji="1" lang="en-US" altLang="ja-JP"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cxnSp>
        <p:nvCxnSpPr>
          <p:cNvPr id="63" name="直線矢印コネクタ 62"/>
          <p:cNvCxnSpPr/>
          <p:nvPr/>
        </p:nvCxnSpPr>
        <p:spPr>
          <a:xfrm flipH="1">
            <a:off x="6065070" y="4808363"/>
            <a:ext cx="1273912" cy="0"/>
          </a:xfrm>
          <a:prstGeom prst="straightConnector1">
            <a:avLst/>
          </a:prstGeom>
          <a:ln w="3175">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sp>
        <p:nvSpPr>
          <p:cNvPr id="64" name="テキスト ボックス 63"/>
          <p:cNvSpPr txBox="1"/>
          <p:nvPr/>
        </p:nvSpPr>
        <p:spPr>
          <a:xfrm>
            <a:off x="5830913" y="4185331"/>
            <a:ext cx="1655727" cy="43088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自動車関連</a:t>
            </a:r>
            <a:endParaRPr kumimoji="1" lang="en-US" altLang="ja-JP"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データの証明提供</a:t>
            </a:r>
            <a:endParaRPr kumimoji="1" lang="en-US" altLang="ja-JP"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65" name="テキスト ボックス 64"/>
          <p:cNvSpPr txBox="1"/>
          <p:nvPr/>
        </p:nvSpPr>
        <p:spPr>
          <a:xfrm>
            <a:off x="5953210" y="4796760"/>
            <a:ext cx="1655727" cy="43088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パーソナライズ</a:t>
            </a:r>
            <a:endParaRPr kumimoji="1" lang="en-US" altLang="ja-JP"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保険の提供</a:t>
            </a:r>
            <a:endParaRPr kumimoji="1" lang="en-US" altLang="ja-JP"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66" name="四角形吹き出し 65"/>
          <p:cNvSpPr/>
          <p:nvPr/>
        </p:nvSpPr>
        <p:spPr>
          <a:xfrm>
            <a:off x="757434" y="5262803"/>
            <a:ext cx="1415909" cy="630642"/>
          </a:xfrm>
          <a:prstGeom prst="wedgeRectCallout">
            <a:avLst>
              <a:gd name="adj1" fmla="val 25896"/>
              <a:gd name="adj2" fmla="val -147951"/>
            </a:avLst>
          </a:prstGeom>
          <a:noFill/>
          <a:ln w="3175">
            <a:solidFill>
              <a:schemeClr val="accent2">
                <a:lumMod val="25000"/>
                <a:lumOff val="75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Arial"/>
                <a:ea typeface="Meiryo UI"/>
                <a:cs typeface="+mn-cs"/>
              </a:rPr>
              <a:t>バッテリーの状態、排気情報、走行距離、速度・・・</a:t>
            </a:r>
          </a:p>
        </p:txBody>
      </p:sp>
      <p:sp>
        <p:nvSpPr>
          <p:cNvPr id="67" name="正方形/長方形 66"/>
          <p:cNvSpPr/>
          <p:nvPr/>
        </p:nvSpPr>
        <p:spPr>
          <a:xfrm>
            <a:off x="179479" y="3123832"/>
            <a:ext cx="4621121" cy="210792"/>
          </a:xfrm>
          <a:prstGeom prst="rect">
            <a:avLst/>
          </a:prstGeom>
          <a:solidFill>
            <a:schemeClr val="accent2">
              <a:lumMod val="10000"/>
              <a:lumOff val="9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自動車関連データの主権が不明瞭</a:t>
            </a:r>
          </a:p>
        </p:txBody>
      </p:sp>
      <p:sp>
        <p:nvSpPr>
          <p:cNvPr id="68" name="正方形/長方形 67"/>
          <p:cNvSpPr/>
          <p:nvPr/>
        </p:nvSpPr>
        <p:spPr>
          <a:xfrm>
            <a:off x="5107053" y="3123617"/>
            <a:ext cx="4604506" cy="210792"/>
          </a:xfrm>
          <a:prstGeom prst="rect">
            <a:avLst/>
          </a:prstGeom>
          <a:solidFill>
            <a:schemeClr val="accent2">
              <a:lumMod val="10000"/>
              <a:lumOff val="9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自己の権限でデータ管理を行うことができ、データの悪用を防止できる</a:t>
            </a:r>
          </a:p>
        </p:txBody>
      </p:sp>
      <p:sp>
        <p:nvSpPr>
          <p:cNvPr id="69" name="二等辺三角形 68"/>
          <p:cNvSpPr/>
          <p:nvPr/>
        </p:nvSpPr>
        <p:spPr>
          <a:xfrm rot="5400000">
            <a:off x="4854483" y="3137759"/>
            <a:ext cx="202287" cy="182508"/>
          </a:xfrm>
          <a:prstGeom prst="triangle">
            <a:avLst/>
          </a:prstGeom>
          <a:solidFill>
            <a:schemeClr val="accent1">
              <a:lumMod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2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70" name="正方形/長方形 69"/>
          <p:cNvSpPr/>
          <p:nvPr/>
        </p:nvSpPr>
        <p:spPr>
          <a:xfrm>
            <a:off x="8589228" y="74294"/>
            <a:ext cx="985283" cy="186395"/>
          </a:xfrm>
          <a:prstGeom prst="rect">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400" b="1" i="0" u="none" strike="noStrike" kern="1200" cap="none" spc="0" normalizeH="0" baseline="0" noProof="0" dirty="0">
                <a:ln>
                  <a:noFill/>
                </a:ln>
                <a:solidFill>
                  <a:srgbClr val="000000"/>
                </a:solidFill>
                <a:effectLst/>
                <a:uLnTx/>
                <a:uFillTx/>
                <a:latin typeface="Arial"/>
                <a:ea typeface="Meiryo UI"/>
                <a:cs typeface="+mn-cs"/>
              </a:rPr>
              <a:t>EU</a:t>
            </a:r>
            <a:endParaRPr kumimoji="1" lang="ja-JP" altLang="en-US" sz="1400" b="1" i="0" u="none" strike="noStrike" kern="1200" cap="none" spc="0" normalizeH="0" baseline="0" noProof="0" dirty="0">
              <a:ln>
                <a:noFill/>
              </a:ln>
              <a:solidFill>
                <a:srgbClr val="000000"/>
              </a:solidFill>
              <a:effectLst/>
              <a:uLnTx/>
              <a:uFillTx/>
              <a:latin typeface="Arial"/>
              <a:ea typeface="Meiryo UI"/>
              <a:cs typeface="+mn-cs"/>
            </a:endParaRPr>
          </a:p>
        </p:txBody>
      </p:sp>
      <p:sp>
        <p:nvSpPr>
          <p:cNvPr id="71" name="正方形/長方形 70"/>
          <p:cNvSpPr/>
          <p:nvPr/>
        </p:nvSpPr>
        <p:spPr>
          <a:xfrm>
            <a:off x="8589228" y="287160"/>
            <a:ext cx="985283" cy="186395"/>
          </a:xfrm>
          <a:prstGeom prst="rect">
            <a:avLst/>
          </a:prstGeom>
          <a:solidFill>
            <a:schemeClr val="accent2">
              <a:lumMod val="25000"/>
              <a:lumOff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ドイツ</a:t>
            </a:r>
          </a:p>
        </p:txBody>
      </p:sp>
      <p:sp>
        <p:nvSpPr>
          <p:cNvPr id="72" name="正方形/長方形 71"/>
          <p:cNvSpPr/>
          <p:nvPr/>
        </p:nvSpPr>
        <p:spPr>
          <a:xfrm>
            <a:off x="8589226" y="507060"/>
            <a:ext cx="985283" cy="186395"/>
          </a:xfrm>
          <a:prstGeom prst="rect">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イギリス</a:t>
            </a:r>
          </a:p>
        </p:txBody>
      </p:sp>
    </p:spTree>
    <p:extLst>
      <p:ext uri="{BB962C8B-B14F-4D97-AF65-F5344CB8AC3E}">
        <p14:creationId xmlns:p14="http://schemas.microsoft.com/office/powerpoint/2010/main" val="2386062578"/>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タイトル 7"/>
          <p:cNvSpPr>
            <a:spLocks noGrp="1"/>
          </p:cNvSpPr>
          <p:nvPr>
            <p:ph type="title"/>
          </p:nvPr>
        </p:nvSpPr>
        <p:spPr>
          <a:xfrm>
            <a:off x="331490" y="164692"/>
            <a:ext cx="9243021" cy="497459"/>
          </a:xfrm>
        </p:spPr>
        <p:txBody>
          <a:bodyPr>
            <a:normAutofit fontScale="90000"/>
          </a:bodyPr>
          <a:lstStyle/>
          <a:p>
            <a:r>
              <a:rPr lang="en-US" altLang="ja-JP" sz="1100" dirty="0">
                <a:solidFill>
                  <a:srgbClr val="002060"/>
                </a:solidFill>
              </a:rPr>
              <a:t>3.3.1</a:t>
            </a:r>
            <a:r>
              <a:rPr lang="ja-JP" altLang="en-US" sz="1100" dirty="0">
                <a:solidFill>
                  <a:srgbClr val="002060"/>
                </a:solidFill>
              </a:rPr>
              <a:t>　自己主権型／分散型アイデンティティに関する取り組み・ユースケース　</a:t>
            </a:r>
            <a:r>
              <a:rPr lang="en-US" altLang="ja-JP" sz="1400" b="1" spc="0" dirty="0">
                <a:solidFill>
                  <a:srgbClr val="002060"/>
                </a:solidFill>
              </a:rPr>
              <a:t/>
            </a:r>
            <a:br>
              <a:rPr lang="en-US" altLang="ja-JP" sz="1400" b="1" spc="0" dirty="0">
                <a:solidFill>
                  <a:srgbClr val="002060"/>
                </a:solidFill>
              </a:rPr>
            </a:br>
            <a:r>
              <a:rPr lang="en-US" altLang="ja-JP" sz="2000" dirty="0">
                <a:solidFill>
                  <a:srgbClr val="002060"/>
                </a:solidFill>
              </a:rPr>
              <a:t>NHS Digital Staff passport</a:t>
            </a:r>
            <a:endParaRPr lang="ja-JP" altLang="en-US" sz="3100" b="1" spc="0" dirty="0">
              <a:solidFill>
                <a:srgbClr val="002060"/>
              </a:solidFill>
            </a:endParaRPr>
          </a:p>
        </p:txBody>
      </p:sp>
      <p:sp>
        <p:nvSpPr>
          <p:cNvPr id="5" name="正方形/長方形 4"/>
          <p:cNvSpPr/>
          <p:nvPr/>
        </p:nvSpPr>
        <p:spPr>
          <a:xfrm>
            <a:off x="8589228" y="74294"/>
            <a:ext cx="985283" cy="186395"/>
          </a:xfrm>
          <a:prstGeom prst="rect">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400" b="1" i="0" u="none" strike="noStrike" kern="1200" cap="none" spc="0" normalizeH="0" baseline="0" noProof="0" dirty="0">
                <a:ln>
                  <a:noFill/>
                </a:ln>
                <a:solidFill>
                  <a:srgbClr val="000000"/>
                </a:solidFill>
                <a:effectLst/>
                <a:uLnTx/>
                <a:uFillTx/>
                <a:latin typeface="Arial"/>
                <a:ea typeface="Meiryo UI"/>
                <a:cs typeface="+mn-cs"/>
              </a:rPr>
              <a:t>EU</a:t>
            </a:r>
            <a:endParaRPr kumimoji="1" lang="ja-JP" altLang="en-US" sz="1400" b="1" i="0" u="none" strike="noStrike" kern="1200" cap="none" spc="0" normalizeH="0" baseline="0" noProof="0" dirty="0">
              <a:ln>
                <a:noFill/>
              </a:ln>
              <a:solidFill>
                <a:srgbClr val="000000"/>
              </a:solidFill>
              <a:effectLst/>
              <a:uLnTx/>
              <a:uFillTx/>
              <a:latin typeface="Arial"/>
              <a:ea typeface="Meiryo UI"/>
              <a:cs typeface="+mn-cs"/>
            </a:endParaRPr>
          </a:p>
        </p:txBody>
      </p:sp>
      <p:sp>
        <p:nvSpPr>
          <p:cNvPr id="7" name="正方形/長方形 6"/>
          <p:cNvSpPr/>
          <p:nvPr/>
        </p:nvSpPr>
        <p:spPr>
          <a:xfrm>
            <a:off x="8589228" y="287160"/>
            <a:ext cx="985283" cy="186395"/>
          </a:xfrm>
          <a:prstGeom prst="rect">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ドイツ</a:t>
            </a:r>
          </a:p>
        </p:txBody>
      </p:sp>
      <p:sp>
        <p:nvSpPr>
          <p:cNvPr id="9" name="正方形/長方形 8"/>
          <p:cNvSpPr/>
          <p:nvPr/>
        </p:nvSpPr>
        <p:spPr>
          <a:xfrm>
            <a:off x="8589226" y="507060"/>
            <a:ext cx="985283" cy="186395"/>
          </a:xfrm>
          <a:prstGeom prst="rect">
            <a:avLst/>
          </a:prstGeom>
          <a:solidFill>
            <a:schemeClr val="accent2">
              <a:lumMod val="25000"/>
              <a:lumOff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イギリス</a:t>
            </a:r>
          </a:p>
        </p:txBody>
      </p:sp>
      <p:sp>
        <p:nvSpPr>
          <p:cNvPr id="51" name="テキスト ボックス 50"/>
          <p:cNvSpPr txBox="1"/>
          <p:nvPr/>
        </p:nvSpPr>
        <p:spPr>
          <a:xfrm>
            <a:off x="331490" y="696527"/>
            <a:ext cx="9397126" cy="1073780"/>
          </a:xfrm>
          <a:prstGeom prst="rect">
            <a:avLst/>
          </a:prstGeom>
          <a:noFill/>
        </p:spPr>
        <p:txBody>
          <a:bodyPr wrap="square" lIns="0" rIns="0" rtlCol="0">
            <a:noAutofit/>
          </a:bodyPr>
          <a:lstStyle/>
          <a:p>
            <a:pPr marL="0" marR="0" lvl="0" indent="0" algn="l" defTabSz="288000" rtl="0" eaLnBrk="1" fontAlgn="auto" latinLnBrk="0" hangingPunct="1">
              <a:lnSpc>
                <a:spcPct val="100000"/>
              </a:lnSpc>
              <a:spcBef>
                <a:spcPts val="0"/>
              </a:spcBef>
              <a:spcAft>
                <a:spcPts val="0"/>
              </a:spcAft>
              <a:buClrTx/>
              <a:buSzTx/>
              <a:buFontTx/>
              <a:buNone/>
              <a:tabLst/>
              <a:defRPr/>
            </a:pPr>
            <a:r>
              <a:rPr lang="ja-JP" altLang="en-US" sz="1600" b="1" noProof="0" dirty="0">
                <a:solidFill>
                  <a:srgbClr val="000000"/>
                </a:solidFill>
                <a:latin typeface="Meiryo UI"/>
                <a:ea typeface="Meiryo UI"/>
              </a:rPr>
              <a:t>イギリスの</a:t>
            </a:r>
            <a:r>
              <a:rPr kumimoji="1" lang="en-US" altLang="ja-JP" sz="1600" b="1" i="0" u="none" strike="noStrike" kern="1200" cap="none" spc="0" normalizeH="0" baseline="0" noProof="0" dirty="0" smtClean="0">
                <a:ln>
                  <a:noFill/>
                </a:ln>
                <a:solidFill>
                  <a:srgbClr val="000000"/>
                </a:solidFill>
                <a:effectLst/>
                <a:uLnTx/>
                <a:uFillTx/>
                <a:latin typeface="Meiryo UI"/>
                <a:ea typeface="Meiryo UI"/>
                <a:cs typeface="+mn-cs"/>
              </a:rPr>
              <a:t>NHS</a:t>
            </a:r>
            <a:r>
              <a:rPr kumimoji="1" lang="ja-JP" altLang="en-US" sz="1600" b="1" i="0" u="none" strike="noStrike" kern="1200" cap="none" spc="0" normalizeH="0" baseline="0" noProof="0" dirty="0" smtClean="0">
                <a:ln>
                  <a:noFill/>
                </a:ln>
                <a:solidFill>
                  <a:srgbClr val="000000"/>
                </a:solidFill>
                <a:effectLst/>
                <a:uLnTx/>
                <a:uFillTx/>
                <a:latin typeface="Meiryo UI"/>
                <a:ea typeface="Meiryo UI"/>
                <a:cs typeface="+mn-cs"/>
              </a:rPr>
              <a:t>（国民保健サービス）は</a:t>
            </a:r>
            <a:r>
              <a:rPr kumimoji="1" lang="ja-JP" altLang="en-US" sz="1600" b="1" i="0" u="none" strike="noStrike" kern="1200" cap="none" spc="0" normalizeH="0" baseline="0" noProof="0" dirty="0">
                <a:ln>
                  <a:noFill/>
                </a:ln>
                <a:solidFill>
                  <a:srgbClr val="000000"/>
                </a:solidFill>
                <a:effectLst/>
                <a:uLnTx/>
                <a:uFillTx/>
                <a:latin typeface="Meiryo UI"/>
                <a:ea typeface="Meiryo UI"/>
                <a:cs typeface="+mn-cs"/>
              </a:rPr>
              <a:t>医療スタッフの異動等に伴う身分証明プロセスの効率化のため、</a:t>
            </a:r>
            <a:r>
              <a:rPr kumimoji="1" lang="en-US" altLang="ja-JP" sz="1600" b="1" i="0" u="none" strike="noStrike" kern="1200" cap="none" spc="0" normalizeH="0" baseline="0" noProof="0" dirty="0">
                <a:ln>
                  <a:noFill/>
                </a:ln>
                <a:solidFill>
                  <a:srgbClr val="000000"/>
                </a:solidFill>
                <a:effectLst/>
                <a:uLnTx/>
                <a:uFillTx/>
                <a:latin typeface="Meiryo UI"/>
                <a:ea typeface="Meiryo UI"/>
                <a:cs typeface="+mn-cs"/>
              </a:rPr>
              <a:t>W3C </a:t>
            </a:r>
            <a:r>
              <a:rPr kumimoji="1" lang="en-US" altLang="ja-JP" sz="1600" b="1" i="0" u="none" strike="noStrike" kern="1200" cap="none" spc="0" normalizeH="0" baseline="0" noProof="0" dirty="0" smtClean="0">
                <a:ln>
                  <a:noFill/>
                </a:ln>
                <a:solidFill>
                  <a:srgbClr val="000000"/>
                </a:solidFill>
                <a:effectLst/>
                <a:uLnTx/>
                <a:uFillTx/>
                <a:latin typeface="Meiryo UI"/>
                <a:ea typeface="Meiryo UI"/>
                <a:cs typeface="+mn-cs"/>
              </a:rPr>
              <a:t>VCs/DIDs</a:t>
            </a:r>
            <a:r>
              <a:rPr kumimoji="1" lang="ja-JP" altLang="en-US" sz="1600" b="1" i="0" u="none" strike="noStrike" kern="1200" cap="none" spc="0" normalizeH="0" baseline="0" noProof="0" dirty="0" smtClean="0">
                <a:ln>
                  <a:noFill/>
                </a:ln>
                <a:solidFill>
                  <a:srgbClr val="000000"/>
                </a:solidFill>
                <a:effectLst/>
                <a:uLnTx/>
                <a:uFillTx/>
                <a:latin typeface="Meiryo UI"/>
                <a:ea typeface="Meiryo UI"/>
                <a:cs typeface="+mn-cs"/>
              </a:rPr>
              <a:t>に</a:t>
            </a:r>
            <a:r>
              <a:rPr kumimoji="1" lang="ja-JP" altLang="en-US" sz="1600" b="1" i="0" u="none" strike="noStrike" kern="1200" cap="none" spc="0" normalizeH="0" baseline="0" noProof="0" dirty="0">
                <a:ln>
                  <a:noFill/>
                </a:ln>
                <a:solidFill>
                  <a:srgbClr val="000000"/>
                </a:solidFill>
                <a:effectLst/>
                <a:uLnTx/>
                <a:uFillTx/>
                <a:latin typeface="Meiryo UI"/>
                <a:ea typeface="Meiryo UI"/>
                <a:cs typeface="+mn-cs"/>
              </a:rPr>
              <a:t>準拠した医療従事者の証明書情報交換サービスである</a:t>
            </a:r>
            <a:r>
              <a:rPr kumimoji="1" lang="en-US" altLang="ja-JP" sz="1600" b="1" i="0" u="none" strike="noStrike" kern="1200" cap="none" spc="0" normalizeH="0" baseline="0" noProof="0" dirty="0">
                <a:ln>
                  <a:noFill/>
                </a:ln>
                <a:solidFill>
                  <a:srgbClr val="000000"/>
                </a:solidFill>
                <a:effectLst/>
                <a:uLnTx/>
                <a:uFillTx/>
                <a:latin typeface="Meiryo UI"/>
                <a:ea typeface="Meiryo UI"/>
                <a:cs typeface="+mn-cs"/>
              </a:rPr>
              <a:t>NHS</a:t>
            </a:r>
            <a:r>
              <a:rPr kumimoji="1" lang="ja-JP" altLang="en-US" sz="1600" b="1" i="0" u="none" strike="noStrike" kern="1200" cap="none" spc="0" normalizeH="0" baseline="0" noProof="0" dirty="0">
                <a:ln>
                  <a:noFill/>
                </a:ln>
                <a:solidFill>
                  <a:srgbClr val="000000"/>
                </a:solidFill>
                <a:effectLst/>
                <a:uLnTx/>
                <a:uFillTx/>
                <a:latin typeface="Meiryo UI"/>
                <a:ea typeface="Meiryo UI"/>
                <a:cs typeface="+mn-cs"/>
              </a:rPr>
              <a:t> </a:t>
            </a:r>
            <a:r>
              <a:rPr kumimoji="1" lang="en-US" altLang="ja-JP" sz="1600" b="1" i="0" u="none" strike="noStrike" kern="1200" cap="none" spc="0" normalizeH="0" baseline="0" noProof="0" dirty="0">
                <a:ln>
                  <a:noFill/>
                </a:ln>
                <a:solidFill>
                  <a:srgbClr val="000000"/>
                </a:solidFill>
                <a:effectLst/>
                <a:uLnTx/>
                <a:uFillTx/>
                <a:latin typeface="Meiryo UI"/>
                <a:ea typeface="Meiryo UI"/>
                <a:cs typeface="+mn-cs"/>
              </a:rPr>
              <a:t>Digital Staff Passport</a:t>
            </a:r>
            <a:r>
              <a:rPr kumimoji="1" lang="ja-JP" altLang="en-US" sz="1600" b="1" i="0" u="none" strike="noStrike" kern="1200" cap="none" spc="0" normalizeH="0" baseline="0" noProof="0" dirty="0">
                <a:ln>
                  <a:noFill/>
                </a:ln>
                <a:solidFill>
                  <a:srgbClr val="000000"/>
                </a:solidFill>
                <a:effectLst/>
                <a:uLnTx/>
                <a:uFillTx/>
                <a:latin typeface="Meiryo UI"/>
                <a:ea typeface="Meiryo UI"/>
                <a:cs typeface="+mn-cs"/>
              </a:rPr>
              <a:t>を</a:t>
            </a:r>
            <a:r>
              <a:rPr kumimoji="1" lang="en-US" altLang="ja-JP" sz="1600" b="1" i="0" u="none" strike="noStrike" kern="1200" cap="none" spc="0" normalizeH="0" baseline="0" noProof="0" dirty="0">
                <a:ln>
                  <a:noFill/>
                </a:ln>
                <a:solidFill>
                  <a:srgbClr val="000000"/>
                </a:solidFill>
                <a:effectLst/>
                <a:uLnTx/>
                <a:uFillTx/>
                <a:latin typeface="Meiryo UI"/>
                <a:ea typeface="Meiryo UI"/>
                <a:cs typeface="+mn-cs"/>
              </a:rPr>
              <a:t>2020</a:t>
            </a:r>
            <a:r>
              <a:rPr kumimoji="1" lang="ja-JP" altLang="en-US" sz="1600" b="1" i="0" u="none" strike="noStrike" kern="1200" cap="none" spc="0" normalizeH="0" baseline="0" noProof="0" dirty="0">
                <a:ln>
                  <a:noFill/>
                </a:ln>
                <a:solidFill>
                  <a:srgbClr val="000000"/>
                </a:solidFill>
                <a:effectLst/>
                <a:uLnTx/>
                <a:uFillTx/>
                <a:latin typeface="Meiryo UI"/>
                <a:ea typeface="Meiryo UI"/>
                <a:cs typeface="+mn-cs"/>
              </a:rPr>
              <a:t>年から展開しており</a:t>
            </a:r>
            <a:r>
              <a:rPr kumimoji="1" lang="ja-JP" altLang="en-US" sz="1600" b="1" i="0" u="none" strike="noStrike" kern="1200" cap="none" spc="0" normalizeH="0" baseline="30000" noProof="0" dirty="0">
                <a:ln>
                  <a:noFill/>
                </a:ln>
                <a:solidFill>
                  <a:srgbClr val="000000"/>
                </a:solidFill>
                <a:effectLst/>
                <a:uLnTx/>
                <a:uFillTx/>
                <a:latin typeface="Meiryo UI"/>
                <a:ea typeface="Meiryo UI"/>
                <a:cs typeface="+mn-cs"/>
              </a:rPr>
              <a:t>１</a:t>
            </a:r>
            <a:r>
              <a:rPr kumimoji="1" lang="ja-JP" altLang="en-US" sz="1600" b="1" i="0" u="none" strike="noStrike" kern="1200" cap="none" spc="0" normalizeH="0" baseline="0" noProof="0" dirty="0">
                <a:ln>
                  <a:noFill/>
                </a:ln>
                <a:solidFill>
                  <a:srgbClr val="000000"/>
                </a:solidFill>
                <a:effectLst/>
                <a:uLnTx/>
                <a:uFillTx/>
                <a:latin typeface="Meiryo UI"/>
                <a:ea typeface="Meiryo UI"/>
                <a:cs typeface="+mn-cs"/>
              </a:rPr>
              <a:t>、レジストリと</a:t>
            </a:r>
            <a:r>
              <a:rPr kumimoji="1" lang="ja-JP" altLang="en-US" sz="1600" b="1" i="0" u="none" strike="noStrike" kern="1200" cap="none" spc="0" normalizeH="0" baseline="0" noProof="0" dirty="0" smtClean="0">
                <a:ln>
                  <a:noFill/>
                </a:ln>
                <a:solidFill>
                  <a:srgbClr val="000000"/>
                </a:solidFill>
                <a:effectLst/>
                <a:uLnTx/>
                <a:uFillTx/>
                <a:latin typeface="Meiryo UI"/>
                <a:ea typeface="Meiryo UI"/>
                <a:cs typeface="+mn-cs"/>
              </a:rPr>
              <a:t>して</a:t>
            </a:r>
            <a:r>
              <a:rPr kumimoji="1" lang="en-US" altLang="ja-JP" sz="1600" b="1" i="0" u="none" strike="noStrike" kern="1200" cap="none" spc="0" normalizeH="0" baseline="0" noProof="0" dirty="0" err="1" smtClean="0">
                <a:ln>
                  <a:noFill/>
                </a:ln>
                <a:solidFill>
                  <a:srgbClr val="000000"/>
                </a:solidFill>
                <a:effectLst/>
                <a:uLnTx/>
                <a:uFillTx/>
                <a:latin typeface="Meiryo UI"/>
                <a:ea typeface="Meiryo UI"/>
                <a:cs typeface="+mn-cs"/>
              </a:rPr>
              <a:t>Hyperledger</a:t>
            </a:r>
            <a:r>
              <a:rPr kumimoji="1" lang="en-US" altLang="ja-JP" sz="1600" b="1" i="0" u="none" strike="noStrike" kern="1200" cap="none" spc="0" normalizeH="0" baseline="0" noProof="0" dirty="0" smtClean="0">
                <a:ln>
                  <a:noFill/>
                </a:ln>
                <a:solidFill>
                  <a:srgbClr val="000000"/>
                </a:solidFill>
                <a:effectLst/>
                <a:uLnTx/>
                <a:uFillTx/>
                <a:latin typeface="Meiryo UI"/>
                <a:ea typeface="Meiryo UI"/>
                <a:cs typeface="+mn-cs"/>
              </a:rPr>
              <a:t> </a:t>
            </a:r>
            <a:r>
              <a:rPr kumimoji="1" lang="en-US" altLang="ja-JP" sz="1600" b="1" i="0" u="none" strike="noStrike" kern="1200" cap="none" spc="0" normalizeH="0" baseline="0" noProof="0" dirty="0">
                <a:ln>
                  <a:noFill/>
                </a:ln>
                <a:solidFill>
                  <a:srgbClr val="000000"/>
                </a:solidFill>
                <a:effectLst/>
                <a:uLnTx/>
                <a:uFillTx/>
                <a:latin typeface="Meiryo UI"/>
                <a:ea typeface="Meiryo UI"/>
                <a:cs typeface="+mn-cs"/>
              </a:rPr>
              <a:t>Indy</a:t>
            </a:r>
            <a:r>
              <a:rPr kumimoji="1" lang="ja-JP" altLang="en-US" sz="1600" b="1" i="0" u="none" strike="noStrike" kern="1200" cap="none" spc="0" normalizeH="0" baseline="0" noProof="0" dirty="0">
                <a:ln>
                  <a:noFill/>
                </a:ln>
                <a:solidFill>
                  <a:srgbClr val="000000"/>
                </a:solidFill>
                <a:effectLst/>
                <a:uLnTx/>
                <a:uFillTx/>
                <a:latin typeface="Meiryo UI"/>
                <a:ea typeface="Meiryo UI"/>
                <a:cs typeface="+mn-cs"/>
              </a:rPr>
              <a:t>をベースとした</a:t>
            </a:r>
            <a:r>
              <a:rPr kumimoji="1" lang="en-US" altLang="ja-JP" sz="1600" b="1" i="0" u="none" strike="noStrike" kern="1200" cap="none" spc="0" normalizeH="0" baseline="0" noProof="0" dirty="0" err="1">
                <a:ln>
                  <a:noFill/>
                </a:ln>
                <a:solidFill>
                  <a:srgbClr val="000000"/>
                </a:solidFill>
                <a:effectLst/>
                <a:uLnTx/>
                <a:uFillTx/>
                <a:latin typeface="Meiryo UI"/>
                <a:ea typeface="Meiryo UI"/>
                <a:cs typeface="+mn-cs"/>
              </a:rPr>
              <a:t>Sovrin</a:t>
            </a:r>
            <a:r>
              <a:rPr kumimoji="1" lang="en-US" altLang="ja-JP" sz="1600" b="1" i="0" u="none" strike="noStrike" kern="1200" cap="none" spc="0" normalizeH="0" baseline="0" noProof="0" dirty="0">
                <a:ln>
                  <a:noFill/>
                </a:ln>
                <a:solidFill>
                  <a:srgbClr val="000000"/>
                </a:solidFill>
                <a:effectLst/>
                <a:uLnTx/>
                <a:uFillTx/>
                <a:latin typeface="Meiryo UI"/>
                <a:ea typeface="Meiryo UI"/>
                <a:cs typeface="+mn-cs"/>
              </a:rPr>
              <a:t> Network</a:t>
            </a:r>
            <a:r>
              <a:rPr kumimoji="1" lang="ja-JP" altLang="en-US" sz="1600" b="1" i="0" u="none" strike="noStrike" kern="1200" cap="none" spc="0" normalizeH="0" baseline="0" noProof="0" dirty="0">
                <a:ln>
                  <a:noFill/>
                </a:ln>
                <a:solidFill>
                  <a:srgbClr val="000000"/>
                </a:solidFill>
                <a:effectLst/>
                <a:uLnTx/>
                <a:uFillTx/>
                <a:latin typeface="Meiryo UI"/>
                <a:ea typeface="Meiryo UI"/>
                <a:cs typeface="+mn-cs"/>
              </a:rPr>
              <a:t>を使用</a:t>
            </a:r>
            <a:r>
              <a:rPr kumimoji="1" lang="ja-JP" altLang="en-US" sz="1600" b="1" i="0" u="none" strike="noStrike" kern="1200" cap="none" spc="0" normalizeH="0" baseline="0" noProof="0" dirty="0" smtClean="0">
                <a:ln>
                  <a:noFill/>
                </a:ln>
                <a:solidFill>
                  <a:srgbClr val="000000"/>
                </a:solidFill>
                <a:effectLst/>
                <a:uLnTx/>
                <a:uFillTx/>
                <a:latin typeface="Meiryo UI"/>
                <a:ea typeface="Meiryo UI"/>
                <a:cs typeface="+mn-cs"/>
              </a:rPr>
              <a:t>しウォレット</a:t>
            </a:r>
            <a:r>
              <a:rPr kumimoji="1" lang="ja-JP" altLang="en-US" sz="1600" b="1" i="0" u="none" strike="noStrike" kern="1200" cap="none" spc="0" normalizeH="0" baseline="0" noProof="0" dirty="0">
                <a:ln>
                  <a:noFill/>
                </a:ln>
                <a:solidFill>
                  <a:srgbClr val="000000"/>
                </a:solidFill>
                <a:effectLst/>
                <a:uLnTx/>
                <a:uFillTx/>
                <a:latin typeface="Meiryo UI"/>
                <a:ea typeface="Meiryo UI"/>
                <a:cs typeface="+mn-cs"/>
              </a:rPr>
              <a:t>は</a:t>
            </a:r>
            <a:r>
              <a:rPr kumimoji="1" lang="en-US" altLang="ja-JP" sz="1600" b="1" i="0" u="none" strike="noStrike" kern="1200" cap="none" spc="0" normalizeH="0" baseline="0" noProof="0" dirty="0" err="1" smtClean="0">
                <a:ln>
                  <a:noFill/>
                </a:ln>
                <a:solidFill>
                  <a:srgbClr val="000000"/>
                </a:solidFill>
                <a:effectLst/>
                <a:uLnTx/>
                <a:uFillTx/>
                <a:latin typeface="Meiryo UI"/>
                <a:ea typeface="Meiryo UI"/>
                <a:cs typeface="+mn-cs"/>
              </a:rPr>
              <a:t>Evernym</a:t>
            </a:r>
            <a:r>
              <a:rPr kumimoji="1" lang="ja-JP" altLang="en-US" sz="1600" b="1" i="0" u="none" strike="noStrike" kern="1200" cap="none" spc="0" normalizeH="0" baseline="0" noProof="0" dirty="0" smtClean="0">
                <a:ln>
                  <a:noFill/>
                </a:ln>
                <a:solidFill>
                  <a:srgbClr val="000000"/>
                </a:solidFill>
                <a:effectLst/>
                <a:uLnTx/>
                <a:uFillTx/>
                <a:latin typeface="Meiryo UI"/>
                <a:ea typeface="Meiryo UI"/>
                <a:cs typeface="+mn-cs"/>
              </a:rPr>
              <a:t>社から</a:t>
            </a:r>
            <a:r>
              <a:rPr kumimoji="1" lang="ja-JP" altLang="en-US" sz="1600" b="1" i="0" u="none" strike="noStrike" kern="1200" cap="none" spc="0" normalizeH="0" baseline="0" noProof="0" dirty="0">
                <a:ln>
                  <a:noFill/>
                </a:ln>
                <a:solidFill>
                  <a:srgbClr val="000000"/>
                </a:solidFill>
                <a:effectLst/>
                <a:uLnTx/>
                <a:uFillTx/>
                <a:latin typeface="Meiryo UI"/>
                <a:ea typeface="Meiryo UI"/>
                <a:cs typeface="+mn-cs"/>
              </a:rPr>
              <a:t>提供を受けている</a:t>
            </a:r>
            <a:r>
              <a:rPr kumimoji="1" lang="ja-JP" altLang="en-US" sz="1600" b="1" i="0" u="none" strike="noStrike" kern="1200" cap="none" spc="0" normalizeH="0" baseline="30000" noProof="0" dirty="0">
                <a:ln>
                  <a:noFill/>
                </a:ln>
                <a:solidFill>
                  <a:srgbClr val="000000"/>
                </a:solidFill>
                <a:effectLst/>
                <a:uLnTx/>
                <a:uFillTx/>
                <a:latin typeface="Meiryo UI"/>
                <a:ea typeface="Meiryo UI"/>
                <a:cs typeface="+mn-cs"/>
              </a:rPr>
              <a:t>２</a:t>
            </a:r>
            <a:endParaRPr kumimoji="1" lang="en-US" altLang="ja-JP" sz="1600" b="1" i="0" u="none" strike="noStrike" kern="1200" cap="none" spc="0" normalizeH="0" baseline="30000" noProof="0" dirty="0">
              <a:ln>
                <a:noFill/>
              </a:ln>
              <a:solidFill>
                <a:srgbClr val="000000"/>
              </a:solidFill>
              <a:effectLst/>
              <a:uLnTx/>
              <a:uFillTx/>
              <a:latin typeface="Meiryo UI"/>
              <a:ea typeface="Meiryo UI"/>
              <a:cs typeface="+mn-cs"/>
            </a:endParaRPr>
          </a:p>
        </p:txBody>
      </p:sp>
      <p:sp>
        <p:nvSpPr>
          <p:cNvPr id="52" name="正方形/長方形 51"/>
          <p:cNvSpPr/>
          <p:nvPr/>
        </p:nvSpPr>
        <p:spPr>
          <a:xfrm>
            <a:off x="171853" y="6126506"/>
            <a:ext cx="9716400" cy="5078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rgbClr val="000000"/>
                </a:solidFill>
                <a:effectLst/>
                <a:uLnTx/>
                <a:uFillTx/>
                <a:latin typeface="Meiryo UI"/>
                <a:ea typeface="Meiryo UI"/>
                <a:cs typeface="+mn-cs"/>
              </a:rPr>
              <a:t>出所）</a:t>
            </a:r>
            <a:endParaRPr kumimoji="1" lang="en-US" altLang="ja-JP" sz="900" b="0" i="0" u="none" strike="noStrike" kern="1200" cap="none" spc="0" normalizeH="0" baseline="0" noProof="0" dirty="0">
              <a:ln>
                <a:noFill/>
              </a:ln>
              <a:solidFill>
                <a:srgbClr val="000000"/>
              </a:solidFill>
              <a:effectLst/>
              <a:uLnTx/>
              <a:uFillTx/>
              <a:latin typeface="Meiryo UI"/>
              <a:ea typeface="Meiryo U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rgbClr val="000000"/>
                </a:solidFill>
                <a:effectLst/>
                <a:uLnTx/>
                <a:uFillTx/>
                <a:latin typeface="Meiryo UI"/>
                <a:ea typeface="Meiryo UI"/>
                <a:cs typeface="+mn-cs"/>
              </a:rPr>
              <a:t>１　</a:t>
            </a:r>
            <a:r>
              <a:rPr kumimoji="1" lang="en-US" altLang="ja-JP" sz="900" b="0" i="0" u="none" strike="noStrike" kern="1200" cap="none" spc="0" normalizeH="0" baseline="0" noProof="0" dirty="0">
                <a:ln>
                  <a:noFill/>
                </a:ln>
                <a:solidFill>
                  <a:srgbClr val="000000"/>
                </a:solidFill>
                <a:effectLst/>
                <a:uLnTx/>
                <a:uFillTx/>
                <a:latin typeface="Meiryo UI"/>
                <a:ea typeface="Meiryo UI"/>
                <a:cs typeface="+mn-cs"/>
              </a:rPr>
              <a:t>https://transform.england.nhs.uk/information-governance/guidance/digital-staff-passport/</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rgbClr val="000000"/>
                </a:solidFill>
                <a:effectLst/>
                <a:uLnTx/>
                <a:uFillTx/>
                <a:latin typeface="Meiryo UI"/>
                <a:ea typeface="Meiryo UI"/>
                <a:cs typeface="+mn-cs"/>
              </a:rPr>
              <a:t>２　</a:t>
            </a:r>
            <a:r>
              <a:rPr kumimoji="1" lang="en-US" altLang="ja-JP" sz="900" b="0" i="0" u="none" strike="noStrike" kern="1200" cap="none" spc="0" normalizeH="0" baseline="0" noProof="0" dirty="0">
                <a:ln>
                  <a:noFill/>
                </a:ln>
                <a:solidFill>
                  <a:srgbClr val="000000"/>
                </a:solidFill>
                <a:effectLst/>
                <a:uLnTx/>
                <a:uFillTx/>
                <a:latin typeface="Meiryo UI"/>
                <a:ea typeface="Meiryo UI"/>
                <a:cs typeface="+mn-cs"/>
              </a:rPr>
              <a:t>https://cpb-us-e1.wpmucdn.com/wordpressua.uark.edu/dist/5/444/files/2018/01/BCoE2022SS1FINAL.pdf</a:t>
            </a:r>
          </a:p>
        </p:txBody>
      </p:sp>
      <p:pic>
        <p:nvPicPr>
          <p:cNvPr id="61" name="図 60"/>
          <p:cNvPicPr>
            <a:picLocks noChangeAspect="1"/>
          </p:cNvPicPr>
          <p:nvPr/>
        </p:nvPicPr>
        <p:blipFill>
          <a:blip r:embed="rId2"/>
          <a:stretch>
            <a:fillRect/>
          </a:stretch>
        </p:blipFill>
        <p:spPr>
          <a:xfrm>
            <a:off x="1748152" y="2206145"/>
            <a:ext cx="6048690" cy="3462541"/>
          </a:xfrm>
          <a:prstGeom prst="rect">
            <a:avLst/>
          </a:prstGeom>
        </p:spPr>
      </p:pic>
      <p:sp>
        <p:nvSpPr>
          <p:cNvPr id="62" name="テキスト ボックス 61"/>
          <p:cNvSpPr txBox="1"/>
          <p:nvPr/>
        </p:nvSpPr>
        <p:spPr>
          <a:xfrm>
            <a:off x="1923936" y="1823582"/>
            <a:ext cx="5958920" cy="275897"/>
          </a:xfrm>
          <a:prstGeom prst="rect">
            <a:avLst/>
          </a:prstGeom>
        </p:spPr>
        <p:txBody>
          <a:bodyPr vert="horz" wrap="none" lIns="0" tIns="45720" rIns="0" bIns="45720" rtlCol="0" anchor="t"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600" b="1" i="0" u="sng" strike="noStrike" kern="1200" cap="none" spc="0" normalizeH="0" baseline="0" noProof="0" dirty="0">
                <a:ln>
                  <a:noFill/>
                </a:ln>
                <a:solidFill>
                  <a:srgbClr val="070F26">
                    <a:lumMod val="75000"/>
                    <a:lumOff val="25000"/>
                  </a:srgbClr>
                </a:solidFill>
                <a:effectLst/>
                <a:uLnTx/>
                <a:uFillTx/>
                <a:latin typeface="Meiryo UI"/>
                <a:ea typeface="Meiryo UI"/>
                <a:cs typeface="+mn-cs"/>
              </a:rPr>
              <a:t>NHS</a:t>
            </a:r>
            <a:r>
              <a:rPr kumimoji="1" lang="ja-JP" altLang="en-US" sz="1600" b="1" i="0" u="sng" strike="noStrike" kern="1200" cap="none" spc="0" normalizeH="0" baseline="0" noProof="0" dirty="0">
                <a:ln>
                  <a:noFill/>
                </a:ln>
                <a:solidFill>
                  <a:srgbClr val="070F26">
                    <a:lumMod val="75000"/>
                    <a:lumOff val="25000"/>
                  </a:srgbClr>
                </a:solidFill>
                <a:effectLst/>
                <a:uLnTx/>
                <a:uFillTx/>
                <a:latin typeface="Meiryo UI"/>
                <a:ea typeface="Meiryo UI"/>
                <a:cs typeface="+mn-cs"/>
              </a:rPr>
              <a:t>　</a:t>
            </a:r>
            <a:r>
              <a:rPr kumimoji="1" lang="en-US" altLang="ja-JP" sz="1600" b="1" i="0" u="sng" strike="noStrike" kern="1200" cap="none" spc="0" normalizeH="0" baseline="0" noProof="0" dirty="0">
                <a:ln>
                  <a:noFill/>
                </a:ln>
                <a:solidFill>
                  <a:srgbClr val="070F26">
                    <a:lumMod val="75000"/>
                    <a:lumOff val="25000"/>
                  </a:srgbClr>
                </a:solidFill>
                <a:effectLst/>
                <a:uLnTx/>
                <a:uFillTx/>
                <a:latin typeface="Meiryo UI"/>
                <a:ea typeface="Meiryo UI"/>
                <a:cs typeface="+mn-cs"/>
              </a:rPr>
              <a:t>Digital Staff Passport</a:t>
            </a:r>
            <a:r>
              <a:rPr kumimoji="1" lang="ja-JP" altLang="en-US" sz="1600" b="1" i="0" u="sng" strike="noStrike" kern="1200" cap="none" spc="0" normalizeH="0" baseline="0" noProof="0" dirty="0">
                <a:ln>
                  <a:noFill/>
                </a:ln>
                <a:solidFill>
                  <a:srgbClr val="070F26">
                    <a:lumMod val="75000"/>
                    <a:lumOff val="25000"/>
                  </a:srgbClr>
                </a:solidFill>
                <a:effectLst/>
                <a:uLnTx/>
                <a:uFillTx/>
                <a:latin typeface="Meiryo UI"/>
                <a:ea typeface="Meiryo UI"/>
                <a:cs typeface="+mn-cs"/>
              </a:rPr>
              <a:t>における</a:t>
            </a:r>
            <a:r>
              <a:rPr kumimoji="1" lang="en-US" altLang="ja-JP" sz="1600" b="1" i="0" u="sng" strike="noStrike" kern="1200" cap="none" spc="0" normalizeH="0" baseline="0" noProof="0" dirty="0" err="1">
                <a:ln>
                  <a:noFill/>
                </a:ln>
                <a:solidFill>
                  <a:srgbClr val="070F26">
                    <a:lumMod val="75000"/>
                    <a:lumOff val="25000"/>
                  </a:srgbClr>
                </a:solidFill>
                <a:effectLst/>
                <a:uLnTx/>
                <a:uFillTx/>
                <a:latin typeface="Meiryo UI"/>
                <a:ea typeface="Meiryo UI"/>
                <a:cs typeface="+mn-cs"/>
              </a:rPr>
              <a:t>Sovrin</a:t>
            </a:r>
            <a:r>
              <a:rPr kumimoji="1" lang="en-US" altLang="ja-JP" sz="1600" b="1" i="0" u="sng" strike="noStrike" kern="1200" cap="none" spc="0" normalizeH="0" baseline="0" noProof="0" dirty="0">
                <a:ln>
                  <a:noFill/>
                </a:ln>
                <a:solidFill>
                  <a:srgbClr val="070F26">
                    <a:lumMod val="75000"/>
                    <a:lumOff val="25000"/>
                  </a:srgbClr>
                </a:solidFill>
                <a:effectLst/>
                <a:uLnTx/>
                <a:uFillTx/>
                <a:latin typeface="Meiryo UI"/>
                <a:ea typeface="Meiryo UI"/>
                <a:cs typeface="+mn-cs"/>
              </a:rPr>
              <a:t> Network</a:t>
            </a:r>
            <a:r>
              <a:rPr kumimoji="1" lang="ja-JP" altLang="en-US" sz="1600" b="1" i="0" u="sng" strike="noStrike" kern="1200" cap="none" spc="0" normalizeH="0" baseline="0" noProof="0" dirty="0">
                <a:ln>
                  <a:noFill/>
                </a:ln>
                <a:solidFill>
                  <a:srgbClr val="070F26">
                    <a:lumMod val="75000"/>
                    <a:lumOff val="25000"/>
                  </a:srgbClr>
                </a:solidFill>
                <a:effectLst/>
                <a:uLnTx/>
                <a:uFillTx/>
                <a:latin typeface="Meiryo UI"/>
                <a:ea typeface="Meiryo UI"/>
                <a:cs typeface="+mn-cs"/>
              </a:rPr>
              <a:t>の活用</a:t>
            </a:r>
          </a:p>
        </p:txBody>
      </p:sp>
      <p:sp>
        <p:nvSpPr>
          <p:cNvPr id="63" name="四角形吹き出し 62"/>
          <p:cNvSpPr/>
          <p:nvPr/>
        </p:nvSpPr>
        <p:spPr>
          <a:xfrm>
            <a:off x="782305" y="4860070"/>
            <a:ext cx="2170424" cy="819489"/>
          </a:xfrm>
          <a:prstGeom prst="wedgeRectCallout">
            <a:avLst>
              <a:gd name="adj1" fmla="val 71309"/>
              <a:gd name="adj2" fmla="val -150723"/>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a:ln>
                  <a:noFill/>
                </a:ln>
                <a:solidFill>
                  <a:srgbClr val="000000"/>
                </a:solidFill>
                <a:effectLst/>
                <a:uLnTx/>
                <a:uFillTx/>
                <a:latin typeface="Arial"/>
                <a:ea typeface="Meiryo UI"/>
                <a:cs typeface="+mn-cs"/>
              </a:rPr>
              <a:t>参加する病院は公開鍵を</a:t>
            </a:r>
            <a:r>
              <a:rPr kumimoji="1" lang="en-US" altLang="ja-JP" sz="1200" b="1" i="0" u="none" strike="noStrike" kern="1200" cap="none" spc="0" normalizeH="0" baseline="0" noProof="0">
                <a:ln>
                  <a:noFill/>
                </a:ln>
                <a:solidFill>
                  <a:srgbClr val="000000"/>
                </a:solidFill>
                <a:effectLst/>
                <a:uLnTx/>
                <a:uFillTx/>
                <a:latin typeface="Arial"/>
                <a:ea typeface="Meiryo UI"/>
                <a:cs typeface="+mn-cs"/>
              </a:rPr>
              <a:t>Sovrin Network</a:t>
            </a:r>
            <a:r>
              <a:rPr kumimoji="1" lang="ja-JP" altLang="en-US" sz="1200" b="1" i="0" u="none" strike="noStrike" kern="1200" cap="none" spc="0" normalizeH="0" baseline="0" noProof="0">
                <a:ln>
                  <a:noFill/>
                </a:ln>
                <a:solidFill>
                  <a:srgbClr val="000000"/>
                </a:solidFill>
                <a:effectLst/>
                <a:uLnTx/>
                <a:uFillTx/>
                <a:latin typeface="Arial"/>
                <a:ea typeface="Meiryo UI"/>
                <a:cs typeface="+mn-cs"/>
              </a:rPr>
              <a:t>のレジストリに保存し、秘密鍵で証明情報に署名を行う。</a:t>
            </a:r>
            <a:endParaRPr kumimoji="1" lang="en-US" altLang="ja-JP" sz="1200" b="1" i="0" u="none" strike="noStrike" kern="1200" cap="none" spc="0" normalizeH="0" baseline="0" noProof="0" dirty="0">
              <a:ln>
                <a:noFill/>
              </a:ln>
              <a:solidFill>
                <a:srgbClr val="000000"/>
              </a:solidFill>
              <a:effectLst/>
              <a:uLnTx/>
              <a:uFillTx/>
              <a:latin typeface="Arial"/>
              <a:ea typeface="Meiryo UI"/>
              <a:cs typeface="+mn-cs"/>
            </a:endParaRPr>
          </a:p>
        </p:txBody>
      </p:sp>
      <p:sp>
        <p:nvSpPr>
          <p:cNvPr id="70" name="四角形吹き出し 69"/>
          <p:cNvSpPr/>
          <p:nvPr/>
        </p:nvSpPr>
        <p:spPr>
          <a:xfrm>
            <a:off x="7404085" y="4849197"/>
            <a:ext cx="2170424" cy="819489"/>
          </a:xfrm>
          <a:prstGeom prst="wedgeRectCallout">
            <a:avLst>
              <a:gd name="adj1" fmla="val -113361"/>
              <a:gd name="adj2" fmla="val -151653"/>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rgbClr val="000000"/>
                </a:solidFill>
                <a:effectLst/>
                <a:uLnTx/>
                <a:uFillTx/>
                <a:latin typeface="Arial"/>
                <a:ea typeface="Meiryo UI"/>
                <a:cs typeface="+mn-cs"/>
              </a:rPr>
              <a:t>検証者は分散型台帳上の公開鍵をもって</a:t>
            </a:r>
            <a:r>
              <a:rPr kumimoji="1" lang="en-US" altLang="ja-JP" sz="1200" b="1" i="0" u="none" strike="noStrike" kern="1200" cap="none" spc="0" normalizeH="0" baseline="0" noProof="0" dirty="0">
                <a:ln>
                  <a:noFill/>
                </a:ln>
                <a:solidFill>
                  <a:srgbClr val="000000"/>
                </a:solidFill>
                <a:effectLst/>
                <a:uLnTx/>
                <a:uFillTx/>
                <a:latin typeface="Arial"/>
                <a:ea typeface="Meiryo UI"/>
                <a:cs typeface="+mn-cs"/>
              </a:rPr>
              <a:t>ID</a:t>
            </a:r>
            <a:r>
              <a:rPr kumimoji="1" lang="ja-JP" altLang="en-US" sz="1200" b="1" i="0" u="none" strike="noStrike" kern="1200" cap="none" spc="0" normalizeH="0" baseline="0" noProof="0" dirty="0">
                <a:ln>
                  <a:noFill/>
                </a:ln>
                <a:solidFill>
                  <a:srgbClr val="000000"/>
                </a:solidFill>
                <a:effectLst/>
                <a:uLnTx/>
                <a:uFillTx/>
                <a:latin typeface="Arial"/>
                <a:ea typeface="Meiryo UI"/>
                <a:cs typeface="+mn-cs"/>
              </a:rPr>
              <a:t>情報の検証を行う</a:t>
            </a:r>
            <a:endParaRPr kumimoji="1" lang="en-US" altLang="ja-JP" sz="1200" b="1" i="0" u="none" strike="noStrike" kern="1200" cap="none" spc="0" normalizeH="0" baseline="0" noProof="0" dirty="0">
              <a:ln>
                <a:noFill/>
              </a:ln>
              <a:solidFill>
                <a:srgbClr val="000000"/>
              </a:solidFill>
              <a:effectLst/>
              <a:uLnTx/>
              <a:uFillTx/>
              <a:latin typeface="Arial"/>
              <a:ea typeface="Meiryo UI"/>
              <a:cs typeface="+mn-cs"/>
            </a:endParaRPr>
          </a:p>
        </p:txBody>
      </p:sp>
      <p:sp>
        <p:nvSpPr>
          <p:cNvPr id="71" name="四角形吹き出し 70"/>
          <p:cNvSpPr/>
          <p:nvPr/>
        </p:nvSpPr>
        <p:spPr>
          <a:xfrm>
            <a:off x="7404085" y="2325615"/>
            <a:ext cx="2170424" cy="819489"/>
          </a:xfrm>
          <a:prstGeom prst="wedgeRectCallout">
            <a:avLst>
              <a:gd name="adj1" fmla="val -119329"/>
              <a:gd name="adj2" fmla="val -2877"/>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rgbClr val="000000"/>
                </a:solidFill>
                <a:effectLst/>
                <a:uLnTx/>
                <a:uFillTx/>
                <a:latin typeface="Arial"/>
                <a:ea typeface="Meiryo UI"/>
                <a:cs typeface="+mn-cs"/>
              </a:rPr>
              <a:t>利用者（医療従事者）の個人情報はブロックチェーンに保存することなく、</a:t>
            </a:r>
            <a:r>
              <a:rPr kumimoji="1" lang="en-US" altLang="ja-JP" sz="1200" b="1" i="0" u="none" strike="noStrike" kern="1200" cap="none" spc="0" normalizeH="0" baseline="0" noProof="0" dirty="0">
                <a:ln>
                  <a:noFill/>
                </a:ln>
                <a:solidFill>
                  <a:srgbClr val="000000"/>
                </a:solidFill>
                <a:effectLst/>
                <a:uLnTx/>
                <a:uFillTx/>
                <a:latin typeface="Arial"/>
                <a:ea typeface="Meiryo UI"/>
                <a:cs typeface="+mn-cs"/>
              </a:rPr>
              <a:t>P2P</a:t>
            </a:r>
            <a:r>
              <a:rPr kumimoji="1" lang="ja-JP" altLang="en-US" sz="1200" b="1" i="0" u="none" strike="noStrike" kern="1200" cap="none" spc="0" normalizeH="0" baseline="0" noProof="0" dirty="0">
                <a:ln>
                  <a:noFill/>
                </a:ln>
                <a:solidFill>
                  <a:srgbClr val="000000"/>
                </a:solidFill>
                <a:effectLst/>
                <a:uLnTx/>
                <a:uFillTx/>
                <a:latin typeface="Arial"/>
                <a:ea typeface="Meiryo UI"/>
                <a:cs typeface="+mn-cs"/>
              </a:rPr>
              <a:t>で通信を行う</a:t>
            </a:r>
            <a:endParaRPr kumimoji="1" lang="en-US" altLang="ja-JP" sz="1200" b="1" i="0" u="none" strike="noStrike" kern="1200" cap="none" spc="0" normalizeH="0" baseline="0" noProof="0" dirty="0">
              <a:ln>
                <a:noFill/>
              </a:ln>
              <a:solidFill>
                <a:srgbClr val="000000"/>
              </a:solidFill>
              <a:effectLst/>
              <a:uLnTx/>
              <a:uFillTx/>
              <a:latin typeface="Arial"/>
              <a:ea typeface="Meiryo UI"/>
              <a:cs typeface="+mn-cs"/>
            </a:endParaRPr>
          </a:p>
        </p:txBody>
      </p:sp>
    </p:spTree>
    <p:extLst>
      <p:ext uri="{BB962C8B-B14F-4D97-AF65-F5344CB8AC3E}">
        <p14:creationId xmlns:p14="http://schemas.microsoft.com/office/powerpoint/2010/main" val="2990924208"/>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タイトル 7"/>
          <p:cNvSpPr>
            <a:spLocks noGrp="1"/>
          </p:cNvSpPr>
          <p:nvPr>
            <p:ph type="title"/>
          </p:nvPr>
        </p:nvSpPr>
        <p:spPr>
          <a:xfrm>
            <a:off x="331490" y="164692"/>
            <a:ext cx="9243021" cy="497459"/>
          </a:xfrm>
        </p:spPr>
        <p:txBody>
          <a:bodyPr>
            <a:normAutofit fontScale="90000"/>
          </a:bodyPr>
          <a:lstStyle/>
          <a:p>
            <a:r>
              <a:rPr lang="en-US" altLang="ja-JP" sz="1100" dirty="0">
                <a:solidFill>
                  <a:srgbClr val="002060"/>
                </a:solidFill>
              </a:rPr>
              <a:t>3.3.1</a:t>
            </a:r>
            <a:r>
              <a:rPr lang="ja-JP" altLang="en-US" sz="1100" dirty="0">
                <a:solidFill>
                  <a:srgbClr val="002060"/>
                </a:solidFill>
              </a:rPr>
              <a:t>　自己主権型／分散型アイデンティティに関する取り組み・ユースケース　</a:t>
            </a:r>
            <a:r>
              <a:rPr lang="en-US" altLang="ja-JP" sz="1400" b="1" spc="0" dirty="0">
                <a:solidFill>
                  <a:srgbClr val="002060"/>
                </a:solidFill>
              </a:rPr>
              <a:t/>
            </a:r>
            <a:br>
              <a:rPr lang="en-US" altLang="ja-JP" sz="1400" b="1" spc="0" dirty="0">
                <a:solidFill>
                  <a:srgbClr val="002060"/>
                </a:solidFill>
              </a:rPr>
            </a:br>
            <a:r>
              <a:rPr lang="en-US" altLang="ja-JP" sz="2000" dirty="0">
                <a:solidFill>
                  <a:srgbClr val="002060"/>
                </a:solidFill>
              </a:rPr>
              <a:t>FCA</a:t>
            </a:r>
            <a:r>
              <a:rPr lang="ja-JP" altLang="en-US" sz="2000" dirty="0">
                <a:solidFill>
                  <a:srgbClr val="002060"/>
                </a:solidFill>
              </a:rPr>
              <a:t>による規制サンドボックスの実施</a:t>
            </a:r>
            <a:endParaRPr lang="ja-JP" altLang="en-US" sz="3100" b="1" spc="0" dirty="0">
              <a:solidFill>
                <a:srgbClr val="002060"/>
              </a:solidFill>
            </a:endParaRPr>
          </a:p>
        </p:txBody>
      </p:sp>
      <p:sp>
        <p:nvSpPr>
          <p:cNvPr id="5" name="正方形/長方形 4"/>
          <p:cNvSpPr/>
          <p:nvPr/>
        </p:nvSpPr>
        <p:spPr>
          <a:xfrm>
            <a:off x="8589228" y="74294"/>
            <a:ext cx="985283" cy="186395"/>
          </a:xfrm>
          <a:prstGeom prst="rect">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400" b="1" i="0" u="none" strike="noStrike" kern="1200" cap="none" spc="0" normalizeH="0" baseline="0" noProof="0" dirty="0">
                <a:ln>
                  <a:noFill/>
                </a:ln>
                <a:solidFill>
                  <a:srgbClr val="000000"/>
                </a:solidFill>
                <a:effectLst/>
                <a:uLnTx/>
                <a:uFillTx/>
                <a:latin typeface="Arial"/>
                <a:ea typeface="Meiryo UI"/>
                <a:cs typeface="+mn-cs"/>
              </a:rPr>
              <a:t>EU</a:t>
            </a:r>
            <a:endParaRPr kumimoji="1" lang="ja-JP" altLang="en-US" sz="1400" b="1" i="0" u="none" strike="noStrike" kern="1200" cap="none" spc="0" normalizeH="0" baseline="0" noProof="0" dirty="0">
              <a:ln>
                <a:noFill/>
              </a:ln>
              <a:solidFill>
                <a:srgbClr val="000000"/>
              </a:solidFill>
              <a:effectLst/>
              <a:uLnTx/>
              <a:uFillTx/>
              <a:latin typeface="Arial"/>
              <a:ea typeface="Meiryo UI"/>
              <a:cs typeface="+mn-cs"/>
            </a:endParaRPr>
          </a:p>
        </p:txBody>
      </p:sp>
      <p:sp>
        <p:nvSpPr>
          <p:cNvPr id="7" name="正方形/長方形 6"/>
          <p:cNvSpPr/>
          <p:nvPr/>
        </p:nvSpPr>
        <p:spPr>
          <a:xfrm>
            <a:off x="8589228" y="287160"/>
            <a:ext cx="985283" cy="186395"/>
          </a:xfrm>
          <a:prstGeom prst="rect">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ドイツ</a:t>
            </a:r>
          </a:p>
        </p:txBody>
      </p:sp>
      <p:sp>
        <p:nvSpPr>
          <p:cNvPr id="9" name="正方形/長方形 8"/>
          <p:cNvSpPr/>
          <p:nvPr/>
        </p:nvSpPr>
        <p:spPr>
          <a:xfrm>
            <a:off x="8589226" y="507060"/>
            <a:ext cx="985283" cy="186395"/>
          </a:xfrm>
          <a:prstGeom prst="rect">
            <a:avLst/>
          </a:prstGeom>
          <a:solidFill>
            <a:schemeClr val="accent2">
              <a:lumMod val="25000"/>
              <a:lumOff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イギリス</a:t>
            </a:r>
          </a:p>
        </p:txBody>
      </p:sp>
      <p:sp>
        <p:nvSpPr>
          <p:cNvPr id="51" name="テキスト ボックス 50"/>
          <p:cNvSpPr txBox="1"/>
          <p:nvPr/>
        </p:nvSpPr>
        <p:spPr>
          <a:xfrm>
            <a:off x="331490" y="658766"/>
            <a:ext cx="9397126" cy="790403"/>
          </a:xfrm>
          <a:prstGeom prst="rect">
            <a:avLst/>
          </a:prstGeom>
          <a:noFill/>
        </p:spPr>
        <p:txBody>
          <a:bodyPr wrap="square" lIns="0" rIns="0" rtlCol="0">
            <a:noAutofit/>
          </a:bodyPr>
          <a:lstStyle/>
          <a:p>
            <a:pPr marL="0" marR="0" lvl="0" indent="0" algn="l" defTabSz="288000" rtl="0" eaLnBrk="1" fontAlgn="auto" latinLnBrk="0" hangingPunct="1">
              <a:lnSpc>
                <a:spcPct val="100000"/>
              </a:lnSpc>
              <a:spcBef>
                <a:spcPts val="0"/>
              </a:spcBef>
              <a:spcAft>
                <a:spcPts val="0"/>
              </a:spcAft>
              <a:buClrTx/>
              <a:buSzTx/>
              <a:buFontTx/>
              <a:buNone/>
              <a:tabLst/>
              <a:defRPr/>
            </a:pPr>
            <a:r>
              <a:rPr kumimoji="1" lang="en-US" altLang="ja-JP" sz="1600" b="1" i="0" u="none" strike="noStrike" kern="1200" cap="none" spc="0" normalizeH="0" baseline="0" noProof="0" dirty="0">
                <a:ln>
                  <a:noFill/>
                </a:ln>
                <a:solidFill>
                  <a:srgbClr val="000000"/>
                </a:solidFill>
                <a:effectLst/>
                <a:uLnTx/>
                <a:uFillTx/>
                <a:latin typeface="Meiryo UI"/>
                <a:ea typeface="Meiryo UI"/>
                <a:cs typeface="+mn-cs"/>
              </a:rPr>
              <a:t>FCA</a:t>
            </a:r>
            <a:r>
              <a:rPr kumimoji="1" lang="ja-JP" altLang="en-US" sz="1600" b="1" i="0" u="none" strike="noStrike" kern="1200" cap="none" spc="0" normalizeH="0" baseline="0" noProof="0" dirty="0">
                <a:ln>
                  <a:noFill/>
                </a:ln>
                <a:solidFill>
                  <a:srgbClr val="000000"/>
                </a:solidFill>
                <a:effectLst/>
                <a:uLnTx/>
                <a:uFillTx/>
                <a:latin typeface="Meiryo UI"/>
                <a:ea typeface="Meiryo UI"/>
                <a:cs typeface="+mn-cs"/>
              </a:rPr>
              <a:t>（金融サービス庁）は新たな技術やビジネスモデルを促進するために、企業が市場で実証を行う事のできる規制サンドボックス（</a:t>
            </a:r>
            <a:r>
              <a:rPr kumimoji="1" lang="en-US" altLang="ja-JP" sz="1600" b="1" i="0" u="none" strike="noStrike" kern="1200" cap="none" spc="0" normalizeH="0" baseline="0" noProof="0" dirty="0">
                <a:ln>
                  <a:noFill/>
                </a:ln>
                <a:solidFill>
                  <a:srgbClr val="000000"/>
                </a:solidFill>
                <a:effectLst/>
                <a:uLnTx/>
                <a:uFillTx/>
                <a:latin typeface="Meiryo UI"/>
                <a:ea typeface="Meiryo UI"/>
                <a:cs typeface="+mn-cs"/>
              </a:rPr>
              <a:t>Regulatory Sandbox</a:t>
            </a:r>
            <a:r>
              <a:rPr kumimoji="1" lang="ja-JP" altLang="en-US" sz="1600" b="1" i="0" u="none" strike="noStrike" kern="1200" cap="none" spc="0" normalizeH="0" baseline="0" noProof="0" dirty="0">
                <a:ln>
                  <a:noFill/>
                </a:ln>
                <a:solidFill>
                  <a:srgbClr val="000000"/>
                </a:solidFill>
                <a:effectLst/>
                <a:uLnTx/>
                <a:uFillTx/>
                <a:latin typeface="Meiryo UI"/>
                <a:ea typeface="Meiryo UI"/>
                <a:cs typeface="+mn-cs"/>
              </a:rPr>
              <a:t>）を実施しており</a:t>
            </a:r>
            <a:r>
              <a:rPr kumimoji="1" lang="ja-JP" altLang="en-US" sz="1600" b="1" i="0" u="none" strike="noStrike" kern="1200" cap="none" spc="0" normalizeH="0" baseline="30000" noProof="0" dirty="0">
                <a:ln>
                  <a:noFill/>
                </a:ln>
                <a:solidFill>
                  <a:srgbClr val="000000"/>
                </a:solidFill>
                <a:effectLst/>
                <a:uLnTx/>
                <a:uFillTx/>
                <a:latin typeface="Meiryo UI"/>
                <a:ea typeface="Meiryo UI"/>
                <a:cs typeface="+mn-cs"/>
              </a:rPr>
              <a:t>１</a:t>
            </a:r>
            <a:r>
              <a:rPr kumimoji="1" lang="ja-JP" altLang="en-US" sz="1600" b="1" i="0" u="none" strike="noStrike" kern="1200" cap="none" spc="0" normalizeH="0" baseline="0" noProof="0" dirty="0">
                <a:ln>
                  <a:noFill/>
                </a:ln>
                <a:solidFill>
                  <a:srgbClr val="000000"/>
                </a:solidFill>
                <a:effectLst/>
                <a:uLnTx/>
                <a:uFillTx/>
                <a:latin typeface="Meiryo UI"/>
                <a:ea typeface="Meiryo UI"/>
                <a:cs typeface="+mn-cs"/>
              </a:rPr>
              <a:t>、規制サンドボックスの中でデジタル</a:t>
            </a:r>
            <a:r>
              <a:rPr kumimoji="1" lang="en-US" altLang="ja-JP" sz="1600" b="1" i="0" u="none" strike="noStrike" kern="1200" cap="none" spc="0" normalizeH="0" baseline="0" noProof="0" dirty="0">
                <a:ln>
                  <a:noFill/>
                </a:ln>
                <a:solidFill>
                  <a:srgbClr val="000000"/>
                </a:solidFill>
                <a:effectLst/>
                <a:uLnTx/>
                <a:uFillTx/>
                <a:latin typeface="Meiryo UI"/>
                <a:ea typeface="Meiryo UI"/>
                <a:cs typeface="+mn-cs"/>
              </a:rPr>
              <a:t>ID</a:t>
            </a:r>
            <a:r>
              <a:rPr kumimoji="1" lang="ja-JP" altLang="en-US" sz="1600" b="1" i="0" u="none" strike="noStrike" kern="1200" cap="none" spc="0" normalizeH="0" baseline="0" noProof="0" dirty="0">
                <a:ln>
                  <a:noFill/>
                </a:ln>
                <a:solidFill>
                  <a:srgbClr val="000000"/>
                </a:solidFill>
                <a:effectLst/>
                <a:uLnTx/>
                <a:uFillTx/>
                <a:latin typeface="Meiryo UI"/>
                <a:ea typeface="Meiryo UI"/>
                <a:cs typeface="+mn-cs"/>
              </a:rPr>
              <a:t>に関する実証が行われ、分散型アイデンティティ、</a:t>
            </a:r>
            <a:r>
              <a:rPr kumimoji="1" lang="en-US" altLang="ja-JP" sz="1600" b="1" i="0" u="none" strike="noStrike" kern="1200" cap="none" spc="0" normalizeH="0" baseline="0" noProof="0" dirty="0">
                <a:ln>
                  <a:noFill/>
                </a:ln>
                <a:solidFill>
                  <a:srgbClr val="000000"/>
                </a:solidFill>
                <a:effectLst/>
                <a:uLnTx/>
                <a:uFillTx/>
                <a:latin typeface="Meiryo UI"/>
                <a:ea typeface="Meiryo UI"/>
                <a:cs typeface="+mn-cs"/>
              </a:rPr>
              <a:t>SSI</a:t>
            </a:r>
            <a:r>
              <a:rPr kumimoji="1" lang="ja-JP" altLang="en-US" sz="1600" b="1" i="0" u="none" strike="noStrike" kern="1200" cap="none" spc="0" normalizeH="0" baseline="0" noProof="0" dirty="0">
                <a:ln>
                  <a:noFill/>
                </a:ln>
                <a:solidFill>
                  <a:srgbClr val="000000"/>
                </a:solidFill>
                <a:effectLst/>
                <a:uLnTx/>
                <a:uFillTx/>
                <a:latin typeface="Meiryo UI"/>
                <a:ea typeface="Meiryo UI"/>
                <a:cs typeface="+mn-cs"/>
              </a:rPr>
              <a:t>に関連した事例も含まれている</a:t>
            </a:r>
            <a:r>
              <a:rPr kumimoji="1" lang="ja-JP" altLang="en-US" sz="1600" b="1" i="0" u="none" strike="noStrike" kern="1200" cap="none" spc="0" normalizeH="0" baseline="30000" noProof="0" dirty="0">
                <a:ln>
                  <a:noFill/>
                </a:ln>
                <a:solidFill>
                  <a:srgbClr val="000000"/>
                </a:solidFill>
                <a:effectLst/>
                <a:uLnTx/>
                <a:uFillTx/>
                <a:latin typeface="Meiryo UI"/>
                <a:ea typeface="Meiryo UI"/>
                <a:cs typeface="+mn-cs"/>
              </a:rPr>
              <a:t>２</a:t>
            </a:r>
            <a:endParaRPr kumimoji="1" lang="en-US" altLang="ja-JP" sz="1600" b="1" i="0" u="none" strike="noStrike" kern="1200" cap="none" spc="0" normalizeH="0" baseline="30000" noProof="0" dirty="0">
              <a:ln>
                <a:noFill/>
              </a:ln>
              <a:solidFill>
                <a:srgbClr val="000000"/>
              </a:solidFill>
              <a:effectLst/>
              <a:uLnTx/>
              <a:uFillTx/>
              <a:latin typeface="Meiryo UI"/>
              <a:ea typeface="Meiryo UI"/>
              <a:cs typeface="+mn-cs"/>
            </a:endParaRPr>
          </a:p>
        </p:txBody>
      </p:sp>
      <p:sp>
        <p:nvSpPr>
          <p:cNvPr id="14" name="正方形/長方形 13"/>
          <p:cNvSpPr/>
          <p:nvPr/>
        </p:nvSpPr>
        <p:spPr>
          <a:xfrm>
            <a:off x="171853" y="6165929"/>
            <a:ext cx="9716400" cy="5078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rgbClr val="000000"/>
                </a:solidFill>
                <a:effectLst/>
                <a:uLnTx/>
                <a:uFillTx/>
                <a:latin typeface="Meiryo UI"/>
                <a:ea typeface="Meiryo UI"/>
                <a:cs typeface="+mn-cs"/>
              </a:rPr>
              <a:t>出所）</a:t>
            </a:r>
            <a:endParaRPr kumimoji="1" lang="en-US" altLang="ja-JP" sz="900" b="0" i="0" u="none" strike="noStrike" kern="1200" cap="none" spc="0" normalizeH="0" baseline="0" noProof="0" dirty="0">
              <a:ln>
                <a:noFill/>
              </a:ln>
              <a:solidFill>
                <a:srgbClr val="000000"/>
              </a:solidFill>
              <a:effectLst/>
              <a:uLnTx/>
              <a:uFillTx/>
              <a:latin typeface="Meiryo UI"/>
              <a:ea typeface="Meiryo U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rgbClr val="000000"/>
                </a:solidFill>
                <a:effectLst/>
                <a:uLnTx/>
                <a:uFillTx/>
                <a:latin typeface="Meiryo UI"/>
                <a:ea typeface="Meiryo UI"/>
                <a:cs typeface="+mn-cs"/>
              </a:rPr>
              <a:t>１　</a:t>
            </a:r>
            <a:r>
              <a:rPr kumimoji="1" lang="en-US" altLang="ja-JP" sz="900" b="0" i="0" u="none" strike="noStrike" kern="1200" cap="none" spc="0" normalizeH="0" baseline="0" noProof="0" dirty="0">
                <a:ln>
                  <a:noFill/>
                </a:ln>
                <a:solidFill>
                  <a:srgbClr val="000000"/>
                </a:solidFill>
                <a:effectLst/>
                <a:uLnTx/>
                <a:uFillTx/>
                <a:latin typeface="Meiryo UI"/>
                <a:ea typeface="Meiryo UI"/>
                <a:cs typeface="+mn-cs"/>
              </a:rPr>
              <a:t>https://www.fca.org.uk/firms/innovation/regulatory-sandbox</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rgbClr val="000000"/>
                </a:solidFill>
                <a:effectLst/>
                <a:uLnTx/>
                <a:uFillTx/>
                <a:latin typeface="Meiryo UI"/>
                <a:ea typeface="Meiryo UI"/>
                <a:cs typeface="+mn-cs"/>
              </a:rPr>
              <a:t>２　</a:t>
            </a:r>
            <a:r>
              <a:rPr kumimoji="1" lang="en-US" altLang="ja-JP" sz="900" b="0" i="0" u="none" strike="noStrike" kern="1200" cap="none" spc="0" normalizeH="0" baseline="0" noProof="0" dirty="0">
                <a:ln>
                  <a:noFill/>
                </a:ln>
                <a:solidFill>
                  <a:srgbClr val="000000"/>
                </a:solidFill>
                <a:effectLst/>
                <a:uLnTx/>
                <a:uFillTx/>
                <a:latin typeface="Meiryo UI"/>
                <a:ea typeface="Meiryo UI"/>
                <a:cs typeface="+mn-cs"/>
              </a:rPr>
              <a:t>https://www.evernym.com/onfido-deloitte/</a:t>
            </a:r>
            <a:r>
              <a:rPr kumimoji="1" lang="ja-JP" altLang="en-US" sz="900" b="0" i="0" u="none" strike="noStrike" kern="1200" cap="none" spc="0" normalizeH="0" baseline="0" noProof="0" dirty="0">
                <a:ln>
                  <a:noFill/>
                </a:ln>
                <a:solidFill>
                  <a:srgbClr val="000000"/>
                </a:solidFill>
                <a:effectLst/>
                <a:uLnTx/>
                <a:uFillTx/>
                <a:latin typeface="Meiryo UI"/>
                <a:ea typeface="Meiryo UI"/>
                <a:cs typeface="+mn-cs"/>
              </a:rPr>
              <a:t>　　 </a:t>
            </a:r>
            <a:endParaRPr kumimoji="1" lang="en-US" altLang="ja-JP" sz="900" b="0"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15" name="テキスト ボックス 14"/>
          <p:cNvSpPr txBox="1"/>
          <p:nvPr/>
        </p:nvSpPr>
        <p:spPr>
          <a:xfrm>
            <a:off x="1888766" y="1667346"/>
            <a:ext cx="5910794" cy="275897"/>
          </a:xfrm>
          <a:prstGeom prst="rect">
            <a:avLst/>
          </a:prstGeom>
        </p:spPr>
        <p:txBody>
          <a:bodyPr vert="horz" wrap="none" lIns="0" tIns="45720" rIns="0" bIns="45720" rtlCol="0" anchor="t"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600" b="1" i="0" u="sng" strike="noStrike" kern="1200" cap="none" spc="0" normalizeH="0" baseline="0" noProof="0" dirty="0">
                <a:ln>
                  <a:noFill/>
                </a:ln>
                <a:solidFill>
                  <a:srgbClr val="070F26">
                    <a:lumMod val="75000"/>
                    <a:lumOff val="25000"/>
                  </a:srgbClr>
                </a:solidFill>
                <a:effectLst/>
                <a:uLnTx/>
                <a:uFillTx/>
                <a:latin typeface="Meiryo UI"/>
                <a:ea typeface="Meiryo UI"/>
                <a:cs typeface="+mn-cs"/>
              </a:rPr>
              <a:t>規制サンドボックスにおける分散型アイデンティティ、</a:t>
            </a:r>
            <a:r>
              <a:rPr kumimoji="1" lang="en-US" altLang="ja-JP" sz="1600" b="1" i="0" u="sng" strike="noStrike" kern="1200" cap="none" spc="0" normalizeH="0" baseline="0" noProof="0" dirty="0">
                <a:ln>
                  <a:noFill/>
                </a:ln>
                <a:solidFill>
                  <a:srgbClr val="070F26">
                    <a:lumMod val="75000"/>
                    <a:lumOff val="25000"/>
                  </a:srgbClr>
                </a:solidFill>
                <a:effectLst/>
                <a:uLnTx/>
                <a:uFillTx/>
                <a:latin typeface="Meiryo UI"/>
                <a:ea typeface="Meiryo UI"/>
                <a:cs typeface="+mn-cs"/>
              </a:rPr>
              <a:t>SSI</a:t>
            </a:r>
            <a:r>
              <a:rPr kumimoji="1" lang="ja-JP" altLang="en-US" sz="1600" b="1" i="0" u="sng" strike="noStrike" kern="1200" cap="none" spc="0" normalizeH="0" baseline="0" noProof="0" dirty="0">
                <a:ln>
                  <a:noFill/>
                </a:ln>
                <a:solidFill>
                  <a:srgbClr val="070F26">
                    <a:lumMod val="75000"/>
                    <a:lumOff val="25000"/>
                  </a:srgbClr>
                </a:solidFill>
                <a:effectLst/>
                <a:uLnTx/>
                <a:uFillTx/>
                <a:latin typeface="Meiryo UI"/>
                <a:ea typeface="Meiryo UI"/>
                <a:cs typeface="+mn-cs"/>
              </a:rPr>
              <a:t>に関連した実証</a:t>
            </a:r>
          </a:p>
        </p:txBody>
      </p:sp>
      <p:sp>
        <p:nvSpPr>
          <p:cNvPr id="16" name="正方形/長方形 15"/>
          <p:cNvSpPr/>
          <p:nvPr/>
        </p:nvSpPr>
        <p:spPr>
          <a:xfrm>
            <a:off x="465792" y="2150684"/>
            <a:ext cx="2103985" cy="274024"/>
          </a:xfrm>
          <a:prstGeom prst="rect">
            <a:avLst/>
          </a:prstGeom>
          <a:solidFill>
            <a:schemeClr val="accent2">
              <a:lumMod val="75000"/>
              <a:lumOff val="2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参加企業等</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17" name="テキスト ボックス 16"/>
          <p:cNvSpPr txBox="1"/>
          <p:nvPr/>
        </p:nvSpPr>
        <p:spPr>
          <a:xfrm>
            <a:off x="465793" y="2404932"/>
            <a:ext cx="914400" cy="914400"/>
          </a:xfrm>
          <a:prstGeom prst="rect">
            <a:avLst/>
          </a:prstGeom>
        </p:spPr>
        <p:txBody>
          <a:bodyPr vert="horz" wrap="none" lIns="0" tIns="45720" rIns="0" bIns="45720" rtlCol="0" anchor="t" anchorCtr="0">
            <a:normAutofit fontScale="97500"/>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1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18" name="テキスト ボックス 17"/>
          <p:cNvSpPr txBox="1"/>
          <p:nvPr/>
        </p:nvSpPr>
        <p:spPr>
          <a:xfrm>
            <a:off x="465792" y="2424708"/>
            <a:ext cx="8473255" cy="735206"/>
          </a:xfrm>
          <a:prstGeom prst="rect">
            <a:avLst/>
          </a:prstGeom>
        </p:spPr>
        <p:txBody>
          <a:bodyPr vert="horz" wrap="none" lIns="0" tIns="45720" rIns="0" bIns="45720" rtlCol="0" anchor="t" anchorCtr="0">
            <a:normAutofit fontScale="97500"/>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en-US" altLang="ja-JP" sz="1400" b="0" i="0" u="none" strike="noStrike" kern="1200" cap="none" spc="0" normalizeH="0" baseline="0" noProof="0" dirty="0">
                <a:ln>
                  <a:noFill/>
                </a:ln>
                <a:solidFill>
                  <a:srgbClr val="000000"/>
                </a:solidFill>
                <a:effectLst/>
                <a:uLnTx/>
                <a:uFillTx/>
                <a:latin typeface="Arial"/>
                <a:ea typeface="Meiryo UI"/>
                <a:cs typeface="+mn-cs"/>
              </a:rPr>
              <a:t>Fintech Delivery Panel</a:t>
            </a:r>
            <a:r>
              <a:rPr kumimoji="1" lang="ja-JP" altLang="en-US" sz="1400" b="0" i="0" u="none" strike="noStrike" kern="1200" cap="none" spc="0" normalizeH="0" baseline="0" noProof="0" dirty="0">
                <a:ln>
                  <a:noFill/>
                </a:ln>
                <a:solidFill>
                  <a:srgbClr val="000000"/>
                </a:solidFill>
                <a:effectLst/>
                <a:uLnTx/>
                <a:uFillTx/>
                <a:latin typeface="Arial"/>
                <a:ea typeface="Meiryo UI"/>
                <a:cs typeface="+mn-cs"/>
              </a:rPr>
              <a:t>　</a:t>
            </a:r>
            <a:r>
              <a:rPr kumimoji="1" lang="en-US" altLang="ja-JP" sz="1400" b="0" i="0" u="none" strike="noStrike" kern="1200" cap="none" spc="0" normalizeH="0" baseline="0" noProof="0" dirty="0">
                <a:ln>
                  <a:noFill/>
                </a:ln>
                <a:solidFill>
                  <a:srgbClr val="000000"/>
                </a:solidFill>
                <a:effectLst/>
                <a:uLnTx/>
                <a:uFillTx/>
                <a:latin typeface="Arial"/>
                <a:ea typeface="Meiryo UI"/>
                <a:cs typeface="+mn-cs"/>
              </a:rPr>
              <a:t>Partners</a:t>
            </a:r>
            <a:r>
              <a:rPr kumimoji="1" lang="en-US" altLang="ja-JP" sz="1400" b="0" i="0" u="none" strike="noStrike" kern="1200" cap="none" spc="0" normalizeH="0" baseline="30000" noProof="0" dirty="0">
                <a:ln>
                  <a:noFill/>
                </a:ln>
                <a:solidFill>
                  <a:srgbClr val="000000"/>
                </a:solidFill>
                <a:effectLst/>
                <a:uLnTx/>
                <a:uFillTx/>
                <a:latin typeface="Arial"/>
                <a:ea typeface="Meiryo UI"/>
                <a:cs typeface="+mn-cs"/>
              </a:rPr>
              <a:t>※</a:t>
            </a:r>
            <a:r>
              <a:rPr kumimoji="1" lang="ja-JP" altLang="en-US" sz="1400" b="0" i="0" u="none" strike="noStrike" kern="1200" cap="none" spc="0" normalizeH="0" baseline="0" noProof="0" dirty="0">
                <a:ln>
                  <a:noFill/>
                </a:ln>
                <a:solidFill>
                  <a:srgbClr val="000000"/>
                </a:solidFill>
                <a:effectLst/>
                <a:uLnTx/>
                <a:uFillTx/>
                <a:latin typeface="Arial"/>
                <a:ea typeface="Meiryo UI"/>
                <a:cs typeface="+mn-cs"/>
              </a:rPr>
              <a:t>が申請主体となり、</a:t>
            </a:r>
            <a:r>
              <a:rPr kumimoji="1" lang="en-US" altLang="ja-JP" sz="1400" b="0" i="0" u="none" strike="noStrike" kern="1200" cap="none" spc="0" normalizeH="0" baseline="0" noProof="0" dirty="0">
                <a:ln>
                  <a:noFill/>
                </a:ln>
                <a:solidFill>
                  <a:srgbClr val="000000"/>
                </a:solidFill>
                <a:effectLst/>
                <a:uLnTx/>
                <a:uFillTx/>
                <a:latin typeface="Arial"/>
                <a:ea typeface="Meiryo UI"/>
                <a:cs typeface="+mn-cs"/>
              </a:rPr>
              <a:t>Deloitte</a:t>
            </a:r>
            <a:r>
              <a:rPr kumimoji="1" lang="ja-JP" altLang="en-US" sz="1400" b="0" i="0" u="none" strike="noStrike" kern="1200" cap="none" spc="0" normalizeH="0" baseline="0" noProof="0" dirty="0" err="1">
                <a:ln>
                  <a:noFill/>
                </a:ln>
                <a:solidFill>
                  <a:srgbClr val="000000"/>
                </a:solidFill>
                <a:effectLst/>
                <a:uLnTx/>
                <a:uFillTx/>
                <a:latin typeface="Arial"/>
                <a:ea typeface="Meiryo UI"/>
                <a:cs typeface="+mn-cs"/>
              </a:rPr>
              <a:t>、</a:t>
            </a:r>
            <a:r>
              <a:rPr kumimoji="1" lang="en-US" altLang="ja-JP" sz="1400" b="0" i="0" u="none" strike="noStrike" kern="1200" cap="none" spc="0" normalizeH="0" baseline="0" noProof="0" dirty="0" err="1">
                <a:ln>
                  <a:noFill/>
                </a:ln>
                <a:solidFill>
                  <a:srgbClr val="000000"/>
                </a:solidFill>
                <a:effectLst/>
                <a:uLnTx/>
                <a:uFillTx/>
                <a:latin typeface="Arial"/>
                <a:ea typeface="Meiryo UI"/>
                <a:cs typeface="+mn-cs"/>
              </a:rPr>
              <a:t>Evernym</a:t>
            </a:r>
            <a:r>
              <a:rPr kumimoji="1" lang="ja-JP" altLang="en-US" sz="1400" b="0" i="0" u="none" strike="noStrike" kern="1200" cap="none" spc="0" normalizeH="0" baseline="0" noProof="0" dirty="0" err="1">
                <a:ln>
                  <a:noFill/>
                </a:ln>
                <a:solidFill>
                  <a:srgbClr val="000000"/>
                </a:solidFill>
                <a:effectLst/>
                <a:uLnTx/>
                <a:uFillTx/>
                <a:latin typeface="Arial"/>
                <a:ea typeface="Meiryo UI"/>
                <a:cs typeface="+mn-cs"/>
              </a:rPr>
              <a:t>、</a:t>
            </a:r>
            <a:r>
              <a:rPr kumimoji="1" lang="en-US" altLang="ja-JP" sz="1400" b="0" i="0" u="none" strike="noStrike" kern="1200" cap="none" spc="0" normalizeH="0" baseline="0" noProof="0" dirty="0" err="1">
                <a:ln>
                  <a:noFill/>
                </a:ln>
                <a:solidFill>
                  <a:srgbClr val="000000"/>
                </a:solidFill>
                <a:effectLst/>
                <a:uLnTx/>
                <a:uFillTx/>
                <a:latin typeface="Arial"/>
                <a:ea typeface="Meiryo UI"/>
                <a:cs typeface="+mn-cs"/>
              </a:rPr>
              <a:t>Onfido</a:t>
            </a:r>
            <a:r>
              <a:rPr kumimoji="1" lang="ja-JP" altLang="en-US" sz="1400" b="0" i="0" u="none" strike="noStrike" kern="1200" cap="none" spc="0" normalizeH="0" baseline="0" noProof="0" dirty="0">
                <a:ln>
                  <a:noFill/>
                </a:ln>
                <a:solidFill>
                  <a:srgbClr val="000000"/>
                </a:solidFill>
                <a:effectLst/>
                <a:uLnTx/>
                <a:uFillTx/>
                <a:latin typeface="Arial"/>
                <a:ea typeface="Meiryo UI"/>
                <a:cs typeface="+mn-cs"/>
              </a:rPr>
              <a:t>等がメンバーとして参加した</a:t>
            </a:r>
            <a:endParaRPr kumimoji="1" lang="en-US" altLang="ja-JP" sz="1200" b="0" i="0" u="none" strike="noStrike" kern="1200" cap="none" spc="0" normalizeH="0" baseline="0" noProof="0" dirty="0">
              <a:ln>
                <a:noFill/>
              </a:ln>
              <a:solidFill>
                <a:srgbClr val="000000"/>
              </a:solidFill>
              <a:effectLst/>
              <a:uLnTx/>
              <a:uFillTx/>
              <a:latin typeface="Arial"/>
              <a:ea typeface="Meiryo UI"/>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en-US" altLang="ja-JP" sz="1400" b="0" i="0" u="none" strike="noStrike" kern="1200" cap="none" spc="0" normalizeH="0" baseline="0" noProof="0" dirty="0">
                <a:ln>
                  <a:noFill/>
                </a:ln>
                <a:solidFill>
                  <a:srgbClr val="000000"/>
                </a:solidFill>
                <a:effectLst/>
                <a:uLnTx/>
                <a:uFillTx/>
                <a:latin typeface="Arial"/>
                <a:ea typeface="Meiryo UI"/>
                <a:cs typeface="+mn-cs"/>
              </a:rPr>
              <a:t>2019</a:t>
            </a:r>
            <a:r>
              <a:rPr kumimoji="1" lang="ja-JP" altLang="en-US" sz="1400" b="0" i="0" u="none" strike="noStrike" kern="1200" cap="none" spc="0" normalizeH="0" baseline="0" noProof="0" dirty="0">
                <a:ln>
                  <a:noFill/>
                </a:ln>
                <a:solidFill>
                  <a:srgbClr val="000000"/>
                </a:solidFill>
                <a:effectLst/>
                <a:uLnTx/>
                <a:uFillTx/>
                <a:latin typeface="Arial"/>
                <a:ea typeface="Meiryo UI"/>
                <a:cs typeface="+mn-cs"/>
              </a:rPr>
              <a:t>年の規制サンドボックス第</a:t>
            </a:r>
            <a:r>
              <a:rPr kumimoji="1" lang="en-US" altLang="ja-JP" sz="1400" b="0" i="0" u="none" strike="noStrike" kern="1200" cap="none" spc="0" normalizeH="0" baseline="0" noProof="0" dirty="0">
                <a:ln>
                  <a:noFill/>
                </a:ln>
                <a:solidFill>
                  <a:srgbClr val="000000"/>
                </a:solidFill>
                <a:effectLst/>
                <a:uLnTx/>
                <a:uFillTx/>
                <a:latin typeface="Arial"/>
                <a:ea typeface="Meiryo UI"/>
                <a:cs typeface="+mn-cs"/>
              </a:rPr>
              <a:t>5</a:t>
            </a:r>
            <a:r>
              <a:rPr kumimoji="1" lang="ja-JP" altLang="en-US" sz="1400" b="0" i="0" u="none" strike="noStrike" kern="1200" cap="none" spc="0" normalizeH="0" baseline="0" noProof="0" dirty="0">
                <a:ln>
                  <a:noFill/>
                </a:ln>
                <a:solidFill>
                  <a:srgbClr val="000000"/>
                </a:solidFill>
                <a:effectLst/>
                <a:uLnTx/>
                <a:uFillTx/>
                <a:latin typeface="Arial"/>
                <a:ea typeface="Meiryo UI"/>
                <a:cs typeface="+mn-cs"/>
              </a:rPr>
              <a:t>コホートで申請が認められ実施された</a:t>
            </a:r>
            <a:endParaRPr kumimoji="1" lang="ja-JP" altLang="en-US" sz="11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19" name="正方形/長方形 18"/>
          <p:cNvSpPr/>
          <p:nvPr/>
        </p:nvSpPr>
        <p:spPr>
          <a:xfrm>
            <a:off x="465793" y="3158648"/>
            <a:ext cx="2103984" cy="239263"/>
          </a:xfrm>
          <a:prstGeom prst="rect">
            <a:avLst/>
          </a:prstGeom>
          <a:solidFill>
            <a:schemeClr val="accent2">
              <a:lumMod val="75000"/>
              <a:lumOff val="2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取り組み概要</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20" name="テキスト ボックス 19"/>
          <p:cNvSpPr txBox="1"/>
          <p:nvPr/>
        </p:nvSpPr>
        <p:spPr>
          <a:xfrm>
            <a:off x="465793" y="3469103"/>
            <a:ext cx="9025047" cy="1116993"/>
          </a:xfrm>
          <a:prstGeom prst="rect">
            <a:avLst/>
          </a:prstGeom>
        </p:spPr>
        <p:txBody>
          <a:bodyPr vert="horz" wrap="none" lIns="0" tIns="45720" rIns="0" bIns="45720" rtlCol="0" anchor="t" anchorCtr="0">
            <a:normAutofit fontScale="97500"/>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400" b="0" i="0" u="none" strike="noStrike" kern="1200" cap="none" spc="0" normalizeH="0" baseline="0" noProof="0" dirty="0">
                <a:ln>
                  <a:noFill/>
                </a:ln>
                <a:solidFill>
                  <a:srgbClr val="000000"/>
                </a:solidFill>
                <a:effectLst/>
                <a:uLnTx/>
                <a:uFillTx/>
                <a:latin typeface="Arial"/>
                <a:ea typeface="Meiryo UI"/>
                <a:cs typeface="+mn-cs"/>
              </a:rPr>
              <a:t>金融機関の</a:t>
            </a:r>
            <a:r>
              <a:rPr kumimoji="1" lang="en-US" altLang="ja-JP" sz="1400" b="0" i="0" u="none" strike="noStrike" kern="1200" cap="none" spc="0" normalizeH="0" baseline="0" noProof="0" dirty="0">
                <a:ln>
                  <a:noFill/>
                </a:ln>
                <a:solidFill>
                  <a:srgbClr val="000000"/>
                </a:solidFill>
                <a:effectLst/>
                <a:uLnTx/>
                <a:uFillTx/>
                <a:latin typeface="Arial"/>
                <a:ea typeface="Meiryo UI"/>
                <a:cs typeface="+mn-cs"/>
              </a:rPr>
              <a:t>KYC</a:t>
            </a:r>
            <a:r>
              <a:rPr kumimoji="1" lang="ja-JP" altLang="en-US" sz="1400" b="0" i="0" u="none" strike="noStrike" kern="1200" cap="none" spc="0" normalizeH="0" baseline="0" noProof="0" dirty="0">
                <a:ln>
                  <a:noFill/>
                </a:ln>
                <a:solidFill>
                  <a:srgbClr val="000000"/>
                </a:solidFill>
                <a:effectLst/>
                <a:uLnTx/>
                <a:uFillTx/>
                <a:latin typeface="Arial"/>
                <a:ea typeface="Meiryo UI"/>
                <a:cs typeface="+mn-cs"/>
              </a:rPr>
              <a:t>プロセスにおいて、消費者が分散型</a:t>
            </a:r>
            <a:r>
              <a:rPr kumimoji="1" lang="en-US" altLang="ja-JP" sz="1400" b="0" i="0" u="none" strike="noStrike" kern="1200" cap="none" spc="0" normalizeH="0" baseline="0" noProof="0" dirty="0">
                <a:ln>
                  <a:noFill/>
                </a:ln>
                <a:solidFill>
                  <a:srgbClr val="000000"/>
                </a:solidFill>
                <a:effectLst/>
                <a:uLnTx/>
                <a:uFillTx/>
                <a:latin typeface="Arial"/>
                <a:ea typeface="Meiryo UI"/>
                <a:cs typeface="+mn-cs"/>
              </a:rPr>
              <a:t>ID</a:t>
            </a:r>
            <a:r>
              <a:rPr kumimoji="1" lang="ja-JP" altLang="en-US" sz="1400" b="0" i="0" u="none" strike="noStrike" kern="1200" cap="none" spc="0" normalizeH="0" baseline="0" noProof="0" dirty="0">
                <a:ln>
                  <a:noFill/>
                </a:ln>
                <a:solidFill>
                  <a:srgbClr val="000000"/>
                </a:solidFill>
                <a:effectLst/>
                <a:uLnTx/>
                <a:uFillTx/>
                <a:latin typeface="Arial"/>
                <a:ea typeface="Meiryo UI"/>
                <a:cs typeface="+mn-cs"/>
              </a:rPr>
              <a:t>と</a:t>
            </a:r>
            <a:r>
              <a:rPr kumimoji="1" lang="en-US" altLang="ja-JP" sz="1400" b="0" i="0" u="none" strike="noStrike" kern="1200" cap="none" spc="0" normalizeH="0" baseline="0" noProof="0" dirty="0">
                <a:ln>
                  <a:noFill/>
                </a:ln>
                <a:solidFill>
                  <a:srgbClr val="000000"/>
                </a:solidFill>
                <a:effectLst/>
                <a:uLnTx/>
                <a:uFillTx/>
                <a:latin typeface="Arial"/>
                <a:ea typeface="Meiryo UI"/>
                <a:cs typeface="+mn-cs"/>
              </a:rPr>
              <a:t>VC</a:t>
            </a:r>
            <a:r>
              <a:rPr kumimoji="1" lang="ja-JP" altLang="en-US" sz="1400" b="0" i="0" u="none" strike="noStrike" kern="1200" cap="none" spc="0" normalizeH="0" baseline="0" noProof="0" dirty="0">
                <a:ln>
                  <a:noFill/>
                </a:ln>
                <a:solidFill>
                  <a:srgbClr val="000000"/>
                </a:solidFill>
                <a:effectLst/>
                <a:uLnTx/>
                <a:uFillTx/>
                <a:latin typeface="Arial"/>
                <a:ea typeface="Meiryo UI"/>
                <a:cs typeface="+mn-cs"/>
              </a:rPr>
              <a:t>を用いて身元の証明を行い口座を開設する実証を行い、規制</a:t>
            </a:r>
            <a:r>
              <a:rPr kumimoji="1" lang="en-US" altLang="ja-JP" sz="1400" b="0" i="0" u="none" strike="noStrike" kern="1200" cap="none" spc="0" normalizeH="0" baseline="0" noProof="0" dirty="0">
                <a:ln>
                  <a:noFill/>
                </a:ln>
                <a:solidFill>
                  <a:srgbClr val="000000"/>
                </a:solidFill>
                <a:effectLst/>
                <a:uLnTx/>
                <a:uFillTx/>
                <a:latin typeface="Arial"/>
                <a:ea typeface="Meiryo UI"/>
                <a:cs typeface="+mn-cs"/>
              </a:rPr>
              <a:t/>
            </a:r>
            <a:br>
              <a:rPr kumimoji="1" lang="en-US" altLang="ja-JP" sz="1400" b="0" i="0" u="none" strike="noStrike" kern="1200" cap="none" spc="0" normalizeH="0" baseline="0" noProof="0" dirty="0">
                <a:ln>
                  <a:noFill/>
                </a:ln>
                <a:solidFill>
                  <a:srgbClr val="000000"/>
                </a:solidFill>
                <a:effectLst/>
                <a:uLnTx/>
                <a:uFillTx/>
                <a:latin typeface="Arial"/>
                <a:ea typeface="Meiryo UI"/>
                <a:cs typeface="+mn-cs"/>
              </a:rPr>
            </a:br>
            <a:r>
              <a:rPr kumimoji="1" lang="ja-JP" altLang="en-US" sz="1400" b="0" i="0" u="none" strike="noStrike" kern="1200" cap="none" spc="0" normalizeH="0" baseline="0" noProof="0" dirty="0">
                <a:ln>
                  <a:noFill/>
                </a:ln>
                <a:solidFill>
                  <a:srgbClr val="000000"/>
                </a:solidFill>
                <a:effectLst/>
                <a:uLnTx/>
                <a:uFillTx/>
                <a:latin typeface="Arial"/>
                <a:ea typeface="Meiryo UI"/>
                <a:cs typeface="+mn-cs"/>
              </a:rPr>
              <a:t>要件への適合をテストした</a:t>
            </a:r>
            <a:endParaRPr kumimoji="1" lang="en-US" altLang="ja-JP" sz="1400" b="0" i="0" u="none" strike="noStrike" kern="1200" cap="none" spc="0" normalizeH="0" baseline="0" noProof="0" dirty="0">
              <a:ln>
                <a:noFill/>
              </a:ln>
              <a:solidFill>
                <a:srgbClr val="000000"/>
              </a:solidFill>
              <a:effectLst/>
              <a:uLnTx/>
              <a:uFillTx/>
              <a:latin typeface="Arial"/>
              <a:ea typeface="Meiryo UI"/>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en-US" altLang="ja-JP" sz="1400" b="0" i="0" u="none" strike="noStrike" kern="1200" cap="none" spc="0" normalizeH="0" baseline="0" noProof="0" dirty="0" err="1">
                <a:ln>
                  <a:noFill/>
                </a:ln>
                <a:solidFill>
                  <a:srgbClr val="000000"/>
                </a:solidFill>
                <a:effectLst/>
                <a:uLnTx/>
                <a:uFillTx/>
                <a:latin typeface="Arial"/>
                <a:ea typeface="Meiryo UI"/>
                <a:cs typeface="+mn-cs"/>
              </a:rPr>
              <a:t>Evernym</a:t>
            </a:r>
            <a:r>
              <a:rPr kumimoji="1" lang="ja-JP" altLang="en-US" sz="1400" b="0" i="0" u="none" strike="noStrike" kern="1200" cap="none" spc="0" normalizeH="0" baseline="0" noProof="0" dirty="0" err="1">
                <a:ln>
                  <a:noFill/>
                </a:ln>
                <a:solidFill>
                  <a:srgbClr val="000000"/>
                </a:solidFill>
                <a:effectLst/>
                <a:uLnTx/>
                <a:uFillTx/>
                <a:latin typeface="Arial"/>
                <a:ea typeface="Meiryo UI"/>
                <a:cs typeface="+mn-cs"/>
              </a:rPr>
              <a:t>の提</a:t>
            </a:r>
            <a:r>
              <a:rPr kumimoji="1" lang="ja-JP" altLang="en-US" sz="1400" b="0" i="0" u="none" strike="noStrike" kern="1200" cap="none" spc="0" normalizeH="0" baseline="0" noProof="0" dirty="0">
                <a:ln>
                  <a:noFill/>
                </a:ln>
                <a:solidFill>
                  <a:srgbClr val="000000"/>
                </a:solidFill>
                <a:effectLst/>
                <a:uLnTx/>
                <a:uFillTx/>
                <a:latin typeface="Arial"/>
                <a:ea typeface="Meiryo UI"/>
                <a:cs typeface="+mn-cs"/>
              </a:rPr>
              <a:t>供する自己主権型のデジタル</a:t>
            </a:r>
            <a:r>
              <a:rPr kumimoji="1" lang="en-US" altLang="ja-JP" sz="1400" b="0" i="0" u="none" strike="noStrike" kern="1200" cap="none" spc="0" normalizeH="0" baseline="0" noProof="0" dirty="0">
                <a:ln>
                  <a:noFill/>
                </a:ln>
                <a:solidFill>
                  <a:srgbClr val="000000"/>
                </a:solidFill>
                <a:effectLst/>
                <a:uLnTx/>
                <a:uFillTx/>
                <a:latin typeface="Arial"/>
                <a:ea typeface="Meiryo UI"/>
                <a:cs typeface="+mn-cs"/>
              </a:rPr>
              <a:t>ID</a:t>
            </a:r>
            <a:r>
              <a:rPr kumimoji="1" lang="ja-JP" altLang="en-US" sz="1400" b="0" i="0" u="none" strike="noStrike" kern="1200" cap="none" spc="0" normalizeH="0" baseline="0" noProof="0" dirty="0">
                <a:ln>
                  <a:noFill/>
                </a:ln>
                <a:solidFill>
                  <a:srgbClr val="000000"/>
                </a:solidFill>
                <a:effectLst/>
                <a:uLnTx/>
                <a:uFillTx/>
                <a:latin typeface="Arial"/>
                <a:ea typeface="Meiryo UI"/>
                <a:cs typeface="+mn-cs"/>
              </a:rPr>
              <a:t>ウォレット及び</a:t>
            </a:r>
            <a:r>
              <a:rPr kumimoji="1" lang="en-US" altLang="ja-JP" sz="1400" b="0" i="0" u="none" strike="noStrike" kern="1200" cap="none" spc="0" normalizeH="0" baseline="0" noProof="0" dirty="0">
                <a:ln>
                  <a:noFill/>
                </a:ln>
                <a:solidFill>
                  <a:srgbClr val="000000"/>
                </a:solidFill>
                <a:effectLst/>
                <a:uLnTx/>
                <a:uFillTx/>
                <a:latin typeface="Arial"/>
                <a:ea typeface="Meiryo UI"/>
                <a:cs typeface="+mn-cs"/>
              </a:rPr>
              <a:t>VC</a:t>
            </a:r>
            <a:r>
              <a:rPr kumimoji="1" lang="ja-JP" altLang="en-US" sz="1400" b="0" i="0" u="none" strike="noStrike" kern="1200" cap="none" spc="0" normalizeH="0" baseline="0" noProof="0" dirty="0">
                <a:ln>
                  <a:noFill/>
                </a:ln>
                <a:solidFill>
                  <a:srgbClr val="000000"/>
                </a:solidFill>
                <a:effectLst/>
                <a:uLnTx/>
                <a:uFillTx/>
                <a:latin typeface="Arial"/>
                <a:ea typeface="Meiryo UI"/>
                <a:cs typeface="+mn-cs"/>
              </a:rPr>
              <a:t>の発行プラットフォームと</a:t>
            </a:r>
            <a:r>
              <a:rPr kumimoji="1" lang="en-US" altLang="ja-JP" sz="1400" b="0" i="0" u="none" strike="noStrike" kern="1200" cap="none" spc="0" normalizeH="0" baseline="0" noProof="0" dirty="0" err="1">
                <a:ln>
                  <a:noFill/>
                </a:ln>
                <a:solidFill>
                  <a:srgbClr val="000000"/>
                </a:solidFill>
                <a:effectLst/>
                <a:uLnTx/>
                <a:uFillTx/>
                <a:latin typeface="Arial"/>
                <a:ea typeface="Meiryo UI"/>
                <a:cs typeface="+mn-cs"/>
              </a:rPr>
              <a:t>Onfido</a:t>
            </a:r>
            <a:r>
              <a:rPr kumimoji="1" lang="ja-JP" altLang="en-US" sz="1400" b="0" i="0" u="none" strike="noStrike" kern="1200" cap="none" spc="0" normalizeH="0" baseline="0" noProof="0" dirty="0">
                <a:ln>
                  <a:noFill/>
                </a:ln>
                <a:solidFill>
                  <a:srgbClr val="000000"/>
                </a:solidFill>
                <a:effectLst/>
                <a:uLnTx/>
                <a:uFillTx/>
                <a:latin typeface="Arial"/>
                <a:ea typeface="Meiryo UI"/>
                <a:cs typeface="+mn-cs"/>
              </a:rPr>
              <a:t>の</a:t>
            </a:r>
            <a:r>
              <a:rPr kumimoji="1" lang="en-US" altLang="ja-JP" sz="1400" b="0" i="0" u="none" strike="noStrike" kern="1200" cap="none" spc="0" normalizeH="0" baseline="0" noProof="0" dirty="0">
                <a:ln>
                  <a:noFill/>
                </a:ln>
                <a:solidFill>
                  <a:srgbClr val="000000"/>
                </a:solidFill>
                <a:effectLst/>
                <a:uLnTx/>
                <a:uFillTx/>
                <a:latin typeface="Arial"/>
                <a:ea typeface="Meiryo UI"/>
                <a:cs typeface="+mn-cs"/>
              </a:rPr>
              <a:t>ID</a:t>
            </a:r>
            <a:r>
              <a:rPr kumimoji="1" lang="ja-JP" altLang="en-US" sz="1400" b="0" i="0" u="none" strike="noStrike" kern="1200" cap="none" spc="0" normalizeH="0" baseline="0" noProof="0" dirty="0">
                <a:ln>
                  <a:noFill/>
                </a:ln>
                <a:solidFill>
                  <a:srgbClr val="000000"/>
                </a:solidFill>
                <a:effectLst/>
                <a:uLnTx/>
                <a:uFillTx/>
                <a:latin typeface="Arial"/>
                <a:ea typeface="Meiryo UI"/>
                <a:cs typeface="+mn-cs"/>
              </a:rPr>
              <a:t>検証</a:t>
            </a:r>
            <a:r>
              <a:rPr kumimoji="1" lang="en-US" altLang="ja-JP" sz="1400" b="0" i="0" u="none" strike="noStrike" kern="1200" cap="none" spc="0" normalizeH="0" baseline="0" noProof="0" dirty="0">
                <a:ln>
                  <a:noFill/>
                </a:ln>
                <a:solidFill>
                  <a:srgbClr val="000000"/>
                </a:solidFill>
                <a:effectLst/>
                <a:uLnTx/>
                <a:uFillTx/>
                <a:latin typeface="Arial"/>
                <a:ea typeface="Meiryo UI"/>
                <a:cs typeface="+mn-cs"/>
              </a:rPr>
              <a:t>SDK</a:t>
            </a:r>
            <a:r>
              <a:rPr kumimoji="1" lang="ja-JP" altLang="en-US" sz="1400" b="0" i="0" u="none" strike="noStrike" kern="1200" cap="none" spc="0" normalizeH="0" baseline="0" noProof="0" dirty="0">
                <a:ln>
                  <a:noFill/>
                </a:ln>
                <a:solidFill>
                  <a:srgbClr val="000000"/>
                </a:solidFill>
                <a:effectLst/>
                <a:uLnTx/>
                <a:uFillTx/>
                <a:latin typeface="Arial"/>
                <a:ea typeface="Meiryo UI"/>
                <a:cs typeface="+mn-cs"/>
              </a:rPr>
              <a:t>を用いて、金</a:t>
            </a:r>
            <a:r>
              <a:rPr kumimoji="1" lang="en-US" altLang="ja-JP" sz="1400" b="0" i="0" u="none" strike="noStrike" kern="1200" cap="none" spc="0" normalizeH="0" baseline="0" noProof="0" dirty="0">
                <a:ln>
                  <a:noFill/>
                </a:ln>
                <a:solidFill>
                  <a:srgbClr val="000000"/>
                </a:solidFill>
                <a:effectLst/>
                <a:uLnTx/>
                <a:uFillTx/>
                <a:latin typeface="Arial"/>
                <a:ea typeface="Meiryo UI"/>
                <a:cs typeface="+mn-cs"/>
              </a:rPr>
              <a:t/>
            </a:r>
            <a:br>
              <a:rPr kumimoji="1" lang="en-US" altLang="ja-JP" sz="1400" b="0" i="0" u="none" strike="noStrike" kern="1200" cap="none" spc="0" normalizeH="0" baseline="0" noProof="0" dirty="0">
                <a:ln>
                  <a:noFill/>
                </a:ln>
                <a:solidFill>
                  <a:srgbClr val="000000"/>
                </a:solidFill>
                <a:effectLst/>
                <a:uLnTx/>
                <a:uFillTx/>
                <a:latin typeface="Arial"/>
                <a:ea typeface="Meiryo UI"/>
                <a:cs typeface="+mn-cs"/>
              </a:rPr>
            </a:br>
            <a:r>
              <a:rPr kumimoji="1" lang="ja-JP" altLang="en-US" sz="1400" b="0" i="0" u="none" strike="noStrike" kern="1200" cap="none" spc="0" normalizeH="0" baseline="0" noProof="0" dirty="0">
                <a:ln>
                  <a:noFill/>
                </a:ln>
                <a:solidFill>
                  <a:srgbClr val="000000"/>
                </a:solidFill>
                <a:effectLst/>
                <a:uLnTx/>
                <a:uFillTx/>
                <a:latin typeface="Arial"/>
                <a:ea typeface="Meiryo UI"/>
                <a:cs typeface="+mn-cs"/>
              </a:rPr>
              <a:t>融機関の顧客オンボーディング、口座開設の効率化を図った</a:t>
            </a:r>
            <a:endParaRPr kumimoji="1" lang="en-US" altLang="ja-JP" sz="14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21" name="正方形/長方形 20"/>
          <p:cNvSpPr/>
          <p:nvPr/>
        </p:nvSpPr>
        <p:spPr>
          <a:xfrm>
            <a:off x="199934" y="4657288"/>
            <a:ext cx="9556764" cy="26161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rgbClr val="000000"/>
                </a:solidFill>
                <a:effectLst/>
                <a:uLnTx/>
                <a:uFillTx/>
                <a:latin typeface="Arial"/>
                <a:ea typeface="Meiryo UI"/>
                <a:cs typeface="+mn-cs"/>
              </a:rPr>
              <a:t>※</a:t>
            </a:r>
            <a:r>
              <a:rPr kumimoji="1" lang="ja-JP" altLang="en-US" sz="1050" b="0" i="0" u="none" strike="noStrike" kern="1200" cap="none" spc="0" normalizeH="0" baseline="0" noProof="0" dirty="0">
                <a:ln>
                  <a:noFill/>
                </a:ln>
                <a:solidFill>
                  <a:srgbClr val="000000"/>
                </a:solidFill>
                <a:effectLst/>
                <a:uLnTx/>
                <a:uFillTx/>
                <a:latin typeface="Arial"/>
                <a:ea typeface="Meiryo UI"/>
                <a:cs typeface="+mn-cs"/>
              </a:rPr>
              <a:t>イギリスにおけるフィンテックの推進を目的とした、金融機関、テック企業、規制当局、シンクタンク等の共同イニシアチブ</a:t>
            </a:r>
          </a:p>
        </p:txBody>
      </p:sp>
      <p:sp>
        <p:nvSpPr>
          <p:cNvPr id="22" name="正方形/長方形 21"/>
          <p:cNvSpPr/>
          <p:nvPr/>
        </p:nvSpPr>
        <p:spPr>
          <a:xfrm>
            <a:off x="331490" y="2029811"/>
            <a:ext cx="9025344" cy="2556286"/>
          </a:xfrm>
          <a:prstGeom prst="rect">
            <a:avLst/>
          </a:prstGeom>
          <a:noFill/>
          <a:ln>
            <a:solidFill>
              <a:schemeClr val="accent2">
                <a:lumMod val="75000"/>
                <a:lumOff val="2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Tree>
    <p:extLst>
      <p:ext uri="{BB962C8B-B14F-4D97-AF65-F5344CB8AC3E}">
        <p14:creationId xmlns:p14="http://schemas.microsoft.com/office/powerpoint/2010/main" val="1708394674"/>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タイトル 7"/>
          <p:cNvSpPr>
            <a:spLocks noGrp="1"/>
          </p:cNvSpPr>
          <p:nvPr>
            <p:ph type="title"/>
          </p:nvPr>
        </p:nvSpPr>
        <p:spPr>
          <a:xfrm>
            <a:off x="331490" y="164692"/>
            <a:ext cx="9243021" cy="497459"/>
          </a:xfrm>
        </p:spPr>
        <p:txBody>
          <a:bodyPr>
            <a:normAutofit fontScale="90000"/>
          </a:bodyPr>
          <a:lstStyle/>
          <a:p>
            <a:r>
              <a:rPr lang="en-US" altLang="ja-JP" sz="1100" dirty="0">
                <a:solidFill>
                  <a:srgbClr val="002060"/>
                </a:solidFill>
              </a:rPr>
              <a:t>3.3.1</a:t>
            </a:r>
            <a:r>
              <a:rPr lang="ja-JP" altLang="en-US" sz="1100" dirty="0">
                <a:solidFill>
                  <a:srgbClr val="002060"/>
                </a:solidFill>
              </a:rPr>
              <a:t>　自己主権型／分散型アイデンティティに関する取り組み・ユースケース　</a:t>
            </a:r>
            <a:r>
              <a:rPr lang="en-US" altLang="ja-JP" sz="1400" b="1" spc="0" dirty="0">
                <a:solidFill>
                  <a:srgbClr val="002060"/>
                </a:solidFill>
              </a:rPr>
              <a:t/>
            </a:r>
            <a:br>
              <a:rPr lang="en-US" altLang="ja-JP" sz="1400" b="1" spc="0" dirty="0">
                <a:solidFill>
                  <a:srgbClr val="002060"/>
                </a:solidFill>
              </a:rPr>
            </a:br>
            <a:r>
              <a:rPr lang="ja-JP" altLang="en-US" sz="2000" b="1" spc="0" dirty="0">
                <a:solidFill>
                  <a:srgbClr val="002060"/>
                </a:solidFill>
              </a:rPr>
              <a:t>ユースケース：</a:t>
            </a:r>
            <a:r>
              <a:rPr lang="ja-JP" altLang="en-US" sz="2000" dirty="0">
                <a:solidFill>
                  <a:srgbClr val="002060"/>
                </a:solidFill>
              </a:rPr>
              <a:t>映画館における「年齢証明」の簡易化</a:t>
            </a:r>
            <a:endParaRPr lang="ja-JP" altLang="en-US" sz="3100" b="1" spc="0" dirty="0">
              <a:solidFill>
                <a:srgbClr val="002060"/>
              </a:solidFill>
            </a:endParaRPr>
          </a:p>
        </p:txBody>
      </p:sp>
      <p:sp>
        <p:nvSpPr>
          <p:cNvPr id="5" name="正方形/長方形 4"/>
          <p:cNvSpPr/>
          <p:nvPr/>
        </p:nvSpPr>
        <p:spPr>
          <a:xfrm>
            <a:off x="8589228" y="74294"/>
            <a:ext cx="985283" cy="186395"/>
          </a:xfrm>
          <a:prstGeom prst="rect">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400" b="1" i="0" u="none" strike="noStrike" kern="1200" cap="none" spc="0" normalizeH="0" baseline="0" noProof="0" dirty="0">
                <a:ln>
                  <a:noFill/>
                </a:ln>
                <a:solidFill>
                  <a:srgbClr val="000000"/>
                </a:solidFill>
                <a:effectLst/>
                <a:uLnTx/>
                <a:uFillTx/>
                <a:latin typeface="Arial"/>
                <a:ea typeface="Meiryo UI"/>
                <a:cs typeface="+mn-cs"/>
              </a:rPr>
              <a:t>EU</a:t>
            </a:r>
            <a:endParaRPr kumimoji="1" lang="ja-JP" altLang="en-US" sz="1400" b="1" i="0" u="none" strike="noStrike" kern="1200" cap="none" spc="0" normalizeH="0" baseline="0" noProof="0" dirty="0">
              <a:ln>
                <a:noFill/>
              </a:ln>
              <a:solidFill>
                <a:srgbClr val="000000"/>
              </a:solidFill>
              <a:effectLst/>
              <a:uLnTx/>
              <a:uFillTx/>
              <a:latin typeface="Arial"/>
              <a:ea typeface="Meiryo UI"/>
              <a:cs typeface="+mn-cs"/>
            </a:endParaRPr>
          </a:p>
        </p:txBody>
      </p:sp>
      <p:sp>
        <p:nvSpPr>
          <p:cNvPr id="7" name="正方形/長方形 6"/>
          <p:cNvSpPr/>
          <p:nvPr/>
        </p:nvSpPr>
        <p:spPr>
          <a:xfrm>
            <a:off x="8589228" y="287160"/>
            <a:ext cx="985283" cy="186395"/>
          </a:xfrm>
          <a:prstGeom prst="rect">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ドイツ</a:t>
            </a:r>
          </a:p>
        </p:txBody>
      </p:sp>
      <p:sp>
        <p:nvSpPr>
          <p:cNvPr id="9" name="正方形/長方形 8"/>
          <p:cNvSpPr/>
          <p:nvPr/>
        </p:nvSpPr>
        <p:spPr>
          <a:xfrm>
            <a:off x="8589226" y="507060"/>
            <a:ext cx="985283" cy="186395"/>
          </a:xfrm>
          <a:prstGeom prst="rect">
            <a:avLst/>
          </a:prstGeom>
          <a:solidFill>
            <a:schemeClr val="accent2">
              <a:lumMod val="25000"/>
              <a:lumOff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イギリス</a:t>
            </a:r>
          </a:p>
        </p:txBody>
      </p:sp>
      <p:sp>
        <p:nvSpPr>
          <p:cNvPr id="10" name="正方形/長方形 9"/>
          <p:cNvSpPr/>
          <p:nvPr/>
        </p:nvSpPr>
        <p:spPr>
          <a:xfrm>
            <a:off x="6631466" y="74294"/>
            <a:ext cx="1878311" cy="278660"/>
          </a:xfrm>
          <a:prstGeom prst="rect">
            <a:avLst/>
          </a:prstGeom>
          <a:solidFill>
            <a:schemeClr val="accent2">
              <a:lumMod val="90000"/>
              <a:lumOff val="10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分野</a:t>
            </a:r>
            <a:r>
              <a:rPr kumimoji="1" lang="ja-JP" altLang="en-US" sz="1400" b="1" i="0" u="none" strike="noStrike" kern="1200" cap="none" spc="0" normalizeH="0" baseline="0" noProof="0" dirty="0" smtClean="0">
                <a:ln>
                  <a:noFill/>
                </a:ln>
                <a:solidFill>
                  <a:srgbClr val="FFFFFF"/>
                </a:solidFill>
                <a:effectLst/>
                <a:uLnTx/>
                <a:uFillTx/>
                <a:latin typeface="Meiryo UI" panose="020B0604030504040204" pitchFamily="50" charset="-128"/>
                <a:ea typeface="Meiryo UI" panose="020B0604030504040204" pitchFamily="50" charset="-128"/>
                <a:cs typeface="+mn-cs"/>
              </a:rPr>
              <a:t>：</a:t>
            </a:r>
            <a:r>
              <a:rPr lang="ja-JP" altLang="en-US" sz="1400" b="1" dirty="0">
                <a:solidFill>
                  <a:srgbClr val="FFFFFF"/>
                </a:solidFill>
                <a:latin typeface="Meiryo UI" panose="020B0604030504040204" pitchFamily="50" charset="-128"/>
                <a:ea typeface="Meiryo UI" panose="020B0604030504040204" pitchFamily="50" charset="-128"/>
              </a:rPr>
              <a:t>エンタメ</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11" name="正方形/長方形 10"/>
          <p:cNvSpPr/>
          <p:nvPr/>
        </p:nvSpPr>
        <p:spPr>
          <a:xfrm>
            <a:off x="6631465" y="398344"/>
            <a:ext cx="1878311" cy="278660"/>
          </a:xfrm>
          <a:prstGeom prst="rect">
            <a:avLst/>
          </a:prstGeom>
          <a:solidFill>
            <a:schemeClr val="accent2">
              <a:lumMod val="90000"/>
              <a:lumOff val="10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フェーズ：実運用</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53" name="正方形/長方形 52"/>
          <p:cNvSpPr/>
          <p:nvPr/>
        </p:nvSpPr>
        <p:spPr>
          <a:xfrm>
            <a:off x="179479" y="2765014"/>
            <a:ext cx="4621121" cy="212209"/>
          </a:xfrm>
          <a:prstGeom prst="rect">
            <a:avLst/>
          </a:prstGeom>
          <a:solidFill>
            <a:schemeClr val="accent1">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ペインポイント</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54" name="正方形/長方形 53"/>
          <p:cNvSpPr/>
          <p:nvPr/>
        </p:nvSpPr>
        <p:spPr>
          <a:xfrm>
            <a:off x="5107053" y="727661"/>
            <a:ext cx="1224136" cy="220018"/>
          </a:xfrm>
          <a:prstGeom prst="rect">
            <a:avLst/>
          </a:prstGeom>
          <a:solidFill>
            <a:schemeClr val="accent1">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エンティティ</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55" name="正方形/長方形 54"/>
          <p:cNvSpPr/>
          <p:nvPr/>
        </p:nvSpPr>
        <p:spPr>
          <a:xfrm>
            <a:off x="5108029" y="719778"/>
            <a:ext cx="4603530" cy="1415116"/>
          </a:xfrm>
          <a:prstGeom prst="rect">
            <a:avLst/>
          </a:prstGeom>
          <a:noFill/>
          <a:ln>
            <a:solidFill>
              <a:schemeClr val="accent2">
                <a:lumMod val="25000"/>
                <a:lumOff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56" name="テキスト ボックス 55"/>
          <p:cNvSpPr txBox="1"/>
          <p:nvPr/>
        </p:nvSpPr>
        <p:spPr>
          <a:xfrm>
            <a:off x="5265229" y="983197"/>
            <a:ext cx="4309282" cy="646331"/>
          </a:xfrm>
          <a:prstGeom prst="rect">
            <a:avLst/>
          </a:prstGeom>
          <a:noFill/>
        </p:spPr>
        <p:txBody>
          <a:bodyPr wrap="square" rtlCol="0">
            <a:sp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費用負担主体：英国映画協会</a:t>
            </a:r>
            <a:endPar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価値提供主体：</a:t>
            </a:r>
            <a:r>
              <a:rPr kumimoji="1" lang="en-US" altLang="ja-JP" sz="1200" b="0" i="0" u="none" strike="noStrike" kern="1200" cap="none" spc="0" normalizeH="0" baseline="0" noProof="0" dirty="0" err="1">
                <a:ln>
                  <a:noFill/>
                </a:ln>
                <a:solidFill>
                  <a:srgbClr val="000000"/>
                </a:solidFill>
                <a:effectLst/>
                <a:uLnTx/>
                <a:uFillTx/>
                <a:latin typeface="Meiryo UI" panose="020B0604030504040204" pitchFamily="50" charset="-128"/>
                <a:ea typeface="Meiryo UI" panose="020B0604030504040204" pitchFamily="50" charset="-128"/>
                <a:cs typeface="+mn-cs"/>
              </a:rPr>
              <a:t>Yoti</a:t>
            </a:r>
            <a:endPar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参加者：映画館ユーザー</a:t>
            </a:r>
            <a:endPar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57" name="正方形/長方形 56"/>
          <p:cNvSpPr/>
          <p:nvPr/>
        </p:nvSpPr>
        <p:spPr>
          <a:xfrm>
            <a:off x="179479" y="727661"/>
            <a:ext cx="1720266" cy="220018"/>
          </a:xfrm>
          <a:prstGeom prst="rect">
            <a:avLst/>
          </a:prstGeom>
          <a:solidFill>
            <a:schemeClr val="accent1">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概要</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58" name="正方形/長方形 57"/>
          <p:cNvSpPr/>
          <p:nvPr/>
        </p:nvSpPr>
        <p:spPr>
          <a:xfrm>
            <a:off x="179478" y="719778"/>
            <a:ext cx="4928551" cy="1415116"/>
          </a:xfrm>
          <a:prstGeom prst="rect">
            <a:avLst/>
          </a:prstGeom>
          <a:noFill/>
          <a:ln>
            <a:solidFill>
              <a:schemeClr val="accent2">
                <a:lumMod val="25000"/>
                <a:lumOff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59" name="正方形/長方形 58"/>
          <p:cNvSpPr/>
          <p:nvPr/>
        </p:nvSpPr>
        <p:spPr>
          <a:xfrm>
            <a:off x="5107053" y="2765014"/>
            <a:ext cx="4604506" cy="212209"/>
          </a:xfrm>
          <a:prstGeom prst="rect">
            <a:avLst/>
          </a:prstGeom>
          <a:solidFill>
            <a:schemeClr val="accent1">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提供する価値</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60" name="正方形/長方形 59"/>
          <p:cNvSpPr/>
          <p:nvPr/>
        </p:nvSpPr>
        <p:spPr>
          <a:xfrm>
            <a:off x="178502" y="3292418"/>
            <a:ext cx="9533057" cy="3046700"/>
          </a:xfrm>
          <a:prstGeom prst="rect">
            <a:avLst/>
          </a:prstGeom>
          <a:noFill/>
          <a:ln>
            <a:solidFill>
              <a:schemeClr val="accent2">
                <a:lumMod val="25000"/>
                <a:lumOff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64" name="正方形/長方形 63"/>
          <p:cNvSpPr/>
          <p:nvPr/>
        </p:nvSpPr>
        <p:spPr>
          <a:xfrm>
            <a:off x="178502" y="3303186"/>
            <a:ext cx="1440160" cy="209328"/>
          </a:xfrm>
          <a:prstGeom prst="rect">
            <a:avLst/>
          </a:prstGeom>
          <a:solidFill>
            <a:schemeClr val="accent1">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ビジネスモデル</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65" name="正方形/長方形 64"/>
          <p:cNvSpPr/>
          <p:nvPr/>
        </p:nvSpPr>
        <p:spPr>
          <a:xfrm>
            <a:off x="179479" y="3029639"/>
            <a:ext cx="4621121" cy="210792"/>
          </a:xfrm>
          <a:prstGeom prst="rect">
            <a:avLst/>
          </a:prstGeom>
          <a:solidFill>
            <a:schemeClr val="accent2">
              <a:lumMod val="10000"/>
              <a:lumOff val="9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年齢証明手段がパスポートや運転免許証しかない</a:t>
            </a:r>
          </a:p>
        </p:txBody>
      </p:sp>
      <p:sp>
        <p:nvSpPr>
          <p:cNvPr id="66" name="正方形/長方形 65"/>
          <p:cNvSpPr/>
          <p:nvPr/>
        </p:nvSpPr>
        <p:spPr>
          <a:xfrm>
            <a:off x="5107053" y="3029424"/>
            <a:ext cx="4604506" cy="210792"/>
          </a:xfrm>
          <a:prstGeom prst="rect">
            <a:avLst/>
          </a:prstGeom>
          <a:solidFill>
            <a:schemeClr val="accent2">
              <a:lumMod val="10000"/>
              <a:lumOff val="9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モバイルアプリ導入による選択肢の増加</a:t>
            </a:r>
          </a:p>
        </p:txBody>
      </p:sp>
      <p:sp>
        <p:nvSpPr>
          <p:cNvPr id="67" name="二等辺三角形 66"/>
          <p:cNvSpPr/>
          <p:nvPr/>
        </p:nvSpPr>
        <p:spPr>
          <a:xfrm rot="5400000">
            <a:off x="4854483" y="3043566"/>
            <a:ext cx="202287" cy="182508"/>
          </a:xfrm>
          <a:prstGeom prst="triangle">
            <a:avLst/>
          </a:prstGeom>
          <a:solidFill>
            <a:schemeClr val="accent1">
              <a:lumMod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2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68" name="正方形/長方形 67"/>
          <p:cNvSpPr/>
          <p:nvPr/>
        </p:nvSpPr>
        <p:spPr>
          <a:xfrm>
            <a:off x="178502" y="2203810"/>
            <a:ext cx="4928551" cy="490255"/>
          </a:xfrm>
          <a:prstGeom prst="rect">
            <a:avLst/>
          </a:prstGeom>
          <a:noFill/>
          <a:ln>
            <a:solidFill>
              <a:schemeClr val="accent2">
                <a:lumMod val="25000"/>
                <a:lumOff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69" name="正方形/長方形 68"/>
          <p:cNvSpPr/>
          <p:nvPr/>
        </p:nvSpPr>
        <p:spPr>
          <a:xfrm>
            <a:off x="179479" y="2211694"/>
            <a:ext cx="1720266" cy="220018"/>
          </a:xfrm>
          <a:prstGeom prst="rect">
            <a:avLst/>
          </a:prstGeom>
          <a:solidFill>
            <a:schemeClr val="accent1">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使用されている技術</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104" name="正方形/長方形 103"/>
          <p:cNvSpPr/>
          <p:nvPr/>
        </p:nvSpPr>
        <p:spPr>
          <a:xfrm>
            <a:off x="5108029" y="2210290"/>
            <a:ext cx="1720266" cy="220018"/>
          </a:xfrm>
          <a:prstGeom prst="rect">
            <a:avLst/>
          </a:prstGeom>
          <a:solidFill>
            <a:schemeClr val="accent1">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扱う属性情報</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105" name="正方形/長方形 104"/>
          <p:cNvSpPr/>
          <p:nvPr/>
        </p:nvSpPr>
        <p:spPr>
          <a:xfrm>
            <a:off x="5107054" y="2200933"/>
            <a:ext cx="4604506" cy="490255"/>
          </a:xfrm>
          <a:prstGeom prst="rect">
            <a:avLst/>
          </a:prstGeom>
          <a:noFill/>
          <a:ln>
            <a:solidFill>
              <a:schemeClr val="accent2">
                <a:lumMod val="25000"/>
                <a:lumOff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106" name="テキスト ボックス 105"/>
          <p:cNvSpPr txBox="1"/>
          <p:nvPr/>
        </p:nvSpPr>
        <p:spPr>
          <a:xfrm>
            <a:off x="178501" y="2424380"/>
            <a:ext cx="4889933" cy="276999"/>
          </a:xfrm>
          <a:prstGeom prst="rect">
            <a:avLst/>
          </a:prstGeom>
          <a:noFill/>
        </p:spPr>
        <p:txBody>
          <a:bodyPr wrap="square" rtlCol="0">
            <a:sp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AES-256</a:t>
            </a: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暗号、フェイスキャプチャ</a:t>
            </a:r>
            <a:endPar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107" name="テキスト ボックス 106"/>
          <p:cNvSpPr txBox="1"/>
          <p:nvPr/>
        </p:nvSpPr>
        <p:spPr>
          <a:xfrm>
            <a:off x="186563" y="943510"/>
            <a:ext cx="4841890" cy="1223412"/>
          </a:xfrm>
          <a:prstGeom prst="rect">
            <a:avLst/>
          </a:prstGeom>
          <a:noFill/>
        </p:spPr>
        <p:txBody>
          <a:bodyPr wrap="square" rtlCol="0">
            <a:sp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en-US" altLang="ja-JP" sz="105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2022</a:t>
            </a:r>
            <a:r>
              <a:rPr kumimoji="1" lang="ja-JP" altLang="en-US" sz="105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年</a:t>
            </a:r>
            <a:r>
              <a:rPr kumimoji="1" lang="en-US" altLang="ja-JP" sz="105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5</a:t>
            </a:r>
            <a:r>
              <a:rPr kumimoji="1" lang="ja-JP" altLang="en-US" sz="105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月、英国映画協会（</a:t>
            </a:r>
            <a:r>
              <a:rPr kumimoji="1" lang="en-US" altLang="ja-JP" sz="105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UK Cinema Association</a:t>
            </a:r>
            <a:r>
              <a:rPr kumimoji="1" lang="ja-JP" altLang="en-US" sz="105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）が</a:t>
            </a:r>
            <a:r>
              <a:rPr kumimoji="1" lang="en-US" altLang="ja-JP" sz="105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Digital Identity and Attributes Trust Framework</a:t>
            </a:r>
            <a:r>
              <a:rPr kumimoji="1" lang="ja-JP" altLang="en-US" sz="105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における認定アイデンティティサービスプロバイダー</a:t>
            </a:r>
            <a:r>
              <a:rPr kumimoji="1" lang="en-US" altLang="ja-JP" sz="105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(IDSP)</a:t>
            </a:r>
            <a:r>
              <a:rPr kumimoji="1" lang="ja-JP" altLang="en-US" sz="105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である</a:t>
            </a:r>
            <a:r>
              <a:rPr kumimoji="1" lang="en-US" altLang="ja-JP" sz="1050" b="0" i="0" u="none" strike="noStrike" kern="1200" cap="none" spc="0" normalizeH="0" baseline="0" noProof="0" dirty="0" err="1">
                <a:ln>
                  <a:noFill/>
                </a:ln>
                <a:solidFill>
                  <a:srgbClr val="000000"/>
                </a:solidFill>
                <a:effectLst/>
                <a:uLnTx/>
                <a:uFillTx/>
                <a:latin typeface="Meiryo UI" panose="020B0604030504040204" pitchFamily="50" charset="-128"/>
                <a:ea typeface="Meiryo UI" panose="020B0604030504040204" pitchFamily="50" charset="-128"/>
                <a:cs typeface="+mn-cs"/>
              </a:rPr>
              <a:t>Yoti</a:t>
            </a:r>
            <a:r>
              <a:rPr kumimoji="1" lang="ja-JP" altLang="en-US" sz="105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とパートナーシップを締結し、</a:t>
            </a:r>
            <a:r>
              <a:rPr kumimoji="1" lang="en-US" altLang="ja-JP" sz="1050" b="0" i="0" u="none" strike="noStrike" kern="1200" cap="none" spc="0" normalizeH="0" baseline="0" noProof="0" dirty="0" err="1">
                <a:ln>
                  <a:noFill/>
                </a:ln>
                <a:solidFill>
                  <a:srgbClr val="000000"/>
                </a:solidFill>
                <a:effectLst/>
                <a:uLnTx/>
                <a:uFillTx/>
                <a:latin typeface="Meiryo UI" panose="020B0604030504040204" pitchFamily="50" charset="-128"/>
                <a:ea typeface="Meiryo UI" panose="020B0604030504040204" pitchFamily="50" charset="-128"/>
                <a:cs typeface="+mn-cs"/>
              </a:rPr>
              <a:t>Yoti</a:t>
            </a:r>
            <a:r>
              <a:rPr kumimoji="1" lang="ja-JP" altLang="en-US" sz="105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アプリを使用して映画館における年齢を証明できるようにした</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ja-JP" altLang="en-US" sz="1050" dirty="0">
                <a:solidFill>
                  <a:srgbClr val="000000"/>
                </a:solidFill>
                <a:latin typeface="Meiryo UI" panose="020B0604030504040204" pitchFamily="50" charset="-128"/>
                <a:ea typeface="Meiryo UI" panose="020B0604030504040204" pitchFamily="50" charset="-128"/>
              </a:rPr>
              <a:t>イギリス</a:t>
            </a:r>
            <a:r>
              <a:rPr kumimoji="1" lang="ja-JP" altLang="en-US" sz="1050" b="0" i="0" u="none" strike="noStrike" kern="120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rPr>
              <a:t>の</a:t>
            </a:r>
            <a:r>
              <a:rPr kumimoji="1" lang="ja-JP" altLang="en-US" sz="105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映画館利用者の約</a:t>
            </a:r>
            <a:r>
              <a:rPr kumimoji="1" lang="en-US" altLang="ja-JP" sz="105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20%</a:t>
            </a:r>
            <a:r>
              <a:rPr kumimoji="1" lang="ja-JP" altLang="en-US" sz="105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が</a:t>
            </a:r>
            <a:r>
              <a:rPr kumimoji="1" lang="en-US" altLang="ja-JP" sz="105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9-14</a:t>
            </a:r>
            <a:r>
              <a:rPr kumimoji="1" lang="ja-JP" altLang="en-US" sz="105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歳、約</a:t>
            </a:r>
            <a:r>
              <a:rPr kumimoji="1" lang="en-US" altLang="ja-JP" sz="105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30%</a:t>
            </a:r>
            <a:r>
              <a:rPr kumimoji="1" lang="ja-JP" altLang="en-US" sz="105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が</a:t>
            </a:r>
            <a:r>
              <a:rPr kumimoji="1" lang="en-US" altLang="ja-JP" sz="105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15-24</a:t>
            </a:r>
            <a:r>
              <a:rPr kumimoji="1" lang="ja-JP" altLang="en-US" sz="105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歳に属している一方、パスポートや運転免許証なしで年齢を証明することが非常に困難であるという課題解決を目指すもの</a:t>
            </a:r>
            <a:r>
              <a:rPr kumimoji="1" lang="ja-JP" altLang="en-US" sz="1050" b="0" i="0" u="none" strike="noStrike" kern="1200" cap="none" spc="0" normalizeH="0" baseline="30000" noProof="0" dirty="0">
                <a:ln>
                  <a:noFill/>
                </a:ln>
                <a:solidFill>
                  <a:srgbClr val="000000"/>
                </a:solidFill>
                <a:effectLst/>
                <a:uLnTx/>
                <a:uFillTx/>
                <a:latin typeface="Meiryo UI" panose="020B0604030504040204" pitchFamily="50" charset="-128"/>
                <a:ea typeface="Meiryo UI" panose="020B0604030504040204" pitchFamily="50" charset="-128"/>
                <a:cs typeface="+mn-cs"/>
              </a:rPr>
              <a:t>１，２</a:t>
            </a:r>
            <a:endParaRPr kumimoji="1" lang="en-US" altLang="ja-JP" sz="1050" b="0" i="0" u="none" strike="noStrike" kern="1200" cap="none" spc="0" normalizeH="0" baseline="3000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108" name="角丸四角形吹き出し 107"/>
          <p:cNvSpPr/>
          <p:nvPr/>
        </p:nvSpPr>
        <p:spPr>
          <a:xfrm>
            <a:off x="6447004" y="3371726"/>
            <a:ext cx="2241183" cy="416707"/>
          </a:xfrm>
          <a:prstGeom prst="wedgeRoundRectCallout">
            <a:avLst>
              <a:gd name="adj1" fmla="val -89668"/>
              <a:gd name="adj2" fmla="val 58267"/>
              <a:gd name="adj3" fmla="val 16667"/>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srgbClr val="000000"/>
                </a:solidFill>
                <a:effectLst/>
                <a:uLnTx/>
                <a:uFillTx/>
                <a:latin typeface="Arial"/>
                <a:ea typeface="Meiryo UI"/>
                <a:cs typeface="+mn-cs"/>
              </a:rPr>
              <a:t>なりすまし防止のために携帯電話を傾けると動作するホログラムが実装されている</a:t>
            </a:r>
          </a:p>
        </p:txBody>
      </p:sp>
      <p:pic>
        <p:nvPicPr>
          <p:cNvPr id="109" name="図 10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66416" y="3859890"/>
            <a:ext cx="738447" cy="738447"/>
          </a:xfrm>
          <a:prstGeom prst="rect">
            <a:avLst/>
          </a:prstGeom>
        </p:spPr>
      </p:pic>
      <p:pic>
        <p:nvPicPr>
          <p:cNvPr id="110" name="図 10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26464" y="3898564"/>
            <a:ext cx="747581" cy="747581"/>
          </a:xfrm>
          <a:prstGeom prst="rect">
            <a:avLst/>
          </a:prstGeom>
        </p:spPr>
      </p:pic>
      <p:pic>
        <p:nvPicPr>
          <p:cNvPr id="111" name="図 1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27204" y="5185228"/>
            <a:ext cx="678851" cy="678851"/>
          </a:xfrm>
          <a:prstGeom prst="rect">
            <a:avLst/>
          </a:prstGeom>
        </p:spPr>
      </p:pic>
      <p:sp>
        <p:nvSpPr>
          <p:cNvPr id="112" name="正方形/長方形 111"/>
          <p:cNvSpPr/>
          <p:nvPr/>
        </p:nvSpPr>
        <p:spPr>
          <a:xfrm>
            <a:off x="4693243" y="6087821"/>
            <a:ext cx="712812" cy="251297"/>
          </a:xfrm>
          <a:prstGeom prst="rect">
            <a:avLst/>
          </a:prstGeom>
          <a:no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400" b="0" i="0" u="none" strike="noStrike" kern="1200" cap="none" spc="0" normalizeH="0" baseline="0" noProof="0" dirty="0" err="1">
                <a:ln>
                  <a:noFill/>
                </a:ln>
                <a:solidFill>
                  <a:srgbClr val="000000"/>
                </a:solidFill>
                <a:effectLst/>
                <a:uLnTx/>
                <a:uFillTx/>
                <a:latin typeface="Arial"/>
                <a:ea typeface="Meiryo UI"/>
                <a:cs typeface="+mn-cs"/>
              </a:rPr>
              <a:t>Yoti</a:t>
            </a:r>
            <a:endParaRPr kumimoji="1" lang="en-US" altLang="ja-JP" sz="1400" b="0" i="0" u="none" strike="noStrike" kern="1200" cap="none" spc="0" normalizeH="0" baseline="0" noProof="0" dirty="0">
              <a:ln>
                <a:noFill/>
              </a:ln>
              <a:solidFill>
                <a:srgbClr val="000000"/>
              </a:solidFill>
              <a:effectLst/>
              <a:uLnTx/>
              <a:uFillTx/>
              <a:latin typeface="Arial"/>
              <a:ea typeface="Meiryo UI"/>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400" b="0" i="0" u="none" strike="noStrike" kern="1200" cap="none" spc="0" normalizeH="0" baseline="0" noProof="0" dirty="0">
                <a:ln>
                  <a:noFill/>
                </a:ln>
                <a:solidFill>
                  <a:srgbClr val="000000"/>
                </a:solidFill>
                <a:effectLst/>
                <a:uLnTx/>
                <a:uFillTx/>
                <a:latin typeface="Arial"/>
                <a:ea typeface="Meiryo UI"/>
                <a:cs typeface="+mn-cs"/>
              </a:rPr>
              <a:t>(IDSP)</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4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113" name="正方形/長方形 112"/>
          <p:cNvSpPr/>
          <p:nvPr/>
        </p:nvSpPr>
        <p:spPr>
          <a:xfrm>
            <a:off x="6900245" y="4507307"/>
            <a:ext cx="916508" cy="332509"/>
          </a:xfrm>
          <a:prstGeom prst="rect">
            <a:avLst/>
          </a:prstGeom>
          <a:no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dirty="0">
                <a:ln>
                  <a:noFill/>
                </a:ln>
                <a:solidFill>
                  <a:srgbClr val="000000"/>
                </a:solidFill>
                <a:effectLst/>
                <a:uLnTx/>
                <a:uFillTx/>
                <a:latin typeface="Arial"/>
                <a:ea typeface="Meiryo UI"/>
                <a:cs typeface="+mn-cs"/>
              </a:rPr>
              <a:t>映画館</a:t>
            </a:r>
          </a:p>
        </p:txBody>
      </p:sp>
      <p:sp>
        <p:nvSpPr>
          <p:cNvPr id="114" name="正方形/長方形 113"/>
          <p:cNvSpPr/>
          <p:nvPr/>
        </p:nvSpPr>
        <p:spPr>
          <a:xfrm>
            <a:off x="1893555" y="4648283"/>
            <a:ext cx="1413397" cy="332509"/>
          </a:xfrm>
          <a:prstGeom prst="rect">
            <a:avLst/>
          </a:prstGeom>
          <a:no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dirty="0">
                <a:ln>
                  <a:noFill/>
                </a:ln>
                <a:solidFill>
                  <a:srgbClr val="000000"/>
                </a:solidFill>
                <a:effectLst/>
                <a:uLnTx/>
                <a:uFillTx/>
                <a:latin typeface="Arial"/>
                <a:ea typeface="Meiryo UI"/>
                <a:cs typeface="+mn-cs"/>
              </a:rPr>
              <a:t>映画館ユーザー</a:t>
            </a:r>
          </a:p>
        </p:txBody>
      </p:sp>
      <p:cxnSp>
        <p:nvCxnSpPr>
          <p:cNvPr id="115" name="直線矢印コネクタ 114"/>
          <p:cNvCxnSpPr/>
          <p:nvPr/>
        </p:nvCxnSpPr>
        <p:spPr>
          <a:xfrm flipV="1">
            <a:off x="3505521" y="4044227"/>
            <a:ext cx="3283527" cy="13040"/>
          </a:xfrm>
          <a:prstGeom prst="straightConnector1">
            <a:avLst/>
          </a:prstGeom>
          <a:ln w="3175">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116" name="直線矢印コネクタ 115"/>
          <p:cNvCxnSpPr/>
          <p:nvPr/>
        </p:nvCxnSpPr>
        <p:spPr>
          <a:xfrm flipH="1">
            <a:off x="3505521" y="4272354"/>
            <a:ext cx="3283528" cy="0"/>
          </a:xfrm>
          <a:prstGeom prst="straightConnector1">
            <a:avLst/>
          </a:prstGeom>
          <a:ln w="3175">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117" name="直線矢印コネクタ 116"/>
          <p:cNvCxnSpPr/>
          <p:nvPr/>
        </p:nvCxnSpPr>
        <p:spPr>
          <a:xfrm>
            <a:off x="2732437" y="5089405"/>
            <a:ext cx="1770611" cy="606829"/>
          </a:xfrm>
          <a:prstGeom prst="straightConnector1">
            <a:avLst/>
          </a:prstGeom>
          <a:ln w="3175">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118" name="直線矢印コネクタ 117"/>
          <p:cNvCxnSpPr/>
          <p:nvPr/>
        </p:nvCxnSpPr>
        <p:spPr>
          <a:xfrm flipH="1" flipV="1">
            <a:off x="3261557" y="5041598"/>
            <a:ext cx="1312474" cy="439549"/>
          </a:xfrm>
          <a:prstGeom prst="straightConnector1">
            <a:avLst/>
          </a:prstGeom>
          <a:ln w="3175">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119" name="直線矢印コネクタ 118"/>
          <p:cNvCxnSpPr/>
          <p:nvPr/>
        </p:nvCxnSpPr>
        <p:spPr>
          <a:xfrm flipV="1">
            <a:off x="5474403" y="5030738"/>
            <a:ext cx="1492013" cy="696652"/>
          </a:xfrm>
          <a:prstGeom prst="straightConnector1">
            <a:avLst/>
          </a:prstGeom>
          <a:ln w="3175">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120" name="直線矢印コネクタ 119"/>
          <p:cNvCxnSpPr/>
          <p:nvPr/>
        </p:nvCxnSpPr>
        <p:spPr>
          <a:xfrm flipH="1">
            <a:off x="5483950" y="4796168"/>
            <a:ext cx="1482466" cy="667482"/>
          </a:xfrm>
          <a:prstGeom prst="straightConnector1">
            <a:avLst/>
          </a:prstGeom>
          <a:ln w="3175">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sp>
        <p:nvSpPr>
          <p:cNvPr id="121" name="正方形/長方形 120"/>
          <p:cNvSpPr/>
          <p:nvPr/>
        </p:nvSpPr>
        <p:spPr>
          <a:xfrm>
            <a:off x="4013110" y="3727515"/>
            <a:ext cx="2073787" cy="312298"/>
          </a:xfrm>
          <a:prstGeom prst="rect">
            <a:avLst/>
          </a:prstGeom>
          <a:no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Arial"/>
                <a:ea typeface="Meiryo UI"/>
                <a:cs typeface="+mn-cs"/>
              </a:rPr>
              <a:t>⑤</a:t>
            </a:r>
            <a:r>
              <a:rPr kumimoji="1" lang="en-US" altLang="ja-JP" sz="1100" b="0" i="0" u="none" strike="noStrike" kern="1200" cap="none" spc="0" normalizeH="0" baseline="0" noProof="0" dirty="0" err="1">
                <a:ln>
                  <a:noFill/>
                </a:ln>
                <a:solidFill>
                  <a:srgbClr val="000000"/>
                </a:solidFill>
                <a:effectLst/>
                <a:uLnTx/>
                <a:uFillTx/>
                <a:latin typeface="Arial"/>
                <a:ea typeface="Meiryo UI"/>
                <a:cs typeface="+mn-cs"/>
              </a:rPr>
              <a:t>Yoti</a:t>
            </a:r>
            <a:r>
              <a:rPr kumimoji="1" lang="ja-JP" altLang="en-US" sz="1100" b="0" i="0" u="none" strike="noStrike" kern="1200" cap="none" spc="0" normalizeH="0" baseline="0" noProof="0" dirty="0">
                <a:ln>
                  <a:noFill/>
                </a:ln>
                <a:solidFill>
                  <a:srgbClr val="000000"/>
                </a:solidFill>
                <a:effectLst/>
                <a:uLnTx/>
                <a:uFillTx/>
                <a:latin typeface="Arial"/>
                <a:ea typeface="Meiryo UI"/>
                <a:cs typeface="+mn-cs"/>
              </a:rPr>
              <a:t>アプリ上の</a:t>
            </a:r>
            <a:r>
              <a:rPr kumimoji="1" lang="en-US" altLang="ja-JP" sz="1100" b="0" i="0" u="none" strike="noStrike" kern="1200" cap="none" spc="0" normalizeH="0" baseline="0" noProof="0" dirty="0">
                <a:ln>
                  <a:noFill/>
                </a:ln>
                <a:solidFill>
                  <a:srgbClr val="000000"/>
                </a:solidFill>
                <a:effectLst/>
                <a:uLnTx/>
                <a:uFillTx/>
                <a:latin typeface="Arial"/>
                <a:ea typeface="Meiryo UI"/>
                <a:cs typeface="+mn-cs"/>
              </a:rPr>
              <a:t>QR</a:t>
            </a:r>
            <a:r>
              <a:rPr kumimoji="1" lang="ja-JP" altLang="en-US" sz="1100" b="0" i="0" u="none" strike="noStrike" kern="1200" cap="none" spc="0" normalizeH="0" baseline="0" noProof="0" dirty="0">
                <a:ln>
                  <a:noFill/>
                </a:ln>
                <a:solidFill>
                  <a:srgbClr val="000000"/>
                </a:solidFill>
                <a:effectLst/>
                <a:uLnTx/>
                <a:uFillTx/>
                <a:latin typeface="Arial"/>
                <a:ea typeface="Meiryo UI"/>
                <a:cs typeface="+mn-cs"/>
              </a:rPr>
              <a:t>コードを提示</a:t>
            </a:r>
          </a:p>
        </p:txBody>
      </p:sp>
      <p:sp>
        <p:nvSpPr>
          <p:cNvPr id="122" name="正方形/長方形 121"/>
          <p:cNvSpPr/>
          <p:nvPr/>
        </p:nvSpPr>
        <p:spPr>
          <a:xfrm>
            <a:off x="4968362" y="4832876"/>
            <a:ext cx="1849892" cy="312298"/>
          </a:xfrm>
          <a:prstGeom prst="rect">
            <a:avLst/>
          </a:prstGeom>
          <a:no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Arial"/>
                <a:ea typeface="Meiryo UI"/>
                <a:cs typeface="+mn-cs"/>
              </a:rPr>
              <a:t>⑥</a:t>
            </a:r>
            <a:r>
              <a:rPr kumimoji="1" lang="en-US" altLang="ja-JP" sz="1100" b="0" i="0" u="none" strike="noStrike" kern="1200" cap="none" spc="0" normalizeH="0" baseline="0" noProof="0" dirty="0">
                <a:ln>
                  <a:noFill/>
                </a:ln>
                <a:solidFill>
                  <a:srgbClr val="000000"/>
                </a:solidFill>
                <a:effectLst/>
                <a:uLnTx/>
                <a:uFillTx/>
                <a:latin typeface="Arial"/>
                <a:ea typeface="Meiryo UI"/>
                <a:cs typeface="+mn-cs"/>
              </a:rPr>
              <a:t>QR</a:t>
            </a:r>
            <a:r>
              <a:rPr kumimoji="1" lang="ja-JP" altLang="en-US" sz="1100" b="0" i="0" u="none" strike="noStrike" kern="1200" cap="none" spc="0" normalizeH="0" baseline="0" noProof="0" dirty="0">
                <a:ln>
                  <a:noFill/>
                </a:ln>
                <a:solidFill>
                  <a:srgbClr val="000000"/>
                </a:solidFill>
                <a:effectLst/>
                <a:uLnTx/>
                <a:uFillTx/>
                <a:latin typeface="Arial"/>
                <a:ea typeface="Meiryo UI"/>
                <a:cs typeface="+mn-cs"/>
              </a:rPr>
              <a:t>コード情報</a:t>
            </a:r>
            <a:endParaRPr kumimoji="1" lang="en-US" altLang="ja-JP" sz="1100" b="0" i="0" u="none" strike="noStrike" kern="1200" cap="none" spc="0" normalizeH="0" baseline="0" noProof="0" dirty="0">
              <a:ln>
                <a:noFill/>
              </a:ln>
              <a:solidFill>
                <a:srgbClr val="000000"/>
              </a:solidFill>
              <a:effectLst/>
              <a:uLnTx/>
              <a:uFillTx/>
              <a:latin typeface="Arial"/>
              <a:ea typeface="Meiryo UI"/>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Arial"/>
                <a:ea typeface="Meiryo UI"/>
                <a:cs typeface="+mn-cs"/>
              </a:rPr>
              <a:t>送信</a:t>
            </a:r>
          </a:p>
        </p:txBody>
      </p:sp>
      <p:sp>
        <p:nvSpPr>
          <p:cNvPr id="123" name="正方形/長方形 122"/>
          <p:cNvSpPr/>
          <p:nvPr/>
        </p:nvSpPr>
        <p:spPr>
          <a:xfrm>
            <a:off x="6174616" y="5235512"/>
            <a:ext cx="1849892" cy="312298"/>
          </a:xfrm>
          <a:prstGeom prst="rect">
            <a:avLst/>
          </a:prstGeom>
          <a:no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Arial"/>
                <a:ea typeface="Meiryo UI"/>
                <a:cs typeface="+mn-cs"/>
              </a:rPr>
              <a:t>⑦認証・ユーザ情報を提供</a:t>
            </a:r>
          </a:p>
        </p:txBody>
      </p:sp>
      <p:sp>
        <p:nvSpPr>
          <p:cNvPr id="124" name="正方形/長方形 123"/>
          <p:cNvSpPr/>
          <p:nvPr/>
        </p:nvSpPr>
        <p:spPr>
          <a:xfrm>
            <a:off x="1992604" y="5208143"/>
            <a:ext cx="2440135" cy="757460"/>
          </a:xfrm>
          <a:prstGeom prst="rect">
            <a:avLst/>
          </a:prstGeom>
          <a:no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Arial"/>
                <a:ea typeface="Meiryo UI"/>
                <a:cs typeface="+mn-cs"/>
              </a:rPr>
              <a:t>①電話番号登録</a:t>
            </a:r>
            <a:endParaRPr kumimoji="1" lang="en-US" altLang="ja-JP" sz="1100" b="0" i="0" u="none" strike="noStrike" kern="1200" cap="none" spc="0" normalizeH="0" baseline="0" noProof="0" dirty="0">
              <a:ln>
                <a:noFill/>
              </a:ln>
              <a:solidFill>
                <a:srgbClr val="000000"/>
              </a:solidFill>
              <a:effectLst/>
              <a:uLnTx/>
              <a:uFillTx/>
              <a:latin typeface="Arial"/>
              <a:ea typeface="Meiryo U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Arial"/>
                <a:ea typeface="Meiryo UI"/>
                <a:cs typeface="+mn-cs"/>
              </a:rPr>
              <a:t>②</a:t>
            </a:r>
            <a:r>
              <a:rPr kumimoji="1" lang="en-US" altLang="ja-JP" sz="1100" b="0" i="0" u="none" strike="noStrike" kern="1200" cap="none" spc="0" normalizeH="0" baseline="0" noProof="0" dirty="0">
                <a:ln>
                  <a:noFill/>
                </a:ln>
                <a:solidFill>
                  <a:srgbClr val="000000"/>
                </a:solidFill>
                <a:effectLst/>
                <a:uLnTx/>
                <a:uFillTx/>
                <a:latin typeface="Arial"/>
                <a:ea typeface="Meiryo UI"/>
                <a:cs typeface="+mn-cs"/>
              </a:rPr>
              <a:t>3D</a:t>
            </a:r>
            <a:r>
              <a:rPr kumimoji="1" lang="ja-JP" altLang="en-US" sz="1100" b="0" i="0" u="none" strike="noStrike" kern="1200" cap="none" spc="0" normalizeH="0" baseline="0" noProof="0" dirty="0">
                <a:ln>
                  <a:noFill/>
                </a:ln>
                <a:solidFill>
                  <a:srgbClr val="000000"/>
                </a:solidFill>
                <a:effectLst/>
                <a:uLnTx/>
                <a:uFillTx/>
                <a:latin typeface="Arial"/>
                <a:ea typeface="Meiryo UI"/>
                <a:cs typeface="+mn-cs"/>
              </a:rPr>
              <a:t>顔認証</a:t>
            </a:r>
            <a:endParaRPr kumimoji="1" lang="en-US" altLang="ja-JP" sz="1100" b="0" i="0" u="none" strike="noStrike" kern="1200" cap="none" spc="0" normalizeH="0" baseline="0" noProof="0" dirty="0">
              <a:ln>
                <a:noFill/>
              </a:ln>
              <a:solidFill>
                <a:srgbClr val="000000"/>
              </a:solidFill>
              <a:effectLst/>
              <a:uLnTx/>
              <a:uFillTx/>
              <a:latin typeface="Arial"/>
              <a:ea typeface="Meiryo U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Arial"/>
                <a:ea typeface="Meiryo UI"/>
                <a:cs typeface="+mn-cs"/>
              </a:rPr>
              <a:t>③パスポート</a:t>
            </a:r>
            <a:r>
              <a:rPr kumimoji="1" lang="en-US" altLang="ja-JP" sz="1100" b="0" i="0" u="none" strike="noStrike" kern="1200" cap="none" spc="0" normalizeH="0" baseline="0" noProof="0" dirty="0">
                <a:ln>
                  <a:noFill/>
                </a:ln>
                <a:solidFill>
                  <a:srgbClr val="000000"/>
                </a:solidFill>
                <a:effectLst/>
                <a:uLnTx/>
                <a:uFillTx/>
                <a:latin typeface="Arial"/>
                <a:ea typeface="Meiryo UI"/>
                <a:cs typeface="+mn-cs"/>
              </a:rPr>
              <a:t>/</a:t>
            </a:r>
            <a:r>
              <a:rPr kumimoji="1" lang="ja-JP" altLang="en-US" sz="1100" b="0" i="0" u="none" strike="noStrike" kern="1200" cap="none" spc="0" normalizeH="0" baseline="0" noProof="0" dirty="0">
                <a:ln>
                  <a:noFill/>
                </a:ln>
                <a:solidFill>
                  <a:srgbClr val="000000"/>
                </a:solidFill>
                <a:effectLst/>
                <a:uLnTx/>
                <a:uFillTx/>
                <a:latin typeface="Arial"/>
                <a:ea typeface="Meiryo UI"/>
                <a:cs typeface="+mn-cs"/>
              </a:rPr>
              <a:t>免許証画像アップロード</a:t>
            </a:r>
          </a:p>
        </p:txBody>
      </p:sp>
      <p:sp>
        <p:nvSpPr>
          <p:cNvPr id="125" name="正方形/長方形 124"/>
          <p:cNvSpPr/>
          <p:nvPr/>
        </p:nvSpPr>
        <p:spPr>
          <a:xfrm>
            <a:off x="4141683" y="4286039"/>
            <a:ext cx="1849892" cy="312298"/>
          </a:xfrm>
          <a:prstGeom prst="rect">
            <a:avLst/>
          </a:prstGeom>
          <a:no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Arial"/>
                <a:ea typeface="Meiryo UI"/>
                <a:cs typeface="+mn-cs"/>
              </a:rPr>
              <a:t>⑧年齢制限作品の鑑賞を許可</a:t>
            </a:r>
          </a:p>
        </p:txBody>
      </p:sp>
      <p:sp>
        <p:nvSpPr>
          <p:cNvPr id="126" name="正方形/長方形 125"/>
          <p:cNvSpPr/>
          <p:nvPr/>
        </p:nvSpPr>
        <p:spPr>
          <a:xfrm>
            <a:off x="3143044" y="4832876"/>
            <a:ext cx="1849892" cy="312298"/>
          </a:xfrm>
          <a:prstGeom prst="rect">
            <a:avLst/>
          </a:prstGeom>
          <a:no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Arial"/>
                <a:ea typeface="Meiryo UI"/>
                <a:cs typeface="+mn-cs"/>
              </a:rPr>
              <a:t>④デジタル</a:t>
            </a:r>
            <a:r>
              <a:rPr kumimoji="1" lang="en-US" altLang="ja-JP" sz="1100" b="0" i="0" u="none" strike="noStrike" kern="1200" cap="none" spc="0" normalizeH="0" baseline="0" noProof="0" dirty="0">
                <a:ln>
                  <a:noFill/>
                </a:ln>
                <a:solidFill>
                  <a:srgbClr val="000000"/>
                </a:solidFill>
                <a:effectLst/>
                <a:uLnTx/>
                <a:uFillTx/>
                <a:latin typeface="Arial"/>
                <a:ea typeface="Meiryo UI"/>
                <a:cs typeface="+mn-cs"/>
              </a:rPr>
              <a:t>ID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Arial"/>
                <a:ea typeface="Meiryo UI"/>
                <a:cs typeface="+mn-cs"/>
              </a:rPr>
              <a:t>取得</a:t>
            </a:r>
            <a:endParaRPr kumimoji="1" lang="en-US" altLang="ja-JP" sz="1100" b="0" i="0" u="none" strike="noStrike" kern="1200" cap="none" spc="0" normalizeH="0" baseline="0" noProof="0" dirty="0">
              <a:ln>
                <a:noFill/>
              </a:ln>
              <a:solidFill>
                <a:srgbClr val="000000"/>
              </a:solidFill>
              <a:effectLst/>
              <a:uLnTx/>
              <a:uFillTx/>
              <a:latin typeface="Arial"/>
              <a:ea typeface="Meiryo UI"/>
              <a:cs typeface="+mn-cs"/>
            </a:endParaRPr>
          </a:p>
        </p:txBody>
      </p:sp>
      <p:pic>
        <p:nvPicPr>
          <p:cNvPr id="127" name="図 12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flipH="1">
            <a:off x="2927691" y="4177691"/>
            <a:ext cx="545298" cy="567488"/>
          </a:xfrm>
          <a:prstGeom prst="rect">
            <a:avLst/>
          </a:prstGeom>
        </p:spPr>
      </p:pic>
      <p:sp>
        <p:nvSpPr>
          <p:cNvPr id="128" name="テキスト ボックス 127"/>
          <p:cNvSpPr txBox="1"/>
          <p:nvPr/>
        </p:nvSpPr>
        <p:spPr>
          <a:xfrm>
            <a:off x="154789" y="6353932"/>
            <a:ext cx="9076907" cy="321919"/>
          </a:xfrm>
          <a:prstGeom prst="rect">
            <a:avLst/>
          </a:prstGeom>
          <a:noFill/>
          <a:ln>
            <a:noFill/>
          </a:ln>
        </p:spPr>
        <p:txBody>
          <a:bodyPr wrap="square" lIns="36000" tIns="36000" rIns="36000" bIns="36000"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rgbClr val="000000"/>
                </a:solidFill>
                <a:effectLst/>
                <a:uLnTx/>
                <a:uFillTx/>
                <a:latin typeface="Meiryo UI"/>
                <a:ea typeface="Meiryo UI"/>
                <a:cs typeface="+mn-cs"/>
              </a:rPr>
              <a:t>出所）１　</a:t>
            </a:r>
            <a:r>
              <a:rPr kumimoji="1" lang="en-US" altLang="ja-JP" sz="900" b="0" i="0" u="none" strike="noStrike" kern="1200" cap="none" spc="0" normalizeH="0" baseline="0" noProof="0" dirty="0">
                <a:ln>
                  <a:noFill/>
                </a:ln>
                <a:solidFill>
                  <a:srgbClr val="000000"/>
                </a:solidFill>
                <a:effectLst/>
                <a:uLnTx/>
                <a:uFillTx/>
                <a:latin typeface="Meiryo UI"/>
                <a:ea typeface="Meiryo UI"/>
                <a:cs typeface="+mn-cs"/>
              </a:rPr>
              <a:t>https://www.techuk.org/resource/uk-cinema-association-partners-with-digital-identity-provider-yoti-to-ease-proof-of-age-challenges-at-cinemas.html</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rgbClr val="000000"/>
                </a:solidFill>
                <a:effectLst/>
                <a:uLnTx/>
                <a:uFillTx/>
                <a:latin typeface="Meiryo UI"/>
                <a:ea typeface="Meiryo UI"/>
                <a:cs typeface="+mn-cs"/>
              </a:rPr>
              <a:t>　　　　 ２　</a:t>
            </a:r>
            <a:r>
              <a:rPr kumimoji="1" lang="en-US" altLang="ja-JP" sz="900" b="0" i="0" u="none" strike="noStrike" kern="1200" cap="none" spc="0" normalizeH="0" baseline="0" noProof="0" dirty="0">
                <a:ln>
                  <a:noFill/>
                </a:ln>
                <a:solidFill>
                  <a:srgbClr val="000000"/>
                </a:solidFill>
                <a:effectLst/>
                <a:uLnTx/>
                <a:uFillTx/>
                <a:latin typeface="Meiryo UI"/>
                <a:ea typeface="Meiryo UI"/>
                <a:cs typeface="+mn-cs"/>
              </a:rPr>
              <a:t>https://www.cinemauk.org.uk/wp-content/uploads/2022/05/Yoti-Digital-ID-Scheme-Press-Release1.pdf</a:t>
            </a:r>
          </a:p>
        </p:txBody>
      </p:sp>
      <p:pic>
        <p:nvPicPr>
          <p:cNvPr id="129" name="図 12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585686" y="5228783"/>
            <a:ext cx="798583" cy="798583"/>
          </a:xfrm>
          <a:prstGeom prst="rect">
            <a:avLst/>
          </a:prstGeom>
        </p:spPr>
      </p:pic>
      <p:sp>
        <p:nvSpPr>
          <p:cNvPr id="130" name="正方形/長方形 129"/>
          <p:cNvSpPr/>
          <p:nvPr/>
        </p:nvSpPr>
        <p:spPr>
          <a:xfrm>
            <a:off x="8271935" y="6041871"/>
            <a:ext cx="1287067" cy="472166"/>
          </a:xfrm>
          <a:prstGeom prst="rect">
            <a:avLst/>
          </a:prstGeom>
          <a:no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dirty="0">
                <a:ln>
                  <a:noFill/>
                </a:ln>
                <a:solidFill>
                  <a:srgbClr val="000000"/>
                </a:solidFill>
                <a:effectLst/>
                <a:uLnTx/>
                <a:uFillTx/>
                <a:latin typeface="Arial"/>
                <a:ea typeface="Meiryo UI"/>
                <a:cs typeface="+mn-cs"/>
              </a:rPr>
              <a:t>英国映画協会</a:t>
            </a:r>
            <a:endParaRPr kumimoji="1" lang="en-US" altLang="ja-JP" sz="1400" b="0" i="0" u="none" strike="noStrike" kern="1200" cap="none" spc="0" normalizeH="0" baseline="0" noProof="0" dirty="0">
              <a:ln>
                <a:noFill/>
              </a:ln>
              <a:solidFill>
                <a:srgbClr val="000000"/>
              </a:solidFill>
              <a:effectLst/>
              <a:uLnTx/>
              <a:uFillTx/>
              <a:latin typeface="Arial"/>
              <a:ea typeface="Meiryo UI"/>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400" b="0" i="0" u="none" strike="noStrike" kern="1200" cap="none" spc="0" normalizeH="0" baseline="0" noProof="0" dirty="0">
              <a:ln>
                <a:noFill/>
              </a:ln>
              <a:solidFill>
                <a:srgbClr val="000000"/>
              </a:solidFill>
              <a:effectLst/>
              <a:uLnTx/>
              <a:uFillTx/>
              <a:latin typeface="Arial"/>
              <a:ea typeface="Meiryo UI"/>
              <a:cs typeface="+mn-cs"/>
            </a:endParaRPr>
          </a:p>
        </p:txBody>
      </p:sp>
      <p:cxnSp>
        <p:nvCxnSpPr>
          <p:cNvPr id="131" name="直線矢印コネクタ 130"/>
          <p:cNvCxnSpPr/>
          <p:nvPr/>
        </p:nvCxnSpPr>
        <p:spPr>
          <a:xfrm flipH="1">
            <a:off x="5333206" y="5790518"/>
            <a:ext cx="3180638" cy="0"/>
          </a:xfrm>
          <a:prstGeom prst="straightConnector1">
            <a:avLst/>
          </a:prstGeom>
          <a:ln w="3175">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sp>
        <p:nvSpPr>
          <p:cNvPr id="132" name="正方形/長方形 131"/>
          <p:cNvSpPr/>
          <p:nvPr/>
        </p:nvSpPr>
        <p:spPr>
          <a:xfrm>
            <a:off x="6172425" y="5835007"/>
            <a:ext cx="1849892" cy="312298"/>
          </a:xfrm>
          <a:prstGeom prst="rect">
            <a:avLst/>
          </a:prstGeom>
          <a:no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Arial"/>
                <a:ea typeface="Meiryo UI"/>
                <a:cs typeface="+mn-cs"/>
              </a:rPr>
              <a:t>パートナーシップ締結</a:t>
            </a:r>
            <a:endParaRPr kumimoji="1" lang="en-US" altLang="ja-JP" sz="1100" b="0" i="0" u="none" strike="noStrike" kern="1200" cap="none" spc="0" normalizeH="0" baseline="0" noProof="0" dirty="0">
              <a:ln>
                <a:noFill/>
              </a:ln>
              <a:solidFill>
                <a:srgbClr val="000000"/>
              </a:solidFill>
              <a:effectLst/>
              <a:uLnTx/>
              <a:uFillTx/>
              <a:latin typeface="Arial"/>
              <a:ea typeface="Meiryo UI"/>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Arial"/>
                <a:ea typeface="Meiryo UI"/>
                <a:cs typeface="+mn-cs"/>
              </a:rPr>
              <a:t>（費用負担）</a:t>
            </a:r>
          </a:p>
        </p:txBody>
      </p:sp>
      <p:sp>
        <p:nvSpPr>
          <p:cNvPr id="51" name="テキスト ボックス 50"/>
          <p:cNvSpPr txBox="1"/>
          <p:nvPr/>
        </p:nvSpPr>
        <p:spPr>
          <a:xfrm>
            <a:off x="5147284" y="2424380"/>
            <a:ext cx="4564275" cy="276999"/>
          </a:xfrm>
          <a:prstGeom prst="rect">
            <a:avLst/>
          </a:prstGeom>
          <a:noFill/>
        </p:spPr>
        <p:txBody>
          <a:bodyPr wrap="square" rtlCol="0">
            <a:sp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ja-JP" altLang="en-US" sz="1200" dirty="0">
                <a:solidFill>
                  <a:srgbClr val="000000"/>
                </a:solidFill>
                <a:latin typeface="Meiryo UI" panose="020B0604030504040204" pitchFamily="50" charset="-128"/>
                <a:ea typeface="Meiryo UI" panose="020B0604030504040204" pitchFamily="50" charset="-128"/>
              </a:rPr>
              <a:t>年齢証明情報</a:t>
            </a:r>
            <a:endPar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Tree>
    <p:extLst>
      <p:ext uri="{BB962C8B-B14F-4D97-AF65-F5344CB8AC3E}">
        <p14:creationId xmlns:p14="http://schemas.microsoft.com/office/powerpoint/2010/main" val="1328716886"/>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タイトル 7"/>
          <p:cNvSpPr>
            <a:spLocks noGrp="1"/>
          </p:cNvSpPr>
          <p:nvPr>
            <p:ph type="title"/>
          </p:nvPr>
        </p:nvSpPr>
        <p:spPr>
          <a:xfrm>
            <a:off x="331490" y="164692"/>
            <a:ext cx="9243021" cy="497459"/>
          </a:xfrm>
        </p:spPr>
        <p:txBody>
          <a:bodyPr>
            <a:normAutofit fontScale="90000"/>
          </a:bodyPr>
          <a:lstStyle/>
          <a:p>
            <a:r>
              <a:rPr lang="en-US" altLang="ja-JP" sz="1100" dirty="0">
                <a:solidFill>
                  <a:srgbClr val="002060"/>
                </a:solidFill>
              </a:rPr>
              <a:t>3.3.1</a:t>
            </a:r>
            <a:r>
              <a:rPr lang="ja-JP" altLang="en-US" sz="1100" dirty="0">
                <a:solidFill>
                  <a:srgbClr val="002060"/>
                </a:solidFill>
              </a:rPr>
              <a:t>　自己主権型／分散型アイデンティティに関する取り組み・ユースケース　</a:t>
            </a:r>
            <a:r>
              <a:rPr lang="en-US" altLang="ja-JP" sz="1400" b="1" spc="0" dirty="0">
                <a:solidFill>
                  <a:srgbClr val="002060"/>
                </a:solidFill>
              </a:rPr>
              <a:t/>
            </a:r>
            <a:br>
              <a:rPr lang="en-US" altLang="ja-JP" sz="1400" b="1" spc="0" dirty="0">
                <a:solidFill>
                  <a:srgbClr val="002060"/>
                </a:solidFill>
              </a:rPr>
            </a:br>
            <a:r>
              <a:rPr lang="ja-JP" altLang="en-US" sz="2000" b="1" spc="0" dirty="0">
                <a:solidFill>
                  <a:srgbClr val="002060"/>
                </a:solidFill>
              </a:rPr>
              <a:t>ユースケース：</a:t>
            </a:r>
            <a:r>
              <a:rPr lang="ja-JP" altLang="en-US" sz="2000" dirty="0">
                <a:solidFill>
                  <a:srgbClr val="002060"/>
                </a:solidFill>
              </a:rPr>
              <a:t>英国金融サービス向けのデジタル</a:t>
            </a:r>
            <a:r>
              <a:rPr lang="en-US" altLang="ja-JP" sz="2000" dirty="0">
                <a:solidFill>
                  <a:srgbClr val="002060"/>
                </a:solidFill>
              </a:rPr>
              <a:t>ID</a:t>
            </a:r>
            <a:r>
              <a:rPr lang="ja-JP" altLang="en-US" sz="2000" dirty="0">
                <a:solidFill>
                  <a:srgbClr val="002060"/>
                </a:solidFill>
              </a:rPr>
              <a:t>スキームの構築</a:t>
            </a:r>
            <a:endParaRPr lang="ja-JP" altLang="en-US" sz="3100" b="1" spc="0" dirty="0">
              <a:solidFill>
                <a:srgbClr val="002060"/>
              </a:solidFill>
            </a:endParaRPr>
          </a:p>
        </p:txBody>
      </p:sp>
      <p:sp>
        <p:nvSpPr>
          <p:cNvPr id="5" name="正方形/長方形 4"/>
          <p:cNvSpPr/>
          <p:nvPr/>
        </p:nvSpPr>
        <p:spPr>
          <a:xfrm>
            <a:off x="8589228" y="74294"/>
            <a:ext cx="985283" cy="186395"/>
          </a:xfrm>
          <a:prstGeom prst="rect">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400" b="1" i="0" u="none" strike="noStrike" kern="1200" cap="none" spc="0" normalizeH="0" baseline="0" noProof="0" dirty="0">
                <a:ln>
                  <a:noFill/>
                </a:ln>
                <a:solidFill>
                  <a:srgbClr val="000000"/>
                </a:solidFill>
                <a:effectLst/>
                <a:uLnTx/>
                <a:uFillTx/>
                <a:latin typeface="Arial"/>
                <a:ea typeface="Meiryo UI"/>
                <a:cs typeface="+mn-cs"/>
              </a:rPr>
              <a:t>EU</a:t>
            </a:r>
            <a:endParaRPr kumimoji="1" lang="ja-JP" altLang="en-US" sz="1400" b="1" i="0" u="none" strike="noStrike" kern="1200" cap="none" spc="0" normalizeH="0" baseline="0" noProof="0" dirty="0">
              <a:ln>
                <a:noFill/>
              </a:ln>
              <a:solidFill>
                <a:srgbClr val="000000"/>
              </a:solidFill>
              <a:effectLst/>
              <a:uLnTx/>
              <a:uFillTx/>
              <a:latin typeface="Arial"/>
              <a:ea typeface="Meiryo UI"/>
              <a:cs typeface="+mn-cs"/>
            </a:endParaRPr>
          </a:p>
        </p:txBody>
      </p:sp>
      <p:sp>
        <p:nvSpPr>
          <p:cNvPr id="7" name="正方形/長方形 6"/>
          <p:cNvSpPr/>
          <p:nvPr/>
        </p:nvSpPr>
        <p:spPr>
          <a:xfrm>
            <a:off x="8589228" y="287160"/>
            <a:ext cx="985283" cy="186395"/>
          </a:xfrm>
          <a:prstGeom prst="rect">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ドイツ</a:t>
            </a:r>
          </a:p>
        </p:txBody>
      </p:sp>
      <p:sp>
        <p:nvSpPr>
          <p:cNvPr id="9" name="正方形/長方形 8"/>
          <p:cNvSpPr/>
          <p:nvPr/>
        </p:nvSpPr>
        <p:spPr>
          <a:xfrm>
            <a:off x="8589226" y="507060"/>
            <a:ext cx="985283" cy="186395"/>
          </a:xfrm>
          <a:prstGeom prst="rect">
            <a:avLst/>
          </a:prstGeom>
          <a:solidFill>
            <a:schemeClr val="accent2">
              <a:lumMod val="25000"/>
              <a:lumOff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イギリス</a:t>
            </a:r>
          </a:p>
        </p:txBody>
      </p:sp>
      <p:sp>
        <p:nvSpPr>
          <p:cNvPr id="10" name="正方形/長方形 9"/>
          <p:cNvSpPr/>
          <p:nvPr/>
        </p:nvSpPr>
        <p:spPr>
          <a:xfrm>
            <a:off x="6631466" y="74294"/>
            <a:ext cx="1878311" cy="278660"/>
          </a:xfrm>
          <a:prstGeom prst="rect">
            <a:avLst/>
          </a:prstGeom>
          <a:solidFill>
            <a:schemeClr val="accent2">
              <a:lumMod val="90000"/>
              <a:lumOff val="10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分野：金融</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11" name="正方形/長方形 10"/>
          <p:cNvSpPr/>
          <p:nvPr/>
        </p:nvSpPr>
        <p:spPr>
          <a:xfrm>
            <a:off x="6631465" y="398344"/>
            <a:ext cx="1878311" cy="278660"/>
          </a:xfrm>
          <a:prstGeom prst="rect">
            <a:avLst/>
          </a:prstGeom>
          <a:solidFill>
            <a:schemeClr val="accent2">
              <a:lumMod val="90000"/>
              <a:lumOff val="10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フェーズ：</a:t>
            </a:r>
            <a:r>
              <a:rPr kumimoji="1" lang="en-US" altLang="ja-JP" sz="1400" b="1" i="0" u="none" strike="noStrike" kern="1200" cap="none" spc="0" normalizeH="0" baseline="0" noProof="0" dirty="0" err="1">
                <a:ln>
                  <a:noFill/>
                </a:ln>
                <a:solidFill>
                  <a:srgbClr val="FFFFFF"/>
                </a:solidFill>
                <a:effectLst/>
                <a:uLnTx/>
                <a:uFillTx/>
                <a:latin typeface="Meiryo UI" panose="020B0604030504040204" pitchFamily="50" charset="-128"/>
                <a:ea typeface="Meiryo UI" panose="020B0604030504040204" pitchFamily="50" charset="-128"/>
                <a:cs typeface="+mn-cs"/>
              </a:rPr>
              <a:t>PoC</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51" name="正方形/長方形 50"/>
          <p:cNvSpPr/>
          <p:nvPr/>
        </p:nvSpPr>
        <p:spPr>
          <a:xfrm>
            <a:off x="179479" y="2686184"/>
            <a:ext cx="4621121" cy="212209"/>
          </a:xfrm>
          <a:prstGeom prst="rect">
            <a:avLst/>
          </a:prstGeom>
          <a:solidFill>
            <a:schemeClr val="accent1">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ペインポイント</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52" name="正方形/長方形 51"/>
          <p:cNvSpPr/>
          <p:nvPr/>
        </p:nvSpPr>
        <p:spPr>
          <a:xfrm>
            <a:off x="5107053" y="727661"/>
            <a:ext cx="1224136" cy="220018"/>
          </a:xfrm>
          <a:prstGeom prst="rect">
            <a:avLst/>
          </a:prstGeom>
          <a:solidFill>
            <a:schemeClr val="accent1">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エンティティ</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61" name="正方形/長方形 60"/>
          <p:cNvSpPr/>
          <p:nvPr/>
        </p:nvSpPr>
        <p:spPr>
          <a:xfrm>
            <a:off x="5108029" y="719778"/>
            <a:ext cx="4603530" cy="1415116"/>
          </a:xfrm>
          <a:prstGeom prst="rect">
            <a:avLst/>
          </a:prstGeom>
          <a:noFill/>
          <a:ln>
            <a:solidFill>
              <a:schemeClr val="accent2">
                <a:lumMod val="25000"/>
                <a:lumOff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62" name="テキスト ボックス 61"/>
          <p:cNvSpPr txBox="1"/>
          <p:nvPr/>
        </p:nvSpPr>
        <p:spPr>
          <a:xfrm>
            <a:off x="5265229" y="983197"/>
            <a:ext cx="4309282" cy="461665"/>
          </a:xfrm>
          <a:prstGeom prst="rect">
            <a:avLst/>
          </a:prstGeom>
          <a:noFill/>
        </p:spPr>
        <p:txBody>
          <a:bodyPr wrap="square" rtlCol="0">
            <a:sp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費用負担主体：</a:t>
            </a:r>
            <a:r>
              <a:rPr kumimoji="1" lang="en-US" altLang="ja-JP" sz="1200" b="0" i="0" u="none" strike="noStrike" kern="1200" cap="none" spc="0" normalizeH="0" baseline="0" noProof="0" dirty="0">
                <a:ln>
                  <a:noFill/>
                </a:ln>
                <a:solidFill>
                  <a:srgbClr val="000000"/>
                </a:solidFill>
                <a:effectLst/>
                <a:uLnTx/>
                <a:uFillTx/>
                <a:latin typeface="Arial"/>
                <a:ea typeface="Meiryo UI"/>
                <a:cs typeface="+mn-cs"/>
              </a:rPr>
              <a:t> Innovate UK</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価値提供主体：</a:t>
            </a:r>
            <a:r>
              <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TISA</a:t>
            </a:r>
            <a:r>
              <a:rPr kumimoji="1" lang="ja-JP" altLang="en-US" sz="1200" b="0" i="0" u="none" strike="noStrike" kern="1200" cap="none" spc="0" normalizeH="0" baseline="0" noProof="0" dirty="0" err="1">
                <a:ln>
                  <a:noFill/>
                </a:ln>
                <a:solidFill>
                  <a:srgbClr val="000000"/>
                </a:solidFill>
                <a:effectLst/>
                <a:uLnTx/>
                <a:uFillTx/>
                <a:latin typeface="Meiryo UI" panose="020B0604030504040204" pitchFamily="50" charset="-128"/>
                <a:ea typeface="Meiryo UI" panose="020B0604030504040204" pitchFamily="50" charset="-128"/>
                <a:cs typeface="+mn-cs"/>
              </a:rPr>
              <a:t>、</a:t>
            </a: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金融サービスプロバイダー、</a:t>
            </a:r>
            <a:r>
              <a:rPr kumimoji="1" lang="en-US" altLang="ja-JP" sz="1200" b="0" i="0" u="none" strike="noStrike" kern="1200" cap="none" spc="0" normalizeH="0" baseline="0" noProof="0" dirty="0" err="1">
                <a:ln>
                  <a:noFill/>
                </a:ln>
                <a:solidFill>
                  <a:srgbClr val="000000"/>
                </a:solidFill>
                <a:effectLst/>
                <a:uLnTx/>
                <a:uFillTx/>
                <a:latin typeface="Meiryo UI" panose="020B0604030504040204" pitchFamily="50" charset="-128"/>
                <a:ea typeface="Meiryo UI" panose="020B0604030504040204" pitchFamily="50" charset="-128"/>
                <a:cs typeface="+mn-cs"/>
              </a:rPr>
              <a:t>IdP</a:t>
            </a:r>
            <a:endPar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63" name="正方形/長方形 62"/>
          <p:cNvSpPr/>
          <p:nvPr/>
        </p:nvSpPr>
        <p:spPr>
          <a:xfrm>
            <a:off x="179479" y="727661"/>
            <a:ext cx="1720266" cy="220018"/>
          </a:xfrm>
          <a:prstGeom prst="rect">
            <a:avLst/>
          </a:prstGeom>
          <a:solidFill>
            <a:schemeClr val="accent1">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概要</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70" name="正方形/長方形 69"/>
          <p:cNvSpPr/>
          <p:nvPr/>
        </p:nvSpPr>
        <p:spPr>
          <a:xfrm>
            <a:off x="179478" y="719778"/>
            <a:ext cx="4927575" cy="1415116"/>
          </a:xfrm>
          <a:prstGeom prst="rect">
            <a:avLst/>
          </a:prstGeom>
          <a:noFill/>
          <a:ln>
            <a:solidFill>
              <a:schemeClr val="accent2">
                <a:lumMod val="25000"/>
                <a:lumOff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71" name="正方形/長方形 70"/>
          <p:cNvSpPr/>
          <p:nvPr/>
        </p:nvSpPr>
        <p:spPr>
          <a:xfrm>
            <a:off x="5107053" y="2686184"/>
            <a:ext cx="4604506" cy="212209"/>
          </a:xfrm>
          <a:prstGeom prst="rect">
            <a:avLst/>
          </a:prstGeom>
          <a:solidFill>
            <a:schemeClr val="accent1">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提供する価値</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72" name="正方形/長方形 71"/>
          <p:cNvSpPr/>
          <p:nvPr/>
        </p:nvSpPr>
        <p:spPr>
          <a:xfrm>
            <a:off x="178502" y="3213588"/>
            <a:ext cx="9533057" cy="3210860"/>
          </a:xfrm>
          <a:prstGeom prst="rect">
            <a:avLst/>
          </a:prstGeom>
          <a:noFill/>
          <a:ln>
            <a:solidFill>
              <a:schemeClr val="accent2">
                <a:lumMod val="25000"/>
                <a:lumOff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73" name="正方形/長方形 72"/>
          <p:cNvSpPr/>
          <p:nvPr/>
        </p:nvSpPr>
        <p:spPr>
          <a:xfrm>
            <a:off x="178502" y="3226775"/>
            <a:ext cx="1440160" cy="209328"/>
          </a:xfrm>
          <a:prstGeom prst="rect">
            <a:avLst/>
          </a:prstGeom>
          <a:solidFill>
            <a:schemeClr val="accent1">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ビジネスモデル</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74" name="正方形/長方形 73"/>
          <p:cNvSpPr/>
          <p:nvPr/>
        </p:nvSpPr>
        <p:spPr>
          <a:xfrm>
            <a:off x="179479" y="2950809"/>
            <a:ext cx="4621121" cy="210792"/>
          </a:xfrm>
          <a:prstGeom prst="rect">
            <a:avLst/>
          </a:prstGeom>
          <a:solidFill>
            <a:schemeClr val="accent2">
              <a:lumMod val="10000"/>
              <a:lumOff val="9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消費者の金融商品へのアクセス複雑性</a:t>
            </a:r>
          </a:p>
        </p:txBody>
      </p:sp>
      <p:sp>
        <p:nvSpPr>
          <p:cNvPr id="75" name="正方形/長方形 74"/>
          <p:cNvSpPr/>
          <p:nvPr/>
        </p:nvSpPr>
        <p:spPr>
          <a:xfrm>
            <a:off x="5107053" y="2950594"/>
            <a:ext cx="4604506" cy="210792"/>
          </a:xfrm>
          <a:prstGeom prst="rect">
            <a:avLst/>
          </a:prstGeom>
          <a:solidFill>
            <a:schemeClr val="accent2">
              <a:lumMod val="10000"/>
              <a:lumOff val="9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シンプルかつ安全なアクセス手段の提供・コスト削減・効率化</a:t>
            </a:r>
          </a:p>
        </p:txBody>
      </p:sp>
      <p:sp>
        <p:nvSpPr>
          <p:cNvPr id="76" name="二等辺三角形 75"/>
          <p:cNvSpPr/>
          <p:nvPr/>
        </p:nvSpPr>
        <p:spPr>
          <a:xfrm rot="5400000">
            <a:off x="4854483" y="2964736"/>
            <a:ext cx="202287" cy="182508"/>
          </a:xfrm>
          <a:prstGeom prst="triangle">
            <a:avLst/>
          </a:prstGeom>
          <a:solidFill>
            <a:schemeClr val="accent1">
              <a:lumMod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2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77" name="正方形/長方形 76"/>
          <p:cNvSpPr/>
          <p:nvPr/>
        </p:nvSpPr>
        <p:spPr>
          <a:xfrm>
            <a:off x="178502" y="2140746"/>
            <a:ext cx="4928551" cy="490255"/>
          </a:xfrm>
          <a:prstGeom prst="rect">
            <a:avLst/>
          </a:prstGeom>
          <a:noFill/>
          <a:ln>
            <a:solidFill>
              <a:schemeClr val="accent2">
                <a:lumMod val="25000"/>
                <a:lumOff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78" name="正方形/長方形 77"/>
          <p:cNvSpPr/>
          <p:nvPr/>
        </p:nvSpPr>
        <p:spPr>
          <a:xfrm>
            <a:off x="179479" y="2148630"/>
            <a:ext cx="1720266" cy="220018"/>
          </a:xfrm>
          <a:prstGeom prst="rect">
            <a:avLst/>
          </a:prstGeom>
          <a:solidFill>
            <a:schemeClr val="accent1">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使用されている技術</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79" name="正方形/長方形 78"/>
          <p:cNvSpPr/>
          <p:nvPr/>
        </p:nvSpPr>
        <p:spPr>
          <a:xfrm>
            <a:off x="5108029" y="2147226"/>
            <a:ext cx="1720266" cy="220018"/>
          </a:xfrm>
          <a:prstGeom prst="rect">
            <a:avLst/>
          </a:prstGeom>
          <a:solidFill>
            <a:schemeClr val="accent1">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扱う属性情報</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80" name="正方形/長方形 79"/>
          <p:cNvSpPr/>
          <p:nvPr/>
        </p:nvSpPr>
        <p:spPr>
          <a:xfrm>
            <a:off x="5107054" y="2137869"/>
            <a:ext cx="4604506" cy="490255"/>
          </a:xfrm>
          <a:prstGeom prst="rect">
            <a:avLst/>
          </a:prstGeom>
          <a:noFill/>
          <a:ln>
            <a:solidFill>
              <a:schemeClr val="accent2">
                <a:lumMod val="25000"/>
                <a:lumOff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81" name="テキスト ボックス 80"/>
          <p:cNvSpPr txBox="1"/>
          <p:nvPr/>
        </p:nvSpPr>
        <p:spPr>
          <a:xfrm>
            <a:off x="178501" y="2361316"/>
            <a:ext cx="4889933" cy="276999"/>
          </a:xfrm>
          <a:prstGeom prst="rect">
            <a:avLst/>
          </a:prstGeom>
          <a:noFill/>
        </p:spPr>
        <p:txBody>
          <a:bodyPr wrap="square" rtlCol="0">
            <a:sp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不明</a:t>
            </a:r>
            <a:endPar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82" name="テキスト ボックス 81"/>
          <p:cNvSpPr txBox="1"/>
          <p:nvPr/>
        </p:nvSpPr>
        <p:spPr>
          <a:xfrm>
            <a:off x="5107053" y="2366334"/>
            <a:ext cx="4889933" cy="276999"/>
          </a:xfrm>
          <a:prstGeom prst="rect">
            <a:avLst/>
          </a:prstGeom>
          <a:noFill/>
        </p:spPr>
        <p:txBody>
          <a:bodyPr wrap="square" rtlCol="0">
            <a:sp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不明（金融サービスでの</a:t>
            </a:r>
            <a:r>
              <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KYC</a:t>
            </a: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属性情報）</a:t>
            </a:r>
            <a:endPar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83" name="テキスト ボックス 82"/>
          <p:cNvSpPr txBox="1"/>
          <p:nvPr/>
        </p:nvSpPr>
        <p:spPr>
          <a:xfrm>
            <a:off x="133434" y="908605"/>
            <a:ext cx="5018685" cy="1223412"/>
          </a:xfrm>
          <a:prstGeom prst="rect">
            <a:avLst/>
          </a:prstGeom>
          <a:noFill/>
        </p:spPr>
        <p:txBody>
          <a:bodyPr wrap="square" rtlCol="0">
            <a:sp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ja-JP" altLang="en-US" sz="1050" dirty="0">
                <a:solidFill>
                  <a:srgbClr val="000000"/>
                </a:solidFill>
                <a:latin typeface="Meiryo UI" panose="020B0604030504040204" pitchFamily="50" charset="-128"/>
                <a:ea typeface="Meiryo UI" panose="020B0604030504040204" pitchFamily="50" charset="-128"/>
              </a:rPr>
              <a:t>イギリス</a:t>
            </a:r>
            <a:r>
              <a:rPr kumimoji="1" lang="ja-JP" altLang="en-US" sz="1050" b="0" i="0" u="none" strike="noStrike" kern="120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rPr>
              <a:t>の</a:t>
            </a:r>
            <a:r>
              <a:rPr kumimoji="1" lang="ja-JP" altLang="en-US" sz="105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金融サービスにおける業界団体である</a:t>
            </a:r>
            <a:r>
              <a:rPr kumimoji="1" lang="en-US" altLang="ja-JP" sz="105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TISA</a:t>
            </a:r>
            <a:r>
              <a:rPr kumimoji="1" lang="ja-JP" altLang="en-US" sz="105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a:t>
            </a:r>
            <a:r>
              <a:rPr kumimoji="1" lang="en-US" altLang="ja-JP" sz="105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The Investing and Saving Alliance’s</a:t>
            </a:r>
            <a:r>
              <a:rPr kumimoji="1" lang="ja-JP" altLang="en-US" sz="105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）は、英国の金融サービスのデジタル化を推進するためのゲートウェイとして、デジタル</a:t>
            </a:r>
            <a:r>
              <a:rPr kumimoji="1" lang="en-US" altLang="ja-JP" sz="105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ID</a:t>
            </a:r>
            <a:r>
              <a:rPr kumimoji="1" lang="ja-JP" altLang="en-US" sz="105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スキームの開発・検証を実施しており</a:t>
            </a:r>
            <a:r>
              <a:rPr kumimoji="1" lang="ja-JP" altLang="en-US" sz="1050" b="0" i="0" u="none" strike="noStrike" kern="1200" cap="none" spc="0" normalizeH="0" baseline="0" noProof="0" dirty="0" err="1">
                <a:ln>
                  <a:noFill/>
                </a:ln>
                <a:solidFill>
                  <a:srgbClr val="000000"/>
                </a:solidFill>
                <a:effectLst/>
                <a:uLnTx/>
                <a:uFillTx/>
                <a:latin typeface="Meiryo UI" panose="020B0604030504040204" pitchFamily="50" charset="-128"/>
                <a:ea typeface="Meiryo UI" panose="020B0604030504040204" pitchFamily="50" charset="-128"/>
                <a:cs typeface="+mn-cs"/>
              </a:rPr>
              <a:t>、</a:t>
            </a:r>
            <a:r>
              <a:rPr kumimoji="1" lang="ja-JP" altLang="en-US" sz="105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金融サービスプロバイダーが様々な認定</a:t>
            </a:r>
            <a:r>
              <a:rPr kumimoji="1" lang="en-US" altLang="ja-JP" sz="105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ID</a:t>
            </a:r>
            <a:r>
              <a:rPr kumimoji="1" lang="ja-JP" altLang="en-US" sz="105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プロバイダーから</a:t>
            </a:r>
            <a:r>
              <a:rPr kumimoji="1" lang="en-US" altLang="ja-JP" sz="105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KYC</a:t>
            </a:r>
            <a:r>
              <a:rPr kumimoji="1" lang="ja-JP" altLang="en-US" sz="105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のためにデジタル</a:t>
            </a:r>
            <a:r>
              <a:rPr kumimoji="1" lang="en-US" altLang="ja-JP" sz="105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ID</a:t>
            </a:r>
            <a:r>
              <a:rPr kumimoji="1" lang="ja-JP" altLang="en-US" sz="105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を活用できるようにすることを目指している</a:t>
            </a:r>
            <a:r>
              <a:rPr kumimoji="1" lang="ja-JP" altLang="en-US" sz="1050" b="0" i="0" u="none" strike="noStrike" kern="1200" cap="none" spc="0" normalizeH="0" baseline="30000" noProof="0" dirty="0">
                <a:ln>
                  <a:noFill/>
                </a:ln>
                <a:solidFill>
                  <a:srgbClr val="000000"/>
                </a:solidFill>
                <a:effectLst/>
                <a:uLnTx/>
                <a:uFillTx/>
                <a:latin typeface="Meiryo UI" panose="020B0604030504040204" pitchFamily="50" charset="-128"/>
                <a:ea typeface="Meiryo UI" panose="020B0604030504040204" pitchFamily="50" charset="-128"/>
                <a:cs typeface="+mn-cs"/>
              </a:rPr>
              <a:t>１</a:t>
            </a:r>
            <a:endParaRPr kumimoji="1" lang="en-US" altLang="ja-JP" sz="1050" b="0" i="0" u="none" strike="noStrike" kern="1200" cap="none" spc="0" normalizeH="0" baseline="3000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en-US" altLang="ja-JP" sz="105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2021</a:t>
            </a:r>
            <a:r>
              <a:rPr kumimoji="1" lang="ja-JP" altLang="en-US" sz="105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年</a:t>
            </a:r>
            <a:r>
              <a:rPr kumimoji="1" lang="en-US" altLang="ja-JP" sz="105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9</a:t>
            </a:r>
            <a:r>
              <a:rPr kumimoji="1" lang="ja-JP" altLang="en-US" sz="105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月、金融サービスプロバイダー</a:t>
            </a:r>
            <a:r>
              <a:rPr kumimoji="1" lang="en-US" altLang="ja-JP" sz="105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(Fidelity</a:t>
            </a:r>
            <a:r>
              <a:rPr kumimoji="1" lang="ja-JP" altLang="en-US" sz="1050" b="0" i="0" u="none" strike="noStrike" kern="1200" cap="none" spc="0" normalizeH="0" baseline="0" noProof="0" dirty="0" err="1">
                <a:ln>
                  <a:noFill/>
                </a:ln>
                <a:solidFill>
                  <a:srgbClr val="000000"/>
                </a:solidFill>
                <a:effectLst/>
                <a:uLnTx/>
                <a:uFillTx/>
                <a:latin typeface="Meiryo UI" panose="020B0604030504040204" pitchFamily="50" charset="-128"/>
                <a:ea typeface="Meiryo UI" panose="020B0604030504040204" pitchFamily="50" charset="-128"/>
                <a:cs typeface="+mn-cs"/>
              </a:rPr>
              <a:t>、</a:t>
            </a:r>
            <a:r>
              <a:rPr kumimoji="1" lang="en-US" altLang="ja-JP" sz="1050" b="0" i="0" u="none" strike="noStrike" kern="1200" cap="none" spc="0" normalizeH="0" baseline="0" noProof="0" dirty="0" err="1">
                <a:ln>
                  <a:noFill/>
                </a:ln>
                <a:solidFill>
                  <a:srgbClr val="000000"/>
                </a:solidFill>
                <a:effectLst/>
                <a:uLnTx/>
                <a:uFillTx/>
                <a:latin typeface="Meiryo UI" panose="020B0604030504040204" pitchFamily="50" charset="-128"/>
                <a:ea typeface="Meiryo UI" panose="020B0604030504040204" pitchFamily="50" charset="-128"/>
                <a:cs typeface="+mn-cs"/>
              </a:rPr>
              <a:t>MoneyHub</a:t>
            </a:r>
            <a:r>
              <a:rPr kumimoji="1" lang="ja-JP" altLang="en-US" sz="1050" b="0" i="0" u="none" strike="noStrike" kern="1200" cap="none" spc="0" normalizeH="0" baseline="0" noProof="0" dirty="0" err="1">
                <a:ln>
                  <a:noFill/>
                </a:ln>
                <a:solidFill>
                  <a:srgbClr val="000000"/>
                </a:solidFill>
                <a:effectLst/>
                <a:uLnTx/>
                <a:uFillTx/>
                <a:latin typeface="Meiryo UI" panose="020B0604030504040204" pitchFamily="50" charset="-128"/>
                <a:ea typeface="Meiryo UI" panose="020B0604030504040204" pitchFamily="50" charset="-128"/>
                <a:cs typeface="+mn-cs"/>
              </a:rPr>
              <a:t>、</a:t>
            </a:r>
            <a:r>
              <a:rPr kumimoji="1" lang="en-US" altLang="ja-JP" sz="105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Profile Pension</a:t>
            </a:r>
            <a:r>
              <a:rPr kumimoji="1" lang="ja-JP" altLang="en-US" sz="105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など</a:t>
            </a:r>
            <a:r>
              <a:rPr kumimoji="1" lang="en-US" altLang="ja-JP" sz="105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a:t>
            </a:r>
            <a:r>
              <a:rPr kumimoji="1" lang="ja-JP" altLang="en-US" sz="105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と</a:t>
            </a:r>
            <a:r>
              <a:rPr kumimoji="1" lang="en-US" altLang="ja-JP" sz="105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ID</a:t>
            </a:r>
            <a:r>
              <a:rPr kumimoji="1" lang="ja-JP" altLang="en-US" sz="105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プロバイダー</a:t>
            </a:r>
            <a:r>
              <a:rPr kumimoji="1" lang="en-US" altLang="ja-JP" sz="105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(Post office</a:t>
            </a:r>
            <a:r>
              <a:rPr kumimoji="1" lang="ja-JP" altLang="en-US" sz="1050" b="0" i="0" u="none" strike="noStrike" kern="1200" cap="none" spc="0" normalizeH="0" baseline="0" noProof="0" dirty="0" err="1">
                <a:ln>
                  <a:noFill/>
                </a:ln>
                <a:solidFill>
                  <a:srgbClr val="000000"/>
                </a:solidFill>
                <a:effectLst/>
                <a:uLnTx/>
                <a:uFillTx/>
                <a:latin typeface="Meiryo UI" panose="020B0604030504040204" pitchFamily="50" charset="-128"/>
                <a:ea typeface="Meiryo UI" panose="020B0604030504040204" pitchFamily="50" charset="-128"/>
                <a:cs typeface="+mn-cs"/>
              </a:rPr>
              <a:t>、</a:t>
            </a:r>
            <a:r>
              <a:rPr kumimoji="1" lang="en-US" altLang="ja-JP" sz="1050" b="0" i="0" u="none" strike="noStrike" kern="1200" cap="none" spc="0" normalizeH="0" baseline="0" noProof="0" dirty="0" err="1">
                <a:ln>
                  <a:noFill/>
                </a:ln>
                <a:solidFill>
                  <a:srgbClr val="000000"/>
                </a:solidFill>
                <a:effectLst/>
                <a:uLnTx/>
                <a:uFillTx/>
                <a:latin typeface="Meiryo UI" panose="020B0604030504040204" pitchFamily="50" charset="-128"/>
                <a:ea typeface="Meiryo UI" panose="020B0604030504040204" pitchFamily="50" charset="-128"/>
                <a:cs typeface="+mn-cs"/>
              </a:rPr>
              <a:t>Yoti</a:t>
            </a:r>
            <a:r>
              <a:rPr kumimoji="1" lang="ja-JP" altLang="en-US" sz="1050" b="0" i="0" u="none" strike="noStrike" kern="1200" cap="none" spc="0" normalizeH="0" baseline="0" noProof="0" dirty="0" err="1">
                <a:ln>
                  <a:noFill/>
                </a:ln>
                <a:solidFill>
                  <a:srgbClr val="000000"/>
                </a:solidFill>
                <a:effectLst/>
                <a:uLnTx/>
                <a:uFillTx/>
                <a:latin typeface="Meiryo UI" panose="020B0604030504040204" pitchFamily="50" charset="-128"/>
                <a:ea typeface="Meiryo UI" panose="020B0604030504040204" pitchFamily="50" charset="-128"/>
                <a:cs typeface="+mn-cs"/>
              </a:rPr>
              <a:t>、</a:t>
            </a:r>
            <a:r>
              <a:rPr kumimoji="1" lang="en-US" altLang="ja-JP" sz="1050" b="0" i="0" u="none" strike="noStrike" kern="1200" cap="none" spc="0" normalizeH="0" baseline="0" noProof="0" dirty="0" err="1">
                <a:ln>
                  <a:noFill/>
                </a:ln>
                <a:solidFill>
                  <a:srgbClr val="000000"/>
                </a:solidFill>
                <a:effectLst/>
                <a:uLnTx/>
                <a:uFillTx/>
                <a:latin typeface="Meiryo UI" panose="020B0604030504040204" pitchFamily="50" charset="-128"/>
                <a:ea typeface="Meiryo UI" panose="020B0604030504040204" pitchFamily="50" charset="-128"/>
                <a:cs typeface="+mn-cs"/>
              </a:rPr>
              <a:t>Digidentity</a:t>
            </a:r>
            <a:r>
              <a:rPr kumimoji="1" lang="ja-JP" altLang="en-US" sz="1050" b="0" i="0" u="none" strike="noStrike" kern="1200" cap="none" spc="0" normalizeH="0" baseline="0" noProof="0" dirty="0" err="1">
                <a:ln>
                  <a:noFill/>
                </a:ln>
                <a:solidFill>
                  <a:srgbClr val="000000"/>
                </a:solidFill>
                <a:effectLst/>
                <a:uLnTx/>
                <a:uFillTx/>
                <a:latin typeface="Meiryo UI" panose="020B0604030504040204" pitchFamily="50" charset="-128"/>
                <a:ea typeface="Meiryo UI" panose="020B0604030504040204" pitchFamily="50" charset="-128"/>
                <a:cs typeface="+mn-cs"/>
              </a:rPr>
              <a:t>、</a:t>
            </a:r>
            <a:r>
              <a:rPr kumimoji="1" lang="en-US" altLang="ja-JP" sz="1050" b="0" i="0" u="none" strike="noStrike" kern="1200" cap="none" spc="0" normalizeH="0" baseline="0" noProof="0" dirty="0" err="1">
                <a:ln>
                  <a:noFill/>
                </a:ln>
                <a:solidFill>
                  <a:srgbClr val="000000"/>
                </a:solidFill>
                <a:effectLst/>
                <a:uLnTx/>
                <a:uFillTx/>
                <a:latin typeface="Meiryo UI" panose="020B0604030504040204" pitchFamily="50" charset="-128"/>
                <a:ea typeface="Meiryo UI" panose="020B0604030504040204" pitchFamily="50" charset="-128"/>
                <a:cs typeface="+mn-cs"/>
              </a:rPr>
              <a:t>OBid</a:t>
            </a:r>
            <a:r>
              <a:rPr kumimoji="1" lang="ja-JP" altLang="en-US" sz="105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など</a:t>
            </a:r>
            <a:r>
              <a:rPr kumimoji="1" lang="en-US" altLang="ja-JP" sz="105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a:t>
            </a:r>
            <a:r>
              <a:rPr kumimoji="1" lang="ja-JP" altLang="en-US" sz="105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との</a:t>
            </a:r>
            <a:r>
              <a:rPr kumimoji="1" lang="en-US" altLang="ja-JP" sz="1050" b="0" i="0" u="none" strike="noStrike" kern="1200" cap="none" spc="0" normalizeH="0" baseline="0" noProof="0" dirty="0" err="1">
                <a:ln>
                  <a:noFill/>
                </a:ln>
                <a:solidFill>
                  <a:srgbClr val="000000"/>
                </a:solidFill>
                <a:effectLst/>
                <a:uLnTx/>
                <a:uFillTx/>
                <a:latin typeface="Meiryo UI" panose="020B0604030504040204" pitchFamily="50" charset="-128"/>
                <a:ea typeface="Meiryo UI" panose="020B0604030504040204" pitchFamily="50" charset="-128"/>
                <a:cs typeface="+mn-cs"/>
              </a:rPr>
              <a:t>PoC</a:t>
            </a:r>
            <a:r>
              <a:rPr kumimoji="1" lang="ja-JP" altLang="en-US" sz="105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フェーズを完了した</a:t>
            </a:r>
            <a:endParaRPr kumimoji="1" lang="en-US" altLang="ja-JP" sz="105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pic>
        <p:nvPicPr>
          <p:cNvPr id="84" name="図 83"/>
          <p:cNvPicPr>
            <a:picLocks noChangeAspect="1"/>
          </p:cNvPicPr>
          <p:nvPr/>
        </p:nvPicPr>
        <p:blipFill>
          <a:blip r:embed="rId2"/>
          <a:stretch>
            <a:fillRect/>
          </a:stretch>
        </p:blipFill>
        <p:spPr>
          <a:xfrm>
            <a:off x="952901" y="3956163"/>
            <a:ext cx="3074276" cy="2426754"/>
          </a:xfrm>
          <a:prstGeom prst="rect">
            <a:avLst/>
          </a:prstGeom>
        </p:spPr>
      </p:pic>
      <p:sp>
        <p:nvSpPr>
          <p:cNvPr id="85" name="正方形/長方形 84"/>
          <p:cNvSpPr/>
          <p:nvPr/>
        </p:nvSpPr>
        <p:spPr>
          <a:xfrm>
            <a:off x="4729655" y="3820111"/>
            <a:ext cx="4883881" cy="2169825"/>
          </a:xfrm>
          <a:prstGeom prst="rect">
            <a:avLst/>
          </a:prstGeom>
          <a:solidFill>
            <a:schemeClr val="accent2">
              <a:lumMod val="10000"/>
              <a:lumOff val="90000"/>
            </a:schemeClr>
          </a:solidFill>
        </p:spPr>
        <p:txBody>
          <a:bodyPr wrap="square">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en-US" altLang="ja-JP" sz="1200" b="0" i="0" u="none" strike="noStrike" kern="1200" cap="none" spc="0" normalizeH="0" baseline="0" noProof="0" dirty="0">
                <a:ln>
                  <a:noFill/>
                </a:ln>
                <a:solidFill>
                  <a:srgbClr val="000000"/>
                </a:solidFill>
                <a:effectLst/>
                <a:uLnTx/>
                <a:uFillTx/>
                <a:latin typeface="Arial"/>
                <a:ea typeface="Meiryo UI"/>
                <a:cs typeface="+mn-cs"/>
              </a:rPr>
              <a:t>Innovate UK(</a:t>
            </a:r>
            <a:r>
              <a:rPr kumimoji="1" lang="ja-JP" altLang="en-US" sz="1200" b="0" i="0" u="none" strike="noStrike" kern="1200" cap="none" spc="0" normalizeH="0" baseline="0" noProof="0" dirty="0">
                <a:ln>
                  <a:noFill/>
                </a:ln>
                <a:solidFill>
                  <a:srgbClr val="000000"/>
                </a:solidFill>
                <a:effectLst/>
                <a:uLnTx/>
                <a:uFillTx/>
                <a:latin typeface="Arial"/>
                <a:ea typeface="Meiryo UI"/>
                <a:cs typeface="+mn-cs"/>
              </a:rPr>
              <a:t>ビジネス、エネルギー、産業戦略省が後援する部門外の執行機関</a:t>
            </a:r>
            <a:r>
              <a:rPr kumimoji="1" lang="en-US" altLang="ja-JP" sz="1200" b="0" i="0" u="none" strike="noStrike" kern="1200" cap="none" spc="0" normalizeH="0" baseline="0" noProof="0" dirty="0">
                <a:ln>
                  <a:noFill/>
                </a:ln>
                <a:solidFill>
                  <a:srgbClr val="000000"/>
                </a:solidFill>
                <a:effectLst/>
                <a:uLnTx/>
                <a:uFillTx/>
                <a:latin typeface="Arial"/>
                <a:ea typeface="Meiryo UI"/>
                <a:cs typeface="+mn-cs"/>
              </a:rPr>
              <a:t>)</a:t>
            </a:r>
            <a:r>
              <a:rPr kumimoji="1" lang="ja-JP" altLang="en-US" sz="1200" b="0" i="0" u="none" strike="noStrike" kern="1200" cap="none" spc="0" normalizeH="0" baseline="0" noProof="0" dirty="0">
                <a:ln>
                  <a:noFill/>
                </a:ln>
                <a:solidFill>
                  <a:srgbClr val="000000"/>
                </a:solidFill>
                <a:effectLst/>
                <a:uLnTx/>
                <a:uFillTx/>
                <a:latin typeface="Arial"/>
                <a:ea typeface="Meiryo UI"/>
                <a:cs typeface="+mn-cs"/>
              </a:rPr>
              <a:t>は、デジタルアイデンティティプロジェクトの研究段階を支援するための助成金を</a:t>
            </a:r>
            <a:r>
              <a:rPr kumimoji="1" lang="en-US" altLang="ja-JP" sz="1200" b="0" i="0" u="none" strike="noStrike" kern="1200" cap="none" spc="0" normalizeH="0" baseline="0" noProof="0" dirty="0">
                <a:ln>
                  <a:noFill/>
                </a:ln>
                <a:solidFill>
                  <a:srgbClr val="000000"/>
                </a:solidFill>
                <a:effectLst/>
                <a:uLnTx/>
                <a:uFillTx/>
                <a:latin typeface="Arial"/>
                <a:ea typeface="Meiryo UI"/>
                <a:cs typeface="+mn-cs"/>
              </a:rPr>
              <a:t>TISA</a:t>
            </a:r>
            <a:r>
              <a:rPr kumimoji="1" lang="ja-JP" altLang="en-US" sz="1200" b="0" i="0" u="none" strike="noStrike" kern="1200" cap="none" spc="0" normalizeH="0" baseline="0" noProof="0" dirty="0">
                <a:ln>
                  <a:noFill/>
                </a:ln>
                <a:solidFill>
                  <a:srgbClr val="000000"/>
                </a:solidFill>
                <a:effectLst/>
                <a:uLnTx/>
                <a:uFillTx/>
                <a:latin typeface="Arial"/>
                <a:ea typeface="Meiryo UI"/>
                <a:cs typeface="+mn-cs"/>
              </a:rPr>
              <a:t>に授与</a:t>
            </a:r>
            <a:endParaRPr kumimoji="1" lang="en-US" altLang="ja-JP" sz="1200" b="0" i="0" u="none" strike="noStrike" kern="1200" cap="none" spc="0" normalizeH="0" baseline="0" noProof="0" dirty="0">
              <a:ln>
                <a:noFill/>
              </a:ln>
              <a:solidFill>
                <a:srgbClr val="000000"/>
              </a:solidFill>
              <a:effectLst/>
              <a:uLnTx/>
              <a:uFillTx/>
              <a:latin typeface="Arial"/>
              <a:ea typeface="Meiryo U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300" b="0" i="0" u="none" strike="noStrike" kern="1200" cap="none" spc="0" normalizeH="0" baseline="0" noProof="0" dirty="0">
              <a:ln>
                <a:noFill/>
              </a:ln>
              <a:solidFill>
                <a:srgbClr val="000000"/>
              </a:solidFill>
              <a:effectLst/>
              <a:uLnTx/>
              <a:uFillTx/>
              <a:latin typeface="Arial"/>
              <a:ea typeface="Meiryo UI"/>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200" b="0" i="0" u="none" strike="noStrike" kern="1200" cap="none" spc="0" normalizeH="0" baseline="0" noProof="0" dirty="0">
                <a:ln>
                  <a:noFill/>
                </a:ln>
                <a:solidFill>
                  <a:srgbClr val="000000"/>
                </a:solidFill>
                <a:effectLst/>
                <a:uLnTx/>
                <a:uFillTx/>
                <a:latin typeface="Arial"/>
                <a:ea typeface="Meiryo UI"/>
                <a:cs typeface="+mn-cs"/>
              </a:rPr>
              <a:t>同助成金は、金融サービスプロバイダーと</a:t>
            </a:r>
            <a:r>
              <a:rPr kumimoji="1" lang="en-US" altLang="ja-JP" sz="1200" b="0" i="0" u="none" strike="noStrike" kern="1200" cap="none" spc="0" normalizeH="0" baseline="0" noProof="0" dirty="0">
                <a:ln>
                  <a:noFill/>
                </a:ln>
                <a:solidFill>
                  <a:srgbClr val="000000"/>
                </a:solidFill>
                <a:effectLst/>
                <a:uLnTx/>
                <a:uFillTx/>
                <a:latin typeface="Arial"/>
                <a:ea typeface="Meiryo UI"/>
                <a:cs typeface="+mn-cs"/>
              </a:rPr>
              <a:t>ID</a:t>
            </a:r>
            <a:r>
              <a:rPr kumimoji="1" lang="ja-JP" altLang="en-US" sz="1200" b="0" i="0" u="none" strike="noStrike" kern="1200" cap="none" spc="0" normalizeH="0" baseline="0" noProof="0" dirty="0">
                <a:ln>
                  <a:noFill/>
                </a:ln>
                <a:solidFill>
                  <a:srgbClr val="000000"/>
                </a:solidFill>
                <a:effectLst/>
                <a:uLnTx/>
                <a:uFillTx/>
                <a:latin typeface="Arial"/>
                <a:ea typeface="Meiryo UI"/>
                <a:cs typeface="+mn-cs"/>
              </a:rPr>
              <a:t>プロバイダー間の安全なデジタル</a:t>
            </a:r>
            <a:r>
              <a:rPr kumimoji="1" lang="en-US" altLang="ja-JP" sz="1200" b="0" i="0" u="none" strike="noStrike" kern="1200" cap="none" spc="0" normalizeH="0" baseline="0" noProof="0" dirty="0">
                <a:ln>
                  <a:noFill/>
                </a:ln>
                <a:solidFill>
                  <a:srgbClr val="000000"/>
                </a:solidFill>
                <a:effectLst/>
                <a:uLnTx/>
                <a:uFillTx/>
                <a:latin typeface="Arial"/>
                <a:ea typeface="Meiryo UI"/>
                <a:cs typeface="+mn-cs"/>
              </a:rPr>
              <a:t>ID</a:t>
            </a:r>
            <a:r>
              <a:rPr kumimoji="1" lang="ja-JP" altLang="en-US" sz="1200" b="0" i="0" u="none" strike="noStrike" kern="1200" cap="none" spc="0" normalizeH="0" baseline="0" noProof="0" dirty="0">
                <a:ln>
                  <a:noFill/>
                </a:ln>
                <a:solidFill>
                  <a:srgbClr val="000000"/>
                </a:solidFill>
                <a:effectLst/>
                <a:uLnTx/>
                <a:uFillTx/>
                <a:latin typeface="Arial"/>
                <a:ea typeface="Meiryo UI"/>
                <a:cs typeface="+mn-cs"/>
              </a:rPr>
              <a:t>の使用と再利用をテストする</a:t>
            </a:r>
            <a:r>
              <a:rPr kumimoji="1" lang="en-US" altLang="ja-JP" sz="1200" b="0" i="0" u="none" strike="noStrike" kern="1200" cap="none" spc="0" normalizeH="0" baseline="0" noProof="0" dirty="0" err="1">
                <a:ln>
                  <a:noFill/>
                </a:ln>
                <a:solidFill>
                  <a:srgbClr val="000000"/>
                </a:solidFill>
                <a:effectLst/>
                <a:uLnTx/>
                <a:uFillTx/>
                <a:latin typeface="Arial"/>
                <a:ea typeface="Meiryo UI"/>
                <a:cs typeface="+mn-cs"/>
              </a:rPr>
              <a:t>PoC</a:t>
            </a:r>
            <a:r>
              <a:rPr kumimoji="1" lang="ja-JP" altLang="en-US" sz="1200" b="0" i="0" u="none" strike="noStrike" kern="1200" cap="none" spc="0" normalizeH="0" baseline="0" noProof="0" dirty="0">
                <a:ln>
                  <a:noFill/>
                </a:ln>
                <a:solidFill>
                  <a:srgbClr val="000000"/>
                </a:solidFill>
                <a:effectLst/>
                <a:uLnTx/>
                <a:uFillTx/>
                <a:latin typeface="Arial"/>
                <a:ea typeface="Meiryo UI"/>
                <a:cs typeface="+mn-cs"/>
              </a:rPr>
              <a:t>に活用され、主に以下のユースケースがテストされた</a:t>
            </a:r>
            <a:endParaRPr kumimoji="1" lang="en-US" altLang="ja-JP" sz="1200" b="0" i="0" u="none" strike="noStrike" kern="1200" cap="none" spc="0" normalizeH="0" baseline="0" noProof="0" dirty="0">
              <a:ln>
                <a:noFill/>
              </a:ln>
              <a:solidFill>
                <a:srgbClr val="000000"/>
              </a:solidFill>
              <a:effectLst/>
              <a:uLnTx/>
              <a:uFillTx/>
              <a:latin typeface="Arial"/>
              <a:ea typeface="Meiryo UI"/>
              <a:cs typeface="+mn-cs"/>
            </a:endParaRPr>
          </a:p>
          <a:p>
            <a:pPr marL="742950" marR="0" lvl="1"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1" lang="ja-JP" altLang="en-US" sz="1100" b="0" i="0" u="none" strike="noStrike" kern="1200" cap="none" spc="0" normalizeH="0" baseline="0" noProof="0" dirty="0">
                <a:ln>
                  <a:noFill/>
                </a:ln>
                <a:solidFill>
                  <a:srgbClr val="000000"/>
                </a:solidFill>
                <a:effectLst/>
                <a:uLnTx/>
                <a:uFillTx/>
                <a:latin typeface="Arial"/>
                <a:ea typeface="Meiryo UI"/>
                <a:cs typeface="+mn-cs"/>
              </a:rPr>
              <a:t>当座貸越付き銀行口座の開設</a:t>
            </a:r>
          </a:p>
          <a:p>
            <a:pPr marL="742950" marR="0" lvl="1"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1" lang="en-US" altLang="ja-JP" sz="1100" b="0" i="0" u="none" strike="noStrike" kern="1200" cap="none" spc="0" normalizeH="0" baseline="0" noProof="0" dirty="0">
                <a:ln>
                  <a:noFill/>
                </a:ln>
                <a:solidFill>
                  <a:srgbClr val="000000"/>
                </a:solidFill>
                <a:effectLst/>
                <a:uLnTx/>
                <a:uFillTx/>
                <a:latin typeface="Arial"/>
                <a:ea typeface="Meiryo UI"/>
                <a:cs typeface="+mn-cs"/>
              </a:rPr>
              <a:t>ISA</a:t>
            </a:r>
            <a:r>
              <a:rPr kumimoji="1" lang="ja-JP" altLang="en-US" sz="1100" b="0" i="0" u="none" strike="noStrike" kern="1200" cap="none" spc="0" normalizeH="0" baseline="0" noProof="0" dirty="0">
                <a:ln>
                  <a:noFill/>
                </a:ln>
                <a:solidFill>
                  <a:srgbClr val="000000"/>
                </a:solidFill>
                <a:effectLst/>
                <a:uLnTx/>
                <a:uFillTx/>
                <a:latin typeface="Arial"/>
                <a:ea typeface="Meiryo UI"/>
                <a:cs typeface="+mn-cs"/>
              </a:rPr>
              <a:t>（</a:t>
            </a:r>
            <a:r>
              <a:rPr kumimoji="1" lang="en-US" altLang="ja-JP" sz="1100" b="0" i="0" u="none" strike="noStrike" kern="1200" cap="none" spc="0" normalizeH="0" baseline="0" noProof="0" dirty="0" err="1">
                <a:ln>
                  <a:noFill/>
                </a:ln>
                <a:solidFill>
                  <a:srgbClr val="000000"/>
                </a:solidFill>
                <a:effectLst/>
                <a:uLnTx/>
                <a:uFillTx/>
                <a:latin typeface="Arial"/>
                <a:ea typeface="Meiryo UI"/>
                <a:cs typeface="+mn-cs"/>
              </a:rPr>
              <a:t>ndividual</a:t>
            </a:r>
            <a:r>
              <a:rPr kumimoji="1" lang="en-US" altLang="ja-JP" sz="1100" b="0" i="0" u="none" strike="noStrike" kern="1200" cap="none" spc="0" normalizeH="0" baseline="0" noProof="0" dirty="0">
                <a:ln>
                  <a:noFill/>
                </a:ln>
                <a:solidFill>
                  <a:srgbClr val="000000"/>
                </a:solidFill>
                <a:effectLst/>
                <a:uLnTx/>
                <a:uFillTx/>
                <a:latin typeface="Arial"/>
                <a:ea typeface="Meiryo UI"/>
                <a:cs typeface="+mn-cs"/>
              </a:rPr>
              <a:t> Savings Account </a:t>
            </a:r>
            <a:r>
              <a:rPr kumimoji="1" lang="ja-JP" altLang="en-US" sz="1100" b="0" i="0" u="none" strike="noStrike" kern="1200" cap="none" spc="0" normalizeH="0" baseline="0" noProof="0" dirty="0">
                <a:ln>
                  <a:noFill/>
                </a:ln>
                <a:solidFill>
                  <a:srgbClr val="000000"/>
                </a:solidFill>
                <a:effectLst/>
                <a:uLnTx/>
                <a:uFillTx/>
                <a:latin typeface="Arial"/>
                <a:ea typeface="Meiryo UI"/>
                <a:cs typeface="+mn-cs"/>
              </a:rPr>
              <a:t>：個人貯蓄口座）の申し込み</a:t>
            </a:r>
          </a:p>
          <a:p>
            <a:pPr marL="742950" marR="0" lvl="1"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1" lang="ja-JP" altLang="en-US" sz="1100" b="0" i="0" u="none" strike="noStrike" kern="1200" cap="none" spc="0" normalizeH="0" baseline="0" noProof="0" dirty="0">
                <a:ln>
                  <a:noFill/>
                </a:ln>
                <a:solidFill>
                  <a:srgbClr val="000000"/>
                </a:solidFill>
                <a:effectLst/>
                <a:uLnTx/>
                <a:uFillTx/>
                <a:latin typeface="Arial"/>
                <a:ea typeface="Meiryo UI"/>
                <a:cs typeface="+mn-cs"/>
              </a:rPr>
              <a:t>年金の開設</a:t>
            </a:r>
            <a:endParaRPr kumimoji="1" lang="en-US" altLang="ja-JP" sz="1100" b="0" i="0" u="none" strike="noStrike" kern="1200" cap="none" spc="0" normalizeH="0" baseline="0" noProof="0" dirty="0">
              <a:ln>
                <a:noFill/>
              </a:ln>
              <a:solidFill>
                <a:srgbClr val="000000"/>
              </a:solidFill>
              <a:effectLst/>
              <a:uLnTx/>
              <a:uFillTx/>
              <a:latin typeface="Arial"/>
              <a:ea typeface="Meiryo UI"/>
              <a:cs typeface="+mn-cs"/>
            </a:endParaRPr>
          </a:p>
          <a:p>
            <a:pPr marL="25425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300" b="0" i="0" u="none" strike="noStrike" kern="1200" cap="none" spc="0" normalizeH="0" baseline="0" noProof="0" dirty="0">
              <a:ln>
                <a:noFill/>
              </a:ln>
              <a:solidFill>
                <a:srgbClr val="000000"/>
              </a:solidFill>
              <a:effectLst/>
              <a:uLnTx/>
              <a:uFillTx/>
              <a:latin typeface="Arial"/>
              <a:ea typeface="Meiryo UI"/>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200" b="0" i="0" u="none" strike="noStrike" kern="1200" cap="none" spc="0" normalizeH="0" baseline="0" noProof="0" dirty="0">
                <a:ln>
                  <a:noFill/>
                </a:ln>
                <a:solidFill>
                  <a:srgbClr val="000000"/>
                </a:solidFill>
                <a:effectLst/>
                <a:uLnTx/>
                <a:uFillTx/>
                <a:latin typeface="Arial"/>
                <a:ea typeface="Meiryo UI"/>
                <a:cs typeface="+mn-cs"/>
              </a:rPr>
              <a:t>将来的には、テクノロジー及び規格の相互運用性が担保された様々な分野において作成されたデジタル</a:t>
            </a:r>
            <a:r>
              <a:rPr kumimoji="1" lang="en-US" altLang="ja-JP" sz="1200" b="0" i="0" u="none" strike="noStrike" kern="1200" cap="none" spc="0" normalizeH="0" baseline="0" noProof="0" dirty="0">
                <a:ln>
                  <a:noFill/>
                </a:ln>
                <a:solidFill>
                  <a:srgbClr val="000000"/>
                </a:solidFill>
                <a:effectLst/>
                <a:uLnTx/>
                <a:uFillTx/>
                <a:latin typeface="Arial"/>
                <a:ea typeface="Meiryo UI"/>
                <a:cs typeface="+mn-cs"/>
              </a:rPr>
              <a:t>ID</a:t>
            </a:r>
            <a:r>
              <a:rPr kumimoji="1" lang="ja-JP" altLang="en-US" sz="1200" b="0" i="0" u="none" strike="noStrike" kern="1200" cap="none" spc="0" normalizeH="0" baseline="0" noProof="0" dirty="0">
                <a:ln>
                  <a:noFill/>
                </a:ln>
                <a:solidFill>
                  <a:srgbClr val="000000"/>
                </a:solidFill>
                <a:effectLst/>
                <a:uLnTx/>
                <a:uFillTx/>
                <a:latin typeface="Arial"/>
                <a:ea typeface="Meiryo UI"/>
                <a:cs typeface="+mn-cs"/>
              </a:rPr>
              <a:t>を活用することを目指している</a:t>
            </a:r>
          </a:p>
        </p:txBody>
      </p:sp>
      <p:sp>
        <p:nvSpPr>
          <p:cNvPr id="86" name="正方形/長方形 85"/>
          <p:cNvSpPr/>
          <p:nvPr/>
        </p:nvSpPr>
        <p:spPr>
          <a:xfrm>
            <a:off x="952901" y="3790023"/>
            <a:ext cx="2880917" cy="276999"/>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i="0" u="sng" strike="noStrike" kern="1200" cap="none" spc="0" normalizeH="0" baseline="0" noProof="0" dirty="0">
                <a:ln>
                  <a:noFill/>
                </a:ln>
                <a:solidFill>
                  <a:srgbClr val="000000"/>
                </a:solidFill>
                <a:effectLst/>
                <a:uLnTx/>
                <a:uFillTx/>
                <a:latin typeface="Arial"/>
                <a:ea typeface="Meiryo UI"/>
                <a:cs typeface="+mn-cs"/>
              </a:rPr>
              <a:t>将来のデジタルアイデンティティの活用イメージ</a:t>
            </a:r>
          </a:p>
        </p:txBody>
      </p:sp>
      <p:sp>
        <p:nvSpPr>
          <p:cNvPr id="87" name="テキスト ボックス 86"/>
          <p:cNvSpPr txBox="1"/>
          <p:nvPr/>
        </p:nvSpPr>
        <p:spPr>
          <a:xfrm>
            <a:off x="191052" y="6424448"/>
            <a:ext cx="9077205" cy="321919"/>
          </a:xfrm>
          <a:prstGeom prst="rect">
            <a:avLst/>
          </a:prstGeom>
          <a:noFill/>
          <a:ln>
            <a:noFill/>
          </a:ln>
        </p:spPr>
        <p:txBody>
          <a:bodyPr wrap="square" lIns="36000" tIns="36000" rIns="36000" bIns="36000"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rgbClr val="000000"/>
                </a:solidFill>
                <a:effectLst/>
                <a:uLnTx/>
                <a:uFillTx/>
                <a:latin typeface="Arial"/>
                <a:ea typeface="Meiryo UI"/>
                <a:cs typeface="+mn-cs"/>
              </a:rPr>
              <a:t>出所）</a:t>
            </a:r>
            <a:endParaRPr kumimoji="1" lang="en-US" altLang="ja-JP" sz="900" b="0" i="0" u="none" strike="noStrike" kern="1200" cap="none" spc="0" normalizeH="0" baseline="0" noProof="0" dirty="0">
              <a:ln>
                <a:noFill/>
              </a:ln>
              <a:solidFill>
                <a:srgbClr val="000000"/>
              </a:solidFill>
              <a:effectLst/>
              <a:uLnTx/>
              <a:uFillTx/>
              <a:latin typeface="Arial"/>
              <a:ea typeface="Meiryo U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rgbClr val="000000"/>
                </a:solidFill>
                <a:effectLst/>
                <a:uLnTx/>
                <a:uFillTx/>
                <a:latin typeface="Arial"/>
                <a:ea typeface="Meiryo UI"/>
                <a:cs typeface="+mn-cs"/>
              </a:rPr>
              <a:t>１　</a:t>
            </a:r>
            <a:r>
              <a:rPr kumimoji="1" lang="en-US" altLang="ja-JP" sz="900" b="0" i="0" u="none" strike="noStrike" kern="1200" cap="none" spc="0" normalizeH="0" baseline="0" noProof="0" dirty="0">
                <a:ln>
                  <a:noFill/>
                </a:ln>
                <a:solidFill>
                  <a:srgbClr val="000000"/>
                </a:solidFill>
                <a:effectLst/>
                <a:uLnTx/>
                <a:uFillTx/>
                <a:latin typeface="Meiryo UI"/>
                <a:ea typeface="Meiryo UI"/>
                <a:cs typeface="+mn-cs"/>
              </a:rPr>
              <a:t>https://www.tisa.uk.com/tisa-groups-projects/digital-id/</a:t>
            </a:r>
          </a:p>
        </p:txBody>
      </p:sp>
    </p:spTree>
    <p:extLst>
      <p:ext uri="{BB962C8B-B14F-4D97-AF65-F5344CB8AC3E}">
        <p14:creationId xmlns:p14="http://schemas.microsoft.com/office/powerpoint/2010/main" val="1171253482"/>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タイトル 7"/>
          <p:cNvSpPr>
            <a:spLocks noGrp="1"/>
          </p:cNvSpPr>
          <p:nvPr>
            <p:ph type="title"/>
          </p:nvPr>
        </p:nvSpPr>
        <p:spPr>
          <a:xfrm>
            <a:off x="331490" y="164692"/>
            <a:ext cx="9243021" cy="497459"/>
          </a:xfrm>
        </p:spPr>
        <p:txBody>
          <a:bodyPr>
            <a:normAutofit fontScale="90000"/>
          </a:bodyPr>
          <a:lstStyle/>
          <a:p>
            <a:r>
              <a:rPr lang="en-US" altLang="ja-JP" sz="1100" dirty="0">
                <a:solidFill>
                  <a:srgbClr val="002060"/>
                </a:solidFill>
              </a:rPr>
              <a:t>3.3.1</a:t>
            </a:r>
            <a:r>
              <a:rPr lang="ja-JP" altLang="en-US" sz="1100" dirty="0">
                <a:solidFill>
                  <a:srgbClr val="002060"/>
                </a:solidFill>
              </a:rPr>
              <a:t>　自己主権型／分散型アイデンティティに関する取り組み・ユースケース　</a:t>
            </a:r>
            <a:r>
              <a:rPr lang="en-US" altLang="ja-JP" sz="1400" b="1" spc="0" dirty="0">
                <a:solidFill>
                  <a:srgbClr val="002060"/>
                </a:solidFill>
              </a:rPr>
              <a:t/>
            </a:r>
            <a:br>
              <a:rPr lang="en-US" altLang="ja-JP" sz="1400" b="1" spc="0" dirty="0">
                <a:solidFill>
                  <a:srgbClr val="002060"/>
                </a:solidFill>
              </a:rPr>
            </a:br>
            <a:r>
              <a:rPr lang="ja-JP" altLang="en-US" sz="2000" b="1" spc="0" dirty="0">
                <a:solidFill>
                  <a:srgbClr val="002060"/>
                </a:solidFill>
              </a:rPr>
              <a:t>ユースケース：</a:t>
            </a:r>
            <a:r>
              <a:rPr lang="ja-JP" altLang="en-US" sz="2000" dirty="0">
                <a:solidFill>
                  <a:srgbClr val="002060"/>
                </a:solidFill>
              </a:rPr>
              <a:t>不動産に係るデジタルアイデンティティ活用</a:t>
            </a:r>
            <a:endParaRPr lang="ja-JP" altLang="en-US" sz="3100" b="1" spc="0" dirty="0">
              <a:solidFill>
                <a:srgbClr val="002060"/>
              </a:solidFill>
            </a:endParaRPr>
          </a:p>
        </p:txBody>
      </p:sp>
      <p:sp>
        <p:nvSpPr>
          <p:cNvPr id="5" name="正方形/長方形 4"/>
          <p:cNvSpPr/>
          <p:nvPr/>
        </p:nvSpPr>
        <p:spPr>
          <a:xfrm>
            <a:off x="8589228" y="74294"/>
            <a:ext cx="985283" cy="186395"/>
          </a:xfrm>
          <a:prstGeom prst="rect">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400" b="1" i="0" u="none" strike="noStrike" kern="1200" cap="none" spc="0" normalizeH="0" baseline="0" noProof="0" dirty="0">
                <a:ln>
                  <a:noFill/>
                </a:ln>
                <a:solidFill>
                  <a:srgbClr val="000000"/>
                </a:solidFill>
                <a:effectLst/>
                <a:uLnTx/>
                <a:uFillTx/>
                <a:latin typeface="Arial"/>
                <a:ea typeface="Meiryo UI"/>
                <a:cs typeface="+mn-cs"/>
              </a:rPr>
              <a:t>EU</a:t>
            </a:r>
            <a:endParaRPr kumimoji="1" lang="ja-JP" altLang="en-US" sz="1400" b="1" i="0" u="none" strike="noStrike" kern="1200" cap="none" spc="0" normalizeH="0" baseline="0" noProof="0" dirty="0">
              <a:ln>
                <a:noFill/>
              </a:ln>
              <a:solidFill>
                <a:srgbClr val="000000"/>
              </a:solidFill>
              <a:effectLst/>
              <a:uLnTx/>
              <a:uFillTx/>
              <a:latin typeface="Arial"/>
              <a:ea typeface="Meiryo UI"/>
              <a:cs typeface="+mn-cs"/>
            </a:endParaRPr>
          </a:p>
        </p:txBody>
      </p:sp>
      <p:sp>
        <p:nvSpPr>
          <p:cNvPr id="7" name="正方形/長方形 6"/>
          <p:cNvSpPr/>
          <p:nvPr/>
        </p:nvSpPr>
        <p:spPr>
          <a:xfrm>
            <a:off x="8589228" y="287160"/>
            <a:ext cx="985283" cy="186395"/>
          </a:xfrm>
          <a:prstGeom prst="rect">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ドイツ</a:t>
            </a:r>
          </a:p>
        </p:txBody>
      </p:sp>
      <p:sp>
        <p:nvSpPr>
          <p:cNvPr id="9" name="正方形/長方形 8"/>
          <p:cNvSpPr/>
          <p:nvPr/>
        </p:nvSpPr>
        <p:spPr>
          <a:xfrm>
            <a:off x="8589226" y="507060"/>
            <a:ext cx="985283" cy="186395"/>
          </a:xfrm>
          <a:prstGeom prst="rect">
            <a:avLst/>
          </a:prstGeom>
          <a:solidFill>
            <a:schemeClr val="accent2">
              <a:lumMod val="25000"/>
              <a:lumOff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イギリス</a:t>
            </a:r>
          </a:p>
        </p:txBody>
      </p:sp>
      <p:sp>
        <p:nvSpPr>
          <p:cNvPr id="10" name="正方形/長方形 9"/>
          <p:cNvSpPr/>
          <p:nvPr/>
        </p:nvSpPr>
        <p:spPr>
          <a:xfrm>
            <a:off x="6631466" y="74294"/>
            <a:ext cx="1878311" cy="278660"/>
          </a:xfrm>
          <a:prstGeom prst="rect">
            <a:avLst/>
          </a:prstGeom>
          <a:solidFill>
            <a:schemeClr val="accent2">
              <a:lumMod val="90000"/>
              <a:lumOff val="10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分野：不動産</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11" name="正方形/長方形 10"/>
          <p:cNvSpPr/>
          <p:nvPr/>
        </p:nvSpPr>
        <p:spPr>
          <a:xfrm>
            <a:off x="6631465" y="398344"/>
            <a:ext cx="1878311" cy="278660"/>
          </a:xfrm>
          <a:prstGeom prst="rect">
            <a:avLst/>
          </a:prstGeom>
          <a:solidFill>
            <a:schemeClr val="accent2">
              <a:lumMod val="90000"/>
              <a:lumOff val="10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フェーズ：実運用</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31" name="正方形/長方形 30"/>
          <p:cNvSpPr/>
          <p:nvPr/>
        </p:nvSpPr>
        <p:spPr>
          <a:xfrm>
            <a:off x="179479" y="2686184"/>
            <a:ext cx="4621121" cy="212209"/>
          </a:xfrm>
          <a:prstGeom prst="rect">
            <a:avLst/>
          </a:prstGeom>
          <a:solidFill>
            <a:schemeClr val="accent1">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ペインポイント</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32" name="正方形/長方形 31"/>
          <p:cNvSpPr/>
          <p:nvPr/>
        </p:nvSpPr>
        <p:spPr>
          <a:xfrm>
            <a:off x="5107053" y="727661"/>
            <a:ext cx="1224136" cy="220018"/>
          </a:xfrm>
          <a:prstGeom prst="rect">
            <a:avLst/>
          </a:prstGeom>
          <a:solidFill>
            <a:schemeClr val="accent1">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エンティティ</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33" name="正方形/長方形 32"/>
          <p:cNvSpPr/>
          <p:nvPr/>
        </p:nvSpPr>
        <p:spPr>
          <a:xfrm>
            <a:off x="5108029" y="719778"/>
            <a:ext cx="4603530" cy="1415116"/>
          </a:xfrm>
          <a:prstGeom prst="rect">
            <a:avLst/>
          </a:prstGeom>
          <a:noFill/>
          <a:ln>
            <a:solidFill>
              <a:schemeClr val="accent2">
                <a:lumMod val="25000"/>
                <a:lumOff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34" name="テキスト ボックス 33"/>
          <p:cNvSpPr txBox="1"/>
          <p:nvPr/>
        </p:nvSpPr>
        <p:spPr>
          <a:xfrm>
            <a:off x="5265229" y="983197"/>
            <a:ext cx="4309282" cy="1015663"/>
          </a:xfrm>
          <a:prstGeom prst="rect">
            <a:avLst/>
          </a:prstGeom>
          <a:noFill/>
        </p:spPr>
        <p:txBody>
          <a:bodyPr wrap="square" rtlCol="0">
            <a:sp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費用負担主体：</a:t>
            </a:r>
            <a:r>
              <a:rPr kumimoji="1" lang="en-US" altLang="ja-JP" sz="1200" b="0" i="0" u="none" strike="noStrike" kern="1200" cap="none" spc="0" normalizeH="0" baseline="0" noProof="0" dirty="0">
                <a:ln>
                  <a:noFill/>
                </a:ln>
                <a:solidFill>
                  <a:srgbClr val="000000"/>
                </a:solidFill>
                <a:effectLst/>
                <a:uLnTx/>
                <a:uFillTx/>
                <a:latin typeface="Arial"/>
                <a:ea typeface="Meiryo UI"/>
                <a:cs typeface="+mn-cs"/>
              </a:rPr>
              <a:t> Innovate UK</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価値提供主体：</a:t>
            </a:r>
            <a:r>
              <a:rPr kumimoji="1" lang="en-US" altLang="ja-JP" sz="1200" b="0" i="0" u="none" strike="noStrike" kern="1200" cap="none" spc="0" normalizeH="0" baseline="0" noProof="0" dirty="0" err="1">
                <a:ln>
                  <a:noFill/>
                </a:ln>
                <a:solidFill>
                  <a:srgbClr val="000000"/>
                </a:solidFill>
                <a:effectLst/>
                <a:uLnTx/>
                <a:uFillTx/>
                <a:latin typeface="Meiryo UI" panose="020B0604030504040204" pitchFamily="50" charset="-128"/>
                <a:ea typeface="Meiryo UI" panose="020B0604030504040204" pitchFamily="50" charset="-128"/>
                <a:cs typeface="+mn-cs"/>
              </a:rPr>
              <a:t>Etive</a:t>
            </a:r>
            <a:endPar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参加者：不動産の売買者、物件エージェント、銀行、英国土地登記</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35" name="正方形/長方形 34"/>
          <p:cNvSpPr/>
          <p:nvPr/>
        </p:nvSpPr>
        <p:spPr>
          <a:xfrm>
            <a:off x="179479" y="727661"/>
            <a:ext cx="1720266" cy="220018"/>
          </a:xfrm>
          <a:prstGeom prst="rect">
            <a:avLst/>
          </a:prstGeom>
          <a:solidFill>
            <a:schemeClr val="accent1">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概要</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36" name="正方形/長方形 35"/>
          <p:cNvSpPr/>
          <p:nvPr/>
        </p:nvSpPr>
        <p:spPr>
          <a:xfrm>
            <a:off x="179478" y="719778"/>
            <a:ext cx="4928551" cy="1415116"/>
          </a:xfrm>
          <a:prstGeom prst="rect">
            <a:avLst/>
          </a:prstGeom>
          <a:noFill/>
          <a:ln>
            <a:solidFill>
              <a:schemeClr val="accent2">
                <a:lumMod val="25000"/>
                <a:lumOff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37" name="正方形/長方形 36"/>
          <p:cNvSpPr/>
          <p:nvPr/>
        </p:nvSpPr>
        <p:spPr>
          <a:xfrm>
            <a:off x="5107053" y="2686184"/>
            <a:ext cx="4604506" cy="212209"/>
          </a:xfrm>
          <a:prstGeom prst="rect">
            <a:avLst/>
          </a:prstGeom>
          <a:solidFill>
            <a:schemeClr val="accent1">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提供する価値</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38" name="正方形/長方形 37"/>
          <p:cNvSpPr/>
          <p:nvPr/>
        </p:nvSpPr>
        <p:spPr>
          <a:xfrm>
            <a:off x="178502" y="3201503"/>
            <a:ext cx="9533057" cy="3120538"/>
          </a:xfrm>
          <a:prstGeom prst="rect">
            <a:avLst/>
          </a:prstGeom>
          <a:noFill/>
          <a:ln>
            <a:solidFill>
              <a:schemeClr val="accent2">
                <a:lumMod val="25000"/>
                <a:lumOff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39" name="正方形/長方形 38"/>
          <p:cNvSpPr/>
          <p:nvPr/>
        </p:nvSpPr>
        <p:spPr>
          <a:xfrm>
            <a:off x="178502" y="3206150"/>
            <a:ext cx="1440160" cy="209328"/>
          </a:xfrm>
          <a:prstGeom prst="rect">
            <a:avLst/>
          </a:prstGeom>
          <a:solidFill>
            <a:schemeClr val="accent1">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ビジネスモデル</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40" name="正方形/長方形 39"/>
          <p:cNvSpPr/>
          <p:nvPr/>
        </p:nvSpPr>
        <p:spPr>
          <a:xfrm>
            <a:off x="179479" y="2950809"/>
            <a:ext cx="4621121" cy="210792"/>
          </a:xfrm>
          <a:prstGeom prst="rect">
            <a:avLst/>
          </a:prstGeom>
          <a:solidFill>
            <a:schemeClr val="accent2">
              <a:lumMod val="10000"/>
              <a:lumOff val="9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不動産取引プロセスにおける時間の増加</a:t>
            </a:r>
          </a:p>
        </p:txBody>
      </p:sp>
      <p:sp>
        <p:nvSpPr>
          <p:cNvPr id="41" name="正方形/長方形 40"/>
          <p:cNvSpPr/>
          <p:nvPr/>
        </p:nvSpPr>
        <p:spPr>
          <a:xfrm>
            <a:off x="5107053" y="2950594"/>
            <a:ext cx="4604506" cy="210792"/>
          </a:xfrm>
          <a:prstGeom prst="rect">
            <a:avLst/>
          </a:prstGeom>
          <a:solidFill>
            <a:schemeClr val="accent2">
              <a:lumMod val="10000"/>
              <a:lumOff val="9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デジタル</a:t>
            </a:r>
            <a:r>
              <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ID</a:t>
            </a: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及び</a:t>
            </a:r>
            <a:r>
              <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PLB</a:t>
            </a: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による各種情報確認の迅速化</a:t>
            </a:r>
          </a:p>
        </p:txBody>
      </p:sp>
      <p:sp>
        <p:nvSpPr>
          <p:cNvPr id="42" name="二等辺三角形 41"/>
          <p:cNvSpPr/>
          <p:nvPr/>
        </p:nvSpPr>
        <p:spPr>
          <a:xfrm rot="5400000">
            <a:off x="4854483" y="2964736"/>
            <a:ext cx="202287" cy="182508"/>
          </a:xfrm>
          <a:prstGeom prst="triangle">
            <a:avLst/>
          </a:prstGeom>
          <a:solidFill>
            <a:schemeClr val="accent1">
              <a:lumMod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2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43" name="正方形/長方形 42"/>
          <p:cNvSpPr/>
          <p:nvPr/>
        </p:nvSpPr>
        <p:spPr>
          <a:xfrm>
            <a:off x="178502" y="2140746"/>
            <a:ext cx="4928551" cy="490255"/>
          </a:xfrm>
          <a:prstGeom prst="rect">
            <a:avLst/>
          </a:prstGeom>
          <a:noFill/>
          <a:ln>
            <a:solidFill>
              <a:schemeClr val="accent2">
                <a:lumMod val="25000"/>
                <a:lumOff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44" name="正方形/長方形 43"/>
          <p:cNvSpPr/>
          <p:nvPr/>
        </p:nvSpPr>
        <p:spPr>
          <a:xfrm>
            <a:off x="179479" y="2148630"/>
            <a:ext cx="1720266" cy="220018"/>
          </a:xfrm>
          <a:prstGeom prst="rect">
            <a:avLst/>
          </a:prstGeom>
          <a:solidFill>
            <a:schemeClr val="accent1">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使用されている技術</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45" name="正方形/長方形 44"/>
          <p:cNvSpPr/>
          <p:nvPr/>
        </p:nvSpPr>
        <p:spPr>
          <a:xfrm>
            <a:off x="5108029" y="2147226"/>
            <a:ext cx="1720266" cy="220018"/>
          </a:xfrm>
          <a:prstGeom prst="rect">
            <a:avLst/>
          </a:prstGeom>
          <a:solidFill>
            <a:schemeClr val="accent1">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扱う属性情報</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46" name="正方形/長方形 45"/>
          <p:cNvSpPr/>
          <p:nvPr/>
        </p:nvSpPr>
        <p:spPr>
          <a:xfrm>
            <a:off x="5107054" y="2137869"/>
            <a:ext cx="4604506" cy="490255"/>
          </a:xfrm>
          <a:prstGeom prst="rect">
            <a:avLst/>
          </a:prstGeom>
          <a:noFill/>
          <a:ln>
            <a:solidFill>
              <a:schemeClr val="accent2">
                <a:lumMod val="25000"/>
                <a:lumOff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47" name="テキスト ボックス 46"/>
          <p:cNvSpPr txBox="1"/>
          <p:nvPr/>
        </p:nvSpPr>
        <p:spPr>
          <a:xfrm>
            <a:off x="178501" y="2361316"/>
            <a:ext cx="4889933" cy="276999"/>
          </a:xfrm>
          <a:prstGeom prst="rect">
            <a:avLst/>
          </a:prstGeom>
          <a:noFill/>
        </p:spPr>
        <p:txBody>
          <a:bodyPr wrap="square" rtlCol="0">
            <a:sp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不明</a:t>
            </a:r>
            <a:endPar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48" name="テキスト ボックス 47"/>
          <p:cNvSpPr txBox="1"/>
          <p:nvPr/>
        </p:nvSpPr>
        <p:spPr>
          <a:xfrm>
            <a:off x="190017" y="955493"/>
            <a:ext cx="5035617" cy="1384995"/>
          </a:xfrm>
          <a:prstGeom prst="rect">
            <a:avLst/>
          </a:prstGeom>
          <a:noFill/>
        </p:spPr>
        <p:txBody>
          <a:bodyPr wrap="square" rtlCol="0">
            <a:sp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イギリス</a:t>
            </a:r>
            <a:r>
              <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IT</a:t>
            </a: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企業の</a:t>
            </a:r>
            <a:r>
              <a:rPr kumimoji="1" lang="en-US" altLang="ja-JP" sz="1200" b="0" i="0" u="none" strike="noStrike" kern="1200" cap="none" spc="0" normalizeH="0" baseline="0" noProof="0" dirty="0" err="1">
                <a:ln>
                  <a:noFill/>
                </a:ln>
                <a:solidFill>
                  <a:srgbClr val="000000"/>
                </a:solidFill>
                <a:effectLst/>
                <a:uLnTx/>
                <a:uFillTx/>
                <a:latin typeface="Meiryo UI" panose="020B0604030504040204" pitchFamily="50" charset="-128"/>
                <a:ea typeface="Meiryo UI" panose="020B0604030504040204" pitchFamily="50" charset="-128"/>
                <a:cs typeface="+mn-cs"/>
              </a:rPr>
              <a:t>Etive</a:t>
            </a: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は、政府の技術支援施策である</a:t>
            </a:r>
            <a:r>
              <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Innovative</a:t>
            </a: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　</a:t>
            </a:r>
            <a:r>
              <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UK</a:t>
            </a: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の助成金を受け不動産取引に係るデジタルアイデンティティスキームを策定した</a:t>
            </a:r>
            <a:endPar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スキームでは</a:t>
            </a:r>
            <a:r>
              <a:rPr kumimoji="1" lang="en-US" altLang="ja-JP" sz="1200" b="0" i="0" u="none" strike="noStrike" kern="1200" cap="none" spc="0" normalizeH="0" baseline="0" noProof="0" dirty="0" err="1">
                <a:ln>
                  <a:noFill/>
                </a:ln>
                <a:solidFill>
                  <a:srgbClr val="000000"/>
                </a:solidFill>
                <a:effectLst/>
                <a:uLnTx/>
                <a:uFillTx/>
                <a:latin typeface="Meiryo UI" panose="020B0604030504040204" pitchFamily="50" charset="-128"/>
                <a:ea typeface="Meiryo UI" panose="020B0604030504040204" pitchFamily="50" charset="-128"/>
                <a:cs typeface="+mn-cs"/>
              </a:rPr>
              <a:t>Etive</a:t>
            </a:r>
            <a:r>
              <a:rPr kumimoji="1" lang="ja-JP" altLang="en-US" sz="1200" b="0" i="0" u="none" strike="noStrike" kern="1200" cap="none" spc="0" normalizeH="0" baseline="0" noProof="0" dirty="0" err="1">
                <a:ln>
                  <a:noFill/>
                </a:ln>
                <a:solidFill>
                  <a:srgbClr val="000000"/>
                </a:solidFill>
                <a:effectLst/>
                <a:uLnTx/>
                <a:uFillTx/>
                <a:latin typeface="Meiryo UI" panose="020B0604030504040204" pitchFamily="50" charset="-128"/>
                <a:ea typeface="Meiryo UI" panose="020B0604030504040204" pitchFamily="50" charset="-128"/>
                <a:cs typeface="+mn-cs"/>
              </a:rPr>
              <a:t>の提</a:t>
            </a: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供する、不動産に関する販売履歴、保険、エネルギー性能、メンテナンス状況などの情報管理や身元証明で不動産取引をサポートするプロパティログブック（</a:t>
            </a:r>
            <a:r>
              <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PLB</a:t>
            </a: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）を活用し、迅速な不動産取引を可能にするとしている</a:t>
            </a:r>
            <a:r>
              <a:rPr kumimoji="1" lang="ja-JP" altLang="en-US" sz="1200" b="0" i="0" u="none" strike="noStrike" kern="1200" cap="none" spc="0" normalizeH="0" baseline="30000" noProof="0" dirty="0">
                <a:ln>
                  <a:noFill/>
                </a:ln>
                <a:solidFill>
                  <a:srgbClr val="000000"/>
                </a:solidFill>
                <a:effectLst/>
                <a:uLnTx/>
                <a:uFillTx/>
                <a:latin typeface="Meiryo UI" panose="020B0604030504040204" pitchFamily="50" charset="-128"/>
                <a:ea typeface="Meiryo UI" panose="020B0604030504040204" pitchFamily="50" charset="-128"/>
                <a:cs typeface="+mn-cs"/>
              </a:rPr>
              <a:t>１，２</a:t>
            </a:r>
            <a:endParaRPr kumimoji="1" lang="en-US" altLang="ja-JP" sz="1200" b="0" i="0" u="none" strike="noStrike" kern="1200" cap="none" spc="0" normalizeH="0" baseline="3000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49" name="テキスト ボックス 48"/>
          <p:cNvSpPr txBox="1"/>
          <p:nvPr/>
        </p:nvSpPr>
        <p:spPr>
          <a:xfrm>
            <a:off x="178501" y="6343270"/>
            <a:ext cx="9077205" cy="384872"/>
          </a:xfrm>
          <a:prstGeom prst="rect">
            <a:avLst/>
          </a:prstGeom>
          <a:noFill/>
          <a:ln>
            <a:noFill/>
          </a:ln>
        </p:spPr>
        <p:txBody>
          <a:bodyPr wrap="square" lIns="36000" tIns="36000" rIns="36000" bIns="36000"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出所）</a:t>
            </a:r>
            <a:endParaRPr kumimoji="1" lang="en-US" altLang="ja-JP" sz="9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１　</a:t>
            </a:r>
            <a:r>
              <a:rPr kumimoji="1" lang="en-US" altLang="ja-JP" sz="9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https://etive.org/wp-content/uploads/2021/01/A-Digital-Identity-Trust-Framework-and-Home-Buying-Selling__Public.pdf</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２　</a:t>
            </a:r>
            <a:r>
              <a:rPr kumimoji="1" lang="en-US" altLang="ja-JP" sz="9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https://etive.org/about/</a:t>
            </a:r>
            <a:endParaRPr kumimoji="1" lang="ja-JP" altLang="en-US" sz="9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50" name="正方形/長方形 49"/>
          <p:cNvSpPr/>
          <p:nvPr/>
        </p:nvSpPr>
        <p:spPr>
          <a:xfrm>
            <a:off x="5748209" y="3480525"/>
            <a:ext cx="3826302" cy="2147886"/>
          </a:xfrm>
          <a:prstGeom prst="rect">
            <a:avLst/>
          </a:prstGeom>
          <a:solidFill>
            <a:schemeClr val="accent2">
              <a:lumMod val="10000"/>
              <a:lumOff val="9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住宅売買における買い手（</a:t>
            </a:r>
            <a:r>
              <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buyer</a:t>
            </a: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）と売り手（</a:t>
            </a:r>
            <a:r>
              <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seller</a:t>
            </a: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）が不動産エージェントの仲介で売買プロセスを行う</a:t>
            </a:r>
            <a:endPar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3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売買プロセスの中で、</a:t>
            </a:r>
            <a:r>
              <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ID</a:t>
            </a: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プロバイダー経由で売り手、買い手双方の身元証明を行い、その結果を</a:t>
            </a:r>
            <a:r>
              <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PLB</a:t>
            </a:r>
            <a:r>
              <a:rPr kumimoji="1" lang="ja-JP" altLang="en-US" sz="1200" b="0" i="0" u="none" strike="noStrike" kern="1200" cap="none" spc="0" normalizeH="0" baseline="0" noProof="0" dirty="0" err="1">
                <a:ln>
                  <a:noFill/>
                </a:ln>
                <a:solidFill>
                  <a:srgbClr val="000000"/>
                </a:solidFill>
                <a:effectLst/>
                <a:uLnTx/>
                <a:uFillTx/>
                <a:latin typeface="Meiryo UI" panose="020B0604030504040204" pitchFamily="50" charset="-128"/>
                <a:ea typeface="Meiryo UI" panose="020B0604030504040204" pitchFamily="50" charset="-128"/>
                <a:cs typeface="+mn-cs"/>
              </a:rPr>
              <a:t>に登</a:t>
            </a: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録する</a:t>
            </a:r>
            <a:endPar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3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以降のローン手続きや</a:t>
            </a:r>
            <a:r>
              <a:rPr kumimoji="1" lang="ja-JP" altLang="en-US" sz="1200" b="0" i="0" u="none" strike="noStrike" kern="1200" cap="none" spc="0" normalizeH="0" baseline="0" noProof="0" dirty="0" err="1">
                <a:ln>
                  <a:noFill/>
                </a:ln>
                <a:solidFill>
                  <a:srgbClr val="000000"/>
                </a:solidFill>
                <a:effectLst/>
                <a:uLnTx/>
                <a:uFillTx/>
                <a:latin typeface="Meiryo UI" panose="020B0604030504040204" pitchFamily="50" charset="-128"/>
                <a:ea typeface="Meiryo UI" panose="020B0604030504040204" pitchFamily="50" charset="-128"/>
                <a:cs typeface="+mn-cs"/>
              </a:rPr>
              <a:t>不動産不動産</a:t>
            </a: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登記の専門家（</a:t>
            </a:r>
            <a:r>
              <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conveyancer</a:t>
            </a: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）との契約手続きの際には</a:t>
            </a:r>
            <a:r>
              <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PLB</a:t>
            </a: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に記録されたデータを基に照会</a:t>
            </a:r>
            <a:r>
              <a:rPr kumimoji="1" lang="ja-JP" altLang="en-US" sz="1200" b="0" i="0" u="none" strike="noStrike" kern="120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rPr>
              <a:t>する</a:t>
            </a:r>
            <a:endParaRPr kumimoji="1" lang="en-US" altLang="ja-JP" sz="1200" b="0" i="0" u="none" strike="noStrike" kern="120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endParaRPr>
          </a:p>
          <a:p>
            <a:pPr marL="285750" indent="-285750">
              <a:buFont typeface="Arial" panose="020B0604020202020204" pitchFamily="34" charset="0"/>
              <a:buChar char="•"/>
              <a:defRPr/>
            </a:pPr>
            <a:r>
              <a:rPr lang="en-US" altLang="ja-JP" sz="1200" dirty="0" smtClean="0">
                <a:solidFill>
                  <a:srgbClr val="000000"/>
                </a:solidFill>
                <a:latin typeface="Meiryo UI"/>
              </a:rPr>
              <a:t>ID</a:t>
            </a:r>
            <a:r>
              <a:rPr lang="ja-JP" altLang="en-US" sz="1200" dirty="0">
                <a:solidFill>
                  <a:srgbClr val="000000"/>
                </a:solidFill>
                <a:latin typeface="Meiryo UI"/>
              </a:rPr>
              <a:t>プロバイダはイギリスの</a:t>
            </a:r>
            <a:r>
              <a:rPr lang="en-US" altLang="ja-JP" sz="1200" dirty="0">
                <a:solidFill>
                  <a:srgbClr val="000000"/>
                </a:solidFill>
                <a:latin typeface="Meiryo UI"/>
              </a:rPr>
              <a:t>ID</a:t>
            </a:r>
            <a:r>
              <a:rPr lang="ja-JP" altLang="en-US" sz="1200" dirty="0">
                <a:solidFill>
                  <a:srgbClr val="000000"/>
                </a:solidFill>
                <a:latin typeface="Meiryo UI"/>
              </a:rPr>
              <a:t>サービスの標準である</a:t>
            </a:r>
            <a:r>
              <a:rPr lang="en-US" altLang="ja-JP" sz="1200" dirty="0">
                <a:solidFill>
                  <a:srgbClr val="000000"/>
                </a:solidFill>
                <a:latin typeface="Meiryo UI"/>
              </a:rPr>
              <a:t>GPG45</a:t>
            </a:r>
            <a:r>
              <a:rPr lang="ja-JP" altLang="en-US" sz="1200" dirty="0" smtClean="0">
                <a:solidFill>
                  <a:srgbClr val="000000"/>
                </a:solidFill>
                <a:latin typeface="Meiryo UI"/>
              </a:rPr>
              <a:t>に準拠</a:t>
            </a:r>
            <a:r>
              <a:rPr lang="ja-JP" altLang="en-US" sz="1200" dirty="0">
                <a:solidFill>
                  <a:srgbClr val="000000"/>
                </a:solidFill>
                <a:latin typeface="Meiryo UI"/>
              </a:rPr>
              <a:t>している（</a:t>
            </a:r>
            <a:r>
              <a:rPr lang="en-US" altLang="ja-JP" sz="1200" dirty="0" err="1">
                <a:solidFill>
                  <a:srgbClr val="000000"/>
                </a:solidFill>
                <a:latin typeface="Meiryo UI"/>
              </a:rPr>
              <a:t>eIDAS</a:t>
            </a:r>
            <a:r>
              <a:rPr lang="ja-JP" altLang="en-US" sz="1200" dirty="0" err="1">
                <a:solidFill>
                  <a:srgbClr val="000000"/>
                </a:solidFill>
                <a:latin typeface="Meiryo UI"/>
              </a:rPr>
              <a:t>にも</a:t>
            </a:r>
            <a:r>
              <a:rPr lang="ja-JP" altLang="en-US" sz="1200" dirty="0">
                <a:solidFill>
                  <a:srgbClr val="000000"/>
                </a:solidFill>
                <a:latin typeface="Meiryo UI"/>
              </a:rPr>
              <a:t>準拠</a:t>
            </a:r>
            <a:r>
              <a:rPr lang="ja-JP" altLang="en-US" sz="1200" dirty="0" smtClean="0">
                <a:solidFill>
                  <a:srgbClr val="000000"/>
                </a:solidFill>
                <a:latin typeface="Meiryo UI"/>
              </a:rPr>
              <a:t>）</a:t>
            </a:r>
            <a:endParaRPr lang="ja-JP" altLang="en-US" sz="1200" dirty="0">
              <a:solidFill>
                <a:srgbClr val="000000"/>
              </a:solidFill>
              <a:latin typeface="Meiryo UI"/>
            </a:endParaRPr>
          </a:p>
        </p:txBody>
      </p:sp>
      <p:pic>
        <p:nvPicPr>
          <p:cNvPr id="54" name="図 53"/>
          <p:cNvPicPr>
            <a:picLocks noChangeAspect="1"/>
          </p:cNvPicPr>
          <p:nvPr/>
        </p:nvPicPr>
        <p:blipFill rotWithShape="1">
          <a:blip r:embed="rId3"/>
          <a:srcRect t="295"/>
          <a:stretch/>
        </p:blipFill>
        <p:spPr>
          <a:xfrm>
            <a:off x="590678" y="3499330"/>
            <a:ext cx="4296752" cy="2826133"/>
          </a:xfrm>
          <a:prstGeom prst="rect">
            <a:avLst/>
          </a:prstGeom>
        </p:spPr>
      </p:pic>
      <p:sp>
        <p:nvSpPr>
          <p:cNvPr id="30" name="テキスト ボックス 29"/>
          <p:cNvSpPr txBox="1"/>
          <p:nvPr/>
        </p:nvSpPr>
        <p:spPr>
          <a:xfrm>
            <a:off x="5117684" y="2371183"/>
            <a:ext cx="4593876" cy="276999"/>
          </a:xfrm>
          <a:prstGeom prst="rect">
            <a:avLst/>
          </a:prstGeom>
          <a:noFill/>
        </p:spPr>
        <p:txBody>
          <a:bodyPr wrap="square" rtlCol="0">
            <a:spAutoFit/>
          </a:bodyPr>
          <a:lstStyle/>
          <a:p>
            <a:pPr marL="171450" lvl="0" indent="-171450">
              <a:buFont typeface="Arial" panose="020B0604020202020204" pitchFamily="34" charset="0"/>
              <a:buChar char="•"/>
              <a:defRPr/>
            </a:pPr>
            <a:r>
              <a:rPr lang="ja-JP" altLang="en-US" sz="1200">
                <a:solidFill>
                  <a:srgbClr val="000000"/>
                </a:solidFill>
                <a:latin typeface="Meiryo UI" panose="020B0604030504040204" pitchFamily="50" charset="-128"/>
                <a:ea typeface="Meiryo UI" panose="020B0604030504040204" pitchFamily="50" charset="-128"/>
              </a:rPr>
              <a:t>不動産に関する情報及び売買者の身元証明情報</a:t>
            </a:r>
            <a:endPar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Tree>
    <p:extLst>
      <p:ext uri="{BB962C8B-B14F-4D97-AF65-F5344CB8AC3E}">
        <p14:creationId xmlns:p14="http://schemas.microsoft.com/office/powerpoint/2010/main" val="2068619748"/>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タイトル 7"/>
          <p:cNvSpPr>
            <a:spLocks noGrp="1"/>
          </p:cNvSpPr>
          <p:nvPr>
            <p:ph type="title"/>
          </p:nvPr>
        </p:nvSpPr>
        <p:spPr>
          <a:xfrm>
            <a:off x="331490" y="164692"/>
            <a:ext cx="9243021" cy="497459"/>
          </a:xfrm>
        </p:spPr>
        <p:txBody>
          <a:bodyPr>
            <a:normAutofit fontScale="90000"/>
          </a:bodyPr>
          <a:lstStyle/>
          <a:p>
            <a:r>
              <a:rPr lang="en-US" altLang="ja-JP" sz="1100" dirty="0">
                <a:solidFill>
                  <a:srgbClr val="002060"/>
                </a:solidFill>
              </a:rPr>
              <a:t>3.3.1</a:t>
            </a:r>
            <a:r>
              <a:rPr lang="ja-JP" altLang="en-US" sz="1100" dirty="0">
                <a:solidFill>
                  <a:srgbClr val="002060"/>
                </a:solidFill>
              </a:rPr>
              <a:t>　自己主権型／分散型アイデンティティに関する取り組み・ユースケース　</a:t>
            </a:r>
            <a:r>
              <a:rPr lang="en-US" altLang="ja-JP" sz="1400" b="1" spc="0" dirty="0">
                <a:solidFill>
                  <a:srgbClr val="002060"/>
                </a:solidFill>
              </a:rPr>
              <a:t/>
            </a:r>
            <a:br>
              <a:rPr lang="en-US" altLang="ja-JP" sz="1400" b="1" spc="0" dirty="0">
                <a:solidFill>
                  <a:srgbClr val="002060"/>
                </a:solidFill>
              </a:rPr>
            </a:br>
            <a:r>
              <a:rPr lang="ja-JP" altLang="en-US" sz="2000" b="1" spc="0" dirty="0">
                <a:solidFill>
                  <a:srgbClr val="002060"/>
                </a:solidFill>
              </a:rPr>
              <a:t>ユースケース：</a:t>
            </a:r>
            <a:r>
              <a:rPr lang="ja-JP" altLang="en-US" sz="2000" dirty="0">
                <a:solidFill>
                  <a:srgbClr val="002060"/>
                </a:solidFill>
              </a:rPr>
              <a:t>医療従事者のオンボーディングトレーニングの効率化</a:t>
            </a:r>
            <a:endParaRPr lang="ja-JP" altLang="en-US" sz="3100" b="1" spc="0" dirty="0">
              <a:solidFill>
                <a:srgbClr val="002060"/>
              </a:solidFill>
            </a:endParaRPr>
          </a:p>
        </p:txBody>
      </p:sp>
      <p:sp>
        <p:nvSpPr>
          <p:cNvPr id="5" name="正方形/長方形 4"/>
          <p:cNvSpPr/>
          <p:nvPr/>
        </p:nvSpPr>
        <p:spPr>
          <a:xfrm>
            <a:off x="8589228" y="74294"/>
            <a:ext cx="985283" cy="186395"/>
          </a:xfrm>
          <a:prstGeom prst="rect">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400" b="1" i="0" u="none" strike="noStrike" kern="1200" cap="none" spc="0" normalizeH="0" baseline="0" noProof="0" dirty="0">
                <a:ln>
                  <a:noFill/>
                </a:ln>
                <a:solidFill>
                  <a:srgbClr val="000000"/>
                </a:solidFill>
                <a:effectLst/>
                <a:uLnTx/>
                <a:uFillTx/>
                <a:latin typeface="Arial"/>
                <a:ea typeface="Meiryo UI"/>
                <a:cs typeface="+mn-cs"/>
              </a:rPr>
              <a:t>EU</a:t>
            </a:r>
            <a:endParaRPr kumimoji="1" lang="ja-JP" altLang="en-US" sz="1400" b="1" i="0" u="none" strike="noStrike" kern="1200" cap="none" spc="0" normalizeH="0" baseline="0" noProof="0" dirty="0">
              <a:ln>
                <a:noFill/>
              </a:ln>
              <a:solidFill>
                <a:srgbClr val="000000"/>
              </a:solidFill>
              <a:effectLst/>
              <a:uLnTx/>
              <a:uFillTx/>
              <a:latin typeface="Arial"/>
              <a:ea typeface="Meiryo UI"/>
              <a:cs typeface="+mn-cs"/>
            </a:endParaRPr>
          </a:p>
        </p:txBody>
      </p:sp>
      <p:sp>
        <p:nvSpPr>
          <p:cNvPr id="7" name="正方形/長方形 6"/>
          <p:cNvSpPr/>
          <p:nvPr/>
        </p:nvSpPr>
        <p:spPr>
          <a:xfrm>
            <a:off x="8589228" y="287160"/>
            <a:ext cx="985283" cy="186395"/>
          </a:xfrm>
          <a:prstGeom prst="rect">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ドイツ</a:t>
            </a:r>
          </a:p>
        </p:txBody>
      </p:sp>
      <p:sp>
        <p:nvSpPr>
          <p:cNvPr id="9" name="正方形/長方形 8"/>
          <p:cNvSpPr/>
          <p:nvPr/>
        </p:nvSpPr>
        <p:spPr>
          <a:xfrm>
            <a:off x="8589226" y="507060"/>
            <a:ext cx="985283" cy="186395"/>
          </a:xfrm>
          <a:prstGeom prst="rect">
            <a:avLst/>
          </a:prstGeom>
          <a:solidFill>
            <a:schemeClr val="accent2">
              <a:lumMod val="25000"/>
              <a:lumOff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イギリス</a:t>
            </a:r>
          </a:p>
        </p:txBody>
      </p:sp>
      <p:sp>
        <p:nvSpPr>
          <p:cNvPr id="10" name="正方形/長方形 9"/>
          <p:cNvSpPr/>
          <p:nvPr/>
        </p:nvSpPr>
        <p:spPr>
          <a:xfrm>
            <a:off x="6631466" y="74294"/>
            <a:ext cx="1878311" cy="278660"/>
          </a:xfrm>
          <a:prstGeom prst="rect">
            <a:avLst/>
          </a:prstGeom>
          <a:solidFill>
            <a:schemeClr val="accent2">
              <a:lumMod val="90000"/>
              <a:lumOff val="10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分野：医療</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11" name="正方形/長方形 10"/>
          <p:cNvSpPr/>
          <p:nvPr/>
        </p:nvSpPr>
        <p:spPr>
          <a:xfrm>
            <a:off x="6631465" y="398344"/>
            <a:ext cx="1878311" cy="278660"/>
          </a:xfrm>
          <a:prstGeom prst="rect">
            <a:avLst/>
          </a:prstGeom>
          <a:solidFill>
            <a:schemeClr val="accent2">
              <a:lumMod val="90000"/>
              <a:lumOff val="10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フェーズ：</a:t>
            </a:r>
            <a:r>
              <a:rPr kumimoji="1" lang="en-US" altLang="ja-JP" sz="1400" b="1" i="0" u="none" strike="noStrike" kern="1200" cap="none" spc="0" normalizeH="0" baseline="0" noProof="0" dirty="0" err="1">
                <a:ln>
                  <a:noFill/>
                </a:ln>
                <a:solidFill>
                  <a:srgbClr val="FFFFFF"/>
                </a:solidFill>
                <a:effectLst/>
                <a:uLnTx/>
                <a:uFillTx/>
                <a:latin typeface="Meiryo UI" panose="020B0604030504040204" pitchFamily="50" charset="-128"/>
                <a:ea typeface="Meiryo UI" panose="020B0604030504040204" pitchFamily="50" charset="-128"/>
                <a:cs typeface="+mn-cs"/>
              </a:rPr>
              <a:t>PoC</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30" name="正方形/長方形 29"/>
          <p:cNvSpPr/>
          <p:nvPr/>
        </p:nvSpPr>
        <p:spPr>
          <a:xfrm>
            <a:off x="179479" y="2686184"/>
            <a:ext cx="4621121" cy="212209"/>
          </a:xfrm>
          <a:prstGeom prst="rect">
            <a:avLst/>
          </a:prstGeom>
          <a:solidFill>
            <a:schemeClr val="accent1">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ペインポイント</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51" name="正方形/長方形 50"/>
          <p:cNvSpPr/>
          <p:nvPr/>
        </p:nvSpPr>
        <p:spPr>
          <a:xfrm>
            <a:off x="5107053" y="727661"/>
            <a:ext cx="1224136" cy="220018"/>
          </a:xfrm>
          <a:prstGeom prst="rect">
            <a:avLst/>
          </a:prstGeom>
          <a:solidFill>
            <a:schemeClr val="accent1">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エンティティ</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52" name="正方形/長方形 51"/>
          <p:cNvSpPr/>
          <p:nvPr/>
        </p:nvSpPr>
        <p:spPr>
          <a:xfrm>
            <a:off x="5108029" y="719778"/>
            <a:ext cx="4603530" cy="1415116"/>
          </a:xfrm>
          <a:prstGeom prst="rect">
            <a:avLst/>
          </a:prstGeom>
          <a:noFill/>
          <a:ln>
            <a:solidFill>
              <a:schemeClr val="accent2">
                <a:lumMod val="25000"/>
                <a:lumOff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55" name="テキスト ボックス 54"/>
          <p:cNvSpPr txBox="1"/>
          <p:nvPr/>
        </p:nvSpPr>
        <p:spPr>
          <a:xfrm>
            <a:off x="5265229" y="983197"/>
            <a:ext cx="4309282" cy="646331"/>
          </a:xfrm>
          <a:prstGeom prst="rect">
            <a:avLst/>
          </a:prstGeom>
          <a:noFill/>
        </p:spPr>
        <p:txBody>
          <a:bodyPr wrap="square" rtlCol="0">
            <a:sp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費用負担主体（想定）：医療機関</a:t>
            </a:r>
            <a:endParaRPr kumimoji="1" lang="en-US" altLang="ja-JP" sz="1200" b="0" i="0" u="none" strike="noStrike" kern="1200" cap="none" spc="0" normalizeH="0" baseline="0" noProof="0" dirty="0">
              <a:ln>
                <a:noFill/>
              </a:ln>
              <a:solidFill>
                <a:srgbClr val="000000"/>
              </a:solidFill>
              <a:effectLst/>
              <a:uLnTx/>
              <a:uFillTx/>
              <a:latin typeface="Arial"/>
              <a:ea typeface="Meiryo UI"/>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価値提供主体：</a:t>
            </a:r>
            <a:r>
              <a:rPr kumimoji="1" lang="en-US" altLang="ja-JP" sz="1200" b="0" i="0" u="none" strike="noStrike" kern="1200" cap="none" spc="0" normalizeH="0" baseline="0" noProof="0" dirty="0" err="1">
                <a:ln>
                  <a:noFill/>
                </a:ln>
                <a:solidFill>
                  <a:srgbClr val="000000"/>
                </a:solidFill>
                <a:effectLst/>
                <a:uLnTx/>
                <a:uFillTx/>
                <a:latin typeface="Meiryo UI" panose="020B0604030504040204" pitchFamily="50" charset="-128"/>
                <a:ea typeface="Meiryo UI" panose="020B0604030504040204" pitchFamily="50" charset="-128"/>
                <a:cs typeface="+mn-cs"/>
              </a:rPr>
              <a:t>IdP</a:t>
            </a: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a:t>
            </a:r>
            <a:r>
              <a:rPr kumimoji="1" lang="en-US" altLang="ja-JP" sz="1200" b="0" i="0" u="none" strike="noStrike" kern="1200" cap="none" spc="0" normalizeH="0" baseline="0" noProof="0" dirty="0" err="1">
                <a:ln>
                  <a:noFill/>
                </a:ln>
                <a:solidFill>
                  <a:srgbClr val="000000"/>
                </a:solidFill>
                <a:effectLst/>
                <a:uLnTx/>
                <a:uFillTx/>
                <a:latin typeface="Meiryo UI" panose="020B0604030504040204" pitchFamily="50" charset="-128"/>
                <a:ea typeface="Meiryo UI" panose="020B0604030504040204" pitchFamily="50" charset="-128"/>
                <a:cs typeface="+mn-cs"/>
              </a:rPr>
              <a:t>Evernym</a:t>
            </a: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a:t>
            </a:r>
            <a:endPar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参加者：</a:t>
            </a:r>
            <a:r>
              <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NHS</a:t>
            </a: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トラストの医療従事者</a:t>
            </a:r>
            <a:endPar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56" name="正方形/長方形 55"/>
          <p:cNvSpPr/>
          <p:nvPr/>
        </p:nvSpPr>
        <p:spPr>
          <a:xfrm>
            <a:off x="179479" y="727661"/>
            <a:ext cx="1720266" cy="220018"/>
          </a:xfrm>
          <a:prstGeom prst="rect">
            <a:avLst/>
          </a:prstGeom>
          <a:solidFill>
            <a:schemeClr val="accent1">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概要</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57" name="正方形/長方形 56"/>
          <p:cNvSpPr/>
          <p:nvPr/>
        </p:nvSpPr>
        <p:spPr>
          <a:xfrm>
            <a:off x="179478" y="719778"/>
            <a:ext cx="4928551" cy="1415116"/>
          </a:xfrm>
          <a:prstGeom prst="rect">
            <a:avLst/>
          </a:prstGeom>
          <a:noFill/>
          <a:ln>
            <a:solidFill>
              <a:schemeClr val="accent2">
                <a:lumMod val="25000"/>
                <a:lumOff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58" name="正方形/長方形 57"/>
          <p:cNvSpPr/>
          <p:nvPr/>
        </p:nvSpPr>
        <p:spPr>
          <a:xfrm>
            <a:off x="5107053" y="2686184"/>
            <a:ext cx="4604506" cy="212209"/>
          </a:xfrm>
          <a:prstGeom prst="rect">
            <a:avLst/>
          </a:prstGeom>
          <a:solidFill>
            <a:schemeClr val="accent1">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提供する価値</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59" name="正方形/長方形 58"/>
          <p:cNvSpPr/>
          <p:nvPr/>
        </p:nvSpPr>
        <p:spPr>
          <a:xfrm>
            <a:off x="178502" y="3213588"/>
            <a:ext cx="9533057" cy="3165310"/>
          </a:xfrm>
          <a:prstGeom prst="rect">
            <a:avLst/>
          </a:prstGeom>
          <a:noFill/>
          <a:ln>
            <a:solidFill>
              <a:schemeClr val="accent2">
                <a:lumMod val="25000"/>
                <a:lumOff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60" name="正方形/長方形 59"/>
          <p:cNvSpPr/>
          <p:nvPr/>
        </p:nvSpPr>
        <p:spPr>
          <a:xfrm>
            <a:off x="178502" y="3226775"/>
            <a:ext cx="1440160" cy="209328"/>
          </a:xfrm>
          <a:prstGeom prst="rect">
            <a:avLst/>
          </a:prstGeom>
          <a:solidFill>
            <a:schemeClr val="accent1">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ビジネスモデル</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61" name="正方形/長方形 60"/>
          <p:cNvSpPr/>
          <p:nvPr/>
        </p:nvSpPr>
        <p:spPr>
          <a:xfrm>
            <a:off x="179479" y="2950809"/>
            <a:ext cx="4621121" cy="210792"/>
          </a:xfrm>
          <a:prstGeom prst="rect">
            <a:avLst/>
          </a:prstGeom>
          <a:solidFill>
            <a:schemeClr val="accent2">
              <a:lumMod val="10000"/>
              <a:lumOff val="9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医療従事者の転勤におけるオンボーディングプロセスに時間を要する</a:t>
            </a:r>
          </a:p>
        </p:txBody>
      </p:sp>
      <p:sp>
        <p:nvSpPr>
          <p:cNvPr id="62" name="正方形/長方形 61"/>
          <p:cNvSpPr/>
          <p:nvPr/>
        </p:nvSpPr>
        <p:spPr>
          <a:xfrm>
            <a:off x="5107053" y="2950594"/>
            <a:ext cx="4604506" cy="210792"/>
          </a:xfrm>
          <a:prstGeom prst="rect">
            <a:avLst/>
          </a:prstGeom>
          <a:solidFill>
            <a:schemeClr val="accent2">
              <a:lumMod val="10000"/>
              <a:lumOff val="9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デジタル</a:t>
            </a:r>
            <a:r>
              <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ID</a:t>
            </a:r>
            <a:r>
              <a:rPr kumimoji="1" lang="ja-JP" altLang="en-US" sz="1200" b="0" i="0" u="none" strike="noStrike" kern="1200" cap="none" spc="0" normalizeH="0" baseline="0" noProof="0" dirty="0" err="1">
                <a:ln>
                  <a:noFill/>
                </a:ln>
                <a:solidFill>
                  <a:srgbClr val="000000"/>
                </a:solidFill>
                <a:effectLst/>
                <a:uLnTx/>
                <a:uFillTx/>
                <a:latin typeface="Meiryo UI" panose="020B0604030504040204" pitchFamily="50" charset="-128"/>
                <a:ea typeface="Meiryo UI" panose="020B0604030504040204" pitchFamily="50" charset="-128"/>
                <a:cs typeface="+mn-cs"/>
              </a:rPr>
              <a:t>、</a:t>
            </a: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検証可能な資格情報によるプロセスの迅速化</a:t>
            </a:r>
          </a:p>
        </p:txBody>
      </p:sp>
      <p:sp>
        <p:nvSpPr>
          <p:cNvPr id="63" name="二等辺三角形 62"/>
          <p:cNvSpPr/>
          <p:nvPr/>
        </p:nvSpPr>
        <p:spPr>
          <a:xfrm rot="5400000">
            <a:off x="4854483" y="2964736"/>
            <a:ext cx="202287" cy="182508"/>
          </a:xfrm>
          <a:prstGeom prst="triangle">
            <a:avLst/>
          </a:prstGeom>
          <a:solidFill>
            <a:schemeClr val="accent1">
              <a:lumMod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2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64" name="正方形/長方形 63"/>
          <p:cNvSpPr/>
          <p:nvPr/>
        </p:nvSpPr>
        <p:spPr>
          <a:xfrm>
            <a:off x="178502" y="2140746"/>
            <a:ext cx="4928551" cy="490255"/>
          </a:xfrm>
          <a:prstGeom prst="rect">
            <a:avLst/>
          </a:prstGeom>
          <a:noFill/>
          <a:ln>
            <a:solidFill>
              <a:schemeClr val="accent2">
                <a:lumMod val="25000"/>
                <a:lumOff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65" name="正方形/長方形 64"/>
          <p:cNvSpPr/>
          <p:nvPr/>
        </p:nvSpPr>
        <p:spPr>
          <a:xfrm>
            <a:off x="179479" y="2148630"/>
            <a:ext cx="1720266" cy="220018"/>
          </a:xfrm>
          <a:prstGeom prst="rect">
            <a:avLst/>
          </a:prstGeom>
          <a:solidFill>
            <a:schemeClr val="accent1">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使用されている技術</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66" name="正方形/長方形 65"/>
          <p:cNvSpPr/>
          <p:nvPr/>
        </p:nvSpPr>
        <p:spPr>
          <a:xfrm>
            <a:off x="5108029" y="2147226"/>
            <a:ext cx="1720266" cy="220018"/>
          </a:xfrm>
          <a:prstGeom prst="rect">
            <a:avLst/>
          </a:prstGeom>
          <a:solidFill>
            <a:schemeClr val="accent1">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扱う属性情報</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67" name="正方形/長方形 66"/>
          <p:cNvSpPr/>
          <p:nvPr/>
        </p:nvSpPr>
        <p:spPr>
          <a:xfrm>
            <a:off x="5107054" y="2137869"/>
            <a:ext cx="4604506" cy="490255"/>
          </a:xfrm>
          <a:prstGeom prst="rect">
            <a:avLst/>
          </a:prstGeom>
          <a:noFill/>
          <a:ln>
            <a:solidFill>
              <a:schemeClr val="accent2">
                <a:lumMod val="25000"/>
                <a:lumOff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68" name="テキスト ボックス 67"/>
          <p:cNvSpPr txBox="1"/>
          <p:nvPr/>
        </p:nvSpPr>
        <p:spPr>
          <a:xfrm>
            <a:off x="178501" y="2361316"/>
            <a:ext cx="4889933" cy="276999"/>
          </a:xfrm>
          <a:prstGeom prst="rect">
            <a:avLst/>
          </a:prstGeom>
          <a:noFill/>
        </p:spPr>
        <p:txBody>
          <a:bodyPr wrap="square" rtlCol="0">
            <a:sp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ブロックチェーン、</a:t>
            </a:r>
            <a:r>
              <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W3C</a:t>
            </a: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 </a:t>
            </a:r>
            <a:r>
              <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VCs/DIDs</a:t>
            </a:r>
          </a:p>
        </p:txBody>
      </p:sp>
      <p:sp>
        <p:nvSpPr>
          <p:cNvPr id="69" name="テキスト ボックス 68"/>
          <p:cNvSpPr txBox="1"/>
          <p:nvPr/>
        </p:nvSpPr>
        <p:spPr>
          <a:xfrm>
            <a:off x="5107053" y="2366334"/>
            <a:ext cx="4604505" cy="276999"/>
          </a:xfrm>
          <a:prstGeom prst="rect">
            <a:avLst/>
          </a:prstGeom>
          <a:noFill/>
        </p:spPr>
        <p:txBody>
          <a:bodyPr wrap="square" rtlCol="0">
            <a:sp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身元証明情報、医療関連資格、トレーニング記録</a:t>
            </a:r>
            <a:endPar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70" name="テキスト ボックス 69"/>
          <p:cNvSpPr txBox="1"/>
          <p:nvPr/>
        </p:nvSpPr>
        <p:spPr>
          <a:xfrm>
            <a:off x="174121" y="6378898"/>
            <a:ext cx="9077205" cy="321919"/>
          </a:xfrm>
          <a:prstGeom prst="rect">
            <a:avLst/>
          </a:prstGeom>
          <a:noFill/>
          <a:ln>
            <a:noFill/>
          </a:ln>
        </p:spPr>
        <p:txBody>
          <a:bodyPr wrap="square" lIns="36000" tIns="36000" rIns="36000" bIns="36000"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出所）</a:t>
            </a:r>
            <a:endParaRPr kumimoji="1" lang="en-US" altLang="ja-JP" sz="9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１　</a:t>
            </a:r>
            <a:r>
              <a:rPr kumimoji="1" lang="en-US" altLang="ja-JP" sz="9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https://www.evernym.com/blog/two-days-11-hacks-a-recap-of-the-nhs-staff-access-hackathon/</a:t>
            </a:r>
          </a:p>
        </p:txBody>
      </p:sp>
      <p:sp>
        <p:nvSpPr>
          <p:cNvPr id="71" name="テキスト ボックス 70"/>
          <p:cNvSpPr txBox="1"/>
          <p:nvPr/>
        </p:nvSpPr>
        <p:spPr>
          <a:xfrm>
            <a:off x="192342" y="927131"/>
            <a:ext cx="4915687" cy="1061829"/>
          </a:xfrm>
          <a:prstGeom prst="rect">
            <a:avLst/>
          </a:prstGeom>
          <a:noFill/>
        </p:spPr>
        <p:txBody>
          <a:bodyPr wrap="square" rtlCol="0">
            <a:sp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05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医療従事者が所有し、管理する分散型デジタルスタッフパスポート</a:t>
            </a:r>
            <a:r>
              <a:rPr kumimoji="1" lang="en-US" altLang="ja-JP" sz="105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(DSP)</a:t>
            </a:r>
            <a:r>
              <a:rPr kumimoji="1" lang="ja-JP" altLang="en-US" sz="105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を使用して、ある</a:t>
            </a:r>
            <a:r>
              <a:rPr kumimoji="1" lang="en-US" altLang="ja-JP" sz="105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NHS</a:t>
            </a:r>
            <a:r>
              <a:rPr kumimoji="1" lang="ja-JP" altLang="en-US" sz="105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トラスト*から別の</a:t>
            </a:r>
            <a:r>
              <a:rPr kumimoji="1" lang="en-US" altLang="ja-JP" sz="105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NHS</a:t>
            </a:r>
            <a:r>
              <a:rPr kumimoji="1" lang="ja-JP" altLang="en-US" sz="105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トラストへの簡単なデータ交換を可能にする</a:t>
            </a:r>
            <a:endParaRPr kumimoji="1" lang="en-US" altLang="ja-JP" sz="105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05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従来、医療従事者が英国内の</a:t>
            </a:r>
            <a:r>
              <a:rPr kumimoji="1" lang="en-US" altLang="ja-JP" sz="105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NHS</a:t>
            </a:r>
            <a:r>
              <a:rPr kumimoji="1" lang="ja-JP" altLang="en-US" sz="105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トラスト間で転勤する度に身分証明書や医療証明書を確認し、オンボーディングプロセスに最大</a:t>
            </a:r>
            <a:r>
              <a:rPr kumimoji="1" lang="en-US" altLang="ja-JP" sz="105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7</a:t>
            </a:r>
            <a:r>
              <a:rPr kumimoji="1" lang="ja-JP" altLang="en-US" sz="105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日間も要していたが、</a:t>
            </a:r>
            <a:r>
              <a:rPr kumimoji="1" lang="en-US" altLang="ja-JP" sz="105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DSP</a:t>
            </a:r>
            <a:r>
              <a:rPr kumimoji="1" lang="ja-JP" altLang="en-US" sz="105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を用いたソリューションを活用することで</a:t>
            </a:r>
            <a:r>
              <a:rPr kumimoji="1" lang="en-US" altLang="ja-JP" sz="105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NHS</a:t>
            </a:r>
            <a:r>
              <a:rPr kumimoji="1" lang="ja-JP" altLang="en-US" sz="105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組織間の職員の移動、医療行為の実施に係るプロセスが簡素化されるとしている</a:t>
            </a:r>
            <a:r>
              <a:rPr kumimoji="1" lang="ja-JP" altLang="en-US" sz="1050" b="0" i="0" u="none" strike="noStrike" kern="1200" cap="none" spc="0" normalizeH="0" baseline="30000" noProof="0" dirty="0">
                <a:ln>
                  <a:noFill/>
                </a:ln>
                <a:solidFill>
                  <a:srgbClr val="000000"/>
                </a:solidFill>
                <a:effectLst/>
                <a:uLnTx/>
                <a:uFillTx/>
                <a:latin typeface="Meiryo UI" panose="020B0604030504040204" pitchFamily="50" charset="-128"/>
                <a:ea typeface="Meiryo UI" panose="020B0604030504040204" pitchFamily="50" charset="-128"/>
                <a:cs typeface="+mn-cs"/>
              </a:rPr>
              <a:t>１</a:t>
            </a:r>
            <a:endParaRPr kumimoji="1" lang="en-US" altLang="ja-JP" sz="1050" b="0" i="0" u="none" strike="noStrike" kern="1200" cap="none" spc="0" normalizeH="0" baseline="3000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72" name="正方形/長方形 71"/>
          <p:cNvSpPr/>
          <p:nvPr/>
        </p:nvSpPr>
        <p:spPr>
          <a:xfrm>
            <a:off x="2424772" y="1946761"/>
            <a:ext cx="4953000" cy="215444"/>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8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*イングランドとウェールズの国民保健サービスにおける組織単位</a:t>
            </a:r>
            <a:endParaRPr kumimoji="1" lang="en-US" altLang="ja-JP" sz="8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pic>
        <p:nvPicPr>
          <p:cNvPr id="73" name="図 72"/>
          <p:cNvPicPr>
            <a:picLocks noChangeAspect="1"/>
          </p:cNvPicPr>
          <p:nvPr/>
        </p:nvPicPr>
        <p:blipFill>
          <a:blip r:embed="rId3"/>
          <a:stretch>
            <a:fillRect/>
          </a:stretch>
        </p:blipFill>
        <p:spPr>
          <a:xfrm>
            <a:off x="1150882" y="3566609"/>
            <a:ext cx="3561842" cy="1959014"/>
          </a:xfrm>
          <a:prstGeom prst="rect">
            <a:avLst/>
          </a:prstGeom>
        </p:spPr>
      </p:pic>
      <p:sp>
        <p:nvSpPr>
          <p:cNvPr id="74" name="正方形/長方形 73"/>
          <p:cNvSpPr/>
          <p:nvPr/>
        </p:nvSpPr>
        <p:spPr>
          <a:xfrm>
            <a:off x="685408" y="5579362"/>
            <a:ext cx="8722946" cy="769441"/>
          </a:xfrm>
          <a:prstGeom prst="rect">
            <a:avLst/>
          </a:prstGeom>
          <a:solidFill>
            <a:schemeClr val="accent2">
              <a:lumMod val="10000"/>
              <a:lumOff val="90000"/>
            </a:schemeClr>
          </a:solidFill>
        </p:spPr>
        <p:txBody>
          <a:bodyPr wrap="square">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en-US" altLang="ja-JP" sz="1100" b="0" i="0" u="none" strike="noStrike" kern="1200" cap="none" spc="0" normalizeH="0" baseline="0" noProof="0" dirty="0">
                <a:ln>
                  <a:noFill/>
                </a:ln>
                <a:solidFill>
                  <a:srgbClr val="000000"/>
                </a:solidFill>
                <a:effectLst/>
                <a:uLnTx/>
                <a:uFillTx/>
                <a:latin typeface="Arial"/>
                <a:ea typeface="Meiryo UI"/>
                <a:cs typeface="+mn-cs"/>
              </a:rPr>
              <a:t>DSP</a:t>
            </a:r>
            <a:r>
              <a:rPr kumimoji="1" lang="ja-JP" altLang="en-US" sz="1100" b="0" i="0" u="none" strike="noStrike" kern="1200" cap="none" spc="0" normalizeH="0" baseline="0" noProof="0" dirty="0">
                <a:ln>
                  <a:noFill/>
                </a:ln>
                <a:solidFill>
                  <a:srgbClr val="000000"/>
                </a:solidFill>
                <a:effectLst/>
                <a:uLnTx/>
                <a:uFillTx/>
                <a:latin typeface="Arial"/>
                <a:ea typeface="Meiryo UI"/>
                <a:cs typeface="+mn-cs"/>
              </a:rPr>
              <a:t>は分散型技術に基づいて構築されており、医療従事者は</a:t>
            </a:r>
            <a:r>
              <a:rPr kumimoji="1" lang="en-US" altLang="ja-JP" sz="1100" b="0" i="0" u="none" strike="noStrike" kern="1200" cap="none" spc="0" normalizeH="0" baseline="0" noProof="0" dirty="0" err="1">
                <a:ln>
                  <a:noFill/>
                </a:ln>
                <a:solidFill>
                  <a:srgbClr val="000000"/>
                </a:solidFill>
                <a:effectLst/>
                <a:uLnTx/>
                <a:uFillTx/>
                <a:latin typeface="Arial"/>
                <a:ea typeface="Meiryo UI"/>
                <a:cs typeface="+mn-cs"/>
              </a:rPr>
              <a:t>Evernym</a:t>
            </a:r>
            <a:r>
              <a:rPr kumimoji="1" lang="ja-JP" altLang="en-US" sz="1100" b="0" i="0" u="none" strike="noStrike" kern="1200" cap="none" spc="0" normalizeH="0" baseline="0" noProof="0" dirty="0">
                <a:ln>
                  <a:noFill/>
                </a:ln>
                <a:solidFill>
                  <a:srgbClr val="000000"/>
                </a:solidFill>
                <a:effectLst/>
                <a:uLnTx/>
                <a:uFillTx/>
                <a:latin typeface="Arial"/>
                <a:ea typeface="Meiryo UI"/>
                <a:cs typeface="+mn-cs"/>
              </a:rPr>
              <a:t>のデジタルウォレットである </a:t>
            </a:r>
            <a:r>
              <a:rPr kumimoji="1" lang="en-US" altLang="ja-JP" sz="1100" b="0" i="0" u="none" strike="noStrike" kern="1200" cap="none" spc="0" normalizeH="0" baseline="0" noProof="0" dirty="0" err="1">
                <a:ln>
                  <a:noFill/>
                </a:ln>
                <a:solidFill>
                  <a:srgbClr val="000000"/>
                </a:solidFill>
                <a:effectLst/>
                <a:uLnTx/>
                <a:uFillTx/>
                <a:latin typeface="Arial"/>
                <a:ea typeface="Meiryo UI"/>
                <a:cs typeface="+mn-cs"/>
              </a:rPr>
              <a:t>Connect.Me</a:t>
            </a:r>
            <a:r>
              <a:rPr kumimoji="1" lang="ja-JP" altLang="en-US" sz="1100" b="0" i="0" u="none" strike="noStrike" kern="1200" cap="none" spc="0" normalizeH="0" baseline="0" noProof="0" dirty="0">
                <a:ln>
                  <a:noFill/>
                </a:ln>
                <a:solidFill>
                  <a:srgbClr val="000000"/>
                </a:solidFill>
                <a:effectLst/>
                <a:uLnTx/>
                <a:uFillTx/>
                <a:latin typeface="Arial"/>
                <a:ea typeface="Meiryo UI"/>
                <a:cs typeface="+mn-cs"/>
              </a:rPr>
              <a:t>を使用してモバイルデバイスにデジタル</a:t>
            </a:r>
            <a:r>
              <a:rPr kumimoji="1" lang="en-US" altLang="ja-JP" sz="1100" b="0" i="0" u="none" strike="noStrike" kern="1200" cap="none" spc="0" normalizeH="0" baseline="0" noProof="0" dirty="0">
                <a:ln>
                  <a:noFill/>
                </a:ln>
                <a:solidFill>
                  <a:srgbClr val="000000"/>
                </a:solidFill>
                <a:effectLst/>
                <a:uLnTx/>
                <a:uFillTx/>
                <a:latin typeface="Arial"/>
                <a:ea typeface="Meiryo UI"/>
                <a:cs typeface="+mn-cs"/>
              </a:rPr>
              <a:t>ID</a:t>
            </a:r>
            <a:r>
              <a:rPr kumimoji="1" lang="ja-JP" altLang="en-US" sz="1100" b="0" i="0" u="none" strike="noStrike" kern="1200" cap="none" spc="0" normalizeH="0" baseline="0" noProof="0" dirty="0">
                <a:ln>
                  <a:noFill/>
                </a:ln>
                <a:solidFill>
                  <a:srgbClr val="000000"/>
                </a:solidFill>
                <a:effectLst/>
                <a:uLnTx/>
                <a:uFillTx/>
                <a:latin typeface="Arial"/>
                <a:ea typeface="Meiryo UI"/>
                <a:cs typeface="+mn-cs"/>
              </a:rPr>
              <a:t>を暗号的に保持、各部門は身元、資格、トレーニング記録を証明する検証可能な資格情報を発行可能になる</a:t>
            </a:r>
            <a:endParaRPr kumimoji="1" lang="en-US" altLang="ja-JP" sz="1100" b="0" i="0" u="none" strike="noStrike" kern="1200" cap="none" spc="0" normalizeH="0" baseline="0" noProof="0" dirty="0">
              <a:ln>
                <a:noFill/>
              </a:ln>
              <a:solidFill>
                <a:srgbClr val="000000"/>
              </a:solidFill>
              <a:effectLst/>
              <a:uLnTx/>
              <a:uFillTx/>
              <a:latin typeface="Arial"/>
              <a:ea typeface="Meiryo UI"/>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en-US" altLang="ja-JP" sz="1100" b="0" i="0" u="none" strike="noStrike" kern="1200" cap="none" spc="0" normalizeH="0" baseline="0" noProof="0" dirty="0">
                <a:ln>
                  <a:noFill/>
                </a:ln>
                <a:solidFill>
                  <a:srgbClr val="000000"/>
                </a:solidFill>
                <a:effectLst/>
                <a:uLnTx/>
                <a:uFillTx/>
                <a:latin typeface="Arial"/>
                <a:ea typeface="Meiryo UI"/>
                <a:cs typeface="+mn-cs"/>
              </a:rPr>
              <a:t>W3C</a:t>
            </a:r>
            <a:r>
              <a:rPr kumimoji="1" lang="ja-JP" altLang="en-US" sz="1100" b="0" i="0" u="none" strike="noStrike" kern="1200" cap="none" spc="0" normalizeH="0" baseline="0" noProof="0" dirty="0">
                <a:ln>
                  <a:noFill/>
                </a:ln>
                <a:solidFill>
                  <a:srgbClr val="000000"/>
                </a:solidFill>
                <a:effectLst/>
                <a:uLnTx/>
                <a:uFillTx/>
                <a:latin typeface="Arial"/>
                <a:ea typeface="Meiryo UI"/>
                <a:cs typeface="+mn-cs"/>
              </a:rPr>
              <a:t>標準ベースのアーキテクチャを採用しており、また</a:t>
            </a:r>
            <a:r>
              <a:rPr kumimoji="1" lang="en-US" altLang="ja-JP" sz="1100" b="0" i="0" u="none" strike="noStrike" kern="1200" cap="none" spc="0" normalizeH="0" baseline="0" noProof="0" dirty="0" err="1">
                <a:ln>
                  <a:noFill/>
                </a:ln>
                <a:solidFill>
                  <a:srgbClr val="000000"/>
                </a:solidFill>
                <a:effectLst/>
                <a:uLnTx/>
                <a:uFillTx/>
                <a:latin typeface="Arial"/>
                <a:ea typeface="Meiryo UI"/>
                <a:cs typeface="+mn-cs"/>
              </a:rPr>
              <a:t>Sitekit</a:t>
            </a:r>
            <a:r>
              <a:rPr kumimoji="1" lang="ja-JP" altLang="en-US" sz="1100" b="0" i="0" u="none" strike="noStrike" kern="1200" cap="none" spc="0" normalizeH="0" baseline="0" noProof="0" dirty="0">
                <a:ln>
                  <a:noFill/>
                </a:ln>
                <a:solidFill>
                  <a:srgbClr val="000000"/>
                </a:solidFill>
                <a:effectLst/>
                <a:uLnTx/>
                <a:uFillTx/>
                <a:latin typeface="Arial"/>
                <a:ea typeface="Meiryo UI"/>
                <a:cs typeface="+mn-cs"/>
              </a:rPr>
              <a:t>や</a:t>
            </a:r>
            <a:r>
              <a:rPr kumimoji="1" lang="en-US" altLang="ja-JP" sz="1100" b="0" i="0" u="none" strike="noStrike" kern="1200" cap="none" spc="0" normalizeH="0" baseline="0" noProof="0" dirty="0" err="1">
                <a:ln>
                  <a:noFill/>
                </a:ln>
                <a:solidFill>
                  <a:srgbClr val="000000"/>
                </a:solidFill>
                <a:effectLst/>
                <a:uLnTx/>
                <a:uFillTx/>
                <a:latin typeface="Arial"/>
                <a:ea typeface="Meiryo UI"/>
                <a:cs typeface="+mn-cs"/>
              </a:rPr>
              <a:t>Condatis</a:t>
            </a:r>
            <a:r>
              <a:rPr kumimoji="1" lang="ja-JP" altLang="en-US" sz="1100" b="0" i="0" u="none" strike="noStrike" kern="1200" cap="none" spc="0" normalizeH="0" baseline="0" noProof="0" dirty="0">
                <a:ln>
                  <a:noFill/>
                </a:ln>
                <a:solidFill>
                  <a:srgbClr val="000000"/>
                </a:solidFill>
                <a:effectLst/>
                <a:uLnTx/>
                <a:uFillTx/>
                <a:latin typeface="Arial"/>
                <a:ea typeface="Meiryo UI"/>
                <a:cs typeface="+mn-cs"/>
              </a:rPr>
              <a:t>の検証アプリ を</a:t>
            </a:r>
            <a:r>
              <a:rPr kumimoji="1" lang="en-US" altLang="ja-JP" sz="1100" b="0" i="0" u="none" strike="noStrike" kern="1200" cap="none" spc="0" normalizeH="0" baseline="0" noProof="0" dirty="0" err="1">
                <a:ln>
                  <a:noFill/>
                </a:ln>
                <a:solidFill>
                  <a:srgbClr val="000000"/>
                </a:solidFill>
                <a:effectLst/>
                <a:uLnTx/>
                <a:uFillTx/>
                <a:latin typeface="Arial"/>
                <a:ea typeface="Meiryo UI"/>
                <a:cs typeface="+mn-cs"/>
              </a:rPr>
              <a:t>Connect.Me</a:t>
            </a:r>
            <a:r>
              <a:rPr kumimoji="1" lang="ja-JP" altLang="en-US" sz="1100" b="0" i="0" u="none" strike="noStrike" kern="1200" cap="none" spc="0" normalizeH="0" baseline="0" noProof="0" dirty="0">
                <a:ln>
                  <a:noFill/>
                </a:ln>
                <a:solidFill>
                  <a:srgbClr val="000000"/>
                </a:solidFill>
                <a:effectLst/>
                <a:uLnTx/>
                <a:uFillTx/>
                <a:latin typeface="Arial"/>
                <a:ea typeface="Meiryo UI"/>
                <a:cs typeface="+mn-cs"/>
              </a:rPr>
              <a:t>と</a:t>
            </a:r>
            <a:r>
              <a:rPr kumimoji="1" lang="en-US" altLang="ja-JP" sz="1100" b="0" i="0" u="none" strike="noStrike" kern="1200" cap="none" spc="0" normalizeH="0" baseline="0" noProof="0" dirty="0">
                <a:ln>
                  <a:noFill/>
                </a:ln>
                <a:solidFill>
                  <a:srgbClr val="000000"/>
                </a:solidFill>
                <a:effectLst/>
                <a:uLnTx/>
                <a:uFillTx/>
                <a:latin typeface="Arial"/>
                <a:ea typeface="Meiryo UI"/>
                <a:cs typeface="+mn-cs"/>
              </a:rPr>
              <a:t>NHS</a:t>
            </a:r>
            <a:r>
              <a:rPr kumimoji="1" lang="ja-JP" altLang="en-US" sz="1100" b="0" i="0" u="none" strike="noStrike" kern="1200" cap="none" spc="0" normalizeH="0" baseline="0" noProof="0" dirty="0">
                <a:ln>
                  <a:noFill/>
                </a:ln>
                <a:solidFill>
                  <a:srgbClr val="000000"/>
                </a:solidFill>
                <a:effectLst/>
                <a:uLnTx/>
                <a:uFillTx/>
                <a:latin typeface="Arial"/>
                <a:ea typeface="Meiryo UI"/>
                <a:cs typeface="+mn-cs"/>
              </a:rPr>
              <a:t>の人事システムを統合しており、人事プロセスの大幅効率化を可能としている</a:t>
            </a:r>
          </a:p>
        </p:txBody>
      </p:sp>
      <p:pic>
        <p:nvPicPr>
          <p:cNvPr id="75" name="Picture 2" descr="ポータブルデジタル資格情報の価値を示すデモ"/>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81025" y="3546759"/>
            <a:ext cx="3561180" cy="19987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19159086"/>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タイトル 7"/>
          <p:cNvSpPr>
            <a:spLocks noGrp="1"/>
          </p:cNvSpPr>
          <p:nvPr>
            <p:ph type="title"/>
          </p:nvPr>
        </p:nvSpPr>
        <p:spPr>
          <a:xfrm>
            <a:off x="331490" y="164692"/>
            <a:ext cx="9243021" cy="497459"/>
          </a:xfrm>
        </p:spPr>
        <p:txBody>
          <a:bodyPr>
            <a:normAutofit fontScale="90000"/>
          </a:bodyPr>
          <a:lstStyle/>
          <a:p>
            <a:r>
              <a:rPr lang="en-US" altLang="ja-JP" sz="1100" dirty="0">
                <a:solidFill>
                  <a:srgbClr val="002060"/>
                </a:solidFill>
              </a:rPr>
              <a:t>3.3.1</a:t>
            </a:r>
            <a:r>
              <a:rPr lang="ja-JP" altLang="en-US" sz="1100" dirty="0">
                <a:solidFill>
                  <a:srgbClr val="002060"/>
                </a:solidFill>
              </a:rPr>
              <a:t>　自己主権型／分散型アイデンティティに関する取り組み・ユースケース　</a:t>
            </a:r>
            <a:r>
              <a:rPr lang="en-US" altLang="ja-JP" sz="1400" b="1" spc="0" dirty="0">
                <a:solidFill>
                  <a:srgbClr val="002060"/>
                </a:solidFill>
              </a:rPr>
              <a:t/>
            </a:r>
            <a:br>
              <a:rPr lang="en-US" altLang="ja-JP" sz="1400" b="1" spc="0" dirty="0">
                <a:solidFill>
                  <a:srgbClr val="002060"/>
                </a:solidFill>
              </a:rPr>
            </a:br>
            <a:r>
              <a:rPr lang="ja-JP" altLang="en-US" sz="2000" b="1" spc="0" dirty="0">
                <a:solidFill>
                  <a:srgbClr val="002060"/>
                </a:solidFill>
              </a:rPr>
              <a:t>ユースケース：</a:t>
            </a:r>
            <a:r>
              <a:rPr lang="ja-JP" altLang="en-US" sz="2000" dirty="0">
                <a:solidFill>
                  <a:srgbClr val="002060"/>
                </a:solidFill>
              </a:rPr>
              <a:t>患者の「痛み」管理の効率化</a:t>
            </a:r>
            <a:endParaRPr lang="ja-JP" altLang="en-US" sz="3100" b="1" spc="0" dirty="0">
              <a:solidFill>
                <a:srgbClr val="002060"/>
              </a:solidFill>
            </a:endParaRPr>
          </a:p>
        </p:txBody>
      </p:sp>
      <p:sp>
        <p:nvSpPr>
          <p:cNvPr id="5" name="正方形/長方形 4"/>
          <p:cNvSpPr/>
          <p:nvPr/>
        </p:nvSpPr>
        <p:spPr>
          <a:xfrm>
            <a:off x="8589228" y="74294"/>
            <a:ext cx="985283" cy="186395"/>
          </a:xfrm>
          <a:prstGeom prst="rect">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400" b="1" i="0" u="none" strike="noStrike" kern="1200" cap="none" spc="0" normalizeH="0" baseline="0" noProof="0" dirty="0">
                <a:ln>
                  <a:noFill/>
                </a:ln>
                <a:solidFill>
                  <a:srgbClr val="000000"/>
                </a:solidFill>
                <a:effectLst/>
                <a:uLnTx/>
                <a:uFillTx/>
                <a:latin typeface="Arial"/>
                <a:ea typeface="Meiryo UI"/>
                <a:cs typeface="+mn-cs"/>
              </a:rPr>
              <a:t>EU</a:t>
            </a:r>
            <a:endParaRPr kumimoji="1" lang="ja-JP" altLang="en-US" sz="1400" b="1" i="0" u="none" strike="noStrike" kern="1200" cap="none" spc="0" normalizeH="0" baseline="0" noProof="0" dirty="0">
              <a:ln>
                <a:noFill/>
              </a:ln>
              <a:solidFill>
                <a:srgbClr val="000000"/>
              </a:solidFill>
              <a:effectLst/>
              <a:uLnTx/>
              <a:uFillTx/>
              <a:latin typeface="Arial"/>
              <a:ea typeface="Meiryo UI"/>
              <a:cs typeface="+mn-cs"/>
            </a:endParaRPr>
          </a:p>
        </p:txBody>
      </p:sp>
      <p:sp>
        <p:nvSpPr>
          <p:cNvPr id="7" name="正方形/長方形 6"/>
          <p:cNvSpPr/>
          <p:nvPr/>
        </p:nvSpPr>
        <p:spPr>
          <a:xfrm>
            <a:off x="8589228" y="287160"/>
            <a:ext cx="985283" cy="186395"/>
          </a:xfrm>
          <a:prstGeom prst="rect">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ドイツ</a:t>
            </a:r>
          </a:p>
        </p:txBody>
      </p:sp>
      <p:sp>
        <p:nvSpPr>
          <p:cNvPr id="9" name="正方形/長方形 8"/>
          <p:cNvSpPr/>
          <p:nvPr/>
        </p:nvSpPr>
        <p:spPr>
          <a:xfrm>
            <a:off x="8589226" y="507060"/>
            <a:ext cx="985283" cy="186395"/>
          </a:xfrm>
          <a:prstGeom prst="rect">
            <a:avLst/>
          </a:prstGeom>
          <a:solidFill>
            <a:schemeClr val="accent2">
              <a:lumMod val="25000"/>
              <a:lumOff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イギリス</a:t>
            </a:r>
          </a:p>
        </p:txBody>
      </p:sp>
      <p:sp>
        <p:nvSpPr>
          <p:cNvPr id="10" name="正方形/長方形 9"/>
          <p:cNvSpPr/>
          <p:nvPr/>
        </p:nvSpPr>
        <p:spPr>
          <a:xfrm>
            <a:off x="6631466" y="74294"/>
            <a:ext cx="1878311" cy="278660"/>
          </a:xfrm>
          <a:prstGeom prst="rect">
            <a:avLst/>
          </a:prstGeom>
          <a:solidFill>
            <a:schemeClr val="accent2">
              <a:lumMod val="90000"/>
              <a:lumOff val="10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分野：医療</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11" name="正方形/長方形 10"/>
          <p:cNvSpPr/>
          <p:nvPr/>
        </p:nvSpPr>
        <p:spPr>
          <a:xfrm>
            <a:off x="6631465" y="398344"/>
            <a:ext cx="1878311" cy="278660"/>
          </a:xfrm>
          <a:prstGeom prst="rect">
            <a:avLst/>
          </a:prstGeom>
          <a:solidFill>
            <a:schemeClr val="accent2">
              <a:lumMod val="90000"/>
              <a:lumOff val="10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フェーズ：</a:t>
            </a:r>
            <a:r>
              <a:rPr kumimoji="1" lang="en-US" altLang="ja-JP" sz="1400" b="1" i="0" u="none" strike="noStrike" kern="1200" cap="none" spc="0" normalizeH="0" baseline="0" noProof="0" dirty="0" err="1">
                <a:ln>
                  <a:noFill/>
                </a:ln>
                <a:solidFill>
                  <a:srgbClr val="FFFFFF"/>
                </a:solidFill>
                <a:effectLst/>
                <a:uLnTx/>
                <a:uFillTx/>
                <a:latin typeface="Meiryo UI" panose="020B0604030504040204" pitchFamily="50" charset="-128"/>
                <a:ea typeface="Meiryo UI" panose="020B0604030504040204" pitchFamily="50" charset="-128"/>
                <a:cs typeface="+mn-cs"/>
              </a:rPr>
              <a:t>PoC</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32" name="正方形/長方形 31"/>
          <p:cNvSpPr/>
          <p:nvPr/>
        </p:nvSpPr>
        <p:spPr>
          <a:xfrm>
            <a:off x="179479" y="2686184"/>
            <a:ext cx="4621121" cy="212209"/>
          </a:xfrm>
          <a:prstGeom prst="rect">
            <a:avLst/>
          </a:prstGeom>
          <a:solidFill>
            <a:schemeClr val="accent1">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ペインポイント</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33" name="正方形/長方形 32"/>
          <p:cNvSpPr/>
          <p:nvPr/>
        </p:nvSpPr>
        <p:spPr>
          <a:xfrm>
            <a:off x="5107053" y="727661"/>
            <a:ext cx="1224136" cy="220018"/>
          </a:xfrm>
          <a:prstGeom prst="rect">
            <a:avLst/>
          </a:prstGeom>
          <a:solidFill>
            <a:schemeClr val="accent1">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エンティティ</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34" name="正方形/長方形 33"/>
          <p:cNvSpPr/>
          <p:nvPr/>
        </p:nvSpPr>
        <p:spPr>
          <a:xfrm>
            <a:off x="5108029" y="719778"/>
            <a:ext cx="4603530" cy="1415116"/>
          </a:xfrm>
          <a:prstGeom prst="rect">
            <a:avLst/>
          </a:prstGeom>
          <a:noFill/>
          <a:ln>
            <a:solidFill>
              <a:schemeClr val="accent2">
                <a:lumMod val="25000"/>
                <a:lumOff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35" name="テキスト ボックス 34"/>
          <p:cNvSpPr txBox="1"/>
          <p:nvPr/>
        </p:nvSpPr>
        <p:spPr>
          <a:xfrm>
            <a:off x="5265229" y="983197"/>
            <a:ext cx="4309282" cy="646331"/>
          </a:xfrm>
          <a:prstGeom prst="rect">
            <a:avLst/>
          </a:prstGeom>
          <a:noFill/>
        </p:spPr>
        <p:txBody>
          <a:bodyPr wrap="square" rtlCol="0">
            <a:sp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費用負担主体（想定）：</a:t>
            </a:r>
            <a:r>
              <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NHS</a:t>
            </a: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イングランド病院</a:t>
            </a:r>
            <a:endParaRPr kumimoji="1" lang="en-US" altLang="ja-JP" sz="1200" b="0" i="0" u="none" strike="noStrike" kern="1200" cap="none" spc="0" normalizeH="0" baseline="0" noProof="0" dirty="0">
              <a:ln>
                <a:noFill/>
              </a:ln>
              <a:solidFill>
                <a:srgbClr val="000000"/>
              </a:solidFill>
              <a:effectLst/>
              <a:uLnTx/>
              <a:uFillTx/>
              <a:latin typeface="Arial"/>
              <a:ea typeface="Meiryo UI"/>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価値提供主体：</a:t>
            </a:r>
            <a:r>
              <a:rPr kumimoji="1" lang="en-US" altLang="ja-JP" sz="1200" b="0" i="0" u="none" strike="noStrike" kern="1200" cap="none" spc="0" normalizeH="0" baseline="0" noProof="0" dirty="0" err="1">
                <a:ln>
                  <a:noFill/>
                </a:ln>
                <a:solidFill>
                  <a:srgbClr val="000000"/>
                </a:solidFill>
                <a:effectLst/>
                <a:uLnTx/>
                <a:uFillTx/>
                <a:latin typeface="Meiryo UI" panose="020B0604030504040204" pitchFamily="50" charset="-128"/>
                <a:ea typeface="Meiryo UI" panose="020B0604030504040204" pitchFamily="50" charset="-128"/>
                <a:cs typeface="+mn-cs"/>
              </a:rPr>
              <a:t>Mvine</a:t>
            </a:r>
            <a:r>
              <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 Ltd.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参加者：患者、医療従事者</a:t>
            </a:r>
            <a:endPar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36" name="正方形/長方形 35"/>
          <p:cNvSpPr/>
          <p:nvPr/>
        </p:nvSpPr>
        <p:spPr>
          <a:xfrm>
            <a:off x="179479" y="727661"/>
            <a:ext cx="1720266" cy="220018"/>
          </a:xfrm>
          <a:prstGeom prst="rect">
            <a:avLst/>
          </a:prstGeom>
          <a:solidFill>
            <a:schemeClr val="accent1">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概要</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37" name="正方形/長方形 36"/>
          <p:cNvSpPr/>
          <p:nvPr/>
        </p:nvSpPr>
        <p:spPr>
          <a:xfrm>
            <a:off x="179478" y="719778"/>
            <a:ext cx="4928551" cy="1415116"/>
          </a:xfrm>
          <a:prstGeom prst="rect">
            <a:avLst/>
          </a:prstGeom>
          <a:noFill/>
          <a:ln>
            <a:solidFill>
              <a:schemeClr val="accent2">
                <a:lumMod val="25000"/>
                <a:lumOff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38" name="正方形/長方形 37"/>
          <p:cNvSpPr/>
          <p:nvPr/>
        </p:nvSpPr>
        <p:spPr>
          <a:xfrm>
            <a:off x="5107053" y="2686184"/>
            <a:ext cx="4604506" cy="212209"/>
          </a:xfrm>
          <a:prstGeom prst="rect">
            <a:avLst/>
          </a:prstGeom>
          <a:solidFill>
            <a:schemeClr val="accent1">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提供する価値</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39" name="正方形/長方形 38"/>
          <p:cNvSpPr/>
          <p:nvPr/>
        </p:nvSpPr>
        <p:spPr>
          <a:xfrm>
            <a:off x="178502" y="3213588"/>
            <a:ext cx="9533057" cy="3210860"/>
          </a:xfrm>
          <a:prstGeom prst="rect">
            <a:avLst/>
          </a:prstGeom>
          <a:noFill/>
          <a:ln>
            <a:solidFill>
              <a:schemeClr val="accent2">
                <a:lumMod val="25000"/>
                <a:lumOff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40" name="正方形/長方形 39"/>
          <p:cNvSpPr/>
          <p:nvPr/>
        </p:nvSpPr>
        <p:spPr>
          <a:xfrm>
            <a:off x="178502" y="3226775"/>
            <a:ext cx="1440160" cy="209328"/>
          </a:xfrm>
          <a:prstGeom prst="rect">
            <a:avLst/>
          </a:prstGeom>
          <a:solidFill>
            <a:schemeClr val="accent1">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ビジネスモデル</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41" name="正方形/長方形 40"/>
          <p:cNvSpPr/>
          <p:nvPr/>
        </p:nvSpPr>
        <p:spPr>
          <a:xfrm>
            <a:off x="179479" y="2950809"/>
            <a:ext cx="4621121" cy="210792"/>
          </a:xfrm>
          <a:prstGeom prst="rect">
            <a:avLst/>
          </a:prstGeom>
          <a:solidFill>
            <a:schemeClr val="accent2">
              <a:lumMod val="10000"/>
              <a:lumOff val="9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患者が痛みを訴えてから処置までのタイムラグ</a:t>
            </a:r>
          </a:p>
        </p:txBody>
      </p:sp>
      <p:sp>
        <p:nvSpPr>
          <p:cNvPr id="42" name="正方形/長方形 41"/>
          <p:cNvSpPr/>
          <p:nvPr/>
        </p:nvSpPr>
        <p:spPr>
          <a:xfrm>
            <a:off x="5107053" y="2950594"/>
            <a:ext cx="4604506" cy="210792"/>
          </a:xfrm>
          <a:prstGeom prst="rect">
            <a:avLst/>
          </a:prstGeom>
          <a:solidFill>
            <a:schemeClr val="accent2">
              <a:lumMod val="10000"/>
              <a:lumOff val="9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患者の痛みスコアデータ確認による処置の正確・迅速化</a:t>
            </a:r>
          </a:p>
        </p:txBody>
      </p:sp>
      <p:sp>
        <p:nvSpPr>
          <p:cNvPr id="43" name="二等辺三角形 42"/>
          <p:cNvSpPr/>
          <p:nvPr/>
        </p:nvSpPr>
        <p:spPr>
          <a:xfrm rot="5400000">
            <a:off x="4854483" y="2964736"/>
            <a:ext cx="202287" cy="182508"/>
          </a:xfrm>
          <a:prstGeom prst="triangle">
            <a:avLst/>
          </a:prstGeom>
          <a:solidFill>
            <a:schemeClr val="accent1">
              <a:lumMod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2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44" name="正方形/長方形 43"/>
          <p:cNvSpPr/>
          <p:nvPr/>
        </p:nvSpPr>
        <p:spPr>
          <a:xfrm>
            <a:off x="178502" y="2140746"/>
            <a:ext cx="4928551" cy="490255"/>
          </a:xfrm>
          <a:prstGeom prst="rect">
            <a:avLst/>
          </a:prstGeom>
          <a:noFill/>
          <a:ln>
            <a:solidFill>
              <a:schemeClr val="accent2">
                <a:lumMod val="25000"/>
                <a:lumOff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45" name="正方形/長方形 44"/>
          <p:cNvSpPr/>
          <p:nvPr/>
        </p:nvSpPr>
        <p:spPr>
          <a:xfrm>
            <a:off x="179479" y="2148630"/>
            <a:ext cx="1720266" cy="220018"/>
          </a:xfrm>
          <a:prstGeom prst="rect">
            <a:avLst/>
          </a:prstGeom>
          <a:solidFill>
            <a:schemeClr val="accent1">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使用されている技術</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46" name="正方形/長方形 45"/>
          <p:cNvSpPr/>
          <p:nvPr/>
        </p:nvSpPr>
        <p:spPr>
          <a:xfrm>
            <a:off x="5108029" y="2147226"/>
            <a:ext cx="1720266" cy="220018"/>
          </a:xfrm>
          <a:prstGeom prst="rect">
            <a:avLst/>
          </a:prstGeom>
          <a:solidFill>
            <a:schemeClr val="accent1">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扱う属性情報</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47" name="正方形/長方形 46"/>
          <p:cNvSpPr/>
          <p:nvPr/>
        </p:nvSpPr>
        <p:spPr>
          <a:xfrm>
            <a:off x="5107054" y="2137869"/>
            <a:ext cx="4604506" cy="490255"/>
          </a:xfrm>
          <a:prstGeom prst="rect">
            <a:avLst/>
          </a:prstGeom>
          <a:noFill/>
          <a:ln>
            <a:solidFill>
              <a:schemeClr val="accent2">
                <a:lumMod val="25000"/>
                <a:lumOff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48" name="テキスト ボックス 47"/>
          <p:cNvSpPr txBox="1"/>
          <p:nvPr/>
        </p:nvSpPr>
        <p:spPr>
          <a:xfrm>
            <a:off x="178501" y="2361316"/>
            <a:ext cx="4889933" cy="276999"/>
          </a:xfrm>
          <a:prstGeom prst="rect">
            <a:avLst/>
          </a:prstGeom>
          <a:noFill/>
        </p:spPr>
        <p:txBody>
          <a:bodyPr wrap="square" rtlCol="0">
            <a:sp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不明</a:t>
            </a:r>
            <a:endPar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49" name="テキスト ボックス 48"/>
          <p:cNvSpPr txBox="1"/>
          <p:nvPr/>
        </p:nvSpPr>
        <p:spPr>
          <a:xfrm>
            <a:off x="5107053" y="2366334"/>
            <a:ext cx="4604505" cy="276999"/>
          </a:xfrm>
          <a:prstGeom prst="rect">
            <a:avLst/>
          </a:prstGeom>
          <a:noFill/>
        </p:spPr>
        <p:txBody>
          <a:bodyPr wrap="square" rtlCol="0">
            <a:sp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患者の感じる痛みのスコア</a:t>
            </a:r>
            <a:endPar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50" name="テキスト ボックス 49"/>
          <p:cNvSpPr txBox="1"/>
          <p:nvPr/>
        </p:nvSpPr>
        <p:spPr>
          <a:xfrm>
            <a:off x="178501" y="6402542"/>
            <a:ext cx="9077205" cy="321919"/>
          </a:xfrm>
          <a:prstGeom prst="rect">
            <a:avLst/>
          </a:prstGeom>
          <a:noFill/>
          <a:ln>
            <a:noFill/>
          </a:ln>
        </p:spPr>
        <p:txBody>
          <a:bodyPr wrap="square" lIns="36000" tIns="36000" rIns="36000" bIns="36000"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出所）１　</a:t>
            </a:r>
            <a:r>
              <a:rPr kumimoji="1" lang="en-US" altLang="ja-JP" sz="9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https://www.techuk.org/resource/digital-identity-in-healthtech-use-case-for-mserv-pain-management-platform.html</a:t>
            </a:r>
          </a:p>
        </p:txBody>
      </p:sp>
      <p:pic>
        <p:nvPicPr>
          <p:cNvPr id="53" name="図 5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63868" y="3782205"/>
            <a:ext cx="676184" cy="676184"/>
          </a:xfrm>
          <a:prstGeom prst="rect">
            <a:avLst/>
          </a:prstGeom>
        </p:spPr>
      </p:pic>
      <p:pic>
        <p:nvPicPr>
          <p:cNvPr id="54" name="図 5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75645" y="5160505"/>
            <a:ext cx="563977" cy="563977"/>
          </a:xfrm>
          <a:prstGeom prst="rect">
            <a:avLst/>
          </a:prstGeom>
        </p:spPr>
      </p:pic>
      <p:sp>
        <p:nvSpPr>
          <p:cNvPr id="76" name="正方形/長方形 75"/>
          <p:cNvSpPr/>
          <p:nvPr/>
        </p:nvSpPr>
        <p:spPr>
          <a:xfrm>
            <a:off x="3536479" y="5836835"/>
            <a:ext cx="1483350" cy="251297"/>
          </a:xfrm>
          <a:prstGeom prst="rect">
            <a:avLst/>
          </a:prstGeom>
          <a:no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200" b="0" i="0" u="none" strike="noStrike" kern="1200" cap="none" spc="0" normalizeH="0" baseline="0" noProof="0" dirty="0">
                <a:ln>
                  <a:noFill/>
                </a:ln>
                <a:solidFill>
                  <a:srgbClr val="000000"/>
                </a:solidFill>
                <a:effectLst/>
                <a:uLnTx/>
                <a:uFillTx/>
                <a:latin typeface="Arial"/>
                <a:ea typeface="Meiryo UI"/>
                <a:cs typeface="+mn-cs"/>
              </a:rPr>
              <a:t>MSERV</a:t>
            </a:r>
            <a:r>
              <a:rPr kumimoji="1" lang="ja-JP" altLang="en-US" sz="1200" b="0" i="0" u="none" strike="noStrike" kern="1200" cap="none" spc="0" normalizeH="0" baseline="0" noProof="0" dirty="0">
                <a:ln>
                  <a:noFill/>
                </a:ln>
                <a:solidFill>
                  <a:srgbClr val="000000"/>
                </a:solidFill>
                <a:effectLst/>
                <a:uLnTx/>
                <a:uFillTx/>
                <a:latin typeface="Arial"/>
                <a:ea typeface="Meiryo UI"/>
                <a:cs typeface="+mn-cs"/>
              </a:rPr>
              <a:t>疼痛管理</a:t>
            </a:r>
            <a:endParaRPr kumimoji="1" lang="en-US" altLang="ja-JP" sz="1200" b="0" i="0" u="none" strike="noStrike" kern="1200" cap="none" spc="0" normalizeH="0" baseline="0" noProof="0" dirty="0">
              <a:ln>
                <a:noFill/>
              </a:ln>
              <a:solidFill>
                <a:srgbClr val="000000"/>
              </a:solidFill>
              <a:effectLst/>
              <a:uLnTx/>
              <a:uFillTx/>
              <a:latin typeface="Arial"/>
              <a:ea typeface="Meiryo UI"/>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Arial"/>
                <a:ea typeface="Meiryo UI"/>
                <a:cs typeface="+mn-cs"/>
              </a:rPr>
              <a:t>プラットフォーム</a:t>
            </a:r>
            <a:endParaRPr kumimoji="1" lang="en-US" altLang="ja-JP" sz="12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77" name="正方形/長方形 76"/>
          <p:cNvSpPr/>
          <p:nvPr/>
        </p:nvSpPr>
        <p:spPr>
          <a:xfrm>
            <a:off x="6211912" y="4503240"/>
            <a:ext cx="916508" cy="332509"/>
          </a:xfrm>
          <a:prstGeom prst="rect">
            <a:avLst/>
          </a:prstGeom>
          <a:no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dirty="0">
                <a:ln>
                  <a:noFill/>
                </a:ln>
                <a:solidFill>
                  <a:srgbClr val="000000"/>
                </a:solidFill>
                <a:effectLst/>
                <a:uLnTx/>
                <a:uFillTx/>
                <a:latin typeface="Arial"/>
                <a:ea typeface="Meiryo UI"/>
                <a:cs typeface="+mn-cs"/>
              </a:rPr>
              <a:t>ペインチーム</a:t>
            </a:r>
          </a:p>
        </p:txBody>
      </p:sp>
      <p:sp>
        <p:nvSpPr>
          <p:cNvPr id="78" name="正方形/長方形 77"/>
          <p:cNvSpPr/>
          <p:nvPr/>
        </p:nvSpPr>
        <p:spPr>
          <a:xfrm>
            <a:off x="1141996" y="4623560"/>
            <a:ext cx="1413397" cy="332509"/>
          </a:xfrm>
          <a:prstGeom prst="rect">
            <a:avLst/>
          </a:prstGeom>
          <a:no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dirty="0">
                <a:ln>
                  <a:noFill/>
                </a:ln>
                <a:solidFill>
                  <a:srgbClr val="000000"/>
                </a:solidFill>
                <a:effectLst/>
                <a:uLnTx/>
                <a:uFillTx/>
                <a:latin typeface="Arial"/>
                <a:ea typeface="Meiryo UI"/>
                <a:cs typeface="+mn-cs"/>
              </a:rPr>
              <a:t>患者</a:t>
            </a:r>
          </a:p>
        </p:txBody>
      </p:sp>
      <p:cxnSp>
        <p:nvCxnSpPr>
          <p:cNvPr id="79" name="直線矢印コネクタ 78"/>
          <p:cNvCxnSpPr/>
          <p:nvPr/>
        </p:nvCxnSpPr>
        <p:spPr>
          <a:xfrm flipH="1">
            <a:off x="2753962" y="4444704"/>
            <a:ext cx="3283528" cy="0"/>
          </a:xfrm>
          <a:prstGeom prst="straightConnector1">
            <a:avLst/>
          </a:prstGeom>
          <a:ln w="3175">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80" name="直線矢印コネクタ 79"/>
          <p:cNvCxnSpPr/>
          <p:nvPr/>
        </p:nvCxnSpPr>
        <p:spPr>
          <a:xfrm>
            <a:off x="1980878" y="5064682"/>
            <a:ext cx="1770611" cy="606829"/>
          </a:xfrm>
          <a:prstGeom prst="straightConnector1">
            <a:avLst/>
          </a:prstGeom>
          <a:ln w="3175">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81" name="直線矢印コネクタ 80"/>
          <p:cNvCxnSpPr/>
          <p:nvPr/>
        </p:nvCxnSpPr>
        <p:spPr>
          <a:xfrm flipH="1" flipV="1">
            <a:off x="2509998" y="5016875"/>
            <a:ext cx="1312474" cy="439549"/>
          </a:xfrm>
          <a:prstGeom prst="straightConnector1">
            <a:avLst/>
          </a:prstGeom>
          <a:ln w="3175">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82" name="直線矢印コネクタ 81"/>
          <p:cNvCxnSpPr/>
          <p:nvPr/>
        </p:nvCxnSpPr>
        <p:spPr>
          <a:xfrm flipV="1">
            <a:off x="4722844" y="5006015"/>
            <a:ext cx="1492013" cy="696652"/>
          </a:xfrm>
          <a:prstGeom prst="straightConnector1">
            <a:avLst/>
          </a:prstGeom>
          <a:ln w="3175">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83" name="直線矢印コネクタ 82"/>
          <p:cNvCxnSpPr/>
          <p:nvPr/>
        </p:nvCxnSpPr>
        <p:spPr>
          <a:xfrm flipH="1">
            <a:off x="4732391" y="4771445"/>
            <a:ext cx="1482466" cy="667482"/>
          </a:xfrm>
          <a:prstGeom prst="straightConnector1">
            <a:avLst/>
          </a:prstGeom>
          <a:ln w="3175">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sp>
        <p:nvSpPr>
          <p:cNvPr id="84" name="正方形/長方形 83"/>
          <p:cNvSpPr/>
          <p:nvPr/>
        </p:nvSpPr>
        <p:spPr>
          <a:xfrm>
            <a:off x="4094883" y="4808153"/>
            <a:ext cx="1849892" cy="312298"/>
          </a:xfrm>
          <a:prstGeom prst="rect">
            <a:avLst/>
          </a:prstGeom>
          <a:no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Arial"/>
                <a:ea typeface="Meiryo UI"/>
                <a:cs typeface="+mn-cs"/>
              </a:rPr>
              <a:t>④患者の状態を確認</a:t>
            </a:r>
            <a:endParaRPr kumimoji="1" lang="en-US" altLang="ja-JP" sz="11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85" name="正方形/長方形 84"/>
          <p:cNvSpPr/>
          <p:nvPr/>
        </p:nvSpPr>
        <p:spPr>
          <a:xfrm>
            <a:off x="5439994" y="5211947"/>
            <a:ext cx="1849892" cy="312298"/>
          </a:xfrm>
          <a:prstGeom prst="rect">
            <a:avLst/>
          </a:prstGeom>
          <a:no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Arial"/>
                <a:ea typeface="Meiryo UI"/>
                <a:cs typeface="+mn-cs"/>
              </a:rPr>
              <a:t>⑤認証・ユーザ情報を提供</a:t>
            </a:r>
          </a:p>
        </p:txBody>
      </p:sp>
      <p:sp>
        <p:nvSpPr>
          <p:cNvPr id="86" name="正方形/長方形 85"/>
          <p:cNvSpPr/>
          <p:nvPr/>
        </p:nvSpPr>
        <p:spPr>
          <a:xfrm>
            <a:off x="1692322" y="5482310"/>
            <a:ext cx="1512917" cy="269369"/>
          </a:xfrm>
          <a:prstGeom prst="rect">
            <a:avLst/>
          </a:prstGeom>
          <a:no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srgbClr val="FF0000"/>
                </a:solidFill>
                <a:effectLst/>
                <a:uLnTx/>
                <a:uFillTx/>
                <a:latin typeface="Arial"/>
                <a:ea typeface="Meiryo UI"/>
                <a:cs typeface="+mn-cs"/>
              </a:rPr>
              <a:t>①</a:t>
            </a:r>
            <a:r>
              <a:rPr kumimoji="1" lang="en-US" altLang="ja-JP" sz="1100" b="0" i="0" u="none" strike="noStrike" kern="1200" cap="none" spc="0" normalizeH="0" baseline="0" noProof="0" dirty="0">
                <a:ln>
                  <a:noFill/>
                </a:ln>
                <a:solidFill>
                  <a:srgbClr val="FF0000"/>
                </a:solidFill>
                <a:effectLst/>
                <a:uLnTx/>
                <a:uFillTx/>
                <a:latin typeface="Arial"/>
                <a:ea typeface="Meiryo UI"/>
                <a:cs typeface="+mn-cs"/>
              </a:rPr>
              <a:t>ID</a:t>
            </a:r>
            <a:r>
              <a:rPr kumimoji="1" lang="ja-JP" altLang="en-US" sz="1100" b="0" i="0" u="none" strike="noStrike" kern="1200" cap="none" spc="0" normalizeH="0" baseline="0" noProof="0" dirty="0">
                <a:ln>
                  <a:noFill/>
                </a:ln>
                <a:solidFill>
                  <a:srgbClr val="FF0000"/>
                </a:solidFill>
                <a:effectLst/>
                <a:uLnTx/>
                <a:uFillTx/>
                <a:latin typeface="Arial"/>
                <a:ea typeface="Meiryo UI"/>
                <a:cs typeface="+mn-cs"/>
              </a:rPr>
              <a:t>登録？？</a:t>
            </a:r>
            <a:endParaRPr kumimoji="1" lang="en-US" altLang="ja-JP" sz="1100" b="0" i="0" u="none" strike="noStrike" kern="1200" cap="none" spc="0" normalizeH="0" baseline="0" noProof="0" dirty="0">
              <a:ln>
                <a:noFill/>
              </a:ln>
              <a:solidFill>
                <a:srgbClr val="FF0000"/>
              </a:solidFill>
              <a:effectLst/>
              <a:uLnTx/>
              <a:uFillTx/>
              <a:latin typeface="Arial"/>
              <a:ea typeface="Meiryo U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Arial"/>
                <a:ea typeface="Meiryo UI"/>
                <a:cs typeface="+mn-cs"/>
              </a:rPr>
              <a:t>③「痛み」のデータを入力</a:t>
            </a:r>
          </a:p>
        </p:txBody>
      </p:sp>
      <p:sp>
        <p:nvSpPr>
          <p:cNvPr id="87" name="正方形/長方形 86"/>
          <p:cNvSpPr/>
          <p:nvPr/>
        </p:nvSpPr>
        <p:spPr>
          <a:xfrm>
            <a:off x="3390124" y="4458389"/>
            <a:ext cx="1849892" cy="312298"/>
          </a:xfrm>
          <a:prstGeom prst="rect">
            <a:avLst/>
          </a:prstGeom>
          <a:no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Arial"/>
                <a:ea typeface="Meiryo UI"/>
                <a:cs typeface="+mn-cs"/>
              </a:rPr>
              <a:t>⑥報告された「痛み」データをもとにタイムリーな治療を提供</a:t>
            </a:r>
          </a:p>
        </p:txBody>
      </p:sp>
      <p:sp>
        <p:nvSpPr>
          <p:cNvPr id="88" name="正方形/長方形 87"/>
          <p:cNvSpPr/>
          <p:nvPr/>
        </p:nvSpPr>
        <p:spPr>
          <a:xfrm>
            <a:off x="2476379" y="4845866"/>
            <a:ext cx="1849892" cy="312298"/>
          </a:xfrm>
          <a:prstGeom prst="rect">
            <a:avLst/>
          </a:prstGeom>
          <a:no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srgbClr val="FF0000"/>
                </a:solidFill>
                <a:effectLst/>
                <a:uLnTx/>
                <a:uFillTx/>
                <a:latin typeface="Arial"/>
                <a:ea typeface="Meiryo UI"/>
                <a:cs typeface="+mn-cs"/>
              </a:rPr>
              <a:t>②デジタル</a:t>
            </a:r>
            <a:r>
              <a:rPr kumimoji="1" lang="en-US" altLang="ja-JP" sz="1100" b="0" i="0" u="none" strike="noStrike" kern="1200" cap="none" spc="0" normalizeH="0" baseline="0" noProof="0" dirty="0">
                <a:ln>
                  <a:noFill/>
                </a:ln>
                <a:solidFill>
                  <a:srgbClr val="FF0000"/>
                </a:solidFill>
                <a:effectLst/>
                <a:uLnTx/>
                <a:uFillTx/>
                <a:latin typeface="Arial"/>
                <a:ea typeface="Meiryo UI"/>
                <a:cs typeface="+mn-cs"/>
              </a:rPr>
              <a:t>ID</a:t>
            </a:r>
            <a:r>
              <a:rPr kumimoji="1" lang="ja-JP" altLang="en-US" sz="1100" b="0" i="0" u="none" strike="noStrike" kern="1200" cap="none" spc="0" normalizeH="0" baseline="0" noProof="0" dirty="0">
                <a:ln>
                  <a:noFill/>
                </a:ln>
                <a:solidFill>
                  <a:srgbClr val="FF0000"/>
                </a:solidFill>
                <a:effectLst/>
                <a:uLnTx/>
                <a:uFillTx/>
                <a:latin typeface="Arial"/>
                <a:ea typeface="Meiryo UI"/>
                <a:cs typeface="+mn-cs"/>
              </a:rPr>
              <a:t>取得？？</a:t>
            </a:r>
            <a:endParaRPr kumimoji="1" lang="en-US" altLang="ja-JP" sz="1100" b="0" i="0" u="none" strike="noStrike" kern="1200" cap="none" spc="0" normalizeH="0" baseline="0" noProof="0" dirty="0">
              <a:ln>
                <a:noFill/>
              </a:ln>
              <a:solidFill>
                <a:srgbClr val="FF0000"/>
              </a:solidFill>
              <a:effectLst/>
              <a:uLnTx/>
              <a:uFillTx/>
              <a:latin typeface="Arial"/>
              <a:ea typeface="Meiryo UI"/>
              <a:cs typeface="+mn-cs"/>
            </a:endParaRPr>
          </a:p>
        </p:txBody>
      </p:sp>
      <p:pic>
        <p:nvPicPr>
          <p:cNvPr id="89" name="図 8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a:off x="2176132" y="4350041"/>
            <a:ext cx="545298" cy="567488"/>
          </a:xfrm>
          <a:prstGeom prst="rect">
            <a:avLst/>
          </a:prstGeom>
        </p:spPr>
      </p:pic>
      <p:pic>
        <p:nvPicPr>
          <p:cNvPr id="90" name="図 8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550156" y="3711366"/>
            <a:ext cx="726251" cy="726251"/>
          </a:xfrm>
          <a:prstGeom prst="rect">
            <a:avLst/>
          </a:prstGeom>
        </p:spPr>
      </p:pic>
      <p:pic>
        <p:nvPicPr>
          <p:cNvPr id="91" name="図 90"/>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390192" y="4091394"/>
            <a:ext cx="433892" cy="433892"/>
          </a:xfrm>
          <a:prstGeom prst="rect">
            <a:avLst/>
          </a:prstGeom>
        </p:spPr>
      </p:pic>
      <p:pic>
        <p:nvPicPr>
          <p:cNvPr id="92" name="図 9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700062" y="3873185"/>
            <a:ext cx="433892" cy="433892"/>
          </a:xfrm>
          <a:prstGeom prst="rect">
            <a:avLst/>
          </a:prstGeom>
        </p:spPr>
      </p:pic>
      <p:pic>
        <p:nvPicPr>
          <p:cNvPr id="93" name="図 9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214857" y="3746479"/>
            <a:ext cx="433892" cy="433892"/>
          </a:xfrm>
          <a:prstGeom prst="rect">
            <a:avLst/>
          </a:prstGeom>
        </p:spPr>
      </p:pic>
      <p:cxnSp>
        <p:nvCxnSpPr>
          <p:cNvPr id="94" name="カギ線コネクタ 93"/>
          <p:cNvCxnSpPr/>
          <p:nvPr/>
        </p:nvCxnSpPr>
        <p:spPr>
          <a:xfrm rot="16200000" flipH="1">
            <a:off x="4854858" y="599197"/>
            <a:ext cx="35671" cy="6048000"/>
          </a:xfrm>
          <a:prstGeom prst="bentConnector3">
            <a:avLst>
              <a:gd name="adj1" fmla="val -640857"/>
            </a:avLst>
          </a:prstGeom>
          <a:ln w="3175">
            <a:solidFill>
              <a:schemeClr val="tx1"/>
            </a:solidFill>
            <a:headEnd type="triangle"/>
            <a:tailEnd type="triangle"/>
          </a:ln>
          <a:effectLst/>
        </p:spPr>
        <p:style>
          <a:lnRef idx="2">
            <a:schemeClr val="accent1"/>
          </a:lnRef>
          <a:fillRef idx="0">
            <a:schemeClr val="accent1"/>
          </a:fillRef>
          <a:effectRef idx="1">
            <a:schemeClr val="accent1"/>
          </a:effectRef>
          <a:fontRef idx="minor">
            <a:schemeClr val="tx1"/>
          </a:fontRef>
        </p:style>
      </p:cxnSp>
      <p:sp>
        <p:nvSpPr>
          <p:cNvPr id="95" name="正方形/長方形 94"/>
          <p:cNvSpPr/>
          <p:nvPr/>
        </p:nvSpPr>
        <p:spPr>
          <a:xfrm>
            <a:off x="2164000" y="3422362"/>
            <a:ext cx="5083110" cy="312298"/>
          </a:xfrm>
          <a:prstGeom prst="rect">
            <a:avLst/>
          </a:prstGeom>
          <a:no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Arial"/>
                <a:ea typeface="Meiryo UI"/>
                <a:cs typeface="+mn-cs"/>
              </a:rPr>
              <a:t>従来：看護師に「痛み」を報告し、看護師経由でペインチームに報告し、治療を実施</a:t>
            </a:r>
          </a:p>
        </p:txBody>
      </p:sp>
      <p:sp>
        <p:nvSpPr>
          <p:cNvPr id="96" name="乗算 95"/>
          <p:cNvSpPr/>
          <p:nvPr/>
        </p:nvSpPr>
        <p:spPr>
          <a:xfrm>
            <a:off x="4550157" y="3172667"/>
            <a:ext cx="310796" cy="316448"/>
          </a:xfrm>
          <a:prstGeom prst="mathMultiply">
            <a:avLst>
              <a:gd name="adj1" fmla="val 12615"/>
            </a:avLst>
          </a:prstGeom>
          <a:solidFill>
            <a:schemeClr val="tx1"/>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4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97" name="正方形/長方形 96"/>
          <p:cNvSpPr/>
          <p:nvPr/>
        </p:nvSpPr>
        <p:spPr>
          <a:xfrm>
            <a:off x="7421911" y="4489604"/>
            <a:ext cx="916508" cy="332509"/>
          </a:xfrm>
          <a:prstGeom prst="rect">
            <a:avLst/>
          </a:prstGeom>
          <a:no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dirty="0">
                <a:ln>
                  <a:noFill/>
                </a:ln>
                <a:solidFill>
                  <a:srgbClr val="000000"/>
                </a:solidFill>
                <a:effectLst/>
                <a:uLnTx/>
                <a:uFillTx/>
                <a:latin typeface="Arial"/>
                <a:ea typeface="Meiryo UI"/>
                <a:cs typeface="+mn-cs"/>
              </a:rPr>
              <a:t>病院</a:t>
            </a:r>
          </a:p>
        </p:txBody>
      </p:sp>
      <p:sp>
        <p:nvSpPr>
          <p:cNvPr id="98" name="正方形/長方形 97"/>
          <p:cNvSpPr/>
          <p:nvPr/>
        </p:nvSpPr>
        <p:spPr>
          <a:xfrm>
            <a:off x="284110" y="5962134"/>
            <a:ext cx="2816423" cy="40032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200" b="0" i="0" u="none" strike="noStrike" kern="1200" cap="none" spc="0" normalizeH="0" baseline="0" noProof="0" dirty="0">
                <a:ln>
                  <a:noFill/>
                </a:ln>
                <a:solidFill>
                  <a:srgbClr val="000000"/>
                </a:solidFill>
                <a:effectLst/>
                <a:uLnTx/>
                <a:uFillTx/>
                <a:latin typeface="Arial"/>
                <a:ea typeface="Meiryo UI"/>
                <a:cs typeface="+mn-cs"/>
              </a:rPr>
              <a:t>※</a:t>
            </a:r>
            <a:r>
              <a:rPr kumimoji="1" lang="ja-JP" altLang="en-US" sz="1200" b="0" i="0" u="none" strike="noStrike" kern="1200" cap="none" spc="0" normalizeH="0" baseline="0" noProof="0" dirty="0">
                <a:ln>
                  <a:noFill/>
                </a:ln>
                <a:solidFill>
                  <a:srgbClr val="000000"/>
                </a:solidFill>
                <a:effectLst/>
                <a:uLnTx/>
                <a:uFillTx/>
                <a:latin typeface="Arial"/>
                <a:ea typeface="Meiryo UI"/>
                <a:cs typeface="+mn-cs"/>
              </a:rPr>
              <a:t>患者のデータの認証、管理の仕組みについての詳細は確認できなかった</a:t>
            </a:r>
          </a:p>
        </p:txBody>
      </p:sp>
      <p:sp>
        <p:nvSpPr>
          <p:cNvPr id="99" name="テキスト ボックス 98"/>
          <p:cNvSpPr txBox="1"/>
          <p:nvPr/>
        </p:nvSpPr>
        <p:spPr>
          <a:xfrm>
            <a:off x="133519" y="928543"/>
            <a:ext cx="4934915" cy="1223412"/>
          </a:xfrm>
          <a:prstGeom prst="rect">
            <a:avLst/>
          </a:prstGeom>
          <a:noFill/>
        </p:spPr>
        <p:txBody>
          <a:bodyPr wrap="square" rtlCol="0">
            <a:sp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05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英国のディープテック企業である</a:t>
            </a:r>
            <a:r>
              <a:rPr kumimoji="1" lang="en-US" altLang="ja-JP" sz="1050" b="0" i="0" u="none" strike="noStrike" kern="1200" cap="none" spc="0" normalizeH="0" baseline="0" noProof="0" dirty="0" err="1">
                <a:ln>
                  <a:noFill/>
                </a:ln>
                <a:solidFill>
                  <a:srgbClr val="000000"/>
                </a:solidFill>
                <a:effectLst/>
                <a:uLnTx/>
                <a:uFillTx/>
                <a:latin typeface="Meiryo UI" panose="020B0604030504040204" pitchFamily="50" charset="-128"/>
                <a:ea typeface="Meiryo UI" panose="020B0604030504040204" pitchFamily="50" charset="-128"/>
                <a:cs typeface="+mn-cs"/>
              </a:rPr>
              <a:t>Mvine</a:t>
            </a:r>
            <a:r>
              <a:rPr kumimoji="1" lang="en-US" altLang="ja-JP" sz="105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 Ltd. </a:t>
            </a:r>
            <a:r>
              <a:rPr kumimoji="1" lang="ja-JP" altLang="en-US" sz="105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の疼痛管理システム「</a:t>
            </a:r>
            <a:r>
              <a:rPr kumimoji="1" lang="en-US" altLang="ja-JP" sz="105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MSERV</a:t>
            </a:r>
            <a:r>
              <a:rPr kumimoji="1" lang="ja-JP" altLang="en-US" sz="105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」により、患者の感じる痛みをスコアリングし、効率的な患者の治療を行う試みが実施されている</a:t>
            </a:r>
            <a:endParaRPr kumimoji="1" lang="en-US" altLang="ja-JP" sz="105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05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患者は自身の感じる「痛み」を国際的に認知された標準的なアンケートである</a:t>
            </a:r>
            <a:r>
              <a:rPr kumimoji="1" lang="en-US" altLang="ja-JP" sz="105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Quality of Recovery-15</a:t>
            </a:r>
            <a:r>
              <a:rPr kumimoji="1" lang="ja-JP" altLang="en-US" sz="105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に基づきスコアリングし、同システム通じてスコアが看護師を介さずに直接ペインチームに共有することで、従来よりも正確かつ迅速な治療を行うことが可能となる</a:t>
            </a:r>
            <a:endParaRPr kumimoji="1" lang="en-US" altLang="ja-JP" sz="105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en-US" altLang="ja-JP" sz="1050" b="0" i="0" u="none" strike="noStrike" kern="1200" cap="none" spc="0" normalizeH="0" baseline="0" noProof="0" dirty="0" err="1">
                <a:ln>
                  <a:noFill/>
                </a:ln>
                <a:solidFill>
                  <a:srgbClr val="000000"/>
                </a:solidFill>
                <a:effectLst/>
                <a:uLnTx/>
                <a:uFillTx/>
                <a:latin typeface="Meiryo UI" panose="020B0604030504040204" pitchFamily="50" charset="-128"/>
                <a:ea typeface="Meiryo UI" panose="020B0604030504040204" pitchFamily="50" charset="-128"/>
                <a:cs typeface="+mn-cs"/>
              </a:rPr>
              <a:t>Barts</a:t>
            </a:r>
            <a:r>
              <a:rPr kumimoji="1" lang="en-US" altLang="ja-JP" sz="105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 Heart </a:t>
            </a:r>
            <a:r>
              <a:rPr kumimoji="1" lang="en-US" altLang="ja-JP" sz="1050" b="0" i="0" u="none" strike="noStrike" kern="1200" cap="none" spc="0" normalizeH="0" baseline="0" noProof="0" dirty="0" err="1">
                <a:ln>
                  <a:noFill/>
                </a:ln>
                <a:solidFill>
                  <a:srgbClr val="000000"/>
                </a:solidFill>
                <a:effectLst/>
                <a:uLnTx/>
                <a:uFillTx/>
                <a:latin typeface="Meiryo UI" panose="020B0604030504040204" pitchFamily="50" charset="-128"/>
                <a:ea typeface="Meiryo UI" panose="020B0604030504040204" pitchFamily="50" charset="-128"/>
                <a:cs typeface="+mn-cs"/>
              </a:rPr>
              <a:t>Centrer</a:t>
            </a:r>
            <a:r>
              <a:rPr kumimoji="1" lang="ja-JP" altLang="en-US" sz="105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で、心臓手術後の回復強化</a:t>
            </a:r>
            <a:r>
              <a:rPr kumimoji="1" lang="en-US" altLang="ja-JP" sz="105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(ERACS</a:t>
            </a:r>
            <a:r>
              <a:rPr kumimoji="1" lang="ja-JP" altLang="en-US" sz="105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a:t>
            </a:r>
            <a:r>
              <a:rPr kumimoji="1" lang="en-US" altLang="ja-JP" sz="105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Enhanced Recovery after Cardiac Surgery)</a:t>
            </a:r>
            <a:r>
              <a:rPr kumimoji="1" lang="ja-JP" altLang="en-US" sz="105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イニシアチブの一環として試験されている</a:t>
            </a:r>
            <a:r>
              <a:rPr kumimoji="1" lang="ja-JP" altLang="en-US" sz="1050" b="0" i="0" u="none" strike="noStrike" kern="1200" cap="none" spc="0" normalizeH="0" baseline="30000" noProof="0" dirty="0">
                <a:ln>
                  <a:noFill/>
                </a:ln>
                <a:solidFill>
                  <a:srgbClr val="000000"/>
                </a:solidFill>
                <a:effectLst/>
                <a:uLnTx/>
                <a:uFillTx/>
                <a:latin typeface="Meiryo UI" panose="020B0604030504040204" pitchFamily="50" charset="-128"/>
                <a:ea typeface="Meiryo UI" panose="020B0604030504040204" pitchFamily="50" charset="-128"/>
                <a:cs typeface="+mn-cs"/>
              </a:rPr>
              <a:t>１</a:t>
            </a:r>
            <a:endParaRPr kumimoji="1" lang="en-US" altLang="ja-JP" sz="1050" b="0" i="0" u="none" strike="noStrike" kern="1200" cap="none" spc="0" normalizeH="0" baseline="3000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pic>
        <p:nvPicPr>
          <p:cNvPr id="100" name="図 99"/>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585686" y="5064682"/>
            <a:ext cx="798583" cy="798583"/>
          </a:xfrm>
          <a:prstGeom prst="rect">
            <a:avLst/>
          </a:prstGeom>
        </p:spPr>
      </p:pic>
      <p:cxnSp>
        <p:nvCxnSpPr>
          <p:cNvPr id="101" name="直線矢印コネクタ 100"/>
          <p:cNvCxnSpPr/>
          <p:nvPr/>
        </p:nvCxnSpPr>
        <p:spPr>
          <a:xfrm flipH="1">
            <a:off x="5006527" y="5724161"/>
            <a:ext cx="3564000" cy="0"/>
          </a:xfrm>
          <a:prstGeom prst="straightConnector1">
            <a:avLst/>
          </a:prstGeom>
          <a:ln w="3175">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102" name="カギ線コネクタ 101"/>
          <p:cNvCxnSpPr>
            <a:stCxn id="90" idx="3"/>
            <a:endCxn id="100" idx="0"/>
          </p:cNvCxnSpPr>
          <p:nvPr/>
        </p:nvCxnSpPr>
        <p:spPr>
          <a:xfrm>
            <a:off x="8276407" y="4074492"/>
            <a:ext cx="708571" cy="990190"/>
          </a:xfrm>
          <a:prstGeom prst="bentConnector2">
            <a:avLst/>
          </a:prstGeom>
          <a:ln w="3175">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sp>
        <p:nvSpPr>
          <p:cNvPr id="103" name="正方形/長方形 102"/>
          <p:cNvSpPr/>
          <p:nvPr/>
        </p:nvSpPr>
        <p:spPr>
          <a:xfrm>
            <a:off x="5923982" y="5691964"/>
            <a:ext cx="1849892" cy="312298"/>
          </a:xfrm>
          <a:prstGeom prst="rect">
            <a:avLst/>
          </a:prstGeom>
          <a:no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Arial"/>
                <a:ea typeface="Meiryo UI"/>
                <a:cs typeface="+mn-cs"/>
              </a:rPr>
              <a:t>プラットフォームの提供</a:t>
            </a:r>
          </a:p>
        </p:txBody>
      </p:sp>
      <p:sp>
        <p:nvSpPr>
          <p:cNvPr id="104" name="正方形/長方形 103"/>
          <p:cNvSpPr/>
          <p:nvPr/>
        </p:nvSpPr>
        <p:spPr>
          <a:xfrm>
            <a:off x="8086771" y="3741734"/>
            <a:ext cx="1849892" cy="312298"/>
          </a:xfrm>
          <a:prstGeom prst="rect">
            <a:avLst/>
          </a:prstGeom>
          <a:no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srgbClr val="FF0000"/>
                </a:solidFill>
                <a:effectLst/>
                <a:uLnTx/>
                <a:uFillTx/>
                <a:latin typeface="Arial"/>
                <a:ea typeface="Meiryo UI"/>
                <a:cs typeface="+mn-cs"/>
              </a:rPr>
              <a:t>実用の場合費用負担</a:t>
            </a:r>
            <a:endParaRPr kumimoji="1" lang="en-US" altLang="ja-JP" sz="1100" b="0" i="0" u="none" strike="noStrike" kern="1200" cap="none" spc="0" normalizeH="0" baseline="0" noProof="0" dirty="0">
              <a:ln>
                <a:noFill/>
              </a:ln>
              <a:solidFill>
                <a:srgbClr val="FF0000"/>
              </a:solidFill>
              <a:effectLst/>
              <a:uLnTx/>
              <a:uFillTx/>
              <a:latin typeface="Arial"/>
              <a:ea typeface="Meiryo UI"/>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srgbClr val="FF0000"/>
                </a:solidFill>
                <a:effectLst/>
                <a:uLnTx/>
                <a:uFillTx/>
                <a:latin typeface="Arial"/>
                <a:ea typeface="Meiryo UI"/>
                <a:cs typeface="+mn-cs"/>
              </a:rPr>
              <a:t>されるものと想定？</a:t>
            </a:r>
          </a:p>
        </p:txBody>
      </p:sp>
      <p:sp>
        <p:nvSpPr>
          <p:cNvPr id="105" name="正方形/長方形 104"/>
          <p:cNvSpPr/>
          <p:nvPr/>
        </p:nvSpPr>
        <p:spPr>
          <a:xfrm>
            <a:off x="8243302" y="5855208"/>
            <a:ext cx="1483350" cy="251297"/>
          </a:xfrm>
          <a:prstGeom prst="rect">
            <a:avLst/>
          </a:prstGeom>
          <a:no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200" b="0" i="0" u="none" strike="noStrike" kern="1200" cap="none" spc="0" normalizeH="0" baseline="0" noProof="0" dirty="0" err="1">
                <a:ln>
                  <a:noFill/>
                </a:ln>
                <a:solidFill>
                  <a:srgbClr val="000000"/>
                </a:solidFill>
                <a:effectLst/>
                <a:uLnTx/>
                <a:uFillTx/>
                <a:latin typeface="Meiryo UI" panose="020B0604030504040204" pitchFamily="50" charset="-128"/>
                <a:ea typeface="Meiryo UI" panose="020B0604030504040204" pitchFamily="50" charset="-128"/>
                <a:cs typeface="+mn-cs"/>
              </a:rPr>
              <a:t>Mvine</a:t>
            </a:r>
            <a:r>
              <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 Ltd.</a:t>
            </a:r>
            <a:endParaRPr kumimoji="1" lang="en-US" altLang="ja-JP" sz="1200" b="0" i="0" u="none" strike="noStrike" kern="1200" cap="none" spc="0" normalizeH="0" baseline="0" noProof="0" dirty="0">
              <a:ln>
                <a:noFill/>
              </a:ln>
              <a:solidFill>
                <a:srgbClr val="000000"/>
              </a:solidFill>
              <a:effectLst/>
              <a:uLnTx/>
              <a:uFillTx/>
              <a:latin typeface="Arial"/>
              <a:ea typeface="Meiryo UI"/>
              <a:cs typeface="+mn-cs"/>
            </a:endParaRPr>
          </a:p>
        </p:txBody>
      </p:sp>
    </p:spTree>
    <p:extLst>
      <p:ext uri="{BB962C8B-B14F-4D97-AF65-F5344CB8AC3E}">
        <p14:creationId xmlns:p14="http://schemas.microsoft.com/office/powerpoint/2010/main" val="963196242"/>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プレースホルダー 2"/>
          <p:cNvSpPr>
            <a:spLocks noGrp="1"/>
          </p:cNvSpPr>
          <p:nvPr>
            <p:ph type="body" sz="quarter" idx="11"/>
          </p:nvPr>
        </p:nvSpPr>
        <p:spPr>
          <a:xfrm>
            <a:off x="331490" y="2717803"/>
            <a:ext cx="9858990" cy="3060698"/>
          </a:xfrm>
        </p:spPr>
        <p:txBody>
          <a:bodyPr/>
          <a:lstStyle/>
          <a:p>
            <a:r>
              <a:rPr lang="en-US" altLang="ja-JP" sz="2400" b="1" dirty="0"/>
              <a:t>3.3 </a:t>
            </a:r>
            <a:r>
              <a:rPr lang="ja-JP" altLang="en-US" sz="2400" b="1" dirty="0"/>
              <a:t>詳細調査結果：自己主権型／分散型アイデンティティに関する取り組み</a:t>
            </a:r>
          </a:p>
          <a:p>
            <a:r>
              <a:rPr lang="ja-JP" altLang="en-US" sz="2400" b="1" dirty="0"/>
              <a:t>　</a:t>
            </a:r>
            <a:r>
              <a:rPr lang="en-US" altLang="ja-JP" sz="2400" b="1" dirty="0"/>
              <a:t>3.3.2 </a:t>
            </a:r>
            <a:r>
              <a:rPr lang="ja-JP" altLang="en-US" sz="2400" b="1" dirty="0"/>
              <a:t>北米（米国、カナダ）における調査結果</a:t>
            </a:r>
            <a:endParaRPr lang="en-US" altLang="ja-JP" sz="2400" b="1" dirty="0"/>
          </a:p>
          <a:p>
            <a:endParaRPr lang="en-US" altLang="ja-JP" sz="2400" b="1" dirty="0"/>
          </a:p>
        </p:txBody>
      </p:sp>
    </p:spTree>
    <p:extLst>
      <p:ext uri="{BB962C8B-B14F-4D97-AF65-F5344CB8AC3E}">
        <p14:creationId xmlns:p14="http://schemas.microsoft.com/office/powerpoint/2010/main" val="1242000280"/>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タイトル 7"/>
          <p:cNvSpPr>
            <a:spLocks noGrp="1"/>
          </p:cNvSpPr>
          <p:nvPr>
            <p:ph type="title"/>
          </p:nvPr>
        </p:nvSpPr>
        <p:spPr>
          <a:xfrm>
            <a:off x="331490" y="164692"/>
            <a:ext cx="9243021" cy="497459"/>
          </a:xfrm>
        </p:spPr>
        <p:txBody>
          <a:bodyPr>
            <a:normAutofit fontScale="90000"/>
          </a:bodyPr>
          <a:lstStyle/>
          <a:p>
            <a:r>
              <a:rPr lang="en-US" altLang="ja-JP" sz="1100" dirty="0">
                <a:solidFill>
                  <a:srgbClr val="002060"/>
                </a:solidFill>
              </a:rPr>
              <a:t>3.3.2</a:t>
            </a:r>
            <a:r>
              <a:rPr lang="ja-JP" altLang="en-US" sz="1100" dirty="0">
                <a:solidFill>
                  <a:srgbClr val="002060"/>
                </a:solidFill>
              </a:rPr>
              <a:t>　自己主権型／分散型アイデンティティに関する取り組み・ユースケース　</a:t>
            </a:r>
            <a:r>
              <a:rPr lang="en-US" altLang="ja-JP" sz="1400" b="1" spc="0" dirty="0">
                <a:solidFill>
                  <a:srgbClr val="002060"/>
                </a:solidFill>
              </a:rPr>
              <a:t/>
            </a:r>
            <a:br>
              <a:rPr lang="en-US" altLang="ja-JP" sz="1400" b="1" spc="0" dirty="0">
                <a:solidFill>
                  <a:srgbClr val="002060"/>
                </a:solidFill>
              </a:rPr>
            </a:br>
            <a:r>
              <a:rPr lang="ja-JP" altLang="en-US" sz="2000" b="1" spc="0" dirty="0">
                <a:solidFill>
                  <a:srgbClr val="002060"/>
                </a:solidFill>
              </a:rPr>
              <a:t>社会保障番号の代替識別子の検討</a:t>
            </a:r>
            <a:endParaRPr lang="ja-JP" altLang="en-US" sz="3100" b="1" spc="0" dirty="0">
              <a:solidFill>
                <a:srgbClr val="002060"/>
              </a:solidFill>
            </a:endParaRPr>
          </a:p>
        </p:txBody>
      </p:sp>
      <p:sp>
        <p:nvSpPr>
          <p:cNvPr id="10" name="正方形/長方形 9"/>
          <p:cNvSpPr/>
          <p:nvPr/>
        </p:nvSpPr>
        <p:spPr>
          <a:xfrm>
            <a:off x="8589228" y="74294"/>
            <a:ext cx="985283" cy="186395"/>
          </a:xfrm>
          <a:prstGeom prst="rect">
            <a:avLst/>
          </a:prstGeom>
          <a:solidFill>
            <a:schemeClr val="accent2">
              <a:lumMod val="25000"/>
              <a:lumOff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米国</a:t>
            </a:r>
          </a:p>
        </p:txBody>
      </p:sp>
      <p:sp>
        <p:nvSpPr>
          <p:cNvPr id="11" name="正方形/長方形 10"/>
          <p:cNvSpPr/>
          <p:nvPr/>
        </p:nvSpPr>
        <p:spPr>
          <a:xfrm>
            <a:off x="8589228" y="287160"/>
            <a:ext cx="985283" cy="186395"/>
          </a:xfrm>
          <a:prstGeom prst="rect">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カナダ</a:t>
            </a:r>
          </a:p>
        </p:txBody>
      </p:sp>
      <p:sp>
        <p:nvSpPr>
          <p:cNvPr id="12" name="テキスト プレースホルダー 2"/>
          <p:cNvSpPr>
            <a:spLocks noGrp="1"/>
          </p:cNvSpPr>
          <p:nvPr>
            <p:ph type="body" sz="quarter" idx="10"/>
          </p:nvPr>
        </p:nvSpPr>
        <p:spPr>
          <a:xfrm>
            <a:off x="331788" y="692151"/>
            <a:ext cx="9242425" cy="648970"/>
          </a:xfrm>
        </p:spPr>
        <p:txBody>
          <a:bodyPr/>
          <a:lstStyle/>
          <a:p>
            <a:pPr lvl="0" defTabSz="288000" fontAlgn="auto">
              <a:spcBef>
                <a:spcPts val="0"/>
              </a:spcBef>
              <a:spcAft>
                <a:spcPts val="0"/>
              </a:spcAft>
              <a:defRPr/>
            </a:pPr>
            <a:r>
              <a:rPr lang="ja-JP" altLang="en-US" sz="1600" b="1" dirty="0" smtClean="0">
                <a:solidFill>
                  <a:srgbClr val="000000"/>
                </a:solidFill>
              </a:rPr>
              <a:t>米国では社会</a:t>
            </a:r>
            <a:r>
              <a:rPr lang="ja-JP" altLang="en-US" sz="1600" b="1" dirty="0">
                <a:solidFill>
                  <a:srgbClr val="000000"/>
                </a:solidFill>
              </a:rPr>
              <a:t>保障番号の漏洩事件などを</a:t>
            </a:r>
            <a:r>
              <a:rPr lang="ja-JP" altLang="en-US" sz="1600" b="1" dirty="0" smtClean="0">
                <a:solidFill>
                  <a:srgbClr val="000000"/>
                </a:solidFill>
              </a:rPr>
              <a:t>通じて、代替的</a:t>
            </a:r>
            <a:r>
              <a:rPr lang="ja-JP" altLang="en-US" sz="1600" b="1" dirty="0">
                <a:solidFill>
                  <a:srgbClr val="000000"/>
                </a:solidFill>
              </a:rPr>
              <a:t>な</a:t>
            </a:r>
            <a:r>
              <a:rPr lang="en-US" altLang="ja-JP" sz="1600" b="1" dirty="0">
                <a:solidFill>
                  <a:srgbClr val="000000"/>
                </a:solidFill>
              </a:rPr>
              <a:t>ID</a:t>
            </a:r>
            <a:r>
              <a:rPr lang="ja-JP" altLang="en-US" sz="1600" b="1" dirty="0">
                <a:solidFill>
                  <a:srgbClr val="000000"/>
                </a:solidFill>
              </a:rPr>
              <a:t>を模索する動きは継続されて</a:t>
            </a:r>
            <a:r>
              <a:rPr lang="ja-JP" altLang="en-US" sz="1600" b="1" dirty="0" smtClean="0">
                <a:solidFill>
                  <a:srgbClr val="000000"/>
                </a:solidFill>
              </a:rPr>
              <a:t>おり分散型</a:t>
            </a:r>
            <a:r>
              <a:rPr lang="en-US" altLang="ja-JP" sz="1600" b="1" dirty="0">
                <a:solidFill>
                  <a:srgbClr val="000000"/>
                </a:solidFill>
              </a:rPr>
              <a:t>ID</a:t>
            </a:r>
            <a:r>
              <a:rPr lang="ja-JP" altLang="en-US" sz="1600" b="1" dirty="0">
                <a:solidFill>
                  <a:srgbClr val="000000"/>
                </a:solidFill>
              </a:rPr>
              <a:t>を検討する動きも政府機関にはみられる</a:t>
            </a:r>
            <a:endParaRPr lang="en-US" altLang="ja-JP" sz="1600" b="1" dirty="0">
              <a:solidFill>
                <a:srgbClr val="000000"/>
              </a:solidFill>
            </a:endParaRPr>
          </a:p>
        </p:txBody>
      </p:sp>
      <p:sp>
        <p:nvSpPr>
          <p:cNvPr id="13" name="正方形/長方形 12"/>
          <p:cNvSpPr/>
          <p:nvPr/>
        </p:nvSpPr>
        <p:spPr>
          <a:xfrm>
            <a:off x="373528" y="1571294"/>
            <a:ext cx="3318616" cy="252000"/>
          </a:xfrm>
          <a:prstGeom prst="rect">
            <a:avLst/>
          </a:prstGeom>
          <a:solidFill>
            <a:schemeClr val="accent2">
              <a:lumMod val="75000"/>
              <a:lumOff val="2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過去発生した社会保障番号の漏洩事件</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14" name="正方形/長方形 13"/>
          <p:cNvSpPr/>
          <p:nvPr/>
        </p:nvSpPr>
        <p:spPr>
          <a:xfrm>
            <a:off x="373528" y="1571294"/>
            <a:ext cx="9242723" cy="2295340"/>
          </a:xfrm>
          <a:prstGeom prst="rect">
            <a:avLst/>
          </a:prstGeom>
          <a:noFill/>
          <a:ln>
            <a:solidFill>
              <a:schemeClr val="accent2">
                <a:lumMod val="25000"/>
                <a:lumOff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15" name="正方形/長方形 14"/>
          <p:cNvSpPr/>
          <p:nvPr/>
        </p:nvSpPr>
        <p:spPr>
          <a:xfrm>
            <a:off x="498939" y="1972852"/>
            <a:ext cx="9033641" cy="1710284"/>
          </a:xfrm>
          <a:prstGeom prst="rect">
            <a:avLst/>
          </a:prstGeom>
          <a:no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1" i="0" u="sng" strike="noStrike" kern="1200" cap="none" spc="0" normalizeH="0" baseline="0" noProof="0" dirty="0">
                <a:ln>
                  <a:noFill/>
                </a:ln>
                <a:solidFill>
                  <a:srgbClr val="000000"/>
                </a:solidFill>
                <a:effectLst/>
                <a:uLnTx/>
                <a:uFillTx/>
                <a:latin typeface="Arial"/>
                <a:ea typeface="Meiryo UI"/>
                <a:cs typeface="+mn-cs"/>
              </a:rPr>
              <a:t>内国歳入庁（</a:t>
            </a:r>
            <a:r>
              <a:rPr kumimoji="1" lang="en-US" altLang="ja-JP" sz="1400" b="1" i="0" u="sng" strike="noStrike" kern="1200" cap="none" spc="0" normalizeH="0" baseline="0" noProof="0" dirty="0">
                <a:ln>
                  <a:noFill/>
                </a:ln>
                <a:solidFill>
                  <a:srgbClr val="000000"/>
                </a:solidFill>
                <a:effectLst/>
                <a:uLnTx/>
                <a:uFillTx/>
                <a:latin typeface="Arial"/>
                <a:ea typeface="Meiryo UI"/>
                <a:cs typeface="+mn-cs"/>
              </a:rPr>
              <a:t>IRS</a:t>
            </a:r>
            <a:r>
              <a:rPr kumimoji="1" lang="ja-JP" altLang="en-US" sz="1400" b="1" i="0" u="sng" strike="noStrike" kern="1200" cap="none" spc="0" normalizeH="0" baseline="0" noProof="0" dirty="0">
                <a:ln>
                  <a:noFill/>
                </a:ln>
                <a:solidFill>
                  <a:srgbClr val="000000"/>
                </a:solidFill>
                <a:effectLst/>
                <a:uLnTx/>
                <a:uFillTx/>
                <a:latin typeface="Arial"/>
                <a:ea typeface="Meiryo UI"/>
                <a:cs typeface="+mn-cs"/>
              </a:rPr>
              <a:t>）への不正アクセス事件（</a:t>
            </a:r>
            <a:r>
              <a:rPr kumimoji="1" lang="en-US" altLang="ja-JP" sz="1400" b="1" i="0" u="sng" strike="noStrike" kern="1200" cap="none" spc="0" normalizeH="0" baseline="0" noProof="0" dirty="0">
                <a:ln>
                  <a:noFill/>
                </a:ln>
                <a:solidFill>
                  <a:srgbClr val="000000"/>
                </a:solidFill>
                <a:effectLst/>
                <a:uLnTx/>
                <a:uFillTx/>
                <a:latin typeface="Arial"/>
                <a:ea typeface="Meiryo UI"/>
                <a:cs typeface="+mn-cs"/>
              </a:rPr>
              <a:t>2015</a:t>
            </a:r>
            <a:r>
              <a:rPr kumimoji="1" lang="ja-JP" altLang="en-US" sz="1400" b="1" i="0" u="sng" strike="noStrike" kern="1200" cap="none" spc="0" normalizeH="0" baseline="0" noProof="0" dirty="0">
                <a:ln>
                  <a:noFill/>
                </a:ln>
                <a:solidFill>
                  <a:srgbClr val="000000"/>
                </a:solidFill>
                <a:effectLst/>
                <a:uLnTx/>
                <a:uFillTx/>
                <a:latin typeface="Arial"/>
                <a:ea typeface="Meiryo UI"/>
                <a:cs typeface="+mn-cs"/>
              </a:rPr>
              <a:t>年）</a:t>
            </a:r>
            <a:endParaRPr kumimoji="1" lang="en-US" altLang="ja-JP" sz="1400" b="1" i="0" u="sng" strike="noStrike" kern="1200" cap="none" spc="0" normalizeH="0" baseline="0" noProof="0" dirty="0">
              <a:ln>
                <a:noFill/>
              </a:ln>
              <a:solidFill>
                <a:srgbClr val="000000"/>
              </a:solidFill>
              <a:effectLst/>
              <a:uLnTx/>
              <a:uFillTx/>
              <a:latin typeface="Arial"/>
              <a:ea typeface="Meiryo UI"/>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400" b="0" i="0" u="none" strike="noStrike" kern="1200" cap="none" spc="0" normalizeH="0" baseline="0" noProof="0" dirty="0">
                <a:ln>
                  <a:noFill/>
                </a:ln>
                <a:solidFill>
                  <a:srgbClr val="000000"/>
                </a:solidFill>
                <a:effectLst/>
                <a:uLnTx/>
                <a:uFillTx/>
                <a:latin typeface="Arial"/>
                <a:ea typeface="Meiryo UI"/>
                <a:cs typeface="+mn-cs"/>
              </a:rPr>
              <a:t>サイバー攻撃により流出した社会保障番号を用いて、何者かが</a:t>
            </a:r>
            <a:r>
              <a:rPr kumimoji="1" lang="en-US" altLang="ja-JP" sz="1400" b="0" i="0" u="none" strike="noStrike" kern="1200" cap="none" spc="0" normalizeH="0" baseline="0" noProof="0" dirty="0">
                <a:ln>
                  <a:noFill/>
                </a:ln>
                <a:solidFill>
                  <a:srgbClr val="000000"/>
                </a:solidFill>
                <a:effectLst/>
                <a:uLnTx/>
                <a:uFillTx/>
                <a:latin typeface="Arial"/>
                <a:ea typeface="Meiryo UI"/>
                <a:cs typeface="+mn-cs"/>
              </a:rPr>
              <a:t>IRS</a:t>
            </a:r>
            <a:r>
              <a:rPr kumimoji="1" lang="ja-JP" altLang="en-US" sz="1400" b="0" i="0" u="none" strike="noStrike" kern="1200" cap="none" spc="0" normalizeH="0" baseline="0" noProof="0" dirty="0">
                <a:ln>
                  <a:noFill/>
                </a:ln>
                <a:solidFill>
                  <a:srgbClr val="000000"/>
                </a:solidFill>
                <a:effectLst/>
                <a:uLnTx/>
                <a:uFillTx/>
                <a:latin typeface="Arial"/>
                <a:ea typeface="Meiryo UI"/>
                <a:cs typeface="+mn-cs"/>
              </a:rPr>
              <a:t>の公開システムにおいて確定申告を行い、１万３千人分の税還付が詐取された</a:t>
            </a:r>
            <a:endParaRPr kumimoji="1" lang="en-US" altLang="ja-JP" sz="1400" b="0" i="0" u="none" strike="noStrike" kern="1200" cap="none" spc="0" normalizeH="0" baseline="0" noProof="0" dirty="0">
              <a:ln>
                <a:noFill/>
              </a:ln>
              <a:solidFill>
                <a:srgbClr val="000000"/>
              </a:solidFill>
              <a:effectLst/>
              <a:uLnTx/>
              <a:uFillTx/>
              <a:latin typeface="Arial"/>
              <a:ea typeface="Meiryo U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1400" b="0" i="0" u="none" strike="noStrike" kern="1200" cap="none" spc="0" normalizeH="0" baseline="0" noProof="0" dirty="0">
              <a:ln>
                <a:noFill/>
              </a:ln>
              <a:solidFill>
                <a:srgbClr val="000000"/>
              </a:solidFill>
              <a:effectLst/>
              <a:uLnTx/>
              <a:uFillTx/>
              <a:latin typeface="Arial"/>
              <a:ea typeface="Meiryo U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1" i="0" u="sng" strike="noStrike" kern="1200" cap="none" spc="0" normalizeH="0" baseline="0" noProof="0" dirty="0">
                <a:ln>
                  <a:noFill/>
                </a:ln>
                <a:solidFill>
                  <a:srgbClr val="000000"/>
                </a:solidFill>
                <a:effectLst/>
                <a:uLnTx/>
                <a:uFillTx/>
                <a:latin typeface="Arial"/>
                <a:ea typeface="Meiryo UI"/>
                <a:cs typeface="+mn-cs"/>
              </a:rPr>
              <a:t>エキファックス社の情報漏洩事件（</a:t>
            </a:r>
            <a:r>
              <a:rPr kumimoji="1" lang="en-US" altLang="ja-JP" sz="1400" b="1" i="0" u="sng" strike="noStrike" kern="1200" cap="none" spc="0" normalizeH="0" baseline="0" noProof="0" dirty="0">
                <a:ln>
                  <a:noFill/>
                </a:ln>
                <a:solidFill>
                  <a:srgbClr val="000000"/>
                </a:solidFill>
                <a:effectLst/>
                <a:uLnTx/>
                <a:uFillTx/>
                <a:latin typeface="Arial"/>
                <a:ea typeface="Meiryo UI"/>
                <a:cs typeface="+mn-cs"/>
              </a:rPr>
              <a:t>2017</a:t>
            </a:r>
            <a:r>
              <a:rPr kumimoji="1" lang="ja-JP" altLang="en-US" sz="1400" b="1" i="0" u="sng" strike="noStrike" kern="1200" cap="none" spc="0" normalizeH="0" baseline="0" noProof="0" dirty="0">
                <a:ln>
                  <a:noFill/>
                </a:ln>
                <a:solidFill>
                  <a:srgbClr val="000000"/>
                </a:solidFill>
                <a:effectLst/>
                <a:uLnTx/>
                <a:uFillTx/>
                <a:latin typeface="Arial"/>
                <a:ea typeface="Meiryo UI"/>
                <a:cs typeface="+mn-cs"/>
              </a:rPr>
              <a:t>年）</a:t>
            </a:r>
            <a:endParaRPr kumimoji="1" lang="en-US" altLang="ja-JP" sz="1400" b="1" i="0" u="sng" strike="noStrike" kern="1200" cap="none" spc="0" normalizeH="0" baseline="30000" noProof="0" dirty="0">
              <a:ln>
                <a:noFill/>
              </a:ln>
              <a:solidFill>
                <a:srgbClr val="000000"/>
              </a:solidFill>
              <a:effectLst/>
              <a:uLnTx/>
              <a:uFillTx/>
              <a:latin typeface="Arial"/>
              <a:ea typeface="Meiryo UI"/>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400" b="0" i="0" u="none" strike="noStrike" kern="1200" cap="none" spc="0" normalizeH="0" baseline="0" noProof="0" dirty="0">
                <a:ln>
                  <a:noFill/>
                </a:ln>
                <a:solidFill>
                  <a:srgbClr val="000000"/>
                </a:solidFill>
                <a:effectLst/>
                <a:uLnTx/>
                <a:uFillTx/>
                <a:latin typeface="Arial"/>
                <a:ea typeface="Meiryo UI"/>
                <a:cs typeface="+mn-cs"/>
              </a:rPr>
              <a:t>米国３大消費者信用調査会社の１社であるエキファックス社がハッキングを受け、社会保障番号を含む大量の個人情報が流出し、</a:t>
            </a:r>
            <a:r>
              <a:rPr kumimoji="1" lang="en-US" altLang="ja-JP" sz="1400" b="0" i="0" u="none" strike="noStrike" kern="1200" cap="none" spc="0" normalizeH="0" baseline="0" noProof="0" dirty="0">
                <a:ln>
                  <a:noFill/>
                </a:ln>
                <a:solidFill>
                  <a:srgbClr val="000000"/>
                </a:solidFill>
                <a:effectLst/>
                <a:uLnTx/>
                <a:uFillTx/>
                <a:latin typeface="Arial"/>
                <a:ea typeface="Meiryo UI"/>
                <a:cs typeface="+mn-cs"/>
              </a:rPr>
              <a:t>1</a:t>
            </a:r>
            <a:r>
              <a:rPr kumimoji="1" lang="ja-JP" altLang="en-US" sz="1400" b="0" i="0" u="none" strike="noStrike" kern="1200" cap="none" spc="0" normalizeH="0" baseline="0" noProof="0" dirty="0">
                <a:ln>
                  <a:noFill/>
                </a:ln>
                <a:solidFill>
                  <a:srgbClr val="000000"/>
                </a:solidFill>
                <a:effectLst/>
                <a:uLnTx/>
                <a:uFillTx/>
                <a:latin typeface="Arial"/>
                <a:ea typeface="Meiryo UI"/>
                <a:cs typeface="+mn-cs"/>
              </a:rPr>
              <a:t>億</a:t>
            </a:r>
            <a:r>
              <a:rPr kumimoji="1" lang="en-US" altLang="ja-JP" sz="1400" b="0" i="0" u="none" strike="noStrike" kern="1200" cap="none" spc="0" normalizeH="0" baseline="0" noProof="0" dirty="0">
                <a:ln>
                  <a:noFill/>
                </a:ln>
                <a:solidFill>
                  <a:srgbClr val="000000"/>
                </a:solidFill>
                <a:effectLst/>
                <a:uLnTx/>
                <a:uFillTx/>
                <a:latin typeface="Arial"/>
                <a:ea typeface="Meiryo UI"/>
                <a:cs typeface="+mn-cs"/>
              </a:rPr>
              <a:t>4,300</a:t>
            </a:r>
            <a:r>
              <a:rPr kumimoji="1" lang="ja-JP" altLang="en-US" sz="1400" b="0" i="0" u="none" strike="noStrike" kern="1200" cap="none" spc="0" normalizeH="0" baseline="0" noProof="0" dirty="0">
                <a:ln>
                  <a:noFill/>
                </a:ln>
                <a:solidFill>
                  <a:srgbClr val="000000"/>
                </a:solidFill>
                <a:effectLst/>
                <a:uLnTx/>
                <a:uFillTx/>
                <a:latin typeface="Arial"/>
                <a:ea typeface="Meiryo UI"/>
                <a:cs typeface="+mn-cs"/>
              </a:rPr>
              <a:t>万人への影響があるものとみられている</a:t>
            </a:r>
            <a:r>
              <a:rPr kumimoji="1" lang="ja-JP" altLang="en-US" sz="1400" b="0" i="0" u="none" strike="noStrike" kern="1200" cap="none" spc="0" normalizeH="0" baseline="30000" noProof="0" dirty="0">
                <a:ln>
                  <a:noFill/>
                </a:ln>
                <a:solidFill>
                  <a:srgbClr val="000000"/>
                </a:solidFill>
                <a:effectLst/>
                <a:uLnTx/>
                <a:uFillTx/>
                <a:latin typeface="Arial"/>
                <a:ea typeface="Meiryo UI"/>
                <a:cs typeface="+mn-cs"/>
              </a:rPr>
              <a:t>１</a:t>
            </a:r>
            <a:endParaRPr kumimoji="1" lang="en-US" altLang="ja-JP" sz="1400" b="0" i="0" u="none" strike="noStrike" kern="1200" cap="none" spc="0" normalizeH="0" baseline="30000" noProof="0" dirty="0">
              <a:ln>
                <a:noFill/>
              </a:ln>
              <a:solidFill>
                <a:srgbClr val="000000"/>
              </a:solidFill>
              <a:effectLst/>
              <a:uLnTx/>
              <a:uFillTx/>
              <a:latin typeface="Arial"/>
              <a:ea typeface="Meiryo UI"/>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400" b="0" i="0" u="none" strike="noStrike" kern="1200" cap="none" spc="0" normalizeH="0" baseline="0" noProof="0" dirty="0">
                <a:ln>
                  <a:noFill/>
                </a:ln>
                <a:solidFill>
                  <a:srgbClr val="000000"/>
                </a:solidFill>
                <a:effectLst/>
                <a:uLnTx/>
                <a:uFillTx/>
                <a:latin typeface="Arial"/>
                <a:ea typeface="Meiryo UI"/>
                <a:cs typeface="+mn-cs"/>
              </a:rPr>
              <a:t>事件を受け、当時のトランプ政権は</a:t>
            </a:r>
            <a:r>
              <a:rPr kumimoji="1" lang="ja-JP" altLang="en-US" sz="1400" b="1" i="0" u="sng" strike="noStrike" kern="1200" cap="none" spc="0" normalizeH="0" baseline="0" noProof="0" dirty="0">
                <a:ln>
                  <a:noFill/>
                </a:ln>
                <a:solidFill>
                  <a:srgbClr val="070F26">
                    <a:lumMod val="75000"/>
                    <a:lumOff val="25000"/>
                  </a:srgbClr>
                </a:solidFill>
                <a:effectLst/>
                <a:uLnTx/>
                <a:uFillTx/>
                <a:latin typeface="Arial"/>
                <a:ea typeface="Meiryo UI"/>
                <a:cs typeface="+mn-cs"/>
              </a:rPr>
              <a:t>社会保障番号の代わりとなる個人識別手段を検討</a:t>
            </a:r>
            <a:r>
              <a:rPr kumimoji="1" lang="ja-JP" altLang="en-US" sz="1400" b="0" i="0" u="none" strike="noStrike" kern="1200" cap="none" spc="0" normalizeH="0" baseline="0" noProof="0" dirty="0">
                <a:ln>
                  <a:noFill/>
                </a:ln>
                <a:solidFill>
                  <a:srgbClr val="000000"/>
                </a:solidFill>
                <a:effectLst/>
                <a:uLnTx/>
                <a:uFillTx/>
                <a:latin typeface="Arial"/>
                <a:ea typeface="Meiryo UI"/>
                <a:cs typeface="+mn-cs"/>
              </a:rPr>
              <a:t>するように指示した</a:t>
            </a:r>
            <a:r>
              <a:rPr kumimoji="1" lang="ja-JP" altLang="en-US" sz="1400" b="0" i="0" u="none" strike="noStrike" kern="1200" cap="none" spc="0" normalizeH="0" baseline="30000" noProof="0" dirty="0">
                <a:ln>
                  <a:noFill/>
                </a:ln>
                <a:solidFill>
                  <a:srgbClr val="000000"/>
                </a:solidFill>
                <a:effectLst/>
                <a:uLnTx/>
                <a:uFillTx/>
                <a:latin typeface="Arial"/>
                <a:ea typeface="Meiryo UI"/>
                <a:cs typeface="+mn-cs"/>
              </a:rPr>
              <a:t>２</a:t>
            </a:r>
            <a:endParaRPr kumimoji="1" lang="en-US" altLang="ja-JP" sz="1400" b="0" i="0" u="none" strike="noStrike" kern="1200" cap="none" spc="0" normalizeH="0" baseline="30000" noProof="0" dirty="0">
              <a:ln>
                <a:noFill/>
              </a:ln>
              <a:solidFill>
                <a:srgbClr val="000000"/>
              </a:solidFill>
              <a:effectLst/>
              <a:uLnTx/>
              <a:uFillTx/>
              <a:latin typeface="Arial"/>
              <a:ea typeface="Meiryo UI"/>
              <a:cs typeface="+mn-cs"/>
            </a:endParaRPr>
          </a:p>
        </p:txBody>
      </p:sp>
      <p:sp>
        <p:nvSpPr>
          <p:cNvPr id="16" name="正方形/長方形 15"/>
          <p:cNvSpPr/>
          <p:nvPr/>
        </p:nvSpPr>
        <p:spPr>
          <a:xfrm>
            <a:off x="373528" y="3984310"/>
            <a:ext cx="3318616" cy="252000"/>
          </a:xfrm>
          <a:prstGeom prst="rect">
            <a:avLst/>
          </a:prstGeom>
          <a:solidFill>
            <a:schemeClr val="accent2">
              <a:lumMod val="75000"/>
              <a:lumOff val="2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社会保障番号の代替識別子の検討</a:t>
            </a:r>
            <a:endParaRPr kumimoji="1" lang="en-US" altLang="ja-JP" sz="1400" b="1" i="0" u="none" strike="noStrike" kern="1200" cap="none" spc="0" normalizeH="0" baseline="3000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17" name="正方形/長方形 16"/>
          <p:cNvSpPr/>
          <p:nvPr/>
        </p:nvSpPr>
        <p:spPr>
          <a:xfrm>
            <a:off x="373528" y="3984310"/>
            <a:ext cx="9242723" cy="1840429"/>
          </a:xfrm>
          <a:prstGeom prst="rect">
            <a:avLst/>
          </a:prstGeom>
          <a:noFill/>
          <a:ln>
            <a:solidFill>
              <a:schemeClr val="accent2">
                <a:lumMod val="25000"/>
                <a:lumOff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18" name="テキスト ボックス 17"/>
          <p:cNvSpPr txBox="1"/>
          <p:nvPr/>
        </p:nvSpPr>
        <p:spPr>
          <a:xfrm>
            <a:off x="275596" y="6189413"/>
            <a:ext cx="9340655" cy="829882"/>
          </a:xfrm>
          <a:prstGeom prst="rect">
            <a:avLst/>
          </a:prstGeom>
        </p:spPr>
        <p:txBody>
          <a:bodyPr vert="horz" wrap="none" lIns="0" tIns="45720" rIns="0" bIns="45720" rtlCol="0" anchor="t" anchorCtr="0">
            <a:normAutofit fontScale="975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rgbClr val="000000"/>
                </a:solidFill>
                <a:effectLst/>
                <a:uLnTx/>
                <a:uFillTx/>
                <a:latin typeface="Meiryo UI"/>
                <a:ea typeface="Meiryo UI"/>
                <a:cs typeface="+mn-cs"/>
              </a:rPr>
              <a:t>出所</a:t>
            </a:r>
            <a:r>
              <a:rPr kumimoji="1" lang="en-US" altLang="ja-JP" sz="900" b="0" i="0" u="none" strike="noStrike" kern="1200" cap="none" spc="0" normalizeH="0" baseline="0" noProof="0" dirty="0">
                <a:ln>
                  <a:noFill/>
                </a:ln>
                <a:solidFill>
                  <a:srgbClr val="000000"/>
                </a:solidFill>
                <a:effectLst/>
                <a:uLnTx/>
                <a:uFillTx/>
                <a:latin typeface="Meiryo UI"/>
                <a:ea typeface="Meiryo UI"/>
                <a:cs typeface="+mn-cs"/>
              </a:rPr>
              <a:t>)</a:t>
            </a:r>
            <a:r>
              <a:rPr kumimoji="1" lang="ja-JP" altLang="en-US" sz="900" b="0" i="0" u="none" strike="noStrike" kern="1200" cap="none" spc="0" normalizeH="0" baseline="0" noProof="0" dirty="0">
                <a:ln>
                  <a:noFill/>
                </a:ln>
                <a:solidFill>
                  <a:srgbClr val="000000"/>
                </a:solidFill>
                <a:effectLst/>
                <a:uLnTx/>
                <a:uFillTx/>
                <a:latin typeface="Meiryo UI"/>
                <a:ea typeface="Meiryo UI"/>
                <a:cs typeface="+mn-cs"/>
              </a:rPr>
              <a:t>　</a:t>
            </a:r>
            <a:r>
              <a:rPr kumimoji="1" lang="en-US" altLang="ja-JP" sz="900" b="0" i="0" u="none" strike="noStrike" kern="1200" cap="none" spc="0" normalizeH="0" baseline="0" noProof="0" dirty="0">
                <a:ln>
                  <a:noFill/>
                </a:ln>
                <a:solidFill>
                  <a:srgbClr val="000000"/>
                </a:solidFill>
                <a:effectLst/>
                <a:uLnTx/>
                <a:uFillTx/>
                <a:latin typeface="Meiryo UI"/>
                <a:ea typeface="Meiryo UI"/>
                <a:cs typeface="+mn-cs"/>
              </a:rPr>
              <a:t>1</a:t>
            </a:r>
            <a:r>
              <a:rPr kumimoji="1" lang="ja-JP" altLang="en-US" sz="900" b="0" i="0" u="none" strike="noStrike" kern="1200" cap="none" spc="0" normalizeH="0" baseline="0" noProof="0" dirty="0">
                <a:ln>
                  <a:noFill/>
                </a:ln>
                <a:solidFill>
                  <a:srgbClr val="000000"/>
                </a:solidFill>
                <a:effectLst/>
                <a:uLnTx/>
                <a:uFillTx/>
                <a:latin typeface="Meiryo UI"/>
                <a:ea typeface="Meiryo UI"/>
                <a:cs typeface="+mn-cs"/>
              </a:rPr>
              <a:t>　</a:t>
            </a:r>
            <a:r>
              <a:rPr kumimoji="1" lang="en-US" altLang="ja-JP" sz="900" b="0" i="0" u="none" strike="noStrike" kern="1200" cap="none" spc="0" normalizeH="0" baseline="0" noProof="0" dirty="0">
                <a:ln>
                  <a:noFill/>
                </a:ln>
                <a:solidFill>
                  <a:srgbClr val="000000"/>
                </a:solidFill>
                <a:effectLst/>
                <a:uLnTx/>
                <a:uFillTx/>
                <a:latin typeface="Meiryo UI"/>
                <a:ea typeface="Meiryo UI"/>
                <a:cs typeface="+mn-cs"/>
              </a:rPr>
              <a:t>https://wired.jp/2017/09/26/massive-equifax-breach/</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rgbClr val="000000"/>
                </a:solidFill>
                <a:effectLst/>
                <a:uLnTx/>
                <a:uFillTx/>
                <a:latin typeface="Meiryo UI"/>
                <a:ea typeface="Meiryo UI"/>
                <a:cs typeface="+mn-cs"/>
              </a:rPr>
              <a:t>　　　　 </a:t>
            </a:r>
            <a:r>
              <a:rPr kumimoji="1" lang="en-US" altLang="ja-JP" sz="900" b="0" i="0" u="none" strike="noStrike" kern="1200" cap="none" spc="0" normalizeH="0" baseline="0" noProof="0" dirty="0">
                <a:ln>
                  <a:noFill/>
                </a:ln>
                <a:solidFill>
                  <a:srgbClr val="000000"/>
                </a:solidFill>
                <a:effectLst/>
                <a:uLnTx/>
                <a:uFillTx/>
                <a:latin typeface="Meiryo UI"/>
                <a:ea typeface="Meiryo UI"/>
                <a:cs typeface="+mn-cs"/>
              </a:rPr>
              <a:t>2</a:t>
            </a:r>
            <a:r>
              <a:rPr kumimoji="1" lang="ja-JP" altLang="en-US" sz="900" b="0" i="0" u="none" strike="noStrike" kern="1200" cap="none" spc="0" normalizeH="0" baseline="0" noProof="0" dirty="0">
                <a:ln>
                  <a:noFill/>
                </a:ln>
                <a:solidFill>
                  <a:srgbClr val="000000"/>
                </a:solidFill>
                <a:effectLst/>
                <a:uLnTx/>
                <a:uFillTx/>
                <a:latin typeface="Meiryo UI"/>
                <a:ea typeface="Meiryo UI"/>
                <a:cs typeface="+mn-cs"/>
              </a:rPr>
              <a:t>　</a:t>
            </a:r>
            <a:r>
              <a:rPr kumimoji="1" lang="en-US" altLang="ja-JP" sz="900" b="0" i="0" u="none" strike="noStrike" kern="1200" cap="none" spc="0" normalizeH="0" baseline="0" noProof="0" dirty="0">
                <a:ln>
                  <a:noFill/>
                </a:ln>
                <a:solidFill>
                  <a:srgbClr val="000000"/>
                </a:solidFill>
                <a:effectLst/>
                <a:uLnTx/>
                <a:uFillTx/>
                <a:latin typeface="Meiryo UI"/>
                <a:ea typeface="Meiryo UI"/>
                <a:cs typeface="+mn-cs"/>
              </a:rPr>
              <a:t>https://www.bloomberg.co.jp/news/articles/2017-10-04/OX9ZNO6K50XS01</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rgbClr val="000000"/>
                </a:solidFill>
                <a:effectLst/>
                <a:uLnTx/>
                <a:uFillTx/>
                <a:latin typeface="Meiryo UI"/>
                <a:ea typeface="Meiryo UI"/>
                <a:cs typeface="+mn-cs"/>
              </a:rPr>
              <a:t> 　　　　</a:t>
            </a:r>
            <a:r>
              <a:rPr kumimoji="1" lang="en-US" altLang="ja-JP" sz="900" b="0" i="0" u="none" strike="noStrike" kern="1200" cap="none" spc="0" normalizeH="0" baseline="0" noProof="0" dirty="0">
                <a:ln>
                  <a:noFill/>
                </a:ln>
                <a:solidFill>
                  <a:srgbClr val="000000"/>
                </a:solidFill>
                <a:effectLst/>
                <a:uLnTx/>
                <a:uFillTx/>
                <a:latin typeface="Meiryo UI"/>
                <a:ea typeface="Meiryo UI"/>
                <a:cs typeface="+mn-cs"/>
              </a:rPr>
              <a:t>3</a:t>
            </a:r>
            <a:r>
              <a:rPr kumimoji="1" lang="ja-JP" altLang="en-US" sz="900" b="0" i="0" u="none" strike="noStrike" kern="1200" cap="none" spc="0" normalizeH="0" baseline="0" noProof="0" dirty="0">
                <a:ln>
                  <a:noFill/>
                </a:ln>
                <a:solidFill>
                  <a:srgbClr val="000000"/>
                </a:solidFill>
                <a:effectLst/>
                <a:uLnTx/>
                <a:uFillTx/>
                <a:latin typeface="Meiryo UI"/>
                <a:ea typeface="Meiryo UI"/>
                <a:cs typeface="+mn-cs"/>
              </a:rPr>
              <a:t>　</a:t>
            </a:r>
            <a:r>
              <a:rPr kumimoji="1" lang="en-US" altLang="ja-JP" sz="900" b="0" i="0" u="none" strike="noStrike" kern="1200" cap="none" spc="0" normalizeH="0" baseline="0" noProof="0" dirty="0">
                <a:ln>
                  <a:noFill/>
                </a:ln>
                <a:solidFill>
                  <a:srgbClr val="000000"/>
                </a:solidFill>
                <a:effectLst/>
                <a:uLnTx/>
                <a:uFillTx/>
                <a:latin typeface="Meiryo UI"/>
                <a:ea typeface="Meiryo UI"/>
                <a:cs typeface="+mn-cs"/>
              </a:rPr>
              <a:t>https://www.dhs.gov/science-and-technology/news/2020/10/09/news-release-dhs-awards-alternative-identifier-social-security-number</a:t>
            </a:r>
          </a:p>
        </p:txBody>
      </p:sp>
      <p:sp>
        <p:nvSpPr>
          <p:cNvPr id="19" name="正方形/長方形 18"/>
          <p:cNvSpPr/>
          <p:nvPr/>
        </p:nvSpPr>
        <p:spPr>
          <a:xfrm>
            <a:off x="513232" y="4117963"/>
            <a:ext cx="9033641" cy="1710284"/>
          </a:xfrm>
          <a:prstGeom prst="rect">
            <a:avLst/>
          </a:prstGeom>
          <a:no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285750" marR="0" lvl="0" indent="-285750" algn="l" defTabSz="914400" rtl="0" eaLnBrk="1" fontAlgn="auto" latinLnBrk="1" hangingPunct="1">
              <a:lnSpc>
                <a:spcPct val="100000"/>
              </a:lnSpc>
              <a:spcBef>
                <a:spcPts val="0"/>
              </a:spcBef>
              <a:spcAft>
                <a:spcPts val="0"/>
              </a:spcAft>
              <a:buClrTx/>
              <a:buSzTx/>
              <a:buFont typeface="Arial" panose="020B0604020202020204" pitchFamily="34" charset="0"/>
              <a:buChar char="•"/>
              <a:tabLst/>
              <a:defRPr/>
            </a:pPr>
            <a:r>
              <a:rPr kumimoji="1" lang="en-US" altLang="ja-JP" sz="1400" b="0" i="0" u="none" strike="noStrike" kern="1200" cap="none" spc="0" normalizeH="0" baseline="0" noProof="0" dirty="0">
                <a:ln>
                  <a:noFill/>
                </a:ln>
                <a:solidFill>
                  <a:srgbClr val="000000"/>
                </a:solidFill>
                <a:effectLst/>
                <a:uLnTx/>
                <a:uFillTx/>
                <a:latin typeface="Meiryo UI"/>
                <a:ea typeface="Meiryo UI"/>
                <a:cs typeface="+mn-cs"/>
              </a:rPr>
              <a:t>2020</a:t>
            </a:r>
            <a:r>
              <a:rPr kumimoji="1" lang="ja-JP" altLang="en-US" sz="1400" b="0" i="0" u="none" strike="noStrike" kern="1200" cap="none" spc="0" normalizeH="0" baseline="0" noProof="0" dirty="0">
                <a:ln>
                  <a:noFill/>
                </a:ln>
                <a:solidFill>
                  <a:srgbClr val="000000"/>
                </a:solidFill>
                <a:effectLst/>
                <a:uLnTx/>
                <a:uFillTx/>
                <a:latin typeface="Meiryo UI"/>
                <a:ea typeface="Meiryo UI"/>
                <a:cs typeface="+mn-cs"/>
              </a:rPr>
              <a:t>年に米国の</a:t>
            </a:r>
            <a:r>
              <a:rPr kumimoji="1" lang="en-US" altLang="ja-JP" sz="1400" b="0" i="0" u="none" strike="noStrike" kern="1200" cap="none" spc="0" normalizeH="0" baseline="0" noProof="0" dirty="0">
                <a:ln>
                  <a:noFill/>
                </a:ln>
                <a:solidFill>
                  <a:srgbClr val="000000"/>
                </a:solidFill>
                <a:effectLst/>
                <a:uLnTx/>
                <a:uFillTx/>
                <a:latin typeface="Meiryo UI"/>
                <a:ea typeface="Meiryo UI"/>
                <a:cs typeface="+mn-cs"/>
              </a:rPr>
              <a:t>DHS</a:t>
            </a:r>
            <a:r>
              <a:rPr kumimoji="1" lang="ja-JP" altLang="en-US" sz="1400" b="0" i="0" u="none" strike="noStrike" kern="1200" cap="none" spc="0" normalizeH="0" baseline="0" noProof="0" dirty="0">
                <a:ln>
                  <a:noFill/>
                </a:ln>
                <a:solidFill>
                  <a:srgbClr val="000000"/>
                </a:solidFill>
                <a:effectLst/>
                <a:uLnTx/>
                <a:uFillTx/>
                <a:latin typeface="Meiryo UI"/>
                <a:ea typeface="Meiryo UI"/>
                <a:cs typeface="+mn-cs"/>
              </a:rPr>
              <a:t>（国土安全保障省）は、社会保障番号の収集と利用を減少させるため、カナダに本拠地を置く</a:t>
            </a:r>
            <a:r>
              <a:rPr kumimoji="1" lang="en-US" altLang="ja-JP" sz="1400" b="0" i="0" u="none" strike="noStrike" kern="1200" cap="none" spc="0" normalizeH="0" baseline="0" noProof="0" dirty="0">
                <a:ln>
                  <a:noFill/>
                </a:ln>
                <a:solidFill>
                  <a:srgbClr val="000000"/>
                </a:solidFill>
                <a:effectLst/>
                <a:uLnTx/>
                <a:uFillTx/>
                <a:latin typeface="Meiryo UI"/>
                <a:ea typeface="Meiryo UI"/>
                <a:cs typeface="+mn-cs"/>
              </a:rPr>
              <a:t>Secure Key  Technologies</a:t>
            </a:r>
            <a:r>
              <a:rPr kumimoji="1" lang="ja-JP" altLang="en-US" sz="1400" b="0" i="0" u="none" strike="noStrike" kern="1200" cap="none" spc="0" normalizeH="0" baseline="0" noProof="0" dirty="0">
                <a:ln>
                  <a:noFill/>
                </a:ln>
                <a:solidFill>
                  <a:srgbClr val="000000"/>
                </a:solidFill>
                <a:effectLst/>
                <a:uLnTx/>
                <a:uFillTx/>
                <a:latin typeface="Meiryo UI"/>
                <a:ea typeface="Meiryo UI"/>
                <a:cs typeface="+mn-cs"/>
              </a:rPr>
              <a:t>社に</a:t>
            </a:r>
            <a:r>
              <a:rPr kumimoji="1" lang="en-US" altLang="ja-JP" sz="1400" b="0" i="0" u="none" strike="noStrike" kern="1200" cap="none" spc="0" normalizeH="0" baseline="0" noProof="0" dirty="0">
                <a:ln>
                  <a:noFill/>
                </a:ln>
                <a:solidFill>
                  <a:srgbClr val="000000"/>
                </a:solidFill>
                <a:effectLst/>
                <a:uLnTx/>
                <a:uFillTx/>
                <a:latin typeface="Meiryo UI"/>
                <a:ea typeface="Meiryo UI"/>
                <a:cs typeface="+mn-cs"/>
              </a:rPr>
              <a:t>193,000</a:t>
            </a:r>
            <a:r>
              <a:rPr kumimoji="1" lang="ja-JP" altLang="en-US" sz="1400" b="0" i="0" u="none" strike="noStrike" kern="1200" cap="none" spc="0" normalizeH="0" baseline="0" noProof="0" dirty="0">
                <a:ln>
                  <a:noFill/>
                </a:ln>
                <a:solidFill>
                  <a:srgbClr val="000000"/>
                </a:solidFill>
                <a:effectLst/>
                <a:uLnTx/>
                <a:uFillTx/>
                <a:latin typeface="Meiryo UI"/>
                <a:ea typeface="Meiryo UI"/>
                <a:cs typeface="+mn-cs"/>
              </a:rPr>
              <a:t>ドル</a:t>
            </a:r>
            <a:r>
              <a:rPr kumimoji="1" lang="ja-JP" altLang="en-US" sz="1400" b="0" i="0" u="none" strike="noStrike" kern="1200" cap="none" spc="0" normalizeH="0" baseline="0" noProof="0" dirty="0" smtClean="0">
                <a:ln>
                  <a:noFill/>
                </a:ln>
                <a:solidFill>
                  <a:srgbClr val="000000"/>
                </a:solidFill>
                <a:effectLst/>
                <a:uLnTx/>
                <a:uFillTx/>
                <a:latin typeface="Meiryo UI"/>
                <a:ea typeface="Meiryo UI"/>
                <a:cs typeface="+mn-cs"/>
              </a:rPr>
              <a:t>を</a:t>
            </a:r>
            <a:r>
              <a:rPr lang="ja-JP" altLang="en-US" sz="1400" dirty="0" smtClean="0">
                <a:solidFill>
                  <a:srgbClr val="000000"/>
                </a:solidFill>
                <a:latin typeface="Meiryo UI"/>
                <a:ea typeface="Meiryo UI"/>
              </a:rPr>
              <a:t>資金</a:t>
            </a:r>
            <a:r>
              <a:rPr lang="ja-JP" altLang="en-US" sz="1400" dirty="0">
                <a:solidFill>
                  <a:srgbClr val="000000"/>
                </a:solidFill>
                <a:latin typeface="Meiryo UI"/>
                <a:ea typeface="Meiryo UI"/>
              </a:rPr>
              <a:t>提供</a:t>
            </a:r>
            <a:r>
              <a:rPr kumimoji="1" lang="ja-JP" altLang="en-US" sz="1400" b="0" i="0" u="none" strike="noStrike" kern="1200" cap="none" spc="0" normalizeH="0" baseline="0" noProof="0" dirty="0" smtClean="0">
                <a:ln>
                  <a:noFill/>
                </a:ln>
                <a:solidFill>
                  <a:srgbClr val="000000"/>
                </a:solidFill>
                <a:effectLst/>
                <a:uLnTx/>
                <a:uFillTx/>
                <a:latin typeface="Meiryo UI"/>
                <a:ea typeface="Meiryo UI"/>
                <a:cs typeface="+mn-cs"/>
              </a:rPr>
              <a:t>し</a:t>
            </a:r>
            <a:r>
              <a:rPr kumimoji="1" lang="ja-JP" altLang="en-US" sz="1400" b="0" i="0" u="none" strike="noStrike" kern="1200" cap="none" spc="0" normalizeH="0" baseline="0" noProof="0" dirty="0">
                <a:ln>
                  <a:noFill/>
                </a:ln>
                <a:solidFill>
                  <a:srgbClr val="000000"/>
                </a:solidFill>
                <a:effectLst/>
                <a:uLnTx/>
                <a:uFillTx/>
                <a:latin typeface="Meiryo UI"/>
                <a:ea typeface="Meiryo UI"/>
                <a:cs typeface="+mn-cs"/>
              </a:rPr>
              <a:t>、</a:t>
            </a:r>
            <a:r>
              <a:rPr kumimoji="1" lang="ja-JP" altLang="en-US" sz="1400" b="1" i="0" u="sng" strike="noStrike" kern="1200" cap="none" spc="0" normalizeH="0" baseline="0" noProof="0" dirty="0">
                <a:ln>
                  <a:noFill/>
                </a:ln>
                <a:solidFill>
                  <a:srgbClr val="070F26">
                    <a:lumMod val="75000"/>
                    <a:lumOff val="25000"/>
                  </a:srgbClr>
                </a:solidFill>
                <a:effectLst/>
                <a:uLnTx/>
                <a:uFillTx/>
                <a:latin typeface="Meiryo UI"/>
                <a:ea typeface="Meiryo UI"/>
                <a:cs typeface="+mn-cs"/>
              </a:rPr>
              <a:t>社会保障番号の代替識別子を実装</a:t>
            </a:r>
            <a:r>
              <a:rPr kumimoji="1" lang="ja-JP" altLang="en-US" sz="1400" b="0" i="0" u="none" strike="noStrike" kern="1200" cap="none" spc="0" normalizeH="0" baseline="0" noProof="0" dirty="0">
                <a:ln>
                  <a:noFill/>
                </a:ln>
                <a:solidFill>
                  <a:srgbClr val="000000"/>
                </a:solidFill>
                <a:effectLst/>
                <a:uLnTx/>
                <a:uFillTx/>
                <a:latin typeface="Meiryo UI"/>
                <a:ea typeface="Meiryo UI"/>
                <a:cs typeface="+mn-cs"/>
              </a:rPr>
              <a:t>する開発プログラムを実施した</a:t>
            </a:r>
            <a:endParaRPr kumimoji="1" lang="en-US" altLang="ja-JP" sz="1400" b="0" i="0" u="none" strike="noStrike" kern="1200" cap="none" spc="0" normalizeH="0" baseline="0" noProof="0" dirty="0">
              <a:ln>
                <a:noFill/>
              </a:ln>
              <a:solidFill>
                <a:srgbClr val="000000"/>
              </a:solidFill>
              <a:effectLst/>
              <a:uLnTx/>
              <a:uFillTx/>
              <a:latin typeface="Meiryo UI"/>
              <a:ea typeface="Meiryo UI"/>
              <a:cs typeface="+mn-cs"/>
            </a:endParaRPr>
          </a:p>
          <a:p>
            <a:pPr marL="0" marR="0" lvl="0" indent="0" algn="l" defTabSz="914400" rtl="0" eaLnBrk="1" fontAlgn="auto" latinLnBrk="1" hangingPunct="1">
              <a:lnSpc>
                <a:spcPct val="100000"/>
              </a:lnSpc>
              <a:spcBef>
                <a:spcPts val="0"/>
              </a:spcBef>
              <a:spcAft>
                <a:spcPts val="0"/>
              </a:spcAft>
              <a:buClrTx/>
              <a:buSzTx/>
              <a:buFontTx/>
              <a:buNone/>
              <a:tabLst/>
              <a:defRPr/>
            </a:pPr>
            <a:endParaRPr kumimoji="1" lang="en-US" altLang="ja-JP" sz="1400" b="0" i="0" u="none" strike="noStrike" kern="1200" cap="none" spc="0" normalizeH="0" baseline="0" noProof="0" dirty="0">
              <a:ln>
                <a:noFill/>
              </a:ln>
              <a:solidFill>
                <a:srgbClr val="000000"/>
              </a:solidFill>
              <a:effectLst/>
              <a:uLnTx/>
              <a:uFillTx/>
              <a:latin typeface="Meiryo UI"/>
              <a:ea typeface="Meiryo UI"/>
              <a:cs typeface="+mn-cs"/>
            </a:endParaRPr>
          </a:p>
          <a:p>
            <a:pPr marL="285750" marR="0" lvl="0" indent="-285750" algn="l" defTabSz="914400" rtl="0" eaLnBrk="1" fontAlgn="auto" latinLnBrk="1" hangingPunct="1">
              <a:lnSpc>
                <a:spcPct val="100000"/>
              </a:lnSpc>
              <a:spcBef>
                <a:spcPts val="0"/>
              </a:spcBef>
              <a:spcAft>
                <a:spcPts val="0"/>
              </a:spcAft>
              <a:buClrTx/>
              <a:buSzTx/>
              <a:buFont typeface="Arial" panose="020B0604020202020204" pitchFamily="34" charset="0"/>
              <a:buChar char="•"/>
              <a:tabLst/>
              <a:defRPr/>
            </a:pPr>
            <a:r>
              <a:rPr kumimoji="1" lang="ja-JP" altLang="en-US" sz="1400" b="0" i="0" u="none" strike="noStrike" kern="1200" cap="none" spc="0" normalizeH="0" baseline="0" noProof="0" dirty="0">
                <a:ln>
                  <a:noFill/>
                </a:ln>
                <a:solidFill>
                  <a:srgbClr val="000000"/>
                </a:solidFill>
                <a:effectLst/>
                <a:uLnTx/>
                <a:uFillTx/>
                <a:latin typeface="Meiryo UI"/>
                <a:ea typeface="Meiryo UI"/>
                <a:cs typeface="+mn-cs"/>
              </a:rPr>
              <a:t>プログラムは、</a:t>
            </a:r>
            <a:r>
              <a:rPr kumimoji="1" lang="en-US" altLang="ja-JP" sz="1400" b="0" i="0" u="none" strike="noStrike" kern="1200" cap="none" spc="0" normalizeH="0" baseline="0" noProof="0" dirty="0">
                <a:ln>
                  <a:noFill/>
                </a:ln>
                <a:solidFill>
                  <a:srgbClr val="000000"/>
                </a:solidFill>
                <a:effectLst/>
                <a:uLnTx/>
                <a:uFillTx/>
                <a:latin typeface="Meiryo UI"/>
                <a:ea typeface="Meiryo UI"/>
                <a:cs typeface="+mn-cs"/>
              </a:rPr>
              <a:t>DHS</a:t>
            </a:r>
            <a:r>
              <a:rPr kumimoji="1" lang="ja-JP" altLang="en-US" sz="1400" b="0" i="0" u="none" strike="noStrike" kern="1200" cap="none" spc="0" normalizeH="0" baseline="0" noProof="0" dirty="0">
                <a:ln>
                  <a:noFill/>
                </a:ln>
                <a:solidFill>
                  <a:srgbClr val="000000"/>
                </a:solidFill>
                <a:effectLst/>
                <a:uLnTx/>
                <a:uFillTx/>
                <a:latin typeface="Meiryo UI"/>
                <a:ea typeface="Meiryo UI"/>
                <a:cs typeface="+mn-cs"/>
              </a:rPr>
              <a:t>のシリコンバレーイノベーションプログラム（</a:t>
            </a:r>
            <a:r>
              <a:rPr kumimoji="1" lang="en-US" altLang="ja-JP" sz="1400" b="0" i="0" u="none" strike="noStrike" kern="1200" cap="none" spc="0" normalizeH="0" baseline="0" noProof="0" dirty="0">
                <a:ln>
                  <a:noFill/>
                </a:ln>
                <a:solidFill>
                  <a:srgbClr val="000000"/>
                </a:solidFill>
                <a:effectLst/>
                <a:uLnTx/>
                <a:uFillTx/>
                <a:latin typeface="Meiryo UI"/>
                <a:ea typeface="Meiryo UI"/>
                <a:cs typeface="+mn-cs"/>
              </a:rPr>
              <a:t>SVIP</a:t>
            </a:r>
            <a:r>
              <a:rPr kumimoji="1" lang="ja-JP" altLang="en-US" sz="1400" b="0" i="0" u="none" strike="noStrike" kern="1200" cap="none" spc="0" normalizeH="0" baseline="0" noProof="0" dirty="0">
                <a:ln>
                  <a:noFill/>
                </a:ln>
                <a:solidFill>
                  <a:srgbClr val="000000"/>
                </a:solidFill>
                <a:effectLst/>
                <a:uLnTx/>
                <a:uFillTx/>
                <a:latin typeface="Meiryo UI"/>
                <a:ea typeface="Meiryo UI"/>
                <a:cs typeface="+mn-cs"/>
              </a:rPr>
              <a:t>）の下で実施され、</a:t>
            </a:r>
            <a:r>
              <a:rPr kumimoji="1" lang="en-US" altLang="ja-JP" sz="1400" b="0" i="0" u="none" strike="noStrike" kern="1200" cap="none" spc="0" normalizeH="0" baseline="0" noProof="0" dirty="0">
                <a:ln>
                  <a:noFill/>
                </a:ln>
                <a:solidFill>
                  <a:srgbClr val="000000"/>
                </a:solidFill>
                <a:effectLst/>
                <a:uLnTx/>
                <a:uFillTx/>
                <a:latin typeface="Meiryo UI"/>
                <a:ea typeface="Meiryo UI"/>
                <a:cs typeface="+mn-cs"/>
              </a:rPr>
              <a:t>SVIP</a:t>
            </a:r>
            <a:r>
              <a:rPr kumimoji="1" lang="ja-JP" altLang="en-US" sz="1400" b="0" i="0" u="none" strike="noStrike" kern="1200" cap="none" spc="0" normalizeH="0" baseline="0" noProof="0" dirty="0">
                <a:ln>
                  <a:noFill/>
                </a:ln>
                <a:solidFill>
                  <a:srgbClr val="000000"/>
                </a:solidFill>
                <a:effectLst/>
                <a:uLnTx/>
                <a:uFillTx/>
                <a:latin typeface="Meiryo UI"/>
                <a:ea typeface="Meiryo UI"/>
                <a:cs typeface="+mn-cs"/>
              </a:rPr>
              <a:t>のディレクターは「</a:t>
            </a:r>
            <a:r>
              <a:rPr kumimoji="1" lang="ja-JP" altLang="en-US" sz="1400" b="1" i="0" u="sng" strike="noStrike" kern="1200" cap="none" spc="0" normalizeH="0" baseline="0" noProof="0" dirty="0">
                <a:ln>
                  <a:noFill/>
                </a:ln>
                <a:solidFill>
                  <a:srgbClr val="070F26">
                    <a:lumMod val="75000"/>
                    <a:lumOff val="25000"/>
                  </a:srgbClr>
                </a:solidFill>
                <a:effectLst/>
                <a:uLnTx/>
                <a:uFillTx/>
                <a:latin typeface="Meiryo UI"/>
                <a:ea typeface="Meiryo UI"/>
                <a:cs typeface="+mn-cs"/>
              </a:rPr>
              <a:t>分散型識別子（</a:t>
            </a:r>
            <a:r>
              <a:rPr kumimoji="1" lang="en-US" altLang="ja-JP" sz="1400" b="1" i="0" u="sng" strike="noStrike" kern="1200" cap="none" spc="0" normalizeH="0" baseline="0" noProof="0" dirty="0">
                <a:ln>
                  <a:noFill/>
                </a:ln>
                <a:solidFill>
                  <a:srgbClr val="070F26">
                    <a:lumMod val="75000"/>
                    <a:lumOff val="25000"/>
                  </a:srgbClr>
                </a:solidFill>
                <a:effectLst/>
                <a:uLnTx/>
                <a:uFillTx/>
                <a:latin typeface="Meiryo UI"/>
                <a:ea typeface="Meiryo UI"/>
                <a:cs typeface="+mn-cs"/>
              </a:rPr>
              <a:t>DID</a:t>
            </a:r>
            <a:r>
              <a:rPr kumimoji="1" lang="ja-JP" altLang="en-US" sz="1400" b="1" i="0" u="sng" strike="noStrike" kern="1200" cap="none" spc="0" normalizeH="0" baseline="0" noProof="0" dirty="0">
                <a:ln>
                  <a:noFill/>
                </a:ln>
                <a:solidFill>
                  <a:srgbClr val="070F26">
                    <a:lumMod val="75000"/>
                    <a:lumOff val="25000"/>
                  </a:srgbClr>
                </a:solidFill>
                <a:effectLst/>
                <a:uLnTx/>
                <a:uFillTx/>
                <a:latin typeface="Meiryo UI"/>
                <a:ea typeface="Meiryo UI"/>
                <a:cs typeface="+mn-cs"/>
              </a:rPr>
              <a:t>）などの</a:t>
            </a:r>
            <a:r>
              <a:rPr kumimoji="1" lang="en-US" altLang="ja-JP" sz="1400" b="1" i="0" u="sng" strike="noStrike" kern="1200" cap="none" spc="0" normalizeH="0" baseline="0" noProof="0" dirty="0">
                <a:ln>
                  <a:noFill/>
                </a:ln>
                <a:solidFill>
                  <a:srgbClr val="070F26">
                    <a:lumMod val="75000"/>
                    <a:lumOff val="25000"/>
                  </a:srgbClr>
                </a:solidFill>
                <a:effectLst/>
                <a:uLnTx/>
                <a:uFillTx/>
                <a:latin typeface="Meiryo UI"/>
                <a:ea typeface="Meiryo UI"/>
                <a:cs typeface="+mn-cs"/>
              </a:rPr>
              <a:t>W3C</a:t>
            </a:r>
            <a:r>
              <a:rPr kumimoji="1" lang="ja-JP" altLang="en-US" sz="1400" b="1" i="0" u="sng" strike="noStrike" kern="1200" cap="none" spc="0" normalizeH="0" baseline="0" noProof="0" dirty="0">
                <a:ln>
                  <a:noFill/>
                </a:ln>
                <a:solidFill>
                  <a:srgbClr val="070F26">
                    <a:lumMod val="75000"/>
                    <a:lumOff val="25000"/>
                  </a:srgbClr>
                </a:solidFill>
                <a:effectLst/>
                <a:uLnTx/>
                <a:uFillTx/>
                <a:latin typeface="Meiryo UI"/>
                <a:ea typeface="Meiryo UI"/>
                <a:cs typeface="+mn-cs"/>
              </a:rPr>
              <a:t>標準に基づくシステムを実装</a:t>
            </a:r>
            <a:r>
              <a:rPr kumimoji="1" lang="ja-JP" altLang="en-US" sz="1400" b="1" i="0" u="none" strike="noStrike" kern="1200" cap="none" spc="0" normalizeH="0" baseline="0" noProof="0" dirty="0">
                <a:ln>
                  <a:noFill/>
                </a:ln>
                <a:solidFill>
                  <a:srgbClr val="070F26">
                    <a:lumMod val="75000"/>
                    <a:lumOff val="25000"/>
                  </a:srgbClr>
                </a:solidFill>
                <a:effectLst/>
                <a:uLnTx/>
                <a:uFillTx/>
                <a:latin typeface="Meiryo UI"/>
                <a:ea typeface="Meiryo UI"/>
                <a:cs typeface="+mn-cs"/>
              </a:rPr>
              <a:t>し</a:t>
            </a:r>
            <a:r>
              <a:rPr kumimoji="1" lang="ja-JP" altLang="en-US" sz="1400" b="0" i="0" u="none" strike="noStrike" kern="1200" cap="none" spc="0" normalizeH="0" baseline="0" noProof="0" dirty="0">
                <a:ln>
                  <a:noFill/>
                </a:ln>
                <a:solidFill>
                  <a:srgbClr val="000000"/>
                </a:solidFill>
                <a:effectLst/>
                <a:uLnTx/>
                <a:uFillTx/>
                <a:latin typeface="Meiryo UI"/>
                <a:ea typeface="Meiryo UI"/>
                <a:cs typeface="+mn-cs"/>
              </a:rPr>
              <a:t>、個人を特定できる情報を明らかにせず、追跡目的で使用できない、グローバルに一意で無意味であるが解決可能で検証可能な識別子の発行を可能にする」と述べている</a:t>
            </a:r>
            <a:r>
              <a:rPr kumimoji="1" lang="ja-JP" altLang="en-US" sz="1400" b="0" i="0" u="none" strike="noStrike" kern="1200" cap="none" spc="0" normalizeH="0" baseline="30000" noProof="0" dirty="0">
                <a:ln>
                  <a:noFill/>
                </a:ln>
                <a:solidFill>
                  <a:srgbClr val="000000"/>
                </a:solidFill>
                <a:effectLst/>
                <a:uLnTx/>
                <a:uFillTx/>
                <a:latin typeface="Meiryo UI"/>
                <a:ea typeface="Meiryo UI"/>
                <a:cs typeface="+mn-cs"/>
              </a:rPr>
              <a:t>３</a:t>
            </a:r>
            <a:endParaRPr kumimoji="1" lang="en-US" altLang="ja-JP" sz="1400" b="0" i="0" u="none" strike="noStrike" kern="1200" cap="none" spc="0" normalizeH="0" baseline="30000" noProof="0" dirty="0">
              <a:ln>
                <a:noFill/>
              </a:ln>
              <a:solidFill>
                <a:srgbClr val="000000"/>
              </a:solidFill>
              <a:effectLst/>
              <a:uLnTx/>
              <a:uFillTx/>
              <a:latin typeface="Meiryo UI"/>
              <a:ea typeface="Meiryo UI"/>
              <a:cs typeface="+mn-cs"/>
            </a:endParaRPr>
          </a:p>
        </p:txBody>
      </p:sp>
    </p:spTree>
    <p:extLst>
      <p:ext uri="{BB962C8B-B14F-4D97-AF65-F5344CB8AC3E}">
        <p14:creationId xmlns:p14="http://schemas.microsoft.com/office/powerpoint/2010/main" val="1263555516"/>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タイトル 7"/>
          <p:cNvSpPr>
            <a:spLocks noGrp="1"/>
          </p:cNvSpPr>
          <p:nvPr>
            <p:ph type="title"/>
          </p:nvPr>
        </p:nvSpPr>
        <p:spPr>
          <a:xfrm>
            <a:off x="331490" y="164692"/>
            <a:ext cx="9243021" cy="497459"/>
          </a:xfrm>
        </p:spPr>
        <p:txBody>
          <a:bodyPr>
            <a:normAutofit fontScale="90000"/>
          </a:bodyPr>
          <a:lstStyle/>
          <a:p>
            <a:r>
              <a:rPr lang="en-US" altLang="ja-JP" sz="1100" dirty="0">
                <a:solidFill>
                  <a:srgbClr val="002060"/>
                </a:solidFill>
              </a:rPr>
              <a:t>3.3.2</a:t>
            </a:r>
            <a:r>
              <a:rPr lang="ja-JP" altLang="en-US" sz="1100" dirty="0">
                <a:solidFill>
                  <a:srgbClr val="002060"/>
                </a:solidFill>
              </a:rPr>
              <a:t>　自己主権型／分散型アイデンティティに関する取り組み・ユースケース　</a:t>
            </a:r>
            <a:r>
              <a:rPr lang="en-US" altLang="ja-JP" sz="1400" b="1" spc="0" dirty="0">
                <a:solidFill>
                  <a:srgbClr val="002060"/>
                </a:solidFill>
              </a:rPr>
              <a:t/>
            </a:r>
            <a:br>
              <a:rPr lang="en-US" altLang="ja-JP" sz="1400" b="1" spc="0" dirty="0">
                <a:solidFill>
                  <a:srgbClr val="002060"/>
                </a:solidFill>
              </a:rPr>
            </a:br>
            <a:r>
              <a:rPr lang="ja-JP" altLang="en-US" sz="2000" b="1" spc="0" dirty="0">
                <a:solidFill>
                  <a:srgbClr val="002060"/>
                </a:solidFill>
              </a:rPr>
              <a:t>米国各州におけるｍ</a:t>
            </a:r>
            <a:r>
              <a:rPr lang="en-US" altLang="ja-JP" sz="2000" b="1" spc="0" dirty="0">
                <a:solidFill>
                  <a:srgbClr val="002060"/>
                </a:solidFill>
              </a:rPr>
              <a:t>DL</a:t>
            </a:r>
            <a:r>
              <a:rPr lang="ja-JP" altLang="en-US" sz="2000" b="1" spc="0" dirty="0">
                <a:solidFill>
                  <a:srgbClr val="002060"/>
                </a:solidFill>
              </a:rPr>
              <a:t>の導入</a:t>
            </a:r>
            <a:endParaRPr lang="ja-JP" altLang="en-US" sz="3100" b="1" spc="0" dirty="0">
              <a:solidFill>
                <a:srgbClr val="002060"/>
              </a:solidFill>
            </a:endParaRPr>
          </a:p>
        </p:txBody>
      </p:sp>
      <p:sp>
        <p:nvSpPr>
          <p:cNvPr id="10" name="正方形/長方形 9"/>
          <p:cNvSpPr/>
          <p:nvPr/>
        </p:nvSpPr>
        <p:spPr>
          <a:xfrm>
            <a:off x="8589228" y="74294"/>
            <a:ext cx="985283" cy="186395"/>
          </a:xfrm>
          <a:prstGeom prst="rect">
            <a:avLst/>
          </a:prstGeom>
          <a:solidFill>
            <a:schemeClr val="accent2">
              <a:lumMod val="25000"/>
              <a:lumOff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米国</a:t>
            </a:r>
          </a:p>
        </p:txBody>
      </p:sp>
      <p:sp>
        <p:nvSpPr>
          <p:cNvPr id="11" name="正方形/長方形 10"/>
          <p:cNvSpPr/>
          <p:nvPr/>
        </p:nvSpPr>
        <p:spPr>
          <a:xfrm>
            <a:off x="8589228" y="287160"/>
            <a:ext cx="985283" cy="186395"/>
          </a:xfrm>
          <a:prstGeom prst="rect">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カナダ</a:t>
            </a:r>
          </a:p>
        </p:txBody>
      </p:sp>
      <p:sp>
        <p:nvSpPr>
          <p:cNvPr id="12" name="テキスト プレースホルダー 2"/>
          <p:cNvSpPr>
            <a:spLocks noGrp="1"/>
          </p:cNvSpPr>
          <p:nvPr>
            <p:ph type="body" sz="quarter" idx="10"/>
          </p:nvPr>
        </p:nvSpPr>
        <p:spPr>
          <a:xfrm>
            <a:off x="331490" y="696729"/>
            <a:ext cx="9242425" cy="648970"/>
          </a:xfrm>
        </p:spPr>
        <p:txBody>
          <a:bodyPr/>
          <a:lstStyle/>
          <a:p>
            <a:pPr lvl="0" defTabSz="288000" fontAlgn="auto">
              <a:spcBef>
                <a:spcPts val="0"/>
              </a:spcBef>
              <a:spcAft>
                <a:spcPts val="0"/>
              </a:spcAft>
              <a:defRPr/>
            </a:pPr>
            <a:r>
              <a:rPr lang="ja-JP" altLang="en-US" sz="1600" b="1" dirty="0">
                <a:solidFill>
                  <a:srgbClr val="000000"/>
                </a:solidFill>
              </a:rPr>
              <a:t>米国ではルイジアナ州、コロラド州、アリゾナ州、カリフォルニア州など複数州で</a:t>
            </a:r>
            <a:r>
              <a:rPr lang="en-US" altLang="ja-JP" sz="1600" b="1" dirty="0">
                <a:solidFill>
                  <a:srgbClr val="000000"/>
                </a:solidFill>
              </a:rPr>
              <a:t>ISO/IEC18013-5</a:t>
            </a:r>
            <a:r>
              <a:rPr lang="ja-JP" altLang="en-US" sz="1600" b="1" dirty="0">
                <a:solidFill>
                  <a:srgbClr val="000000"/>
                </a:solidFill>
              </a:rPr>
              <a:t>に基づくモバイル運転免許証（</a:t>
            </a:r>
            <a:r>
              <a:rPr lang="en-US" altLang="ja-JP" sz="1600" b="1" dirty="0" err="1">
                <a:solidFill>
                  <a:srgbClr val="000000"/>
                </a:solidFill>
              </a:rPr>
              <a:t>mDL</a:t>
            </a:r>
            <a:r>
              <a:rPr lang="ja-JP" altLang="en-US" sz="1600" b="1" dirty="0">
                <a:solidFill>
                  <a:srgbClr val="000000"/>
                </a:solidFill>
              </a:rPr>
              <a:t>）の導入及びテストを展開しており、個人のモバイルデバイスに保存</a:t>
            </a:r>
            <a:r>
              <a:rPr lang="ja-JP" altLang="en-US" sz="1600" b="1" dirty="0" smtClean="0">
                <a:solidFill>
                  <a:srgbClr val="000000"/>
                </a:solidFill>
              </a:rPr>
              <a:t>された検証可能なデジタル運転</a:t>
            </a:r>
            <a:r>
              <a:rPr lang="ja-JP" altLang="en-US" sz="1600" b="1" dirty="0">
                <a:solidFill>
                  <a:srgbClr val="000000"/>
                </a:solidFill>
              </a:rPr>
              <a:t>免許証を、改ざん困難な形で必要な情報</a:t>
            </a:r>
            <a:r>
              <a:rPr lang="ja-JP" altLang="en-US" sz="1600" b="1" dirty="0" smtClean="0">
                <a:solidFill>
                  <a:srgbClr val="000000"/>
                </a:solidFill>
              </a:rPr>
              <a:t>のみの提示</a:t>
            </a:r>
            <a:r>
              <a:rPr lang="ja-JP" altLang="en-US" sz="1600" b="1" dirty="0">
                <a:solidFill>
                  <a:srgbClr val="000000"/>
                </a:solidFill>
              </a:rPr>
              <a:t>を可能にするとしている</a:t>
            </a:r>
            <a:r>
              <a:rPr lang="ja-JP" altLang="en-US" sz="1600" b="1" baseline="30000" dirty="0">
                <a:solidFill>
                  <a:srgbClr val="000000"/>
                </a:solidFill>
              </a:rPr>
              <a:t>１</a:t>
            </a:r>
            <a:endParaRPr lang="en-US" altLang="ja-JP" sz="1600" b="1" baseline="30000" dirty="0">
              <a:solidFill>
                <a:srgbClr val="000000"/>
              </a:solidFill>
            </a:endParaRPr>
          </a:p>
        </p:txBody>
      </p:sp>
      <p:sp>
        <p:nvSpPr>
          <p:cNvPr id="21" name="正方形/長方形 20"/>
          <p:cNvSpPr/>
          <p:nvPr/>
        </p:nvSpPr>
        <p:spPr>
          <a:xfrm>
            <a:off x="373527" y="1777543"/>
            <a:ext cx="3318616" cy="252000"/>
          </a:xfrm>
          <a:prstGeom prst="rect">
            <a:avLst/>
          </a:prstGeom>
          <a:solidFill>
            <a:schemeClr val="accent2">
              <a:lumMod val="75000"/>
              <a:lumOff val="2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en-US" altLang="ja-JP" sz="1400" b="1" i="0" u="none" strike="noStrike" kern="1200" cap="none" spc="0" normalizeH="0" baseline="0" noProof="0">
                <a:ln>
                  <a:noFill/>
                </a:ln>
                <a:solidFill>
                  <a:srgbClr val="FFFFFF"/>
                </a:solidFill>
                <a:effectLst/>
                <a:uLnTx/>
                <a:uFillTx/>
                <a:latin typeface="Arial"/>
                <a:ea typeface="Meiryo UI"/>
                <a:cs typeface="+mn-cs"/>
              </a:rPr>
              <a:t>ISO/IEC18013-5</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22" name="正方形/長方形 21"/>
          <p:cNvSpPr/>
          <p:nvPr/>
        </p:nvSpPr>
        <p:spPr>
          <a:xfrm>
            <a:off x="373528" y="1777543"/>
            <a:ext cx="9200982" cy="1615168"/>
          </a:xfrm>
          <a:prstGeom prst="rect">
            <a:avLst/>
          </a:prstGeom>
          <a:noFill/>
          <a:ln>
            <a:solidFill>
              <a:schemeClr val="accent2">
                <a:lumMod val="25000"/>
                <a:lumOff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23" name="正方形/長方形 22"/>
          <p:cNvSpPr/>
          <p:nvPr/>
        </p:nvSpPr>
        <p:spPr>
          <a:xfrm>
            <a:off x="481789" y="2102309"/>
            <a:ext cx="8942420" cy="1217636"/>
          </a:xfrm>
          <a:prstGeom prst="rect">
            <a:avLst/>
          </a:prstGeom>
          <a:no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en-US" altLang="ja-JP" sz="1400" b="0" i="0" u="none" strike="noStrike" kern="1200" cap="none" spc="0" normalizeH="0" baseline="0" noProof="0" dirty="0">
                <a:ln>
                  <a:noFill/>
                </a:ln>
                <a:solidFill>
                  <a:srgbClr val="000000"/>
                </a:solidFill>
                <a:effectLst/>
                <a:uLnTx/>
                <a:uFillTx/>
                <a:latin typeface="Arial"/>
                <a:ea typeface="Meiryo UI"/>
                <a:cs typeface="+mn-cs"/>
              </a:rPr>
              <a:t>2021</a:t>
            </a:r>
            <a:r>
              <a:rPr kumimoji="1" lang="ja-JP" altLang="en-US" sz="1400" b="0" i="0" u="none" strike="noStrike" kern="1200" cap="none" spc="0" normalizeH="0" baseline="0" noProof="0" dirty="0">
                <a:ln>
                  <a:noFill/>
                </a:ln>
                <a:solidFill>
                  <a:srgbClr val="000000"/>
                </a:solidFill>
                <a:effectLst/>
                <a:uLnTx/>
                <a:uFillTx/>
                <a:latin typeface="Arial"/>
                <a:ea typeface="Meiryo UI"/>
                <a:cs typeface="+mn-cs"/>
              </a:rPr>
              <a:t>年に成立した</a:t>
            </a:r>
            <a:r>
              <a:rPr kumimoji="1" lang="en-US" altLang="ja-JP" sz="1400" b="0" i="0" u="none" strike="noStrike" kern="1200" cap="none" spc="0" normalizeH="0" baseline="0" noProof="0" dirty="0">
                <a:ln>
                  <a:noFill/>
                </a:ln>
                <a:solidFill>
                  <a:srgbClr val="000000"/>
                </a:solidFill>
                <a:effectLst/>
                <a:uLnTx/>
                <a:uFillTx/>
                <a:latin typeface="Arial"/>
                <a:ea typeface="Meiryo UI"/>
                <a:cs typeface="+mn-cs"/>
              </a:rPr>
              <a:t>ISO</a:t>
            </a:r>
            <a:r>
              <a:rPr kumimoji="1" lang="ja-JP" altLang="en-US" sz="1400" b="0" i="0" u="none" strike="noStrike" kern="1200" cap="none" spc="0" normalizeH="0" baseline="0" noProof="0" dirty="0">
                <a:ln>
                  <a:noFill/>
                </a:ln>
                <a:solidFill>
                  <a:srgbClr val="000000"/>
                </a:solidFill>
                <a:effectLst/>
                <a:uLnTx/>
                <a:uFillTx/>
                <a:latin typeface="Arial"/>
                <a:ea typeface="Meiryo UI"/>
                <a:cs typeface="+mn-cs"/>
              </a:rPr>
              <a:t>規格の国際標準であり、モバイル端末に格納されるモバイル運転免許証（</a:t>
            </a:r>
            <a:r>
              <a:rPr kumimoji="1" lang="en-US" altLang="ja-JP" sz="1400" b="0" i="0" u="none" strike="noStrike" kern="1200" cap="none" spc="0" normalizeH="0" baseline="0" noProof="0" dirty="0" err="1">
                <a:ln>
                  <a:noFill/>
                </a:ln>
                <a:solidFill>
                  <a:srgbClr val="000000"/>
                </a:solidFill>
                <a:effectLst/>
                <a:uLnTx/>
                <a:uFillTx/>
                <a:latin typeface="Arial"/>
                <a:ea typeface="Meiryo UI"/>
                <a:cs typeface="+mn-cs"/>
              </a:rPr>
              <a:t>mDL</a:t>
            </a:r>
            <a:r>
              <a:rPr kumimoji="1" lang="ja-JP" altLang="en-US" sz="1400" b="0" i="0" u="none" strike="noStrike" kern="1200" cap="none" spc="0" normalizeH="0" baseline="0" noProof="0" dirty="0">
                <a:ln>
                  <a:noFill/>
                </a:ln>
                <a:solidFill>
                  <a:srgbClr val="000000"/>
                </a:solidFill>
                <a:effectLst/>
                <a:uLnTx/>
                <a:uFillTx/>
                <a:latin typeface="Arial"/>
                <a:ea typeface="Meiryo UI"/>
                <a:cs typeface="+mn-cs"/>
              </a:rPr>
              <a:t>）を実装するためのインターフェース仕様を規定しており、</a:t>
            </a:r>
            <a:r>
              <a:rPr kumimoji="1" lang="en-US" altLang="ja-JP" sz="1400" b="0" i="0" u="none" strike="noStrike" kern="1200" cap="none" spc="0" normalizeH="0" baseline="0" noProof="0" dirty="0" err="1">
                <a:ln>
                  <a:noFill/>
                </a:ln>
                <a:solidFill>
                  <a:srgbClr val="000000"/>
                </a:solidFill>
                <a:effectLst/>
                <a:uLnTx/>
                <a:uFillTx/>
                <a:latin typeface="Arial"/>
                <a:ea typeface="Meiryo UI"/>
                <a:cs typeface="+mn-cs"/>
              </a:rPr>
              <a:t>mDL</a:t>
            </a:r>
            <a:r>
              <a:rPr kumimoji="1" lang="ja-JP" altLang="en-US" sz="1400" b="0" i="0" u="none" strike="noStrike" kern="1200" cap="none" spc="0" normalizeH="0" baseline="0" noProof="0" dirty="0">
                <a:ln>
                  <a:noFill/>
                </a:ln>
                <a:solidFill>
                  <a:srgbClr val="000000"/>
                </a:solidFill>
                <a:effectLst/>
                <a:uLnTx/>
                <a:uFillTx/>
                <a:latin typeface="Arial"/>
                <a:ea typeface="Meiryo UI"/>
                <a:cs typeface="+mn-cs"/>
              </a:rPr>
              <a:t>の発行元以外の者（他国の運転免許証発行機関、公共・民間サービスでの運転免許証による身元確認者等）が</a:t>
            </a:r>
            <a:r>
              <a:rPr kumimoji="1" lang="en-US" altLang="ja-JP" sz="1400" b="0" i="0" u="none" strike="noStrike" kern="1200" cap="none" spc="0" normalizeH="0" baseline="0" noProof="0" dirty="0" err="1">
                <a:ln>
                  <a:noFill/>
                </a:ln>
                <a:solidFill>
                  <a:srgbClr val="000000"/>
                </a:solidFill>
                <a:effectLst/>
                <a:uLnTx/>
                <a:uFillTx/>
                <a:latin typeface="Arial"/>
                <a:ea typeface="Meiryo UI"/>
                <a:cs typeface="+mn-cs"/>
              </a:rPr>
              <a:t>mDL</a:t>
            </a:r>
            <a:r>
              <a:rPr kumimoji="1" lang="ja-JP" altLang="en-US" sz="1400" b="0" i="0" u="none" strike="noStrike" kern="1200" cap="none" spc="0" normalizeH="0" baseline="0" noProof="0" dirty="0">
                <a:ln>
                  <a:noFill/>
                </a:ln>
                <a:solidFill>
                  <a:srgbClr val="000000"/>
                </a:solidFill>
                <a:effectLst/>
                <a:uLnTx/>
                <a:uFillTx/>
                <a:latin typeface="Arial"/>
                <a:ea typeface="Meiryo UI"/>
                <a:cs typeface="+mn-cs"/>
              </a:rPr>
              <a:t>の検証を可能とすることを目的としている</a:t>
            </a:r>
            <a:r>
              <a:rPr kumimoji="1" lang="ja-JP" altLang="en-US" sz="1400" b="0" i="0" u="none" strike="noStrike" kern="1200" cap="none" spc="0" normalizeH="0" baseline="30000" noProof="0" dirty="0">
                <a:ln>
                  <a:noFill/>
                </a:ln>
                <a:solidFill>
                  <a:srgbClr val="000000"/>
                </a:solidFill>
                <a:effectLst/>
                <a:uLnTx/>
                <a:uFillTx/>
                <a:latin typeface="Arial"/>
                <a:ea typeface="Meiryo UI"/>
                <a:cs typeface="+mn-cs"/>
              </a:rPr>
              <a:t>２</a:t>
            </a:r>
            <a:endParaRPr kumimoji="1" lang="en-US" altLang="ja-JP" sz="1400" b="0" i="0" u="none" strike="noStrike" kern="1200" cap="none" spc="0" normalizeH="0" baseline="30000" noProof="0" dirty="0">
              <a:ln>
                <a:noFill/>
              </a:ln>
              <a:solidFill>
                <a:srgbClr val="000000"/>
              </a:solidFill>
              <a:effectLst/>
              <a:uLnTx/>
              <a:uFillTx/>
              <a:latin typeface="Arial"/>
              <a:ea typeface="Meiryo UI"/>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en-US" altLang="ja-JP" sz="1400" b="0" i="0" u="none" strike="noStrike" kern="1200" cap="none" spc="0" normalizeH="0" baseline="0" noProof="0" dirty="0" err="1">
                <a:ln>
                  <a:noFill/>
                </a:ln>
                <a:solidFill>
                  <a:srgbClr val="000000"/>
                </a:solidFill>
                <a:effectLst/>
                <a:uLnTx/>
                <a:uFillTx/>
                <a:latin typeface="Arial"/>
                <a:ea typeface="Meiryo UI"/>
                <a:cs typeface="+mn-cs"/>
              </a:rPr>
              <a:t>mDL</a:t>
            </a:r>
            <a:r>
              <a:rPr kumimoji="1" lang="ja-JP" altLang="en-US" sz="1400" b="0" i="0" u="none" strike="noStrike" kern="1200" cap="none" spc="0" normalizeH="0" baseline="0" noProof="0" dirty="0">
                <a:ln>
                  <a:noFill/>
                </a:ln>
                <a:solidFill>
                  <a:srgbClr val="000000"/>
                </a:solidFill>
                <a:effectLst/>
                <a:uLnTx/>
                <a:uFillTx/>
                <a:latin typeface="Arial"/>
                <a:ea typeface="Meiryo UI"/>
                <a:cs typeface="+mn-cs"/>
              </a:rPr>
              <a:t>によって、個人は物理的な</a:t>
            </a:r>
            <a:r>
              <a:rPr kumimoji="1" lang="en-US" altLang="ja-JP" sz="1400" b="0" i="0" u="none" strike="noStrike" kern="1200" cap="none" spc="0" normalizeH="0" baseline="0" noProof="0" dirty="0">
                <a:ln>
                  <a:noFill/>
                </a:ln>
                <a:solidFill>
                  <a:srgbClr val="000000"/>
                </a:solidFill>
                <a:effectLst/>
                <a:uLnTx/>
                <a:uFillTx/>
                <a:latin typeface="Arial"/>
                <a:ea typeface="Meiryo UI"/>
                <a:cs typeface="+mn-cs"/>
              </a:rPr>
              <a:t>ID</a:t>
            </a:r>
            <a:r>
              <a:rPr kumimoji="1" lang="ja-JP" altLang="en-US" sz="1400" b="0" i="0" u="none" strike="noStrike" kern="1200" cap="none" spc="0" normalizeH="0" baseline="0" noProof="0" dirty="0">
                <a:ln>
                  <a:noFill/>
                </a:ln>
                <a:solidFill>
                  <a:srgbClr val="000000"/>
                </a:solidFill>
                <a:effectLst/>
                <a:uLnTx/>
                <a:uFillTx/>
                <a:latin typeface="Arial"/>
                <a:ea typeface="Meiryo UI"/>
                <a:cs typeface="+mn-cs"/>
              </a:rPr>
              <a:t>を携行することなく、自身のデバイスで運転免許証を管理することができ、トランザクションに必要な属性情報のみを提示することが可能になる</a:t>
            </a:r>
            <a:r>
              <a:rPr kumimoji="1" lang="ja-JP" altLang="en-US" sz="1400" b="0" i="0" u="none" strike="noStrike" kern="1200" cap="none" spc="0" normalizeH="0" baseline="30000" noProof="0" dirty="0">
                <a:ln>
                  <a:noFill/>
                </a:ln>
                <a:solidFill>
                  <a:srgbClr val="000000"/>
                </a:solidFill>
                <a:effectLst/>
                <a:uLnTx/>
                <a:uFillTx/>
                <a:latin typeface="Arial"/>
                <a:ea typeface="Meiryo UI"/>
                <a:cs typeface="+mn-cs"/>
              </a:rPr>
              <a:t>３</a:t>
            </a:r>
            <a:endParaRPr kumimoji="1" lang="en-US" altLang="ja-JP" sz="1400" b="0" i="0" u="none" strike="noStrike" kern="1200" cap="none" spc="0" normalizeH="0" baseline="30000" noProof="0" dirty="0">
              <a:ln>
                <a:noFill/>
              </a:ln>
              <a:solidFill>
                <a:srgbClr val="000000"/>
              </a:solidFill>
              <a:effectLst/>
              <a:uLnTx/>
              <a:uFillTx/>
              <a:latin typeface="Arial"/>
              <a:ea typeface="Meiryo UI"/>
              <a:cs typeface="+mn-cs"/>
            </a:endParaRPr>
          </a:p>
        </p:txBody>
      </p:sp>
      <p:sp>
        <p:nvSpPr>
          <p:cNvPr id="24" name="正方形/長方形 23"/>
          <p:cNvSpPr/>
          <p:nvPr/>
        </p:nvSpPr>
        <p:spPr>
          <a:xfrm>
            <a:off x="5061585" y="2180948"/>
            <a:ext cx="4254364" cy="1710284"/>
          </a:xfrm>
          <a:prstGeom prst="rect">
            <a:avLst/>
          </a:prstGeom>
          <a:no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1" lang="en-US" altLang="ja-JP" sz="14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25" name="テキスト ボックス 24"/>
          <p:cNvSpPr txBox="1"/>
          <p:nvPr/>
        </p:nvSpPr>
        <p:spPr>
          <a:xfrm>
            <a:off x="331491" y="5817744"/>
            <a:ext cx="9337050" cy="779906"/>
          </a:xfrm>
          <a:prstGeom prst="rect">
            <a:avLst/>
          </a:prstGeom>
        </p:spPr>
        <p:txBody>
          <a:bodyPr vert="horz" wrap="none" lIns="0" tIns="45720" rIns="0" bIns="45720" rtlCol="0"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出所）</a:t>
            </a:r>
            <a:endParaRPr kumimoji="1" lang="en-US" altLang="ja-JP" sz="9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１　</a:t>
            </a:r>
            <a:r>
              <a:rPr kumimoji="1" lang="en-US" altLang="ja-JP" sz="9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https://www.govtech.com/fs/california-moves-to-test-new-digital-drivers-licenses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２　</a:t>
            </a:r>
            <a:r>
              <a:rPr kumimoji="1" lang="en-US" altLang="ja-JP" sz="9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https://www.soumu.go.jp/main_content/000779585.pdf</a:t>
            </a:r>
          </a:p>
          <a:p>
            <a:pPr marL="92075" marR="0" lvl="0" indent="-92075"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３　</a:t>
            </a:r>
            <a:r>
              <a:rPr kumimoji="1" lang="en-US" altLang="ja-JP" sz="9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https://www.idemia.com/press-release/idemia-enables-acceptance-state-ids-and-drivers-licenses-apple-wallet-tsa-airport-checkpoints-2022-03-24#:~:text</a:t>
            </a:r>
            <a:br>
              <a:rPr kumimoji="1" lang="en-US" altLang="ja-JP" sz="9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br>
            <a:r>
              <a:rPr kumimoji="1" lang="en-US" altLang="ja-JP" sz="9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=The%20TSA%20will%20be%20the,Face%20ID%20or%20Touch%20ID</a:t>
            </a:r>
          </a:p>
        </p:txBody>
      </p:sp>
      <p:sp>
        <p:nvSpPr>
          <p:cNvPr id="13" name="正方形/長方形 12"/>
          <p:cNvSpPr/>
          <p:nvPr/>
        </p:nvSpPr>
        <p:spPr>
          <a:xfrm>
            <a:off x="373528" y="3529554"/>
            <a:ext cx="3318616" cy="252000"/>
          </a:xfrm>
          <a:prstGeom prst="rect">
            <a:avLst/>
          </a:prstGeom>
          <a:solidFill>
            <a:schemeClr val="accent2">
              <a:lumMod val="75000"/>
              <a:lumOff val="2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Arial"/>
                <a:ea typeface="Meiryo UI"/>
                <a:cs typeface="+mn-cs"/>
              </a:rPr>
              <a:t>米国における</a:t>
            </a:r>
            <a:r>
              <a:rPr kumimoji="1" lang="en-US" altLang="ja-JP" sz="1400" b="1" i="0" u="none" strike="noStrike" kern="1200" cap="none" spc="0" normalizeH="0" baseline="0" noProof="0" dirty="0" err="1">
                <a:ln>
                  <a:noFill/>
                </a:ln>
                <a:solidFill>
                  <a:srgbClr val="FFFFFF"/>
                </a:solidFill>
                <a:effectLst/>
                <a:uLnTx/>
                <a:uFillTx/>
                <a:latin typeface="Arial"/>
                <a:ea typeface="Meiryo UI"/>
                <a:cs typeface="+mn-cs"/>
              </a:rPr>
              <a:t>mDL</a:t>
            </a:r>
            <a:r>
              <a:rPr kumimoji="1" lang="ja-JP" altLang="en-US" sz="1400" b="1" i="0" u="none" strike="noStrike" kern="1200" cap="none" spc="0" normalizeH="0" baseline="0" noProof="0" dirty="0">
                <a:ln>
                  <a:noFill/>
                </a:ln>
                <a:solidFill>
                  <a:srgbClr val="FFFFFF"/>
                </a:solidFill>
                <a:effectLst/>
                <a:uLnTx/>
                <a:uFillTx/>
                <a:latin typeface="Arial"/>
                <a:ea typeface="Meiryo UI"/>
                <a:cs typeface="+mn-cs"/>
              </a:rPr>
              <a:t>の導入</a:t>
            </a:r>
            <a:endParaRPr kumimoji="1" lang="en-US" altLang="ja-JP" sz="1400" b="1" i="0" u="none" strike="noStrike" kern="1200" cap="none" spc="0" normalizeH="0" baseline="3000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15" name="正方形/長方形 14"/>
          <p:cNvSpPr/>
          <p:nvPr/>
        </p:nvSpPr>
        <p:spPr>
          <a:xfrm>
            <a:off x="373231" y="3527983"/>
            <a:ext cx="9200982" cy="1519792"/>
          </a:xfrm>
          <a:prstGeom prst="rect">
            <a:avLst/>
          </a:prstGeom>
          <a:noFill/>
          <a:ln>
            <a:solidFill>
              <a:schemeClr val="accent2">
                <a:lumMod val="25000"/>
                <a:lumOff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16" name="正方形/長方形 15"/>
          <p:cNvSpPr/>
          <p:nvPr/>
        </p:nvSpPr>
        <p:spPr>
          <a:xfrm>
            <a:off x="481492" y="3899614"/>
            <a:ext cx="8942420" cy="976722"/>
          </a:xfrm>
          <a:prstGeom prst="rect">
            <a:avLst/>
          </a:prstGeom>
          <a:no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400" b="0" i="0" u="none" strike="noStrike" kern="1200" cap="none" spc="0" normalizeH="0" baseline="0" noProof="0" dirty="0">
                <a:ln>
                  <a:noFill/>
                </a:ln>
                <a:solidFill>
                  <a:srgbClr val="000000"/>
                </a:solidFill>
                <a:effectLst/>
                <a:uLnTx/>
                <a:uFillTx/>
                <a:latin typeface="Arial"/>
                <a:ea typeface="Meiryo UI"/>
                <a:cs typeface="+mn-cs"/>
              </a:rPr>
              <a:t>ルイジアナ州、コロラド州、アリゾナ州は早期から</a:t>
            </a:r>
            <a:r>
              <a:rPr kumimoji="1" lang="ja-JP" altLang="en-US" sz="1400" b="0" i="0" u="none" strike="noStrike" kern="1200" cap="none" spc="0" normalizeH="0" baseline="0" noProof="0" dirty="0" err="1">
                <a:ln>
                  <a:noFill/>
                </a:ln>
                <a:solidFill>
                  <a:srgbClr val="000000"/>
                </a:solidFill>
                <a:effectLst/>
                <a:uLnTx/>
                <a:uFillTx/>
                <a:latin typeface="Arial"/>
                <a:ea typeface="Meiryo UI"/>
                <a:cs typeface="+mn-cs"/>
              </a:rPr>
              <a:t>ｍ</a:t>
            </a:r>
            <a:r>
              <a:rPr kumimoji="1" lang="en-US" altLang="ja-JP" sz="1400" b="0" i="0" u="none" strike="noStrike" kern="1200" cap="none" spc="0" normalizeH="0" baseline="0" noProof="0" dirty="0">
                <a:ln>
                  <a:noFill/>
                </a:ln>
                <a:solidFill>
                  <a:srgbClr val="000000"/>
                </a:solidFill>
                <a:effectLst/>
                <a:uLnTx/>
                <a:uFillTx/>
                <a:latin typeface="Arial"/>
                <a:ea typeface="Meiryo UI"/>
                <a:cs typeface="+mn-cs"/>
              </a:rPr>
              <a:t>DL</a:t>
            </a:r>
            <a:r>
              <a:rPr kumimoji="1" lang="ja-JP" altLang="en-US" sz="1400" b="0" i="0" u="none" strike="noStrike" kern="1200" cap="none" spc="0" normalizeH="0" baseline="0" noProof="0" dirty="0">
                <a:ln>
                  <a:noFill/>
                </a:ln>
                <a:solidFill>
                  <a:srgbClr val="000000"/>
                </a:solidFill>
                <a:effectLst/>
                <a:uLnTx/>
                <a:uFillTx/>
                <a:latin typeface="Arial"/>
                <a:ea typeface="Meiryo UI"/>
                <a:cs typeface="+mn-cs"/>
              </a:rPr>
              <a:t>の導入に取り組んでおり、カリフォルニア州、ユタ州などが近年テストに着手している</a:t>
            </a:r>
            <a:endParaRPr kumimoji="1" lang="en-US" altLang="ja-JP" sz="1400" b="0" i="0" u="none" strike="noStrike" kern="1200" cap="none" spc="0" normalizeH="0" baseline="0" noProof="0" dirty="0">
              <a:ln>
                <a:noFill/>
              </a:ln>
              <a:solidFill>
                <a:srgbClr val="000000"/>
              </a:solidFill>
              <a:effectLst/>
              <a:uLnTx/>
              <a:uFillTx/>
              <a:latin typeface="Arial"/>
              <a:ea typeface="Meiryo UI"/>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400" b="0" i="0" u="none" strike="noStrike" kern="1200" cap="none" spc="0" normalizeH="0" baseline="0" noProof="0" dirty="0">
                <a:ln>
                  <a:noFill/>
                </a:ln>
                <a:solidFill>
                  <a:srgbClr val="000000"/>
                </a:solidFill>
                <a:effectLst/>
                <a:uLnTx/>
                <a:uFillTx/>
                <a:latin typeface="Arial"/>
                <a:ea typeface="Meiryo UI"/>
                <a:cs typeface="+mn-cs"/>
              </a:rPr>
              <a:t>米国運輸保安局（</a:t>
            </a:r>
            <a:r>
              <a:rPr kumimoji="1" lang="en-US" altLang="ja-JP" sz="1400" b="0" i="0" u="none" strike="noStrike" kern="1200" cap="none" spc="0" normalizeH="0" baseline="0" noProof="0" dirty="0">
                <a:ln>
                  <a:noFill/>
                </a:ln>
                <a:solidFill>
                  <a:srgbClr val="000000"/>
                </a:solidFill>
                <a:effectLst/>
                <a:uLnTx/>
                <a:uFillTx/>
                <a:latin typeface="Arial"/>
                <a:ea typeface="Meiryo UI"/>
                <a:cs typeface="+mn-cs"/>
              </a:rPr>
              <a:t>TSA</a:t>
            </a:r>
            <a:r>
              <a:rPr kumimoji="1" lang="ja-JP" altLang="en-US" sz="1400" b="0" i="0" u="none" strike="noStrike" kern="1200" cap="none" spc="0" normalizeH="0" baseline="0" noProof="0" dirty="0">
                <a:ln>
                  <a:noFill/>
                </a:ln>
                <a:solidFill>
                  <a:srgbClr val="000000"/>
                </a:solidFill>
                <a:effectLst/>
                <a:uLnTx/>
                <a:uFillTx/>
                <a:latin typeface="Arial"/>
                <a:ea typeface="Meiryo UI"/>
                <a:cs typeface="+mn-cs"/>
              </a:rPr>
              <a:t>）は、</a:t>
            </a:r>
            <a:r>
              <a:rPr kumimoji="1" lang="en-US" altLang="ja-JP" sz="1400" b="0" i="0" u="none" strike="noStrike" kern="1200" cap="none" spc="0" normalizeH="0" baseline="0" noProof="0" dirty="0">
                <a:ln>
                  <a:noFill/>
                </a:ln>
                <a:solidFill>
                  <a:srgbClr val="000000"/>
                </a:solidFill>
                <a:effectLst/>
                <a:uLnTx/>
                <a:uFillTx/>
                <a:latin typeface="Arial"/>
                <a:ea typeface="Meiryo UI"/>
                <a:cs typeface="+mn-cs"/>
              </a:rPr>
              <a:t>Apple</a:t>
            </a:r>
            <a:r>
              <a:rPr kumimoji="1" lang="ja-JP" altLang="en-US" sz="1400" b="0" i="0" u="none" strike="noStrike" kern="1200" cap="none" spc="0" normalizeH="0" baseline="0" noProof="0" dirty="0">
                <a:ln>
                  <a:noFill/>
                </a:ln>
                <a:solidFill>
                  <a:srgbClr val="000000"/>
                </a:solidFill>
                <a:effectLst/>
                <a:uLnTx/>
                <a:uFillTx/>
                <a:latin typeface="Arial"/>
                <a:ea typeface="Meiryo UI"/>
                <a:cs typeface="+mn-cs"/>
              </a:rPr>
              <a:t>社のウォレットアプリケーションをもって</a:t>
            </a:r>
            <a:r>
              <a:rPr kumimoji="1" lang="en-US" altLang="ja-JP" sz="1400" b="0" i="0" u="none" strike="noStrike" kern="1200" cap="none" spc="0" normalizeH="0" baseline="0" noProof="0" dirty="0" err="1">
                <a:ln>
                  <a:noFill/>
                </a:ln>
                <a:solidFill>
                  <a:srgbClr val="000000"/>
                </a:solidFill>
                <a:effectLst/>
                <a:uLnTx/>
                <a:uFillTx/>
                <a:latin typeface="Arial"/>
                <a:ea typeface="Meiryo UI"/>
                <a:cs typeface="+mn-cs"/>
              </a:rPr>
              <a:t>mDL</a:t>
            </a:r>
            <a:r>
              <a:rPr kumimoji="1" lang="ja-JP" altLang="en-US" sz="1400" b="0" i="0" u="none" strike="noStrike" kern="1200" cap="none" spc="0" normalizeH="0" baseline="0" noProof="0" dirty="0">
                <a:ln>
                  <a:noFill/>
                </a:ln>
                <a:solidFill>
                  <a:srgbClr val="000000"/>
                </a:solidFill>
                <a:effectLst/>
                <a:uLnTx/>
                <a:uFillTx/>
                <a:latin typeface="Arial"/>
                <a:ea typeface="Meiryo UI"/>
                <a:cs typeface="+mn-cs"/>
              </a:rPr>
              <a:t>のサポートを開始しており、アリゾナ州では</a:t>
            </a:r>
            <a:r>
              <a:rPr kumimoji="1" lang="en-US" altLang="ja-JP" sz="1400" b="0" i="0" u="none" strike="noStrike" kern="1200" cap="none" spc="0" normalizeH="0" baseline="0" noProof="0" dirty="0" err="1">
                <a:ln>
                  <a:noFill/>
                </a:ln>
                <a:solidFill>
                  <a:srgbClr val="000000"/>
                </a:solidFill>
                <a:effectLst/>
                <a:uLnTx/>
                <a:uFillTx/>
                <a:latin typeface="Arial"/>
                <a:ea typeface="Meiryo UI"/>
                <a:cs typeface="+mn-cs"/>
              </a:rPr>
              <a:t>mDL</a:t>
            </a:r>
            <a:r>
              <a:rPr kumimoji="1" lang="ja-JP" altLang="en-US" sz="1400" b="0" i="0" u="none" strike="noStrike" kern="1200" cap="none" spc="0" normalizeH="0" baseline="0" noProof="0" dirty="0">
                <a:ln>
                  <a:noFill/>
                </a:ln>
                <a:solidFill>
                  <a:srgbClr val="000000"/>
                </a:solidFill>
                <a:effectLst/>
                <a:uLnTx/>
                <a:uFillTx/>
                <a:latin typeface="Arial"/>
                <a:ea typeface="Meiryo UI"/>
                <a:cs typeface="+mn-cs"/>
              </a:rPr>
              <a:t>を空港の保安検査で提示することが可能である</a:t>
            </a:r>
            <a:endParaRPr kumimoji="1" lang="en-US" altLang="ja-JP" sz="1400" b="0" i="0" u="none" strike="noStrike" kern="1200" cap="none" spc="0" normalizeH="0" baseline="30000" noProof="0" dirty="0">
              <a:ln>
                <a:noFill/>
              </a:ln>
              <a:solidFill>
                <a:srgbClr val="000000"/>
              </a:solidFill>
              <a:effectLst/>
              <a:uLnTx/>
              <a:uFillTx/>
              <a:latin typeface="Arial"/>
              <a:ea typeface="Meiryo UI"/>
              <a:cs typeface="+mn-cs"/>
            </a:endParaRPr>
          </a:p>
        </p:txBody>
      </p:sp>
    </p:spTree>
    <p:extLst>
      <p:ext uri="{BB962C8B-B14F-4D97-AF65-F5344CB8AC3E}">
        <p14:creationId xmlns:p14="http://schemas.microsoft.com/office/powerpoint/2010/main" val="1616637246"/>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タイトル 7"/>
          <p:cNvSpPr>
            <a:spLocks noGrp="1"/>
          </p:cNvSpPr>
          <p:nvPr>
            <p:ph type="title"/>
          </p:nvPr>
        </p:nvSpPr>
        <p:spPr>
          <a:xfrm>
            <a:off x="331490" y="164692"/>
            <a:ext cx="9243021" cy="497459"/>
          </a:xfrm>
        </p:spPr>
        <p:txBody>
          <a:bodyPr>
            <a:normAutofit fontScale="90000"/>
          </a:bodyPr>
          <a:lstStyle/>
          <a:p>
            <a:r>
              <a:rPr lang="en-US" altLang="ja-JP" sz="1100" dirty="0">
                <a:solidFill>
                  <a:srgbClr val="002060"/>
                </a:solidFill>
              </a:rPr>
              <a:t>3.3.2</a:t>
            </a:r>
            <a:r>
              <a:rPr lang="ja-JP" altLang="en-US" sz="1100" dirty="0">
                <a:solidFill>
                  <a:srgbClr val="002060"/>
                </a:solidFill>
              </a:rPr>
              <a:t>　自己主権型／分散型アイデンティティに関する取り組み・ユースケース　</a:t>
            </a:r>
            <a:r>
              <a:rPr lang="en-US" altLang="ja-JP" sz="1400" b="1" spc="0" dirty="0">
                <a:solidFill>
                  <a:srgbClr val="002060"/>
                </a:solidFill>
              </a:rPr>
              <a:t/>
            </a:r>
            <a:br>
              <a:rPr lang="en-US" altLang="ja-JP" sz="1400" b="1" spc="0" dirty="0">
                <a:solidFill>
                  <a:srgbClr val="002060"/>
                </a:solidFill>
              </a:rPr>
            </a:br>
            <a:r>
              <a:rPr lang="ja-JP" altLang="en-US" sz="2000" b="1" spc="0" dirty="0">
                <a:solidFill>
                  <a:srgbClr val="002060"/>
                </a:solidFill>
              </a:rPr>
              <a:t>イリノイ州と</a:t>
            </a:r>
            <a:r>
              <a:rPr lang="en-US" altLang="ja-JP" sz="2000" b="1" spc="0" dirty="0" err="1">
                <a:solidFill>
                  <a:srgbClr val="002060"/>
                </a:solidFill>
              </a:rPr>
              <a:t>Evernym</a:t>
            </a:r>
            <a:r>
              <a:rPr lang="ja-JP" altLang="en-US" sz="2000" b="1" spc="0" dirty="0">
                <a:solidFill>
                  <a:srgbClr val="002060"/>
                </a:solidFill>
              </a:rPr>
              <a:t>の提携</a:t>
            </a:r>
            <a:endParaRPr lang="ja-JP" altLang="en-US" sz="3100" b="1" spc="0" dirty="0">
              <a:solidFill>
                <a:srgbClr val="002060"/>
              </a:solidFill>
            </a:endParaRPr>
          </a:p>
        </p:txBody>
      </p:sp>
      <p:sp>
        <p:nvSpPr>
          <p:cNvPr id="10" name="正方形/長方形 9"/>
          <p:cNvSpPr/>
          <p:nvPr/>
        </p:nvSpPr>
        <p:spPr>
          <a:xfrm>
            <a:off x="8589228" y="74294"/>
            <a:ext cx="985283" cy="186395"/>
          </a:xfrm>
          <a:prstGeom prst="rect">
            <a:avLst/>
          </a:prstGeom>
          <a:solidFill>
            <a:schemeClr val="accent2">
              <a:lumMod val="25000"/>
              <a:lumOff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米国</a:t>
            </a:r>
          </a:p>
        </p:txBody>
      </p:sp>
      <p:sp>
        <p:nvSpPr>
          <p:cNvPr id="11" name="正方形/長方形 10"/>
          <p:cNvSpPr/>
          <p:nvPr/>
        </p:nvSpPr>
        <p:spPr>
          <a:xfrm>
            <a:off x="8589228" y="287160"/>
            <a:ext cx="985283" cy="186395"/>
          </a:xfrm>
          <a:prstGeom prst="rect">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カナダ</a:t>
            </a:r>
          </a:p>
        </p:txBody>
      </p:sp>
      <p:sp>
        <p:nvSpPr>
          <p:cNvPr id="12" name="テキスト プレースホルダー 2"/>
          <p:cNvSpPr>
            <a:spLocks noGrp="1"/>
          </p:cNvSpPr>
          <p:nvPr>
            <p:ph type="body" sz="quarter" idx="10"/>
          </p:nvPr>
        </p:nvSpPr>
        <p:spPr>
          <a:xfrm>
            <a:off x="331788" y="752549"/>
            <a:ext cx="9242425" cy="579760"/>
          </a:xfrm>
        </p:spPr>
        <p:txBody>
          <a:bodyPr/>
          <a:lstStyle/>
          <a:p>
            <a:pPr lvl="0" defTabSz="288000" fontAlgn="auto">
              <a:spcBef>
                <a:spcPts val="0"/>
              </a:spcBef>
              <a:spcAft>
                <a:spcPts val="0"/>
              </a:spcAft>
              <a:defRPr/>
            </a:pPr>
            <a:r>
              <a:rPr lang="ja-JP" altLang="en-US" sz="1600" b="1" dirty="0">
                <a:solidFill>
                  <a:srgbClr val="000000"/>
                </a:solidFill>
              </a:rPr>
              <a:t>イリノイ州政府は、自己主権型</a:t>
            </a:r>
            <a:r>
              <a:rPr lang="en-US" altLang="ja-JP" sz="1600" b="1" dirty="0">
                <a:solidFill>
                  <a:srgbClr val="000000"/>
                </a:solidFill>
              </a:rPr>
              <a:t>ID</a:t>
            </a:r>
            <a:r>
              <a:rPr lang="ja-JP" altLang="en-US" sz="1600" b="1" dirty="0">
                <a:solidFill>
                  <a:srgbClr val="000000"/>
                </a:solidFill>
              </a:rPr>
              <a:t>ソリューションのプロバイダーである</a:t>
            </a:r>
            <a:r>
              <a:rPr lang="en-US" altLang="ja-JP" sz="1600" b="1" dirty="0" err="1">
                <a:solidFill>
                  <a:srgbClr val="000000"/>
                </a:solidFill>
              </a:rPr>
              <a:t>Evernym</a:t>
            </a:r>
            <a:r>
              <a:rPr lang="ja-JP" altLang="en-US" sz="1600" b="1" dirty="0">
                <a:solidFill>
                  <a:srgbClr val="000000"/>
                </a:solidFill>
              </a:rPr>
              <a:t>社と提携し、分散型台帳技術を活用して、出生登録プロセスにおいてイリノイ州市民の自己主権型</a:t>
            </a:r>
            <a:r>
              <a:rPr lang="en-US" altLang="ja-JP" sz="1600" b="1" dirty="0">
                <a:solidFill>
                  <a:srgbClr val="000000"/>
                </a:solidFill>
              </a:rPr>
              <a:t>ID</a:t>
            </a:r>
            <a:r>
              <a:rPr lang="ja-JP" altLang="en-US" sz="1600" b="1" dirty="0">
                <a:solidFill>
                  <a:srgbClr val="000000"/>
                </a:solidFill>
              </a:rPr>
              <a:t>を作成する試みを</a:t>
            </a:r>
            <a:r>
              <a:rPr lang="en-US" altLang="ja-JP" sz="1600" b="1" dirty="0">
                <a:solidFill>
                  <a:srgbClr val="000000"/>
                </a:solidFill>
              </a:rPr>
              <a:t>2017</a:t>
            </a:r>
            <a:r>
              <a:rPr lang="ja-JP" altLang="en-US" sz="1600" b="1" dirty="0">
                <a:solidFill>
                  <a:srgbClr val="000000"/>
                </a:solidFill>
              </a:rPr>
              <a:t>年に発表した</a:t>
            </a:r>
            <a:r>
              <a:rPr lang="ja-JP" altLang="en-US" sz="1600" b="1" baseline="30000" dirty="0">
                <a:solidFill>
                  <a:srgbClr val="000000"/>
                </a:solidFill>
              </a:rPr>
              <a:t>１、２</a:t>
            </a:r>
            <a:endParaRPr lang="en-US" altLang="ja-JP" sz="1600" b="1" baseline="30000" dirty="0">
              <a:solidFill>
                <a:srgbClr val="000000"/>
              </a:solidFill>
            </a:endParaRPr>
          </a:p>
        </p:txBody>
      </p:sp>
      <p:sp>
        <p:nvSpPr>
          <p:cNvPr id="21" name="正方形/長方形 20"/>
          <p:cNvSpPr/>
          <p:nvPr/>
        </p:nvSpPr>
        <p:spPr>
          <a:xfrm>
            <a:off x="331788" y="1573151"/>
            <a:ext cx="3318616" cy="252000"/>
          </a:xfrm>
          <a:prstGeom prst="rect">
            <a:avLst/>
          </a:prstGeom>
          <a:solidFill>
            <a:schemeClr val="accent2">
              <a:lumMod val="75000"/>
              <a:lumOff val="2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取り組みの概要</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22" name="正方形/長方形 21"/>
          <p:cNvSpPr/>
          <p:nvPr/>
        </p:nvSpPr>
        <p:spPr>
          <a:xfrm>
            <a:off x="331789" y="1573151"/>
            <a:ext cx="9200982" cy="2255027"/>
          </a:xfrm>
          <a:prstGeom prst="rect">
            <a:avLst/>
          </a:prstGeom>
          <a:noFill/>
          <a:ln>
            <a:solidFill>
              <a:schemeClr val="accent2">
                <a:lumMod val="25000"/>
                <a:lumOff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23" name="正方形/長方形 22"/>
          <p:cNvSpPr/>
          <p:nvPr/>
        </p:nvSpPr>
        <p:spPr>
          <a:xfrm>
            <a:off x="440050" y="1963821"/>
            <a:ext cx="8942420" cy="1710284"/>
          </a:xfrm>
          <a:prstGeom prst="rect">
            <a:avLst/>
          </a:prstGeom>
          <a:no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400" b="0" i="0" u="none" strike="noStrike" kern="1200" cap="none" spc="0" normalizeH="0" baseline="0" noProof="0" dirty="0">
                <a:ln>
                  <a:noFill/>
                </a:ln>
                <a:solidFill>
                  <a:srgbClr val="000000"/>
                </a:solidFill>
                <a:effectLst/>
                <a:uLnTx/>
                <a:uFillTx/>
                <a:latin typeface="Arial"/>
                <a:ea typeface="Meiryo UI"/>
                <a:cs typeface="+mn-cs"/>
              </a:rPr>
              <a:t>イリノイ州政府は、</a:t>
            </a:r>
            <a:r>
              <a:rPr kumimoji="1" lang="en-US" altLang="ja-JP" sz="1400" b="0" i="0" u="none" strike="noStrike" kern="1200" cap="none" spc="0" normalizeH="0" baseline="0" noProof="0" dirty="0">
                <a:ln>
                  <a:noFill/>
                </a:ln>
                <a:solidFill>
                  <a:srgbClr val="000000"/>
                </a:solidFill>
                <a:effectLst/>
                <a:uLnTx/>
                <a:uFillTx/>
                <a:latin typeface="Arial"/>
                <a:ea typeface="Meiryo UI"/>
                <a:cs typeface="+mn-cs"/>
              </a:rPr>
              <a:t>2017</a:t>
            </a:r>
            <a:r>
              <a:rPr kumimoji="1" lang="ja-JP" altLang="en-US" sz="1400" b="0" i="0" u="none" strike="noStrike" kern="1200" cap="none" spc="0" normalizeH="0" baseline="0" noProof="0" dirty="0">
                <a:ln>
                  <a:noFill/>
                </a:ln>
                <a:solidFill>
                  <a:srgbClr val="000000"/>
                </a:solidFill>
                <a:effectLst/>
                <a:uLnTx/>
                <a:uFillTx/>
                <a:latin typeface="Arial"/>
                <a:ea typeface="Meiryo UI"/>
                <a:cs typeface="+mn-cs"/>
              </a:rPr>
              <a:t>年に自己主権型</a:t>
            </a:r>
            <a:r>
              <a:rPr kumimoji="1" lang="en-US" altLang="ja-JP" sz="1400" b="0" i="0" u="none" strike="noStrike" kern="1200" cap="none" spc="0" normalizeH="0" baseline="0" noProof="0" dirty="0">
                <a:ln>
                  <a:noFill/>
                </a:ln>
                <a:solidFill>
                  <a:srgbClr val="000000"/>
                </a:solidFill>
                <a:effectLst/>
                <a:uLnTx/>
                <a:uFillTx/>
                <a:latin typeface="Arial"/>
                <a:ea typeface="Meiryo UI"/>
                <a:cs typeface="+mn-cs"/>
              </a:rPr>
              <a:t>ID</a:t>
            </a:r>
            <a:r>
              <a:rPr kumimoji="1" lang="ja-JP" altLang="en-US" sz="1400" b="0" i="0" u="none" strike="noStrike" kern="1200" cap="none" spc="0" normalizeH="0" baseline="0" noProof="0" dirty="0">
                <a:ln>
                  <a:noFill/>
                </a:ln>
                <a:solidFill>
                  <a:srgbClr val="000000"/>
                </a:solidFill>
                <a:effectLst/>
                <a:uLnTx/>
                <a:uFillTx/>
                <a:latin typeface="Arial"/>
                <a:ea typeface="Meiryo UI"/>
                <a:cs typeface="+mn-cs"/>
              </a:rPr>
              <a:t>ソリューションのプロバイダーである</a:t>
            </a:r>
            <a:r>
              <a:rPr kumimoji="1" lang="en-US" altLang="ja-JP" sz="1400" b="0" i="0" u="none" strike="noStrike" kern="1200" cap="none" spc="0" normalizeH="0" baseline="0" noProof="0" dirty="0" err="1">
                <a:ln>
                  <a:noFill/>
                </a:ln>
                <a:solidFill>
                  <a:srgbClr val="000000"/>
                </a:solidFill>
                <a:effectLst/>
                <a:uLnTx/>
                <a:uFillTx/>
                <a:latin typeface="Arial"/>
                <a:ea typeface="Meiryo UI"/>
                <a:cs typeface="+mn-cs"/>
              </a:rPr>
              <a:t>Evernym</a:t>
            </a:r>
            <a:r>
              <a:rPr kumimoji="1" lang="ja-JP" altLang="en-US" sz="1400" b="0" i="0" u="none" strike="noStrike" kern="1200" cap="none" spc="0" normalizeH="0" baseline="0" noProof="0" dirty="0">
                <a:ln>
                  <a:noFill/>
                </a:ln>
                <a:solidFill>
                  <a:srgbClr val="000000"/>
                </a:solidFill>
                <a:effectLst/>
                <a:uLnTx/>
                <a:uFillTx/>
                <a:latin typeface="Arial"/>
                <a:ea typeface="Meiryo UI"/>
                <a:cs typeface="+mn-cs"/>
              </a:rPr>
              <a:t>社との提携を発表し、分散型台帳技術を活用して、イリノイ州市民の為の安全なデジタル</a:t>
            </a:r>
            <a:r>
              <a:rPr kumimoji="1" lang="en-US" altLang="ja-JP" sz="1400" b="0" i="0" u="none" strike="noStrike" kern="1200" cap="none" spc="0" normalizeH="0" baseline="0" noProof="0" dirty="0">
                <a:ln>
                  <a:noFill/>
                </a:ln>
                <a:solidFill>
                  <a:srgbClr val="000000"/>
                </a:solidFill>
                <a:effectLst/>
                <a:uLnTx/>
                <a:uFillTx/>
                <a:latin typeface="Arial"/>
                <a:ea typeface="Meiryo UI"/>
                <a:cs typeface="+mn-cs"/>
              </a:rPr>
              <a:t>ID</a:t>
            </a:r>
            <a:r>
              <a:rPr kumimoji="1" lang="ja-JP" altLang="en-US" sz="1400" b="0" i="0" u="none" strike="noStrike" kern="1200" cap="none" spc="0" normalizeH="0" baseline="0" noProof="0" dirty="0">
                <a:ln>
                  <a:noFill/>
                </a:ln>
                <a:solidFill>
                  <a:srgbClr val="000000"/>
                </a:solidFill>
                <a:effectLst/>
                <a:uLnTx/>
                <a:uFillTx/>
                <a:latin typeface="Arial"/>
                <a:ea typeface="Meiryo UI"/>
                <a:cs typeface="+mn-cs"/>
              </a:rPr>
              <a:t>ソリューションを提供することを明らかにした</a:t>
            </a:r>
            <a:endParaRPr kumimoji="1" lang="en-US" altLang="ja-JP" sz="1400" b="0" i="0" u="none" strike="noStrike" kern="1200" cap="none" spc="0" normalizeH="0" baseline="0" noProof="0" dirty="0">
              <a:ln>
                <a:noFill/>
              </a:ln>
              <a:solidFill>
                <a:srgbClr val="000000"/>
              </a:solidFill>
              <a:effectLst/>
              <a:uLnTx/>
              <a:uFillTx/>
              <a:latin typeface="Arial"/>
              <a:ea typeface="Meiryo UI"/>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400" b="0" i="0" u="none" strike="noStrike" kern="1200" cap="none" spc="0" normalizeH="0" baseline="0" noProof="0" dirty="0">
                <a:ln>
                  <a:noFill/>
                </a:ln>
                <a:solidFill>
                  <a:srgbClr val="000000"/>
                </a:solidFill>
                <a:effectLst/>
                <a:uLnTx/>
                <a:uFillTx/>
                <a:latin typeface="Arial"/>
                <a:ea typeface="Meiryo UI"/>
                <a:cs typeface="+mn-cs"/>
              </a:rPr>
              <a:t>提案されているコンセプトでは、出生登録プロセスにおいてイリノイ州市民の自己主権型</a:t>
            </a:r>
            <a:r>
              <a:rPr kumimoji="1" lang="en-US" altLang="ja-JP" sz="1400" b="0" i="0" u="none" strike="noStrike" kern="1200" cap="none" spc="0" normalizeH="0" baseline="0" noProof="0" dirty="0">
                <a:ln>
                  <a:noFill/>
                </a:ln>
                <a:solidFill>
                  <a:srgbClr val="000000"/>
                </a:solidFill>
                <a:effectLst/>
                <a:uLnTx/>
                <a:uFillTx/>
                <a:latin typeface="Arial"/>
                <a:ea typeface="Meiryo UI"/>
                <a:cs typeface="+mn-cs"/>
              </a:rPr>
              <a:t>ID</a:t>
            </a:r>
            <a:r>
              <a:rPr kumimoji="1" lang="ja-JP" altLang="en-US" sz="1400" b="0" i="0" u="none" strike="noStrike" kern="1200" cap="none" spc="0" normalizeH="0" baseline="0" noProof="0" dirty="0">
                <a:ln>
                  <a:noFill/>
                </a:ln>
                <a:solidFill>
                  <a:srgbClr val="000000"/>
                </a:solidFill>
                <a:effectLst/>
                <a:uLnTx/>
                <a:uFillTx/>
                <a:latin typeface="Arial"/>
                <a:ea typeface="Meiryo UI"/>
                <a:cs typeface="+mn-cs"/>
              </a:rPr>
              <a:t>を作成するため</a:t>
            </a:r>
            <a:r>
              <a:rPr kumimoji="1" lang="ja-JP" altLang="en-US" sz="1400" b="0" i="0" u="none" strike="noStrike" kern="1200" cap="none" spc="0" normalizeH="0" baseline="0" noProof="0" dirty="0" err="1">
                <a:ln>
                  <a:noFill/>
                </a:ln>
                <a:solidFill>
                  <a:srgbClr val="000000"/>
                </a:solidFill>
                <a:effectLst/>
                <a:uLnTx/>
                <a:uFillTx/>
                <a:latin typeface="Arial"/>
                <a:ea typeface="Meiryo UI"/>
                <a:cs typeface="+mn-cs"/>
              </a:rPr>
              <a:t>、</a:t>
            </a:r>
            <a:r>
              <a:rPr kumimoji="1" lang="ja-JP" altLang="en-US" sz="1400" b="0" i="0" u="none" strike="noStrike" kern="1200" cap="none" spc="0" normalizeH="0" baseline="0" noProof="0" dirty="0">
                <a:ln>
                  <a:noFill/>
                </a:ln>
                <a:solidFill>
                  <a:srgbClr val="000000"/>
                </a:solidFill>
                <a:effectLst/>
                <a:uLnTx/>
                <a:uFillTx/>
                <a:latin typeface="Arial"/>
                <a:ea typeface="Meiryo UI"/>
                <a:cs typeface="+mn-cs"/>
              </a:rPr>
              <a:t>政府機関が法的氏名、生年月日、性別、血液型などの出生登録情報に暗号署名し、検証可能なクレームを作成するとしている</a:t>
            </a:r>
            <a:endParaRPr kumimoji="1" lang="en-US" altLang="ja-JP" sz="1400" b="0" i="0" u="none" strike="noStrike" kern="1200" cap="none" spc="0" normalizeH="0" baseline="0" noProof="0" dirty="0">
              <a:ln>
                <a:noFill/>
              </a:ln>
              <a:solidFill>
                <a:srgbClr val="000000"/>
              </a:solidFill>
              <a:effectLst/>
              <a:uLnTx/>
              <a:uFillTx/>
              <a:latin typeface="Arial"/>
              <a:ea typeface="Meiryo UI"/>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400" b="0" i="0" u="none" strike="noStrike" kern="1200" cap="none" spc="0" normalizeH="0" baseline="0" noProof="0" dirty="0">
                <a:ln>
                  <a:noFill/>
                </a:ln>
                <a:solidFill>
                  <a:srgbClr val="000000"/>
                </a:solidFill>
                <a:effectLst/>
                <a:uLnTx/>
                <a:uFillTx/>
                <a:latin typeface="Arial"/>
                <a:ea typeface="Meiryo UI"/>
                <a:cs typeface="+mn-cs"/>
              </a:rPr>
              <a:t>作成されたクレームは分散型台帳に分散型識別子という形で保存・暗号化され、その閲覧・共有は、</a:t>
            </a:r>
            <a:r>
              <a:rPr kumimoji="1" lang="en-US" altLang="ja-JP" sz="1400" b="0" i="0" u="none" strike="noStrike" kern="1200" cap="none" spc="0" normalizeH="0" baseline="0" noProof="0" dirty="0">
                <a:ln>
                  <a:noFill/>
                </a:ln>
                <a:solidFill>
                  <a:srgbClr val="000000"/>
                </a:solidFill>
                <a:effectLst/>
                <a:uLnTx/>
                <a:uFillTx/>
                <a:latin typeface="Arial"/>
                <a:ea typeface="Meiryo UI"/>
                <a:cs typeface="+mn-cs"/>
              </a:rPr>
              <a:t>ID </a:t>
            </a:r>
            <a:r>
              <a:rPr kumimoji="1" lang="ja-JP" altLang="en-US" sz="1400" b="0" i="0" u="none" strike="noStrike" kern="1200" cap="none" spc="0" normalizeH="0" baseline="0" noProof="0" dirty="0">
                <a:ln>
                  <a:noFill/>
                </a:ln>
                <a:solidFill>
                  <a:srgbClr val="000000"/>
                </a:solidFill>
                <a:effectLst/>
                <a:uLnTx/>
                <a:uFillTx/>
                <a:latin typeface="Arial"/>
                <a:ea typeface="Meiryo UI"/>
                <a:cs typeface="+mn-cs"/>
              </a:rPr>
              <a:t>所有者または新生児の場合はその法的保護者の明示的な同意により許可され、企業や政府がイリノイ州市民を認証する際に使用できる</a:t>
            </a:r>
            <a:endParaRPr kumimoji="1" lang="en-US" altLang="ja-JP" sz="14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24" name="正方形/長方形 23"/>
          <p:cNvSpPr/>
          <p:nvPr/>
        </p:nvSpPr>
        <p:spPr>
          <a:xfrm>
            <a:off x="5019846" y="1976556"/>
            <a:ext cx="4254364" cy="1710284"/>
          </a:xfrm>
          <a:prstGeom prst="rect">
            <a:avLst/>
          </a:prstGeom>
          <a:no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1" lang="en-US" altLang="ja-JP" sz="14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25" name="テキスト ボックス 24"/>
          <p:cNvSpPr txBox="1"/>
          <p:nvPr/>
        </p:nvSpPr>
        <p:spPr>
          <a:xfrm>
            <a:off x="331490" y="6182709"/>
            <a:ext cx="9340655" cy="565421"/>
          </a:xfrm>
          <a:prstGeom prst="rect">
            <a:avLst/>
          </a:prstGeom>
        </p:spPr>
        <p:txBody>
          <a:bodyPr vert="horz" wrap="none" lIns="0" tIns="45720" rIns="0" bIns="45720" rtlCol="0" anchor="t" anchorCtr="0">
            <a:normAutofit fontScale="975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rgbClr val="000000"/>
                </a:solidFill>
                <a:effectLst/>
                <a:uLnTx/>
                <a:uFillTx/>
                <a:latin typeface="Meiryo UI"/>
                <a:ea typeface="Meiryo UI"/>
                <a:cs typeface="+mn-cs"/>
              </a:rPr>
              <a:t>出所）</a:t>
            </a:r>
            <a:endParaRPr kumimoji="1" lang="en-US" altLang="ja-JP" sz="900" b="0" i="0" u="none" strike="noStrike" kern="1200" cap="none" spc="0" normalizeH="0" baseline="0" noProof="0" dirty="0">
              <a:ln>
                <a:noFill/>
              </a:ln>
              <a:solidFill>
                <a:srgbClr val="000000"/>
              </a:solidFill>
              <a:effectLst/>
              <a:uLnTx/>
              <a:uFillTx/>
              <a:latin typeface="Meiryo UI"/>
              <a:ea typeface="Meiryo U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rgbClr val="000000"/>
                </a:solidFill>
                <a:effectLst/>
                <a:uLnTx/>
                <a:uFillTx/>
                <a:latin typeface="Meiryo UI"/>
                <a:ea typeface="Meiryo UI"/>
                <a:cs typeface="+mn-cs"/>
              </a:rPr>
              <a:t>１　</a:t>
            </a:r>
            <a:r>
              <a:rPr kumimoji="1" lang="en-US" altLang="ja-JP" sz="900" b="0" i="0" u="none" strike="noStrike" kern="1200" cap="none" spc="0" normalizeH="0" baseline="0" noProof="0" dirty="0">
                <a:ln>
                  <a:noFill/>
                </a:ln>
                <a:solidFill>
                  <a:srgbClr val="000000"/>
                </a:solidFill>
                <a:effectLst/>
                <a:uLnTx/>
                <a:uFillTx/>
                <a:latin typeface="Meiryo UI"/>
                <a:ea typeface="Meiryo UI"/>
                <a:cs typeface="+mn-cs"/>
              </a:rPr>
              <a:t>https://www2.illinois.gov/IISNews/14759-DCEO_Birth_Registration_Pilot_Release.pdf</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rgbClr val="000000"/>
                </a:solidFill>
                <a:effectLst/>
                <a:uLnTx/>
                <a:uFillTx/>
                <a:latin typeface="Meiryo UI"/>
                <a:ea typeface="Meiryo UI"/>
                <a:cs typeface="+mn-cs"/>
              </a:rPr>
              <a:t>２　</a:t>
            </a:r>
            <a:r>
              <a:rPr kumimoji="1" lang="en-US" altLang="ja-JP" sz="900" b="0" i="0" u="none" strike="noStrike" kern="1200" cap="none" spc="0" normalizeH="0" baseline="0" noProof="0" dirty="0">
                <a:ln>
                  <a:noFill/>
                </a:ln>
                <a:solidFill>
                  <a:srgbClr val="000000"/>
                </a:solidFill>
                <a:effectLst/>
                <a:uLnTx/>
                <a:uFillTx/>
                <a:latin typeface="Meiryo UI"/>
                <a:ea typeface="Meiryo UI"/>
                <a:cs typeface="+mn-cs"/>
              </a:rPr>
              <a:t>https://www.govtech.com/data/illinois-announces-key-partnership-in-birth-registry-blockchain-pilot.html</a:t>
            </a:r>
          </a:p>
        </p:txBody>
      </p:sp>
    </p:spTree>
    <p:extLst>
      <p:ext uri="{BB962C8B-B14F-4D97-AF65-F5344CB8AC3E}">
        <p14:creationId xmlns:p14="http://schemas.microsoft.com/office/powerpoint/2010/main" val="299918020"/>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タイトル 7"/>
          <p:cNvSpPr>
            <a:spLocks noGrp="1"/>
          </p:cNvSpPr>
          <p:nvPr>
            <p:ph type="title"/>
          </p:nvPr>
        </p:nvSpPr>
        <p:spPr>
          <a:xfrm>
            <a:off x="331490" y="164692"/>
            <a:ext cx="9243021" cy="497459"/>
          </a:xfrm>
        </p:spPr>
        <p:txBody>
          <a:bodyPr>
            <a:normAutofit fontScale="90000"/>
          </a:bodyPr>
          <a:lstStyle/>
          <a:p>
            <a:r>
              <a:rPr lang="en-US" altLang="ja-JP" sz="1100" dirty="0">
                <a:solidFill>
                  <a:srgbClr val="002060"/>
                </a:solidFill>
              </a:rPr>
              <a:t>3.3.2</a:t>
            </a:r>
            <a:r>
              <a:rPr lang="ja-JP" altLang="en-US" sz="1100" dirty="0">
                <a:solidFill>
                  <a:srgbClr val="002060"/>
                </a:solidFill>
              </a:rPr>
              <a:t>　自己主権型／分散型アイデンティティに関する取り組み・ユースケース　</a:t>
            </a:r>
            <a:r>
              <a:rPr lang="en-US" altLang="ja-JP" sz="1100" dirty="0">
                <a:solidFill>
                  <a:srgbClr val="002060"/>
                </a:solidFill>
              </a:rPr>
              <a:t>–</a:t>
            </a:r>
            <a:r>
              <a:rPr lang="ja-JP" altLang="en-US" sz="1100" dirty="0">
                <a:solidFill>
                  <a:srgbClr val="002060"/>
                </a:solidFill>
              </a:rPr>
              <a:t>分散型台帳技術に関する取り組み　</a:t>
            </a:r>
            <a:r>
              <a:rPr lang="en-US" altLang="ja-JP" sz="1400" b="1" spc="0" dirty="0">
                <a:solidFill>
                  <a:srgbClr val="002060"/>
                </a:solidFill>
              </a:rPr>
              <a:t/>
            </a:r>
            <a:br>
              <a:rPr lang="en-US" altLang="ja-JP" sz="1400" b="1" spc="0" dirty="0">
                <a:solidFill>
                  <a:srgbClr val="002060"/>
                </a:solidFill>
              </a:rPr>
            </a:br>
            <a:r>
              <a:rPr lang="en-US" altLang="ja-JP" sz="2000" dirty="0">
                <a:solidFill>
                  <a:srgbClr val="002060"/>
                </a:solidFill>
              </a:rPr>
              <a:t>NIST</a:t>
            </a:r>
            <a:r>
              <a:rPr lang="ja-JP" altLang="en-US" sz="2000" dirty="0">
                <a:solidFill>
                  <a:srgbClr val="002060"/>
                </a:solidFill>
              </a:rPr>
              <a:t>によるブロックチェーン</a:t>
            </a:r>
            <a:r>
              <a:rPr lang="en-US" altLang="ja-JP" sz="2000" dirty="0">
                <a:solidFill>
                  <a:srgbClr val="002060"/>
                </a:solidFill>
              </a:rPr>
              <a:t>ID</a:t>
            </a:r>
            <a:r>
              <a:rPr lang="ja-JP" altLang="en-US" sz="2000" dirty="0">
                <a:solidFill>
                  <a:srgbClr val="002060"/>
                </a:solidFill>
              </a:rPr>
              <a:t>管理システムの検討</a:t>
            </a:r>
            <a:endParaRPr lang="ja-JP" altLang="en-US" sz="3100" b="1" spc="0" dirty="0">
              <a:solidFill>
                <a:srgbClr val="002060"/>
              </a:solidFill>
            </a:endParaRPr>
          </a:p>
        </p:txBody>
      </p:sp>
      <p:sp>
        <p:nvSpPr>
          <p:cNvPr id="10" name="正方形/長方形 9"/>
          <p:cNvSpPr/>
          <p:nvPr/>
        </p:nvSpPr>
        <p:spPr>
          <a:xfrm>
            <a:off x="8589228" y="74294"/>
            <a:ext cx="985283" cy="186395"/>
          </a:xfrm>
          <a:prstGeom prst="rect">
            <a:avLst/>
          </a:prstGeom>
          <a:solidFill>
            <a:schemeClr val="accent2">
              <a:lumMod val="25000"/>
              <a:lumOff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米国</a:t>
            </a:r>
          </a:p>
        </p:txBody>
      </p:sp>
      <p:sp>
        <p:nvSpPr>
          <p:cNvPr id="11" name="正方形/長方形 10"/>
          <p:cNvSpPr/>
          <p:nvPr/>
        </p:nvSpPr>
        <p:spPr>
          <a:xfrm>
            <a:off x="8589228" y="287160"/>
            <a:ext cx="985283" cy="186395"/>
          </a:xfrm>
          <a:prstGeom prst="rect">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カナダ</a:t>
            </a:r>
          </a:p>
        </p:txBody>
      </p:sp>
      <p:sp>
        <p:nvSpPr>
          <p:cNvPr id="12" name="テキスト プレースホルダー 2"/>
          <p:cNvSpPr>
            <a:spLocks noGrp="1"/>
          </p:cNvSpPr>
          <p:nvPr>
            <p:ph type="body" sz="quarter" idx="10"/>
          </p:nvPr>
        </p:nvSpPr>
        <p:spPr>
          <a:xfrm>
            <a:off x="331788" y="692150"/>
            <a:ext cx="9242425" cy="1308529"/>
          </a:xfrm>
        </p:spPr>
        <p:txBody>
          <a:bodyPr/>
          <a:lstStyle/>
          <a:p>
            <a:pPr lvl="0" defTabSz="609559">
              <a:defRPr/>
            </a:pPr>
            <a:r>
              <a:rPr lang="en-US" altLang="ja-JP" sz="1600" b="1" dirty="0">
                <a:solidFill>
                  <a:srgbClr val="000000">
                    <a:lumMod val="85000"/>
                    <a:lumOff val="15000"/>
                  </a:srgbClr>
                </a:solidFill>
              </a:rPr>
              <a:t>NIST</a:t>
            </a:r>
            <a:r>
              <a:rPr lang="ja-JP" altLang="en-US" sz="1600" b="1" dirty="0">
                <a:solidFill>
                  <a:srgbClr val="000000">
                    <a:lumMod val="85000"/>
                    <a:lumOff val="15000"/>
                  </a:srgbClr>
                </a:solidFill>
              </a:rPr>
              <a:t>は</a:t>
            </a:r>
            <a:r>
              <a:rPr lang="en-US" altLang="ja-JP" sz="1600" b="1" dirty="0">
                <a:solidFill>
                  <a:srgbClr val="000000">
                    <a:lumMod val="85000"/>
                    <a:lumOff val="15000"/>
                  </a:srgbClr>
                </a:solidFill>
              </a:rPr>
              <a:t>2020</a:t>
            </a:r>
            <a:r>
              <a:rPr lang="ja-JP" altLang="en-US" sz="1600" b="1" dirty="0">
                <a:solidFill>
                  <a:srgbClr val="000000">
                    <a:lumMod val="85000"/>
                    <a:lumOff val="15000"/>
                  </a:srgbClr>
                </a:solidFill>
              </a:rPr>
              <a:t>年</a:t>
            </a:r>
            <a:r>
              <a:rPr lang="en-US" altLang="ja-JP" sz="1600" b="1" dirty="0">
                <a:solidFill>
                  <a:srgbClr val="000000">
                    <a:lumMod val="85000"/>
                    <a:lumOff val="15000"/>
                  </a:srgbClr>
                </a:solidFill>
              </a:rPr>
              <a:t>1</a:t>
            </a:r>
            <a:r>
              <a:rPr lang="ja-JP" altLang="en-US" sz="1600" b="1" dirty="0">
                <a:solidFill>
                  <a:srgbClr val="000000">
                    <a:lumMod val="85000"/>
                    <a:lumOff val="15000"/>
                  </a:srgbClr>
                </a:solidFill>
              </a:rPr>
              <a:t>月</a:t>
            </a:r>
            <a:r>
              <a:rPr lang="en-US" altLang="ja-JP" sz="1600" b="1" dirty="0">
                <a:solidFill>
                  <a:srgbClr val="000000">
                    <a:lumMod val="85000"/>
                    <a:lumOff val="15000"/>
                  </a:srgbClr>
                </a:solidFill>
              </a:rPr>
              <a:t>14</a:t>
            </a:r>
            <a:r>
              <a:rPr lang="ja-JP" altLang="en-US" sz="1600" b="1" dirty="0">
                <a:solidFill>
                  <a:srgbClr val="000000">
                    <a:lumMod val="85000"/>
                    <a:lumOff val="15000"/>
                  </a:srgbClr>
                </a:solidFill>
              </a:rPr>
              <a:t>日にブロックチェーンベースの</a:t>
            </a:r>
            <a:r>
              <a:rPr lang="en-US" altLang="ja-JP" sz="1600" b="1" dirty="0">
                <a:solidFill>
                  <a:srgbClr val="000000">
                    <a:lumMod val="85000"/>
                    <a:lumOff val="15000"/>
                  </a:srgbClr>
                </a:solidFill>
              </a:rPr>
              <a:t>ID</a:t>
            </a:r>
            <a:r>
              <a:rPr lang="ja-JP" altLang="en-US" sz="1600" b="1" dirty="0">
                <a:solidFill>
                  <a:srgbClr val="000000">
                    <a:lumMod val="85000"/>
                    <a:lumOff val="15000"/>
                  </a:srgbClr>
                </a:solidFill>
              </a:rPr>
              <a:t>管理システム</a:t>
            </a:r>
            <a:r>
              <a:rPr lang="en-US" altLang="ja-JP" sz="1600" b="1" dirty="0">
                <a:solidFill>
                  <a:srgbClr val="000000">
                    <a:lumMod val="85000"/>
                    <a:lumOff val="15000"/>
                  </a:srgbClr>
                </a:solidFill>
              </a:rPr>
              <a:t>(IDMS)</a:t>
            </a:r>
            <a:r>
              <a:rPr lang="ja-JP" altLang="en-US" sz="1600" b="1" dirty="0">
                <a:solidFill>
                  <a:srgbClr val="000000">
                    <a:lumMod val="85000"/>
                    <a:lumOff val="15000"/>
                  </a:srgbClr>
                </a:solidFill>
              </a:rPr>
              <a:t>に関するホワイトペーパーを公開した。</a:t>
            </a:r>
            <a:r>
              <a:rPr lang="en-US" altLang="ja-JP" sz="1600" b="1" dirty="0">
                <a:solidFill>
                  <a:srgbClr val="000000">
                    <a:lumMod val="85000"/>
                    <a:lumOff val="15000"/>
                  </a:srgbClr>
                </a:solidFill>
              </a:rPr>
              <a:t>NIST</a:t>
            </a:r>
            <a:r>
              <a:rPr lang="ja-JP" altLang="en-US" sz="1600" b="1" dirty="0">
                <a:solidFill>
                  <a:srgbClr val="000000">
                    <a:lumMod val="85000"/>
                    <a:lumOff val="15000"/>
                  </a:srgbClr>
                </a:solidFill>
              </a:rPr>
              <a:t>は従来の </a:t>
            </a:r>
            <a:r>
              <a:rPr lang="en-US" altLang="ja-JP" sz="1600" b="1" dirty="0">
                <a:solidFill>
                  <a:srgbClr val="000000">
                    <a:lumMod val="85000"/>
                    <a:lumOff val="15000"/>
                  </a:srgbClr>
                </a:solidFill>
              </a:rPr>
              <a:t>ID </a:t>
            </a:r>
            <a:r>
              <a:rPr lang="ja-JP" altLang="en-US" sz="1600" b="1" dirty="0">
                <a:solidFill>
                  <a:srgbClr val="000000">
                    <a:lumMod val="85000"/>
                    <a:lumOff val="15000"/>
                  </a:srgbClr>
                </a:solidFill>
              </a:rPr>
              <a:t>システムは通常</a:t>
            </a:r>
            <a:r>
              <a:rPr lang="ja-JP" altLang="en-US" sz="1600" b="1" dirty="0" smtClean="0">
                <a:solidFill>
                  <a:srgbClr val="000000">
                    <a:lumMod val="85000"/>
                    <a:lumOff val="15000"/>
                  </a:srgbClr>
                </a:solidFill>
              </a:rPr>
              <a:t>、単一障害点の形成、</a:t>
            </a:r>
            <a:r>
              <a:rPr lang="ja-JP" altLang="en-US" sz="1600" b="1" dirty="0">
                <a:solidFill>
                  <a:srgbClr val="000000">
                    <a:lumMod val="85000"/>
                    <a:lumOff val="15000"/>
                  </a:srgbClr>
                </a:solidFill>
              </a:rPr>
              <a:t>相互運用性の欠如および大量のデータ収集やユーザー追跡の有効化などのプライバシーの問題があるが、ブロックチェーン技術には、これらの懸念を軽減する可能性があるとして、ブロックチェーンベース</a:t>
            </a:r>
            <a:r>
              <a:rPr lang="en-US" altLang="ja-JP" sz="1600" b="1" dirty="0">
                <a:solidFill>
                  <a:srgbClr val="000000">
                    <a:lumMod val="85000"/>
                    <a:lumOff val="15000"/>
                  </a:srgbClr>
                </a:solidFill>
              </a:rPr>
              <a:t>IDMS</a:t>
            </a:r>
            <a:r>
              <a:rPr lang="ja-JP" altLang="en-US" sz="1600" b="1" dirty="0">
                <a:solidFill>
                  <a:srgbClr val="000000">
                    <a:lumMod val="85000"/>
                    <a:lumOff val="15000"/>
                  </a:srgbClr>
                </a:solidFill>
              </a:rPr>
              <a:t>のアーキテクチャの分類アプローチ、想定されるユースケースなどを記載している</a:t>
            </a:r>
            <a:r>
              <a:rPr lang="ja-JP" altLang="en-US" sz="1600" b="1" baseline="30000" dirty="0">
                <a:solidFill>
                  <a:srgbClr val="000000">
                    <a:lumMod val="85000"/>
                    <a:lumOff val="15000"/>
                  </a:srgbClr>
                </a:solidFill>
              </a:rPr>
              <a:t>１</a:t>
            </a:r>
            <a:endParaRPr lang="en-US" altLang="ja-JP" sz="1600" b="1" baseline="30000" dirty="0">
              <a:solidFill>
                <a:srgbClr val="000000">
                  <a:lumMod val="85000"/>
                  <a:lumOff val="15000"/>
                </a:srgbClr>
              </a:solidFill>
            </a:endParaRPr>
          </a:p>
        </p:txBody>
      </p:sp>
      <p:sp>
        <p:nvSpPr>
          <p:cNvPr id="13" name="正方形/長方形 12"/>
          <p:cNvSpPr/>
          <p:nvPr/>
        </p:nvSpPr>
        <p:spPr>
          <a:xfrm>
            <a:off x="269614" y="6445739"/>
            <a:ext cx="6724630"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rgbClr val="000000"/>
                </a:solidFill>
                <a:effectLst/>
                <a:uLnTx/>
                <a:uFillTx/>
                <a:latin typeface="Meiryo UI"/>
                <a:ea typeface="Meiryo UI"/>
                <a:cs typeface="+mn-cs"/>
              </a:rPr>
              <a:t>出所）</a:t>
            </a:r>
            <a:endParaRPr kumimoji="1" lang="en-US" altLang="ja-JP" sz="900" b="0" i="0" u="none" strike="noStrike" kern="1200" cap="none" spc="0" normalizeH="0" baseline="0" noProof="0" dirty="0">
              <a:ln>
                <a:noFill/>
              </a:ln>
              <a:solidFill>
                <a:srgbClr val="000000"/>
              </a:solidFill>
              <a:effectLst/>
              <a:uLnTx/>
              <a:uFillTx/>
              <a:latin typeface="Meiryo UI"/>
              <a:ea typeface="Meiryo U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rgbClr val="000000"/>
                </a:solidFill>
                <a:effectLst/>
                <a:uLnTx/>
                <a:uFillTx/>
                <a:latin typeface="Meiryo UI"/>
                <a:ea typeface="Meiryo UI"/>
                <a:cs typeface="+mn-cs"/>
              </a:rPr>
              <a:t>１　</a:t>
            </a:r>
            <a:r>
              <a:rPr kumimoji="1" lang="en-US" altLang="ja-JP" sz="900" b="0" i="0" u="none" strike="noStrike" kern="1200" cap="none" spc="0" normalizeH="0" baseline="0" noProof="0" dirty="0">
                <a:ln>
                  <a:noFill/>
                </a:ln>
                <a:solidFill>
                  <a:srgbClr val="000000"/>
                </a:solidFill>
                <a:effectLst/>
                <a:uLnTx/>
                <a:uFillTx/>
                <a:latin typeface="Meiryo UI"/>
                <a:ea typeface="Meiryo UI"/>
                <a:cs typeface="+mn-cs"/>
              </a:rPr>
              <a:t>https://nvlpubs.nist.gov/nistpubs/CSWP/NIST.CSWP.01142020.pdf</a:t>
            </a:r>
            <a:r>
              <a:rPr kumimoji="1" lang="ja-JP" altLang="en-US" sz="900" b="0" i="0" u="none" strike="noStrike" kern="1200" cap="none" spc="0" normalizeH="0" baseline="0" noProof="0" dirty="0">
                <a:ln>
                  <a:noFill/>
                </a:ln>
                <a:solidFill>
                  <a:srgbClr val="000000"/>
                </a:solidFill>
                <a:effectLst/>
                <a:uLnTx/>
                <a:uFillTx/>
                <a:latin typeface="Meiryo UI"/>
                <a:ea typeface="Meiryo UI"/>
                <a:cs typeface="+mn-cs"/>
              </a:rPr>
              <a:t>　　　　 </a:t>
            </a:r>
          </a:p>
        </p:txBody>
      </p:sp>
      <p:pic>
        <p:nvPicPr>
          <p:cNvPr id="14" name="図 13"/>
          <p:cNvPicPr>
            <a:picLocks noChangeAspect="1"/>
          </p:cNvPicPr>
          <p:nvPr/>
        </p:nvPicPr>
        <p:blipFill>
          <a:blip r:embed="rId2"/>
          <a:stretch>
            <a:fillRect/>
          </a:stretch>
        </p:blipFill>
        <p:spPr>
          <a:xfrm>
            <a:off x="0" y="2648814"/>
            <a:ext cx="5831425" cy="2358843"/>
          </a:xfrm>
          <a:prstGeom prst="rect">
            <a:avLst/>
          </a:prstGeom>
        </p:spPr>
      </p:pic>
      <p:sp>
        <p:nvSpPr>
          <p:cNvPr id="15" name="テキスト ボックス 14"/>
          <p:cNvSpPr txBox="1"/>
          <p:nvPr/>
        </p:nvSpPr>
        <p:spPr>
          <a:xfrm>
            <a:off x="2409992" y="2101448"/>
            <a:ext cx="4753954" cy="275897"/>
          </a:xfrm>
          <a:prstGeom prst="rect">
            <a:avLst/>
          </a:prstGeom>
        </p:spPr>
        <p:txBody>
          <a:bodyPr vert="horz" wrap="none" lIns="0" tIns="45720" rIns="0" bIns="45720" rtlCol="0" anchor="t"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600" b="1" i="0" u="sng" strike="noStrike" kern="1200" cap="none" spc="0" normalizeH="0" baseline="0" noProof="0" dirty="0">
                <a:ln>
                  <a:noFill/>
                </a:ln>
                <a:solidFill>
                  <a:srgbClr val="070F26">
                    <a:lumMod val="75000"/>
                    <a:lumOff val="25000"/>
                  </a:srgbClr>
                </a:solidFill>
                <a:effectLst/>
                <a:uLnTx/>
                <a:uFillTx/>
                <a:latin typeface="Meiryo UI"/>
                <a:ea typeface="Meiryo UI"/>
                <a:cs typeface="+mn-cs"/>
              </a:rPr>
              <a:t>NIST</a:t>
            </a:r>
            <a:r>
              <a:rPr kumimoji="1" lang="ja-JP" altLang="en-US" sz="1600" b="1" i="0" u="sng" strike="noStrike" kern="1200" cap="none" spc="0" normalizeH="0" baseline="0" noProof="0" dirty="0">
                <a:ln>
                  <a:noFill/>
                </a:ln>
                <a:solidFill>
                  <a:srgbClr val="070F26">
                    <a:lumMod val="75000"/>
                    <a:lumOff val="25000"/>
                  </a:srgbClr>
                </a:solidFill>
                <a:effectLst/>
                <a:uLnTx/>
                <a:uFillTx/>
                <a:latin typeface="Meiryo UI"/>
                <a:ea typeface="Meiryo UI"/>
                <a:cs typeface="+mn-cs"/>
              </a:rPr>
              <a:t>のホワイトペーパーに記載されたユースケースの例</a:t>
            </a:r>
          </a:p>
        </p:txBody>
      </p:sp>
      <p:sp>
        <p:nvSpPr>
          <p:cNvPr id="16" name="正方形/長方形 15"/>
          <p:cNvSpPr/>
          <p:nvPr/>
        </p:nvSpPr>
        <p:spPr>
          <a:xfrm>
            <a:off x="5809593" y="2648814"/>
            <a:ext cx="3936631" cy="2611092"/>
          </a:xfrm>
          <a:prstGeom prst="rect">
            <a:avLst/>
          </a:prstGeom>
          <a:noFill/>
          <a:ln w="19050">
            <a:solidFill>
              <a:schemeClr val="accent2">
                <a:lumMod val="25000"/>
                <a:lumOff val="75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ユースケース例：車のレンタルにおける最小情報開示</a:t>
            </a:r>
            <a:endParaRPr kumimoji="1" lang="en-US" altLang="ja-JP" sz="1400" b="1" i="0" u="none" strike="noStrike" kern="1200" cap="none" spc="0" normalizeH="0" baseline="0" noProof="0" dirty="0">
              <a:ln>
                <a:noFill/>
              </a:ln>
              <a:solidFill>
                <a:srgbClr val="000000"/>
              </a:solidFill>
              <a:effectLst/>
              <a:uLnTx/>
              <a:uFillTx/>
              <a:latin typeface="Arial"/>
              <a:ea typeface="Meiryo U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1400" b="1" i="0" u="none" strike="noStrike" kern="1200" cap="none" spc="0" normalizeH="0" baseline="0" noProof="0" dirty="0">
              <a:ln>
                <a:noFill/>
              </a:ln>
              <a:solidFill>
                <a:srgbClr val="000000"/>
              </a:solidFill>
              <a:effectLst/>
              <a:uLnTx/>
              <a:uFillTx/>
              <a:latin typeface="Arial"/>
              <a:ea typeface="Meiryo U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dirty="0">
                <a:ln>
                  <a:noFill/>
                </a:ln>
                <a:solidFill>
                  <a:srgbClr val="000000"/>
                </a:solidFill>
                <a:effectLst/>
                <a:uLnTx/>
                <a:uFillTx/>
                <a:latin typeface="Arial"/>
                <a:ea typeface="Meiryo UI"/>
                <a:cs typeface="+mn-cs"/>
              </a:rPr>
              <a:t>有効な運転免許証、保険証書、銀行口座情報などをウォレットアプリとオンチェーンストレージに格納し、それらを組み合わせて必要な最小情報（免許証・保険証書の保持、有効期限等）として自動車レンタル会社に提示することを想定している</a:t>
            </a:r>
            <a:endParaRPr kumimoji="1" lang="en-US" altLang="ja-JP" sz="1400" b="0" i="0" u="none" strike="noStrike" kern="1200" cap="none" spc="0" normalizeH="0" baseline="0" noProof="0" dirty="0">
              <a:ln>
                <a:noFill/>
              </a:ln>
              <a:solidFill>
                <a:srgbClr val="000000"/>
              </a:solidFill>
              <a:effectLst/>
              <a:uLnTx/>
              <a:uFillTx/>
              <a:latin typeface="Arial"/>
              <a:ea typeface="Meiryo U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1400" b="0" i="0" u="none" strike="noStrike" kern="1200" cap="none" spc="0" normalizeH="0" baseline="0" noProof="0" dirty="0">
              <a:ln>
                <a:noFill/>
              </a:ln>
              <a:solidFill>
                <a:srgbClr val="000000"/>
              </a:solidFill>
              <a:effectLst/>
              <a:uLnTx/>
              <a:uFillTx/>
              <a:latin typeface="Arial"/>
              <a:ea typeface="Meiryo U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dirty="0">
                <a:ln>
                  <a:noFill/>
                </a:ln>
                <a:solidFill>
                  <a:srgbClr val="000000"/>
                </a:solidFill>
                <a:effectLst/>
                <a:uLnTx/>
                <a:uFillTx/>
                <a:latin typeface="Arial"/>
                <a:ea typeface="Meiryo UI"/>
                <a:cs typeface="+mn-cs"/>
              </a:rPr>
              <a:t>より一般的には、</a:t>
            </a:r>
            <a:r>
              <a:rPr kumimoji="1" lang="en-US" altLang="ja-JP" sz="1400" b="0" i="0" u="none" strike="noStrike" kern="1200" cap="none" spc="0" normalizeH="0" baseline="0" noProof="0" dirty="0">
                <a:ln>
                  <a:noFill/>
                </a:ln>
                <a:solidFill>
                  <a:srgbClr val="000000"/>
                </a:solidFill>
                <a:effectLst/>
                <a:uLnTx/>
                <a:uFillTx/>
                <a:latin typeface="Arial"/>
                <a:ea typeface="Meiryo UI"/>
                <a:cs typeface="+mn-cs"/>
              </a:rPr>
              <a:t>MOBI</a:t>
            </a:r>
            <a:r>
              <a:rPr kumimoji="1" lang="ja-JP" altLang="en-US" sz="1400" b="0" i="0" u="none" strike="noStrike" kern="1200" cap="none" spc="0" normalizeH="0" baseline="0" noProof="0" dirty="0">
                <a:ln>
                  <a:noFill/>
                </a:ln>
                <a:solidFill>
                  <a:srgbClr val="000000"/>
                </a:solidFill>
                <a:effectLst/>
                <a:uLnTx/>
                <a:uFillTx/>
                <a:latin typeface="Arial"/>
                <a:ea typeface="Meiryo UI"/>
                <a:cs typeface="+mn-cs"/>
              </a:rPr>
              <a:t>（後述）などのブロックチェーンイニシアチブの推進するシステムの中に含まれる、料金支払いや駐車サービスなど、自動車産業のあらゆるエンティティが含まれるとしている</a:t>
            </a:r>
            <a:endParaRPr kumimoji="1" lang="en-US" altLang="ja-JP" sz="1400" b="0" i="0" u="none" strike="noStrike" kern="1200" cap="none" spc="0" normalizeH="0" baseline="0" noProof="0" dirty="0">
              <a:ln>
                <a:noFill/>
              </a:ln>
              <a:solidFill>
                <a:srgbClr val="000000"/>
              </a:solidFill>
              <a:effectLst/>
              <a:uLnTx/>
              <a:uFillTx/>
              <a:latin typeface="Arial"/>
              <a:ea typeface="Meiryo UI"/>
              <a:cs typeface="+mn-cs"/>
            </a:endParaRPr>
          </a:p>
        </p:txBody>
      </p:sp>
    </p:spTree>
    <p:extLst>
      <p:ext uri="{BB962C8B-B14F-4D97-AF65-F5344CB8AC3E}">
        <p14:creationId xmlns:p14="http://schemas.microsoft.com/office/powerpoint/2010/main" val="3353061737"/>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タイトル 7"/>
          <p:cNvSpPr>
            <a:spLocks noGrp="1"/>
          </p:cNvSpPr>
          <p:nvPr>
            <p:ph type="title"/>
          </p:nvPr>
        </p:nvSpPr>
        <p:spPr>
          <a:xfrm>
            <a:off x="331490" y="164692"/>
            <a:ext cx="9243021" cy="497459"/>
          </a:xfrm>
        </p:spPr>
        <p:txBody>
          <a:bodyPr>
            <a:normAutofit fontScale="90000"/>
          </a:bodyPr>
          <a:lstStyle/>
          <a:p>
            <a:r>
              <a:rPr lang="en-US" altLang="ja-JP" sz="1100" dirty="0">
                <a:solidFill>
                  <a:srgbClr val="002060"/>
                </a:solidFill>
              </a:rPr>
              <a:t>3.3.2</a:t>
            </a:r>
            <a:r>
              <a:rPr lang="ja-JP" altLang="en-US" sz="1100" dirty="0">
                <a:solidFill>
                  <a:srgbClr val="002060"/>
                </a:solidFill>
              </a:rPr>
              <a:t>　詳細調査結果　</a:t>
            </a:r>
            <a:r>
              <a:rPr lang="en-US" altLang="ja-JP" sz="1100" dirty="0">
                <a:solidFill>
                  <a:srgbClr val="002060"/>
                </a:solidFill>
              </a:rPr>
              <a:t>-</a:t>
            </a:r>
            <a:r>
              <a:rPr lang="ja-JP" altLang="en-US" sz="1100" dirty="0">
                <a:solidFill>
                  <a:srgbClr val="002060"/>
                </a:solidFill>
              </a:rPr>
              <a:t>自己主権型／分散型アイデンティティに関する取り組み・ユースケース　</a:t>
            </a:r>
            <a:r>
              <a:rPr lang="en-US" altLang="ja-JP" sz="1400" b="1" spc="0" dirty="0">
                <a:solidFill>
                  <a:srgbClr val="002060"/>
                </a:solidFill>
              </a:rPr>
              <a:t/>
            </a:r>
            <a:br>
              <a:rPr lang="en-US" altLang="ja-JP" sz="1400" b="1" spc="0" dirty="0">
                <a:solidFill>
                  <a:srgbClr val="002060"/>
                </a:solidFill>
              </a:rPr>
            </a:br>
            <a:r>
              <a:rPr lang="ja-JP" altLang="en-US" sz="2000" dirty="0">
                <a:solidFill>
                  <a:srgbClr val="002060"/>
                </a:solidFill>
              </a:rPr>
              <a:t>ユースケース：</a:t>
            </a:r>
            <a:r>
              <a:rPr lang="en-US" altLang="ja-JP" sz="2000" dirty="0">
                <a:solidFill>
                  <a:srgbClr val="002060"/>
                </a:solidFill>
              </a:rPr>
              <a:t>MOBI</a:t>
            </a:r>
            <a:endParaRPr lang="ja-JP" altLang="en-US" sz="3100" b="1" spc="0" dirty="0">
              <a:solidFill>
                <a:srgbClr val="002060"/>
              </a:solidFill>
            </a:endParaRPr>
          </a:p>
        </p:txBody>
      </p:sp>
      <p:sp>
        <p:nvSpPr>
          <p:cNvPr id="10" name="正方形/長方形 9"/>
          <p:cNvSpPr/>
          <p:nvPr/>
        </p:nvSpPr>
        <p:spPr>
          <a:xfrm>
            <a:off x="8589228" y="74294"/>
            <a:ext cx="985283" cy="186395"/>
          </a:xfrm>
          <a:prstGeom prst="rect">
            <a:avLst/>
          </a:prstGeom>
          <a:solidFill>
            <a:schemeClr val="accent2">
              <a:lumMod val="25000"/>
              <a:lumOff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米国</a:t>
            </a:r>
          </a:p>
        </p:txBody>
      </p:sp>
      <p:sp>
        <p:nvSpPr>
          <p:cNvPr id="11" name="正方形/長方形 10"/>
          <p:cNvSpPr/>
          <p:nvPr/>
        </p:nvSpPr>
        <p:spPr>
          <a:xfrm>
            <a:off x="8589228" y="287160"/>
            <a:ext cx="985283" cy="186395"/>
          </a:xfrm>
          <a:prstGeom prst="rect">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カナダ</a:t>
            </a:r>
          </a:p>
        </p:txBody>
      </p:sp>
      <p:sp>
        <p:nvSpPr>
          <p:cNvPr id="12" name="正方形/長方形 11"/>
          <p:cNvSpPr/>
          <p:nvPr/>
        </p:nvSpPr>
        <p:spPr>
          <a:xfrm>
            <a:off x="6631466" y="74294"/>
            <a:ext cx="1878311" cy="278660"/>
          </a:xfrm>
          <a:prstGeom prst="rect">
            <a:avLst/>
          </a:prstGeom>
          <a:solidFill>
            <a:schemeClr val="accent2">
              <a:lumMod val="90000"/>
              <a:lumOff val="10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分野：交通</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13" name="正方形/長方形 12"/>
          <p:cNvSpPr/>
          <p:nvPr/>
        </p:nvSpPr>
        <p:spPr>
          <a:xfrm>
            <a:off x="6631465" y="398344"/>
            <a:ext cx="1878311" cy="278660"/>
          </a:xfrm>
          <a:prstGeom prst="rect">
            <a:avLst/>
          </a:prstGeom>
          <a:solidFill>
            <a:schemeClr val="accent2">
              <a:lumMod val="90000"/>
              <a:lumOff val="10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フェーズ：</a:t>
            </a:r>
            <a:r>
              <a:rPr kumimoji="1" lang="en-US" altLang="ja-JP" sz="1400" b="1" i="0" u="none" strike="noStrike" kern="1200" cap="none" spc="0" normalizeH="0" baseline="0" noProof="0" dirty="0" err="1">
                <a:ln>
                  <a:noFill/>
                </a:ln>
                <a:solidFill>
                  <a:srgbClr val="FFFFFF"/>
                </a:solidFill>
                <a:effectLst/>
                <a:uLnTx/>
                <a:uFillTx/>
                <a:latin typeface="Meiryo UI" panose="020B0604030504040204" pitchFamily="50" charset="-128"/>
                <a:ea typeface="Meiryo UI" panose="020B0604030504040204" pitchFamily="50" charset="-128"/>
                <a:cs typeface="+mn-cs"/>
              </a:rPr>
              <a:t>PoC</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45" name="正方形/長方形 44"/>
          <p:cNvSpPr/>
          <p:nvPr/>
        </p:nvSpPr>
        <p:spPr>
          <a:xfrm>
            <a:off x="105154" y="6456368"/>
            <a:ext cx="5036624"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rgbClr val="000000"/>
                </a:solidFill>
                <a:effectLst/>
                <a:uLnTx/>
                <a:uFillTx/>
                <a:latin typeface="Meiryo UI"/>
                <a:ea typeface="Meiryo UI"/>
                <a:cs typeface="+mn-cs"/>
              </a:rPr>
              <a:t>出所）</a:t>
            </a:r>
            <a:endParaRPr kumimoji="1" lang="en-US" altLang="ja-JP" sz="900" b="0" i="0" u="none" strike="noStrike" kern="1200" cap="none" spc="0" normalizeH="0" baseline="0" noProof="0" dirty="0">
              <a:ln>
                <a:noFill/>
              </a:ln>
              <a:solidFill>
                <a:srgbClr val="000000"/>
              </a:solidFill>
              <a:effectLst/>
              <a:uLnTx/>
              <a:uFillTx/>
              <a:latin typeface="Meiryo UI"/>
              <a:ea typeface="Meiryo U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rgbClr val="000000"/>
                </a:solidFill>
                <a:effectLst/>
                <a:uLnTx/>
                <a:uFillTx/>
                <a:latin typeface="Meiryo UI"/>
                <a:ea typeface="Meiryo UI"/>
                <a:cs typeface="+mn-cs"/>
              </a:rPr>
              <a:t>１　</a:t>
            </a:r>
            <a:r>
              <a:rPr kumimoji="1" lang="en-US" altLang="ja-JP" sz="900" b="0" i="0" u="none" strike="noStrike" kern="1200" cap="none" spc="0" normalizeH="0" baseline="0" noProof="0" dirty="0">
                <a:ln>
                  <a:noFill/>
                </a:ln>
                <a:solidFill>
                  <a:srgbClr val="000000"/>
                </a:solidFill>
                <a:effectLst/>
                <a:uLnTx/>
                <a:uFillTx/>
                <a:latin typeface="Meiryo UI"/>
                <a:ea typeface="Meiryo UI"/>
                <a:cs typeface="+mn-cs"/>
              </a:rPr>
              <a:t>https://dlt.mobi/</a:t>
            </a:r>
            <a:r>
              <a:rPr kumimoji="1" lang="ja-JP" altLang="en-US" sz="900" b="0" i="0" u="none" strike="noStrike" kern="1200" cap="none" spc="0" normalizeH="0" baseline="0" noProof="0" dirty="0">
                <a:ln>
                  <a:noFill/>
                </a:ln>
                <a:solidFill>
                  <a:srgbClr val="000000"/>
                </a:solidFill>
                <a:effectLst/>
                <a:uLnTx/>
                <a:uFillTx/>
                <a:latin typeface="Meiryo UI"/>
                <a:ea typeface="Meiryo UI"/>
                <a:cs typeface="+mn-cs"/>
              </a:rPr>
              <a:t>　　　</a:t>
            </a:r>
            <a:endParaRPr kumimoji="1" lang="en-US" altLang="ja-JP" sz="900" b="0"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46" name="正方形/長方形 45"/>
          <p:cNvSpPr/>
          <p:nvPr/>
        </p:nvSpPr>
        <p:spPr>
          <a:xfrm>
            <a:off x="179479" y="2552179"/>
            <a:ext cx="4621121" cy="212209"/>
          </a:xfrm>
          <a:prstGeom prst="rect">
            <a:avLst/>
          </a:prstGeom>
          <a:solidFill>
            <a:schemeClr val="accent1">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ペインポイント</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47" name="正方形/長方形 46"/>
          <p:cNvSpPr/>
          <p:nvPr/>
        </p:nvSpPr>
        <p:spPr>
          <a:xfrm>
            <a:off x="5107053" y="727661"/>
            <a:ext cx="1224136" cy="220018"/>
          </a:xfrm>
          <a:prstGeom prst="rect">
            <a:avLst/>
          </a:prstGeom>
          <a:solidFill>
            <a:schemeClr val="accent1">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エンティティ</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48" name="正方形/長方形 47"/>
          <p:cNvSpPr/>
          <p:nvPr/>
        </p:nvSpPr>
        <p:spPr>
          <a:xfrm>
            <a:off x="5108029" y="719778"/>
            <a:ext cx="4603530" cy="1279082"/>
          </a:xfrm>
          <a:prstGeom prst="rect">
            <a:avLst/>
          </a:prstGeom>
          <a:noFill/>
          <a:ln>
            <a:solidFill>
              <a:schemeClr val="accent2">
                <a:lumMod val="25000"/>
                <a:lumOff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49" name="テキスト ボックス 48"/>
          <p:cNvSpPr txBox="1"/>
          <p:nvPr/>
        </p:nvSpPr>
        <p:spPr>
          <a:xfrm>
            <a:off x="5107052" y="954158"/>
            <a:ext cx="4730367" cy="646331"/>
          </a:xfrm>
          <a:prstGeom prst="rect">
            <a:avLst/>
          </a:prstGeom>
          <a:noFill/>
        </p:spPr>
        <p:txBody>
          <a:bodyPr wrap="square" rtlCol="0">
            <a:sp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費用負担主体：不明</a:t>
            </a:r>
            <a:endPar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価値提供主体：</a:t>
            </a:r>
            <a:r>
              <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MOBI</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参加者：ユーザー、政府機関、自動車メーカー、</a:t>
            </a:r>
            <a:r>
              <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V2X</a:t>
            </a: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サービス提供企業</a:t>
            </a:r>
            <a:endPar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50" name="正方形/長方形 49"/>
          <p:cNvSpPr/>
          <p:nvPr/>
        </p:nvSpPr>
        <p:spPr>
          <a:xfrm>
            <a:off x="179479" y="727661"/>
            <a:ext cx="1720266" cy="220018"/>
          </a:xfrm>
          <a:prstGeom prst="rect">
            <a:avLst/>
          </a:prstGeom>
          <a:solidFill>
            <a:schemeClr val="accent1">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概要</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51" name="正方形/長方形 50"/>
          <p:cNvSpPr/>
          <p:nvPr/>
        </p:nvSpPr>
        <p:spPr>
          <a:xfrm>
            <a:off x="179478" y="719778"/>
            <a:ext cx="4928551" cy="1279082"/>
          </a:xfrm>
          <a:prstGeom prst="rect">
            <a:avLst/>
          </a:prstGeom>
          <a:noFill/>
          <a:ln>
            <a:solidFill>
              <a:schemeClr val="accent2">
                <a:lumMod val="25000"/>
                <a:lumOff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52" name="テキスト ボックス 51"/>
          <p:cNvSpPr txBox="1"/>
          <p:nvPr/>
        </p:nvSpPr>
        <p:spPr>
          <a:xfrm>
            <a:off x="178500" y="951855"/>
            <a:ext cx="4889933" cy="1015663"/>
          </a:xfrm>
          <a:prstGeom prst="rect">
            <a:avLst/>
          </a:prstGeom>
          <a:noFill/>
        </p:spPr>
        <p:txBody>
          <a:bodyPr wrap="square" rtlCol="0">
            <a:sp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MOBI</a:t>
            </a: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は米国に本拠地を置く、自動車産業におけるブロックチェーン技術等の利用・標準化を推進するコンソーシアムである</a:t>
            </a:r>
            <a:endPar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車両に固有の</a:t>
            </a:r>
            <a:r>
              <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ID</a:t>
            </a: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である</a:t>
            </a:r>
            <a:r>
              <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VID</a:t>
            </a: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とビークルウォレットを付与し、オーナーや製造元などのウォレットと連携させることにより、</a:t>
            </a:r>
            <a:r>
              <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V2X</a:t>
            </a: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サービスへの利用や、</a:t>
            </a:r>
            <a:r>
              <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CO2</a:t>
            </a: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排気量、バッテリーに関するデータの連携を促進する取り組みを行っている</a:t>
            </a:r>
            <a:r>
              <a:rPr kumimoji="1" lang="ja-JP" altLang="en-US" sz="1200" b="0" i="0" u="none" strike="noStrike" kern="1200" cap="none" spc="0" normalizeH="0" baseline="30000" noProof="0" dirty="0">
                <a:ln>
                  <a:noFill/>
                </a:ln>
                <a:solidFill>
                  <a:srgbClr val="000000"/>
                </a:solidFill>
                <a:effectLst/>
                <a:uLnTx/>
                <a:uFillTx/>
                <a:latin typeface="Meiryo UI" panose="020B0604030504040204" pitchFamily="50" charset="-128"/>
                <a:ea typeface="Meiryo UI" panose="020B0604030504040204" pitchFamily="50" charset="-128"/>
                <a:cs typeface="+mn-cs"/>
              </a:rPr>
              <a:t>１</a:t>
            </a:r>
          </a:p>
        </p:txBody>
      </p:sp>
      <p:sp>
        <p:nvSpPr>
          <p:cNvPr id="53" name="正方形/長方形 52"/>
          <p:cNvSpPr/>
          <p:nvPr/>
        </p:nvSpPr>
        <p:spPr>
          <a:xfrm>
            <a:off x="5107053" y="2552179"/>
            <a:ext cx="4604506" cy="212209"/>
          </a:xfrm>
          <a:prstGeom prst="rect">
            <a:avLst/>
          </a:prstGeom>
          <a:solidFill>
            <a:schemeClr val="accent1">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提供する価値</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54" name="正方形/長方形 53"/>
          <p:cNvSpPr/>
          <p:nvPr/>
        </p:nvSpPr>
        <p:spPr>
          <a:xfrm>
            <a:off x="178502" y="3052082"/>
            <a:ext cx="9533057" cy="3399558"/>
          </a:xfrm>
          <a:prstGeom prst="rect">
            <a:avLst/>
          </a:prstGeom>
          <a:noFill/>
          <a:ln>
            <a:solidFill>
              <a:schemeClr val="accent2">
                <a:lumMod val="25000"/>
                <a:lumOff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55" name="正方形/長方形 54"/>
          <p:cNvSpPr/>
          <p:nvPr/>
        </p:nvSpPr>
        <p:spPr>
          <a:xfrm>
            <a:off x="178502" y="3056810"/>
            <a:ext cx="1440160" cy="209328"/>
          </a:xfrm>
          <a:prstGeom prst="rect">
            <a:avLst/>
          </a:prstGeom>
          <a:solidFill>
            <a:schemeClr val="accent1">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ビジネスモデル</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56" name="正方形/長方形 55"/>
          <p:cNvSpPr/>
          <p:nvPr/>
        </p:nvSpPr>
        <p:spPr>
          <a:xfrm>
            <a:off x="179479" y="2816804"/>
            <a:ext cx="4621121" cy="210792"/>
          </a:xfrm>
          <a:prstGeom prst="rect">
            <a:avLst/>
          </a:prstGeom>
          <a:solidFill>
            <a:schemeClr val="accent2">
              <a:lumMod val="10000"/>
              <a:lumOff val="9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車両に関するデータが分散管理されており、収集作業が煩雑</a:t>
            </a:r>
          </a:p>
        </p:txBody>
      </p:sp>
      <p:sp>
        <p:nvSpPr>
          <p:cNvPr id="57" name="正方形/長方形 56"/>
          <p:cNvSpPr/>
          <p:nvPr/>
        </p:nvSpPr>
        <p:spPr>
          <a:xfrm>
            <a:off x="5107053" y="2816589"/>
            <a:ext cx="4604506" cy="210792"/>
          </a:xfrm>
          <a:prstGeom prst="rect">
            <a:avLst/>
          </a:prstGeom>
          <a:solidFill>
            <a:schemeClr val="accent2">
              <a:lumMod val="10000"/>
              <a:lumOff val="9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車両データをビークル</a:t>
            </a:r>
            <a:r>
              <a:rPr kumimoji="1" lang="ja-JP" altLang="en-US" sz="1200" b="0" i="0" u="none" strike="noStrike" kern="120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rPr>
              <a:t>をウォレット</a:t>
            </a: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で管理し情報収集作業を簡素化</a:t>
            </a:r>
          </a:p>
        </p:txBody>
      </p:sp>
      <p:sp>
        <p:nvSpPr>
          <p:cNvPr id="96" name="二等辺三角形 95"/>
          <p:cNvSpPr/>
          <p:nvPr/>
        </p:nvSpPr>
        <p:spPr>
          <a:xfrm rot="5400000">
            <a:off x="4854483" y="2830731"/>
            <a:ext cx="202287" cy="182508"/>
          </a:xfrm>
          <a:prstGeom prst="triangle">
            <a:avLst/>
          </a:prstGeom>
          <a:solidFill>
            <a:schemeClr val="accent1">
              <a:lumMod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2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97" name="正方形/長方形 96"/>
          <p:cNvSpPr/>
          <p:nvPr/>
        </p:nvSpPr>
        <p:spPr>
          <a:xfrm>
            <a:off x="178502" y="1998859"/>
            <a:ext cx="4928551" cy="490255"/>
          </a:xfrm>
          <a:prstGeom prst="rect">
            <a:avLst/>
          </a:prstGeom>
          <a:noFill/>
          <a:ln>
            <a:solidFill>
              <a:schemeClr val="accent2">
                <a:lumMod val="25000"/>
                <a:lumOff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98" name="正方形/長方形 97"/>
          <p:cNvSpPr/>
          <p:nvPr/>
        </p:nvSpPr>
        <p:spPr>
          <a:xfrm>
            <a:off x="179479" y="2006743"/>
            <a:ext cx="1720266" cy="220018"/>
          </a:xfrm>
          <a:prstGeom prst="rect">
            <a:avLst/>
          </a:prstGeom>
          <a:solidFill>
            <a:schemeClr val="accent1">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使用されている技術</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99" name="正方形/長方形 98"/>
          <p:cNvSpPr/>
          <p:nvPr/>
        </p:nvSpPr>
        <p:spPr>
          <a:xfrm>
            <a:off x="5108029" y="2005339"/>
            <a:ext cx="1720266" cy="220018"/>
          </a:xfrm>
          <a:prstGeom prst="rect">
            <a:avLst/>
          </a:prstGeom>
          <a:solidFill>
            <a:schemeClr val="accent1">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扱う属性情報</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100" name="正方形/長方形 99"/>
          <p:cNvSpPr/>
          <p:nvPr/>
        </p:nvSpPr>
        <p:spPr>
          <a:xfrm>
            <a:off x="5107054" y="1995982"/>
            <a:ext cx="4604506" cy="490255"/>
          </a:xfrm>
          <a:prstGeom prst="rect">
            <a:avLst/>
          </a:prstGeom>
          <a:noFill/>
          <a:ln>
            <a:solidFill>
              <a:schemeClr val="accent2">
                <a:lumMod val="25000"/>
                <a:lumOff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101" name="テキスト ボックス 100"/>
          <p:cNvSpPr txBox="1"/>
          <p:nvPr/>
        </p:nvSpPr>
        <p:spPr>
          <a:xfrm>
            <a:off x="178501" y="2219429"/>
            <a:ext cx="4889933" cy="276999"/>
          </a:xfrm>
          <a:prstGeom prst="rect">
            <a:avLst/>
          </a:prstGeom>
          <a:noFill/>
        </p:spPr>
        <p:txBody>
          <a:bodyPr wrap="square" rtlCol="0">
            <a:sp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W3C VCs</a:t>
            </a:r>
            <a:r>
              <a:rPr lang="en-US" altLang="ja-JP" sz="1200" dirty="0" err="1">
                <a:solidFill>
                  <a:srgbClr val="000000"/>
                </a:solidFill>
                <a:latin typeface="Meiryo UI" panose="020B0604030504040204" pitchFamily="50" charset="-128"/>
                <a:ea typeface="Meiryo UI" panose="020B0604030504040204" pitchFamily="50" charset="-128"/>
              </a:rPr>
              <a:t>/</a:t>
            </a:r>
            <a:r>
              <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DIDs</a:t>
            </a:r>
            <a:r>
              <a:rPr kumimoji="1" lang="ja-JP" altLang="en-US" sz="1200" b="0" i="0" u="none" strike="noStrike" kern="1200" cap="none" spc="0" normalizeH="0" baseline="0" noProof="0" dirty="0" err="1">
                <a:ln>
                  <a:noFill/>
                </a:ln>
                <a:solidFill>
                  <a:srgbClr val="000000"/>
                </a:solidFill>
                <a:effectLst/>
                <a:uLnTx/>
                <a:uFillTx/>
                <a:latin typeface="Meiryo UI" panose="020B0604030504040204" pitchFamily="50" charset="-128"/>
                <a:ea typeface="Meiryo UI" panose="020B0604030504040204" pitchFamily="50" charset="-128"/>
                <a:cs typeface="+mn-cs"/>
              </a:rPr>
              <a:t>、</a:t>
            </a: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ブロックチェーン</a:t>
            </a:r>
            <a:endPar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102" name="テキスト ボックス 101"/>
          <p:cNvSpPr txBox="1"/>
          <p:nvPr/>
        </p:nvSpPr>
        <p:spPr>
          <a:xfrm>
            <a:off x="5107053" y="2222748"/>
            <a:ext cx="4889933" cy="276999"/>
          </a:xfrm>
          <a:prstGeom prst="rect">
            <a:avLst/>
          </a:prstGeom>
          <a:noFill/>
        </p:spPr>
        <p:txBody>
          <a:bodyPr wrap="square" rtlCol="0">
            <a:sp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車両登録証明、整備履歴証明、保険加入状況等</a:t>
            </a:r>
            <a:endPar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pic>
        <p:nvPicPr>
          <p:cNvPr id="103" name="Picture 8" descr="ソース画像を表示"/>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55203" y="3256461"/>
            <a:ext cx="668477" cy="668477"/>
          </a:xfrm>
          <a:prstGeom prst="rect">
            <a:avLst/>
          </a:prstGeom>
          <a:noFill/>
          <a:extLst>
            <a:ext uri="{909E8E84-426E-40DD-AFC4-6F175D3DCCD1}">
              <a14:hiddenFill xmlns:a14="http://schemas.microsoft.com/office/drawing/2010/main">
                <a:solidFill>
                  <a:srgbClr val="FFFFFF"/>
                </a:solidFill>
              </a14:hiddenFill>
            </a:ext>
          </a:extLst>
        </p:spPr>
      </p:pic>
      <p:grpSp>
        <p:nvGrpSpPr>
          <p:cNvPr id="104" name="グループ化 103"/>
          <p:cNvGrpSpPr>
            <a:grpSpLocks noChangeAspect="1"/>
          </p:cNvGrpSpPr>
          <p:nvPr/>
        </p:nvGrpSpPr>
        <p:grpSpPr>
          <a:xfrm>
            <a:off x="1649126" y="3613850"/>
            <a:ext cx="342327" cy="291586"/>
            <a:chOff x="6249144" y="886511"/>
            <a:chExt cx="720080" cy="845997"/>
          </a:xfrm>
        </p:grpSpPr>
        <p:sp>
          <p:nvSpPr>
            <p:cNvPr id="105" name="円柱 104"/>
            <p:cNvSpPr/>
            <p:nvPr/>
          </p:nvSpPr>
          <p:spPr>
            <a:xfrm>
              <a:off x="6249144" y="1420675"/>
              <a:ext cx="720080" cy="311833"/>
            </a:xfrm>
            <a:prstGeom prst="can">
              <a:avLst/>
            </a:prstGeom>
            <a:solidFill>
              <a:srgbClr val="C2CEE6"/>
            </a:solidFill>
            <a:ln w="9525" cap="flat" cmpd="sng" algn="ctr">
              <a:solidFill>
                <a:srgbClr val="6785C1"/>
              </a:solidFill>
              <a:prstDash val="solid"/>
            </a:ln>
            <a:effectLst/>
          </p:spPr>
          <p:txBody>
            <a:bodyPr rtlCol="0" anchor="ctr"/>
            <a:lstStyle/>
            <a:p>
              <a:pPr marL="0" marR="0" lvl="0" indent="0" algn="ctr" defTabSz="925880" rtl="0" eaLnBrk="1" fontAlgn="auto" latinLnBrk="0" hangingPunct="1">
                <a:lnSpc>
                  <a:spcPct val="100000"/>
                </a:lnSpc>
                <a:spcBef>
                  <a:spcPts val="0"/>
                </a:spcBef>
                <a:spcAft>
                  <a:spcPts val="0"/>
                </a:spcAft>
                <a:buClrTx/>
                <a:buSzTx/>
                <a:buFontTx/>
                <a:buNone/>
                <a:tabLst/>
                <a:defRPr/>
              </a:pPr>
              <a:endParaRPr kumimoji="0" lang="ja-JP" altLang="en-US" sz="1822" b="0" i="0" u="none" strike="noStrike" kern="0" cap="none" spc="0" normalizeH="0" baseline="0" noProof="0" dirty="0">
                <a:ln>
                  <a:noFill/>
                </a:ln>
                <a:solidFill>
                  <a:srgbClr val="000000"/>
                </a:solidFill>
                <a:effectLst/>
                <a:uLnTx/>
                <a:uFillTx/>
                <a:latin typeface="HGP創英角ｺﾞｼｯｸUB"/>
                <a:ea typeface="HGP創英角ｺﾞｼｯｸUB"/>
                <a:cs typeface="+mn-cs"/>
              </a:endParaRPr>
            </a:p>
          </p:txBody>
        </p:sp>
        <p:sp>
          <p:nvSpPr>
            <p:cNvPr id="106" name="円柱 105"/>
            <p:cNvSpPr/>
            <p:nvPr/>
          </p:nvSpPr>
          <p:spPr>
            <a:xfrm>
              <a:off x="6249144" y="1158692"/>
              <a:ext cx="720080" cy="311833"/>
            </a:xfrm>
            <a:prstGeom prst="can">
              <a:avLst/>
            </a:prstGeom>
            <a:solidFill>
              <a:srgbClr val="C2CEE6"/>
            </a:solidFill>
            <a:ln w="9525" cap="flat" cmpd="sng" algn="ctr">
              <a:solidFill>
                <a:srgbClr val="6785C1"/>
              </a:solidFill>
              <a:prstDash val="solid"/>
            </a:ln>
            <a:effectLst/>
          </p:spPr>
          <p:txBody>
            <a:bodyPr rtlCol="0" anchor="ctr"/>
            <a:lstStyle/>
            <a:p>
              <a:pPr marL="0" marR="0" lvl="0" indent="0" algn="ctr" defTabSz="925880" rtl="0" eaLnBrk="1" fontAlgn="auto" latinLnBrk="0" hangingPunct="1">
                <a:lnSpc>
                  <a:spcPct val="100000"/>
                </a:lnSpc>
                <a:spcBef>
                  <a:spcPts val="0"/>
                </a:spcBef>
                <a:spcAft>
                  <a:spcPts val="0"/>
                </a:spcAft>
                <a:buClrTx/>
                <a:buSzTx/>
                <a:buFontTx/>
                <a:buNone/>
                <a:tabLst/>
                <a:defRPr/>
              </a:pPr>
              <a:endParaRPr kumimoji="0" lang="ja-JP" altLang="en-US" sz="1822" b="0" i="0" u="none" strike="noStrike" kern="0" cap="none" spc="0" normalizeH="0" baseline="0" noProof="0" dirty="0">
                <a:ln>
                  <a:noFill/>
                </a:ln>
                <a:solidFill>
                  <a:srgbClr val="000000"/>
                </a:solidFill>
                <a:effectLst/>
                <a:uLnTx/>
                <a:uFillTx/>
                <a:latin typeface="HGP創英角ｺﾞｼｯｸUB"/>
                <a:ea typeface="HGP創英角ｺﾞｼｯｸUB"/>
                <a:cs typeface="+mn-cs"/>
              </a:endParaRPr>
            </a:p>
          </p:txBody>
        </p:sp>
        <p:sp>
          <p:nvSpPr>
            <p:cNvPr id="107" name="円柱 106"/>
            <p:cNvSpPr/>
            <p:nvPr/>
          </p:nvSpPr>
          <p:spPr>
            <a:xfrm>
              <a:off x="6249144" y="886511"/>
              <a:ext cx="720080" cy="311833"/>
            </a:xfrm>
            <a:prstGeom prst="can">
              <a:avLst/>
            </a:prstGeom>
            <a:solidFill>
              <a:srgbClr val="C2CEE6"/>
            </a:solidFill>
            <a:ln w="9525" cap="flat" cmpd="sng" algn="ctr">
              <a:solidFill>
                <a:srgbClr val="6785C1"/>
              </a:solidFill>
              <a:prstDash val="solid"/>
            </a:ln>
            <a:effectLst/>
          </p:spPr>
          <p:txBody>
            <a:bodyPr rtlCol="0" anchor="ctr"/>
            <a:lstStyle/>
            <a:p>
              <a:pPr marL="0" marR="0" lvl="0" indent="0" algn="ctr" defTabSz="925880" rtl="0" eaLnBrk="1" fontAlgn="auto" latinLnBrk="0" hangingPunct="1">
                <a:lnSpc>
                  <a:spcPct val="100000"/>
                </a:lnSpc>
                <a:spcBef>
                  <a:spcPts val="0"/>
                </a:spcBef>
                <a:spcAft>
                  <a:spcPts val="0"/>
                </a:spcAft>
                <a:buClrTx/>
                <a:buSzTx/>
                <a:buFontTx/>
                <a:buNone/>
                <a:tabLst/>
                <a:defRPr/>
              </a:pPr>
              <a:endParaRPr kumimoji="0" lang="ja-JP" altLang="en-US" sz="1822" b="0" i="0" u="none" strike="noStrike" kern="0" cap="none" spc="0" normalizeH="0" baseline="0" noProof="0" dirty="0">
                <a:ln>
                  <a:noFill/>
                </a:ln>
                <a:solidFill>
                  <a:srgbClr val="000000"/>
                </a:solidFill>
                <a:effectLst/>
                <a:uLnTx/>
                <a:uFillTx/>
                <a:latin typeface="HGP創英角ｺﾞｼｯｸUB"/>
                <a:ea typeface="HGP創英角ｺﾞｼｯｸUB"/>
                <a:cs typeface="+mn-cs"/>
              </a:endParaRPr>
            </a:p>
          </p:txBody>
        </p:sp>
      </p:grpSp>
      <p:pic>
        <p:nvPicPr>
          <p:cNvPr id="108" name="図 10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1038" y="5556037"/>
            <a:ext cx="554723" cy="554723"/>
          </a:xfrm>
          <a:prstGeom prst="rect">
            <a:avLst/>
          </a:prstGeom>
        </p:spPr>
      </p:pic>
      <p:pic>
        <p:nvPicPr>
          <p:cNvPr id="109" name="図 10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37506" y="3391283"/>
            <a:ext cx="578094" cy="578094"/>
          </a:xfrm>
          <a:prstGeom prst="rect">
            <a:avLst/>
          </a:prstGeom>
        </p:spPr>
      </p:pic>
      <p:pic>
        <p:nvPicPr>
          <p:cNvPr id="110" name="図 109"/>
          <p:cNvPicPr>
            <a:picLocks noChangeAspect="1"/>
          </p:cNvPicPr>
          <p:nvPr/>
        </p:nvPicPr>
        <p:blipFill>
          <a:blip r:embed="rId6"/>
          <a:stretch>
            <a:fillRect/>
          </a:stretch>
        </p:blipFill>
        <p:spPr>
          <a:xfrm>
            <a:off x="860097" y="4431530"/>
            <a:ext cx="486602" cy="486602"/>
          </a:xfrm>
          <a:prstGeom prst="rect">
            <a:avLst/>
          </a:prstGeom>
        </p:spPr>
      </p:pic>
      <p:grpSp>
        <p:nvGrpSpPr>
          <p:cNvPr id="111" name="グループ化 110"/>
          <p:cNvGrpSpPr>
            <a:grpSpLocks noChangeAspect="1"/>
          </p:cNvGrpSpPr>
          <p:nvPr/>
        </p:nvGrpSpPr>
        <p:grpSpPr>
          <a:xfrm>
            <a:off x="1672235" y="4617331"/>
            <a:ext cx="342327" cy="291586"/>
            <a:chOff x="6249144" y="886511"/>
            <a:chExt cx="720080" cy="845997"/>
          </a:xfrm>
        </p:grpSpPr>
        <p:sp>
          <p:nvSpPr>
            <p:cNvPr id="112" name="円柱 111"/>
            <p:cNvSpPr/>
            <p:nvPr/>
          </p:nvSpPr>
          <p:spPr>
            <a:xfrm>
              <a:off x="6249144" y="1420675"/>
              <a:ext cx="720080" cy="311833"/>
            </a:xfrm>
            <a:prstGeom prst="can">
              <a:avLst/>
            </a:prstGeom>
            <a:solidFill>
              <a:srgbClr val="C2CEE6"/>
            </a:solidFill>
            <a:ln w="9525" cap="flat" cmpd="sng" algn="ctr">
              <a:solidFill>
                <a:srgbClr val="6785C1"/>
              </a:solidFill>
              <a:prstDash val="solid"/>
            </a:ln>
            <a:effectLst/>
          </p:spPr>
          <p:txBody>
            <a:bodyPr rtlCol="0" anchor="ctr"/>
            <a:lstStyle/>
            <a:p>
              <a:pPr marL="0" marR="0" lvl="0" indent="0" algn="ctr" defTabSz="925880" rtl="0" eaLnBrk="1" fontAlgn="auto" latinLnBrk="0" hangingPunct="1">
                <a:lnSpc>
                  <a:spcPct val="100000"/>
                </a:lnSpc>
                <a:spcBef>
                  <a:spcPts val="0"/>
                </a:spcBef>
                <a:spcAft>
                  <a:spcPts val="0"/>
                </a:spcAft>
                <a:buClrTx/>
                <a:buSzTx/>
                <a:buFontTx/>
                <a:buNone/>
                <a:tabLst/>
                <a:defRPr/>
              </a:pPr>
              <a:endParaRPr kumimoji="0" lang="ja-JP" altLang="en-US" sz="1822" b="0" i="0" u="none" strike="noStrike" kern="0" cap="none" spc="0" normalizeH="0" baseline="0" noProof="0" dirty="0">
                <a:ln>
                  <a:noFill/>
                </a:ln>
                <a:solidFill>
                  <a:srgbClr val="000000"/>
                </a:solidFill>
                <a:effectLst/>
                <a:uLnTx/>
                <a:uFillTx/>
                <a:latin typeface="HGP創英角ｺﾞｼｯｸUB"/>
                <a:ea typeface="HGP創英角ｺﾞｼｯｸUB"/>
                <a:cs typeface="+mn-cs"/>
              </a:endParaRPr>
            </a:p>
          </p:txBody>
        </p:sp>
        <p:sp>
          <p:nvSpPr>
            <p:cNvPr id="113" name="円柱 112"/>
            <p:cNvSpPr/>
            <p:nvPr/>
          </p:nvSpPr>
          <p:spPr>
            <a:xfrm>
              <a:off x="6249144" y="1158692"/>
              <a:ext cx="720080" cy="311833"/>
            </a:xfrm>
            <a:prstGeom prst="can">
              <a:avLst/>
            </a:prstGeom>
            <a:solidFill>
              <a:srgbClr val="C2CEE6"/>
            </a:solidFill>
            <a:ln w="9525" cap="flat" cmpd="sng" algn="ctr">
              <a:solidFill>
                <a:srgbClr val="6785C1"/>
              </a:solidFill>
              <a:prstDash val="solid"/>
            </a:ln>
            <a:effectLst/>
          </p:spPr>
          <p:txBody>
            <a:bodyPr rtlCol="0" anchor="ctr"/>
            <a:lstStyle/>
            <a:p>
              <a:pPr marL="0" marR="0" lvl="0" indent="0" algn="ctr" defTabSz="925880" rtl="0" eaLnBrk="1" fontAlgn="auto" latinLnBrk="0" hangingPunct="1">
                <a:lnSpc>
                  <a:spcPct val="100000"/>
                </a:lnSpc>
                <a:spcBef>
                  <a:spcPts val="0"/>
                </a:spcBef>
                <a:spcAft>
                  <a:spcPts val="0"/>
                </a:spcAft>
                <a:buClrTx/>
                <a:buSzTx/>
                <a:buFontTx/>
                <a:buNone/>
                <a:tabLst/>
                <a:defRPr/>
              </a:pPr>
              <a:endParaRPr kumimoji="0" lang="ja-JP" altLang="en-US" sz="1822" b="0" i="0" u="none" strike="noStrike" kern="0" cap="none" spc="0" normalizeH="0" baseline="0" noProof="0" dirty="0">
                <a:ln>
                  <a:noFill/>
                </a:ln>
                <a:solidFill>
                  <a:srgbClr val="000000"/>
                </a:solidFill>
                <a:effectLst/>
                <a:uLnTx/>
                <a:uFillTx/>
                <a:latin typeface="HGP創英角ｺﾞｼｯｸUB"/>
                <a:ea typeface="HGP創英角ｺﾞｼｯｸUB"/>
                <a:cs typeface="+mn-cs"/>
              </a:endParaRPr>
            </a:p>
          </p:txBody>
        </p:sp>
        <p:sp>
          <p:nvSpPr>
            <p:cNvPr id="114" name="円柱 113"/>
            <p:cNvSpPr/>
            <p:nvPr/>
          </p:nvSpPr>
          <p:spPr>
            <a:xfrm>
              <a:off x="6249144" y="886511"/>
              <a:ext cx="720080" cy="311833"/>
            </a:xfrm>
            <a:prstGeom prst="can">
              <a:avLst/>
            </a:prstGeom>
            <a:solidFill>
              <a:srgbClr val="C2CEE6"/>
            </a:solidFill>
            <a:ln w="9525" cap="flat" cmpd="sng" algn="ctr">
              <a:solidFill>
                <a:srgbClr val="6785C1"/>
              </a:solidFill>
              <a:prstDash val="solid"/>
            </a:ln>
            <a:effectLst/>
          </p:spPr>
          <p:txBody>
            <a:bodyPr rtlCol="0" anchor="ctr"/>
            <a:lstStyle/>
            <a:p>
              <a:pPr marL="0" marR="0" lvl="0" indent="0" algn="ctr" defTabSz="925880" rtl="0" eaLnBrk="1" fontAlgn="auto" latinLnBrk="0" hangingPunct="1">
                <a:lnSpc>
                  <a:spcPct val="100000"/>
                </a:lnSpc>
                <a:spcBef>
                  <a:spcPts val="0"/>
                </a:spcBef>
                <a:spcAft>
                  <a:spcPts val="0"/>
                </a:spcAft>
                <a:buClrTx/>
                <a:buSzTx/>
                <a:buFontTx/>
                <a:buNone/>
                <a:tabLst/>
                <a:defRPr/>
              </a:pPr>
              <a:endParaRPr kumimoji="0" lang="ja-JP" altLang="en-US" sz="1822" b="0" i="0" u="none" strike="noStrike" kern="0" cap="none" spc="0" normalizeH="0" baseline="0" noProof="0" dirty="0">
                <a:ln>
                  <a:noFill/>
                </a:ln>
                <a:solidFill>
                  <a:srgbClr val="000000"/>
                </a:solidFill>
                <a:effectLst/>
                <a:uLnTx/>
                <a:uFillTx/>
                <a:latin typeface="HGP創英角ｺﾞｼｯｸUB"/>
                <a:ea typeface="HGP創英角ｺﾞｼｯｸUB"/>
                <a:cs typeface="+mn-cs"/>
              </a:endParaRPr>
            </a:p>
          </p:txBody>
        </p:sp>
      </p:grpSp>
      <p:grpSp>
        <p:nvGrpSpPr>
          <p:cNvPr id="115" name="グループ化 114"/>
          <p:cNvGrpSpPr>
            <a:grpSpLocks noChangeAspect="1"/>
          </p:cNvGrpSpPr>
          <p:nvPr/>
        </p:nvGrpSpPr>
        <p:grpSpPr>
          <a:xfrm>
            <a:off x="4699208" y="4271468"/>
            <a:ext cx="489039" cy="416552"/>
            <a:chOff x="6249144" y="886511"/>
            <a:chExt cx="720080" cy="845997"/>
          </a:xfrm>
        </p:grpSpPr>
        <p:sp>
          <p:nvSpPr>
            <p:cNvPr id="116" name="円柱 115"/>
            <p:cNvSpPr/>
            <p:nvPr/>
          </p:nvSpPr>
          <p:spPr>
            <a:xfrm>
              <a:off x="6249144" y="1420675"/>
              <a:ext cx="720080" cy="311833"/>
            </a:xfrm>
            <a:prstGeom prst="can">
              <a:avLst/>
            </a:prstGeom>
            <a:solidFill>
              <a:srgbClr val="C2CEE6"/>
            </a:solidFill>
            <a:ln w="9525" cap="flat" cmpd="sng" algn="ctr">
              <a:solidFill>
                <a:srgbClr val="6785C1"/>
              </a:solidFill>
              <a:prstDash val="solid"/>
            </a:ln>
            <a:effectLst/>
          </p:spPr>
          <p:txBody>
            <a:bodyPr rtlCol="0" anchor="ctr"/>
            <a:lstStyle/>
            <a:p>
              <a:pPr marL="0" marR="0" lvl="0" indent="0" algn="ctr" defTabSz="925880" rtl="0" eaLnBrk="1" fontAlgn="auto" latinLnBrk="0" hangingPunct="1">
                <a:lnSpc>
                  <a:spcPct val="100000"/>
                </a:lnSpc>
                <a:spcBef>
                  <a:spcPts val="0"/>
                </a:spcBef>
                <a:spcAft>
                  <a:spcPts val="0"/>
                </a:spcAft>
                <a:buClrTx/>
                <a:buSzTx/>
                <a:buFontTx/>
                <a:buNone/>
                <a:tabLst/>
                <a:defRPr/>
              </a:pPr>
              <a:endParaRPr kumimoji="0" lang="ja-JP" altLang="en-US" sz="1822" b="0" i="0" u="none" strike="noStrike" kern="0" cap="none" spc="0" normalizeH="0" baseline="0" noProof="0" dirty="0">
                <a:ln>
                  <a:noFill/>
                </a:ln>
                <a:solidFill>
                  <a:srgbClr val="000000"/>
                </a:solidFill>
                <a:effectLst/>
                <a:uLnTx/>
                <a:uFillTx/>
                <a:latin typeface="HGP創英角ｺﾞｼｯｸUB"/>
                <a:ea typeface="HGP創英角ｺﾞｼｯｸUB"/>
                <a:cs typeface="+mn-cs"/>
              </a:endParaRPr>
            </a:p>
          </p:txBody>
        </p:sp>
        <p:sp>
          <p:nvSpPr>
            <p:cNvPr id="117" name="円柱 116"/>
            <p:cNvSpPr/>
            <p:nvPr/>
          </p:nvSpPr>
          <p:spPr>
            <a:xfrm>
              <a:off x="6249144" y="1158692"/>
              <a:ext cx="720080" cy="311833"/>
            </a:xfrm>
            <a:prstGeom prst="can">
              <a:avLst/>
            </a:prstGeom>
            <a:solidFill>
              <a:srgbClr val="C2CEE6"/>
            </a:solidFill>
            <a:ln w="9525" cap="flat" cmpd="sng" algn="ctr">
              <a:solidFill>
                <a:srgbClr val="6785C1"/>
              </a:solidFill>
              <a:prstDash val="solid"/>
            </a:ln>
            <a:effectLst/>
          </p:spPr>
          <p:txBody>
            <a:bodyPr rtlCol="0" anchor="ctr"/>
            <a:lstStyle/>
            <a:p>
              <a:pPr marL="0" marR="0" lvl="0" indent="0" algn="ctr" defTabSz="925880" rtl="0" eaLnBrk="1" fontAlgn="auto" latinLnBrk="0" hangingPunct="1">
                <a:lnSpc>
                  <a:spcPct val="100000"/>
                </a:lnSpc>
                <a:spcBef>
                  <a:spcPts val="0"/>
                </a:spcBef>
                <a:spcAft>
                  <a:spcPts val="0"/>
                </a:spcAft>
                <a:buClrTx/>
                <a:buSzTx/>
                <a:buFontTx/>
                <a:buNone/>
                <a:tabLst/>
                <a:defRPr/>
              </a:pPr>
              <a:endParaRPr kumimoji="0" lang="ja-JP" altLang="en-US" sz="1822" b="0" i="0" u="none" strike="noStrike" kern="0" cap="none" spc="0" normalizeH="0" baseline="0" noProof="0" dirty="0">
                <a:ln>
                  <a:noFill/>
                </a:ln>
                <a:solidFill>
                  <a:srgbClr val="000000"/>
                </a:solidFill>
                <a:effectLst/>
                <a:uLnTx/>
                <a:uFillTx/>
                <a:latin typeface="HGP創英角ｺﾞｼｯｸUB"/>
                <a:ea typeface="HGP創英角ｺﾞｼｯｸUB"/>
                <a:cs typeface="+mn-cs"/>
              </a:endParaRPr>
            </a:p>
          </p:txBody>
        </p:sp>
        <p:sp>
          <p:nvSpPr>
            <p:cNvPr id="118" name="円柱 117"/>
            <p:cNvSpPr/>
            <p:nvPr/>
          </p:nvSpPr>
          <p:spPr>
            <a:xfrm>
              <a:off x="6249144" y="886511"/>
              <a:ext cx="720080" cy="311833"/>
            </a:xfrm>
            <a:prstGeom prst="can">
              <a:avLst/>
            </a:prstGeom>
            <a:solidFill>
              <a:srgbClr val="C2CEE6"/>
            </a:solidFill>
            <a:ln w="9525" cap="flat" cmpd="sng" algn="ctr">
              <a:solidFill>
                <a:srgbClr val="6785C1"/>
              </a:solidFill>
              <a:prstDash val="solid"/>
            </a:ln>
            <a:effectLst/>
          </p:spPr>
          <p:txBody>
            <a:bodyPr rtlCol="0" anchor="ctr"/>
            <a:lstStyle/>
            <a:p>
              <a:pPr marL="0" marR="0" lvl="0" indent="0" algn="ctr" defTabSz="925880" rtl="0" eaLnBrk="1" fontAlgn="auto" latinLnBrk="0" hangingPunct="1">
                <a:lnSpc>
                  <a:spcPct val="100000"/>
                </a:lnSpc>
                <a:spcBef>
                  <a:spcPts val="0"/>
                </a:spcBef>
                <a:spcAft>
                  <a:spcPts val="0"/>
                </a:spcAft>
                <a:buClrTx/>
                <a:buSzTx/>
                <a:buFontTx/>
                <a:buNone/>
                <a:tabLst/>
                <a:defRPr/>
              </a:pPr>
              <a:endParaRPr kumimoji="0" lang="ja-JP" altLang="en-US" sz="1822" b="0" i="0" u="none" strike="noStrike" kern="0" cap="none" spc="0" normalizeH="0" baseline="0" noProof="0" dirty="0">
                <a:ln>
                  <a:noFill/>
                </a:ln>
                <a:solidFill>
                  <a:srgbClr val="000000"/>
                </a:solidFill>
                <a:effectLst/>
                <a:uLnTx/>
                <a:uFillTx/>
                <a:latin typeface="HGP創英角ｺﾞｼｯｸUB"/>
                <a:ea typeface="HGP創英角ｺﾞｼｯｸUB"/>
                <a:cs typeface="+mn-cs"/>
              </a:endParaRPr>
            </a:p>
          </p:txBody>
        </p:sp>
      </p:grpSp>
      <p:pic>
        <p:nvPicPr>
          <p:cNvPr id="119" name="図 118"/>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580173" y="5581448"/>
            <a:ext cx="500910" cy="500910"/>
          </a:xfrm>
          <a:prstGeom prst="rect">
            <a:avLst/>
          </a:prstGeom>
        </p:spPr>
      </p:pic>
      <p:pic>
        <p:nvPicPr>
          <p:cNvPr id="120" name="図 119"/>
          <p:cNvPicPr>
            <a:picLocks noChangeAspect="1"/>
          </p:cNvPicPr>
          <p:nvPr/>
        </p:nvPicPr>
        <p:blipFill>
          <a:blip r:embed="rId8"/>
          <a:stretch>
            <a:fillRect/>
          </a:stretch>
        </p:blipFill>
        <p:spPr>
          <a:xfrm>
            <a:off x="3210147" y="5917938"/>
            <a:ext cx="3374214" cy="499483"/>
          </a:xfrm>
          <a:prstGeom prst="rect">
            <a:avLst/>
          </a:prstGeom>
        </p:spPr>
      </p:pic>
      <p:pic>
        <p:nvPicPr>
          <p:cNvPr id="121" name="図 12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538837" y="3385098"/>
            <a:ext cx="559008" cy="559008"/>
          </a:xfrm>
          <a:prstGeom prst="rect">
            <a:avLst/>
          </a:prstGeom>
        </p:spPr>
      </p:pic>
      <p:sp>
        <p:nvSpPr>
          <p:cNvPr id="122" name="楕円 121"/>
          <p:cNvSpPr/>
          <p:nvPr/>
        </p:nvSpPr>
        <p:spPr>
          <a:xfrm>
            <a:off x="8078043" y="5193464"/>
            <a:ext cx="1266838" cy="565807"/>
          </a:xfrm>
          <a:prstGeom prst="ellipse">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4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123" name="テキスト ボックス 122"/>
          <p:cNvSpPr txBox="1"/>
          <p:nvPr/>
        </p:nvSpPr>
        <p:spPr>
          <a:xfrm>
            <a:off x="4745075" y="3076160"/>
            <a:ext cx="488731" cy="381729"/>
          </a:xfrm>
          <a:prstGeom prst="rect">
            <a:avLst/>
          </a:prstGeom>
        </p:spPr>
        <p:txBody>
          <a:bodyPr vert="horz" wrap="none" lIns="0" tIns="45720" rIns="0" bIns="45720" rtlCol="0" anchor="ctr" anchorCtr="0">
            <a:normAutofit fontScale="975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400" b="0" i="0" u="none" strike="noStrike" kern="1200" cap="none" spc="0" normalizeH="0" baseline="0" noProof="0" dirty="0">
                <a:ln>
                  <a:noFill/>
                </a:ln>
                <a:solidFill>
                  <a:srgbClr val="000000"/>
                </a:solidFill>
                <a:effectLst/>
                <a:uLnTx/>
                <a:uFillTx/>
                <a:latin typeface="Meiryo UI"/>
                <a:ea typeface="Meiryo UI"/>
                <a:cs typeface="+mn-cs"/>
              </a:rPr>
              <a:t>VID</a:t>
            </a:r>
            <a:endParaRPr kumimoji="1" lang="ja-JP" altLang="en-US" sz="1400" b="0"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124" name="テキスト ボックス 123"/>
          <p:cNvSpPr txBox="1"/>
          <p:nvPr/>
        </p:nvSpPr>
        <p:spPr>
          <a:xfrm>
            <a:off x="4621687" y="4668496"/>
            <a:ext cx="590053" cy="465679"/>
          </a:xfrm>
          <a:prstGeom prst="rect">
            <a:avLst/>
          </a:prstGeom>
        </p:spPr>
        <p:txBody>
          <a:bodyPr vert="horz" wrap="none" lIns="0" tIns="45720" rIns="0" bIns="45720" rtlCol="0" anchor="ctr" anchorCtr="0">
            <a:normAutofit fontScale="90000" lnSpcReduction="100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400" b="0" i="0" u="none" strike="noStrike" kern="1200" cap="none" spc="0" normalizeH="0" baseline="0" noProof="0" dirty="0">
                <a:ln>
                  <a:noFill/>
                </a:ln>
                <a:solidFill>
                  <a:srgbClr val="000000"/>
                </a:solidFill>
                <a:effectLst/>
                <a:uLnTx/>
                <a:uFillTx/>
                <a:latin typeface="Meiryo UI"/>
                <a:ea typeface="Meiryo UI"/>
                <a:cs typeface="+mn-cs"/>
              </a:rPr>
              <a:t>Vehicle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400" b="0" i="0" u="none" strike="noStrike" kern="1200" cap="none" spc="0" normalizeH="0" baseline="0" noProof="0" dirty="0">
                <a:ln>
                  <a:noFill/>
                </a:ln>
                <a:solidFill>
                  <a:srgbClr val="000000"/>
                </a:solidFill>
                <a:effectLst/>
                <a:uLnTx/>
                <a:uFillTx/>
                <a:latin typeface="Meiryo UI"/>
                <a:ea typeface="Meiryo UI"/>
                <a:cs typeface="+mn-cs"/>
              </a:rPr>
              <a:t>Wallet</a:t>
            </a:r>
            <a:endParaRPr kumimoji="1" lang="ja-JP" altLang="en-US" sz="1400" b="0"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125" name="テキスト ボックス 124"/>
          <p:cNvSpPr txBox="1"/>
          <p:nvPr/>
        </p:nvSpPr>
        <p:spPr>
          <a:xfrm>
            <a:off x="1565222" y="6003420"/>
            <a:ext cx="590053" cy="465679"/>
          </a:xfrm>
          <a:prstGeom prst="rect">
            <a:avLst/>
          </a:prstGeom>
        </p:spPr>
        <p:txBody>
          <a:bodyPr vert="horz" wrap="none" lIns="0" tIns="45720" rIns="0" bIns="45720" rtlCol="0" anchor="ctr" anchorCtr="0">
            <a:normAutofit fontScale="975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dirty="0">
                <a:ln>
                  <a:noFill/>
                </a:ln>
                <a:solidFill>
                  <a:srgbClr val="000000"/>
                </a:solidFill>
                <a:effectLst/>
                <a:uLnTx/>
                <a:uFillTx/>
                <a:latin typeface="Meiryo UI"/>
                <a:ea typeface="Meiryo UI"/>
                <a:cs typeface="+mn-cs"/>
              </a:rPr>
              <a:t>ウォレット</a:t>
            </a:r>
          </a:p>
        </p:txBody>
      </p:sp>
      <p:sp>
        <p:nvSpPr>
          <p:cNvPr id="126" name="テキスト ボックス 125"/>
          <p:cNvSpPr txBox="1"/>
          <p:nvPr/>
        </p:nvSpPr>
        <p:spPr>
          <a:xfrm>
            <a:off x="1573620" y="4939970"/>
            <a:ext cx="590053" cy="465679"/>
          </a:xfrm>
          <a:prstGeom prst="rect">
            <a:avLst/>
          </a:prstGeom>
        </p:spPr>
        <p:txBody>
          <a:bodyPr vert="horz" wrap="none" lIns="0" tIns="45720" rIns="0" bIns="45720" rtlCol="0" anchor="ctr" anchorCtr="0">
            <a:normAutofit fontScale="975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dirty="0">
                <a:ln>
                  <a:noFill/>
                </a:ln>
                <a:solidFill>
                  <a:srgbClr val="000000"/>
                </a:solidFill>
                <a:effectLst/>
                <a:uLnTx/>
                <a:uFillTx/>
                <a:latin typeface="Meiryo UI"/>
                <a:ea typeface="Meiryo UI"/>
                <a:cs typeface="+mn-cs"/>
              </a:rPr>
              <a:t>ウォレット</a:t>
            </a:r>
          </a:p>
        </p:txBody>
      </p:sp>
      <p:sp>
        <p:nvSpPr>
          <p:cNvPr id="127" name="テキスト ボックス 126"/>
          <p:cNvSpPr txBox="1"/>
          <p:nvPr/>
        </p:nvSpPr>
        <p:spPr>
          <a:xfrm>
            <a:off x="1584082" y="3858138"/>
            <a:ext cx="590053" cy="465679"/>
          </a:xfrm>
          <a:prstGeom prst="rect">
            <a:avLst/>
          </a:prstGeom>
        </p:spPr>
        <p:txBody>
          <a:bodyPr vert="horz" wrap="none" lIns="0" tIns="45720" rIns="0" bIns="45720" rtlCol="0" anchor="ctr" anchorCtr="0">
            <a:normAutofit fontScale="975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dirty="0">
                <a:ln>
                  <a:noFill/>
                </a:ln>
                <a:solidFill>
                  <a:srgbClr val="000000"/>
                </a:solidFill>
                <a:effectLst/>
                <a:uLnTx/>
                <a:uFillTx/>
                <a:latin typeface="Meiryo UI"/>
                <a:ea typeface="Meiryo UI"/>
                <a:cs typeface="+mn-cs"/>
              </a:rPr>
              <a:t>ウォレット</a:t>
            </a:r>
          </a:p>
        </p:txBody>
      </p:sp>
      <p:cxnSp>
        <p:nvCxnSpPr>
          <p:cNvPr id="128" name="直線矢印コネクタ 127"/>
          <p:cNvCxnSpPr>
            <a:stCxn id="117" idx="4"/>
            <a:endCxn id="121" idx="1"/>
          </p:cNvCxnSpPr>
          <p:nvPr/>
        </p:nvCxnSpPr>
        <p:spPr>
          <a:xfrm flipV="1">
            <a:off x="5188247" y="3664602"/>
            <a:ext cx="3350590" cy="817652"/>
          </a:xfrm>
          <a:prstGeom prst="straightConnector1">
            <a:avLst/>
          </a:prstGeom>
          <a:ln w="3175">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129" name="直線矢印コネクタ 128"/>
          <p:cNvCxnSpPr>
            <a:stCxn id="117" idx="4"/>
            <a:endCxn id="122" idx="2"/>
          </p:cNvCxnSpPr>
          <p:nvPr/>
        </p:nvCxnSpPr>
        <p:spPr>
          <a:xfrm>
            <a:off x="5188247" y="4482254"/>
            <a:ext cx="2889796" cy="994114"/>
          </a:xfrm>
          <a:prstGeom prst="straightConnector1">
            <a:avLst/>
          </a:prstGeom>
          <a:ln w="3175">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130" name="直線矢印コネクタ 129"/>
          <p:cNvCxnSpPr>
            <a:stCxn id="106" idx="4"/>
            <a:endCxn id="117" idx="2"/>
          </p:cNvCxnSpPr>
          <p:nvPr/>
        </p:nvCxnSpPr>
        <p:spPr>
          <a:xfrm>
            <a:off x="1991453" y="3761400"/>
            <a:ext cx="2707755" cy="720854"/>
          </a:xfrm>
          <a:prstGeom prst="straightConnector1">
            <a:avLst/>
          </a:prstGeom>
          <a:ln w="3175">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131" name="直線矢印コネクタ 130"/>
          <p:cNvCxnSpPr>
            <a:stCxn id="113" idx="4"/>
            <a:endCxn id="117" idx="2"/>
          </p:cNvCxnSpPr>
          <p:nvPr/>
        </p:nvCxnSpPr>
        <p:spPr>
          <a:xfrm flipV="1">
            <a:off x="2014562" y="4482254"/>
            <a:ext cx="2684646" cy="282627"/>
          </a:xfrm>
          <a:prstGeom prst="straightConnector1">
            <a:avLst/>
          </a:prstGeom>
          <a:ln w="3175">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132" name="直線矢印コネクタ 131"/>
          <p:cNvCxnSpPr>
            <a:stCxn id="119" idx="3"/>
            <a:endCxn id="117" idx="2"/>
          </p:cNvCxnSpPr>
          <p:nvPr/>
        </p:nvCxnSpPr>
        <p:spPr>
          <a:xfrm flipV="1">
            <a:off x="2081083" y="4482254"/>
            <a:ext cx="2618125" cy="1349649"/>
          </a:xfrm>
          <a:prstGeom prst="straightConnector1">
            <a:avLst/>
          </a:prstGeom>
          <a:ln w="3175">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sp>
        <p:nvSpPr>
          <p:cNvPr id="133" name="テキスト ボックス 132"/>
          <p:cNvSpPr txBox="1"/>
          <p:nvPr/>
        </p:nvSpPr>
        <p:spPr>
          <a:xfrm>
            <a:off x="8168912" y="5266454"/>
            <a:ext cx="1148706" cy="381729"/>
          </a:xfrm>
          <a:prstGeom prst="rect">
            <a:avLst/>
          </a:prstGeom>
        </p:spPr>
        <p:txBody>
          <a:bodyPr vert="horz" wrap="none" lIns="0" tIns="45720" rIns="0" bIns="45720" rtlCol="0" anchor="ctr" anchorCtr="0">
            <a:normAutofit fontScale="975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dirty="0">
                <a:ln>
                  <a:noFill/>
                </a:ln>
                <a:solidFill>
                  <a:srgbClr val="000000"/>
                </a:solidFill>
                <a:effectLst/>
                <a:uLnTx/>
                <a:uFillTx/>
                <a:latin typeface="Meiryo UI"/>
                <a:ea typeface="Meiryo UI"/>
                <a:cs typeface="+mn-cs"/>
              </a:rPr>
              <a:t>データ市場</a:t>
            </a:r>
          </a:p>
        </p:txBody>
      </p:sp>
      <p:sp>
        <p:nvSpPr>
          <p:cNvPr id="134" name="テキスト ボックス 133"/>
          <p:cNvSpPr txBox="1"/>
          <p:nvPr/>
        </p:nvSpPr>
        <p:spPr>
          <a:xfrm>
            <a:off x="3008368" y="5440110"/>
            <a:ext cx="974452" cy="495901"/>
          </a:xfrm>
          <a:prstGeom prst="rect">
            <a:avLst/>
          </a:prstGeom>
        </p:spPr>
        <p:txBody>
          <a:bodyPr vert="horz" wrap="none" lIns="0" tIns="45720" rIns="0" bIns="45720" rtlCol="0" anchor="ctr" anchorCtr="0">
            <a:normAutofit fontScale="97500" lnSpcReduction="100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400" b="0" i="0" u="none" strike="noStrike" kern="1200" cap="none" spc="0" normalizeH="0" baseline="0" noProof="0" dirty="0">
                <a:ln>
                  <a:noFill/>
                </a:ln>
                <a:solidFill>
                  <a:srgbClr val="000000"/>
                </a:solidFill>
                <a:effectLst/>
                <a:uLnTx/>
                <a:uFillTx/>
                <a:latin typeface="Meiryo UI"/>
                <a:ea typeface="Meiryo UI"/>
                <a:cs typeface="+mn-cs"/>
              </a:rPr>
              <a:t>Vehicle DID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400" b="0" i="0" u="none" strike="noStrike" kern="1200" cap="none" spc="0" normalizeH="0" baseline="0" noProof="0" dirty="0">
                <a:ln>
                  <a:noFill/>
                </a:ln>
                <a:solidFill>
                  <a:srgbClr val="000000"/>
                </a:solidFill>
                <a:effectLst/>
                <a:uLnTx/>
                <a:uFillTx/>
                <a:latin typeface="Meiryo UI"/>
                <a:ea typeface="Meiryo UI"/>
                <a:cs typeface="+mn-cs"/>
              </a:rPr>
              <a:t>Ledger</a:t>
            </a:r>
            <a:endParaRPr kumimoji="1" lang="ja-JP" altLang="en-US" sz="1400" b="0"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135" name="テキスト ボックス 134"/>
          <p:cNvSpPr txBox="1"/>
          <p:nvPr/>
        </p:nvSpPr>
        <p:spPr>
          <a:xfrm>
            <a:off x="693756" y="4918801"/>
            <a:ext cx="819285" cy="485167"/>
          </a:xfrm>
          <a:prstGeom prst="rect">
            <a:avLst/>
          </a:prstGeom>
        </p:spPr>
        <p:txBody>
          <a:bodyPr vert="horz" wrap="none" lIns="0" tIns="45720" rIns="0" bIns="45720" rtlCol="0" anchor="ctr" anchorCtr="0">
            <a:normAutofit fontScale="90000" lnSpcReduction="100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dirty="0">
                <a:ln>
                  <a:noFill/>
                </a:ln>
                <a:solidFill>
                  <a:srgbClr val="000000"/>
                </a:solidFill>
                <a:effectLst/>
                <a:uLnTx/>
                <a:uFillTx/>
                <a:latin typeface="Meiryo UI"/>
                <a:ea typeface="Meiryo UI"/>
                <a:cs typeface="+mn-cs"/>
              </a:rPr>
              <a:t>自動車</a:t>
            </a:r>
            <a:endParaRPr kumimoji="1" lang="en-US" altLang="ja-JP" sz="1400" b="0" i="0" u="none" strike="noStrike" kern="1200" cap="none" spc="0" normalizeH="0" baseline="0" noProof="0" dirty="0">
              <a:ln>
                <a:noFill/>
              </a:ln>
              <a:solidFill>
                <a:srgbClr val="000000"/>
              </a:solidFill>
              <a:effectLst/>
              <a:uLnTx/>
              <a:uFillTx/>
              <a:latin typeface="Meiryo UI"/>
              <a:ea typeface="Meiryo UI"/>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dirty="0">
                <a:ln>
                  <a:noFill/>
                </a:ln>
                <a:solidFill>
                  <a:srgbClr val="000000"/>
                </a:solidFill>
                <a:effectLst/>
                <a:uLnTx/>
                <a:uFillTx/>
                <a:latin typeface="Meiryo UI"/>
                <a:ea typeface="Meiryo UI"/>
                <a:cs typeface="+mn-cs"/>
              </a:rPr>
              <a:t>メーカー</a:t>
            </a:r>
          </a:p>
        </p:txBody>
      </p:sp>
      <p:sp>
        <p:nvSpPr>
          <p:cNvPr id="136" name="テキスト ボックス 135"/>
          <p:cNvSpPr txBox="1"/>
          <p:nvPr/>
        </p:nvSpPr>
        <p:spPr>
          <a:xfrm>
            <a:off x="808373" y="6050317"/>
            <a:ext cx="590053" cy="385172"/>
          </a:xfrm>
          <a:prstGeom prst="rect">
            <a:avLst/>
          </a:prstGeom>
        </p:spPr>
        <p:txBody>
          <a:bodyPr vert="horz" wrap="none" lIns="0" tIns="45720" rIns="0" bIns="45720" rtlCol="0" anchor="ctr" anchorCtr="0">
            <a:normAutofit fontScale="975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dirty="0">
                <a:ln>
                  <a:noFill/>
                </a:ln>
                <a:solidFill>
                  <a:srgbClr val="000000"/>
                </a:solidFill>
                <a:effectLst/>
                <a:uLnTx/>
                <a:uFillTx/>
                <a:latin typeface="Meiryo UI"/>
                <a:ea typeface="Meiryo UI"/>
                <a:cs typeface="+mn-cs"/>
              </a:rPr>
              <a:t>オーナー</a:t>
            </a:r>
          </a:p>
        </p:txBody>
      </p:sp>
      <p:sp>
        <p:nvSpPr>
          <p:cNvPr id="137" name="テキスト ボックス 136"/>
          <p:cNvSpPr txBox="1"/>
          <p:nvPr/>
        </p:nvSpPr>
        <p:spPr>
          <a:xfrm>
            <a:off x="896837" y="3553222"/>
            <a:ext cx="590053" cy="385172"/>
          </a:xfrm>
          <a:prstGeom prst="rect">
            <a:avLst/>
          </a:prstGeom>
        </p:spPr>
        <p:txBody>
          <a:bodyPr vert="horz" wrap="none" lIns="0" tIns="45720" rIns="0" bIns="45720" rtlCol="0" anchor="ctr" anchorCtr="0">
            <a:normAutofit fontScale="97500"/>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400" b="0"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138" name="テキスト ボックス 137"/>
          <p:cNvSpPr txBox="1"/>
          <p:nvPr/>
        </p:nvSpPr>
        <p:spPr>
          <a:xfrm>
            <a:off x="8323144" y="3821047"/>
            <a:ext cx="974452" cy="495901"/>
          </a:xfrm>
          <a:prstGeom prst="rect">
            <a:avLst/>
          </a:prstGeom>
        </p:spPr>
        <p:txBody>
          <a:bodyPr vert="horz" wrap="none" lIns="0" tIns="45720" rIns="0" bIns="45720" rtlCol="0" anchor="ctr" anchorCtr="0">
            <a:normAutofit fontScale="975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dirty="0">
                <a:ln>
                  <a:noFill/>
                </a:ln>
                <a:solidFill>
                  <a:srgbClr val="000000"/>
                </a:solidFill>
                <a:effectLst/>
                <a:uLnTx/>
                <a:uFillTx/>
                <a:latin typeface="Meiryo UI"/>
                <a:ea typeface="Meiryo UI"/>
                <a:cs typeface="+mn-cs"/>
              </a:rPr>
              <a:t>各種サービス</a:t>
            </a:r>
            <a:endParaRPr kumimoji="1" lang="en-US" altLang="ja-JP" sz="1400" b="0" i="0" u="none" strike="noStrike" kern="1200" cap="none" spc="0" normalizeH="0" baseline="0" noProof="0" dirty="0">
              <a:ln>
                <a:noFill/>
              </a:ln>
              <a:solidFill>
                <a:srgbClr val="000000"/>
              </a:solidFill>
              <a:effectLst/>
              <a:uLnTx/>
              <a:uFillTx/>
              <a:latin typeface="Meiryo UI"/>
              <a:ea typeface="Meiryo UI"/>
              <a:cs typeface="+mn-cs"/>
            </a:endParaRPr>
          </a:p>
        </p:txBody>
      </p:sp>
      <p:cxnSp>
        <p:nvCxnSpPr>
          <p:cNvPr id="139" name="直線矢印コネクタ 138"/>
          <p:cNvCxnSpPr>
            <a:stCxn id="124" idx="2"/>
            <a:endCxn id="120" idx="0"/>
          </p:cNvCxnSpPr>
          <p:nvPr/>
        </p:nvCxnSpPr>
        <p:spPr>
          <a:xfrm flipH="1">
            <a:off x="4897254" y="5134175"/>
            <a:ext cx="19460" cy="783763"/>
          </a:xfrm>
          <a:prstGeom prst="straightConnector1">
            <a:avLst/>
          </a:prstGeom>
          <a:ln w="3175">
            <a:solidFill>
              <a:schemeClr val="tx1"/>
            </a:solidFill>
            <a:prstDash val="dash"/>
            <a:tailEnd type="triangle"/>
          </a:ln>
          <a:effectLst/>
        </p:spPr>
        <p:style>
          <a:lnRef idx="2">
            <a:schemeClr val="accent1"/>
          </a:lnRef>
          <a:fillRef idx="0">
            <a:schemeClr val="accent1"/>
          </a:fillRef>
          <a:effectRef idx="1">
            <a:schemeClr val="accent1"/>
          </a:effectRef>
          <a:fontRef idx="minor">
            <a:schemeClr val="tx1"/>
          </a:fontRef>
        </p:style>
      </p:cxnSp>
      <p:cxnSp>
        <p:nvCxnSpPr>
          <p:cNvPr id="140" name="直線矢印コネクタ 139"/>
          <p:cNvCxnSpPr>
            <a:stCxn id="138" idx="2"/>
          </p:cNvCxnSpPr>
          <p:nvPr/>
        </p:nvCxnSpPr>
        <p:spPr>
          <a:xfrm flipH="1">
            <a:off x="6226459" y="4316948"/>
            <a:ext cx="2583911" cy="1653495"/>
          </a:xfrm>
          <a:prstGeom prst="straightConnector1">
            <a:avLst/>
          </a:prstGeom>
          <a:ln w="3175">
            <a:solidFill>
              <a:schemeClr val="tx1"/>
            </a:solidFill>
            <a:prstDash val="dash"/>
            <a:tailEnd type="triangle"/>
          </a:ln>
          <a:effectLst/>
        </p:spPr>
        <p:style>
          <a:lnRef idx="2">
            <a:schemeClr val="accent1"/>
          </a:lnRef>
          <a:fillRef idx="0">
            <a:schemeClr val="accent1"/>
          </a:fillRef>
          <a:effectRef idx="1">
            <a:schemeClr val="accent1"/>
          </a:effectRef>
          <a:fontRef idx="minor">
            <a:schemeClr val="tx1"/>
          </a:fontRef>
        </p:style>
      </p:cxnSp>
      <p:cxnSp>
        <p:nvCxnSpPr>
          <p:cNvPr id="141" name="直線矢印コネクタ 140"/>
          <p:cNvCxnSpPr>
            <a:stCxn id="122" idx="3"/>
            <a:endCxn id="120" idx="3"/>
          </p:cNvCxnSpPr>
          <p:nvPr/>
        </p:nvCxnSpPr>
        <p:spPr>
          <a:xfrm flipH="1">
            <a:off x="6584361" y="5676410"/>
            <a:ext cx="1679206" cy="491270"/>
          </a:xfrm>
          <a:prstGeom prst="straightConnector1">
            <a:avLst/>
          </a:prstGeom>
          <a:ln w="3175">
            <a:solidFill>
              <a:schemeClr val="tx1"/>
            </a:solidFill>
            <a:prstDash val="dash"/>
            <a:tailEnd type="triangle"/>
          </a:ln>
          <a:effectLst/>
        </p:spPr>
        <p:style>
          <a:lnRef idx="2">
            <a:schemeClr val="accent1"/>
          </a:lnRef>
          <a:fillRef idx="0">
            <a:schemeClr val="accent1"/>
          </a:fillRef>
          <a:effectRef idx="1">
            <a:schemeClr val="accent1"/>
          </a:effectRef>
          <a:fontRef idx="minor">
            <a:schemeClr val="tx1"/>
          </a:fontRef>
        </p:style>
      </p:cxnSp>
      <p:sp>
        <p:nvSpPr>
          <p:cNvPr id="142" name="テキスト ボックス 141"/>
          <p:cNvSpPr txBox="1"/>
          <p:nvPr/>
        </p:nvSpPr>
        <p:spPr>
          <a:xfrm>
            <a:off x="2550778" y="4159560"/>
            <a:ext cx="974452" cy="495901"/>
          </a:xfrm>
          <a:prstGeom prst="rect">
            <a:avLst/>
          </a:prstGeom>
        </p:spPr>
        <p:txBody>
          <a:bodyPr vert="horz" wrap="none" lIns="0" tIns="45720" rIns="0" bIns="45720" rtlCol="0" anchor="ctr" anchorCtr="0">
            <a:normAutofit fontScale="975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Meiryo UI"/>
                <a:ea typeface="Meiryo UI"/>
                <a:cs typeface="+mn-cs"/>
              </a:rPr>
              <a:t>製造元証明</a:t>
            </a:r>
            <a:endParaRPr kumimoji="1" lang="en-US" altLang="ja-JP" sz="1200" b="0" i="0" u="none" strike="noStrike" kern="1200" cap="none" spc="0" normalizeH="0" baseline="0" noProof="0" dirty="0">
              <a:ln>
                <a:noFill/>
              </a:ln>
              <a:solidFill>
                <a:srgbClr val="000000"/>
              </a:solidFill>
              <a:effectLst/>
              <a:uLnTx/>
              <a:uFillTx/>
              <a:latin typeface="Meiryo UI"/>
              <a:ea typeface="Meiryo UI"/>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Meiryo UI"/>
                <a:ea typeface="Meiryo UI"/>
                <a:cs typeface="+mn-cs"/>
              </a:rPr>
              <a:t>整備履歴証明</a:t>
            </a:r>
          </a:p>
        </p:txBody>
      </p:sp>
      <p:sp>
        <p:nvSpPr>
          <p:cNvPr id="143" name="テキスト ボックス 142"/>
          <p:cNvSpPr txBox="1"/>
          <p:nvPr/>
        </p:nvSpPr>
        <p:spPr>
          <a:xfrm>
            <a:off x="2435206" y="4739627"/>
            <a:ext cx="974452" cy="495901"/>
          </a:xfrm>
          <a:prstGeom prst="rect">
            <a:avLst/>
          </a:prstGeom>
        </p:spPr>
        <p:txBody>
          <a:bodyPr vert="horz" wrap="none" lIns="0" tIns="45720" rIns="0" bIns="45720" rtlCol="0" anchor="ctr" anchorCtr="0">
            <a:normAutofit fontScale="975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Meiryo UI"/>
                <a:ea typeface="Meiryo UI"/>
                <a:cs typeface="+mn-cs"/>
              </a:rPr>
              <a:t>オーナー証明</a:t>
            </a:r>
            <a:endParaRPr kumimoji="1" lang="en-US" altLang="ja-JP" sz="1200" b="0" i="0" u="none" strike="noStrike" kern="1200" cap="none" spc="0" normalizeH="0" baseline="0" noProof="0" dirty="0">
              <a:ln>
                <a:noFill/>
              </a:ln>
              <a:solidFill>
                <a:srgbClr val="000000"/>
              </a:solidFill>
              <a:effectLst/>
              <a:uLnTx/>
              <a:uFillTx/>
              <a:latin typeface="Meiryo UI"/>
              <a:ea typeface="Meiryo UI"/>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Meiryo UI"/>
                <a:ea typeface="Meiryo UI"/>
                <a:cs typeface="+mn-cs"/>
              </a:rPr>
              <a:t>保険加入の証明</a:t>
            </a:r>
          </a:p>
        </p:txBody>
      </p:sp>
      <p:sp>
        <p:nvSpPr>
          <p:cNvPr id="144" name="テキスト ボックス 143"/>
          <p:cNvSpPr txBox="1"/>
          <p:nvPr/>
        </p:nvSpPr>
        <p:spPr>
          <a:xfrm>
            <a:off x="3188598" y="3744116"/>
            <a:ext cx="974452" cy="495901"/>
          </a:xfrm>
          <a:prstGeom prst="rect">
            <a:avLst/>
          </a:prstGeom>
        </p:spPr>
        <p:txBody>
          <a:bodyPr vert="horz" wrap="none" lIns="0" tIns="45720" rIns="0" bIns="45720" rtlCol="0" anchor="ctr" anchorCtr="0">
            <a:normAutofit fontScale="975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Meiryo UI"/>
                <a:ea typeface="Meiryo UI"/>
                <a:cs typeface="+mn-cs"/>
              </a:rPr>
              <a:t>車両登録証明</a:t>
            </a:r>
          </a:p>
        </p:txBody>
      </p:sp>
      <p:sp>
        <p:nvSpPr>
          <p:cNvPr id="145" name="テキスト ボックス 144"/>
          <p:cNvSpPr txBox="1"/>
          <p:nvPr/>
        </p:nvSpPr>
        <p:spPr>
          <a:xfrm>
            <a:off x="682929" y="3882559"/>
            <a:ext cx="590053" cy="465679"/>
          </a:xfrm>
          <a:prstGeom prst="rect">
            <a:avLst/>
          </a:prstGeom>
        </p:spPr>
        <p:txBody>
          <a:bodyPr vert="horz" wrap="none" lIns="0" tIns="45720" rIns="0" bIns="45720" rtlCol="0" anchor="ctr" anchorCtr="0">
            <a:normAutofit fontScale="975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dirty="0">
                <a:ln>
                  <a:noFill/>
                </a:ln>
                <a:solidFill>
                  <a:srgbClr val="000000"/>
                </a:solidFill>
                <a:effectLst/>
                <a:uLnTx/>
                <a:uFillTx/>
                <a:latin typeface="Meiryo UI"/>
                <a:ea typeface="Meiryo UI"/>
                <a:cs typeface="+mn-cs"/>
              </a:rPr>
              <a:t>政府機関等</a:t>
            </a:r>
          </a:p>
        </p:txBody>
      </p:sp>
      <p:sp>
        <p:nvSpPr>
          <p:cNvPr id="146" name="テキスト ボックス 145"/>
          <p:cNvSpPr txBox="1"/>
          <p:nvPr/>
        </p:nvSpPr>
        <p:spPr>
          <a:xfrm>
            <a:off x="4074687" y="5284563"/>
            <a:ext cx="977794" cy="578073"/>
          </a:xfrm>
          <a:prstGeom prst="rect">
            <a:avLst/>
          </a:prstGeom>
        </p:spPr>
        <p:txBody>
          <a:bodyPr vert="horz" wrap="none" lIns="0" tIns="45720" rIns="0" bIns="45720" rtlCol="0" anchor="ctr" anchorCtr="0">
            <a:normAutofit fontScale="975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200" b="0" i="0" u="none" strike="noStrike" kern="1200" cap="none" spc="0" normalizeH="0" baseline="0" noProof="0" dirty="0">
                <a:ln>
                  <a:noFill/>
                </a:ln>
                <a:solidFill>
                  <a:srgbClr val="000000"/>
                </a:solidFill>
                <a:effectLst/>
                <a:uLnTx/>
                <a:uFillTx/>
                <a:latin typeface="Meiryo UI"/>
                <a:ea typeface="Meiryo UI"/>
                <a:cs typeface="+mn-cs"/>
              </a:rPr>
              <a:t>VID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Meiryo UI"/>
                <a:ea typeface="Meiryo UI"/>
                <a:cs typeface="+mn-cs"/>
              </a:rPr>
              <a:t>の紐づけ</a:t>
            </a:r>
          </a:p>
        </p:txBody>
      </p:sp>
      <p:sp>
        <p:nvSpPr>
          <p:cNvPr id="147" name="テキスト ボックス 146"/>
          <p:cNvSpPr txBox="1"/>
          <p:nvPr/>
        </p:nvSpPr>
        <p:spPr>
          <a:xfrm>
            <a:off x="6316274" y="3227754"/>
            <a:ext cx="1551247" cy="741623"/>
          </a:xfrm>
          <a:prstGeom prst="rect">
            <a:avLst/>
          </a:prstGeom>
        </p:spPr>
        <p:txBody>
          <a:bodyPr vert="horz" wrap="none" lIns="0" tIns="45720" rIns="0" bIns="45720" rtlCol="0" anchor="ctr" anchorCtr="0">
            <a:normAutofit fontScale="975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Meiryo UI"/>
                <a:ea typeface="Meiryo UI"/>
                <a:cs typeface="+mn-cs"/>
              </a:rPr>
              <a:t>罰金の支払い、</a:t>
            </a:r>
            <a:endParaRPr kumimoji="1" lang="en-US" altLang="ja-JP" sz="1200" b="0" i="0" u="none" strike="noStrike" kern="1200" cap="none" spc="0" normalizeH="0" baseline="0" noProof="0" dirty="0">
              <a:ln>
                <a:noFill/>
              </a:ln>
              <a:solidFill>
                <a:srgbClr val="000000"/>
              </a:solidFill>
              <a:effectLst/>
              <a:uLnTx/>
              <a:uFillTx/>
              <a:latin typeface="Meiryo UI"/>
              <a:ea typeface="Meiryo UI"/>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Meiryo UI"/>
                <a:ea typeface="Meiryo UI"/>
                <a:cs typeface="+mn-cs"/>
              </a:rPr>
              <a:t>走行距離ベース保険</a:t>
            </a:r>
            <a:endParaRPr kumimoji="1" lang="en-US" altLang="ja-JP" sz="1200" b="0" i="0" u="none" strike="noStrike" kern="1200" cap="none" spc="0" normalizeH="0" baseline="0" noProof="0" dirty="0">
              <a:ln>
                <a:noFill/>
              </a:ln>
              <a:solidFill>
                <a:srgbClr val="000000"/>
              </a:solidFill>
              <a:effectLst/>
              <a:uLnTx/>
              <a:uFillTx/>
              <a:latin typeface="Meiryo UI"/>
              <a:ea typeface="Meiryo UI"/>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Meiryo UI"/>
                <a:ea typeface="Meiryo UI"/>
                <a:cs typeface="+mn-cs"/>
              </a:rPr>
              <a:t>等の利用</a:t>
            </a:r>
            <a:endParaRPr kumimoji="1" lang="en-US" altLang="ja-JP" sz="1200" b="0" i="0" u="none" strike="noStrike" kern="1200" cap="none" spc="0" normalizeH="0" baseline="0" noProof="0" dirty="0">
              <a:ln>
                <a:noFill/>
              </a:ln>
              <a:solidFill>
                <a:srgbClr val="000000"/>
              </a:solidFill>
              <a:effectLst/>
              <a:uLnTx/>
              <a:uFillTx/>
              <a:latin typeface="Meiryo UI"/>
              <a:ea typeface="Meiryo UI"/>
              <a:cs typeface="+mn-cs"/>
            </a:endParaRPr>
          </a:p>
        </p:txBody>
      </p:sp>
      <p:cxnSp>
        <p:nvCxnSpPr>
          <p:cNvPr id="148" name="直線矢印コネクタ 147"/>
          <p:cNvCxnSpPr>
            <a:endCxn id="118" idx="1"/>
          </p:cNvCxnSpPr>
          <p:nvPr/>
        </p:nvCxnSpPr>
        <p:spPr>
          <a:xfrm flipH="1">
            <a:off x="4943728" y="3797958"/>
            <a:ext cx="9272" cy="473510"/>
          </a:xfrm>
          <a:prstGeom prst="straightConnector1">
            <a:avLst/>
          </a:prstGeom>
          <a:ln w="3175">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sp>
        <p:nvSpPr>
          <p:cNvPr id="149" name="正方形/長方形 148"/>
          <p:cNvSpPr/>
          <p:nvPr/>
        </p:nvSpPr>
        <p:spPr>
          <a:xfrm>
            <a:off x="4953000" y="3723975"/>
            <a:ext cx="1419407"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Arial"/>
                <a:ea typeface="Meiryo UI"/>
                <a:cs typeface="+mn-cs"/>
              </a:rPr>
              <a:t>走行距離、</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Arial"/>
                <a:ea typeface="Meiryo UI"/>
                <a:cs typeface="+mn-cs"/>
              </a:rPr>
              <a:t>バッテリーの状態</a:t>
            </a:r>
          </a:p>
        </p:txBody>
      </p:sp>
      <p:sp>
        <p:nvSpPr>
          <p:cNvPr id="150" name="テキスト ボックス 149"/>
          <p:cNvSpPr txBox="1"/>
          <p:nvPr/>
        </p:nvSpPr>
        <p:spPr>
          <a:xfrm>
            <a:off x="6153555" y="4280375"/>
            <a:ext cx="1551247" cy="741623"/>
          </a:xfrm>
          <a:prstGeom prst="rect">
            <a:avLst/>
          </a:prstGeom>
        </p:spPr>
        <p:txBody>
          <a:bodyPr vert="horz" wrap="none" lIns="0" tIns="45720" rIns="0" bIns="45720" rtlCol="0" anchor="ctr" anchorCtr="0">
            <a:normAutofit fontScale="975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200" b="0" i="0" u="none" strike="noStrike" kern="1200" cap="none" spc="0" normalizeH="0" baseline="0" noProof="0" dirty="0">
                <a:ln>
                  <a:noFill/>
                </a:ln>
                <a:solidFill>
                  <a:srgbClr val="000000"/>
                </a:solidFill>
                <a:effectLst/>
                <a:uLnTx/>
                <a:uFillTx/>
                <a:latin typeface="Meiryo UI"/>
                <a:ea typeface="Meiryo UI"/>
                <a:cs typeface="+mn-cs"/>
              </a:rPr>
              <a:t>CO2</a:t>
            </a:r>
            <a:r>
              <a:rPr kumimoji="1" lang="ja-JP" altLang="en-US" sz="1200" b="0" i="0" u="none" strike="noStrike" kern="1200" cap="none" spc="0" normalizeH="0" baseline="0" noProof="0" dirty="0">
                <a:ln>
                  <a:noFill/>
                </a:ln>
                <a:solidFill>
                  <a:srgbClr val="000000"/>
                </a:solidFill>
                <a:effectLst/>
                <a:uLnTx/>
                <a:uFillTx/>
                <a:latin typeface="Meiryo UI"/>
                <a:ea typeface="Meiryo UI"/>
                <a:cs typeface="+mn-cs"/>
              </a:rPr>
              <a:t>排出量、</a:t>
            </a:r>
            <a:endParaRPr kumimoji="1" lang="en-US" altLang="ja-JP" sz="1200" b="0" i="0" u="none" strike="noStrike" kern="1200" cap="none" spc="0" normalizeH="0" baseline="0" noProof="0" dirty="0">
              <a:ln>
                <a:noFill/>
              </a:ln>
              <a:solidFill>
                <a:srgbClr val="000000"/>
              </a:solidFill>
              <a:effectLst/>
              <a:uLnTx/>
              <a:uFillTx/>
              <a:latin typeface="Meiryo UI"/>
              <a:ea typeface="Meiryo UI"/>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Meiryo UI"/>
                <a:ea typeface="Meiryo UI"/>
                <a:cs typeface="+mn-cs"/>
              </a:rPr>
              <a:t>サプライチェーン情報</a:t>
            </a:r>
            <a:endParaRPr kumimoji="1" lang="en-US" altLang="ja-JP" sz="1200" b="0" i="0" u="none" strike="noStrike" kern="1200" cap="none" spc="0" normalizeH="0" baseline="0" noProof="0" dirty="0">
              <a:ln>
                <a:noFill/>
              </a:ln>
              <a:solidFill>
                <a:srgbClr val="000000"/>
              </a:solidFill>
              <a:effectLst/>
              <a:uLnTx/>
              <a:uFillTx/>
              <a:latin typeface="Meiryo UI"/>
              <a:ea typeface="Meiryo UI"/>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Meiryo UI"/>
                <a:ea typeface="Meiryo UI"/>
                <a:cs typeface="+mn-cs"/>
              </a:rPr>
              <a:t>などのデータ連携</a:t>
            </a:r>
            <a:endParaRPr kumimoji="1" lang="en-US" altLang="ja-JP" sz="1200" b="0"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151" name="テキスト ボックス 150"/>
          <p:cNvSpPr txBox="1"/>
          <p:nvPr/>
        </p:nvSpPr>
        <p:spPr>
          <a:xfrm>
            <a:off x="8255788" y="4582225"/>
            <a:ext cx="974452" cy="264724"/>
          </a:xfrm>
          <a:prstGeom prst="rect">
            <a:avLst/>
          </a:prstGeom>
        </p:spPr>
        <p:txBody>
          <a:bodyPr vert="horz" wrap="none" lIns="0" tIns="45720" rIns="0" bIns="45720" rtlCol="0" anchor="ctr" anchorCtr="0">
            <a:normAutofit fontScale="97500" lnSpcReduction="100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200" b="0" i="0" u="none" strike="noStrike" kern="1200" cap="none" spc="0" normalizeH="0" baseline="0" noProof="0" dirty="0">
                <a:ln>
                  <a:noFill/>
                </a:ln>
                <a:solidFill>
                  <a:srgbClr val="000000"/>
                </a:solidFill>
                <a:effectLst/>
                <a:uLnTx/>
                <a:uFillTx/>
                <a:latin typeface="Meiryo UI"/>
                <a:ea typeface="Meiryo UI"/>
                <a:cs typeface="+mn-cs"/>
              </a:rPr>
              <a:t>VID</a:t>
            </a:r>
            <a:r>
              <a:rPr kumimoji="1" lang="ja-JP" altLang="en-US" sz="1200" b="0" i="0" u="none" strike="noStrike" kern="1200" cap="none" spc="0" normalizeH="0" baseline="0" noProof="0" dirty="0">
                <a:ln>
                  <a:noFill/>
                </a:ln>
                <a:solidFill>
                  <a:srgbClr val="000000"/>
                </a:solidFill>
                <a:effectLst/>
                <a:uLnTx/>
                <a:uFillTx/>
                <a:latin typeface="Meiryo UI"/>
                <a:ea typeface="Meiryo UI"/>
                <a:cs typeface="+mn-cs"/>
              </a:rPr>
              <a:t>の検証</a:t>
            </a:r>
          </a:p>
        </p:txBody>
      </p:sp>
      <p:sp>
        <p:nvSpPr>
          <p:cNvPr id="152" name="テキスト ボックス 151"/>
          <p:cNvSpPr txBox="1"/>
          <p:nvPr/>
        </p:nvSpPr>
        <p:spPr>
          <a:xfrm>
            <a:off x="7082855" y="5990050"/>
            <a:ext cx="974452" cy="264724"/>
          </a:xfrm>
          <a:prstGeom prst="rect">
            <a:avLst/>
          </a:prstGeom>
        </p:spPr>
        <p:txBody>
          <a:bodyPr vert="horz" wrap="none" lIns="0" tIns="45720" rIns="0" bIns="45720" rtlCol="0" anchor="ctr" anchorCtr="0">
            <a:normAutofit fontScale="97500" lnSpcReduction="100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200" b="0" i="0" u="none" strike="noStrike" kern="1200" cap="none" spc="0" normalizeH="0" baseline="0" noProof="0" dirty="0">
                <a:ln>
                  <a:noFill/>
                </a:ln>
                <a:solidFill>
                  <a:srgbClr val="000000"/>
                </a:solidFill>
                <a:effectLst/>
                <a:uLnTx/>
                <a:uFillTx/>
                <a:latin typeface="Meiryo UI"/>
                <a:ea typeface="Meiryo UI"/>
                <a:cs typeface="+mn-cs"/>
              </a:rPr>
              <a:t>VID</a:t>
            </a:r>
            <a:r>
              <a:rPr kumimoji="1" lang="ja-JP" altLang="en-US" sz="1200" b="0" i="0" u="none" strike="noStrike" kern="1200" cap="none" spc="0" normalizeH="0" baseline="0" noProof="0" dirty="0">
                <a:ln>
                  <a:noFill/>
                </a:ln>
                <a:solidFill>
                  <a:srgbClr val="000000"/>
                </a:solidFill>
                <a:effectLst/>
                <a:uLnTx/>
                <a:uFillTx/>
                <a:latin typeface="Meiryo UI"/>
                <a:ea typeface="Meiryo UI"/>
                <a:cs typeface="+mn-cs"/>
              </a:rPr>
              <a:t>の検証</a:t>
            </a:r>
          </a:p>
        </p:txBody>
      </p:sp>
    </p:spTree>
    <p:extLst>
      <p:ext uri="{BB962C8B-B14F-4D97-AF65-F5344CB8AC3E}">
        <p14:creationId xmlns:p14="http://schemas.microsoft.com/office/powerpoint/2010/main" val="1886829579"/>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タイトル 7"/>
          <p:cNvSpPr>
            <a:spLocks noGrp="1"/>
          </p:cNvSpPr>
          <p:nvPr>
            <p:ph type="title"/>
          </p:nvPr>
        </p:nvSpPr>
        <p:spPr>
          <a:xfrm>
            <a:off x="331490" y="164692"/>
            <a:ext cx="9243021" cy="497459"/>
          </a:xfrm>
        </p:spPr>
        <p:txBody>
          <a:bodyPr>
            <a:normAutofit fontScale="90000"/>
          </a:bodyPr>
          <a:lstStyle/>
          <a:p>
            <a:r>
              <a:rPr lang="en-US" altLang="ja-JP" sz="1100" dirty="0">
                <a:solidFill>
                  <a:srgbClr val="002060"/>
                </a:solidFill>
              </a:rPr>
              <a:t>3.3.2</a:t>
            </a:r>
            <a:r>
              <a:rPr lang="ja-JP" altLang="en-US" sz="1100" dirty="0">
                <a:solidFill>
                  <a:srgbClr val="002060"/>
                </a:solidFill>
              </a:rPr>
              <a:t>　詳細調査結果　</a:t>
            </a:r>
            <a:r>
              <a:rPr lang="en-US" altLang="ja-JP" sz="1100" dirty="0">
                <a:solidFill>
                  <a:srgbClr val="002060"/>
                </a:solidFill>
              </a:rPr>
              <a:t>-</a:t>
            </a:r>
            <a:r>
              <a:rPr lang="ja-JP" altLang="en-US" sz="1100" dirty="0">
                <a:solidFill>
                  <a:srgbClr val="002060"/>
                </a:solidFill>
              </a:rPr>
              <a:t>自己主権型／分散型アイデンティティに関する取り組み・ユースケース　</a:t>
            </a:r>
            <a:r>
              <a:rPr lang="en-US" altLang="ja-JP" sz="1400" b="1" spc="0" dirty="0">
                <a:solidFill>
                  <a:srgbClr val="002060"/>
                </a:solidFill>
              </a:rPr>
              <a:t/>
            </a:r>
            <a:br>
              <a:rPr lang="en-US" altLang="ja-JP" sz="1400" b="1" spc="0" dirty="0">
                <a:solidFill>
                  <a:srgbClr val="002060"/>
                </a:solidFill>
              </a:rPr>
            </a:br>
            <a:r>
              <a:rPr lang="ja-JP" altLang="en-US" sz="2000" dirty="0">
                <a:solidFill>
                  <a:srgbClr val="002060"/>
                </a:solidFill>
              </a:rPr>
              <a:t>（補足）</a:t>
            </a:r>
            <a:r>
              <a:rPr lang="en-US" altLang="ja-JP" sz="2000" dirty="0">
                <a:solidFill>
                  <a:srgbClr val="002060"/>
                </a:solidFill>
              </a:rPr>
              <a:t>MOBI</a:t>
            </a:r>
            <a:r>
              <a:rPr lang="ja-JP" altLang="en-US" sz="2000" dirty="0">
                <a:solidFill>
                  <a:srgbClr val="002060"/>
                </a:solidFill>
              </a:rPr>
              <a:t>の国際標準規格準拠状況</a:t>
            </a:r>
            <a:endParaRPr lang="ja-JP" altLang="en-US" sz="3100" b="1" spc="0" dirty="0">
              <a:solidFill>
                <a:srgbClr val="002060"/>
              </a:solidFill>
            </a:endParaRPr>
          </a:p>
        </p:txBody>
      </p:sp>
      <p:sp>
        <p:nvSpPr>
          <p:cNvPr id="10" name="正方形/長方形 9"/>
          <p:cNvSpPr/>
          <p:nvPr/>
        </p:nvSpPr>
        <p:spPr>
          <a:xfrm>
            <a:off x="8589228" y="74294"/>
            <a:ext cx="985283" cy="186395"/>
          </a:xfrm>
          <a:prstGeom prst="rect">
            <a:avLst/>
          </a:prstGeom>
          <a:solidFill>
            <a:schemeClr val="accent2">
              <a:lumMod val="25000"/>
              <a:lumOff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米国</a:t>
            </a:r>
          </a:p>
        </p:txBody>
      </p:sp>
      <p:sp>
        <p:nvSpPr>
          <p:cNvPr id="11" name="正方形/長方形 10"/>
          <p:cNvSpPr/>
          <p:nvPr/>
        </p:nvSpPr>
        <p:spPr>
          <a:xfrm>
            <a:off x="8589228" y="287160"/>
            <a:ext cx="985283" cy="186395"/>
          </a:xfrm>
          <a:prstGeom prst="rect">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カナダ</a:t>
            </a:r>
          </a:p>
        </p:txBody>
      </p:sp>
      <p:sp>
        <p:nvSpPr>
          <p:cNvPr id="78" name="コンテンツ プレースホルダー 1"/>
          <p:cNvSpPr txBox="1">
            <a:spLocks/>
          </p:cNvSpPr>
          <p:nvPr/>
        </p:nvSpPr>
        <p:spPr>
          <a:xfrm>
            <a:off x="335694" y="738068"/>
            <a:ext cx="9410530" cy="1634642"/>
          </a:xfrm>
          <a:prstGeom prst="rect">
            <a:avLst/>
          </a:prstGeom>
          <a:ln>
            <a:noFill/>
          </a:ln>
        </p:spPr>
        <p:txBody>
          <a:bodyPr/>
          <a:lstStyle>
            <a:lvl1pPr marL="0" indent="0" algn="l" defTabSz="609559" rtl="0" eaLnBrk="1" fontAlgn="base" hangingPunct="1">
              <a:spcBef>
                <a:spcPct val="20000"/>
              </a:spcBef>
              <a:spcAft>
                <a:spcPct val="0"/>
              </a:spcAft>
              <a:buFont typeface="Arial" pitchFamily="34" charset="0"/>
              <a:buNone/>
              <a:defRPr kumimoji="1" sz="2000" kern="1200">
                <a:solidFill>
                  <a:schemeClr val="tx1"/>
                </a:solidFill>
                <a:latin typeface="+mn-ea"/>
                <a:ea typeface="+mn-ea"/>
                <a:cs typeface="Arial"/>
              </a:defRPr>
            </a:lvl1pPr>
            <a:lvl2pPr marL="910105" indent="-300545"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2pPr>
            <a:lvl3pPr marL="1454051" indent="-234935"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3pPr>
            <a:lvl4pPr marL="2059377" indent="-230703"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4pPr>
            <a:lvl5pPr marL="2666818" indent="-228585"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a:lstStyle>
          <a:p>
            <a:pPr marR="0" lvl="0" algn="l" defTabSz="609559" rtl="0" eaLnBrk="1" fontAlgn="base" latinLnBrk="0" hangingPunct="1">
              <a:lnSpc>
                <a:spcPct val="100000"/>
              </a:lnSpc>
              <a:spcBef>
                <a:spcPct val="20000"/>
              </a:spcBef>
              <a:spcAft>
                <a:spcPct val="0"/>
              </a:spcAft>
              <a:buClrTx/>
              <a:buSzTx/>
              <a:tabLst/>
              <a:defRPr/>
            </a:pPr>
            <a:r>
              <a:rPr kumimoji="1" lang="en-US" altLang="ja-JP" sz="1600" b="1"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MOBI</a:t>
            </a:r>
            <a:r>
              <a:rPr kumimoji="1" lang="ja-JP" altLang="en-US" sz="1600" b="1"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a:t>
            </a:r>
            <a:r>
              <a:rPr kumimoji="1" lang="en-US" altLang="ja-JP" sz="1600" b="1"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Mobility Open </a:t>
            </a:r>
            <a:r>
              <a:rPr kumimoji="1" lang="en-US" altLang="ja-JP" sz="1600" b="1" i="0" u="none" strike="noStrike" kern="1200" cap="none" spc="0" normalizeH="0" baseline="0" noProof="0" dirty="0" err="1">
                <a:ln>
                  <a:noFill/>
                </a:ln>
                <a:solidFill>
                  <a:srgbClr val="000000">
                    <a:lumMod val="85000"/>
                    <a:lumOff val="15000"/>
                  </a:srgbClr>
                </a:solidFill>
                <a:effectLst/>
                <a:uLnTx/>
                <a:uFillTx/>
                <a:latin typeface="Meiryo UI"/>
                <a:ea typeface="Meiryo UI"/>
                <a:cs typeface="Arial"/>
              </a:rPr>
              <a:t>Blockchain</a:t>
            </a:r>
            <a:r>
              <a:rPr kumimoji="1" lang="en-US" altLang="ja-JP" sz="1600" b="1"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 Initiative</a:t>
            </a:r>
            <a:r>
              <a:rPr kumimoji="1" lang="ja-JP" altLang="en-US" sz="1600" b="1"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）における車両</a:t>
            </a:r>
            <a:r>
              <a:rPr kumimoji="1" lang="ja-JP" altLang="en-US" sz="1600" b="1"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に付与される固有</a:t>
            </a:r>
            <a:r>
              <a:rPr kumimoji="1" lang="en-US" altLang="ja-JP" sz="1600" b="1"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ID</a:t>
            </a:r>
            <a:r>
              <a:rPr kumimoji="1" lang="ja-JP" altLang="en-US" sz="1600" b="1"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である</a:t>
            </a:r>
            <a:r>
              <a:rPr kumimoji="1" lang="en-US" altLang="ja-JP" sz="1600" b="1"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VID</a:t>
            </a:r>
            <a:r>
              <a:rPr kumimoji="1" lang="ja-JP" altLang="en-US" sz="1600" b="1"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標準にはバージョン</a:t>
            </a:r>
            <a:r>
              <a:rPr kumimoji="1" lang="en-US" altLang="ja-JP" sz="1600" b="1"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Ⅰ</a:t>
            </a:r>
            <a:r>
              <a:rPr kumimoji="1" lang="ja-JP" altLang="en-US" sz="1600" b="1" i="0" u="none" strike="noStrike" kern="1200" cap="none" spc="0" normalizeH="0" baseline="0" noProof="0" dirty="0" err="1" smtClean="0">
                <a:ln>
                  <a:noFill/>
                </a:ln>
                <a:solidFill>
                  <a:srgbClr val="000000">
                    <a:lumMod val="85000"/>
                    <a:lumOff val="15000"/>
                  </a:srgbClr>
                </a:solidFill>
                <a:effectLst/>
                <a:uLnTx/>
                <a:uFillTx/>
                <a:latin typeface="Meiryo UI"/>
                <a:ea typeface="Meiryo UI"/>
                <a:cs typeface="Arial"/>
              </a:rPr>
              <a:t>、</a:t>
            </a:r>
            <a:r>
              <a:rPr kumimoji="1" lang="en-US" altLang="ja-JP" sz="1600" b="1"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Ⅱ</a:t>
            </a:r>
            <a:r>
              <a:rPr kumimoji="1" lang="ja-JP" altLang="en-US" sz="1600" b="1" i="0" u="none" strike="noStrike" kern="1200" cap="none" spc="0" normalizeH="0" baseline="0" noProof="0" dirty="0" err="1" smtClean="0">
                <a:ln>
                  <a:noFill/>
                </a:ln>
                <a:solidFill>
                  <a:srgbClr val="000000">
                    <a:lumMod val="85000"/>
                    <a:lumOff val="15000"/>
                  </a:srgbClr>
                </a:solidFill>
                <a:effectLst/>
                <a:uLnTx/>
                <a:uFillTx/>
                <a:latin typeface="Meiryo UI"/>
                <a:ea typeface="Meiryo UI"/>
                <a:cs typeface="Arial"/>
              </a:rPr>
              <a:t>が存</a:t>
            </a:r>
            <a:r>
              <a:rPr kumimoji="1" lang="ja-JP" altLang="en-US" sz="1600" b="1"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在し、</a:t>
            </a:r>
            <a:r>
              <a:rPr kumimoji="1" lang="en-US" altLang="ja-JP" sz="1600" b="1"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W3C VCs</a:t>
            </a:r>
            <a:r>
              <a:rPr kumimoji="1" lang="ja-JP" altLang="en-US" sz="1600" b="1"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a:t>
            </a:r>
            <a:r>
              <a:rPr kumimoji="1" lang="en-US" altLang="ja-JP" sz="1600" b="1"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DIDs</a:t>
            </a:r>
            <a:r>
              <a:rPr kumimoji="1" lang="ja-JP" altLang="en-US" sz="1600" b="1" i="0" u="none" strike="noStrike" kern="1200" cap="none" spc="0" normalizeH="0" baseline="0" noProof="0" dirty="0" err="1" smtClean="0">
                <a:ln>
                  <a:noFill/>
                </a:ln>
                <a:solidFill>
                  <a:srgbClr val="000000">
                    <a:lumMod val="85000"/>
                    <a:lumOff val="15000"/>
                  </a:srgbClr>
                </a:solidFill>
                <a:effectLst/>
                <a:uLnTx/>
                <a:uFillTx/>
                <a:latin typeface="Meiryo UI"/>
                <a:ea typeface="Meiryo UI"/>
                <a:cs typeface="Arial"/>
              </a:rPr>
              <a:t>への</a:t>
            </a:r>
            <a:r>
              <a:rPr kumimoji="1" lang="ja-JP" altLang="en-US" sz="1600" b="1"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言及が見られる</a:t>
            </a:r>
            <a:r>
              <a:rPr kumimoji="1" lang="ja-JP" altLang="en-US" sz="1600" b="1" i="0" u="none" strike="noStrike" kern="1200" cap="none" spc="0" normalizeH="0" baseline="30000" noProof="0" dirty="0" smtClean="0">
                <a:ln>
                  <a:noFill/>
                </a:ln>
                <a:solidFill>
                  <a:srgbClr val="000000">
                    <a:lumMod val="85000"/>
                    <a:lumOff val="15000"/>
                  </a:srgbClr>
                </a:solidFill>
                <a:effectLst/>
                <a:uLnTx/>
                <a:uFillTx/>
                <a:latin typeface="Meiryo UI"/>
                <a:ea typeface="Meiryo UI"/>
                <a:cs typeface="Arial"/>
              </a:rPr>
              <a:t>１</a:t>
            </a:r>
            <a:endParaRPr kumimoji="1" lang="en-US" altLang="ja-JP" sz="1600" b="1" i="0" u="none" strike="noStrike" kern="1200" cap="none" spc="0" normalizeH="0" baseline="30000" noProof="0" dirty="0">
              <a:ln>
                <a:noFill/>
              </a:ln>
              <a:solidFill>
                <a:srgbClr val="000000">
                  <a:lumMod val="85000"/>
                  <a:lumOff val="15000"/>
                </a:srgbClr>
              </a:solidFill>
              <a:effectLst/>
              <a:uLnTx/>
              <a:uFillTx/>
              <a:latin typeface="Meiryo UI"/>
              <a:ea typeface="Meiryo UI"/>
              <a:cs typeface="Arial"/>
            </a:endParaRPr>
          </a:p>
        </p:txBody>
      </p:sp>
      <p:sp>
        <p:nvSpPr>
          <p:cNvPr id="79" name="正方形/長方形 78"/>
          <p:cNvSpPr/>
          <p:nvPr/>
        </p:nvSpPr>
        <p:spPr>
          <a:xfrm>
            <a:off x="567559" y="1588168"/>
            <a:ext cx="2356944" cy="305261"/>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600" b="1" i="0" u="none" strike="noStrike" kern="1200" cap="none" spc="0" normalizeH="0" baseline="0" noProof="0" dirty="0">
                <a:ln>
                  <a:noFill/>
                </a:ln>
                <a:solidFill>
                  <a:schemeClr val="bg1"/>
                </a:solidFill>
                <a:effectLst/>
                <a:uLnTx/>
                <a:uFillTx/>
                <a:latin typeface="Meiryo UI"/>
                <a:ea typeface="Meiryo UI"/>
                <a:cs typeface="+mn-cs"/>
              </a:rPr>
              <a:t>VID</a:t>
            </a:r>
            <a:r>
              <a:rPr kumimoji="1" lang="ja-JP" altLang="en-US" sz="1600" b="1" i="0" u="none" strike="noStrike" kern="1200" cap="none" spc="0" normalizeH="0" baseline="0" noProof="0" dirty="0">
                <a:ln>
                  <a:noFill/>
                </a:ln>
                <a:solidFill>
                  <a:schemeClr val="bg1"/>
                </a:solidFill>
                <a:effectLst/>
                <a:uLnTx/>
                <a:uFillTx/>
                <a:latin typeface="Meiryo UI"/>
                <a:ea typeface="Meiryo UI"/>
                <a:cs typeface="+mn-cs"/>
              </a:rPr>
              <a:t>のバージョンについて</a:t>
            </a:r>
          </a:p>
        </p:txBody>
      </p:sp>
      <p:sp>
        <p:nvSpPr>
          <p:cNvPr id="80" name="正方形/長方形 79"/>
          <p:cNvSpPr/>
          <p:nvPr/>
        </p:nvSpPr>
        <p:spPr>
          <a:xfrm>
            <a:off x="567559" y="3016048"/>
            <a:ext cx="2356944" cy="318895"/>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600" b="1" i="0" u="none" strike="noStrike" kern="1200" cap="none" spc="0" normalizeH="0" baseline="0" noProof="0" dirty="0">
                <a:ln>
                  <a:noFill/>
                </a:ln>
                <a:solidFill>
                  <a:schemeClr val="bg1"/>
                </a:solidFill>
                <a:effectLst/>
                <a:uLnTx/>
                <a:uFillTx/>
                <a:latin typeface="Meiryo UI"/>
                <a:ea typeface="Meiryo UI"/>
                <a:cs typeface="+mn-cs"/>
              </a:rPr>
              <a:t>VID</a:t>
            </a:r>
            <a:r>
              <a:rPr kumimoji="1" lang="ja-JP" altLang="en-US" sz="1600" b="1" i="0" u="none" strike="noStrike" kern="1200" cap="none" spc="0" normalizeH="0" baseline="0" noProof="0" dirty="0">
                <a:ln>
                  <a:noFill/>
                </a:ln>
                <a:solidFill>
                  <a:schemeClr val="bg1"/>
                </a:solidFill>
                <a:effectLst/>
                <a:uLnTx/>
                <a:uFillTx/>
                <a:latin typeface="Meiryo UI"/>
                <a:ea typeface="Meiryo UI"/>
                <a:cs typeface="+mn-cs"/>
              </a:rPr>
              <a:t>の準拠標準について</a:t>
            </a:r>
          </a:p>
        </p:txBody>
      </p:sp>
      <p:sp>
        <p:nvSpPr>
          <p:cNvPr id="81" name="正方形/長方形 80"/>
          <p:cNvSpPr/>
          <p:nvPr/>
        </p:nvSpPr>
        <p:spPr>
          <a:xfrm>
            <a:off x="4485289" y="3461596"/>
            <a:ext cx="4776951" cy="2866152"/>
          </a:xfrm>
          <a:prstGeom prst="rect">
            <a:avLst/>
          </a:prstGeom>
          <a:noFill/>
          <a:ln w="12700">
            <a:solidFill>
              <a:schemeClr val="accent2">
                <a:lumMod val="75000"/>
                <a:lumOff val="25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en-US" altLang="ja-JP" sz="1600" b="0" i="0" u="none" strike="noStrike" kern="1200" cap="none" spc="0" normalizeH="0" baseline="0" noProof="0" dirty="0" err="1">
                <a:ln>
                  <a:noFill/>
                </a:ln>
                <a:solidFill>
                  <a:srgbClr val="000000"/>
                </a:solidFill>
                <a:effectLst/>
                <a:uLnTx/>
                <a:uFillTx/>
                <a:latin typeface="Meiryo UI"/>
                <a:ea typeface="Meiryo UI"/>
                <a:cs typeface="+mn-cs"/>
              </a:rPr>
              <a:t>VIDⅠ</a:t>
            </a:r>
            <a:r>
              <a:rPr kumimoji="1" lang="ja-JP" altLang="en-US" sz="1600" b="0" i="0" u="none" strike="noStrike" kern="1200" cap="none" spc="0" normalizeH="0" baseline="0" noProof="0" dirty="0" err="1">
                <a:ln>
                  <a:noFill/>
                </a:ln>
                <a:solidFill>
                  <a:srgbClr val="000000"/>
                </a:solidFill>
                <a:effectLst/>
                <a:uLnTx/>
                <a:uFillTx/>
                <a:latin typeface="Meiryo UI"/>
                <a:ea typeface="Meiryo UI"/>
                <a:cs typeface="+mn-cs"/>
              </a:rPr>
              <a:t>、</a:t>
            </a:r>
            <a:r>
              <a:rPr kumimoji="1" lang="en-US" altLang="ja-JP" sz="1600" b="0" i="0" u="none" strike="noStrike" kern="1200" cap="none" spc="0" normalizeH="0" baseline="0" noProof="0" dirty="0" err="1">
                <a:ln>
                  <a:noFill/>
                </a:ln>
                <a:solidFill>
                  <a:srgbClr val="000000"/>
                </a:solidFill>
                <a:effectLst/>
                <a:uLnTx/>
                <a:uFillTx/>
                <a:latin typeface="Meiryo UI"/>
                <a:ea typeface="Meiryo UI"/>
                <a:cs typeface="+mn-cs"/>
              </a:rPr>
              <a:t>VIDⅡ</a:t>
            </a:r>
            <a:r>
              <a:rPr kumimoji="1" lang="ja-JP" altLang="en-US" sz="1600" b="0" i="0" u="none" strike="noStrike" kern="1200" cap="none" spc="0" normalizeH="0" baseline="0" noProof="0" dirty="0">
                <a:ln>
                  <a:noFill/>
                </a:ln>
                <a:solidFill>
                  <a:srgbClr val="000000"/>
                </a:solidFill>
                <a:effectLst/>
                <a:uLnTx/>
                <a:uFillTx/>
                <a:latin typeface="Meiryo UI"/>
                <a:ea typeface="Meiryo UI"/>
                <a:cs typeface="+mn-cs"/>
              </a:rPr>
              <a:t>ともに、公開されている部分は冒頭のサマリと用語定義のみで、本文は</a:t>
            </a:r>
            <a:r>
              <a:rPr kumimoji="1" lang="en-US" altLang="ja-JP" sz="1600" b="0" i="0" u="none" strike="noStrike" kern="1200" cap="none" spc="0" normalizeH="0" baseline="0" noProof="0" dirty="0">
                <a:ln>
                  <a:noFill/>
                </a:ln>
                <a:solidFill>
                  <a:srgbClr val="000000"/>
                </a:solidFill>
                <a:effectLst/>
                <a:uLnTx/>
                <a:uFillTx/>
                <a:latin typeface="Meiryo UI"/>
                <a:ea typeface="Meiryo UI"/>
                <a:cs typeface="+mn-cs"/>
              </a:rPr>
              <a:t>MOBI</a:t>
            </a:r>
            <a:r>
              <a:rPr kumimoji="1" lang="ja-JP" altLang="en-US" sz="1600" b="0" i="0" u="none" strike="noStrike" kern="1200" cap="none" spc="0" normalizeH="0" baseline="0" noProof="0" dirty="0">
                <a:ln>
                  <a:noFill/>
                </a:ln>
                <a:solidFill>
                  <a:srgbClr val="000000"/>
                </a:solidFill>
                <a:effectLst/>
                <a:uLnTx/>
                <a:uFillTx/>
                <a:latin typeface="Meiryo UI"/>
                <a:ea typeface="Meiryo UI"/>
                <a:cs typeface="+mn-cs"/>
              </a:rPr>
              <a:t>メンバーのみに公開されるとしている</a:t>
            </a:r>
            <a:endParaRPr kumimoji="1" lang="en-US" altLang="ja-JP" sz="1600" b="0" i="0" u="none" strike="noStrike" kern="1200" cap="none" spc="0" normalizeH="0" baseline="0" noProof="0" dirty="0">
              <a:ln>
                <a:noFill/>
              </a:ln>
              <a:solidFill>
                <a:srgbClr val="000000"/>
              </a:solidFill>
              <a:effectLst/>
              <a:uLnTx/>
              <a:uFillTx/>
              <a:latin typeface="Meiryo UI"/>
              <a:ea typeface="Meiryo UI"/>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en-US" altLang="ja-JP" sz="1600" b="0" i="0" u="none" strike="noStrike" kern="1200" cap="none" spc="0" normalizeH="0" baseline="0" noProof="0" dirty="0" err="1">
                <a:ln>
                  <a:noFill/>
                </a:ln>
                <a:solidFill>
                  <a:srgbClr val="000000"/>
                </a:solidFill>
                <a:effectLst/>
                <a:uLnTx/>
                <a:uFillTx/>
                <a:latin typeface="Meiryo UI"/>
                <a:ea typeface="Meiryo UI"/>
                <a:cs typeface="+mn-cs"/>
              </a:rPr>
              <a:t>VIDⅠ</a:t>
            </a:r>
            <a:r>
              <a:rPr kumimoji="1" lang="ja-JP" altLang="en-US" sz="1600" b="0" i="0" u="none" strike="noStrike" kern="1200" cap="none" spc="0" normalizeH="0" baseline="0" noProof="0" dirty="0">
                <a:ln>
                  <a:noFill/>
                </a:ln>
                <a:solidFill>
                  <a:srgbClr val="000000"/>
                </a:solidFill>
                <a:effectLst/>
                <a:uLnTx/>
                <a:uFillTx/>
                <a:latin typeface="Meiryo UI"/>
                <a:ea typeface="Meiryo UI"/>
                <a:cs typeface="+mn-cs"/>
              </a:rPr>
              <a:t>では、備考として「一部明確な方法と要件を示すが、他の実装固有要素は、実装時の柔軟性を保持するために意図的に曖昧なままにしている」とし、その例として</a:t>
            </a:r>
            <a:r>
              <a:rPr kumimoji="1" lang="en-US" altLang="ja-JP" sz="1600" b="0" i="0" u="none" strike="noStrike" kern="1200" cap="none" spc="0" normalizeH="0" baseline="0" noProof="0" dirty="0">
                <a:ln>
                  <a:noFill/>
                </a:ln>
                <a:solidFill>
                  <a:srgbClr val="000000"/>
                </a:solidFill>
                <a:effectLst/>
                <a:uLnTx/>
                <a:uFillTx/>
                <a:latin typeface="Meiryo UI"/>
                <a:ea typeface="Meiryo UI"/>
                <a:cs typeface="+mn-cs"/>
              </a:rPr>
              <a:t>W3C</a:t>
            </a:r>
            <a:r>
              <a:rPr kumimoji="1" lang="ja-JP" altLang="en-US" sz="1600" b="0" i="0" u="none" strike="noStrike" kern="1200" cap="none" spc="0" normalizeH="0" baseline="0" noProof="0" dirty="0">
                <a:ln>
                  <a:noFill/>
                </a:ln>
                <a:solidFill>
                  <a:srgbClr val="000000"/>
                </a:solidFill>
                <a:effectLst/>
                <a:uLnTx/>
                <a:uFillTx/>
                <a:latin typeface="Meiryo UI"/>
                <a:ea typeface="Meiryo UI"/>
                <a:cs typeface="+mn-cs"/>
              </a:rPr>
              <a:t>の</a:t>
            </a:r>
            <a:r>
              <a:rPr kumimoji="1" lang="en-US" altLang="ja-JP" sz="1600" b="0" i="0" u="none" strike="noStrike" kern="1200" cap="none" spc="0" normalizeH="0" baseline="0" noProof="0" dirty="0" smtClean="0">
                <a:ln>
                  <a:noFill/>
                </a:ln>
                <a:solidFill>
                  <a:srgbClr val="000000"/>
                </a:solidFill>
                <a:effectLst/>
                <a:uLnTx/>
                <a:uFillTx/>
                <a:latin typeface="Meiryo UI"/>
                <a:ea typeface="Meiryo UI"/>
                <a:cs typeface="+mn-cs"/>
              </a:rPr>
              <a:t>DIDs</a:t>
            </a:r>
            <a:r>
              <a:rPr kumimoji="1" lang="ja-JP" altLang="en-US" sz="1600" b="0" i="0" u="none" strike="noStrike" kern="1200" cap="none" spc="0" normalizeH="0" baseline="0" noProof="0" dirty="0" smtClean="0">
                <a:ln>
                  <a:noFill/>
                </a:ln>
                <a:solidFill>
                  <a:srgbClr val="000000"/>
                </a:solidFill>
                <a:effectLst/>
                <a:uLnTx/>
                <a:uFillTx/>
                <a:latin typeface="Meiryo UI"/>
                <a:ea typeface="Meiryo UI"/>
                <a:cs typeface="+mn-cs"/>
              </a:rPr>
              <a:t>と</a:t>
            </a:r>
            <a:r>
              <a:rPr kumimoji="1" lang="ja-JP" altLang="en-US" sz="1600" b="0" i="0" u="none" strike="noStrike" kern="1200" cap="none" spc="0" normalizeH="0" baseline="0" noProof="0" dirty="0">
                <a:ln>
                  <a:noFill/>
                </a:ln>
                <a:solidFill>
                  <a:srgbClr val="000000"/>
                </a:solidFill>
                <a:effectLst/>
                <a:uLnTx/>
                <a:uFillTx/>
                <a:latin typeface="Meiryo UI"/>
                <a:ea typeface="Meiryo UI"/>
                <a:cs typeface="+mn-cs"/>
              </a:rPr>
              <a:t>、他の統合</a:t>
            </a:r>
            <a:r>
              <a:rPr kumimoji="1" lang="en-US" altLang="ja-JP" sz="1600" b="0" i="0" u="none" strike="noStrike" kern="1200" cap="none" spc="0" normalizeH="0" baseline="0" noProof="0" dirty="0">
                <a:ln>
                  <a:noFill/>
                </a:ln>
                <a:solidFill>
                  <a:srgbClr val="000000"/>
                </a:solidFill>
                <a:effectLst/>
                <a:uLnTx/>
                <a:uFillTx/>
                <a:latin typeface="Meiryo UI"/>
                <a:ea typeface="Meiryo UI"/>
                <a:cs typeface="+mn-cs"/>
              </a:rPr>
              <a:t>ID</a:t>
            </a:r>
            <a:r>
              <a:rPr kumimoji="1" lang="ja-JP" altLang="en-US" sz="1600" b="0" i="0" u="none" strike="noStrike" kern="1200" cap="none" spc="0" normalizeH="0" baseline="0" noProof="0" dirty="0">
                <a:ln>
                  <a:noFill/>
                </a:ln>
                <a:solidFill>
                  <a:srgbClr val="000000"/>
                </a:solidFill>
                <a:effectLst/>
                <a:uLnTx/>
                <a:uFillTx/>
                <a:latin typeface="Meiryo UI"/>
                <a:ea typeface="Meiryo UI"/>
                <a:cs typeface="+mn-cs"/>
              </a:rPr>
              <a:t>プロトコルの対立を述べている</a:t>
            </a:r>
            <a:endParaRPr kumimoji="1" lang="en-US" altLang="ja-JP" sz="1600" b="0" i="0" u="none" strike="noStrike" kern="1200" cap="none" spc="0" normalizeH="0" baseline="0" noProof="0" dirty="0">
              <a:ln>
                <a:noFill/>
              </a:ln>
              <a:solidFill>
                <a:srgbClr val="000000"/>
              </a:solidFill>
              <a:effectLst/>
              <a:uLnTx/>
              <a:uFillTx/>
              <a:latin typeface="Meiryo UI"/>
              <a:ea typeface="Meiryo UI"/>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600" b="0" i="0" u="none" strike="noStrike" kern="1200" cap="none" spc="0" normalizeH="0" baseline="0" noProof="0" dirty="0">
                <a:ln>
                  <a:noFill/>
                </a:ln>
                <a:solidFill>
                  <a:srgbClr val="000000"/>
                </a:solidFill>
                <a:effectLst/>
                <a:uLnTx/>
                <a:uFillTx/>
                <a:latin typeface="Meiryo UI"/>
                <a:ea typeface="Meiryo UI"/>
                <a:cs typeface="+mn-cs"/>
              </a:rPr>
              <a:t>しかし、用語定義の中で</a:t>
            </a:r>
            <a:r>
              <a:rPr kumimoji="1" lang="en-US" altLang="ja-JP" sz="1600" b="0" i="0" u="none" strike="noStrike" kern="1200" cap="none" spc="0" normalizeH="0" baseline="0" noProof="0" dirty="0" smtClean="0">
                <a:ln>
                  <a:noFill/>
                </a:ln>
                <a:solidFill>
                  <a:srgbClr val="000000"/>
                </a:solidFill>
                <a:effectLst/>
                <a:uLnTx/>
                <a:uFillTx/>
                <a:latin typeface="Meiryo UI"/>
                <a:ea typeface="Meiryo UI"/>
                <a:cs typeface="+mn-cs"/>
              </a:rPr>
              <a:t>VCs</a:t>
            </a:r>
            <a:r>
              <a:rPr kumimoji="1" lang="ja-JP" altLang="en-US" sz="1600" b="0" i="0" u="none" strike="noStrike" kern="1200" cap="none" spc="0" normalizeH="0" baseline="0" noProof="0" dirty="0" err="1" smtClean="0">
                <a:ln>
                  <a:noFill/>
                </a:ln>
                <a:solidFill>
                  <a:srgbClr val="000000"/>
                </a:solidFill>
                <a:effectLst/>
                <a:uLnTx/>
                <a:uFillTx/>
                <a:latin typeface="Meiryo UI"/>
                <a:ea typeface="Meiryo UI"/>
                <a:cs typeface="+mn-cs"/>
              </a:rPr>
              <a:t>、</a:t>
            </a:r>
            <a:r>
              <a:rPr kumimoji="1" lang="en-US" altLang="ja-JP" sz="1600" b="0" i="0" u="none" strike="noStrike" kern="1200" cap="none" spc="0" normalizeH="0" baseline="0" noProof="0" dirty="0" smtClean="0">
                <a:ln>
                  <a:noFill/>
                </a:ln>
                <a:solidFill>
                  <a:srgbClr val="000000"/>
                </a:solidFill>
                <a:effectLst/>
                <a:uLnTx/>
                <a:uFillTx/>
                <a:latin typeface="Meiryo UI"/>
                <a:ea typeface="Meiryo UI"/>
                <a:cs typeface="+mn-cs"/>
              </a:rPr>
              <a:t>DIDs</a:t>
            </a:r>
            <a:r>
              <a:rPr kumimoji="1" lang="ja-JP" altLang="en-US" sz="1600" b="0" i="0" u="none" strike="noStrike" kern="1200" cap="none" spc="0" normalizeH="0" baseline="0" noProof="0" dirty="0" smtClean="0">
                <a:ln>
                  <a:noFill/>
                </a:ln>
                <a:solidFill>
                  <a:srgbClr val="000000"/>
                </a:solidFill>
                <a:effectLst/>
                <a:uLnTx/>
                <a:uFillTx/>
                <a:latin typeface="Meiryo UI"/>
                <a:ea typeface="Meiryo UI"/>
                <a:cs typeface="+mn-cs"/>
              </a:rPr>
              <a:t>に</a:t>
            </a:r>
            <a:r>
              <a:rPr kumimoji="1" lang="ja-JP" altLang="en-US" sz="1600" b="0" i="0" u="none" strike="noStrike" kern="1200" cap="none" spc="0" normalizeH="0" baseline="0" noProof="0" dirty="0">
                <a:ln>
                  <a:noFill/>
                </a:ln>
                <a:solidFill>
                  <a:srgbClr val="000000"/>
                </a:solidFill>
                <a:effectLst/>
                <a:uLnTx/>
                <a:uFillTx/>
                <a:latin typeface="Meiryo UI"/>
                <a:ea typeface="Meiryo UI"/>
                <a:cs typeface="+mn-cs"/>
              </a:rPr>
              <a:t>ついては</a:t>
            </a:r>
            <a:r>
              <a:rPr kumimoji="1" lang="en-US" altLang="ja-JP" sz="1600" b="0" i="0" u="none" strike="noStrike" kern="1200" cap="none" spc="0" normalizeH="0" baseline="0" noProof="0" dirty="0">
                <a:ln>
                  <a:noFill/>
                </a:ln>
                <a:solidFill>
                  <a:srgbClr val="000000"/>
                </a:solidFill>
                <a:effectLst/>
                <a:uLnTx/>
                <a:uFillTx/>
                <a:latin typeface="Meiryo UI"/>
                <a:ea typeface="Meiryo UI"/>
                <a:cs typeface="+mn-cs"/>
              </a:rPr>
              <a:t>W3C</a:t>
            </a:r>
            <a:r>
              <a:rPr kumimoji="1" lang="ja-JP" altLang="en-US" sz="1600" b="0" i="0" u="none" strike="noStrike" kern="1200" cap="none" spc="0" normalizeH="0" baseline="0" noProof="0" dirty="0">
                <a:ln>
                  <a:noFill/>
                </a:ln>
                <a:solidFill>
                  <a:srgbClr val="000000"/>
                </a:solidFill>
                <a:effectLst/>
                <a:uLnTx/>
                <a:uFillTx/>
                <a:latin typeface="Meiryo UI"/>
                <a:ea typeface="Meiryo UI"/>
                <a:cs typeface="+mn-cs"/>
              </a:rPr>
              <a:t>で規定された標準である旨言及していることから、関連規格について認識しているものと思われる</a:t>
            </a:r>
          </a:p>
        </p:txBody>
      </p:sp>
      <p:sp>
        <p:nvSpPr>
          <p:cNvPr id="82" name="正方形/長方形 81"/>
          <p:cNvSpPr/>
          <p:nvPr/>
        </p:nvSpPr>
        <p:spPr>
          <a:xfrm>
            <a:off x="567559" y="1953040"/>
            <a:ext cx="8694682" cy="880988"/>
          </a:xfrm>
          <a:prstGeom prst="rect">
            <a:avLst/>
          </a:prstGeom>
          <a:noFill/>
          <a:ln w="12700">
            <a:solidFill>
              <a:schemeClr val="accent2">
                <a:lumMod val="75000"/>
                <a:lumOff val="25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en-US" altLang="ja-JP" sz="1600" b="0" i="0" u="none" strike="noStrike" kern="1200" cap="none" spc="0" normalizeH="0" baseline="0" noProof="0" dirty="0">
                <a:ln>
                  <a:noFill/>
                </a:ln>
                <a:solidFill>
                  <a:srgbClr val="000000"/>
                </a:solidFill>
                <a:effectLst/>
                <a:uLnTx/>
                <a:uFillTx/>
                <a:latin typeface="Meiryo UI"/>
                <a:ea typeface="Meiryo UI"/>
                <a:cs typeface="+mn-cs"/>
              </a:rPr>
              <a:t>MOBI</a:t>
            </a:r>
            <a:r>
              <a:rPr kumimoji="1" lang="ja-JP" altLang="en-US" sz="1600" b="0" i="0" u="none" strike="noStrike" kern="1200" cap="none" spc="0" normalizeH="0" baseline="0" noProof="0" dirty="0">
                <a:ln>
                  <a:noFill/>
                </a:ln>
                <a:solidFill>
                  <a:srgbClr val="000000"/>
                </a:solidFill>
                <a:effectLst/>
                <a:uLnTx/>
                <a:uFillTx/>
                <a:latin typeface="Meiryo UI"/>
                <a:ea typeface="Meiryo UI"/>
                <a:cs typeface="+mn-cs"/>
              </a:rPr>
              <a:t>の公表している</a:t>
            </a:r>
            <a:r>
              <a:rPr kumimoji="1" lang="en-US" altLang="ja-JP" sz="1600" b="0" i="0" u="none" strike="noStrike" kern="1200" cap="none" spc="0" normalizeH="0" baseline="0" noProof="0" dirty="0">
                <a:ln>
                  <a:noFill/>
                </a:ln>
                <a:solidFill>
                  <a:srgbClr val="000000"/>
                </a:solidFill>
                <a:effectLst/>
                <a:uLnTx/>
                <a:uFillTx/>
                <a:latin typeface="Meiryo UI"/>
                <a:ea typeface="Meiryo UI"/>
                <a:cs typeface="+mn-cs"/>
              </a:rPr>
              <a:t>VID</a:t>
            </a:r>
            <a:r>
              <a:rPr kumimoji="1" lang="ja-JP" altLang="en-US" sz="1600" b="0" i="0" u="none" strike="noStrike" kern="1200" cap="none" spc="0" normalizeH="0" baseline="0" noProof="0" dirty="0">
                <a:ln>
                  <a:noFill/>
                </a:ln>
                <a:solidFill>
                  <a:srgbClr val="000000"/>
                </a:solidFill>
                <a:effectLst/>
                <a:uLnTx/>
                <a:uFillTx/>
                <a:latin typeface="Meiryo UI"/>
                <a:ea typeface="Meiryo UI"/>
                <a:cs typeface="+mn-cs"/>
              </a:rPr>
              <a:t>標準には、</a:t>
            </a:r>
            <a:r>
              <a:rPr kumimoji="1" lang="en-US" altLang="ja-JP" sz="1600" b="0" i="0" u="none" strike="noStrike" kern="1200" cap="none" spc="0" normalizeH="0" baseline="0" noProof="0" dirty="0">
                <a:ln>
                  <a:noFill/>
                </a:ln>
                <a:solidFill>
                  <a:srgbClr val="000000"/>
                </a:solidFill>
                <a:effectLst/>
                <a:uLnTx/>
                <a:uFillTx/>
                <a:latin typeface="Meiryo UI"/>
                <a:ea typeface="Meiryo UI"/>
                <a:cs typeface="+mn-cs"/>
              </a:rPr>
              <a:t>2019</a:t>
            </a:r>
            <a:r>
              <a:rPr kumimoji="1" lang="ja-JP" altLang="en-US" sz="1600" b="0" i="0" u="none" strike="noStrike" kern="1200" cap="none" spc="0" normalizeH="0" baseline="0" noProof="0" dirty="0">
                <a:ln>
                  <a:noFill/>
                </a:ln>
                <a:solidFill>
                  <a:srgbClr val="000000"/>
                </a:solidFill>
                <a:effectLst/>
                <a:uLnTx/>
                <a:uFillTx/>
                <a:latin typeface="Meiryo UI"/>
                <a:ea typeface="Meiryo UI"/>
                <a:cs typeface="+mn-cs"/>
              </a:rPr>
              <a:t>年に公表された</a:t>
            </a:r>
            <a:r>
              <a:rPr kumimoji="1" lang="en-US" altLang="ja-JP" sz="1600" b="0" i="0" u="none" strike="noStrike" kern="1200" cap="none" spc="0" normalizeH="0" baseline="0" noProof="0" dirty="0" err="1">
                <a:ln>
                  <a:noFill/>
                </a:ln>
                <a:solidFill>
                  <a:srgbClr val="000000"/>
                </a:solidFill>
                <a:effectLst/>
                <a:uLnTx/>
                <a:uFillTx/>
                <a:latin typeface="Meiryo UI"/>
                <a:ea typeface="Meiryo UI"/>
                <a:cs typeface="+mn-cs"/>
              </a:rPr>
              <a:t>VIDⅠ</a:t>
            </a:r>
            <a:r>
              <a:rPr kumimoji="1" lang="ja-JP" altLang="en-US" sz="1600" b="0" i="0" u="none" strike="noStrike" kern="1200" cap="none" spc="0" normalizeH="0" baseline="0" noProof="0" dirty="0">
                <a:ln>
                  <a:noFill/>
                </a:ln>
                <a:solidFill>
                  <a:srgbClr val="000000"/>
                </a:solidFill>
                <a:effectLst/>
                <a:uLnTx/>
                <a:uFillTx/>
                <a:latin typeface="Meiryo UI"/>
                <a:ea typeface="Meiryo UI"/>
                <a:cs typeface="+mn-cs"/>
              </a:rPr>
              <a:t>と、</a:t>
            </a:r>
            <a:r>
              <a:rPr kumimoji="1" lang="en-US" altLang="ja-JP" sz="1600" b="0" i="0" u="none" strike="noStrike" kern="1200" cap="none" spc="0" normalizeH="0" baseline="0" noProof="0" dirty="0">
                <a:ln>
                  <a:noFill/>
                </a:ln>
                <a:solidFill>
                  <a:srgbClr val="000000"/>
                </a:solidFill>
                <a:effectLst/>
                <a:uLnTx/>
                <a:uFillTx/>
                <a:latin typeface="Meiryo UI"/>
                <a:ea typeface="Meiryo UI"/>
                <a:cs typeface="+mn-cs"/>
              </a:rPr>
              <a:t>2021</a:t>
            </a:r>
            <a:r>
              <a:rPr kumimoji="1" lang="ja-JP" altLang="en-US" sz="1600" b="0" i="0" u="none" strike="noStrike" kern="1200" cap="none" spc="0" normalizeH="0" baseline="0" noProof="0" dirty="0">
                <a:ln>
                  <a:noFill/>
                </a:ln>
                <a:solidFill>
                  <a:srgbClr val="000000"/>
                </a:solidFill>
                <a:effectLst/>
                <a:uLnTx/>
                <a:uFillTx/>
                <a:latin typeface="Meiryo UI"/>
                <a:ea typeface="Meiryo UI"/>
                <a:cs typeface="+mn-cs"/>
              </a:rPr>
              <a:t>年に公表された</a:t>
            </a:r>
            <a:r>
              <a:rPr kumimoji="1" lang="en-US" altLang="ja-JP" sz="1600" b="0" i="0" u="none" strike="noStrike" kern="1200" cap="none" spc="0" normalizeH="0" baseline="0" noProof="0" dirty="0" err="1">
                <a:ln>
                  <a:noFill/>
                </a:ln>
                <a:solidFill>
                  <a:srgbClr val="000000"/>
                </a:solidFill>
                <a:effectLst/>
                <a:uLnTx/>
                <a:uFillTx/>
                <a:latin typeface="Meiryo UI"/>
                <a:ea typeface="Meiryo UI"/>
                <a:cs typeface="+mn-cs"/>
              </a:rPr>
              <a:t>VIDⅡ</a:t>
            </a:r>
            <a:r>
              <a:rPr kumimoji="1" lang="ja-JP" altLang="en-US" sz="1600" b="0" i="0" u="none" strike="noStrike" kern="1200" cap="none" spc="0" normalizeH="0" baseline="0" noProof="0" dirty="0">
                <a:ln>
                  <a:noFill/>
                </a:ln>
                <a:solidFill>
                  <a:srgbClr val="000000"/>
                </a:solidFill>
                <a:effectLst/>
                <a:uLnTx/>
                <a:uFillTx/>
                <a:latin typeface="Meiryo UI"/>
                <a:ea typeface="Meiryo UI"/>
                <a:cs typeface="+mn-cs"/>
              </a:rPr>
              <a:t>が現状存在し、</a:t>
            </a:r>
            <a:r>
              <a:rPr kumimoji="1" lang="en-US" altLang="ja-JP" sz="1600" b="0" i="0" u="none" strike="noStrike" kern="1200" cap="none" spc="0" normalizeH="0" baseline="0" noProof="0" dirty="0" err="1">
                <a:ln>
                  <a:noFill/>
                </a:ln>
                <a:solidFill>
                  <a:srgbClr val="000000"/>
                </a:solidFill>
                <a:effectLst/>
                <a:uLnTx/>
                <a:uFillTx/>
                <a:latin typeface="Meiryo UI"/>
                <a:ea typeface="Meiryo UI"/>
                <a:cs typeface="+mn-cs"/>
              </a:rPr>
              <a:t>VIDⅠ</a:t>
            </a:r>
            <a:r>
              <a:rPr kumimoji="1" lang="ja-JP" altLang="en-US" sz="1600" b="0" i="0" u="none" strike="noStrike" kern="1200" cap="none" spc="0" normalizeH="0" baseline="0" noProof="0" dirty="0">
                <a:ln>
                  <a:noFill/>
                </a:ln>
                <a:solidFill>
                  <a:srgbClr val="000000"/>
                </a:solidFill>
                <a:effectLst/>
                <a:uLnTx/>
                <a:uFillTx/>
                <a:latin typeface="Meiryo UI"/>
                <a:ea typeface="Meiryo UI"/>
                <a:cs typeface="+mn-cs"/>
              </a:rPr>
              <a:t>については車両製造元での出生証明を付与し、</a:t>
            </a:r>
            <a:r>
              <a:rPr kumimoji="1" lang="en-US" altLang="ja-JP" sz="1600" b="0" i="0" u="none" strike="noStrike" kern="1200" cap="none" spc="0" normalizeH="0" baseline="0" noProof="0" dirty="0" err="1">
                <a:ln>
                  <a:noFill/>
                </a:ln>
                <a:solidFill>
                  <a:srgbClr val="000000"/>
                </a:solidFill>
                <a:effectLst/>
                <a:uLnTx/>
                <a:uFillTx/>
                <a:latin typeface="Meiryo UI"/>
                <a:ea typeface="Meiryo UI"/>
                <a:cs typeface="+mn-cs"/>
              </a:rPr>
              <a:t>VIDⅡ</a:t>
            </a:r>
            <a:r>
              <a:rPr kumimoji="1" lang="ja-JP" altLang="en-US" sz="1600" b="0" i="0" u="none" strike="noStrike" kern="1200" cap="none" spc="0" normalizeH="0" baseline="0" noProof="0" dirty="0">
                <a:ln>
                  <a:noFill/>
                </a:ln>
                <a:solidFill>
                  <a:srgbClr val="000000"/>
                </a:solidFill>
                <a:effectLst/>
                <a:uLnTx/>
                <a:uFillTx/>
                <a:latin typeface="Meiryo UI"/>
                <a:ea typeface="Meiryo UI"/>
                <a:cs typeface="+mn-cs"/>
              </a:rPr>
              <a:t>では政府の車両登録や、メンテナンス履歴の証明・追跡がスコープとなっている</a:t>
            </a:r>
          </a:p>
        </p:txBody>
      </p:sp>
      <p:pic>
        <p:nvPicPr>
          <p:cNvPr id="83" name="図 82"/>
          <p:cNvPicPr>
            <a:picLocks noChangeAspect="1"/>
          </p:cNvPicPr>
          <p:nvPr/>
        </p:nvPicPr>
        <p:blipFill>
          <a:blip r:embed="rId2"/>
          <a:stretch>
            <a:fillRect/>
          </a:stretch>
        </p:blipFill>
        <p:spPr>
          <a:xfrm>
            <a:off x="567560" y="3477366"/>
            <a:ext cx="1827724" cy="2371102"/>
          </a:xfrm>
          <a:prstGeom prst="rect">
            <a:avLst/>
          </a:prstGeom>
        </p:spPr>
      </p:pic>
      <p:pic>
        <p:nvPicPr>
          <p:cNvPr id="84" name="図 83"/>
          <p:cNvPicPr>
            <a:picLocks noChangeAspect="1"/>
          </p:cNvPicPr>
          <p:nvPr/>
        </p:nvPicPr>
        <p:blipFill>
          <a:blip r:embed="rId3"/>
          <a:stretch>
            <a:fillRect/>
          </a:stretch>
        </p:blipFill>
        <p:spPr>
          <a:xfrm>
            <a:off x="2503152" y="3457827"/>
            <a:ext cx="1860650" cy="2390642"/>
          </a:xfrm>
          <a:prstGeom prst="rect">
            <a:avLst/>
          </a:prstGeom>
        </p:spPr>
      </p:pic>
      <p:sp>
        <p:nvSpPr>
          <p:cNvPr id="85" name="正方形/長方形 84"/>
          <p:cNvSpPr/>
          <p:nvPr/>
        </p:nvSpPr>
        <p:spPr>
          <a:xfrm>
            <a:off x="985345" y="5894192"/>
            <a:ext cx="1229709" cy="306903"/>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400" b="0" i="0" u="none" strike="noStrike" kern="1200" cap="none" spc="0" normalizeH="0" baseline="0" noProof="0" dirty="0">
                <a:ln>
                  <a:noFill/>
                </a:ln>
                <a:solidFill>
                  <a:srgbClr val="000000"/>
                </a:solidFill>
                <a:effectLst/>
                <a:uLnTx/>
                <a:uFillTx/>
                <a:latin typeface="Meiryo UI"/>
                <a:ea typeface="Meiryo UI"/>
                <a:cs typeface="+mn-cs"/>
              </a:rPr>
              <a:t>VIDI</a:t>
            </a:r>
            <a:endParaRPr kumimoji="1" lang="ja-JP" altLang="en-US" sz="1400" b="0"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86" name="正方形/長方形 85"/>
          <p:cNvSpPr/>
          <p:nvPr/>
        </p:nvSpPr>
        <p:spPr>
          <a:xfrm>
            <a:off x="2825432" y="5893140"/>
            <a:ext cx="1229709" cy="306903"/>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400" b="0" i="0" u="none" strike="noStrike" kern="1200" cap="none" spc="0" normalizeH="0" baseline="0" noProof="0" dirty="0" err="1">
                <a:ln>
                  <a:noFill/>
                </a:ln>
                <a:solidFill>
                  <a:srgbClr val="000000"/>
                </a:solidFill>
                <a:effectLst/>
                <a:uLnTx/>
                <a:uFillTx/>
                <a:latin typeface="Meiryo UI"/>
                <a:ea typeface="Meiryo UI"/>
                <a:cs typeface="+mn-cs"/>
              </a:rPr>
              <a:t>VIDⅡ</a:t>
            </a:r>
            <a:endParaRPr kumimoji="1" lang="ja-JP" altLang="en-US" sz="1400" b="0"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14" name="正方形/長方形 13"/>
          <p:cNvSpPr/>
          <p:nvPr/>
        </p:nvSpPr>
        <p:spPr>
          <a:xfrm>
            <a:off x="105154" y="6456368"/>
            <a:ext cx="5036624"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rgbClr val="000000"/>
                </a:solidFill>
                <a:effectLst/>
                <a:uLnTx/>
                <a:uFillTx/>
                <a:latin typeface="Meiryo UI"/>
                <a:ea typeface="Meiryo UI"/>
                <a:cs typeface="+mn-cs"/>
              </a:rPr>
              <a:t>出所）</a:t>
            </a:r>
            <a:endParaRPr kumimoji="1" lang="en-US" altLang="ja-JP" sz="900" b="0" i="0" u="none" strike="noStrike" kern="1200" cap="none" spc="0" normalizeH="0" baseline="0" noProof="0" dirty="0">
              <a:ln>
                <a:noFill/>
              </a:ln>
              <a:solidFill>
                <a:srgbClr val="000000"/>
              </a:solidFill>
              <a:effectLst/>
              <a:uLnTx/>
              <a:uFillTx/>
              <a:latin typeface="Meiryo UI"/>
              <a:ea typeface="Meiryo U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rgbClr val="000000"/>
                </a:solidFill>
                <a:effectLst/>
                <a:uLnTx/>
                <a:uFillTx/>
                <a:latin typeface="Meiryo UI"/>
                <a:ea typeface="Meiryo UI"/>
                <a:cs typeface="+mn-cs"/>
              </a:rPr>
              <a:t>１　</a:t>
            </a:r>
            <a:r>
              <a:rPr kumimoji="1" lang="en-US" altLang="ja-JP" sz="900" b="0" i="0" u="none" strike="noStrike" kern="1200" cap="none" spc="0" normalizeH="0" baseline="0" noProof="0" dirty="0">
                <a:ln>
                  <a:noFill/>
                </a:ln>
                <a:solidFill>
                  <a:srgbClr val="000000"/>
                </a:solidFill>
                <a:effectLst/>
                <a:uLnTx/>
                <a:uFillTx/>
                <a:latin typeface="Meiryo UI"/>
                <a:ea typeface="Meiryo UI"/>
                <a:cs typeface="+mn-cs"/>
              </a:rPr>
              <a:t>https://dlt.mobi/</a:t>
            </a:r>
            <a:r>
              <a:rPr kumimoji="1" lang="ja-JP" altLang="en-US" sz="900" b="0" i="0" u="none" strike="noStrike" kern="1200" cap="none" spc="0" normalizeH="0" baseline="0" noProof="0" dirty="0">
                <a:ln>
                  <a:noFill/>
                </a:ln>
                <a:solidFill>
                  <a:srgbClr val="000000"/>
                </a:solidFill>
                <a:effectLst/>
                <a:uLnTx/>
                <a:uFillTx/>
                <a:latin typeface="Meiryo UI"/>
                <a:ea typeface="Meiryo UI"/>
                <a:cs typeface="+mn-cs"/>
              </a:rPr>
              <a:t>　　　</a:t>
            </a:r>
            <a:endParaRPr kumimoji="1" lang="en-US" altLang="ja-JP" sz="900" b="0" i="0" u="none" strike="noStrike" kern="1200" cap="none" spc="0" normalizeH="0" baseline="0" noProof="0" dirty="0">
              <a:ln>
                <a:noFill/>
              </a:ln>
              <a:solidFill>
                <a:srgbClr val="000000"/>
              </a:solidFill>
              <a:effectLst/>
              <a:uLnTx/>
              <a:uFillTx/>
              <a:latin typeface="Meiryo UI"/>
              <a:ea typeface="Meiryo UI"/>
              <a:cs typeface="+mn-cs"/>
            </a:endParaRPr>
          </a:p>
        </p:txBody>
      </p:sp>
    </p:spTree>
    <p:extLst>
      <p:ext uri="{BB962C8B-B14F-4D97-AF65-F5344CB8AC3E}">
        <p14:creationId xmlns:p14="http://schemas.microsoft.com/office/powerpoint/2010/main" val="197181153"/>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タイトル 7"/>
          <p:cNvSpPr>
            <a:spLocks noGrp="1"/>
          </p:cNvSpPr>
          <p:nvPr>
            <p:ph type="title"/>
          </p:nvPr>
        </p:nvSpPr>
        <p:spPr>
          <a:xfrm>
            <a:off x="331490" y="164692"/>
            <a:ext cx="9243021" cy="497459"/>
          </a:xfrm>
        </p:spPr>
        <p:txBody>
          <a:bodyPr>
            <a:normAutofit fontScale="90000"/>
          </a:bodyPr>
          <a:lstStyle/>
          <a:p>
            <a:r>
              <a:rPr lang="en-US" altLang="ja-JP" sz="1100" dirty="0">
                <a:solidFill>
                  <a:srgbClr val="002060"/>
                </a:solidFill>
              </a:rPr>
              <a:t>3.3.2</a:t>
            </a:r>
            <a:r>
              <a:rPr lang="ja-JP" altLang="en-US" sz="1100" dirty="0">
                <a:solidFill>
                  <a:srgbClr val="002060"/>
                </a:solidFill>
              </a:rPr>
              <a:t>　詳細調査結果　</a:t>
            </a:r>
            <a:r>
              <a:rPr lang="en-US" altLang="ja-JP" sz="1100" dirty="0">
                <a:solidFill>
                  <a:srgbClr val="002060"/>
                </a:solidFill>
              </a:rPr>
              <a:t>-</a:t>
            </a:r>
            <a:r>
              <a:rPr lang="ja-JP" altLang="en-US" sz="1100" dirty="0">
                <a:solidFill>
                  <a:srgbClr val="002060"/>
                </a:solidFill>
              </a:rPr>
              <a:t>自己主権型／分散型アイデンティティに関する取り組み・ユースケース　</a:t>
            </a:r>
            <a:r>
              <a:rPr lang="en-US" altLang="ja-JP" sz="1400" b="1" spc="0" dirty="0">
                <a:solidFill>
                  <a:srgbClr val="002060"/>
                </a:solidFill>
              </a:rPr>
              <a:t/>
            </a:r>
            <a:br>
              <a:rPr lang="en-US" altLang="ja-JP" sz="1400" b="1" spc="0" dirty="0">
                <a:solidFill>
                  <a:srgbClr val="002060"/>
                </a:solidFill>
              </a:rPr>
            </a:br>
            <a:r>
              <a:rPr lang="ja-JP" altLang="en-US" sz="2000" dirty="0">
                <a:solidFill>
                  <a:srgbClr val="002060"/>
                </a:solidFill>
              </a:rPr>
              <a:t>ユースケース：信用組合の身元証明効率化</a:t>
            </a:r>
            <a:endParaRPr lang="ja-JP" altLang="en-US" sz="3100" b="1" spc="0" dirty="0">
              <a:solidFill>
                <a:srgbClr val="002060"/>
              </a:solidFill>
            </a:endParaRPr>
          </a:p>
        </p:txBody>
      </p:sp>
      <p:sp>
        <p:nvSpPr>
          <p:cNvPr id="10" name="正方形/長方形 9"/>
          <p:cNvSpPr/>
          <p:nvPr/>
        </p:nvSpPr>
        <p:spPr>
          <a:xfrm>
            <a:off x="8589228" y="74294"/>
            <a:ext cx="985283" cy="186395"/>
          </a:xfrm>
          <a:prstGeom prst="rect">
            <a:avLst/>
          </a:prstGeom>
          <a:solidFill>
            <a:schemeClr val="accent2">
              <a:lumMod val="25000"/>
              <a:lumOff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米国</a:t>
            </a:r>
          </a:p>
        </p:txBody>
      </p:sp>
      <p:sp>
        <p:nvSpPr>
          <p:cNvPr id="11" name="正方形/長方形 10"/>
          <p:cNvSpPr/>
          <p:nvPr/>
        </p:nvSpPr>
        <p:spPr>
          <a:xfrm>
            <a:off x="8589228" y="287160"/>
            <a:ext cx="985283" cy="186395"/>
          </a:xfrm>
          <a:prstGeom prst="rect">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カナダ</a:t>
            </a:r>
          </a:p>
        </p:txBody>
      </p:sp>
      <p:sp>
        <p:nvSpPr>
          <p:cNvPr id="12" name="正方形/長方形 11"/>
          <p:cNvSpPr/>
          <p:nvPr/>
        </p:nvSpPr>
        <p:spPr>
          <a:xfrm>
            <a:off x="6631466" y="74294"/>
            <a:ext cx="1878311" cy="278660"/>
          </a:xfrm>
          <a:prstGeom prst="rect">
            <a:avLst/>
          </a:prstGeom>
          <a:solidFill>
            <a:schemeClr val="accent2">
              <a:lumMod val="90000"/>
              <a:lumOff val="10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分野：金融</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13" name="正方形/長方形 12"/>
          <p:cNvSpPr/>
          <p:nvPr/>
        </p:nvSpPr>
        <p:spPr>
          <a:xfrm>
            <a:off x="6631465" y="398344"/>
            <a:ext cx="1878311" cy="278660"/>
          </a:xfrm>
          <a:prstGeom prst="rect">
            <a:avLst/>
          </a:prstGeom>
          <a:solidFill>
            <a:schemeClr val="accent2">
              <a:lumMod val="90000"/>
              <a:lumOff val="10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フェーズ：実運用</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78" name="正方形/長方形 77"/>
          <p:cNvSpPr/>
          <p:nvPr/>
        </p:nvSpPr>
        <p:spPr>
          <a:xfrm>
            <a:off x="179479" y="2409944"/>
            <a:ext cx="4621121" cy="212209"/>
          </a:xfrm>
          <a:prstGeom prst="rect">
            <a:avLst/>
          </a:prstGeom>
          <a:solidFill>
            <a:schemeClr val="accent1">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ペインポイント</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79" name="正方形/長方形 78"/>
          <p:cNvSpPr/>
          <p:nvPr/>
        </p:nvSpPr>
        <p:spPr>
          <a:xfrm>
            <a:off x="5107053" y="727661"/>
            <a:ext cx="1224136" cy="182179"/>
          </a:xfrm>
          <a:prstGeom prst="rect">
            <a:avLst/>
          </a:prstGeom>
          <a:solidFill>
            <a:schemeClr val="accent1">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主体・ユーザー</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80" name="正方形/長方形 79"/>
          <p:cNvSpPr/>
          <p:nvPr/>
        </p:nvSpPr>
        <p:spPr>
          <a:xfrm>
            <a:off x="5108029" y="719778"/>
            <a:ext cx="4603530" cy="1059106"/>
          </a:xfrm>
          <a:prstGeom prst="rect">
            <a:avLst/>
          </a:prstGeom>
          <a:noFill/>
          <a:ln>
            <a:solidFill>
              <a:schemeClr val="accent2">
                <a:lumMod val="25000"/>
                <a:lumOff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81" name="テキスト ボックス 80"/>
          <p:cNvSpPr txBox="1"/>
          <p:nvPr/>
        </p:nvSpPr>
        <p:spPr>
          <a:xfrm>
            <a:off x="5246758" y="996204"/>
            <a:ext cx="3857827" cy="646331"/>
          </a:xfrm>
          <a:prstGeom prst="rect">
            <a:avLst/>
          </a:prstGeom>
          <a:noFill/>
        </p:spPr>
        <p:txBody>
          <a:bodyPr wrap="square" rtlCol="0">
            <a:sp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費用負担主体：</a:t>
            </a:r>
            <a:r>
              <a:rPr kumimoji="1" lang="en-US" altLang="ja-JP" sz="1200" b="0" i="0" u="none" strike="noStrike" kern="1200" cap="none" spc="0" normalizeH="0" baseline="0" noProof="0" dirty="0" err="1">
                <a:ln>
                  <a:noFill/>
                </a:ln>
                <a:solidFill>
                  <a:srgbClr val="000000"/>
                </a:solidFill>
                <a:effectLst/>
                <a:uLnTx/>
                <a:uFillTx/>
                <a:latin typeface="Meiryo UI" panose="020B0604030504040204" pitchFamily="50" charset="-128"/>
                <a:ea typeface="Meiryo UI" panose="020B0604030504040204" pitchFamily="50" charset="-128"/>
                <a:cs typeface="+mn-cs"/>
              </a:rPr>
              <a:t>Bonifi</a:t>
            </a: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（信用組合サービス組織）</a:t>
            </a:r>
            <a:endPar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価値提供主体：</a:t>
            </a:r>
            <a:r>
              <a:rPr kumimoji="1" lang="en-US" altLang="ja-JP" sz="1200" b="0" i="0" u="none" strike="noStrike" kern="1200" cap="none" spc="0" normalizeH="0" baseline="0" noProof="0" dirty="0" err="1">
                <a:ln>
                  <a:noFill/>
                </a:ln>
                <a:solidFill>
                  <a:srgbClr val="000000"/>
                </a:solidFill>
                <a:effectLst/>
                <a:uLnTx/>
                <a:uFillTx/>
                <a:latin typeface="Meiryo UI" panose="020B0604030504040204" pitchFamily="50" charset="-128"/>
                <a:ea typeface="Meiryo UI" panose="020B0604030504040204" pitchFamily="50" charset="-128"/>
                <a:cs typeface="+mn-cs"/>
              </a:rPr>
              <a:t>Evernym</a:t>
            </a:r>
            <a:endPar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参加者：信用組合及びメンバー（費用の負担は不明）</a:t>
            </a:r>
            <a:endPar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82" name="正方形/長方形 81"/>
          <p:cNvSpPr/>
          <p:nvPr/>
        </p:nvSpPr>
        <p:spPr>
          <a:xfrm>
            <a:off x="179479" y="727661"/>
            <a:ext cx="1720266" cy="182179"/>
          </a:xfrm>
          <a:prstGeom prst="rect">
            <a:avLst/>
          </a:prstGeom>
          <a:solidFill>
            <a:schemeClr val="accent1">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概要</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83" name="正方形/長方形 82"/>
          <p:cNvSpPr/>
          <p:nvPr/>
        </p:nvSpPr>
        <p:spPr>
          <a:xfrm>
            <a:off x="179478" y="719778"/>
            <a:ext cx="4928551" cy="1059106"/>
          </a:xfrm>
          <a:prstGeom prst="rect">
            <a:avLst/>
          </a:prstGeom>
          <a:noFill/>
          <a:ln>
            <a:solidFill>
              <a:schemeClr val="accent2">
                <a:lumMod val="25000"/>
                <a:lumOff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84" name="テキスト ボックス 83"/>
          <p:cNvSpPr txBox="1"/>
          <p:nvPr/>
        </p:nvSpPr>
        <p:spPr>
          <a:xfrm>
            <a:off x="148739" y="926945"/>
            <a:ext cx="5067924" cy="830997"/>
          </a:xfrm>
          <a:prstGeom prst="rect">
            <a:avLst/>
          </a:prstGeom>
          <a:noFill/>
        </p:spPr>
        <p:txBody>
          <a:bodyPr wrap="square" rtlCol="0">
            <a:sp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米国の</a:t>
            </a:r>
            <a:r>
              <a:rPr kumimoji="1" lang="en-US" altLang="ja-JP" sz="1200" b="0" i="0" u="none" strike="noStrike" kern="1200" cap="none" spc="0" normalizeH="0" baseline="0" noProof="0" dirty="0" err="1">
                <a:ln>
                  <a:noFill/>
                </a:ln>
                <a:solidFill>
                  <a:srgbClr val="000000"/>
                </a:solidFill>
                <a:effectLst/>
                <a:uLnTx/>
                <a:uFillTx/>
                <a:latin typeface="Meiryo UI" panose="020B0604030504040204" pitchFamily="50" charset="-128"/>
                <a:ea typeface="Meiryo UI" panose="020B0604030504040204" pitchFamily="50" charset="-128"/>
                <a:cs typeface="+mn-cs"/>
              </a:rPr>
              <a:t>Evernym</a:t>
            </a: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社は、信用組合サービス組織である</a:t>
            </a:r>
            <a:r>
              <a:rPr kumimoji="1" lang="en-US" altLang="ja-JP" sz="1200" b="0" i="0" u="none" strike="noStrike" kern="1200" cap="none" spc="0" normalizeH="0" baseline="0" noProof="0" dirty="0" err="1">
                <a:ln>
                  <a:noFill/>
                </a:ln>
                <a:solidFill>
                  <a:srgbClr val="000000"/>
                </a:solidFill>
                <a:effectLst/>
                <a:uLnTx/>
                <a:uFillTx/>
                <a:latin typeface="Meiryo UI" panose="020B0604030504040204" pitchFamily="50" charset="-128"/>
                <a:ea typeface="Meiryo UI" panose="020B0604030504040204" pitchFamily="50" charset="-128"/>
                <a:cs typeface="+mn-cs"/>
              </a:rPr>
              <a:t>Bonifi</a:t>
            </a: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に対して信用組合のメンバー証明</a:t>
            </a:r>
            <a:r>
              <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VC</a:t>
            </a: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の発行と、それを格納するデジタルウォレット、レジストリを含む</a:t>
            </a:r>
            <a:r>
              <a:rPr kumimoji="1" lang="en-US" altLang="ja-JP" sz="1200" b="0" i="0" u="none" strike="noStrike" kern="1200" cap="none" spc="0" normalizeH="0" baseline="0" noProof="0" dirty="0" err="1">
                <a:ln>
                  <a:noFill/>
                </a:ln>
                <a:solidFill>
                  <a:srgbClr val="000000"/>
                </a:solidFill>
                <a:effectLst/>
                <a:uLnTx/>
                <a:uFillTx/>
                <a:latin typeface="Meiryo UI" panose="020B0604030504040204" pitchFamily="50" charset="-128"/>
                <a:ea typeface="Meiryo UI" panose="020B0604030504040204" pitchFamily="50" charset="-128"/>
                <a:cs typeface="+mn-cs"/>
              </a:rPr>
              <a:t>MemberPass</a:t>
            </a: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のシステムを構築するサポートを提供した</a:t>
            </a:r>
            <a:endPar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信用組合のメンバー認証に係る時間が</a:t>
            </a:r>
            <a:r>
              <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80%</a:t>
            </a: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減少するなどの効果を挙げた</a:t>
            </a:r>
            <a:r>
              <a:rPr kumimoji="1" lang="ja-JP" altLang="en-US" sz="1200" b="0" i="0" u="none" strike="noStrike" kern="1200" cap="none" spc="0" normalizeH="0" baseline="30000" noProof="0" dirty="0">
                <a:ln>
                  <a:noFill/>
                </a:ln>
                <a:solidFill>
                  <a:srgbClr val="000000"/>
                </a:solidFill>
                <a:effectLst/>
                <a:uLnTx/>
                <a:uFillTx/>
                <a:latin typeface="Meiryo UI" panose="020B0604030504040204" pitchFamily="50" charset="-128"/>
                <a:ea typeface="Meiryo UI" panose="020B0604030504040204" pitchFamily="50" charset="-128"/>
                <a:cs typeface="+mn-cs"/>
              </a:rPr>
              <a:t>１</a:t>
            </a:r>
            <a:r>
              <a:rPr kumimoji="1" lang="en-US" altLang="ja-JP" sz="1200" b="0" i="0" u="none" strike="noStrike" kern="1200" cap="none" spc="0" normalizeH="0" baseline="30000" noProof="0" dirty="0">
                <a:ln>
                  <a:noFill/>
                </a:ln>
                <a:solidFill>
                  <a:srgbClr val="000000"/>
                </a:solidFill>
                <a:effectLst/>
                <a:uLnTx/>
                <a:uFillTx/>
                <a:latin typeface="Meiryo UI" panose="020B0604030504040204" pitchFamily="50" charset="-128"/>
                <a:ea typeface="Meiryo UI" panose="020B0604030504040204" pitchFamily="50" charset="-128"/>
                <a:cs typeface="+mn-cs"/>
              </a:rPr>
              <a:t>,2</a:t>
            </a:r>
            <a:endParaRPr kumimoji="1" lang="ja-JP" altLang="en-US" sz="1200" b="0" i="0" u="none" strike="noStrike" kern="1200" cap="none" spc="0" normalizeH="0" baseline="3000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85" name="正方形/長方形 84"/>
          <p:cNvSpPr/>
          <p:nvPr/>
        </p:nvSpPr>
        <p:spPr>
          <a:xfrm>
            <a:off x="5107053" y="2409944"/>
            <a:ext cx="4604506" cy="212209"/>
          </a:xfrm>
          <a:prstGeom prst="rect">
            <a:avLst/>
          </a:prstGeom>
          <a:solidFill>
            <a:schemeClr val="accent1">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提供する価値</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86" name="正方形/長方形 85"/>
          <p:cNvSpPr/>
          <p:nvPr/>
        </p:nvSpPr>
        <p:spPr>
          <a:xfrm>
            <a:off x="159687" y="3202746"/>
            <a:ext cx="9533057" cy="3325645"/>
          </a:xfrm>
          <a:prstGeom prst="rect">
            <a:avLst/>
          </a:prstGeom>
          <a:noFill/>
          <a:ln>
            <a:solidFill>
              <a:schemeClr val="accent2">
                <a:lumMod val="25000"/>
                <a:lumOff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87" name="正方形/長方形 86"/>
          <p:cNvSpPr/>
          <p:nvPr/>
        </p:nvSpPr>
        <p:spPr>
          <a:xfrm>
            <a:off x="164358" y="3209793"/>
            <a:ext cx="1440160" cy="219867"/>
          </a:xfrm>
          <a:prstGeom prst="rect">
            <a:avLst/>
          </a:prstGeom>
          <a:solidFill>
            <a:schemeClr val="accent1">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ビジネスモデル</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88" name="正方形/長方形 87"/>
          <p:cNvSpPr/>
          <p:nvPr/>
        </p:nvSpPr>
        <p:spPr>
          <a:xfrm>
            <a:off x="179479" y="2674569"/>
            <a:ext cx="4621121" cy="210792"/>
          </a:xfrm>
          <a:prstGeom prst="rect">
            <a:avLst/>
          </a:prstGeom>
          <a:solidFill>
            <a:schemeClr val="accent2">
              <a:lumMod val="10000"/>
              <a:lumOff val="9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従来の信用組合のセキュリティが不十分（簡単な本人確認質問など）</a:t>
            </a:r>
          </a:p>
        </p:txBody>
      </p:sp>
      <p:sp>
        <p:nvSpPr>
          <p:cNvPr id="89" name="正方形/長方形 88"/>
          <p:cNvSpPr/>
          <p:nvPr/>
        </p:nvSpPr>
        <p:spPr>
          <a:xfrm>
            <a:off x="5107053" y="2674354"/>
            <a:ext cx="4604506" cy="210792"/>
          </a:xfrm>
          <a:prstGeom prst="rect">
            <a:avLst/>
          </a:prstGeom>
          <a:solidFill>
            <a:schemeClr val="accent2">
              <a:lumMod val="10000"/>
              <a:lumOff val="9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検証可能な信用組合メンバー資格情報の発行</a:t>
            </a:r>
          </a:p>
        </p:txBody>
      </p:sp>
      <p:sp>
        <p:nvSpPr>
          <p:cNvPr id="90" name="正方形/長方形 89"/>
          <p:cNvSpPr/>
          <p:nvPr/>
        </p:nvSpPr>
        <p:spPr>
          <a:xfrm>
            <a:off x="178502" y="2931260"/>
            <a:ext cx="4621121" cy="210792"/>
          </a:xfrm>
          <a:prstGeom prst="rect">
            <a:avLst/>
          </a:prstGeom>
          <a:solidFill>
            <a:schemeClr val="accent2">
              <a:lumMod val="10000"/>
              <a:lumOff val="9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信用組合のメンバー認証に時間を要する</a:t>
            </a:r>
          </a:p>
        </p:txBody>
      </p:sp>
      <p:sp>
        <p:nvSpPr>
          <p:cNvPr id="91" name="正方形/長方形 90"/>
          <p:cNvSpPr/>
          <p:nvPr/>
        </p:nvSpPr>
        <p:spPr>
          <a:xfrm>
            <a:off x="5107053" y="2931260"/>
            <a:ext cx="4604506" cy="210792"/>
          </a:xfrm>
          <a:prstGeom prst="rect">
            <a:avLst/>
          </a:prstGeom>
          <a:solidFill>
            <a:schemeClr val="accent2">
              <a:lumMod val="10000"/>
              <a:lumOff val="9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デジタル資格情報の検証による認証の高速化</a:t>
            </a:r>
          </a:p>
        </p:txBody>
      </p:sp>
      <p:sp>
        <p:nvSpPr>
          <p:cNvPr id="92" name="二等辺三角形 91"/>
          <p:cNvSpPr/>
          <p:nvPr/>
        </p:nvSpPr>
        <p:spPr>
          <a:xfrm rot="5400000">
            <a:off x="4854483" y="2688496"/>
            <a:ext cx="202287" cy="182508"/>
          </a:xfrm>
          <a:prstGeom prst="triangle">
            <a:avLst/>
          </a:prstGeom>
          <a:solidFill>
            <a:schemeClr val="accent1">
              <a:lumMod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2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93" name="二等辺三角形 92"/>
          <p:cNvSpPr/>
          <p:nvPr/>
        </p:nvSpPr>
        <p:spPr>
          <a:xfrm rot="5400000">
            <a:off x="4851856" y="2964154"/>
            <a:ext cx="202287" cy="182508"/>
          </a:xfrm>
          <a:prstGeom prst="triangle">
            <a:avLst/>
          </a:prstGeom>
          <a:solidFill>
            <a:schemeClr val="accent1">
              <a:lumMod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200" b="0" i="0" u="none" strike="noStrike" kern="1200" cap="none" spc="0" normalizeH="0" baseline="0" noProof="0" dirty="0">
              <a:ln>
                <a:noFill/>
              </a:ln>
              <a:solidFill>
                <a:srgbClr val="000000"/>
              </a:solidFill>
              <a:effectLst/>
              <a:uLnTx/>
              <a:uFillTx/>
              <a:latin typeface="Arial"/>
              <a:ea typeface="Meiryo UI"/>
              <a:cs typeface="+mn-cs"/>
            </a:endParaRPr>
          </a:p>
        </p:txBody>
      </p:sp>
      <p:pic>
        <p:nvPicPr>
          <p:cNvPr id="94" name="図 9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2825" y="4535901"/>
            <a:ext cx="798583" cy="747110"/>
          </a:xfrm>
          <a:prstGeom prst="rect">
            <a:avLst/>
          </a:prstGeom>
        </p:spPr>
      </p:pic>
      <p:sp>
        <p:nvSpPr>
          <p:cNvPr id="95" name="テキスト ボックス 94"/>
          <p:cNvSpPr txBox="1"/>
          <p:nvPr/>
        </p:nvSpPr>
        <p:spPr>
          <a:xfrm>
            <a:off x="5665779" y="6320061"/>
            <a:ext cx="1581730" cy="272474"/>
          </a:xfrm>
          <a:prstGeom prst="rect">
            <a:avLst/>
          </a:prstGeom>
        </p:spPr>
        <p:txBody>
          <a:bodyPr vert="horz" wrap="none" lIns="0" tIns="45720" rIns="0" bIns="45720" rtlCol="0" anchor="t" anchorCtr="0">
            <a:normAutofit fontScale="97500" lnSpcReduction="100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Arial"/>
                <a:ea typeface="Meiryo UI"/>
                <a:cs typeface="+mn-cs"/>
              </a:rPr>
              <a:t>ブロックチェーンネットワークを活用したデジタルレジストリ</a:t>
            </a:r>
            <a:endParaRPr kumimoji="1" lang="ja-JP" altLang="en-US" sz="1200" b="0" i="0" u="none" strike="noStrike" kern="1200" cap="none" spc="0" normalizeH="0" baseline="30000" noProof="0" dirty="0">
              <a:ln>
                <a:noFill/>
              </a:ln>
              <a:solidFill>
                <a:srgbClr val="000000"/>
              </a:solidFill>
              <a:effectLst/>
              <a:uLnTx/>
              <a:uFillTx/>
              <a:latin typeface="Arial"/>
              <a:ea typeface="Meiryo UI"/>
              <a:cs typeface="+mn-cs"/>
            </a:endParaRPr>
          </a:p>
        </p:txBody>
      </p:sp>
      <p:pic>
        <p:nvPicPr>
          <p:cNvPr id="153" name="図 15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48890" y="4372256"/>
            <a:ext cx="792461" cy="741383"/>
          </a:xfrm>
          <a:prstGeom prst="rect">
            <a:avLst/>
          </a:prstGeom>
        </p:spPr>
      </p:pic>
      <p:pic>
        <p:nvPicPr>
          <p:cNvPr id="154" name="図 15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40472" y="4606216"/>
            <a:ext cx="548612" cy="513251"/>
          </a:xfrm>
          <a:prstGeom prst="rect">
            <a:avLst/>
          </a:prstGeom>
        </p:spPr>
      </p:pic>
      <p:pic>
        <p:nvPicPr>
          <p:cNvPr id="155" name="図 15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599128" y="4372355"/>
            <a:ext cx="798583" cy="747110"/>
          </a:xfrm>
          <a:prstGeom prst="rect">
            <a:avLst/>
          </a:prstGeom>
        </p:spPr>
      </p:pic>
      <p:sp>
        <p:nvSpPr>
          <p:cNvPr id="156" name="テキスト ボックス 155"/>
          <p:cNvSpPr txBox="1"/>
          <p:nvPr/>
        </p:nvSpPr>
        <p:spPr>
          <a:xfrm>
            <a:off x="2960816" y="3273381"/>
            <a:ext cx="1292772" cy="394971"/>
          </a:xfrm>
          <a:prstGeom prst="rect">
            <a:avLst/>
          </a:prstGeom>
        </p:spPr>
        <p:txBody>
          <a:bodyPr vert="horz" wrap="none" lIns="0" tIns="45720" rIns="0" bIns="45720" rtlCol="0" anchor="t" anchorCtr="0">
            <a:normAutofit fontScale="90000" lnSpcReduction="100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Arial"/>
                <a:ea typeface="Meiryo UI"/>
                <a:cs typeface="+mn-cs"/>
              </a:rPr>
              <a:t>証明書の発行</a:t>
            </a:r>
            <a:endParaRPr kumimoji="1" lang="en-US" altLang="ja-JP" sz="1200" b="0" i="0" u="none" strike="noStrike" kern="1200" cap="none" spc="0" normalizeH="0" baseline="0" noProof="0" dirty="0">
              <a:ln>
                <a:noFill/>
              </a:ln>
              <a:solidFill>
                <a:srgbClr val="000000"/>
              </a:solidFill>
              <a:effectLst/>
              <a:uLnTx/>
              <a:uFillTx/>
              <a:latin typeface="Arial"/>
              <a:ea typeface="Meiryo UI"/>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Arial"/>
                <a:ea typeface="Meiryo UI"/>
                <a:cs typeface="+mn-cs"/>
              </a:rPr>
              <a:t>プラットフォームの提供</a:t>
            </a:r>
            <a:endParaRPr kumimoji="1" lang="en-US" altLang="ja-JP" sz="1200" b="0" i="0" u="none" strike="noStrike" kern="1200" cap="none" spc="0" normalizeH="0" baseline="0" noProof="0" dirty="0">
              <a:ln>
                <a:noFill/>
              </a:ln>
              <a:solidFill>
                <a:srgbClr val="000000"/>
              </a:solidFill>
              <a:effectLst/>
              <a:uLnTx/>
              <a:uFillTx/>
              <a:latin typeface="Arial"/>
              <a:ea typeface="Meiryo UI"/>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200" b="0" i="0" u="none" strike="noStrike" kern="1200" cap="none" spc="0" normalizeH="0" baseline="0" noProof="0" dirty="0">
              <a:ln>
                <a:noFill/>
              </a:ln>
              <a:solidFill>
                <a:srgbClr val="000000"/>
              </a:solidFill>
              <a:effectLst/>
              <a:uLnTx/>
              <a:uFillTx/>
              <a:latin typeface="Arial"/>
              <a:ea typeface="Meiryo UI"/>
              <a:cs typeface="+mn-cs"/>
            </a:endParaRPr>
          </a:p>
        </p:txBody>
      </p:sp>
      <p:grpSp>
        <p:nvGrpSpPr>
          <p:cNvPr id="157" name="グループ化 156"/>
          <p:cNvGrpSpPr>
            <a:grpSpLocks noChangeAspect="1"/>
          </p:cNvGrpSpPr>
          <p:nvPr/>
        </p:nvGrpSpPr>
        <p:grpSpPr>
          <a:xfrm>
            <a:off x="4862933" y="4740286"/>
            <a:ext cx="404830" cy="322599"/>
            <a:chOff x="6249144" y="886511"/>
            <a:chExt cx="720080" cy="845997"/>
          </a:xfrm>
        </p:grpSpPr>
        <p:sp>
          <p:nvSpPr>
            <p:cNvPr id="158" name="円柱 157"/>
            <p:cNvSpPr/>
            <p:nvPr/>
          </p:nvSpPr>
          <p:spPr>
            <a:xfrm>
              <a:off x="6249144" y="1420675"/>
              <a:ext cx="720080" cy="311833"/>
            </a:xfrm>
            <a:prstGeom prst="can">
              <a:avLst/>
            </a:prstGeom>
            <a:solidFill>
              <a:srgbClr val="C2CEE6"/>
            </a:solidFill>
            <a:ln w="9525" cap="flat" cmpd="sng" algn="ctr">
              <a:solidFill>
                <a:srgbClr val="6785C1"/>
              </a:solidFill>
              <a:prstDash val="solid"/>
            </a:ln>
            <a:effectLst/>
          </p:spPr>
          <p:txBody>
            <a:bodyPr rtlCol="0" anchor="ctr"/>
            <a:lstStyle/>
            <a:p>
              <a:pPr marL="0" marR="0" lvl="0" indent="0" algn="ctr" defTabSz="925880" rtl="0" eaLnBrk="1" fontAlgn="auto" latinLnBrk="0" hangingPunct="1">
                <a:lnSpc>
                  <a:spcPct val="100000"/>
                </a:lnSpc>
                <a:spcBef>
                  <a:spcPts val="0"/>
                </a:spcBef>
                <a:spcAft>
                  <a:spcPts val="0"/>
                </a:spcAft>
                <a:buClrTx/>
                <a:buSzTx/>
                <a:buFontTx/>
                <a:buNone/>
                <a:tabLst/>
                <a:defRPr/>
              </a:pPr>
              <a:endParaRPr kumimoji="0" lang="ja-JP" altLang="en-US" sz="1822" b="0" i="0" u="none" strike="noStrike" kern="0" cap="none" spc="0" normalizeH="0" baseline="0" noProof="0" dirty="0">
                <a:ln>
                  <a:noFill/>
                </a:ln>
                <a:solidFill>
                  <a:srgbClr val="000000"/>
                </a:solidFill>
                <a:effectLst/>
                <a:uLnTx/>
                <a:uFillTx/>
                <a:latin typeface="HGP創英角ｺﾞｼｯｸUB"/>
                <a:ea typeface="HGP創英角ｺﾞｼｯｸUB"/>
                <a:cs typeface="+mn-cs"/>
              </a:endParaRPr>
            </a:p>
          </p:txBody>
        </p:sp>
        <p:sp>
          <p:nvSpPr>
            <p:cNvPr id="159" name="円柱 158"/>
            <p:cNvSpPr/>
            <p:nvPr/>
          </p:nvSpPr>
          <p:spPr>
            <a:xfrm>
              <a:off x="6249144" y="1158692"/>
              <a:ext cx="720080" cy="311833"/>
            </a:xfrm>
            <a:prstGeom prst="can">
              <a:avLst/>
            </a:prstGeom>
            <a:solidFill>
              <a:srgbClr val="C2CEE6"/>
            </a:solidFill>
            <a:ln w="9525" cap="flat" cmpd="sng" algn="ctr">
              <a:solidFill>
                <a:srgbClr val="6785C1"/>
              </a:solidFill>
              <a:prstDash val="solid"/>
            </a:ln>
            <a:effectLst/>
          </p:spPr>
          <p:txBody>
            <a:bodyPr rtlCol="0" anchor="ctr"/>
            <a:lstStyle/>
            <a:p>
              <a:pPr marL="0" marR="0" lvl="0" indent="0" algn="ctr" defTabSz="925880" rtl="0" eaLnBrk="1" fontAlgn="auto" latinLnBrk="0" hangingPunct="1">
                <a:lnSpc>
                  <a:spcPct val="100000"/>
                </a:lnSpc>
                <a:spcBef>
                  <a:spcPts val="0"/>
                </a:spcBef>
                <a:spcAft>
                  <a:spcPts val="0"/>
                </a:spcAft>
                <a:buClrTx/>
                <a:buSzTx/>
                <a:buFontTx/>
                <a:buNone/>
                <a:tabLst/>
                <a:defRPr/>
              </a:pPr>
              <a:endParaRPr kumimoji="0" lang="ja-JP" altLang="en-US" sz="1822" b="0" i="0" u="none" strike="noStrike" kern="0" cap="none" spc="0" normalizeH="0" baseline="0" noProof="0" dirty="0">
                <a:ln>
                  <a:noFill/>
                </a:ln>
                <a:solidFill>
                  <a:srgbClr val="000000"/>
                </a:solidFill>
                <a:effectLst/>
                <a:uLnTx/>
                <a:uFillTx/>
                <a:latin typeface="HGP創英角ｺﾞｼｯｸUB"/>
                <a:ea typeface="HGP創英角ｺﾞｼｯｸUB"/>
                <a:cs typeface="+mn-cs"/>
              </a:endParaRPr>
            </a:p>
          </p:txBody>
        </p:sp>
        <p:sp>
          <p:nvSpPr>
            <p:cNvPr id="160" name="円柱 159"/>
            <p:cNvSpPr/>
            <p:nvPr/>
          </p:nvSpPr>
          <p:spPr>
            <a:xfrm>
              <a:off x="6249144" y="886511"/>
              <a:ext cx="720080" cy="311833"/>
            </a:xfrm>
            <a:prstGeom prst="can">
              <a:avLst/>
            </a:prstGeom>
            <a:solidFill>
              <a:srgbClr val="C2CEE6"/>
            </a:solidFill>
            <a:ln w="9525" cap="flat" cmpd="sng" algn="ctr">
              <a:solidFill>
                <a:srgbClr val="6785C1"/>
              </a:solidFill>
              <a:prstDash val="solid"/>
            </a:ln>
            <a:effectLst/>
          </p:spPr>
          <p:txBody>
            <a:bodyPr rtlCol="0" anchor="ctr"/>
            <a:lstStyle/>
            <a:p>
              <a:pPr marL="0" marR="0" lvl="0" indent="0" algn="ctr" defTabSz="925880" rtl="0" eaLnBrk="1" fontAlgn="auto" latinLnBrk="0" hangingPunct="1">
                <a:lnSpc>
                  <a:spcPct val="100000"/>
                </a:lnSpc>
                <a:spcBef>
                  <a:spcPts val="0"/>
                </a:spcBef>
                <a:spcAft>
                  <a:spcPts val="0"/>
                </a:spcAft>
                <a:buClrTx/>
                <a:buSzTx/>
                <a:buFontTx/>
                <a:buNone/>
                <a:tabLst/>
                <a:defRPr/>
              </a:pPr>
              <a:endParaRPr kumimoji="0" lang="ja-JP" altLang="en-US" sz="1822" b="0" i="0" u="none" strike="noStrike" kern="0" cap="none" spc="0" normalizeH="0" baseline="0" noProof="0" dirty="0">
                <a:ln>
                  <a:noFill/>
                </a:ln>
                <a:solidFill>
                  <a:srgbClr val="000000"/>
                </a:solidFill>
                <a:effectLst/>
                <a:uLnTx/>
                <a:uFillTx/>
                <a:latin typeface="HGP創英角ｺﾞｼｯｸUB"/>
                <a:ea typeface="HGP創英角ｺﾞｼｯｸUB"/>
                <a:cs typeface="+mn-cs"/>
              </a:endParaRPr>
            </a:p>
          </p:txBody>
        </p:sp>
      </p:grpSp>
      <p:cxnSp>
        <p:nvCxnSpPr>
          <p:cNvPr id="161" name="カギ線コネクタ 160"/>
          <p:cNvCxnSpPr>
            <a:stCxn id="171" idx="2"/>
            <a:endCxn id="177" idx="2"/>
          </p:cNvCxnSpPr>
          <p:nvPr/>
        </p:nvCxnSpPr>
        <p:spPr>
          <a:xfrm rot="5400000" flipH="1" flipV="1">
            <a:off x="944891" y="4270020"/>
            <a:ext cx="1410166" cy="1515716"/>
          </a:xfrm>
          <a:prstGeom prst="bentConnector3">
            <a:avLst>
              <a:gd name="adj1" fmla="val -16211"/>
            </a:avLst>
          </a:prstGeom>
          <a:ln w="3175">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162" name="直線矢印コネクタ 161"/>
          <p:cNvCxnSpPr/>
          <p:nvPr/>
        </p:nvCxnSpPr>
        <p:spPr>
          <a:xfrm>
            <a:off x="5315448" y="4826358"/>
            <a:ext cx="921956" cy="0"/>
          </a:xfrm>
          <a:prstGeom prst="straightConnector1">
            <a:avLst/>
          </a:prstGeom>
          <a:ln w="3175">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163" name="直線矢印コネクタ 162"/>
          <p:cNvCxnSpPr/>
          <p:nvPr/>
        </p:nvCxnSpPr>
        <p:spPr>
          <a:xfrm>
            <a:off x="7589084" y="4826358"/>
            <a:ext cx="1013103" cy="0"/>
          </a:xfrm>
          <a:prstGeom prst="straightConnector1">
            <a:avLst/>
          </a:prstGeom>
          <a:ln w="3175">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sp>
        <p:nvSpPr>
          <p:cNvPr id="164" name="テキスト ボックス 163"/>
          <p:cNvSpPr txBox="1"/>
          <p:nvPr/>
        </p:nvSpPr>
        <p:spPr>
          <a:xfrm>
            <a:off x="7842077" y="4534412"/>
            <a:ext cx="498418" cy="303781"/>
          </a:xfrm>
          <a:prstGeom prst="rect">
            <a:avLst/>
          </a:prstGeom>
        </p:spPr>
        <p:txBody>
          <a:bodyPr vert="horz" wrap="none" lIns="0" tIns="45720" rIns="0" bIns="45720" rtlCol="0" anchor="t" anchorCtr="0">
            <a:normAutofit fontScale="975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Arial"/>
                <a:ea typeface="Meiryo UI"/>
                <a:cs typeface="+mn-cs"/>
              </a:rPr>
              <a:t>提示</a:t>
            </a:r>
          </a:p>
        </p:txBody>
      </p:sp>
      <p:sp>
        <p:nvSpPr>
          <p:cNvPr id="165" name="テキスト ボックス 164"/>
          <p:cNvSpPr txBox="1"/>
          <p:nvPr/>
        </p:nvSpPr>
        <p:spPr>
          <a:xfrm>
            <a:off x="8352033" y="5089372"/>
            <a:ext cx="1292772" cy="242463"/>
          </a:xfrm>
          <a:prstGeom prst="rect">
            <a:avLst/>
          </a:prstGeom>
        </p:spPr>
        <p:txBody>
          <a:bodyPr vert="horz" wrap="none" lIns="0" tIns="45720" rIns="0" bIns="45720" rtlCol="0" anchor="t"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Arial"/>
                <a:ea typeface="Meiryo UI"/>
                <a:cs typeface="+mn-cs"/>
              </a:rPr>
              <a:t>提示先</a:t>
            </a:r>
            <a:endParaRPr kumimoji="1" lang="en-US" altLang="ja-JP" sz="1200" b="0" i="0" u="none" strike="noStrike" kern="1200" cap="none" spc="0" normalizeH="0" baseline="0" noProof="0" dirty="0">
              <a:ln>
                <a:noFill/>
              </a:ln>
              <a:solidFill>
                <a:srgbClr val="000000"/>
              </a:solidFill>
              <a:effectLst/>
              <a:uLnTx/>
              <a:uFillTx/>
              <a:latin typeface="Arial"/>
              <a:ea typeface="Meiryo UI"/>
              <a:cs typeface="+mn-cs"/>
            </a:endParaRPr>
          </a:p>
        </p:txBody>
      </p:sp>
      <p:cxnSp>
        <p:nvCxnSpPr>
          <p:cNvPr id="166" name="直線矢印コネクタ 165"/>
          <p:cNvCxnSpPr>
            <a:stCxn id="165" idx="2"/>
            <a:endCxn id="179" idx="3"/>
          </p:cNvCxnSpPr>
          <p:nvPr/>
        </p:nvCxnSpPr>
        <p:spPr>
          <a:xfrm flipH="1">
            <a:off x="7801147" y="5331835"/>
            <a:ext cx="1197272" cy="740646"/>
          </a:xfrm>
          <a:prstGeom prst="straightConnector1">
            <a:avLst/>
          </a:prstGeom>
          <a:ln w="3175">
            <a:solidFill>
              <a:schemeClr val="tx1"/>
            </a:solidFill>
            <a:prstDash val="dash"/>
            <a:tailEnd type="triangle"/>
          </a:ln>
          <a:effectLst/>
        </p:spPr>
        <p:style>
          <a:lnRef idx="2">
            <a:schemeClr val="accent1"/>
          </a:lnRef>
          <a:fillRef idx="0">
            <a:schemeClr val="accent1"/>
          </a:fillRef>
          <a:effectRef idx="1">
            <a:schemeClr val="accent1"/>
          </a:effectRef>
          <a:fontRef idx="minor">
            <a:schemeClr val="tx1"/>
          </a:fontRef>
        </p:style>
      </p:cxnSp>
      <p:cxnSp>
        <p:nvCxnSpPr>
          <p:cNvPr id="167" name="直線矢印コネクタ 166"/>
          <p:cNvCxnSpPr>
            <a:stCxn id="173" idx="2"/>
            <a:endCxn id="179" idx="1"/>
          </p:cNvCxnSpPr>
          <p:nvPr/>
        </p:nvCxnSpPr>
        <p:spPr>
          <a:xfrm>
            <a:off x="5112444" y="5453314"/>
            <a:ext cx="1061929" cy="619167"/>
          </a:xfrm>
          <a:prstGeom prst="straightConnector1">
            <a:avLst/>
          </a:prstGeom>
          <a:ln w="3175">
            <a:solidFill>
              <a:schemeClr val="tx1"/>
            </a:solidFill>
            <a:prstDash val="dash"/>
            <a:tailEnd type="triangle"/>
          </a:ln>
          <a:effectLst/>
        </p:spPr>
        <p:style>
          <a:lnRef idx="2">
            <a:schemeClr val="accent1"/>
          </a:lnRef>
          <a:fillRef idx="0">
            <a:schemeClr val="accent1"/>
          </a:fillRef>
          <a:effectRef idx="1">
            <a:schemeClr val="accent1"/>
          </a:effectRef>
          <a:fontRef idx="minor">
            <a:schemeClr val="tx1"/>
          </a:fontRef>
        </p:style>
      </p:cxnSp>
      <p:sp>
        <p:nvSpPr>
          <p:cNvPr id="168" name="テキスト ボックス 167"/>
          <p:cNvSpPr txBox="1"/>
          <p:nvPr/>
        </p:nvSpPr>
        <p:spPr>
          <a:xfrm>
            <a:off x="1115060" y="6027530"/>
            <a:ext cx="1292772" cy="368934"/>
          </a:xfrm>
          <a:prstGeom prst="rect">
            <a:avLst/>
          </a:prstGeom>
        </p:spPr>
        <p:txBody>
          <a:bodyPr vert="horz" wrap="none" lIns="0" tIns="45720" rIns="0" bIns="45720" rtlCol="0" anchor="t" anchorCtr="0">
            <a:normAutofit fontScale="90000" lnSpcReduction="200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Arial"/>
                <a:ea typeface="Meiryo UI"/>
                <a:cs typeface="+mn-cs"/>
              </a:rPr>
              <a:t>デジタル資格情報交換プラットフォーム</a:t>
            </a:r>
            <a:r>
              <a:rPr kumimoji="1" lang="en-US" altLang="ja-JP" sz="1200" b="0" i="0" u="none" strike="noStrike" kern="1200" cap="none" spc="0" normalizeH="0" baseline="0" noProof="0" dirty="0">
                <a:ln>
                  <a:noFill/>
                </a:ln>
                <a:solidFill>
                  <a:srgbClr val="000000"/>
                </a:solidFill>
                <a:effectLst/>
                <a:uLnTx/>
                <a:uFillTx/>
                <a:latin typeface="Arial"/>
                <a:ea typeface="Meiryo UI"/>
                <a:cs typeface="+mn-cs"/>
              </a:rPr>
              <a:t>(Verity)</a:t>
            </a:r>
            <a:r>
              <a:rPr kumimoji="1" lang="ja-JP" altLang="en-US" sz="1200" b="0" i="0" u="none" strike="noStrike" kern="1200" cap="none" spc="0" normalizeH="0" baseline="0" noProof="0" dirty="0" err="1">
                <a:ln>
                  <a:noFill/>
                </a:ln>
                <a:solidFill>
                  <a:srgbClr val="000000"/>
                </a:solidFill>
                <a:effectLst/>
                <a:uLnTx/>
                <a:uFillTx/>
                <a:latin typeface="Arial"/>
                <a:ea typeface="Meiryo UI"/>
                <a:cs typeface="+mn-cs"/>
              </a:rPr>
              <a:t>、</a:t>
            </a:r>
            <a:endParaRPr kumimoji="1" lang="en-US" altLang="ja-JP" sz="1200" b="0" i="0" u="none" strike="noStrike" kern="1200" cap="none" spc="0" normalizeH="0" baseline="0" noProof="0" dirty="0">
              <a:ln>
                <a:noFill/>
              </a:ln>
              <a:solidFill>
                <a:srgbClr val="000000"/>
              </a:solidFill>
              <a:effectLst/>
              <a:uLnTx/>
              <a:uFillTx/>
              <a:latin typeface="Arial"/>
              <a:ea typeface="Meiryo UI"/>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Arial"/>
                <a:ea typeface="Meiryo UI"/>
                <a:cs typeface="+mn-cs"/>
              </a:rPr>
              <a:t>ウォレット開発キット（</a:t>
            </a:r>
            <a:r>
              <a:rPr kumimoji="1" lang="en-US" altLang="ja-JP" sz="1200" b="0" i="0" u="none" strike="noStrike" kern="1200" cap="none" spc="0" normalizeH="0" baseline="0" noProof="0" dirty="0" err="1">
                <a:ln>
                  <a:noFill/>
                </a:ln>
                <a:solidFill>
                  <a:srgbClr val="000000"/>
                </a:solidFill>
                <a:effectLst/>
                <a:uLnTx/>
                <a:uFillTx/>
                <a:latin typeface="Arial"/>
                <a:ea typeface="Meiryo UI"/>
                <a:cs typeface="+mn-cs"/>
              </a:rPr>
              <a:t>mobileSDK</a:t>
            </a:r>
            <a:r>
              <a:rPr kumimoji="1" lang="ja-JP" altLang="en-US" sz="1200" b="0" i="0" u="none" strike="noStrike" kern="1200" cap="none" spc="0" normalizeH="0" baseline="0" noProof="0" dirty="0">
                <a:ln>
                  <a:noFill/>
                </a:ln>
                <a:solidFill>
                  <a:srgbClr val="000000"/>
                </a:solidFill>
                <a:effectLst/>
                <a:uLnTx/>
                <a:uFillTx/>
                <a:latin typeface="Arial"/>
                <a:ea typeface="Meiryo UI"/>
                <a:cs typeface="+mn-cs"/>
              </a:rPr>
              <a:t>）の提供</a:t>
            </a:r>
          </a:p>
        </p:txBody>
      </p:sp>
      <p:cxnSp>
        <p:nvCxnSpPr>
          <p:cNvPr id="169" name="直線矢印コネクタ 168"/>
          <p:cNvCxnSpPr>
            <a:stCxn id="180" idx="1"/>
          </p:cNvCxnSpPr>
          <p:nvPr/>
        </p:nvCxnSpPr>
        <p:spPr>
          <a:xfrm flipH="1">
            <a:off x="1237400" y="3671197"/>
            <a:ext cx="753582" cy="804731"/>
          </a:xfrm>
          <a:prstGeom prst="straightConnector1">
            <a:avLst/>
          </a:prstGeom>
          <a:ln w="3175">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sp>
        <p:nvSpPr>
          <p:cNvPr id="170" name="テキスト ボックス 169"/>
          <p:cNvSpPr txBox="1"/>
          <p:nvPr/>
        </p:nvSpPr>
        <p:spPr>
          <a:xfrm>
            <a:off x="473373" y="3763776"/>
            <a:ext cx="1245068" cy="300971"/>
          </a:xfrm>
          <a:prstGeom prst="rect">
            <a:avLst/>
          </a:prstGeom>
        </p:spPr>
        <p:txBody>
          <a:bodyPr vert="horz" wrap="none" lIns="0" tIns="45720" rIns="0" bIns="45720" rtlCol="0" anchor="t" anchorCtr="0">
            <a:normAutofit fontScale="975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Arial"/>
                <a:ea typeface="Meiryo UI"/>
                <a:cs typeface="+mn-cs"/>
              </a:rPr>
              <a:t>費用支払い</a:t>
            </a:r>
          </a:p>
        </p:txBody>
      </p:sp>
      <p:sp>
        <p:nvSpPr>
          <p:cNvPr id="171" name="テキスト ボックス 170"/>
          <p:cNvSpPr txBox="1"/>
          <p:nvPr/>
        </p:nvSpPr>
        <p:spPr>
          <a:xfrm>
            <a:off x="245730" y="5364027"/>
            <a:ext cx="1292772" cy="368934"/>
          </a:xfrm>
          <a:prstGeom prst="rect">
            <a:avLst/>
          </a:prstGeom>
        </p:spPr>
        <p:txBody>
          <a:bodyPr vert="horz" wrap="none" lIns="0" tIns="45720" rIns="0" bIns="45720" rtlCol="0" anchor="t" anchorCtr="0">
            <a:normAutofit fontScale="975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200" b="0" i="0" u="none" strike="noStrike" kern="1200" cap="none" spc="0" normalizeH="0" baseline="0" noProof="0" dirty="0" err="1">
                <a:ln>
                  <a:noFill/>
                </a:ln>
                <a:solidFill>
                  <a:srgbClr val="000000"/>
                </a:solidFill>
                <a:effectLst/>
                <a:uLnTx/>
                <a:uFillTx/>
                <a:latin typeface="Arial"/>
                <a:ea typeface="Meiryo UI"/>
                <a:cs typeface="+mn-cs"/>
              </a:rPr>
              <a:t>Evernym</a:t>
            </a:r>
            <a:r>
              <a:rPr kumimoji="1" lang="ja-JP" altLang="en-US" sz="1200" b="0" i="0" u="none" strike="noStrike" kern="1200" cap="none" spc="0" normalizeH="0" baseline="0" noProof="0" dirty="0">
                <a:ln>
                  <a:noFill/>
                </a:ln>
                <a:solidFill>
                  <a:srgbClr val="000000"/>
                </a:solidFill>
                <a:effectLst/>
                <a:uLnTx/>
                <a:uFillTx/>
                <a:latin typeface="Arial"/>
                <a:ea typeface="Meiryo UI"/>
                <a:cs typeface="+mn-cs"/>
              </a:rPr>
              <a:t>社</a:t>
            </a:r>
          </a:p>
        </p:txBody>
      </p:sp>
      <p:sp>
        <p:nvSpPr>
          <p:cNvPr id="172" name="テキスト ボックス 171"/>
          <p:cNvSpPr txBox="1"/>
          <p:nvPr/>
        </p:nvSpPr>
        <p:spPr>
          <a:xfrm>
            <a:off x="7016905" y="5057926"/>
            <a:ext cx="612582" cy="380385"/>
          </a:xfrm>
          <a:prstGeom prst="rect">
            <a:avLst/>
          </a:prstGeom>
        </p:spPr>
        <p:txBody>
          <a:bodyPr vert="horz" wrap="none" lIns="0" tIns="45720" rIns="0" bIns="45720" rtlCol="0" anchor="t" anchorCtr="0">
            <a:normAutofit fontScale="90000" lnSpcReduction="200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Arial"/>
                <a:ea typeface="Meiryo UI"/>
                <a:cs typeface="+mn-cs"/>
              </a:rPr>
              <a:t>ウォレット</a:t>
            </a:r>
            <a:endParaRPr kumimoji="1" lang="en-US" altLang="ja-JP" sz="1200" b="0" i="0" u="none" strike="noStrike" kern="1200" cap="none" spc="0" normalizeH="0" baseline="0" noProof="0" dirty="0">
              <a:ln>
                <a:noFill/>
              </a:ln>
              <a:solidFill>
                <a:srgbClr val="000000"/>
              </a:solidFill>
              <a:effectLst/>
              <a:uLnTx/>
              <a:uFillTx/>
              <a:latin typeface="Arial"/>
              <a:ea typeface="Meiryo UI"/>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Arial"/>
                <a:ea typeface="Meiryo UI"/>
                <a:cs typeface="+mn-cs"/>
              </a:rPr>
              <a:t>アプリ</a:t>
            </a:r>
          </a:p>
        </p:txBody>
      </p:sp>
      <p:sp>
        <p:nvSpPr>
          <p:cNvPr id="173" name="テキスト ボックス 172"/>
          <p:cNvSpPr txBox="1"/>
          <p:nvPr/>
        </p:nvSpPr>
        <p:spPr>
          <a:xfrm>
            <a:off x="4806153" y="5072929"/>
            <a:ext cx="612582" cy="380385"/>
          </a:xfrm>
          <a:prstGeom prst="rect">
            <a:avLst/>
          </a:prstGeom>
        </p:spPr>
        <p:txBody>
          <a:bodyPr vert="horz" wrap="none" lIns="0" tIns="45720" rIns="0" bIns="45720" rtlCol="0" anchor="t" anchorCtr="0">
            <a:normAutofit fontScale="90000" lnSpcReduction="200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Arial"/>
                <a:ea typeface="Meiryo UI"/>
                <a:cs typeface="+mn-cs"/>
              </a:rPr>
              <a:t>発行</a:t>
            </a:r>
            <a:endParaRPr kumimoji="1" lang="en-US" altLang="ja-JP" sz="1200" b="0" i="0" u="none" strike="noStrike" kern="1200" cap="none" spc="0" normalizeH="0" baseline="0" noProof="0" dirty="0">
              <a:ln>
                <a:noFill/>
              </a:ln>
              <a:solidFill>
                <a:srgbClr val="000000"/>
              </a:solidFill>
              <a:effectLst/>
              <a:uLnTx/>
              <a:uFillTx/>
              <a:latin typeface="Arial"/>
              <a:ea typeface="Meiryo UI"/>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Arial"/>
                <a:ea typeface="Meiryo UI"/>
                <a:cs typeface="+mn-cs"/>
              </a:rPr>
              <a:t>プラットフォーム</a:t>
            </a:r>
            <a:endParaRPr kumimoji="1" lang="en-US" altLang="ja-JP" sz="12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174" name="テキスト ボックス 173"/>
          <p:cNvSpPr txBox="1"/>
          <p:nvPr/>
        </p:nvSpPr>
        <p:spPr>
          <a:xfrm>
            <a:off x="5230839" y="5792396"/>
            <a:ext cx="498418" cy="303781"/>
          </a:xfrm>
          <a:prstGeom prst="rect">
            <a:avLst/>
          </a:prstGeom>
        </p:spPr>
        <p:txBody>
          <a:bodyPr vert="horz" wrap="none" lIns="0" tIns="45720" rIns="0" bIns="45720" rtlCol="0" anchor="t" anchorCtr="0">
            <a:normAutofit fontScale="975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Arial"/>
                <a:ea typeface="Meiryo UI"/>
                <a:cs typeface="+mn-cs"/>
              </a:rPr>
              <a:t>紐づけ</a:t>
            </a:r>
          </a:p>
        </p:txBody>
      </p:sp>
      <p:sp>
        <p:nvSpPr>
          <p:cNvPr id="175" name="テキスト ボックス 174"/>
          <p:cNvSpPr txBox="1"/>
          <p:nvPr/>
        </p:nvSpPr>
        <p:spPr>
          <a:xfrm>
            <a:off x="8386146" y="5714131"/>
            <a:ext cx="498418" cy="303781"/>
          </a:xfrm>
          <a:prstGeom prst="rect">
            <a:avLst/>
          </a:prstGeom>
        </p:spPr>
        <p:txBody>
          <a:bodyPr vert="horz" wrap="none" lIns="0" tIns="45720" rIns="0" bIns="45720" rtlCol="0" anchor="t" anchorCtr="0">
            <a:normAutofit fontScale="975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Arial"/>
                <a:ea typeface="Meiryo UI"/>
                <a:cs typeface="+mn-cs"/>
              </a:rPr>
              <a:t>検証</a:t>
            </a:r>
          </a:p>
        </p:txBody>
      </p:sp>
      <p:pic>
        <p:nvPicPr>
          <p:cNvPr id="176" name="図 17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20354" y="4451971"/>
            <a:ext cx="798583" cy="747110"/>
          </a:xfrm>
          <a:prstGeom prst="rect">
            <a:avLst/>
          </a:prstGeom>
        </p:spPr>
      </p:pic>
      <p:sp>
        <p:nvSpPr>
          <p:cNvPr id="177" name="テキスト ボックス 176"/>
          <p:cNvSpPr txBox="1"/>
          <p:nvPr/>
        </p:nvSpPr>
        <p:spPr>
          <a:xfrm>
            <a:off x="2101541" y="4016917"/>
            <a:ext cx="612582" cy="305878"/>
          </a:xfrm>
          <a:prstGeom prst="rect">
            <a:avLst/>
          </a:prstGeom>
        </p:spPr>
        <p:txBody>
          <a:bodyPr vert="horz" wrap="none" lIns="0" tIns="45720" rIns="0" bIns="45720" rtlCol="0" anchor="t" anchorCtr="0">
            <a:normAutofit fontScale="975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200" b="0" i="0" u="none" strike="noStrike" kern="1200" cap="none" spc="0" normalizeH="0" baseline="0" noProof="0" dirty="0" err="1">
                <a:ln>
                  <a:noFill/>
                </a:ln>
                <a:solidFill>
                  <a:srgbClr val="000000"/>
                </a:solidFill>
                <a:effectLst/>
                <a:uLnTx/>
                <a:uFillTx/>
                <a:latin typeface="Arial"/>
                <a:ea typeface="Meiryo UI"/>
                <a:cs typeface="+mn-cs"/>
              </a:rPr>
              <a:t>Bonifi</a:t>
            </a:r>
            <a:endParaRPr kumimoji="1" lang="en-US" altLang="ja-JP" sz="12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178" name="テキスト ボックス 177"/>
          <p:cNvSpPr txBox="1"/>
          <p:nvPr/>
        </p:nvSpPr>
        <p:spPr>
          <a:xfrm>
            <a:off x="6252873" y="5113453"/>
            <a:ext cx="818885" cy="380746"/>
          </a:xfrm>
          <a:prstGeom prst="rect">
            <a:avLst/>
          </a:prstGeom>
        </p:spPr>
        <p:txBody>
          <a:bodyPr vert="horz" wrap="none" lIns="0" tIns="45720" rIns="0" bIns="45720" rtlCol="0" anchor="t" anchorCtr="0">
            <a:normAutofit fontScale="90000" lnSpcReduction="200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Arial"/>
                <a:ea typeface="Meiryo UI"/>
                <a:cs typeface="+mn-cs"/>
              </a:rPr>
              <a:t>信用組合</a:t>
            </a:r>
            <a:endParaRPr kumimoji="1" lang="en-US" altLang="ja-JP" sz="1200" b="0" i="0" u="none" strike="noStrike" kern="1200" cap="none" spc="0" normalizeH="0" baseline="0" noProof="0" dirty="0">
              <a:ln>
                <a:noFill/>
              </a:ln>
              <a:solidFill>
                <a:srgbClr val="000000"/>
              </a:solidFill>
              <a:effectLst/>
              <a:uLnTx/>
              <a:uFillTx/>
              <a:latin typeface="Arial"/>
              <a:ea typeface="Meiryo UI"/>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Arial"/>
                <a:ea typeface="Meiryo UI"/>
                <a:cs typeface="+mn-cs"/>
              </a:rPr>
              <a:t>メンバー</a:t>
            </a:r>
            <a:endParaRPr kumimoji="1" lang="en-US" altLang="ja-JP" sz="1200" b="0" i="0" u="none" strike="noStrike" kern="1200" cap="none" spc="0" normalizeH="0" baseline="0" noProof="0" dirty="0">
              <a:ln>
                <a:noFill/>
              </a:ln>
              <a:solidFill>
                <a:srgbClr val="000000"/>
              </a:solidFill>
              <a:effectLst/>
              <a:uLnTx/>
              <a:uFillTx/>
              <a:latin typeface="Arial"/>
              <a:ea typeface="Meiryo UI"/>
              <a:cs typeface="+mn-cs"/>
            </a:endParaRPr>
          </a:p>
        </p:txBody>
      </p:sp>
      <p:pic>
        <p:nvPicPr>
          <p:cNvPr id="179" name="図 178"/>
          <p:cNvPicPr>
            <a:picLocks noChangeAspect="1"/>
          </p:cNvPicPr>
          <p:nvPr/>
        </p:nvPicPr>
        <p:blipFill>
          <a:blip r:embed="rId5"/>
          <a:stretch>
            <a:fillRect/>
          </a:stretch>
        </p:blipFill>
        <p:spPr>
          <a:xfrm>
            <a:off x="6174373" y="5812509"/>
            <a:ext cx="1626774" cy="519944"/>
          </a:xfrm>
          <a:prstGeom prst="rect">
            <a:avLst/>
          </a:prstGeom>
        </p:spPr>
      </p:pic>
      <p:pic>
        <p:nvPicPr>
          <p:cNvPr id="180" name="図 17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90982" y="3297642"/>
            <a:ext cx="798583" cy="747110"/>
          </a:xfrm>
          <a:prstGeom prst="rect">
            <a:avLst/>
          </a:prstGeom>
        </p:spPr>
      </p:pic>
      <p:sp>
        <p:nvSpPr>
          <p:cNvPr id="181" name="テキスト ボックス 180"/>
          <p:cNvSpPr txBox="1"/>
          <p:nvPr/>
        </p:nvSpPr>
        <p:spPr>
          <a:xfrm>
            <a:off x="4042208" y="5227820"/>
            <a:ext cx="498418" cy="303781"/>
          </a:xfrm>
          <a:prstGeom prst="rect">
            <a:avLst/>
          </a:prstGeom>
        </p:spPr>
        <p:txBody>
          <a:bodyPr vert="horz" wrap="none" lIns="0" tIns="45720" rIns="0" bIns="45720" rtlCol="0" anchor="t" anchorCtr="0">
            <a:normAutofit fontScale="975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Arial"/>
                <a:ea typeface="Meiryo UI"/>
                <a:cs typeface="+mn-cs"/>
              </a:rPr>
              <a:t>信用組合</a:t>
            </a:r>
          </a:p>
        </p:txBody>
      </p:sp>
      <p:sp>
        <p:nvSpPr>
          <p:cNvPr id="182" name="正方形/長方形 181"/>
          <p:cNvSpPr/>
          <p:nvPr/>
        </p:nvSpPr>
        <p:spPr>
          <a:xfrm>
            <a:off x="5526024" y="3219414"/>
            <a:ext cx="1159292" cy="461665"/>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Arial"/>
                <a:ea typeface="Meiryo UI"/>
                <a:cs typeface="+mn-cs"/>
              </a:rPr>
              <a:t>ウォレットアプリの</a:t>
            </a:r>
            <a:endParaRPr kumimoji="1" lang="en-US" altLang="ja-JP" sz="1200" b="0" i="0" u="none" strike="noStrike" kern="1200" cap="none" spc="0" normalizeH="0" baseline="0" noProof="0" dirty="0">
              <a:ln>
                <a:noFill/>
              </a:ln>
              <a:solidFill>
                <a:srgbClr val="000000"/>
              </a:solidFill>
              <a:effectLst/>
              <a:uLnTx/>
              <a:uFillTx/>
              <a:latin typeface="Arial"/>
              <a:ea typeface="Meiryo UI"/>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Arial"/>
                <a:ea typeface="Meiryo UI"/>
                <a:cs typeface="+mn-cs"/>
              </a:rPr>
              <a:t>開発・提供</a:t>
            </a:r>
          </a:p>
        </p:txBody>
      </p:sp>
      <p:cxnSp>
        <p:nvCxnSpPr>
          <p:cNvPr id="183" name="カギ線コネクタ 182"/>
          <p:cNvCxnSpPr>
            <a:stCxn id="180" idx="3"/>
            <a:endCxn id="154" idx="0"/>
          </p:cNvCxnSpPr>
          <p:nvPr/>
        </p:nvCxnSpPr>
        <p:spPr>
          <a:xfrm>
            <a:off x="2789565" y="3671197"/>
            <a:ext cx="4525213" cy="935019"/>
          </a:xfrm>
          <a:prstGeom prst="bentConnector2">
            <a:avLst/>
          </a:prstGeom>
          <a:ln w="3175">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184" name="カギ線コネクタ 183"/>
          <p:cNvCxnSpPr>
            <a:stCxn id="180" idx="3"/>
            <a:endCxn id="176" idx="0"/>
          </p:cNvCxnSpPr>
          <p:nvPr/>
        </p:nvCxnSpPr>
        <p:spPr>
          <a:xfrm>
            <a:off x="2789565" y="3671197"/>
            <a:ext cx="1530081" cy="780774"/>
          </a:xfrm>
          <a:prstGeom prst="bentConnector2">
            <a:avLst/>
          </a:prstGeom>
          <a:ln w="3175">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sp>
        <p:nvSpPr>
          <p:cNvPr id="185" name="テキスト ボックス 184"/>
          <p:cNvSpPr txBox="1"/>
          <p:nvPr/>
        </p:nvSpPr>
        <p:spPr>
          <a:xfrm>
            <a:off x="5230839" y="4520408"/>
            <a:ext cx="1021153" cy="321158"/>
          </a:xfrm>
          <a:prstGeom prst="rect">
            <a:avLst/>
          </a:prstGeom>
        </p:spPr>
        <p:txBody>
          <a:bodyPr vert="horz" wrap="none" lIns="0" tIns="45720" rIns="0" bIns="45720" rtlCol="0" anchor="t" anchorCtr="0">
            <a:normAutofit fontScale="975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Arial"/>
                <a:ea typeface="Meiryo UI"/>
                <a:cs typeface="+mn-cs"/>
              </a:rPr>
              <a:t>証明書の発行</a:t>
            </a:r>
            <a:endParaRPr kumimoji="1" lang="en-US" altLang="ja-JP" sz="12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186" name="正方形/長方形 185"/>
          <p:cNvSpPr/>
          <p:nvPr/>
        </p:nvSpPr>
        <p:spPr>
          <a:xfrm>
            <a:off x="178503" y="1781761"/>
            <a:ext cx="4928551" cy="577160"/>
          </a:xfrm>
          <a:prstGeom prst="rect">
            <a:avLst/>
          </a:prstGeom>
          <a:noFill/>
          <a:ln>
            <a:solidFill>
              <a:schemeClr val="accent2">
                <a:lumMod val="25000"/>
                <a:lumOff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187" name="正方形/長方形 186"/>
          <p:cNvSpPr/>
          <p:nvPr/>
        </p:nvSpPr>
        <p:spPr>
          <a:xfrm>
            <a:off x="179480" y="1789645"/>
            <a:ext cx="1720266" cy="220018"/>
          </a:xfrm>
          <a:prstGeom prst="rect">
            <a:avLst/>
          </a:prstGeom>
          <a:solidFill>
            <a:schemeClr val="accent1">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使用されている技術</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188" name="正方形/長方形 187"/>
          <p:cNvSpPr/>
          <p:nvPr/>
        </p:nvSpPr>
        <p:spPr>
          <a:xfrm>
            <a:off x="5108030" y="1788241"/>
            <a:ext cx="1720266" cy="220018"/>
          </a:xfrm>
          <a:prstGeom prst="rect">
            <a:avLst/>
          </a:prstGeom>
          <a:solidFill>
            <a:schemeClr val="accent1">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扱う属性情報</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189" name="正方形/長方形 188"/>
          <p:cNvSpPr/>
          <p:nvPr/>
        </p:nvSpPr>
        <p:spPr>
          <a:xfrm>
            <a:off x="5107055" y="1778884"/>
            <a:ext cx="4604506" cy="577160"/>
          </a:xfrm>
          <a:prstGeom prst="rect">
            <a:avLst/>
          </a:prstGeom>
          <a:noFill/>
          <a:ln>
            <a:solidFill>
              <a:schemeClr val="accent2">
                <a:lumMod val="25000"/>
                <a:lumOff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190" name="テキスト ボックス 189"/>
          <p:cNvSpPr txBox="1"/>
          <p:nvPr/>
        </p:nvSpPr>
        <p:spPr>
          <a:xfrm>
            <a:off x="178502" y="2002331"/>
            <a:ext cx="4889933" cy="276999"/>
          </a:xfrm>
          <a:prstGeom prst="rect">
            <a:avLst/>
          </a:prstGeom>
          <a:noFill/>
        </p:spPr>
        <p:txBody>
          <a:bodyPr wrap="square" rtlCol="0">
            <a:sp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ltLang="ja-JP" sz="1200" dirty="0">
                <a:solidFill>
                  <a:srgbClr val="000000"/>
                </a:solidFill>
                <a:latin typeface="Meiryo UI" panose="020B0604030504040204" pitchFamily="50" charset="-128"/>
                <a:ea typeface="Meiryo UI" panose="020B0604030504040204" pitchFamily="50" charset="-128"/>
              </a:rPr>
              <a:t>W3C VCs</a:t>
            </a:r>
            <a:endPar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191" name="テキスト ボックス 190"/>
          <p:cNvSpPr txBox="1"/>
          <p:nvPr/>
        </p:nvSpPr>
        <p:spPr>
          <a:xfrm>
            <a:off x="5107053" y="1999479"/>
            <a:ext cx="4585691" cy="276999"/>
          </a:xfrm>
          <a:prstGeom prst="rect">
            <a:avLst/>
          </a:prstGeom>
          <a:noFill/>
        </p:spPr>
        <p:txBody>
          <a:bodyPr wrap="square" rtlCol="0">
            <a:sp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信用組合のメンバー資格</a:t>
            </a:r>
            <a:endPar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65" name="正方形/長方形 64"/>
          <p:cNvSpPr/>
          <p:nvPr/>
        </p:nvSpPr>
        <p:spPr>
          <a:xfrm>
            <a:off x="108306" y="6470824"/>
            <a:ext cx="5310430" cy="415498"/>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700" b="0" i="0" u="none" strike="noStrike" kern="1200" cap="none" spc="0" normalizeH="0" baseline="0" noProof="0" dirty="0">
                <a:ln>
                  <a:noFill/>
                </a:ln>
                <a:solidFill>
                  <a:srgbClr val="000000"/>
                </a:solidFill>
                <a:effectLst/>
                <a:uLnTx/>
                <a:uFillTx/>
                <a:latin typeface="Meiryo UI"/>
                <a:ea typeface="Meiryo UI"/>
                <a:cs typeface="+mn-cs"/>
              </a:rPr>
              <a:t>出所）１　</a:t>
            </a:r>
            <a:r>
              <a:rPr kumimoji="1" lang="en-US" altLang="ja-JP" sz="700" b="0" i="0" u="none" strike="noStrike" kern="1200" cap="none" spc="0" normalizeH="0" baseline="0" noProof="0" dirty="0">
                <a:ln>
                  <a:noFill/>
                </a:ln>
                <a:solidFill>
                  <a:srgbClr val="000000"/>
                </a:solidFill>
                <a:effectLst/>
                <a:uLnTx/>
                <a:uFillTx/>
                <a:latin typeface="Meiryo UI"/>
                <a:ea typeface="Meiryo UI"/>
                <a:cs typeface="+mn-cs"/>
              </a:rPr>
              <a:t>https://www.evernym.com/case-studies-memberpass/</a:t>
            </a:r>
          </a:p>
          <a:p>
            <a:pPr marL="446088" marR="0" lvl="0" indent="-446088" algn="l" defTabSz="914400" rtl="0" eaLnBrk="1" fontAlgn="auto" latinLnBrk="0" hangingPunct="1">
              <a:lnSpc>
                <a:spcPct val="100000"/>
              </a:lnSpc>
              <a:spcBef>
                <a:spcPts val="0"/>
              </a:spcBef>
              <a:spcAft>
                <a:spcPts val="0"/>
              </a:spcAft>
              <a:buClrTx/>
              <a:buSzTx/>
              <a:buFontTx/>
              <a:buNone/>
              <a:tabLst/>
              <a:defRPr/>
            </a:pPr>
            <a:r>
              <a:rPr kumimoji="1" lang="ja-JP" altLang="en-US" sz="700" b="0" i="0" u="none" strike="noStrike" kern="1200" cap="none" spc="0" normalizeH="0" baseline="0" noProof="0" dirty="0">
                <a:ln>
                  <a:noFill/>
                </a:ln>
                <a:solidFill>
                  <a:srgbClr val="000000"/>
                </a:solidFill>
                <a:effectLst/>
                <a:uLnTx/>
                <a:uFillTx/>
                <a:latin typeface="Meiryo UI"/>
                <a:ea typeface="Meiryo UI"/>
                <a:cs typeface="+mn-cs"/>
              </a:rPr>
              <a:t>　　　　 ２　</a:t>
            </a:r>
            <a:r>
              <a:rPr kumimoji="1" lang="en-US" altLang="ja-JP" sz="700" b="0" i="0" u="none" strike="noStrike" kern="1200" cap="none" spc="0" normalizeH="0" baseline="0" noProof="0" dirty="0">
                <a:ln>
                  <a:noFill/>
                </a:ln>
                <a:solidFill>
                  <a:srgbClr val="000000"/>
                </a:solidFill>
                <a:effectLst/>
                <a:uLnTx/>
                <a:uFillTx/>
                <a:latin typeface="Meiryo UI"/>
                <a:ea typeface="Meiryo UI"/>
                <a:cs typeface="+mn-cs"/>
              </a:rPr>
              <a:t>https://secureservercdn.net/198.71.233.197/yxs.15e.myftpupload.com/wp-content/uploads/2020/05/052620-Trust-Registry-Flyer-v-Final-4.pdf</a:t>
            </a:r>
          </a:p>
        </p:txBody>
      </p:sp>
    </p:spTree>
    <p:extLst>
      <p:ext uri="{BB962C8B-B14F-4D97-AF65-F5344CB8AC3E}">
        <p14:creationId xmlns:p14="http://schemas.microsoft.com/office/powerpoint/2010/main" val="2416693819"/>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タイトル 7"/>
          <p:cNvSpPr>
            <a:spLocks noGrp="1"/>
          </p:cNvSpPr>
          <p:nvPr>
            <p:ph type="title"/>
          </p:nvPr>
        </p:nvSpPr>
        <p:spPr>
          <a:xfrm>
            <a:off x="331490" y="164692"/>
            <a:ext cx="9243021" cy="497459"/>
          </a:xfrm>
        </p:spPr>
        <p:txBody>
          <a:bodyPr>
            <a:normAutofit fontScale="90000"/>
          </a:bodyPr>
          <a:lstStyle/>
          <a:p>
            <a:r>
              <a:rPr lang="en-US" altLang="ja-JP" sz="1100" dirty="0">
                <a:solidFill>
                  <a:srgbClr val="002060"/>
                </a:solidFill>
              </a:rPr>
              <a:t>3.3.2</a:t>
            </a:r>
            <a:r>
              <a:rPr lang="ja-JP" altLang="en-US" sz="1100" dirty="0">
                <a:solidFill>
                  <a:srgbClr val="002060"/>
                </a:solidFill>
              </a:rPr>
              <a:t>　詳細調査結果　</a:t>
            </a:r>
            <a:r>
              <a:rPr lang="en-US" altLang="ja-JP" sz="1100" dirty="0">
                <a:solidFill>
                  <a:srgbClr val="002060"/>
                </a:solidFill>
              </a:rPr>
              <a:t>-</a:t>
            </a:r>
            <a:r>
              <a:rPr lang="ja-JP" altLang="en-US" sz="1100" dirty="0">
                <a:solidFill>
                  <a:srgbClr val="002060"/>
                </a:solidFill>
              </a:rPr>
              <a:t>自己主権型／分散型アイデンティティに関する取り組み・ユースケース　</a:t>
            </a:r>
            <a:r>
              <a:rPr lang="en-US" altLang="ja-JP" sz="1400" b="1" spc="0" dirty="0">
                <a:solidFill>
                  <a:srgbClr val="002060"/>
                </a:solidFill>
              </a:rPr>
              <a:t/>
            </a:r>
            <a:br>
              <a:rPr lang="en-US" altLang="ja-JP" sz="1400" b="1" spc="0" dirty="0">
                <a:solidFill>
                  <a:srgbClr val="002060"/>
                </a:solidFill>
              </a:rPr>
            </a:br>
            <a:r>
              <a:rPr lang="ja-JP" altLang="en-US" sz="2000" dirty="0">
                <a:solidFill>
                  <a:srgbClr val="002060"/>
                </a:solidFill>
              </a:rPr>
              <a:t>ユースケース：難民</a:t>
            </a:r>
            <a:r>
              <a:rPr lang="en-US" altLang="ja-JP" sz="2000" dirty="0">
                <a:solidFill>
                  <a:srgbClr val="002060"/>
                </a:solidFill>
              </a:rPr>
              <a:t>ID</a:t>
            </a:r>
            <a:r>
              <a:rPr lang="ja-JP" altLang="en-US" sz="2000" dirty="0">
                <a:solidFill>
                  <a:srgbClr val="002060"/>
                </a:solidFill>
              </a:rPr>
              <a:t>の提供</a:t>
            </a:r>
            <a:endParaRPr lang="ja-JP" altLang="en-US" sz="3100" b="1" spc="0" dirty="0">
              <a:solidFill>
                <a:srgbClr val="002060"/>
              </a:solidFill>
            </a:endParaRPr>
          </a:p>
        </p:txBody>
      </p:sp>
      <p:sp>
        <p:nvSpPr>
          <p:cNvPr id="10" name="正方形/長方形 9"/>
          <p:cNvSpPr/>
          <p:nvPr/>
        </p:nvSpPr>
        <p:spPr>
          <a:xfrm>
            <a:off x="8589228" y="74294"/>
            <a:ext cx="985283" cy="186395"/>
          </a:xfrm>
          <a:prstGeom prst="rect">
            <a:avLst/>
          </a:prstGeom>
          <a:solidFill>
            <a:schemeClr val="accent2">
              <a:lumMod val="25000"/>
              <a:lumOff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米国</a:t>
            </a:r>
          </a:p>
        </p:txBody>
      </p:sp>
      <p:sp>
        <p:nvSpPr>
          <p:cNvPr id="11" name="正方形/長方形 10"/>
          <p:cNvSpPr/>
          <p:nvPr/>
        </p:nvSpPr>
        <p:spPr>
          <a:xfrm>
            <a:off x="8589228" y="287160"/>
            <a:ext cx="985283" cy="186395"/>
          </a:xfrm>
          <a:prstGeom prst="rect">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カナダ</a:t>
            </a:r>
          </a:p>
        </p:txBody>
      </p:sp>
      <p:sp>
        <p:nvSpPr>
          <p:cNvPr id="12" name="正方形/長方形 11"/>
          <p:cNvSpPr/>
          <p:nvPr/>
        </p:nvSpPr>
        <p:spPr>
          <a:xfrm>
            <a:off x="6631466" y="74294"/>
            <a:ext cx="1878311" cy="278660"/>
          </a:xfrm>
          <a:prstGeom prst="rect">
            <a:avLst/>
          </a:prstGeom>
          <a:solidFill>
            <a:schemeClr val="accent2">
              <a:lumMod val="90000"/>
              <a:lumOff val="10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分野：医療</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13" name="正方形/長方形 12"/>
          <p:cNvSpPr/>
          <p:nvPr/>
        </p:nvSpPr>
        <p:spPr>
          <a:xfrm>
            <a:off x="6631465" y="398344"/>
            <a:ext cx="1878311" cy="278660"/>
          </a:xfrm>
          <a:prstGeom prst="rect">
            <a:avLst/>
          </a:prstGeom>
          <a:solidFill>
            <a:schemeClr val="accent2">
              <a:lumMod val="90000"/>
              <a:lumOff val="10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フェーズ：実運用</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133" name="正方形/長方形 132"/>
          <p:cNvSpPr/>
          <p:nvPr/>
        </p:nvSpPr>
        <p:spPr>
          <a:xfrm>
            <a:off x="178500" y="6353765"/>
            <a:ext cx="4889933" cy="5078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出所）１　</a:t>
            </a:r>
            <a:r>
              <a:rPr kumimoji="1" lang="en-US" altLang="ja-JP" sz="9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https://www.irespond.org/</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　　　　 ２　</a:t>
            </a:r>
            <a:r>
              <a:rPr kumimoji="1" lang="en-US" altLang="ja-JP" sz="9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https://www.newsweek.com/2019/03/08/can-blockchain-finally-give-us-digital-privacy-we-deserve-1340689.html</a:t>
            </a:r>
          </a:p>
        </p:txBody>
      </p:sp>
      <p:sp>
        <p:nvSpPr>
          <p:cNvPr id="134" name="正方形/長方形 133"/>
          <p:cNvSpPr/>
          <p:nvPr/>
        </p:nvSpPr>
        <p:spPr>
          <a:xfrm>
            <a:off x="179479" y="2552179"/>
            <a:ext cx="4621121" cy="212209"/>
          </a:xfrm>
          <a:prstGeom prst="rect">
            <a:avLst/>
          </a:prstGeom>
          <a:solidFill>
            <a:schemeClr val="accent1">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ペインポイント</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135" name="正方形/長方形 134"/>
          <p:cNvSpPr/>
          <p:nvPr/>
        </p:nvSpPr>
        <p:spPr>
          <a:xfrm>
            <a:off x="5107053" y="727661"/>
            <a:ext cx="1224136" cy="220018"/>
          </a:xfrm>
          <a:prstGeom prst="rect">
            <a:avLst/>
          </a:prstGeom>
          <a:solidFill>
            <a:schemeClr val="accent1">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エンティティ</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136" name="正方形/長方形 135"/>
          <p:cNvSpPr/>
          <p:nvPr/>
        </p:nvSpPr>
        <p:spPr>
          <a:xfrm>
            <a:off x="5108029" y="719778"/>
            <a:ext cx="4603530" cy="1279082"/>
          </a:xfrm>
          <a:prstGeom prst="rect">
            <a:avLst/>
          </a:prstGeom>
          <a:noFill/>
          <a:ln>
            <a:solidFill>
              <a:schemeClr val="accent2">
                <a:lumMod val="25000"/>
                <a:lumOff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137" name="テキスト ボックス 136"/>
          <p:cNvSpPr txBox="1"/>
          <p:nvPr/>
        </p:nvSpPr>
        <p:spPr>
          <a:xfrm>
            <a:off x="5107053" y="954158"/>
            <a:ext cx="4309282" cy="646331"/>
          </a:xfrm>
          <a:prstGeom prst="rect">
            <a:avLst/>
          </a:prstGeom>
          <a:noFill/>
        </p:spPr>
        <p:txBody>
          <a:bodyPr wrap="square" rtlCol="0">
            <a:sp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費用負担主体：不明</a:t>
            </a:r>
            <a:endPar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価値提供主体：</a:t>
            </a:r>
            <a:r>
              <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iRespond</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参加者：ユーザー（難民）、医療機関</a:t>
            </a:r>
            <a:endPar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138" name="正方形/長方形 137"/>
          <p:cNvSpPr/>
          <p:nvPr/>
        </p:nvSpPr>
        <p:spPr>
          <a:xfrm>
            <a:off x="179479" y="727661"/>
            <a:ext cx="1720266" cy="220018"/>
          </a:xfrm>
          <a:prstGeom prst="rect">
            <a:avLst/>
          </a:prstGeom>
          <a:solidFill>
            <a:schemeClr val="accent1">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概要</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139" name="正方形/長方形 138"/>
          <p:cNvSpPr/>
          <p:nvPr/>
        </p:nvSpPr>
        <p:spPr>
          <a:xfrm>
            <a:off x="179478" y="719778"/>
            <a:ext cx="4928551" cy="1279082"/>
          </a:xfrm>
          <a:prstGeom prst="rect">
            <a:avLst/>
          </a:prstGeom>
          <a:noFill/>
          <a:ln>
            <a:solidFill>
              <a:schemeClr val="accent2">
                <a:lumMod val="25000"/>
                <a:lumOff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140" name="テキスト ボックス 139"/>
          <p:cNvSpPr txBox="1"/>
          <p:nvPr/>
        </p:nvSpPr>
        <p:spPr>
          <a:xfrm>
            <a:off x="178500" y="951855"/>
            <a:ext cx="4889933" cy="1015663"/>
          </a:xfrm>
          <a:prstGeom prst="rect">
            <a:avLst/>
          </a:prstGeom>
          <a:noFill/>
        </p:spPr>
        <p:txBody>
          <a:bodyPr wrap="square" rtlCol="0">
            <a:sp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NGO</a:t>
            </a: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団体の</a:t>
            </a:r>
            <a:r>
              <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iRespond</a:t>
            </a: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によって、個人識別手段を持たない難民に対して、分散型デジタル</a:t>
            </a:r>
            <a:r>
              <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ID</a:t>
            </a: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と医療サービス等へのアクセスが提供されている</a:t>
            </a:r>
            <a:r>
              <a:rPr kumimoji="1" lang="ja-JP" altLang="en-US" sz="1200" b="0" i="0" u="none" strike="noStrike" kern="1200" cap="none" spc="0" normalizeH="0" baseline="30000" noProof="0" dirty="0">
                <a:ln>
                  <a:noFill/>
                </a:ln>
                <a:solidFill>
                  <a:srgbClr val="000000"/>
                </a:solidFill>
                <a:effectLst/>
                <a:uLnTx/>
                <a:uFillTx/>
                <a:latin typeface="Meiryo UI" panose="020B0604030504040204" pitchFamily="50" charset="-128"/>
                <a:ea typeface="Meiryo UI" panose="020B0604030504040204" pitchFamily="50" charset="-128"/>
                <a:cs typeface="+mn-cs"/>
              </a:rPr>
              <a:t>１</a:t>
            </a:r>
            <a:endParaRPr kumimoji="1" lang="en-US" altLang="ja-JP" sz="1200" b="0" i="0" u="none" strike="noStrike" kern="1200" cap="none" spc="0" normalizeH="0" baseline="3000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虹彩スキャン画像を</a:t>
            </a:r>
            <a:r>
              <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12</a:t>
            </a: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桁の</a:t>
            </a:r>
            <a:r>
              <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ID</a:t>
            </a: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番号に変換してブロックチェーンネットワークに保存し、</a:t>
            </a:r>
            <a:r>
              <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ID</a:t>
            </a: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と紐づけられた医療記録はデータベースに保管される</a:t>
            </a:r>
            <a:endPar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虹彩スキャン画像のみが医療記録へのアクセスキーとなる</a:t>
            </a:r>
            <a:r>
              <a:rPr kumimoji="1" lang="ja-JP" altLang="en-US" sz="1200" b="0" i="0" u="none" strike="noStrike" kern="1200" cap="none" spc="0" normalizeH="0" baseline="30000" noProof="0" dirty="0">
                <a:ln>
                  <a:noFill/>
                </a:ln>
                <a:solidFill>
                  <a:srgbClr val="000000"/>
                </a:solidFill>
                <a:effectLst/>
                <a:uLnTx/>
                <a:uFillTx/>
                <a:latin typeface="Meiryo UI" panose="020B0604030504040204" pitchFamily="50" charset="-128"/>
                <a:ea typeface="Meiryo UI" panose="020B0604030504040204" pitchFamily="50" charset="-128"/>
                <a:cs typeface="+mn-cs"/>
              </a:rPr>
              <a:t>２</a:t>
            </a:r>
          </a:p>
        </p:txBody>
      </p:sp>
      <p:sp>
        <p:nvSpPr>
          <p:cNvPr id="141" name="正方形/長方形 140"/>
          <p:cNvSpPr/>
          <p:nvPr/>
        </p:nvSpPr>
        <p:spPr>
          <a:xfrm>
            <a:off x="5107053" y="2552179"/>
            <a:ext cx="4604506" cy="212209"/>
          </a:xfrm>
          <a:prstGeom prst="rect">
            <a:avLst/>
          </a:prstGeom>
          <a:solidFill>
            <a:schemeClr val="accent1">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提供する価値</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142" name="正方形/長方形 141"/>
          <p:cNvSpPr/>
          <p:nvPr/>
        </p:nvSpPr>
        <p:spPr>
          <a:xfrm>
            <a:off x="178502" y="3054427"/>
            <a:ext cx="9533057" cy="3358606"/>
          </a:xfrm>
          <a:prstGeom prst="rect">
            <a:avLst/>
          </a:prstGeom>
          <a:noFill/>
          <a:ln>
            <a:solidFill>
              <a:schemeClr val="accent2">
                <a:lumMod val="25000"/>
                <a:lumOff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143" name="正方形/長方形 142"/>
          <p:cNvSpPr/>
          <p:nvPr/>
        </p:nvSpPr>
        <p:spPr>
          <a:xfrm>
            <a:off x="179479" y="3058134"/>
            <a:ext cx="1440160" cy="188736"/>
          </a:xfrm>
          <a:prstGeom prst="rect">
            <a:avLst/>
          </a:prstGeom>
          <a:solidFill>
            <a:schemeClr val="accent1">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ビジネスモデル</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144" name="正方形/長方形 143"/>
          <p:cNvSpPr/>
          <p:nvPr/>
        </p:nvSpPr>
        <p:spPr>
          <a:xfrm>
            <a:off x="179479" y="2816804"/>
            <a:ext cx="4621121" cy="210792"/>
          </a:xfrm>
          <a:prstGeom prst="rect">
            <a:avLst/>
          </a:prstGeom>
          <a:solidFill>
            <a:schemeClr val="accent2">
              <a:lumMod val="10000"/>
              <a:lumOff val="9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難民は個人識別手段がなく十分な医療サービスが受けられない</a:t>
            </a:r>
          </a:p>
        </p:txBody>
      </p:sp>
      <p:sp>
        <p:nvSpPr>
          <p:cNvPr id="145" name="正方形/長方形 144"/>
          <p:cNvSpPr/>
          <p:nvPr/>
        </p:nvSpPr>
        <p:spPr>
          <a:xfrm>
            <a:off x="5107053" y="2816589"/>
            <a:ext cx="4604506" cy="210792"/>
          </a:xfrm>
          <a:prstGeom prst="rect">
            <a:avLst/>
          </a:prstGeom>
          <a:solidFill>
            <a:schemeClr val="accent2">
              <a:lumMod val="10000"/>
              <a:lumOff val="9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ID</a:t>
            </a: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を付与することで医療サービスを受けることが可能になる</a:t>
            </a:r>
          </a:p>
        </p:txBody>
      </p:sp>
      <p:sp>
        <p:nvSpPr>
          <p:cNvPr id="146" name="二等辺三角形 145"/>
          <p:cNvSpPr/>
          <p:nvPr/>
        </p:nvSpPr>
        <p:spPr>
          <a:xfrm rot="5400000">
            <a:off x="4854483" y="2830731"/>
            <a:ext cx="202287" cy="182508"/>
          </a:xfrm>
          <a:prstGeom prst="triangle">
            <a:avLst/>
          </a:prstGeom>
          <a:solidFill>
            <a:schemeClr val="accent1">
              <a:lumMod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2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147" name="正方形/長方形 146"/>
          <p:cNvSpPr/>
          <p:nvPr/>
        </p:nvSpPr>
        <p:spPr>
          <a:xfrm>
            <a:off x="178502" y="1998859"/>
            <a:ext cx="4928551" cy="490255"/>
          </a:xfrm>
          <a:prstGeom prst="rect">
            <a:avLst/>
          </a:prstGeom>
          <a:noFill/>
          <a:ln>
            <a:solidFill>
              <a:schemeClr val="accent2">
                <a:lumMod val="25000"/>
                <a:lumOff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148" name="正方形/長方形 147"/>
          <p:cNvSpPr/>
          <p:nvPr/>
        </p:nvSpPr>
        <p:spPr>
          <a:xfrm>
            <a:off x="179479" y="2006743"/>
            <a:ext cx="1720266" cy="220018"/>
          </a:xfrm>
          <a:prstGeom prst="rect">
            <a:avLst/>
          </a:prstGeom>
          <a:solidFill>
            <a:schemeClr val="accent1">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使用されている技術</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149" name="正方形/長方形 148"/>
          <p:cNvSpPr/>
          <p:nvPr/>
        </p:nvSpPr>
        <p:spPr>
          <a:xfrm>
            <a:off x="5108029" y="2005339"/>
            <a:ext cx="1720266" cy="220018"/>
          </a:xfrm>
          <a:prstGeom prst="rect">
            <a:avLst/>
          </a:prstGeom>
          <a:solidFill>
            <a:schemeClr val="accent1">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扱う属性情報</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150" name="正方形/長方形 149"/>
          <p:cNvSpPr/>
          <p:nvPr/>
        </p:nvSpPr>
        <p:spPr>
          <a:xfrm>
            <a:off x="5107054" y="1995982"/>
            <a:ext cx="4604506" cy="490255"/>
          </a:xfrm>
          <a:prstGeom prst="rect">
            <a:avLst/>
          </a:prstGeom>
          <a:noFill/>
          <a:ln>
            <a:solidFill>
              <a:schemeClr val="accent2">
                <a:lumMod val="25000"/>
                <a:lumOff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151" name="テキスト ボックス 150"/>
          <p:cNvSpPr txBox="1"/>
          <p:nvPr/>
        </p:nvSpPr>
        <p:spPr>
          <a:xfrm>
            <a:off x="178501" y="2219429"/>
            <a:ext cx="4889933" cy="276999"/>
          </a:xfrm>
          <a:prstGeom prst="rect">
            <a:avLst/>
          </a:prstGeom>
          <a:noFill/>
        </p:spPr>
        <p:txBody>
          <a:bodyPr wrap="square" rtlCol="0">
            <a:sp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200" b="0" i="0" u="none" strike="noStrike" kern="120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rPr>
              <a:t>ブロックチェーン</a:t>
            </a:r>
            <a:endPar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152" name="テキスト ボックス 151"/>
          <p:cNvSpPr txBox="1"/>
          <p:nvPr/>
        </p:nvSpPr>
        <p:spPr>
          <a:xfrm>
            <a:off x="5107053" y="2222748"/>
            <a:ext cx="4889933" cy="276999"/>
          </a:xfrm>
          <a:prstGeom prst="rect">
            <a:avLst/>
          </a:prstGeom>
          <a:noFill/>
        </p:spPr>
        <p:txBody>
          <a:bodyPr wrap="square" rtlCol="0">
            <a:sp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医療記録</a:t>
            </a:r>
            <a:endPar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pic>
        <p:nvPicPr>
          <p:cNvPr id="192" name="図 19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78052" y="3437905"/>
            <a:ext cx="792461" cy="792461"/>
          </a:xfrm>
          <a:prstGeom prst="rect">
            <a:avLst/>
          </a:prstGeom>
        </p:spPr>
      </p:pic>
      <p:pic>
        <p:nvPicPr>
          <p:cNvPr id="193" name="図 192"/>
          <p:cNvPicPr>
            <a:picLocks noChangeAspect="1"/>
          </p:cNvPicPr>
          <p:nvPr/>
        </p:nvPicPr>
        <p:blipFill>
          <a:blip r:embed="rId3"/>
          <a:stretch>
            <a:fillRect/>
          </a:stretch>
        </p:blipFill>
        <p:spPr>
          <a:xfrm>
            <a:off x="912475" y="5824594"/>
            <a:ext cx="3374214" cy="560873"/>
          </a:xfrm>
          <a:prstGeom prst="rect">
            <a:avLst/>
          </a:prstGeom>
        </p:spPr>
      </p:pic>
      <p:pic>
        <p:nvPicPr>
          <p:cNvPr id="194" name="図 19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742919" y="3416730"/>
            <a:ext cx="798583" cy="798583"/>
          </a:xfrm>
          <a:prstGeom prst="rect">
            <a:avLst/>
          </a:prstGeom>
        </p:spPr>
      </p:pic>
      <p:grpSp>
        <p:nvGrpSpPr>
          <p:cNvPr id="195" name="グループ化 194"/>
          <p:cNvGrpSpPr>
            <a:grpSpLocks noChangeAspect="1"/>
          </p:cNvGrpSpPr>
          <p:nvPr/>
        </p:nvGrpSpPr>
        <p:grpSpPr>
          <a:xfrm>
            <a:off x="5478607" y="5882734"/>
            <a:ext cx="489039" cy="416552"/>
            <a:chOff x="6249144" y="886511"/>
            <a:chExt cx="720080" cy="845997"/>
          </a:xfrm>
        </p:grpSpPr>
        <p:sp>
          <p:nvSpPr>
            <p:cNvPr id="196" name="円柱 195"/>
            <p:cNvSpPr/>
            <p:nvPr/>
          </p:nvSpPr>
          <p:spPr>
            <a:xfrm>
              <a:off x="6249144" y="1420675"/>
              <a:ext cx="720080" cy="311833"/>
            </a:xfrm>
            <a:prstGeom prst="can">
              <a:avLst/>
            </a:prstGeom>
            <a:solidFill>
              <a:srgbClr val="C2CEE6"/>
            </a:solidFill>
            <a:ln w="9525" cap="flat" cmpd="sng" algn="ctr">
              <a:solidFill>
                <a:srgbClr val="6785C1"/>
              </a:solidFill>
              <a:prstDash val="solid"/>
            </a:ln>
            <a:effectLst/>
          </p:spPr>
          <p:txBody>
            <a:bodyPr rtlCol="0" anchor="ctr"/>
            <a:lstStyle/>
            <a:p>
              <a:pPr marL="0" marR="0" lvl="0" indent="0" algn="ctr" defTabSz="925880" rtl="0" eaLnBrk="1" fontAlgn="auto" latinLnBrk="0" hangingPunct="1">
                <a:lnSpc>
                  <a:spcPct val="100000"/>
                </a:lnSpc>
                <a:spcBef>
                  <a:spcPts val="0"/>
                </a:spcBef>
                <a:spcAft>
                  <a:spcPts val="0"/>
                </a:spcAft>
                <a:buClrTx/>
                <a:buSzTx/>
                <a:buFontTx/>
                <a:buNone/>
                <a:tabLst/>
                <a:defRPr/>
              </a:pPr>
              <a:endParaRPr kumimoji="0" lang="ja-JP" altLang="en-US" sz="1822" b="0" i="0" u="none" strike="noStrike" kern="0" cap="none" spc="0" normalizeH="0" baseline="0" noProof="0" dirty="0">
                <a:ln>
                  <a:noFill/>
                </a:ln>
                <a:solidFill>
                  <a:srgbClr val="000000"/>
                </a:solidFill>
                <a:effectLst/>
                <a:uLnTx/>
                <a:uFillTx/>
                <a:latin typeface="HGP創英角ｺﾞｼｯｸUB"/>
                <a:ea typeface="HGP創英角ｺﾞｼｯｸUB"/>
                <a:cs typeface="+mn-cs"/>
              </a:endParaRPr>
            </a:p>
          </p:txBody>
        </p:sp>
        <p:sp>
          <p:nvSpPr>
            <p:cNvPr id="197" name="円柱 196"/>
            <p:cNvSpPr/>
            <p:nvPr/>
          </p:nvSpPr>
          <p:spPr>
            <a:xfrm>
              <a:off x="6249144" y="1158692"/>
              <a:ext cx="720080" cy="311833"/>
            </a:xfrm>
            <a:prstGeom prst="can">
              <a:avLst/>
            </a:prstGeom>
            <a:solidFill>
              <a:srgbClr val="C2CEE6"/>
            </a:solidFill>
            <a:ln w="9525" cap="flat" cmpd="sng" algn="ctr">
              <a:solidFill>
                <a:srgbClr val="6785C1"/>
              </a:solidFill>
              <a:prstDash val="solid"/>
            </a:ln>
            <a:effectLst/>
          </p:spPr>
          <p:txBody>
            <a:bodyPr rtlCol="0" anchor="ctr"/>
            <a:lstStyle/>
            <a:p>
              <a:pPr marL="0" marR="0" lvl="0" indent="0" algn="ctr" defTabSz="925880" rtl="0" eaLnBrk="1" fontAlgn="auto" latinLnBrk="0" hangingPunct="1">
                <a:lnSpc>
                  <a:spcPct val="100000"/>
                </a:lnSpc>
                <a:spcBef>
                  <a:spcPts val="0"/>
                </a:spcBef>
                <a:spcAft>
                  <a:spcPts val="0"/>
                </a:spcAft>
                <a:buClrTx/>
                <a:buSzTx/>
                <a:buFontTx/>
                <a:buNone/>
                <a:tabLst/>
                <a:defRPr/>
              </a:pPr>
              <a:endParaRPr kumimoji="0" lang="ja-JP" altLang="en-US" sz="1822" b="0" i="0" u="none" strike="noStrike" kern="0" cap="none" spc="0" normalizeH="0" baseline="0" noProof="0" dirty="0">
                <a:ln>
                  <a:noFill/>
                </a:ln>
                <a:solidFill>
                  <a:srgbClr val="000000"/>
                </a:solidFill>
                <a:effectLst/>
                <a:uLnTx/>
                <a:uFillTx/>
                <a:latin typeface="HGP創英角ｺﾞｼｯｸUB"/>
                <a:ea typeface="HGP創英角ｺﾞｼｯｸUB"/>
                <a:cs typeface="+mn-cs"/>
              </a:endParaRPr>
            </a:p>
          </p:txBody>
        </p:sp>
        <p:sp>
          <p:nvSpPr>
            <p:cNvPr id="198" name="円柱 197"/>
            <p:cNvSpPr/>
            <p:nvPr/>
          </p:nvSpPr>
          <p:spPr>
            <a:xfrm>
              <a:off x="6249144" y="886511"/>
              <a:ext cx="720080" cy="311833"/>
            </a:xfrm>
            <a:prstGeom prst="can">
              <a:avLst/>
            </a:prstGeom>
            <a:solidFill>
              <a:srgbClr val="C2CEE6"/>
            </a:solidFill>
            <a:ln w="9525" cap="flat" cmpd="sng" algn="ctr">
              <a:solidFill>
                <a:srgbClr val="6785C1"/>
              </a:solidFill>
              <a:prstDash val="solid"/>
            </a:ln>
            <a:effectLst/>
          </p:spPr>
          <p:txBody>
            <a:bodyPr rtlCol="0" anchor="ctr"/>
            <a:lstStyle/>
            <a:p>
              <a:pPr marL="0" marR="0" lvl="0" indent="0" algn="ctr" defTabSz="925880" rtl="0" eaLnBrk="1" fontAlgn="auto" latinLnBrk="0" hangingPunct="1">
                <a:lnSpc>
                  <a:spcPct val="100000"/>
                </a:lnSpc>
                <a:spcBef>
                  <a:spcPts val="0"/>
                </a:spcBef>
                <a:spcAft>
                  <a:spcPts val="0"/>
                </a:spcAft>
                <a:buClrTx/>
                <a:buSzTx/>
                <a:buFontTx/>
                <a:buNone/>
                <a:tabLst/>
                <a:defRPr/>
              </a:pPr>
              <a:endParaRPr kumimoji="0" lang="ja-JP" altLang="en-US" sz="1822" b="0" i="0" u="none" strike="noStrike" kern="0" cap="none" spc="0" normalizeH="0" baseline="0" noProof="0" dirty="0">
                <a:ln>
                  <a:noFill/>
                </a:ln>
                <a:solidFill>
                  <a:srgbClr val="000000"/>
                </a:solidFill>
                <a:effectLst/>
                <a:uLnTx/>
                <a:uFillTx/>
                <a:latin typeface="HGP創英角ｺﾞｼｯｸUB"/>
                <a:ea typeface="HGP創英角ｺﾞｼｯｸUB"/>
                <a:cs typeface="+mn-cs"/>
              </a:endParaRPr>
            </a:p>
          </p:txBody>
        </p:sp>
      </p:grpSp>
      <p:grpSp>
        <p:nvGrpSpPr>
          <p:cNvPr id="199" name="グループ化 198"/>
          <p:cNvGrpSpPr>
            <a:grpSpLocks noChangeAspect="1"/>
          </p:cNvGrpSpPr>
          <p:nvPr/>
        </p:nvGrpSpPr>
        <p:grpSpPr>
          <a:xfrm>
            <a:off x="2057583" y="3600623"/>
            <a:ext cx="489039" cy="416552"/>
            <a:chOff x="6249144" y="886511"/>
            <a:chExt cx="720080" cy="845997"/>
          </a:xfrm>
        </p:grpSpPr>
        <p:sp>
          <p:nvSpPr>
            <p:cNvPr id="200" name="円柱 199"/>
            <p:cNvSpPr/>
            <p:nvPr/>
          </p:nvSpPr>
          <p:spPr>
            <a:xfrm>
              <a:off x="6249144" y="1420675"/>
              <a:ext cx="720080" cy="311833"/>
            </a:xfrm>
            <a:prstGeom prst="can">
              <a:avLst/>
            </a:prstGeom>
            <a:solidFill>
              <a:srgbClr val="C2CEE6"/>
            </a:solidFill>
            <a:ln w="9525" cap="flat" cmpd="sng" algn="ctr">
              <a:solidFill>
                <a:srgbClr val="6785C1"/>
              </a:solidFill>
              <a:prstDash val="solid"/>
            </a:ln>
            <a:effectLst/>
          </p:spPr>
          <p:txBody>
            <a:bodyPr rtlCol="0" anchor="ctr"/>
            <a:lstStyle/>
            <a:p>
              <a:pPr marL="0" marR="0" lvl="0" indent="0" algn="ctr" defTabSz="925880" rtl="0" eaLnBrk="1" fontAlgn="auto" latinLnBrk="0" hangingPunct="1">
                <a:lnSpc>
                  <a:spcPct val="100000"/>
                </a:lnSpc>
                <a:spcBef>
                  <a:spcPts val="0"/>
                </a:spcBef>
                <a:spcAft>
                  <a:spcPts val="0"/>
                </a:spcAft>
                <a:buClrTx/>
                <a:buSzTx/>
                <a:buFontTx/>
                <a:buNone/>
                <a:tabLst/>
                <a:defRPr/>
              </a:pPr>
              <a:endParaRPr kumimoji="0" lang="ja-JP" altLang="en-US" sz="1822" b="0" i="0" u="none" strike="noStrike" kern="0" cap="none" spc="0" normalizeH="0" baseline="0" noProof="0" dirty="0">
                <a:ln>
                  <a:noFill/>
                </a:ln>
                <a:solidFill>
                  <a:srgbClr val="000000"/>
                </a:solidFill>
                <a:effectLst/>
                <a:uLnTx/>
                <a:uFillTx/>
                <a:latin typeface="HGP創英角ｺﾞｼｯｸUB"/>
                <a:ea typeface="HGP創英角ｺﾞｼｯｸUB"/>
                <a:cs typeface="+mn-cs"/>
              </a:endParaRPr>
            </a:p>
          </p:txBody>
        </p:sp>
        <p:sp>
          <p:nvSpPr>
            <p:cNvPr id="201" name="円柱 200"/>
            <p:cNvSpPr/>
            <p:nvPr/>
          </p:nvSpPr>
          <p:spPr>
            <a:xfrm>
              <a:off x="6249144" y="1158692"/>
              <a:ext cx="720080" cy="311833"/>
            </a:xfrm>
            <a:prstGeom prst="can">
              <a:avLst/>
            </a:prstGeom>
            <a:solidFill>
              <a:srgbClr val="C2CEE6"/>
            </a:solidFill>
            <a:ln w="9525" cap="flat" cmpd="sng" algn="ctr">
              <a:solidFill>
                <a:srgbClr val="6785C1"/>
              </a:solidFill>
              <a:prstDash val="solid"/>
            </a:ln>
            <a:effectLst/>
          </p:spPr>
          <p:txBody>
            <a:bodyPr rtlCol="0" anchor="ctr"/>
            <a:lstStyle/>
            <a:p>
              <a:pPr marL="0" marR="0" lvl="0" indent="0" algn="ctr" defTabSz="925880" rtl="0" eaLnBrk="1" fontAlgn="auto" latinLnBrk="0" hangingPunct="1">
                <a:lnSpc>
                  <a:spcPct val="100000"/>
                </a:lnSpc>
                <a:spcBef>
                  <a:spcPts val="0"/>
                </a:spcBef>
                <a:spcAft>
                  <a:spcPts val="0"/>
                </a:spcAft>
                <a:buClrTx/>
                <a:buSzTx/>
                <a:buFontTx/>
                <a:buNone/>
                <a:tabLst/>
                <a:defRPr/>
              </a:pPr>
              <a:endParaRPr kumimoji="0" lang="ja-JP" altLang="en-US" sz="1822" b="0" i="0" u="none" strike="noStrike" kern="0" cap="none" spc="0" normalizeH="0" baseline="0" noProof="0" dirty="0">
                <a:ln>
                  <a:noFill/>
                </a:ln>
                <a:solidFill>
                  <a:srgbClr val="000000"/>
                </a:solidFill>
                <a:effectLst/>
                <a:uLnTx/>
                <a:uFillTx/>
                <a:latin typeface="HGP創英角ｺﾞｼｯｸUB"/>
                <a:ea typeface="HGP創英角ｺﾞｼｯｸUB"/>
                <a:cs typeface="+mn-cs"/>
              </a:endParaRPr>
            </a:p>
          </p:txBody>
        </p:sp>
        <p:sp>
          <p:nvSpPr>
            <p:cNvPr id="202" name="円柱 201"/>
            <p:cNvSpPr/>
            <p:nvPr/>
          </p:nvSpPr>
          <p:spPr>
            <a:xfrm>
              <a:off x="6249144" y="886511"/>
              <a:ext cx="720080" cy="311833"/>
            </a:xfrm>
            <a:prstGeom prst="can">
              <a:avLst/>
            </a:prstGeom>
            <a:solidFill>
              <a:srgbClr val="C2CEE6"/>
            </a:solidFill>
            <a:ln w="9525" cap="flat" cmpd="sng" algn="ctr">
              <a:solidFill>
                <a:srgbClr val="6785C1"/>
              </a:solidFill>
              <a:prstDash val="solid"/>
            </a:ln>
            <a:effectLst/>
          </p:spPr>
          <p:txBody>
            <a:bodyPr rtlCol="0" anchor="ctr"/>
            <a:lstStyle/>
            <a:p>
              <a:pPr marL="0" marR="0" lvl="0" indent="0" algn="ctr" defTabSz="925880" rtl="0" eaLnBrk="1" fontAlgn="auto" latinLnBrk="0" hangingPunct="1">
                <a:lnSpc>
                  <a:spcPct val="100000"/>
                </a:lnSpc>
                <a:spcBef>
                  <a:spcPts val="0"/>
                </a:spcBef>
                <a:spcAft>
                  <a:spcPts val="0"/>
                </a:spcAft>
                <a:buClrTx/>
                <a:buSzTx/>
                <a:buFontTx/>
                <a:buNone/>
                <a:tabLst/>
                <a:defRPr/>
              </a:pPr>
              <a:endParaRPr kumimoji="0" lang="ja-JP" altLang="en-US" sz="1822" b="0" i="0" u="none" strike="noStrike" kern="0" cap="none" spc="0" normalizeH="0" baseline="0" noProof="0" dirty="0">
                <a:ln>
                  <a:noFill/>
                </a:ln>
                <a:solidFill>
                  <a:srgbClr val="000000"/>
                </a:solidFill>
                <a:effectLst/>
                <a:uLnTx/>
                <a:uFillTx/>
                <a:latin typeface="HGP創英角ｺﾞｼｯｸUB"/>
                <a:ea typeface="HGP創英角ｺﾞｼｯｸUB"/>
                <a:cs typeface="+mn-cs"/>
              </a:endParaRPr>
            </a:p>
          </p:txBody>
        </p:sp>
      </p:grpSp>
      <p:cxnSp>
        <p:nvCxnSpPr>
          <p:cNvPr id="203" name="直線矢印コネクタ 202"/>
          <p:cNvCxnSpPr/>
          <p:nvPr/>
        </p:nvCxnSpPr>
        <p:spPr>
          <a:xfrm flipH="1">
            <a:off x="2926554" y="3623350"/>
            <a:ext cx="1442544" cy="0"/>
          </a:xfrm>
          <a:prstGeom prst="straightConnector1">
            <a:avLst/>
          </a:prstGeom>
          <a:ln w="3175">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204" name="直線矢印コネクタ 203"/>
          <p:cNvCxnSpPr/>
          <p:nvPr/>
        </p:nvCxnSpPr>
        <p:spPr>
          <a:xfrm>
            <a:off x="2929098" y="4039902"/>
            <a:ext cx="1440000" cy="0"/>
          </a:xfrm>
          <a:prstGeom prst="straightConnector1">
            <a:avLst/>
          </a:prstGeom>
          <a:ln w="3175">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205" name="直線コネクタ 204"/>
          <p:cNvCxnSpPr>
            <a:stCxn id="193" idx="3"/>
            <a:endCxn id="197" idx="2"/>
          </p:cNvCxnSpPr>
          <p:nvPr/>
        </p:nvCxnSpPr>
        <p:spPr>
          <a:xfrm flipV="1">
            <a:off x="4286689" y="6093520"/>
            <a:ext cx="1191918" cy="0"/>
          </a:xfrm>
          <a:prstGeom prst="line">
            <a:avLst/>
          </a:prstGeom>
          <a:ln w="3175">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206" name="テキスト ボックス 205"/>
          <p:cNvSpPr txBox="1"/>
          <p:nvPr/>
        </p:nvSpPr>
        <p:spPr>
          <a:xfrm>
            <a:off x="3336457" y="3322048"/>
            <a:ext cx="1032641" cy="342140"/>
          </a:xfrm>
          <a:prstGeom prst="rect">
            <a:avLst/>
          </a:prstGeom>
        </p:spPr>
        <p:txBody>
          <a:bodyPr vert="horz" wrap="square" lIns="0" tIns="45720" rIns="0" bIns="45720" rtlCol="0" anchor="t" anchorCtr="0">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Arial"/>
                <a:ea typeface="Meiryo UI"/>
                <a:cs typeface="+mn-cs"/>
              </a:rPr>
              <a:t>虹彩スキャン</a:t>
            </a:r>
          </a:p>
        </p:txBody>
      </p:sp>
      <p:sp>
        <p:nvSpPr>
          <p:cNvPr id="207" name="テキスト ボックス 206"/>
          <p:cNvSpPr txBox="1"/>
          <p:nvPr/>
        </p:nvSpPr>
        <p:spPr>
          <a:xfrm>
            <a:off x="3303521" y="4085129"/>
            <a:ext cx="1347952" cy="469402"/>
          </a:xfrm>
          <a:prstGeom prst="rect">
            <a:avLst/>
          </a:prstGeom>
        </p:spPr>
        <p:txBody>
          <a:bodyPr vert="horz" wrap="square" lIns="0" tIns="45720" rIns="0" bIns="45720" rtlCol="0" anchor="t" anchorCtr="0">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200" b="0" i="0" u="none" strike="noStrike" kern="1200" cap="none" spc="0" normalizeH="0" baseline="0" noProof="0" dirty="0">
                <a:ln>
                  <a:noFill/>
                </a:ln>
                <a:solidFill>
                  <a:srgbClr val="000000"/>
                </a:solidFill>
                <a:effectLst/>
                <a:uLnTx/>
                <a:uFillTx/>
                <a:latin typeface="Arial"/>
                <a:ea typeface="Meiryo UI"/>
                <a:cs typeface="+mn-cs"/>
              </a:rPr>
              <a:t>ID</a:t>
            </a:r>
            <a:r>
              <a:rPr kumimoji="1" lang="ja-JP" altLang="en-US" sz="1200" b="0" i="0" u="none" strike="noStrike" kern="1200" cap="none" spc="0" normalizeH="0" baseline="0" noProof="0" dirty="0">
                <a:ln>
                  <a:noFill/>
                </a:ln>
                <a:solidFill>
                  <a:srgbClr val="000000"/>
                </a:solidFill>
                <a:effectLst/>
                <a:uLnTx/>
                <a:uFillTx/>
                <a:latin typeface="Arial"/>
                <a:ea typeface="Meiryo UI"/>
                <a:cs typeface="+mn-cs"/>
              </a:rPr>
              <a:t>の提供</a:t>
            </a:r>
          </a:p>
        </p:txBody>
      </p:sp>
      <p:sp>
        <p:nvSpPr>
          <p:cNvPr id="208" name="テキスト ボックス 207"/>
          <p:cNvSpPr txBox="1"/>
          <p:nvPr/>
        </p:nvSpPr>
        <p:spPr>
          <a:xfrm>
            <a:off x="1605796" y="4040490"/>
            <a:ext cx="1472074" cy="613310"/>
          </a:xfrm>
          <a:prstGeom prst="rect">
            <a:avLst/>
          </a:prstGeom>
        </p:spPr>
        <p:txBody>
          <a:bodyPr vert="horz" wrap="square" lIns="0" tIns="45720" rIns="0" bIns="45720" rtlCol="0" anchor="t" anchorCtr="0">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200" b="0" i="0" u="none" strike="noStrike" kern="1200" cap="none" spc="0" normalizeH="0" baseline="0" noProof="0" dirty="0">
                <a:ln>
                  <a:noFill/>
                </a:ln>
                <a:solidFill>
                  <a:srgbClr val="000000"/>
                </a:solidFill>
                <a:effectLst/>
                <a:uLnTx/>
                <a:uFillTx/>
                <a:latin typeface="Arial"/>
                <a:ea typeface="Meiryo UI"/>
                <a:cs typeface="+mn-cs"/>
              </a:rPr>
              <a:t>iRespond</a:t>
            </a:r>
            <a:r>
              <a:rPr kumimoji="1" lang="ja-JP" altLang="en-US" sz="1200" b="0" i="0" u="none" strike="noStrike" kern="1200" cap="none" spc="0" normalizeH="0" baseline="0" noProof="0" dirty="0">
                <a:ln>
                  <a:noFill/>
                </a:ln>
                <a:solidFill>
                  <a:srgbClr val="000000"/>
                </a:solidFill>
                <a:effectLst/>
                <a:uLnTx/>
                <a:uFillTx/>
                <a:latin typeface="Arial"/>
                <a:ea typeface="Meiryo UI"/>
                <a:cs typeface="+mn-cs"/>
              </a:rPr>
              <a:t>ソリューション</a:t>
            </a:r>
            <a:endParaRPr kumimoji="1" lang="en-US" altLang="ja-JP" sz="1200" b="0" i="0" u="none" strike="noStrike" kern="1200" cap="none" spc="0" normalizeH="0" baseline="0" noProof="0" dirty="0">
              <a:ln>
                <a:noFill/>
              </a:ln>
              <a:solidFill>
                <a:srgbClr val="000000"/>
              </a:solidFill>
              <a:effectLst/>
              <a:uLnTx/>
              <a:uFillTx/>
              <a:latin typeface="Arial"/>
              <a:ea typeface="Meiryo UI"/>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Arial"/>
                <a:ea typeface="Meiryo UI"/>
                <a:cs typeface="+mn-cs"/>
              </a:rPr>
              <a:t>アルゴリズム</a:t>
            </a:r>
          </a:p>
        </p:txBody>
      </p:sp>
      <p:cxnSp>
        <p:nvCxnSpPr>
          <p:cNvPr id="209" name="直線矢印コネクタ 208"/>
          <p:cNvCxnSpPr>
            <a:stCxn id="208" idx="2"/>
          </p:cNvCxnSpPr>
          <p:nvPr/>
        </p:nvCxnSpPr>
        <p:spPr>
          <a:xfrm>
            <a:off x="2341833" y="4653800"/>
            <a:ext cx="0" cy="1170794"/>
          </a:xfrm>
          <a:prstGeom prst="straightConnector1">
            <a:avLst/>
          </a:prstGeom>
          <a:ln w="3175">
            <a:solidFill>
              <a:schemeClr val="tx1"/>
            </a:solidFill>
            <a:prstDash val="dash"/>
            <a:tailEnd type="triangle"/>
          </a:ln>
          <a:effectLst/>
        </p:spPr>
        <p:style>
          <a:lnRef idx="2">
            <a:schemeClr val="accent1"/>
          </a:lnRef>
          <a:fillRef idx="0">
            <a:schemeClr val="accent1"/>
          </a:fillRef>
          <a:effectRef idx="1">
            <a:schemeClr val="accent1"/>
          </a:effectRef>
          <a:fontRef idx="minor">
            <a:schemeClr val="tx1"/>
          </a:fontRef>
        </p:style>
      </p:cxnSp>
      <p:sp>
        <p:nvSpPr>
          <p:cNvPr id="210" name="テキスト ボックス 209"/>
          <p:cNvSpPr txBox="1"/>
          <p:nvPr/>
        </p:nvSpPr>
        <p:spPr>
          <a:xfrm>
            <a:off x="4584590" y="4245122"/>
            <a:ext cx="579383" cy="469402"/>
          </a:xfrm>
          <a:prstGeom prst="rect">
            <a:avLst/>
          </a:prstGeom>
        </p:spPr>
        <p:txBody>
          <a:bodyPr vert="horz" wrap="square" lIns="0" tIns="45720" rIns="0" bIns="45720" rtlCol="0" anchor="t" anchorCtr="0">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Arial"/>
                <a:ea typeface="Meiryo UI"/>
                <a:cs typeface="+mn-cs"/>
              </a:rPr>
              <a:t>難民</a:t>
            </a:r>
          </a:p>
        </p:txBody>
      </p:sp>
      <p:sp>
        <p:nvSpPr>
          <p:cNvPr id="211" name="テキスト ボックス 210"/>
          <p:cNvSpPr txBox="1"/>
          <p:nvPr/>
        </p:nvSpPr>
        <p:spPr>
          <a:xfrm>
            <a:off x="4331057" y="5664134"/>
            <a:ext cx="1012451" cy="469402"/>
          </a:xfrm>
          <a:prstGeom prst="rect">
            <a:avLst/>
          </a:prstGeom>
        </p:spPr>
        <p:txBody>
          <a:bodyPr vert="horz" wrap="square" lIns="0" tIns="45720" rIns="0" bIns="45720" rtlCol="0" anchor="t" anchorCtr="0">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Arial"/>
                <a:ea typeface="Meiryo UI"/>
                <a:cs typeface="+mn-cs"/>
              </a:rPr>
              <a:t>医療記録と</a:t>
            </a:r>
            <a:endParaRPr kumimoji="1" lang="en-US" altLang="ja-JP" sz="1200" b="0" i="0" u="none" strike="noStrike" kern="1200" cap="none" spc="0" normalizeH="0" baseline="0" noProof="0" dirty="0">
              <a:ln>
                <a:noFill/>
              </a:ln>
              <a:solidFill>
                <a:srgbClr val="000000"/>
              </a:solidFill>
              <a:effectLst/>
              <a:uLnTx/>
              <a:uFillTx/>
              <a:latin typeface="Arial"/>
              <a:ea typeface="Meiryo UI"/>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200" b="0" i="0" u="none" strike="noStrike" kern="1200" cap="none" spc="0" normalizeH="0" baseline="0" noProof="0" dirty="0">
                <a:ln>
                  <a:noFill/>
                </a:ln>
                <a:solidFill>
                  <a:srgbClr val="000000"/>
                </a:solidFill>
                <a:effectLst/>
                <a:uLnTx/>
                <a:uFillTx/>
                <a:latin typeface="Arial"/>
                <a:ea typeface="Meiryo UI"/>
                <a:cs typeface="+mn-cs"/>
              </a:rPr>
              <a:t>ID</a:t>
            </a:r>
            <a:r>
              <a:rPr kumimoji="1" lang="ja-JP" altLang="en-US" sz="1200" b="0" i="0" u="none" strike="noStrike" kern="1200" cap="none" spc="0" normalizeH="0" baseline="0" noProof="0" dirty="0">
                <a:ln>
                  <a:noFill/>
                </a:ln>
                <a:solidFill>
                  <a:srgbClr val="000000"/>
                </a:solidFill>
                <a:effectLst/>
                <a:uLnTx/>
                <a:uFillTx/>
                <a:latin typeface="Arial"/>
                <a:ea typeface="Meiryo UI"/>
                <a:cs typeface="+mn-cs"/>
              </a:rPr>
              <a:t>の紐づけ</a:t>
            </a:r>
          </a:p>
        </p:txBody>
      </p:sp>
      <p:sp>
        <p:nvSpPr>
          <p:cNvPr id="212" name="テキスト ボックス 211"/>
          <p:cNvSpPr txBox="1"/>
          <p:nvPr/>
        </p:nvSpPr>
        <p:spPr>
          <a:xfrm>
            <a:off x="2080060" y="4876156"/>
            <a:ext cx="1995619" cy="737955"/>
          </a:xfrm>
          <a:prstGeom prst="rect">
            <a:avLst/>
          </a:prstGeom>
        </p:spPr>
        <p:txBody>
          <a:bodyPr vert="horz" wrap="square" lIns="0" tIns="45720" rIns="0" bIns="45720" rtlCol="0" anchor="t" anchorCtr="0">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Arial"/>
                <a:ea typeface="Meiryo UI"/>
                <a:cs typeface="+mn-cs"/>
              </a:rPr>
              <a:t>虹彩画像を暗号化した</a:t>
            </a:r>
            <a:endParaRPr kumimoji="1" lang="en-US" altLang="ja-JP" sz="1200" b="0" i="0" u="none" strike="noStrike" kern="1200" cap="none" spc="0" normalizeH="0" baseline="0" noProof="0" dirty="0">
              <a:ln>
                <a:noFill/>
              </a:ln>
              <a:solidFill>
                <a:srgbClr val="000000"/>
              </a:solidFill>
              <a:effectLst/>
              <a:uLnTx/>
              <a:uFillTx/>
              <a:latin typeface="Arial"/>
              <a:ea typeface="Meiryo UI"/>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200" b="0" i="0" u="none" strike="noStrike" kern="1200" cap="none" spc="0" normalizeH="0" baseline="0" noProof="0" dirty="0">
                <a:ln>
                  <a:noFill/>
                </a:ln>
                <a:solidFill>
                  <a:srgbClr val="000000"/>
                </a:solidFill>
                <a:effectLst/>
                <a:uLnTx/>
                <a:uFillTx/>
                <a:latin typeface="Arial"/>
                <a:ea typeface="Meiryo UI"/>
                <a:cs typeface="+mn-cs"/>
              </a:rPr>
              <a:t>12</a:t>
            </a:r>
            <a:r>
              <a:rPr kumimoji="1" lang="ja-JP" altLang="en-US" sz="1200" b="0" i="0" u="none" strike="noStrike" kern="1200" cap="none" spc="0" normalizeH="0" baseline="0" noProof="0" dirty="0">
                <a:ln>
                  <a:noFill/>
                </a:ln>
                <a:solidFill>
                  <a:srgbClr val="000000"/>
                </a:solidFill>
                <a:effectLst/>
                <a:uLnTx/>
                <a:uFillTx/>
                <a:latin typeface="Arial"/>
                <a:ea typeface="Meiryo UI"/>
                <a:cs typeface="+mn-cs"/>
              </a:rPr>
              <a:t>桁の</a:t>
            </a:r>
            <a:r>
              <a:rPr kumimoji="1" lang="en-US" altLang="ja-JP" sz="1200" b="0" i="0" u="none" strike="noStrike" kern="1200" cap="none" spc="0" normalizeH="0" baseline="0" noProof="0" dirty="0">
                <a:ln>
                  <a:noFill/>
                </a:ln>
                <a:solidFill>
                  <a:srgbClr val="000000"/>
                </a:solidFill>
                <a:effectLst/>
                <a:uLnTx/>
                <a:uFillTx/>
                <a:latin typeface="Arial"/>
                <a:ea typeface="Meiryo UI"/>
                <a:cs typeface="+mn-cs"/>
              </a:rPr>
              <a:t>ID</a:t>
            </a:r>
            <a:r>
              <a:rPr kumimoji="1" lang="ja-JP" altLang="en-US" sz="1200" b="0" i="0" u="none" strike="noStrike" kern="1200" cap="none" spc="0" normalizeH="0" baseline="0" noProof="0" dirty="0">
                <a:ln>
                  <a:noFill/>
                </a:ln>
                <a:solidFill>
                  <a:srgbClr val="000000"/>
                </a:solidFill>
                <a:effectLst/>
                <a:uLnTx/>
                <a:uFillTx/>
                <a:latin typeface="Arial"/>
                <a:ea typeface="Meiryo UI"/>
                <a:cs typeface="+mn-cs"/>
              </a:rPr>
              <a:t>番号を</a:t>
            </a:r>
            <a:endParaRPr kumimoji="1" lang="en-US" altLang="ja-JP" sz="1200" b="0" i="0" u="none" strike="noStrike" kern="1200" cap="none" spc="0" normalizeH="0" baseline="0" noProof="0" dirty="0">
              <a:ln>
                <a:noFill/>
              </a:ln>
              <a:solidFill>
                <a:srgbClr val="000000"/>
              </a:solidFill>
              <a:effectLst/>
              <a:uLnTx/>
              <a:uFillTx/>
              <a:latin typeface="Arial"/>
              <a:ea typeface="Meiryo UI"/>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Arial"/>
                <a:ea typeface="Meiryo UI"/>
                <a:cs typeface="+mn-cs"/>
              </a:rPr>
              <a:t>ブロックチェーンに保存</a:t>
            </a:r>
          </a:p>
        </p:txBody>
      </p:sp>
      <p:cxnSp>
        <p:nvCxnSpPr>
          <p:cNvPr id="213" name="直線矢印コネクタ 212"/>
          <p:cNvCxnSpPr/>
          <p:nvPr/>
        </p:nvCxnSpPr>
        <p:spPr>
          <a:xfrm flipV="1">
            <a:off x="5270513" y="3816022"/>
            <a:ext cx="2495273" cy="0"/>
          </a:xfrm>
          <a:prstGeom prst="straightConnector1">
            <a:avLst/>
          </a:prstGeom>
          <a:ln w="3175">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sp>
        <p:nvSpPr>
          <p:cNvPr id="214" name="テキスト ボックス 213"/>
          <p:cNvSpPr txBox="1"/>
          <p:nvPr/>
        </p:nvSpPr>
        <p:spPr>
          <a:xfrm>
            <a:off x="7406729" y="4239305"/>
            <a:ext cx="1488831" cy="529071"/>
          </a:xfrm>
          <a:prstGeom prst="rect">
            <a:avLst/>
          </a:prstGeom>
        </p:spPr>
        <p:txBody>
          <a:bodyPr vert="horz" wrap="square" lIns="0" tIns="45720" rIns="0" bIns="45720" rtlCol="0" anchor="t" anchorCtr="0">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Arial"/>
                <a:ea typeface="Meiryo UI"/>
                <a:cs typeface="+mn-cs"/>
              </a:rPr>
              <a:t>難民キャンプ</a:t>
            </a:r>
            <a:endParaRPr kumimoji="1" lang="en-US" altLang="ja-JP" sz="1200" b="0" i="0" u="none" strike="noStrike" kern="1200" cap="none" spc="0" normalizeH="0" baseline="0" noProof="0" dirty="0">
              <a:ln>
                <a:noFill/>
              </a:ln>
              <a:solidFill>
                <a:srgbClr val="000000"/>
              </a:solidFill>
              <a:effectLst/>
              <a:uLnTx/>
              <a:uFillTx/>
              <a:latin typeface="Arial"/>
              <a:ea typeface="Meiryo UI"/>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Arial"/>
                <a:ea typeface="Meiryo UI"/>
                <a:cs typeface="+mn-cs"/>
              </a:rPr>
              <a:t>医療施設</a:t>
            </a:r>
          </a:p>
        </p:txBody>
      </p:sp>
      <p:sp>
        <p:nvSpPr>
          <p:cNvPr id="215" name="テキスト ボックス 214"/>
          <p:cNvSpPr txBox="1"/>
          <p:nvPr/>
        </p:nvSpPr>
        <p:spPr>
          <a:xfrm>
            <a:off x="5773333" y="3343253"/>
            <a:ext cx="1489632" cy="513212"/>
          </a:xfrm>
          <a:prstGeom prst="rect">
            <a:avLst/>
          </a:prstGeom>
        </p:spPr>
        <p:txBody>
          <a:bodyPr vert="horz" wrap="square" lIns="0" tIns="45720" rIns="0" bIns="45720" rtlCol="0" anchor="t" anchorCtr="0">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Arial"/>
                <a:ea typeface="Meiryo UI"/>
                <a:cs typeface="+mn-cs"/>
              </a:rPr>
              <a:t>虹彩スキャンし</a:t>
            </a:r>
            <a:endParaRPr kumimoji="1" lang="en-US" altLang="ja-JP" sz="1200" b="0" i="0" u="none" strike="noStrike" kern="1200" cap="none" spc="0" normalizeH="0" baseline="0" noProof="0" dirty="0">
              <a:ln>
                <a:noFill/>
              </a:ln>
              <a:solidFill>
                <a:srgbClr val="000000"/>
              </a:solidFill>
              <a:effectLst/>
              <a:uLnTx/>
              <a:uFillTx/>
              <a:latin typeface="Arial"/>
              <a:ea typeface="Meiryo UI"/>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Arial"/>
                <a:ea typeface="Meiryo UI"/>
                <a:cs typeface="+mn-cs"/>
              </a:rPr>
              <a:t>医療サービスを受ける</a:t>
            </a:r>
          </a:p>
        </p:txBody>
      </p:sp>
      <p:cxnSp>
        <p:nvCxnSpPr>
          <p:cNvPr id="216" name="直線矢印コネクタ 215"/>
          <p:cNvCxnSpPr>
            <a:endCxn id="197" idx="4"/>
          </p:cNvCxnSpPr>
          <p:nvPr/>
        </p:nvCxnSpPr>
        <p:spPr>
          <a:xfrm flipH="1">
            <a:off x="5967646" y="4510065"/>
            <a:ext cx="1753717" cy="1583455"/>
          </a:xfrm>
          <a:prstGeom prst="straightConnector1">
            <a:avLst/>
          </a:prstGeom>
          <a:ln w="3175">
            <a:solidFill>
              <a:schemeClr val="tx1"/>
            </a:solidFill>
            <a:prstDash val="dash"/>
            <a:tailEnd type="triangle"/>
          </a:ln>
          <a:effectLst/>
        </p:spPr>
        <p:style>
          <a:lnRef idx="2">
            <a:schemeClr val="accent1"/>
          </a:lnRef>
          <a:fillRef idx="0">
            <a:schemeClr val="accent1"/>
          </a:fillRef>
          <a:effectRef idx="1">
            <a:schemeClr val="accent1"/>
          </a:effectRef>
          <a:fontRef idx="minor">
            <a:schemeClr val="tx1"/>
          </a:fontRef>
        </p:style>
      </p:cxnSp>
      <p:sp>
        <p:nvSpPr>
          <p:cNvPr id="217" name="テキスト ボックス 216"/>
          <p:cNvSpPr txBox="1"/>
          <p:nvPr/>
        </p:nvSpPr>
        <p:spPr>
          <a:xfrm>
            <a:off x="6732301" y="5152823"/>
            <a:ext cx="1012451" cy="469402"/>
          </a:xfrm>
          <a:prstGeom prst="rect">
            <a:avLst/>
          </a:prstGeom>
        </p:spPr>
        <p:txBody>
          <a:bodyPr vert="horz" wrap="square" lIns="0" tIns="45720" rIns="0" bIns="45720" rtlCol="0" anchor="t" anchorCtr="0">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Arial"/>
                <a:ea typeface="Meiryo UI"/>
                <a:cs typeface="+mn-cs"/>
              </a:rPr>
              <a:t>医療記録</a:t>
            </a:r>
            <a:endParaRPr kumimoji="1" lang="en-US" altLang="ja-JP" sz="1200" b="0" i="0" u="none" strike="noStrike" kern="1200" cap="none" spc="0" normalizeH="0" baseline="0" noProof="0" dirty="0">
              <a:ln>
                <a:noFill/>
              </a:ln>
              <a:solidFill>
                <a:srgbClr val="000000"/>
              </a:solidFill>
              <a:effectLst/>
              <a:uLnTx/>
              <a:uFillTx/>
              <a:latin typeface="Arial"/>
              <a:ea typeface="Meiryo UI"/>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Arial"/>
                <a:ea typeface="Meiryo UI"/>
                <a:cs typeface="+mn-cs"/>
              </a:rPr>
              <a:t>を保存</a:t>
            </a:r>
          </a:p>
        </p:txBody>
      </p:sp>
      <p:cxnSp>
        <p:nvCxnSpPr>
          <p:cNvPr id="218" name="直線矢印コネクタ 217"/>
          <p:cNvCxnSpPr>
            <a:endCxn id="198" idx="0"/>
          </p:cNvCxnSpPr>
          <p:nvPr/>
        </p:nvCxnSpPr>
        <p:spPr>
          <a:xfrm>
            <a:off x="4882649" y="4515741"/>
            <a:ext cx="840478" cy="1405378"/>
          </a:xfrm>
          <a:prstGeom prst="straightConnector1">
            <a:avLst/>
          </a:prstGeom>
          <a:ln w="3175">
            <a:solidFill>
              <a:schemeClr val="tx1"/>
            </a:solidFill>
            <a:prstDash val="dash"/>
            <a:tailEnd type="triangle"/>
          </a:ln>
          <a:effectLst/>
        </p:spPr>
        <p:style>
          <a:lnRef idx="2">
            <a:schemeClr val="accent1"/>
          </a:lnRef>
          <a:fillRef idx="0">
            <a:schemeClr val="accent1"/>
          </a:fillRef>
          <a:effectRef idx="1">
            <a:schemeClr val="accent1"/>
          </a:effectRef>
          <a:fontRef idx="minor">
            <a:schemeClr val="tx1"/>
          </a:fontRef>
        </p:style>
      </p:cxnSp>
      <p:sp>
        <p:nvSpPr>
          <p:cNvPr id="219" name="テキスト ボックス 218"/>
          <p:cNvSpPr txBox="1"/>
          <p:nvPr/>
        </p:nvSpPr>
        <p:spPr>
          <a:xfrm>
            <a:off x="5126208" y="4677307"/>
            <a:ext cx="1089657" cy="566855"/>
          </a:xfrm>
          <a:prstGeom prst="rect">
            <a:avLst/>
          </a:prstGeom>
        </p:spPr>
        <p:txBody>
          <a:bodyPr vert="horz" wrap="square" lIns="0" tIns="45720" rIns="0" bIns="45720" rtlCol="0" anchor="t" anchorCtr="0">
            <a:normAutofit fontScale="92500" lnSpcReduction="100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Arial"/>
                <a:ea typeface="Meiryo UI"/>
                <a:cs typeface="+mn-cs"/>
              </a:rPr>
              <a:t>虹彩スキャン</a:t>
            </a:r>
            <a:endParaRPr kumimoji="1" lang="en-US" altLang="ja-JP" sz="1200" b="0" i="0" u="none" strike="noStrike" kern="1200" cap="none" spc="0" normalizeH="0" baseline="0" noProof="0" dirty="0">
              <a:ln>
                <a:noFill/>
              </a:ln>
              <a:solidFill>
                <a:srgbClr val="000000"/>
              </a:solidFill>
              <a:effectLst/>
              <a:uLnTx/>
              <a:uFillTx/>
              <a:latin typeface="Arial"/>
              <a:ea typeface="Meiryo UI"/>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Arial"/>
                <a:ea typeface="Meiryo UI"/>
                <a:cs typeface="+mn-cs"/>
              </a:rPr>
              <a:t>による医療記録</a:t>
            </a:r>
            <a:endParaRPr kumimoji="1" lang="en-US" altLang="ja-JP" sz="1200" b="0" i="0" u="none" strike="noStrike" kern="1200" cap="none" spc="0" normalizeH="0" baseline="0" noProof="0" dirty="0">
              <a:ln>
                <a:noFill/>
              </a:ln>
              <a:solidFill>
                <a:srgbClr val="000000"/>
              </a:solidFill>
              <a:effectLst/>
              <a:uLnTx/>
              <a:uFillTx/>
              <a:latin typeface="Arial"/>
              <a:ea typeface="Meiryo UI"/>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err="1">
                <a:ln>
                  <a:noFill/>
                </a:ln>
                <a:solidFill>
                  <a:srgbClr val="000000"/>
                </a:solidFill>
                <a:effectLst/>
                <a:uLnTx/>
                <a:uFillTx/>
                <a:latin typeface="Arial"/>
                <a:ea typeface="Meiryo UI"/>
                <a:cs typeface="+mn-cs"/>
              </a:rPr>
              <a:t>への</a:t>
            </a:r>
            <a:r>
              <a:rPr kumimoji="1" lang="ja-JP" altLang="en-US" sz="1200" b="0" i="0" u="none" strike="noStrike" kern="1200" cap="none" spc="0" normalizeH="0" baseline="0" noProof="0" dirty="0">
                <a:ln>
                  <a:noFill/>
                </a:ln>
                <a:solidFill>
                  <a:srgbClr val="000000"/>
                </a:solidFill>
                <a:effectLst/>
                <a:uLnTx/>
                <a:uFillTx/>
                <a:latin typeface="Arial"/>
                <a:ea typeface="Meiryo UI"/>
                <a:cs typeface="+mn-cs"/>
              </a:rPr>
              <a:t>アクセス</a:t>
            </a:r>
          </a:p>
        </p:txBody>
      </p:sp>
    </p:spTree>
    <p:extLst>
      <p:ext uri="{BB962C8B-B14F-4D97-AF65-F5344CB8AC3E}">
        <p14:creationId xmlns:p14="http://schemas.microsoft.com/office/powerpoint/2010/main" val="3897388753"/>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タイトル 7"/>
          <p:cNvSpPr>
            <a:spLocks noGrp="1"/>
          </p:cNvSpPr>
          <p:nvPr>
            <p:ph type="title"/>
          </p:nvPr>
        </p:nvSpPr>
        <p:spPr>
          <a:xfrm>
            <a:off x="331490" y="164692"/>
            <a:ext cx="9243021" cy="497459"/>
          </a:xfrm>
        </p:spPr>
        <p:txBody>
          <a:bodyPr>
            <a:normAutofit fontScale="90000"/>
          </a:bodyPr>
          <a:lstStyle/>
          <a:p>
            <a:r>
              <a:rPr lang="en-US" altLang="ja-JP" sz="1100" dirty="0">
                <a:solidFill>
                  <a:srgbClr val="002060"/>
                </a:solidFill>
              </a:rPr>
              <a:t>3.3.2 </a:t>
            </a:r>
            <a:r>
              <a:rPr lang="ja-JP" altLang="en-US" sz="1100" dirty="0">
                <a:solidFill>
                  <a:srgbClr val="002060"/>
                </a:solidFill>
              </a:rPr>
              <a:t>自己主権型／分散型アイデンティティに関する取り組み・ユースケース　</a:t>
            </a:r>
            <a:r>
              <a:rPr lang="en-US" altLang="ja-JP" sz="1400" b="1" spc="0" dirty="0">
                <a:solidFill>
                  <a:srgbClr val="002060"/>
                </a:solidFill>
              </a:rPr>
              <a:t/>
            </a:r>
            <a:br>
              <a:rPr lang="en-US" altLang="ja-JP" sz="1400" b="1" spc="0" dirty="0">
                <a:solidFill>
                  <a:srgbClr val="002060"/>
                </a:solidFill>
              </a:rPr>
            </a:br>
            <a:r>
              <a:rPr lang="ja-JP" altLang="en-US" sz="2000" b="1" spc="0" dirty="0">
                <a:solidFill>
                  <a:srgbClr val="002060"/>
                </a:solidFill>
              </a:rPr>
              <a:t>オンタリオ州デジタル</a:t>
            </a:r>
            <a:r>
              <a:rPr lang="en-US" altLang="ja-JP" sz="2000" b="1" spc="0" dirty="0">
                <a:solidFill>
                  <a:srgbClr val="002060"/>
                </a:solidFill>
              </a:rPr>
              <a:t>ID</a:t>
            </a:r>
            <a:endParaRPr lang="ja-JP" altLang="en-US" sz="3100" b="1" spc="0" dirty="0">
              <a:solidFill>
                <a:srgbClr val="002060"/>
              </a:solidFill>
            </a:endParaRPr>
          </a:p>
        </p:txBody>
      </p:sp>
      <p:sp>
        <p:nvSpPr>
          <p:cNvPr id="10" name="正方形/長方形 9"/>
          <p:cNvSpPr/>
          <p:nvPr/>
        </p:nvSpPr>
        <p:spPr>
          <a:xfrm>
            <a:off x="8589228" y="74294"/>
            <a:ext cx="985283" cy="186395"/>
          </a:xfrm>
          <a:prstGeom prst="rect">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米国</a:t>
            </a:r>
          </a:p>
        </p:txBody>
      </p:sp>
      <p:sp>
        <p:nvSpPr>
          <p:cNvPr id="11" name="正方形/長方形 10"/>
          <p:cNvSpPr/>
          <p:nvPr/>
        </p:nvSpPr>
        <p:spPr>
          <a:xfrm>
            <a:off x="8589228" y="287160"/>
            <a:ext cx="985283" cy="186395"/>
          </a:xfrm>
          <a:prstGeom prst="rect">
            <a:avLst/>
          </a:prstGeom>
          <a:solidFill>
            <a:schemeClr val="accent2">
              <a:lumMod val="25000"/>
              <a:lumOff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カナダ</a:t>
            </a:r>
          </a:p>
        </p:txBody>
      </p:sp>
      <p:sp>
        <p:nvSpPr>
          <p:cNvPr id="2" name="テキスト プレースホルダー 1"/>
          <p:cNvSpPr>
            <a:spLocks noGrp="1"/>
          </p:cNvSpPr>
          <p:nvPr>
            <p:ph type="body" sz="quarter" idx="10"/>
          </p:nvPr>
        </p:nvSpPr>
        <p:spPr/>
        <p:txBody>
          <a:bodyPr/>
          <a:lstStyle/>
          <a:p>
            <a:r>
              <a:rPr lang="ja-JP" altLang="en-US" sz="1600" b="1" dirty="0">
                <a:solidFill>
                  <a:srgbClr val="000000"/>
                </a:solidFill>
              </a:rPr>
              <a:t>オンタリオ州政府は、民間企業と連携して州の住民向けのデジタル</a:t>
            </a:r>
            <a:r>
              <a:rPr lang="en-US" altLang="ja-JP" sz="1600" b="1" dirty="0">
                <a:solidFill>
                  <a:srgbClr val="000000"/>
                </a:solidFill>
              </a:rPr>
              <a:t>ID</a:t>
            </a:r>
            <a:r>
              <a:rPr lang="ja-JP" altLang="en-US" sz="1600" b="1" dirty="0">
                <a:solidFill>
                  <a:srgbClr val="000000"/>
                </a:solidFill>
              </a:rPr>
              <a:t>サービスの開発・提供を実施しており、</a:t>
            </a:r>
            <a:r>
              <a:rPr lang="en-US" altLang="ja-JP" sz="1600" b="1" dirty="0">
                <a:solidFill>
                  <a:srgbClr val="000000"/>
                </a:solidFill>
              </a:rPr>
              <a:t>W3C</a:t>
            </a:r>
            <a:r>
              <a:rPr lang="ja-JP" altLang="en-US" sz="1600" b="1" dirty="0" err="1">
                <a:solidFill>
                  <a:srgbClr val="000000"/>
                </a:solidFill>
              </a:rPr>
              <a:t>、</a:t>
            </a:r>
            <a:r>
              <a:rPr lang="en-US" altLang="ja-JP" sz="1600" b="1" dirty="0">
                <a:solidFill>
                  <a:srgbClr val="000000"/>
                </a:solidFill>
              </a:rPr>
              <a:t>DIF</a:t>
            </a:r>
            <a:r>
              <a:rPr lang="ja-JP" altLang="en-US" sz="1600" b="1" dirty="0" err="1">
                <a:solidFill>
                  <a:srgbClr val="000000"/>
                </a:solidFill>
              </a:rPr>
              <a:t>、</a:t>
            </a:r>
            <a:r>
              <a:rPr lang="en-US" altLang="ja-JP" sz="1600" b="1" dirty="0" err="1">
                <a:solidFill>
                  <a:srgbClr val="000000"/>
                </a:solidFill>
              </a:rPr>
              <a:t>ToIP</a:t>
            </a:r>
            <a:r>
              <a:rPr lang="ja-JP" altLang="en-US" sz="1600" b="1" dirty="0" err="1">
                <a:solidFill>
                  <a:srgbClr val="000000"/>
                </a:solidFill>
              </a:rPr>
              <a:t>、</a:t>
            </a:r>
            <a:r>
              <a:rPr lang="en-US" altLang="ja-JP" sz="1600" b="1" dirty="0" err="1">
                <a:solidFill>
                  <a:srgbClr val="000000"/>
                </a:solidFill>
              </a:rPr>
              <a:t>OpenID</a:t>
            </a:r>
            <a:r>
              <a:rPr lang="en-US" altLang="ja-JP" sz="1600" b="1" dirty="0">
                <a:solidFill>
                  <a:srgbClr val="000000"/>
                </a:solidFill>
              </a:rPr>
              <a:t> Connect</a:t>
            </a:r>
            <a:r>
              <a:rPr lang="ja-JP" altLang="en-US" sz="1600" b="1" dirty="0">
                <a:solidFill>
                  <a:srgbClr val="000000"/>
                </a:solidFill>
              </a:rPr>
              <a:t>などに準拠した分散型・自己主権型</a:t>
            </a:r>
            <a:r>
              <a:rPr lang="en-US" altLang="ja-JP" sz="1600" b="1" dirty="0">
                <a:solidFill>
                  <a:srgbClr val="000000"/>
                </a:solidFill>
              </a:rPr>
              <a:t>ID</a:t>
            </a:r>
            <a:r>
              <a:rPr lang="ja-JP" altLang="en-US" sz="1600" b="1" dirty="0">
                <a:solidFill>
                  <a:srgbClr val="000000"/>
                </a:solidFill>
              </a:rPr>
              <a:t>のモデルを採用している</a:t>
            </a:r>
            <a:endParaRPr lang="en-US" altLang="ja-JP" sz="1600" b="1" dirty="0">
              <a:solidFill>
                <a:srgbClr val="000000"/>
              </a:solidFill>
            </a:endParaRPr>
          </a:p>
          <a:p>
            <a:endParaRPr kumimoji="1" lang="ja-JP" altLang="en-US" sz="1600" dirty="0"/>
          </a:p>
        </p:txBody>
      </p:sp>
      <p:sp>
        <p:nvSpPr>
          <p:cNvPr id="20" name="正方形/長方形 19"/>
          <p:cNvSpPr/>
          <p:nvPr/>
        </p:nvSpPr>
        <p:spPr>
          <a:xfrm>
            <a:off x="248116" y="1488037"/>
            <a:ext cx="3318616" cy="252000"/>
          </a:xfrm>
          <a:prstGeom prst="rect">
            <a:avLst/>
          </a:prstGeom>
          <a:solidFill>
            <a:schemeClr val="accent2">
              <a:lumMod val="75000"/>
              <a:lumOff val="2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6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デジタル</a:t>
            </a:r>
            <a:r>
              <a:rPr kumimoji="1" lang="en-US" altLang="ja-JP" sz="16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ID</a:t>
            </a:r>
            <a:r>
              <a:rPr kumimoji="1" lang="ja-JP" altLang="en-US" sz="16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システムの開発</a:t>
            </a:r>
            <a:endParaRPr kumimoji="1" lang="en-US" altLang="ja-JP" sz="1600" b="1" i="0" u="none" strike="noStrike" kern="1200" cap="none" spc="0" normalizeH="0" baseline="3000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21" name="正方形/長方形 20"/>
          <p:cNvSpPr/>
          <p:nvPr/>
        </p:nvSpPr>
        <p:spPr>
          <a:xfrm>
            <a:off x="248116" y="1487478"/>
            <a:ext cx="9384615" cy="1139916"/>
          </a:xfrm>
          <a:prstGeom prst="rect">
            <a:avLst/>
          </a:prstGeom>
          <a:noFill/>
          <a:ln>
            <a:solidFill>
              <a:schemeClr val="accent2">
                <a:lumMod val="75000"/>
                <a:lumOff val="2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22" name="正方形/長方形 21"/>
          <p:cNvSpPr/>
          <p:nvPr/>
        </p:nvSpPr>
        <p:spPr>
          <a:xfrm>
            <a:off x="331490" y="3074080"/>
            <a:ext cx="4335104" cy="1460504"/>
          </a:xfrm>
          <a:prstGeom prst="rect">
            <a:avLst/>
          </a:prstGeom>
          <a:no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400" b="0" i="0" u="none" strike="noStrike" kern="1200" cap="none" spc="0" normalizeH="0" baseline="0" noProof="0" dirty="0">
                <a:ln>
                  <a:noFill/>
                </a:ln>
                <a:solidFill>
                  <a:srgbClr val="000000"/>
                </a:solidFill>
                <a:effectLst/>
                <a:uLnTx/>
                <a:uFillTx/>
                <a:latin typeface="Arial"/>
                <a:ea typeface="Meiryo UI"/>
                <a:cs typeface="+mn-cs"/>
              </a:rPr>
              <a:t>オンタリオ州住民は、モバイルアプリをインストールし、オンラインもしくは対面の確認でサインアップした後、デジタルウォレットに州政府発行の証明書を格納・提示することが可能となる</a:t>
            </a:r>
            <a:endParaRPr kumimoji="1" lang="en-US" altLang="ja-JP" sz="1400" b="0" i="0" u="none" strike="noStrike" kern="1200" cap="none" spc="0" normalizeH="0" baseline="0" noProof="0" dirty="0">
              <a:ln>
                <a:noFill/>
              </a:ln>
              <a:solidFill>
                <a:srgbClr val="000000"/>
              </a:solidFill>
              <a:effectLst/>
              <a:uLnTx/>
              <a:uFillTx/>
              <a:latin typeface="Arial"/>
              <a:ea typeface="Meiryo UI"/>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en-US" altLang="ja-JP" sz="1400" b="0" i="0" u="none" strike="noStrike" kern="1200" cap="none" spc="0" normalizeH="0" baseline="0" noProof="0" dirty="0">
                <a:ln>
                  <a:noFill/>
                </a:ln>
                <a:solidFill>
                  <a:srgbClr val="000000"/>
                </a:solidFill>
                <a:effectLst/>
                <a:uLnTx/>
                <a:uFillTx/>
                <a:latin typeface="Arial"/>
                <a:ea typeface="Meiryo UI"/>
                <a:cs typeface="+mn-cs"/>
              </a:rPr>
              <a:t>W3C</a:t>
            </a:r>
            <a:r>
              <a:rPr kumimoji="1" lang="ja-JP" altLang="en-US" sz="1400" b="0" i="0" u="none" strike="noStrike" kern="1200" cap="none" spc="0" normalizeH="0" baseline="0" noProof="0" dirty="0">
                <a:ln>
                  <a:noFill/>
                </a:ln>
                <a:solidFill>
                  <a:srgbClr val="000000"/>
                </a:solidFill>
                <a:effectLst/>
                <a:uLnTx/>
                <a:uFillTx/>
                <a:latin typeface="Arial"/>
                <a:ea typeface="Meiryo UI"/>
                <a:cs typeface="+mn-cs"/>
              </a:rPr>
              <a:t>の</a:t>
            </a:r>
            <a:r>
              <a:rPr kumimoji="1" lang="en-US" altLang="ja-JP" sz="1400" b="0" i="0" u="none" strike="noStrike" kern="1200" cap="none" spc="0" normalizeH="0" baseline="0" noProof="0" dirty="0">
                <a:ln>
                  <a:noFill/>
                </a:ln>
                <a:solidFill>
                  <a:srgbClr val="000000"/>
                </a:solidFill>
                <a:effectLst/>
                <a:uLnTx/>
                <a:uFillTx/>
                <a:latin typeface="Arial"/>
                <a:ea typeface="Meiryo UI"/>
                <a:cs typeface="+mn-cs"/>
              </a:rPr>
              <a:t>VC</a:t>
            </a:r>
            <a:r>
              <a:rPr kumimoji="1" lang="ja-JP" altLang="en-US" sz="1400" b="0" i="0" u="none" strike="noStrike" kern="1200" cap="none" spc="0" normalizeH="0" baseline="0" noProof="0" dirty="0">
                <a:ln>
                  <a:noFill/>
                </a:ln>
                <a:solidFill>
                  <a:srgbClr val="000000"/>
                </a:solidFill>
                <a:effectLst/>
                <a:uLnTx/>
                <a:uFillTx/>
                <a:latin typeface="Arial"/>
                <a:ea typeface="Meiryo UI"/>
                <a:cs typeface="+mn-cs"/>
              </a:rPr>
              <a:t>モデルに準拠したプロセスで発行・提示・検証を行うとしている</a:t>
            </a:r>
            <a:r>
              <a:rPr kumimoji="1" lang="ja-JP" altLang="en-US" sz="1400" b="0" i="0" u="none" strike="noStrike" kern="1200" cap="none" spc="0" normalizeH="0" baseline="30000" noProof="0" dirty="0">
                <a:ln>
                  <a:noFill/>
                </a:ln>
                <a:solidFill>
                  <a:srgbClr val="000000"/>
                </a:solidFill>
                <a:effectLst/>
                <a:uLnTx/>
                <a:uFillTx/>
                <a:latin typeface="Arial"/>
                <a:ea typeface="Meiryo UI"/>
                <a:cs typeface="+mn-cs"/>
              </a:rPr>
              <a:t>２，３</a:t>
            </a:r>
            <a:endParaRPr kumimoji="1" lang="en-US" altLang="ja-JP" sz="1400" b="0" i="0" u="none" strike="noStrike" kern="1200" cap="none" spc="0" normalizeH="0" baseline="30000" noProof="0" dirty="0">
              <a:ln>
                <a:noFill/>
              </a:ln>
              <a:solidFill>
                <a:srgbClr val="000000"/>
              </a:solidFill>
              <a:effectLst/>
              <a:uLnTx/>
              <a:uFillTx/>
              <a:latin typeface="Arial"/>
              <a:ea typeface="Meiryo UI"/>
              <a:cs typeface="+mn-cs"/>
            </a:endParaRPr>
          </a:p>
        </p:txBody>
      </p:sp>
      <p:sp>
        <p:nvSpPr>
          <p:cNvPr id="23" name="正方形/長方形 22"/>
          <p:cNvSpPr/>
          <p:nvPr/>
        </p:nvSpPr>
        <p:spPr>
          <a:xfrm>
            <a:off x="171853" y="6148887"/>
            <a:ext cx="9716400"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rgbClr val="000000"/>
                </a:solidFill>
                <a:effectLst/>
                <a:uLnTx/>
                <a:uFillTx/>
                <a:latin typeface="Meiryo UI"/>
                <a:ea typeface="Meiryo UI"/>
                <a:cs typeface="+mn-cs"/>
              </a:rPr>
              <a:t>出所）１　</a:t>
            </a:r>
            <a:r>
              <a:rPr kumimoji="1" lang="en-US" altLang="ja-JP" sz="900" b="0" i="0" u="none" strike="noStrike" kern="1200" cap="none" spc="0" normalizeH="0" baseline="0" noProof="0" dirty="0">
                <a:ln>
                  <a:noFill/>
                </a:ln>
                <a:solidFill>
                  <a:srgbClr val="000000"/>
                </a:solidFill>
                <a:effectLst/>
                <a:uLnTx/>
                <a:uFillTx/>
                <a:latin typeface="Meiryo UI"/>
                <a:ea typeface="Meiryo UI"/>
                <a:cs typeface="+mn-cs"/>
              </a:rPr>
              <a:t>https://bluink.ca/blog/posts/press-release-bluinks-eid-me-brings-ontario-digital-identity-to-your-smartphone</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rgbClr val="000000"/>
                </a:solidFill>
                <a:effectLst/>
                <a:uLnTx/>
                <a:uFillTx/>
                <a:latin typeface="Meiryo UI"/>
                <a:ea typeface="Meiryo UI"/>
                <a:cs typeface="+mn-cs"/>
              </a:rPr>
              <a:t>　　　　 ２　</a:t>
            </a:r>
            <a:r>
              <a:rPr kumimoji="1" lang="en-US" altLang="ja-JP" sz="900" b="0" i="0" u="none" strike="noStrike" kern="1200" cap="none" spc="0" normalizeH="0" baseline="0" noProof="0" dirty="0">
                <a:ln>
                  <a:noFill/>
                </a:ln>
                <a:solidFill>
                  <a:srgbClr val="000000"/>
                </a:solidFill>
                <a:effectLst/>
                <a:uLnTx/>
                <a:uFillTx/>
                <a:latin typeface="Meiryo UI"/>
                <a:ea typeface="Meiryo UI"/>
                <a:cs typeface="+mn-cs"/>
              </a:rPr>
              <a:t>https://toronto.ctvnews.ca/ontario-prepares-to-launch-digital-id-program-and-here-s-how-it-works-1.5577757</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rgbClr val="000000"/>
                </a:solidFill>
                <a:effectLst/>
                <a:uLnTx/>
                <a:uFillTx/>
                <a:latin typeface="Meiryo UI"/>
                <a:ea typeface="Meiryo UI"/>
                <a:cs typeface="+mn-cs"/>
              </a:rPr>
              <a:t>　　　 　３　</a:t>
            </a:r>
            <a:r>
              <a:rPr kumimoji="1" lang="en-US" altLang="ja-JP" sz="900" b="0" i="0" u="none" strike="noStrike" kern="1200" cap="none" spc="0" normalizeH="0" baseline="0" noProof="0" dirty="0">
                <a:ln>
                  <a:noFill/>
                </a:ln>
                <a:solidFill>
                  <a:srgbClr val="000000"/>
                </a:solidFill>
                <a:effectLst/>
                <a:uLnTx/>
                <a:uFillTx/>
                <a:latin typeface="Meiryo UI"/>
                <a:ea typeface="Meiryo UI"/>
                <a:cs typeface="+mn-cs"/>
              </a:rPr>
              <a:t>https://www.ontario.ca/page/digital-id-ontario</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rgbClr val="000000"/>
                </a:solidFill>
                <a:effectLst/>
                <a:uLnTx/>
                <a:uFillTx/>
                <a:latin typeface="Meiryo UI"/>
                <a:ea typeface="Meiryo UI"/>
                <a:cs typeface="+mn-cs"/>
              </a:rPr>
              <a:t>         ４　</a:t>
            </a:r>
            <a:r>
              <a:rPr kumimoji="1" lang="en-US" altLang="ja-JP" sz="900" b="0" i="0" u="none" strike="noStrike" kern="1200" cap="none" spc="0" normalizeH="0" baseline="0" noProof="0" dirty="0">
                <a:ln>
                  <a:noFill/>
                </a:ln>
                <a:solidFill>
                  <a:srgbClr val="000000"/>
                </a:solidFill>
                <a:effectLst/>
                <a:uLnTx/>
                <a:uFillTx/>
                <a:latin typeface="Meiryo UI"/>
                <a:ea typeface="Meiryo UI"/>
                <a:cs typeface="+mn-cs"/>
              </a:rPr>
              <a:t>https://www.ontario.ca/page/ontarios-digital-id-technology-and-standards</a:t>
            </a:r>
            <a:r>
              <a:rPr kumimoji="1" lang="ja-JP" altLang="en-US" sz="900" b="0" i="0" u="none" strike="noStrike" kern="1200" cap="none" spc="0" normalizeH="0" baseline="0" noProof="0" dirty="0">
                <a:ln>
                  <a:noFill/>
                </a:ln>
                <a:solidFill>
                  <a:srgbClr val="000000"/>
                </a:solidFill>
                <a:effectLst/>
                <a:uLnTx/>
                <a:uFillTx/>
                <a:latin typeface="Meiryo UI"/>
                <a:ea typeface="Meiryo UI"/>
                <a:cs typeface="+mn-cs"/>
              </a:rPr>
              <a:t>　</a:t>
            </a:r>
            <a:endParaRPr kumimoji="1" lang="en-US" altLang="ja-JP" sz="900" b="0"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24" name="正方形/長方形 23"/>
          <p:cNvSpPr/>
          <p:nvPr/>
        </p:nvSpPr>
        <p:spPr>
          <a:xfrm>
            <a:off x="248116" y="2735348"/>
            <a:ext cx="3318616" cy="252000"/>
          </a:xfrm>
          <a:prstGeom prst="rect">
            <a:avLst/>
          </a:prstGeom>
          <a:solidFill>
            <a:schemeClr val="accent2">
              <a:lumMod val="75000"/>
              <a:lumOff val="2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6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オンタリオ州デジタル</a:t>
            </a:r>
            <a:r>
              <a:rPr kumimoji="1" lang="en-US" altLang="ja-JP" sz="16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ID</a:t>
            </a:r>
            <a:r>
              <a:rPr kumimoji="1" lang="ja-JP" altLang="en-US" sz="16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の概要</a:t>
            </a:r>
            <a:endParaRPr kumimoji="1" lang="en-US" altLang="ja-JP" sz="1600" b="1" i="0" u="none" strike="noStrike" kern="1200" cap="none" spc="0" normalizeH="0" baseline="3000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25" name="正方形/長方形 24"/>
          <p:cNvSpPr/>
          <p:nvPr/>
        </p:nvSpPr>
        <p:spPr>
          <a:xfrm>
            <a:off x="4834494" y="2746773"/>
            <a:ext cx="3520110" cy="252000"/>
          </a:xfrm>
          <a:prstGeom prst="rect">
            <a:avLst/>
          </a:prstGeom>
          <a:solidFill>
            <a:schemeClr val="accent2">
              <a:lumMod val="75000"/>
              <a:lumOff val="2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6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オンタリオ州の準拠する技術・標準</a:t>
            </a:r>
            <a:endParaRPr kumimoji="1" lang="en-US" altLang="ja-JP" sz="1600" b="1" i="0" u="none" strike="noStrike" kern="1200" cap="none" spc="0" normalizeH="0" baseline="3000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26" name="正方形/長方形 25"/>
          <p:cNvSpPr/>
          <p:nvPr/>
        </p:nvSpPr>
        <p:spPr>
          <a:xfrm>
            <a:off x="248115" y="2736993"/>
            <a:ext cx="4520954" cy="3204242"/>
          </a:xfrm>
          <a:prstGeom prst="rect">
            <a:avLst/>
          </a:prstGeom>
          <a:noFill/>
          <a:ln>
            <a:solidFill>
              <a:schemeClr val="accent2">
                <a:lumMod val="75000"/>
                <a:lumOff val="2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27" name="正方形/長方形 26"/>
          <p:cNvSpPr/>
          <p:nvPr/>
        </p:nvSpPr>
        <p:spPr>
          <a:xfrm>
            <a:off x="4834494" y="2746773"/>
            <a:ext cx="4798238" cy="3204242"/>
          </a:xfrm>
          <a:prstGeom prst="rect">
            <a:avLst/>
          </a:prstGeom>
          <a:noFill/>
          <a:ln>
            <a:solidFill>
              <a:schemeClr val="accent2">
                <a:lumMod val="75000"/>
                <a:lumOff val="2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28" name="正方形/長方形 27"/>
          <p:cNvSpPr/>
          <p:nvPr/>
        </p:nvSpPr>
        <p:spPr>
          <a:xfrm>
            <a:off x="331490" y="1813485"/>
            <a:ext cx="9243021" cy="747139"/>
          </a:xfrm>
          <a:prstGeom prst="rect">
            <a:avLst/>
          </a:prstGeom>
          <a:no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400" b="0" i="0" u="none" strike="noStrike" kern="1200" cap="none" spc="0" normalizeH="0" baseline="0" noProof="0" dirty="0">
                <a:ln>
                  <a:noFill/>
                </a:ln>
                <a:solidFill>
                  <a:srgbClr val="000000"/>
                </a:solidFill>
                <a:effectLst/>
                <a:uLnTx/>
                <a:uFillTx/>
                <a:latin typeface="Arial"/>
                <a:ea typeface="Meiryo UI"/>
                <a:cs typeface="+mn-cs"/>
              </a:rPr>
              <a:t>オンタリオ州政府は、</a:t>
            </a:r>
            <a:r>
              <a:rPr kumimoji="1" lang="en-US" altLang="ja-JP" sz="1400" b="0" i="0" u="none" strike="noStrike" kern="1200" cap="none" spc="0" normalizeH="0" baseline="0" noProof="0" dirty="0">
                <a:ln>
                  <a:noFill/>
                </a:ln>
                <a:solidFill>
                  <a:srgbClr val="000000"/>
                </a:solidFill>
                <a:effectLst/>
                <a:uLnTx/>
                <a:uFillTx/>
                <a:latin typeface="Arial"/>
                <a:ea typeface="Meiryo UI"/>
                <a:cs typeface="+mn-cs"/>
              </a:rPr>
              <a:t>2017</a:t>
            </a:r>
            <a:r>
              <a:rPr kumimoji="1" lang="ja-JP" altLang="en-US" sz="1400" b="0" i="0" u="none" strike="noStrike" kern="1200" cap="none" spc="0" normalizeH="0" baseline="0" noProof="0" dirty="0">
                <a:ln>
                  <a:noFill/>
                </a:ln>
                <a:solidFill>
                  <a:srgbClr val="000000"/>
                </a:solidFill>
                <a:effectLst/>
                <a:uLnTx/>
                <a:uFillTx/>
                <a:latin typeface="Arial"/>
                <a:ea typeface="Meiryo UI"/>
                <a:cs typeface="+mn-cs"/>
              </a:rPr>
              <a:t>年から州の中小企業イノベーションチャレンジ（</a:t>
            </a:r>
            <a:r>
              <a:rPr kumimoji="1" lang="en-US" altLang="ja-JP" sz="1400" b="0" i="0" u="none" strike="noStrike" kern="1200" cap="none" spc="0" normalizeH="0" baseline="0" noProof="0" dirty="0">
                <a:ln>
                  <a:noFill/>
                </a:ln>
                <a:solidFill>
                  <a:srgbClr val="000000"/>
                </a:solidFill>
                <a:effectLst/>
                <a:uLnTx/>
                <a:uFillTx/>
                <a:latin typeface="Arial"/>
                <a:ea typeface="Meiryo UI"/>
                <a:cs typeface="+mn-cs"/>
              </a:rPr>
              <a:t>SBIC</a:t>
            </a:r>
            <a:r>
              <a:rPr kumimoji="1" lang="ja-JP" altLang="en-US" sz="1400" b="0" i="0" u="none" strike="noStrike" kern="1200" cap="none" spc="0" normalizeH="0" baseline="0" noProof="0" dirty="0">
                <a:ln>
                  <a:noFill/>
                </a:ln>
                <a:solidFill>
                  <a:srgbClr val="000000"/>
                </a:solidFill>
                <a:effectLst/>
                <a:uLnTx/>
                <a:uFillTx/>
                <a:latin typeface="Arial"/>
                <a:ea typeface="Meiryo UI"/>
                <a:cs typeface="+mn-cs"/>
              </a:rPr>
              <a:t>）の一環として、オタワに拠点を置く</a:t>
            </a:r>
            <a:r>
              <a:rPr kumimoji="1" lang="en-US" altLang="ja-JP" sz="1400" b="0" i="0" u="none" strike="noStrike" kern="1200" cap="none" spc="0" normalizeH="0" baseline="0" noProof="0" dirty="0" err="1">
                <a:ln>
                  <a:noFill/>
                </a:ln>
                <a:solidFill>
                  <a:srgbClr val="000000"/>
                </a:solidFill>
                <a:effectLst/>
                <a:uLnTx/>
                <a:uFillTx/>
                <a:latin typeface="Arial"/>
                <a:ea typeface="Meiryo UI"/>
                <a:cs typeface="+mn-cs"/>
              </a:rPr>
              <a:t>Bluink</a:t>
            </a:r>
            <a:r>
              <a:rPr kumimoji="1" lang="ja-JP" altLang="en-US" sz="1400" b="0" i="0" u="none" strike="noStrike" kern="1200" cap="none" spc="0" normalizeH="0" baseline="0" noProof="0" dirty="0">
                <a:ln>
                  <a:noFill/>
                </a:ln>
                <a:solidFill>
                  <a:srgbClr val="000000"/>
                </a:solidFill>
                <a:effectLst/>
                <a:uLnTx/>
                <a:uFillTx/>
                <a:latin typeface="Arial"/>
                <a:ea typeface="Meiryo UI"/>
                <a:cs typeface="+mn-cs"/>
              </a:rPr>
              <a:t>社を支援し、モバイルアプリである</a:t>
            </a:r>
            <a:r>
              <a:rPr kumimoji="1" lang="en-US" altLang="ja-JP" sz="1400" b="0" i="0" u="none" strike="noStrike" kern="1200" cap="none" spc="0" normalizeH="0" baseline="0" noProof="0" dirty="0">
                <a:ln>
                  <a:noFill/>
                </a:ln>
                <a:solidFill>
                  <a:srgbClr val="000000"/>
                </a:solidFill>
                <a:effectLst/>
                <a:uLnTx/>
                <a:uFillTx/>
                <a:latin typeface="Arial"/>
                <a:ea typeface="Meiryo UI"/>
                <a:cs typeface="+mn-cs"/>
              </a:rPr>
              <a:t>eID-Me</a:t>
            </a:r>
            <a:r>
              <a:rPr kumimoji="1" lang="ja-JP" altLang="en-US" sz="1400" b="0" i="0" u="none" strike="noStrike" kern="1200" cap="none" spc="0" normalizeH="0" baseline="0" noProof="0" dirty="0">
                <a:ln>
                  <a:noFill/>
                </a:ln>
                <a:solidFill>
                  <a:srgbClr val="000000"/>
                </a:solidFill>
                <a:effectLst/>
                <a:uLnTx/>
                <a:uFillTx/>
                <a:latin typeface="Arial"/>
                <a:ea typeface="Meiryo UI"/>
                <a:cs typeface="+mn-cs"/>
              </a:rPr>
              <a:t>を開発した</a:t>
            </a:r>
            <a:endParaRPr kumimoji="1" lang="en-US" altLang="ja-JP" sz="1400" b="0" i="0" u="none" strike="noStrike" kern="1200" cap="none" spc="0" normalizeH="0" baseline="0" noProof="0" dirty="0">
              <a:ln>
                <a:noFill/>
              </a:ln>
              <a:solidFill>
                <a:srgbClr val="000000"/>
              </a:solidFill>
              <a:effectLst/>
              <a:uLnTx/>
              <a:uFillTx/>
              <a:latin typeface="Arial"/>
              <a:ea typeface="Meiryo UI"/>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400" b="0" i="0" u="none" strike="noStrike" kern="1200" cap="none" spc="0" normalizeH="0" baseline="0" noProof="0" dirty="0">
                <a:ln>
                  <a:noFill/>
                </a:ln>
                <a:solidFill>
                  <a:srgbClr val="000000"/>
                </a:solidFill>
                <a:effectLst/>
                <a:uLnTx/>
                <a:uFillTx/>
                <a:latin typeface="Arial"/>
                <a:ea typeface="Meiryo UI"/>
                <a:cs typeface="+mn-cs"/>
              </a:rPr>
              <a:t>デジタルウォレットでの</a:t>
            </a:r>
            <a:r>
              <a:rPr kumimoji="1" lang="en-US" altLang="ja-JP" sz="1400" b="0" i="0" u="none" strike="noStrike" kern="1200" cap="none" spc="0" normalizeH="0" baseline="0" noProof="0" dirty="0">
                <a:ln>
                  <a:noFill/>
                </a:ln>
                <a:solidFill>
                  <a:srgbClr val="000000"/>
                </a:solidFill>
                <a:effectLst/>
                <a:uLnTx/>
                <a:uFillTx/>
                <a:latin typeface="Arial"/>
                <a:ea typeface="Meiryo UI"/>
                <a:cs typeface="+mn-cs"/>
              </a:rPr>
              <a:t>ID</a:t>
            </a:r>
            <a:r>
              <a:rPr kumimoji="1" lang="ja-JP" altLang="en-US" sz="1400" b="0" i="0" u="none" strike="noStrike" kern="1200" cap="none" spc="0" normalizeH="0" baseline="0" noProof="0" dirty="0">
                <a:ln>
                  <a:noFill/>
                </a:ln>
                <a:solidFill>
                  <a:srgbClr val="000000"/>
                </a:solidFill>
                <a:effectLst/>
                <a:uLnTx/>
                <a:uFillTx/>
                <a:latin typeface="Arial"/>
                <a:ea typeface="Meiryo UI"/>
                <a:cs typeface="+mn-cs"/>
              </a:rPr>
              <a:t>管理をシステムの中心として、</a:t>
            </a:r>
            <a:r>
              <a:rPr kumimoji="1" lang="en-US" altLang="ja-JP" sz="1400" b="0" i="0" u="none" strike="noStrike" kern="1200" cap="none" spc="0" normalizeH="0" baseline="0" noProof="0" dirty="0">
                <a:ln>
                  <a:noFill/>
                </a:ln>
                <a:solidFill>
                  <a:srgbClr val="000000"/>
                </a:solidFill>
                <a:effectLst/>
                <a:uLnTx/>
                <a:uFillTx/>
                <a:latin typeface="Arial"/>
                <a:ea typeface="Meiryo UI"/>
                <a:cs typeface="+mn-cs"/>
              </a:rPr>
              <a:t>2021</a:t>
            </a:r>
            <a:r>
              <a:rPr kumimoji="1" lang="ja-JP" altLang="en-US" sz="1400" b="0" i="0" u="none" strike="noStrike" kern="1200" cap="none" spc="0" normalizeH="0" baseline="0" noProof="0" dirty="0">
                <a:ln>
                  <a:noFill/>
                </a:ln>
                <a:solidFill>
                  <a:srgbClr val="000000"/>
                </a:solidFill>
                <a:effectLst/>
                <a:uLnTx/>
                <a:uFillTx/>
                <a:latin typeface="Arial"/>
                <a:ea typeface="Meiryo UI"/>
                <a:cs typeface="+mn-cs"/>
              </a:rPr>
              <a:t>年後半からリリース予定としていた（オンタリオ州政府の</a:t>
            </a:r>
            <a:r>
              <a:rPr kumimoji="1" lang="en-US" altLang="ja-JP" sz="1400" b="0" i="0" u="none" strike="noStrike" kern="1200" cap="none" spc="0" normalizeH="0" baseline="0" noProof="0" dirty="0">
                <a:ln>
                  <a:noFill/>
                </a:ln>
                <a:solidFill>
                  <a:srgbClr val="000000"/>
                </a:solidFill>
                <a:effectLst/>
                <a:uLnTx/>
                <a:uFillTx/>
                <a:latin typeface="Arial"/>
                <a:ea typeface="Meiryo UI"/>
                <a:cs typeface="+mn-cs"/>
              </a:rPr>
              <a:t>Web</a:t>
            </a:r>
            <a:r>
              <a:rPr kumimoji="1" lang="ja-JP" altLang="en-US" sz="1400" b="0" i="0" u="none" strike="noStrike" kern="1200" cap="none" spc="0" normalizeH="0" baseline="0" noProof="0" dirty="0">
                <a:ln>
                  <a:noFill/>
                </a:ln>
                <a:solidFill>
                  <a:srgbClr val="000000"/>
                </a:solidFill>
                <a:effectLst/>
                <a:uLnTx/>
                <a:uFillTx/>
                <a:latin typeface="Arial"/>
                <a:ea typeface="Meiryo UI"/>
                <a:cs typeface="+mn-cs"/>
              </a:rPr>
              <a:t>サイトでは、リリースに向け準備中となっているが、</a:t>
            </a:r>
            <a:r>
              <a:rPr kumimoji="1" lang="en-US" altLang="ja-JP" sz="1400" b="0" i="0" u="none" strike="noStrike" kern="1200" cap="none" spc="0" normalizeH="0" baseline="0" noProof="0" dirty="0" err="1">
                <a:ln>
                  <a:noFill/>
                </a:ln>
                <a:solidFill>
                  <a:srgbClr val="000000"/>
                </a:solidFill>
                <a:effectLst/>
                <a:uLnTx/>
                <a:uFillTx/>
                <a:latin typeface="Arial"/>
                <a:ea typeface="Meiryo UI"/>
                <a:cs typeface="+mn-cs"/>
              </a:rPr>
              <a:t>Bluink</a:t>
            </a:r>
            <a:r>
              <a:rPr kumimoji="1" lang="ja-JP" altLang="en-US" sz="1400" b="0" i="0" u="none" strike="noStrike" kern="1200" cap="none" spc="0" normalizeH="0" baseline="0" noProof="0" dirty="0">
                <a:ln>
                  <a:noFill/>
                </a:ln>
                <a:solidFill>
                  <a:srgbClr val="000000"/>
                </a:solidFill>
                <a:effectLst/>
                <a:uLnTx/>
                <a:uFillTx/>
                <a:latin typeface="Arial"/>
                <a:ea typeface="Meiryo UI"/>
                <a:cs typeface="+mn-cs"/>
              </a:rPr>
              <a:t>社の</a:t>
            </a:r>
            <a:r>
              <a:rPr kumimoji="1" lang="en-US" altLang="ja-JP" sz="1400" b="0" i="0" u="none" strike="noStrike" kern="1200" cap="none" spc="0" normalizeH="0" baseline="0" noProof="0" dirty="0">
                <a:ln>
                  <a:noFill/>
                </a:ln>
                <a:solidFill>
                  <a:srgbClr val="000000"/>
                </a:solidFill>
                <a:effectLst/>
                <a:uLnTx/>
                <a:uFillTx/>
                <a:latin typeface="Arial"/>
                <a:ea typeface="Meiryo UI"/>
                <a:cs typeface="+mn-cs"/>
              </a:rPr>
              <a:t>HP</a:t>
            </a:r>
            <a:r>
              <a:rPr kumimoji="1" lang="ja-JP" altLang="en-US" sz="1400" b="0" i="0" u="none" strike="noStrike" kern="1200" cap="none" spc="0" normalizeH="0" baseline="0" noProof="0" dirty="0">
                <a:ln>
                  <a:noFill/>
                </a:ln>
                <a:solidFill>
                  <a:srgbClr val="000000"/>
                </a:solidFill>
                <a:effectLst/>
                <a:uLnTx/>
                <a:uFillTx/>
                <a:latin typeface="Arial"/>
                <a:ea typeface="Meiryo UI"/>
                <a:cs typeface="+mn-cs"/>
              </a:rPr>
              <a:t>では</a:t>
            </a:r>
            <a:r>
              <a:rPr kumimoji="1" lang="en-US" altLang="ja-JP" sz="1400" b="0" i="0" u="none" strike="noStrike" kern="1200" cap="none" spc="0" normalizeH="0" baseline="0" noProof="0" dirty="0">
                <a:ln>
                  <a:noFill/>
                </a:ln>
                <a:solidFill>
                  <a:srgbClr val="000000"/>
                </a:solidFill>
                <a:effectLst/>
                <a:uLnTx/>
                <a:uFillTx/>
                <a:latin typeface="Arial"/>
                <a:ea typeface="Meiryo UI"/>
                <a:cs typeface="+mn-cs"/>
              </a:rPr>
              <a:t>eID-Me</a:t>
            </a:r>
            <a:r>
              <a:rPr kumimoji="1" lang="ja-JP" altLang="en-US" sz="1400" b="0" i="0" u="none" strike="noStrike" kern="1200" cap="none" spc="0" normalizeH="0" baseline="0" noProof="0" dirty="0">
                <a:ln>
                  <a:noFill/>
                </a:ln>
                <a:solidFill>
                  <a:srgbClr val="000000"/>
                </a:solidFill>
                <a:effectLst/>
                <a:uLnTx/>
                <a:uFillTx/>
                <a:latin typeface="Arial"/>
                <a:ea typeface="Meiryo UI"/>
                <a:cs typeface="+mn-cs"/>
              </a:rPr>
              <a:t>は実稼働している）</a:t>
            </a:r>
            <a:r>
              <a:rPr kumimoji="1" lang="ja-JP" altLang="en-US" sz="1400" b="0" i="0" u="none" strike="noStrike" kern="1200" cap="none" spc="0" normalizeH="0" baseline="30000" noProof="0" dirty="0">
                <a:ln>
                  <a:noFill/>
                </a:ln>
                <a:solidFill>
                  <a:srgbClr val="000000"/>
                </a:solidFill>
                <a:effectLst/>
                <a:uLnTx/>
                <a:uFillTx/>
                <a:latin typeface="Arial"/>
                <a:ea typeface="Meiryo UI"/>
                <a:cs typeface="+mn-cs"/>
              </a:rPr>
              <a:t>１</a:t>
            </a:r>
            <a:endParaRPr kumimoji="1" lang="en-US" altLang="ja-JP" sz="1400" b="0" i="0" u="none" strike="noStrike" kern="1200" cap="none" spc="0" normalizeH="0" baseline="30000" noProof="0" dirty="0">
              <a:ln>
                <a:noFill/>
              </a:ln>
              <a:solidFill>
                <a:srgbClr val="000000"/>
              </a:solidFill>
              <a:effectLst/>
              <a:uLnTx/>
              <a:uFillTx/>
              <a:latin typeface="Arial"/>
              <a:ea typeface="Meiryo UI"/>
              <a:cs typeface="+mn-cs"/>
            </a:endParaRPr>
          </a:p>
        </p:txBody>
      </p:sp>
      <p:sp>
        <p:nvSpPr>
          <p:cNvPr id="29" name="正方形/長方形 28"/>
          <p:cNvSpPr/>
          <p:nvPr/>
        </p:nvSpPr>
        <p:spPr>
          <a:xfrm>
            <a:off x="4934606" y="2940326"/>
            <a:ext cx="4639905" cy="565135"/>
          </a:xfrm>
          <a:prstGeom prst="rect">
            <a:avLst/>
          </a:prstGeom>
          <a:no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dirty="0">
                <a:ln>
                  <a:noFill/>
                </a:ln>
                <a:solidFill>
                  <a:srgbClr val="000000"/>
                </a:solidFill>
                <a:effectLst/>
                <a:uLnTx/>
                <a:uFillTx/>
                <a:latin typeface="Arial"/>
                <a:ea typeface="Meiryo UI"/>
                <a:cs typeface="+mn-cs"/>
              </a:rPr>
              <a:t>オンタリオ州政府は準拠を検討している技術・標準を以下のとおり公開している</a:t>
            </a:r>
            <a:r>
              <a:rPr kumimoji="1" lang="ja-JP" altLang="en-US" sz="1400" b="0" i="0" u="none" strike="noStrike" kern="1200" cap="none" spc="0" normalizeH="0" baseline="30000" noProof="0" dirty="0">
                <a:ln>
                  <a:noFill/>
                </a:ln>
                <a:solidFill>
                  <a:srgbClr val="000000"/>
                </a:solidFill>
                <a:effectLst/>
                <a:uLnTx/>
                <a:uFillTx/>
                <a:latin typeface="Arial"/>
                <a:ea typeface="Meiryo UI"/>
                <a:cs typeface="+mn-cs"/>
              </a:rPr>
              <a:t>４</a:t>
            </a:r>
            <a:endParaRPr kumimoji="1" lang="en-US" altLang="ja-JP" sz="1400" b="0" i="0" u="none" strike="noStrike" kern="1200" cap="none" spc="0" normalizeH="0" baseline="30000" noProof="0" dirty="0">
              <a:ln>
                <a:noFill/>
              </a:ln>
              <a:solidFill>
                <a:srgbClr val="000000"/>
              </a:solidFill>
              <a:effectLst/>
              <a:uLnTx/>
              <a:uFillTx/>
              <a:latin typeface="Arial"/>
              <a:ea typeface="Meiryo UI"/>
              <a:cs typeface="+mn-cs"/>
            </a:endParaRPr>
          </a:p>
        </p:txBody>
      </p:sp>
      <p:pic>
        <p:nvPicPr>
          <p:cNvPr id="30" name="図 29"/>
          <p:cNvPicPr>
            <a:picLocks noChangeAspect="1"/>
          </p:cNvPicPr>
          <p:nvPr/>
        </p:nvPicPr>
        <p:blipFill>
          <a:blip r:embed="rId2"/>
          <a:stretch>
            <a:fillRect/>
          </a:stretch>
        </p:blipFill>
        <p:spPr>
          <a:xfrm>
            <a:off x="331490" y="4568876"/>
            <a:ext cx="4419628" cy="1206821"/>
          </a:xfrm>
          <a:prstGeom prst="rect">
            <a:avLst/>
          </a:prstGeom>
        </p:spPr>
      </p:pic>
      <p:sp>
        <p:nvSpPr>
          <p:cNvPr id="31" name="正方形/長方形 30"/>
          <p:cNvSpPr/>
          <p:nvPr/>
        </p:nvSpPr>
        <p:spPr>
          <a:xfrm>
            <a:off x="4952793" y="3501191"/>
            <a:ext cx="2386057" cy="2763237"/>
          </a:xfrm>
          <a:prstGeom prst="rect">
            <a:avLst/>
          </a:prstGeom>
          <a:no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1" i="0" u="sng" strike="noStrike" kern="1200" cap="none" spc="0" normalizeH="0" baseline="0" noProof="0" dirty="0">
                <a:ln>
                  <a:noFill/>
                </a:ln>
                <a:solidFill>
                  <a:srgbClr val="000000"/>
                </a:solidFill>
                <a:effectLst/>
                <a:uLnTx/>
                <a:uFillTx/>
                <a:latin typeface="Arial"/>
                <a:ea typeface="Meiryo UI"/>
                <a:cs typeface="+mn-cs"/>
              </a:rPr>
              <a:t>データモデル</a:t>
            </a:r>
            <a:endParaRPr kumimoji="1" lang="en-US" altLang="ja-JP" sz="1200" b="1" i="0" u="sng" strike="noStrike" kern="1200" cap="none" spc="0" normalizeH="0" baseline="0" noProof="0" dirty="0">
              <a:ln>
                <a:noFill/>
              </a:ln>
              <a:solidFill>
                <a:srgbClr val="000000"/>
              </a:solidFill>
              <a:effectLst/>
              <a:uLnTx/>
              <a:uFillTx/>
              <a:latin typeface="Arial"/>
              <a:ea typeface="Meiryo U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200" b="0" i="0" u="none" strike="noStrike" kern="1200" cap="none" spc="0" normalizeH="0" baseline="0" noProof="0" dirty="0">
                <a:ln>
                  <a:noFill/>
                </a:ln>
                <a:solidFill>
                  <a:srgbClr val="000000"/>
                </a:solidFill>
                <a:effectLst/>
                <a:uLnTx/>
                <a:uFillTx/>
                <a:latin typeface="Arial"/>
                <a:ea typeface="Meiryo UI"/>
                <a:cs typeface="+mn-cs"/>
              </a:rPr>
              <a:t>Verifiable Credential(W3C)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600" b="0" i="0" u="none" strike="noStrike" kern="1200" cap="none" spc="0" normalizeH="0" baseline="0" noProof="0" dirty="0">
              <a:ln>
                <a:noFill/>
              </a:ln>
              <a:solidFill>
                <a:srgbClr val="000000"/>
              </a:solidFill>
              <a:effectLst/>
              <a:uLnTx/>
              <a:uFillTx/>
              <a:latin typeface="Arial"/>
              <a:ea typeface="Meiryo U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1" i="0" u="sng" strike="noStrike" kern="1200" cap="none" spc="0" normalizeH="0" baseline="0" noProof="0" dirty="0">
                <a:ln>
                  <a:noFill/>
                </a:ln>
                <a:solidFill>
                  <a:srgbClr val="000000"/>
                </a:solidFill>
                <a:effectLst/>
                <a:uLnTx/>
                <a:uFillTx/>
                <a:latin typeface="Arial"/>
                <a:ea typeface="Meiryo UI"/>
                <a:cs typeface="+mn-cs"/>
              </a:rPr>
              <a:t>鍵管理</a:t>
            </a:r>
            <a:endParaRPr kumimoji="1" lang="en-US" altLang="ja-JP" sz="1200" b="1" i="0" u="sng" strike="noStrike" kern="1200" cap="none" spc="0" normalizeH="0" baseline="0" noProof="0" dirty="0">
              <a:ln>
                <a:noFill/>
              </a:ln>
              <a:solidFill>
                <a:srgbClr val="000000"/>
              </a:solidFill>
              <a:effectLst/>
              <a:uLnTx/>
              <a:uFillTx/>
              <a:latin typeface="Arial"/>
              <a:ea typeface="Meiryo U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200" b="0" i="0" u="none" strike="noStrike" kern="1200" cap="none" spc="0" normalizeH="0" baseline="0" noProof="0" dirty="0">
                <a:ln>
                  <a:noFill/>
                </a:ln>
                <a:solidFill>
                  <a:srgbClr val="000000"/>
                </a:solidFill>
                <a:effectLst/>
                <a:uLnTx/>
                <a:uFillTx/>
                <a:latin typeface="Arial"/>
                <a:ea typeface="Meiryo UI"/>
                <a:cs typeface="+mn-cs"/>
              </a:rPr>
              <a:t>DID(W3C)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600" b="0" i="0" u="none" strike="noStrike" kern="1200" cap="none" spc="0" normalizeH="0" baseline="0" noProof="0" dirty="0">
              <a:ln>
                <a:noFill/>
              </a:ln>
              <a:solidFill>
                <a:srgbClr val="000000"/>
              </a:solidFill>
              <a:effectLst/>
              <a:uLnTx/>
              <a:uFillTx/>
              <a:latin typeface="Arial"/>
              <a:ea typeface="Meiryo U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1" i="0" u="sng" strike="noStrike" kern="1200" cap="none" spc="0" normalizeH="0" baseline="0" noProof="0" dirty="0">
                <a:ln>
                  <a:noFill/>
                </a:ln>
                <a:solidFill>
                  <a:srgbClr val="000000"/>
                </a:solidFill>
                <a:effectLst/>
                <a:uLnTx/>
                <a:uFillTx/>
                <a:latin typeface="Arial"/>
                <a:ea typeface="Meiryo UI"/>
                <a:cs typeface="+mn-cs"/>
              </a:rPr>
              <a:t>データ形式</a:t>
            </a:r>
            <a:endParaRPr kumimoji="1" lang="en-US" altLang="ja-JP" sz="1200" b="1" i="0" u="sng" strike="noStrike" kern="1200" cap="none" spc="0" normalizeH="0" baseline="0" noProof="0" dirty="0">
              <a:ln>
                <a:noFill/>
              </a:ln>
              <a:solidFill>
                <a:srgbClr val="000000"/>
              </a:solidFill>
              <a:effectLst/>
              <a:uLnTx/>
              <a:uFillTx/>
              <a:latin typeface="Arial"/>
              <a:ea typeface="Meiryo U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200" b="0" i="0" u="none" strike="noStrike" kern="1200" cap="none" spc="0" normalizeH="0" baseline="0" noProof="0" dirty="0">
                <a:ln>
                  <a:noFill/>
                </a:ln>
                <a:solidFill>
                  <a:srgbClr val="000000"/>
                </a:solidFill>
                <a:effectLst/>
                <a:uLnTx/>
                <a:uFillTx/>
                <a:latin typeface="Arial"/>
                <a:ea typeface="Meiryo UI"/>
                <a:cs typeface="+mn-cs"/>
              </a:rPr>
              <a:t>JSON-LD(W3C)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600" b="0" i="0" u="none" strike="noStrike" kern="1200" cap="none" spc="0" normalizeH="0" baseline="0" noProof="0" dirty="0">
              <a:ln>
                <a:noFill/>
              </a:ln>
              <a:solidFill>
                <a:srgbClr val="000000"/>
              </a:solidFill>
              <a:effectLst/>
              <a:uLnTx/>
              <a:uFillTx/>
              <a:latin typeface="Arial"/>
              <a:ea typeface="Meiryo U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200" b="1" i="0" u="sng" strike="noStrike" kern="1200" cap="none" spc="0" normalizeH="0" baseline="0" noProof="0" dirty="0">
                <a:ln>
                  <a:noFill/>
                </a:ln>
                <a:solidFill>
                  <a:srgbClr val="000000"/>
                </a:solidFill>
                <a:effectLst/>
                <a:uLnTx/>
                <a:uFillTx/>
                <a:latin typeface="Arial"/>
                <a:ea typeface="Meiryo UI"/>
                <a:cs typeface="+mn-cs"/>
              </a:rPr>
              <a:t>DID</a:t>
            </a:r>
            <a:r>
              <a:rPr kumimoji="1" lang="ja-JP" altLang="en-US" sz="1200" b="1" i="0" u="sng" strike="noStrike" kern="1200" cap="none" spc="0" normalizeH="0" baseline="0" noProof="0" dirty="0">
                <a:ln>
                  <a:noFill/>
                </a:ln>
                <a:solidFill>
                  <a:srgbClr val="000000"/>
                </a:solidFill>
                <a:effectLst/>
                <a:uLnTx/>
                <a:uFillTx/>
                <a:latin typeface="Arial"/>
                <a:ea typeface="Meiryo UI"/>
                <a:cs typeface="+mn-cs"/>
              </a:rPr>
              <a:t>メソッド</a:t>
            </a:r>
            <a:endParaRPr kumimoji="1" lang="en-US" altLang="ja-JP" sz="1200" b="1" i="0" u="sng" strike="noStrike" kern="1200" cap="none" spc="0" normalizeH="0" baseline="0" noProof="0" dirty="0">
              <a:ln>
                <a:noFill/>
              </a:ln>
              <a:solidFill>
                <a:srgbClr val="000000"/>
              </a:solidFill>
              <a:effectLst/>
              <a:uLnTx/>
              <a:uFillTx/>
              <a:latin typeface="Arial"/>
              <a:ea typeface="Meiryo U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Arial"/>
                <a:ea typeface="Meiryo UI"/>
                <a:cs typeface="+mn-cs"/>
              </a:rPr>
              <a:t>・</a:t>
            </a:r>
            <a:r>
              <a:rPr kumimoji="1" lang="en-US" altLang="ja-JP" sz="1200" b="0" i="0" u="none" strike="noStrike" kern="1200" cap="none" spc="0" normalizeH="0" baseline="0" noProof="0" dirty="0">
                <a:ln>
                  <a:noFill/>
                </a:ln>
                <a:solidFill>
                  <a:srgbClr val="000000"/>
                </a:solidFill>
                <a:effectLst/>
                <a:uLnTx/>
                <a:uFillTx/>
                <a:latin typeface="Arial"/>
                <a:ea typeface="Meiryo UI"/>
                <a:cs typeface="+mn-cs"/>
              </a:rPr>
              <a:t>DID:WEB,DID:KEY(W3C)</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Arial"/>
                <a:ea typeface="Meiryo UI"/>
                <a:cs typeface="+mn-cs"/>
              </a:rPr>
              <a:t>・</a:t>
            </a:r>
            <a:r>
              <a:rPr kumimoji="1" lang="en-US" altLang="ja-JP" sz="1200" b="0" i="0" u="none" strike="noStrike" kern="1200" cap="none" spc="0" normalizeH="0" baseline="0" noProof="0" dirty="0">
                <a:ln>
                  <a:noFill/>
                </a:ln>
                <a:solidFill>
                  <a:srgbClr val="000000"/>
                </a:solidFill>
                <a:effectLst/>
                <a:uLnTx/>
                <a:uFillTx/>
                <a:latin typeface="Arial"/>
                <a:ea typeface="Meiryo UI"/>
                <a:cs typeface="+mn-cs"/>
              </a:rPr>
              <a:t>DID:PEER(DIF)</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600" b="0" i="0" u="none" strike="noStrike" kern="1200" cap="none" spc="0" normalizeH="0" baseline="0" noProof="0" dirty="0">
              <a:ln>
                <a:noFill/>
              </a:ln>
              <a:solidFill>
                <a:srgbClr val="000000"/>
              </a:solidFill>
              <a:effectLst/>
              <a:uLnTx/>
              <a:uFillTx/>
              <a:latin typeface="Arial"/>
              <a:ea typeface="Meiryo U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1" i="0" u="sng" strike="noStrike" kern="1200" cap="none" spc="0" normalizeH="0" baseline="0" noProof="0" dirty="0">
                <a:ln>
                  <a:noFill/>
                </a:ln>
                <a:solidFill>
                  <a:srgbClr val="000000"/>
                </a:solidFill>
                <a:effectLst/>
                <a:uLnTx/>
                <a:uFillTx/>
                <a:latin typeface="Arial"/>
                <a:ea typeface="Meiryo UI"/>
                <a:cs typeface="+mn-cs"/>
              </a:rPr>
              <a:t>通信層</a:t>
            </a:r>
            <a:endParaRPr kumimoji="1" lang="en-US" altLang="ja-JP" sz="1200" b="1" i="0" u="sng" strike="noStrike" kern="1200" cap="none" spc="0" normalizeH="0" baseline="0" noProof="0" dirty="0">
              <a:ln>
                <a:noFill/>
              </a:ln>
              <a:solidFill>
                <a:srgbClr val="000000"/>
              </a:solidFill>
              <a:effectLst/>
              <a:uLnTx/>
              <a:uFillTx/>
              <a:latin typeface="Arial"/>
              <a:ea typeface="Meiryo U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200" b="0" i="0" u="none" strike="noStrike" kern="1200" cap="none" spc="0" normalizeH="0" baseline="0" noProof="0" dirty="0">
                <a:ln>
                  <a:noFill/>
                </a:ln>
                <a:solidFill>
                  <a:srgbClr val="000000"/>
                </a:solidFill>
                <a:effectLst/>
                <a:uLnTx/>
                <a:uFillTx/>
                <a:latin typeface="Arial"/>
                <a:ea typeface="Meiryo UI"/>
                <a:cs typeface="+mn-cs"/>
              </a:rPr>
              <a:t>DIDCommV2(DIF)</a:t>
            </a:r>
          </a:p>
        </p:txBody>
      </p:sp>
      <p:sp>
        <p:nvSpPr>
          <p:cNvPr id="32" name="正方形/長方形 31"/>
          <p:cNvSpPr/>
          <p:nvPr/>
        </p:nvSpPr>
        <p:spPr>
          <a:xfrm>
            <a:off x="7298536" y="3478650"/>
            <a:ext cx="2352383" cy="2369099"/>
          </a:xfrm>
          <a:prstGeom prst="rect">
            <a:avLst/>
          </a:prstGeom>
          <a:no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200" b="1" i="0" u="sng" strike="noStrike" kern="1200" cap="none" spc="0" normalizeH="0" baseline="0" noProof="0" dirty="0">
                <a:ln>
                  <a:noFill/>
                </a:ln>
                <a:solidFill>
                  <a:srgbClr val="000000"/>
                </a:solidFill>
                <a:effectLst/>
                <a:uLnTx/>
                <a:uFillTx/>
                <a:latin typeface="Arial"/>
                <a:ea typeface="Meiryo UI"/>
                <a:cs typeface="+mn-cs"/>
              </a:rPr>
              <a:t>ID</a:t>
            </a:r>
            <a:r>
              <a:rPr kumimoji="1" lang="ja-JP" altLang="en-US" sz="1200" b="1" i="0" u="sng" strike="noStrike" kern="1200" cap="none" spc="0" normalizeH="0" baseline="0" noProof="0" dirty="0">
                <a:ln>
                  <a:noFill/>
                </a:ln>
                <a:solidFill>
                  <a:srgbClr val="000000"/>
                </a:solidFill>
                <a:effectLst/>
                <a:uLnTx/>
                <a:uFillTx/>
                <a:latin typeface="Arial"/>
                <a:ea typeface="Meiryo UI"/>
                <a:cs typeface="+mn-cs"/>
              </a:rPr>
              <a:t>標準</a:t>
            </a:r>
            <a:endParaRPr kumimoji="1" lang="en-US" altLang="ja-JP" sz="1200" b="1" i="0" u="sng" strike="noStrike" kern="1200" cap="none" spc="0" normalizeH="0" baseline="0" noProof="0" dirty="0">
              <a:ln>
                <a:noFill/>
              </a:ln>
              <a:solidFill>
                <a:srgbClr val="000000"/>
              </a:solidFill>
              <a:effectLst/>
              <a:uLnTx/>
              <a:uFillTx/>
              <a:latin typeface="Arial"/>
              <a:ea typeface="Meiryo U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200" b="0" i="0" u="none" strike="noStrike" kern="1200" cap="none" spc="0" normalizeH="0" baseline="0" noProof="0" dirty="0">
                <a:ln>
                  <a:noFill/>
                </a:ln>
                <a:solidFill>
                  <a:srgbClr val="000000"/>
                </a:solidFill>
                <a:effectLst/>
                <a:uLnTx/>
                <a:uFillTx/>
                <a:latin typeface="Arial"/>
                <a:ea typeface="Meiryo UI"/>
                <a:cs typeface="+mn-cs"/>
              </a:rPr>
              <a:t>OIDC(OIDF)</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600" b="0" i="0" u="none" strike="noStrike" kern="1200" cap="none" spc="0" normalizeH="0" baseline="0" noProof="0" dirty="0">
              <a:ln>
                <a:noFill/>
              </a:ln>
              <a:solidFill>
                <a:srgbClr val="000000"/>
              </a:solidFill>
              <a:effectLst/>
              <a:uLnTx/>
              <a:uFillTx/>
              <a:latin typeface="Arial"/>
              <a:ea typeface="Meiryo U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1" i="0" u="sng" strike="noStrike" kern="1200" cap="none" spc="0" normalizeH="0" baseline="0" noProof="0" dirty="0">
                <a:ln>
                  <a:noFill/>
                </a:ln>
                <a:solidFill>
                  <a:srgbClr val="000000"/>
                </a:solidFill>
                <a:effectLst/>
                <a:uLnTx/>
                <a:uFillTx/>
                <a:latin typeface="Arial"/>
                <a:ea typeface="Meiryo UI"/>
                <a:cs typeface="+mn-cs"/>
              </a:rPr>
              <a:t>相互運用性</a:t>
            </a:r>
            <a:endParaRPr kumimoji="1" lang="en-US" altLang="ja-JP" sz="1200" b="1" i="0" u="sng" strike="noStrike" kern="1200" cap="none" spc="0" normalizeH="0" baseline="0" noProof="0" dirty="0">
              <a:ln>
                <a:noFill/>
              </a:ln>
              <a:solidFill>
                <a:srgbClr val="000000"/>
              </a:solidFill>
              <a:effectLst/>
              <a:uLnTx/>
              <a:uFillTx/>
              <a:latin typeface="Arial"/>
              <a:ea typeface="Meiryo U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Arial"/>
                <a:ea typeface="Meiryo UI"/>
                <a:cs typeface="+mn-cs"/>
              </a:rPr>
              <a:t>・</a:t>
            </a:r>
            <a:r>
              <a:rPr kumimoji="1" lang="en-US" altLang="ja-JP" sz="1200" b="0" i="0" u="none" strike="noStrike" kern="1200" cap="none" spc="0" normalizeH="0" baseline="0" noProof="0" dirty="0">
                <a:ln>
                  <a:noFill/>
                </a:ln>
                <a:solidFill>
                  <a:srgbClr val="000000"/>
                </a:solidFill>
                <a:effectLst/>
                <a:uLnTx/>
                <a:uFillTx/>
                <a:latin typeface="Arial"/>
                <a:ea typeface="Meiryo UI"/>
                <a:cs typeface="+mn-cs"/>
              </a:rPr>
              <a:t>SIOP V2(OIDF), </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Arial"/>
                <a:ea typeface="Meiryo UI"/>
                <a:cs typeface="+mn-cs"/>
              </a:rPr>
              <a:t>・</a:t>
            </a:r>
            <a:r>
              <a:rPr kumimoji="1" lang="en-US" altLang="ja-JP" sz="1200" b="0" i="0" u="none" strike="noStrike" kern="1200" cap="none" spc="0" normalizeH="0" baseline="0" noProof="0" dirty="0">
                <a:ln>
                  <a:noFill/>
                </a:ln>
                <a:solidFill>
                  <a:srgbClr val="000000"/>
                </a:solidFill>
                <a:effectLst/>
                <a:uLnTx/>
                <a:uFillTx/>
                <a:latin typeface="Arial"/>
                <a:ea typeface="Meiryo UI"/>
                <a:cs typeface="+mn-cs"/>
              </a:rPr>
              <a:t>Presentation Exchange, Credential Manifest(DIF),</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Arial"/>
                <a:ea typeface="Meiryo UI"/>
                <a:cs typeface="+mn-cs"/>
              </a:rPr>
              <a:t>・</a:t>
            </a:r>
            <a:r>
              <a:rPr kumimoji="1" lang="en-US" altLang="ja-JP" sz="1200" b="0" i="0" u="none" strike="noStrike" kern="1200" cap="none" spc="0" normalizeH="0" baseline="0" noProof="0" dirty="0">
                <a:ln>
                  <a:noFill/>
                </a:ln>
                <a:solidFill>
                  <a:srgbClr val="000000"/>
                </a:solidFill>
                <a:effectLst/>
                <a:uLnTx/>
                <a:uFillTx/>
                <a:latin typeface="Arial"/>
                <a:ea typeface="Meiryo UI"/>
                <a:cs typeface="+mn-cs"/>
              </a:rPr>
              <a:t> Aries Interop Profile 2.0(Hyper ledger)</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600" b="0" i="0" u="none" strike="noStrike" kern="1200" cap="none" spc="0" normalizeH="0" baseline="0" noProof="0" dirty="0">
              <a:ln>
                <a:noFill/>
              </a:ln>
              <a:solidFill>
                <a:srgbClr val="000000"/>
              </a:solidFill>
              <a:effectLst/>
              <a:uLnTx/>
              <a:uFillTx/>
              <a:latin typeface="Arial"/>
              <a:ea typeface="Meiryo U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1" i="0" u="sng" strike="noStrike" kern="1200" cap="none" spc="0" normalizeH="0" baseline="0" noProof="0" dirty="0">
                <a:ln>
                  <a:noFill/>
                </a:ln>
                <a:solidFill>
                  <a:srgbClr val="000000"/>
                </a:solidFill>
                <a:effectLst/>
                <a:uLnTx/>
                <a:uFillTx/>
                <a:latin typeface="Arial"/>
                <a:ea typeface="Meiryo UI"/>
                <a:cs typeface="+mn-cs"/>
              </a:rPr>
              <a:t>署名形式</a:t>
            </a:r>
            <a:endParaRPr kumimoji="1" lang="en-US" altLang="ja-JP" sz="1200" b="1" i="0" u="sng" strike="noStrike" kern="1200" cap="none" spc="0" normalizeH="0" baseline="0" noProof="0" dirty="0">
              <a:ln>
                <a:noFill/>
              </a:ln>
              <a:solidFill>
                <a:srgbClr val="000000"/>
              </a:solidFill>
              <a:effectLst/>
              <a:uLnTx/>
              <a:uFillTx/>
              <a:latin typeface="Arial"/>
              <a:ea typeface="Meiryo U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200" b="0" i="0" u="none" strike="noStrike" kern="1200" cap="none" spc="0" normalizeH="0" baseline="0" noProof="0" dirty="0">
                <a:ln>
                  <a:noFill/>
                </a:ln>
                <a:solidFill>
                  <a:srgbClr val="000000"/>
                </a:solidFill>
                <a:effectLst/>
                <a:uLnTx/>
                <a:uFillTx/>
                <a:latin typeface="Arial"/>
                <a:ea typeface="Meiryo UI"/>
                <a:cs typeface="+mn-cs"/>
              </a:rPr>
              <a:t>BBS+(BLS12-381), </a:t>
            </a:r>
            <a:r>
              <a:rPr kumimoji="1" lang="en-US" altLang="ja-JP" sz="1200" b="0" i="0" u="none" strike="noStrike" kern="1200" cap="none" spc="0" normalizeH="0" baseline="0" noProof="0" dirty="0" err="1">
                <a:ln>
                  <a:noFill/>
                </a:ln>
                <a:solidFill>
                  <a:srgbClr val="000000"/>
                </a:solidFill>
                <a:effectLst/>
                <a:uLnTx/>
                <a:uFillTx/>
                <a:latin typeface="Arial"/>
                <a:ea typeface="Meiryo UI"/>
                <a:cs typeface="+mn-cs"/>
              </a:rPr>
              <a:t>EdDSA</a:t>
            </a:r>
            <a:r>
              <a:rPr kumimoji="1" lang="en-US" altLang="ja-JP" sz="1200" b="0" i="0" u="none" strike="noStrike" kern="1200" cap="none" spc="0" normalizeH="0" baseline="0" noProof="0" dirty="0">
                <a:ln>
                  <a:noFill/>
                </a:ln>
                <a:solidFill>
                  <a:srgbClr val="000000"/>
                </a:solidFill>
                <a:effectLst/>
                <a:uLnTx/>
                <a:uFillTx/>
                <a:latin typeface="Arial"/>
                <a:ea typeface="Meiryo UI"/>
                <a:cs typeface="+mn-cs"/>
              </a:rPr>
              <a:t>(W3C)</a:t>
            </a:r>
          </a:p>
        </p:txBody>
      </p:sp>
    </p:spTree>
    <p:extLst>
      <p:ext uri="{BB962C8B-B14F-4D97-AF65-F5344CB8AC3E}">
        <p14:creationId xmlns:p14="http://schemas.microsoft.com/office/powerpoint/2010/main" val="1653628076"/>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正方形/長方形 2"/>
          <p:cNvSpPr/>
          <p:nvPr/>
        </p:nvSpPr>
        <p:spPr>
          <a:xfrm>
            <a:off x="456181" y="2440657"/>
            <a:ext cx="8902650" cy="1356183"/>
          </a:xfrm>
          <a:prstGeom prst="rect">
            <a:avLst/>
          </a:prstGeom>
          <a:no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400" b="0" i="0" u="none" strike="noStrike" kern="1200" cap="none" spc="0" normalizeH="0" baseline="0" noProof="0" dirty="0">
                <a:ln>
                  <a:noFill/>
                </a:ln>
                <a:solidFill>
                  <a:srgbClr val="000000"/>
                </a:solidFill>
                <a:effectLst/>
                <a:uLnTx/>
                <a:uFillTx/>
                <a:latin typeface="Arial"/>
                <a:ea typeface="Meiryo UI"/>
                <a:cs typeface="+mn-cs"/>
              </a:rPr>
              <a:t>国内またはグローバルに相互運用可能な検証プラットフォームで動作できるユーザー中心の検証可能なデジタルクレデンシャルを作成すること</a:t>
            </a:r>
            <a:endParaRPr kumimoji="1" lang="en-US" altLang="ja-JP" sz="1400" b="0" i="0" u="none" strike="noStrike" kern="1200" cap="none" spc="0" normalizeH="0" baseline="0" noProof="0" dirty="0">
              <a:ln>
                <a:noFill/>
              </a:ln>
              <a:solidFill>
                <a:srgbClr val="000000"/>
              </a:solidFill>
              <a:effectLst/>
              <a:uLnTx/>
              <a:uFillTx/>
              <a:latin typeface="Arial"/>
              <a:ea typeface="Meiryo UI"/>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400" b="0" i="0" u="none" strike="noStrike" kern="1200" cap="none" spc="0" normalizeH="0" baseline="0" noProof="0" dirty="0">
                <a:ln>
                  <a:noFill/>
                </a:ln>
                <a:solidFill>
                  <a:srgbClr val="000000"/>
                </a:solidFill>
                <a:effectLst/>
                <a:uLnTx/>
                <a:uFillTx/>
                <a:latin typeface="Arial"/>
                <a:ea typeface="Meiryo UI"/>
                <a:cs typeface="+mn-cs"/>
              </a:rPr>
              <a:t>ユーザーのプライバシーと</a:t>
            </a:r>
            <a:r>
              <a:rPr kumimoji="1" lang="en-US" altLang="ja-JP" sz="1400" b="0" i="0" u="none" strike="noStrike" kern="1200" cap="none" spc="0" normalizeH="0" baseline="0" noProof="0" dirty="0">
                <a:ln>
                  <a:noFill/>
                </a:ln>
                <a:solidFill>
                  <a:srgbClr val="000000"/>
                </a:solidFill>
                <a:effectLst/>
                <a:uLnTx/>
                <a:uFillTx/>
                <a:latin typeface="Arial"/>
                <a:ea typeface="Meiryo UI"/>
                <a:cs typeface="+mn-cs"/>
              </a:rPr>
              <a:t>ID</a:t>
            </a:r>
            <a:r>
              <a:rPr kumimoji="1" lang="ja-JP" altLang="en-US" sz="1400" b="0" i="0" u="none" strike="noStrike" kern="1200" cap="none" spc="0" normalizeH="0" baseline="0" noProof="0" dirty="0">
                <a:ln>
                  <a:noFill/>
                </a:ln>
                <a:solidFill>
                  <a:srgbClr val="000000"/>
                </a:solidFill>
                <a:effectLst/>
                <a:uLnTx/>
                <a:uFillTx/>
                <a:latin typeface="Arial"/>
                <a:ea typeface="Meiryo UI"/>
                <a:cs typeface="+mn-cs"/>
              </a:rPr>
              <a:t>を保護する事</a:t>
            </a:r>
            <a:endParaRPr kumimoji="1" lang="en-US" altLang="ja-JP" sz="1400" b="0" i="0" u="none" strike="noStrike" kern="1200" cap="none" spc="0" normalizeH="0" baseline="0" noProof="0" dirty="0">
              <a:ln>
                <a:noFill/>
              </a:ln>
              <a:solidFill>
                <a:srgbClr val="000000"/>
              </a:solidFill>
              <a:effectLst/>
              <a:uLnTx/>
              <a:uFillTx/>
              <a:latin typeface="Arial"/>
              <a:ea typeface="Meiryo UI"/>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en-US" altLang="ja-JP" sz="1400" b="0" i="0" u="none" strike="noStrike" kern="1200" cap="none" spc="0" normalizeH="0" baseline="0" noProof="0" dirty="0">
                <a:ln>
                  <a:noFill/>
                </a:ln>
                <a:solidFill>
                  <a:srgbClr val="000000"/>
                </a:solidFill>
                <a:effectLst/>
                <a:uLnTx/>
                <a:uFillTx/>
                <a:latin typeface="Arial"/>
                <a:ea typeface="Meiryo UI"/>
                <a:cs typeface="+mn-cs"/>
              </a:rPr>
              <a:t>W3C</a:t>
            </a:r>
            <a:r>
              <a:rPr kumimoji="1" lang="ja-JP" altLang="en-US" sz="1400" b="0" i="0" u="none" strike="noStrike" kern="1200" cap="none" spc="0" normalizeH="0" baseline="0" noProof="0" dirty="0">
                <a:ln>
                  <a:noFill/>
                </a:ln>
                <a:solidFill>
                  <a:srgbClr val="000000"/>
                </a:solidFill>
                <a:effectLst/>
                <a:uLnTx/>
                <a:uFillTx/>
                <a:latin typeface="Arial"/>
                <a:ea typeface="Meiryo UI"/>
                <a:cs typeface="+mn-cs"/>
              </a:rPr>
              <a:t>の</a:t>
            </a:r>
            <a:r>
              <a:rPr kumimoji="1" lang="en-US" altLang="ja-JP" sz="1400" b="0" i="0" u="none" strike="noStrike" kern="1200" cap="none" spc="0" normalizeH="0" baseline="0" noProof="0" dirty="0">
                <a:ln>
                  <a:noFill/>
                </a:ln>
                <a:solidFill>
                  <a:srgbClr val="000000"/>
                </a:solidFill>
                <a:effectLst/>
                <a:uLnTx/>
                <a:uFillTx/>
                <a:latin typeface="Arial"/>
                <a:ea typeface="Meiryo UI"/>
                <a:cs typeface="+mn-cs"/>
              </a:rPr>
              <a:t>DIDs/VCs</a:t>
            </a:r>
            <a:r>
              <a:rPr kumimoji="1" lang="ja-JP" altLang="en-US" sz="1400" b="0" i="0" u="none" strike="noStrike" kern="1200" cap="none" spc="0" normalizeH="0" baseline="0" noProof="0" dirty="0" err="1">
                <a:ln>
                  <a:noFill/>
                </a:ln>
                <a:solidFill>
                  <a:srgbClr val="000000"/>
                </a:solidFill>
                <a:effectLst/>
                <a:uLnTx/>
                <a:uFillTx/>
                <a:latin typeface="Arial"/>
                <a:ea typeface="Meiryo UI"/>
                <a:cs typeface="+mn-cs"/>
              </a:rPr>
              <a:t>、</a:t>
            </a:r>
            <a:r>
              <a:rPr kumimoji="1" lang="en-US" altLang="ja-JP" sz="1400" b="0" i="0" u="none" strike="noStrike" kern="1200" cap="none" spc="0" normalizeH="0" baseline="0" noProof="0" dirty="0">
                <a:ln>
                  <a:noFill/>
                </a:ln>
                <a:solidFill>
                  <a:srgbClr val="000000"/>
                </a:solidFill>
                <a:effectLst/>
                <a:uLnTx/>
                <a:uFillTx/>
                <a:latin typeface="Arial"/>
                <a:ea typeface="Meiryo UI"/>
                <a:cs typeface="+mn-cs"/>
              </a:rPr>
              <a:t>JSON-LD</a:t>
            </a:r>
            <a:r>
              <a:rPr kumimoji="1" lang="ja-JP" altLang="en-US" sz="1400" b="0" i="0" u="none" strike="noStrike" kern="1200" cap="none" spc="0" normalizeH="0" baseline="0" noProof="0" dirty="0">
                <a:ln>
                  <a:noFill/>
                </a:ln>
                <a:solidFill>
                  <a:srgbClr val="000000"/>
                </a:solidFill>
                <a:effectLst/>
                <a:uLnTx/>
                <a:uFillTx/>
                <a:latin typeface="Arial"/>
                <a:ea typeface="Meiryo UI"/>
                <a:cs typeface="+mn-cs"/>
              </a:rPr>
              <a:t>などの標準に準拠したウォレット、エージェントを使用した検証可能なデジタル資格情報の作成・送信・保存をサポートすること</a:t>
            </a:r>
            <a:endParaRPr kumimoji="1" lang="en-US" altLang="ja-JP" sz="1400" b="0" i="0" u="none" strike="noStrike" kern="1200" cap="none" spc="0" normalizeH="0" baseline="0" noProof="0" dirty="0">
              <a:ln>
                <a:noFill/>
              </a:ln>
              <a:solidFill>
                <a:srgbClr val="000000"/>
              </a:solidFill>
              <a:effectLst/>
              <a:uLnTx/>
              <a:uFillTx/>
              <a:latin typeface="Arial"/>
              <a:ea typeface="Meiryo UI"/>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en-US" altLang="ja-JP" sz="1400" b="0" i="0" u="none" strike="noStrike" kern="1200" cap="none" spc="0" normalizeH="0" baseline="0" noProof="0" dirty="0">
                <a:ln>
                  <a:noFill/>
                </a:ln>
                <a:solidFill>
                  <a:srgbClr val="000000"/>
                </a:solidFill>
                <a:effectLst/>
                <a:uLnTx/>
                <a:uFillTx/>
                <a:latin typeface="Arial"/>
                <a:ea typeface="Meiryo UI"/>
                <a:cs typeface="+mn-cs"/>
              </a:rPr>
              <a:t>PCTF</a:t>
            </a:r>
            <a:r>
              <a:rPr kumimoji="1" lang="ja-JP" altLang="en-US" sz="1400" b="0" i="0" u="none" strike="noStrike" kern="1200" cap="none" spc="0" normalizeH="0" baseline="0" noProof="0" dirty="0">
                <a:ln>
                  <a:noFill/>
                </a:ln>
                <a:solidFill>
                  <a:srgbClr val="000000"/>
                </a:solidFill>
                <a:effectLst/>
                <a:uLnTx/>
                <a:uFillTx/>
                <a:latin typeface="Arial"/>
                <a:ea typeface="Meiryo UI"/>
                <a:cs typeface="+mn-cs"/>
              </a:rPr>
              <a:t>その他（限定しない）のガイドラインに準拠していること</a:t>
            </a:r>
          </a:p>
        </p:txBody>
      </p:sp>
      <p:sp>
        <p:nvSpPr>
          <p:cNvPr id="8" name="タイトル 7"/>
          <p:cNvSpPr>
            <a:spLocks noGrp="1"/>
          </p:cNvSpPr>
          <p:nvPr>
            <p:ph type="title"/>
          </p:nvPr>
        </p:nvSpPr>
        <p:spPr>
          <a:xfrm>
            <a:off x="331490" y="164692"/>
            <a:ext cx="9243021" cy="497459"/>
          </a:xfrm>
        </p:spPr>
        <p:txBody>
          <a:bodyPr>
            <a:normAutofit fontScale="90000"/>
          </a:bodyPr>
          <a:lstStyle/>
          <a:p>
            <a:r>
              <a:rPr lang="en-US" altLang="ja-JP" sz="1100" dirty="0">
                <a:solidFill>
                  <a:srgbClr val="002060"/>
                </a:solidFill>
              </a:rPr>
              <a:t>3.3.2</a:t>
            </a:r>
            <a:r>
              <a:rPr lang="ja-JP" altLang="en-US" sz="1100" dirty="0">
                <a:solidFill>
                  <a:srgbClr val="002060"/>
                </a:solidFill>
              </a:rPr>
              <a:t>　自己主権型／分散型アイデンティティに関する取り組み・ユースケース　</a:t>
            </a:r>
            <a:r>
              <a:rPr lang="en-US" altLang="ja-JP" sz="1400" b="1" spc="0" dirty="0">
                <a:solidFill>
                  <a:srgbClr val="002060"/>
                </a:solidFill>
              </a:rPr>
              <a:t/>
            </a:r>
            <a:br>
              <a:rPr lang="en-US" altLang="ja-JP" sz="1400" b="1" spc="0" dirty="0">
                <a:solidFill>
                  <a:srgbClr val="002060"/>
                </a:solidFill>
              </a:rPr>
            </a:br>
            <a:r>
              <a:rPr lang="en-US" altLang="ja-JP" sz="2000" dirty="0">
                <a:solidFill>
                  <a:srgbClr val="002060"/>
                </a:solidFill>
              </a:rPr>
              <a:t>ISE</a:t>
            </a:r>
            <a:r>
              <a:rPr lang="ja-JP" altLang="en-US" sz="2000" dirty="0">
                <a:solidFill>
                  <a:srgbClr val="002060"/>
                </a:solidFill>
              </a:rPr>
              <a:t>による資金提供プログラム</a:t>
            </a:r>
            <a:endParaRPr lang="ja-JP" altLang="en-US" sz="3100" b="1" spc="0" dirty="0">
              <a:solidFill>
                <a:srgbClr val="002060"/>
              </a:solidFill>
            </a:endParaRPr>
          </a:p>
        </p:txBody>
      </p:sp>
      <p:sp>
        <p:nvSpPr>
          <p:cNvPr id="10" name="正方形/長方形 9"/>
          <p:cNvSpPr/>
          <p:nvPr/>
        </p:nvSpPr>
        <p:spPr>
          <a:xfrm>
            <a:off x="8589228" y="74294"/>
            <a:ext cx="985283" cy="186395"/>
          </a:xfrm>
          <a:prstGeom prst="rect">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米国</a:t>
            </a:r>
          </a:p>
        </p:txBody>
      </p:sp>
      <p:sp>
        <p:nvSpPr>
          <p:cNvPr id="11" name="正方形/長方形 10"/>
          <p:cNvSpPr/>
          <p:nvPr/>
        </p:nvSpPr>
        <p:spPr>
          <a:xfrm>
            <a:off x="8589228" y="287160"/>
            <a:ext cx="985283" cy="186395"/>
          </a:xfrm>
          <a:prstGeom prst="rect">
            <a:avLst/>
          </a:prstGeom>
          <a:solidFill>
            <a:schemeClr val="accent2">
              <a:lumMod val="25000"/>
              <a:lumOff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カナダ</a:t>
            </a:r>
          </a:p>
        </p:txBody>
      </p:sp>
      <p:sp>
        <p:nvSpPr>
          <p:cNvPr id="2" name="テキスト プレースホルダー 1"/>
          <p:cNvSpPr>
            <a:spLocks noGrp="1"/>
          </p:cNvSpPr>
          <p:nvPr>
            <p:ph type="body" sz="quarter" idx="10"/>
          </p:nvPr>
        </p:nvSpPr>
        <p:spPr/>
        <p:txBody>
          <a:bodyPr/>
          <a:lstStyle/>
          <a:p>
            <a:pPr defTabSz="288000">
              <a:defRPr/>
            </a:pPr>
            <a:r>
              <a:rPr lang="ja-JP" altLang="en-US" sz="1600" b="1" dirty="0">
                <a:solidFill>
                  <a:srgbClr val="000000"/>
                </a:solidFill>
              </a:rPr>
              <a:t>カナダのイノベーション科学経済開発省</a:t>
            </a:r>
            <a:r>
              <a:rPr lang="en-US" altLang="ja-JP" sz="1600" b="1" dirty="0">
                <a:solidFill>
                  <a:srgbClr val="000000"/>
                </a:solidFill>
              </a:rPr>
              <a:t>(ISE)</a:t>
            </a:r>
            <a:r>
              <a:rPr lang="ja-JP" altLang="en-US" sz="1600" b="1" dirty="0">
                <a:solidFill>
                  <a:srgbClr val="000000"/>
                </a:solidFill>
              </a:rPr>
              <a:t>は</a:t>
            </a:r>
            <a:r>
              <a:rPr lang="en-US" altLang="ja-JP" sz="1600" b="1" dirty="0">
                <a:solidFill>
                  <a:srgbClr val="000000"/>
                </a:solidFill>
              </a:rPr>
              <a:t>Innovative Solution Canada</a:t>
            </a:r>
            <a:r>
              <a:rPr lang="ja-JP" altLang="en-US" sz="1600" b="1" dirty="0">
                <a:solidFill>
                  <a:srgbClr val="000000"/>
                </a:solidFill>
              </a:rPr>
              <a:t>というイノベーター企業への資金提供プログラムを行っており、</a:t>
            </a:r>
            <a:r>
              <a:rPr lang="en-US" altLang="ja-JP" sz="1600" b="1" dirty="0">
                <a:solidFill>
                  <a:srgbClr val="000000"/>
                </a:solidFill>
              </a:rPr>
              <a:t>2019</a:t>
            </a:r>
            <a:r>
              <a:rPr lang="ja-JP" altLang="en-US" sz="1600" b="1" dirty="0">
                <a:solidFill>
                  <a:srgbClr val="000000"/>
                </a:solidFill>
              </a:rPr>
              <a:t>年に「</a:t>
            </a:r>
            <a:r>
              <a:rPr lang="en-US" altLang="ja-JP" sz="1600" b="1" dirty="0">
                <a:solidFill>
                  <a:srgbClr val="000000"/>
                </a:solidFill>
              </a:rPr>
              <a:t>User-Centric Verifiable Digital Credentials</a:t>
            </a:r>
            <a:r>
              <a:rPr lang="ja-JP" altLang="en-US" sz="1600" b="1" dirty="0">
                <a:solidFill>
                  <a:srgbClr val="000000"/>
                </a:solidFill>
              </a:rPr>
              <a:t>」と題し、個人が保有する、ポータブルかつ安全なデジタル資格情報：自己主権型</a:t>
            </a:r>
            <a:r>
              <a:rPr lang="en-US" altLang="ja-JP" sz="1600" b="1" dirty="0">
                <a:solidFill>
                  <a:srgbClr val="000000"/>
                </a:solidFill>
              </a:rPr>
              <a:t>ID</a:t>
            </a:r>
            <a:r>
              <a:rPr lang="ja-JP" altLang="en-US" sz="1600" b="1" dirty="0">
                <a:solidFill>
                  <a:srgbClr val="000000"/>
                </a:solidFill>
              </a:rPr>
              <a:t>ソリューションを募集した</a:t>
            </a:r>
            <a:r>
              <a:rPr lang="ja-JP" altLang="en-US" sz="1600" b="1" baseline="30000" dirty="0">
                <a:solidFill>
                  <a:srgbClr val="000000"/>
                </a:solidFill>
              </a:rPr>
              <a:t>１，２</a:t>
            </a:r>
          </a:p>
          <a:p>
            <a:endParaRPr kumimoji="1" lang="ja-JP" altLang="en-US" sz="1600" dirty="0"/>
          </a:p>
        </p:txBody>
      </p:sp>
      <p:sp>
        <p:nvSpPr>
          <p:cNvPr id="19" name="正方形/長方形 18"/>
          <p:cNvSpPr/>
          <p:nvPr/>
        </p:nvSpPr>
        <p:spPr>
          <a:xfrm>
            <a:off x="331788" y="6341895"/>
            <a:ext cx="9716400"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rgbClr val="000000"/>
                </a:solidFill>
                <a:effectLst/>
                <a:uLnTx/>
                <a:uFillTx/>
                <a:latin typeface="Meiryo UI"/>
                <a:ea typeface="Meiryo UI"/>
                <a:cs typeface="+mn-cs"/>
              </a:rPr>
              <a:t>出所）１　</a:t>
            </a:r>
            <a:r>
              <a:rPr kumimoji="1" lang="en-US" altLang="ja-JP" sz="900" b="0" i="0" u="none" strike="noStrike" kern="1200" cap="none" spc="0" normalizeH="0" baseline="0" noProof="0" dirty="0">
                <a:ln>
                  <a:noFill/>
                </a:ln>
                <a:solidFill>
                  <a:srgbClr val="000000"/>
                </a:solidFill>
                <a:effectLst/>
                <a:uLnTx/>
                <a:uFillTx/>
                <a:latin typeface="Meiryo UI"/>
                <a:ea typeface="Meiryo UI"/>
                <a:cs typeface="+mn-cs"/>
              </a:rPr>
              <a:t>https://canada-ca.github.io/ucvdcc/</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900" b="0" i="0" u="none" strike="noStrike" kern="1200" cap="none" spc="0" normalizeH="0" baseline="0" noProof="0" dirty="0">
                <a:ln>
                  <a:noFill/>
                </a:ln>
                <a:solidFill>
                  <a:srgbClr val="000000"/>
                </a:solidFill>
                <a:effectLst/>
                <a:uLnTx/>
                <a:uFillTx/>
                <a:latin typeface="Meiryo UI"/>
                <a:ea typeface="Meiryo UI"/>
                <a:cs typeface="+mn-cs"/>
              </a:rPr>
              <a:t>         </a:t>
            </a:r>
            <a:r>
              <a:rPr kumimoji="1" lang="ja-JP" altLang="en-US" sz="900" b="0" i="0" u="none" strike="noStrike" kern="1200" cap="none" spc="0" normalizeH="0" baseline="0" noProof="0" dirty="0">
                <a:ln>
                  <a:noFill/>
                </a:ln>
                <a:solidFill>
                  <a:srgbClr val="000000"/>
                </a:solidFill>
                <a:effectLst/>
                <a:uLnTx/>
                <a:uFillTx/>
                <a:latin typeface="Meiryo UI"/>
                <a:ea typeface="Meiryo UI"/>
                <a:cs typeface="+mn-cs"/>
              </a:rPr>
              <a:t>２　</a:t>
            </a:r>
            <a:r>
              <a:rPr kumimoji="1" lang="en-US" altLang="ja-JP" sz="900" b="0" i="0" u="none" strike="noStrike" kern="1200" cap="none" spc="0" normalizeH="0" baseline="0" noProof="0" dirty="0">
                <a:ln>
                  <a:noFill/>
                </a:ln>
                <a:solidFill>
                  <a:srgbClr val="000000"/>
                </a:solidFill>
                <a:effectLst/>
                <a:uLnTx/>
                <a:uFillTx/>
                <a:latin typeface="Meiryo UI"/>
                <a:ea typeface="Meiryo UI"/>
                <a:cs typeface="+mn-cs"/>
              </a:rPr>
              <a:t>https://ised-isde.canada.ca/site/innovative-solutions-canada/en/user-centric-verifiable-digital-credentials</a:t>
            </a:r>
          </a:p>
        </p:txBody>
      </p:sp>
      <p:sp>
        <p:nvSpPr>
          <p:cNvPr id="36" name="正方形/長方形 35"/>
          <p:cNvSpPr/>
          <p:nvPr/>
        </p:nvSpPr>
        <p:spPr>
          <a:xfrm>
            <a:off x="456181" y="2210486"/>
            <a:ext cx="2343908" cy="239263"/>
          </a:xfrm>
          <a:prstGeom prst="rect">
            <a:avLst/>
          </a:prstGeom>
          <a:solidFill>
            <a:schemeClr val="accent2">
              <a:lumMod val="75000"/>
              <a:lumOff val="2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提案するソリューションの要件</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38" name="正方形/長方形 37"/>
          <p:cNvSpPr/>
          <p:nvPr/>
        </p:nvSpPr>
        <p:spPr>
          <a:xfrm>
            <a:off x="456181" y="3977259"/>
            <a:ext cx="2343908" cy="239263"/>
          </a:xfrm>
          <a:prstGeom prst="rect">
            <a:avLst/>
          </a:prstGeom>
          <a:solidFill>
            <a:schemeClr val="accent2">
              <a:lumMod val="75000"/>
              <a:lumOff val="2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プロジェクトへ</a:t>
            </a:r>
            <a:r>
              <a:rPr kumimoji="1" lang="ja-JP" altLang="en-US" sz="1400" b="1" i="0" u="none" strike="noStrike" kern="1200" cap="none" spc="0" normalizeH="0" baseline="0" noProof="0" dirty="0" smtClean="0">
                <a:ln>
                  <a:noFill/>
                </a:ln>
                <a:solidFill>
                  <a:srgbClr val="FFFFFF"/>
                </a:solidFill>
                <a:effectLst/>
                <a:uLnTx/>
                <a:uFillTx/>
                <a:latin typeface="Meiryo UI" panose="020B0604030504040204" pitchFamily="50" charset="-128"/>
                <a:ea typeface="Meiryo UI" panose="020B0604030504040204" pitchFamily="50" charset="-128"/>
                <a:cs typeface="+mn-cs"/>
              </a:rPr>
              <a:t>の</a:t>
            </a:r>
            <a:r>
              <a:rPr lang="ja-JP" altLang="en-US" sz="1400" b="1" dirty="0">
                <a:solidFill>
                  <a:srgbClr val="FFFFFF"/>
                </a:solidFill>
                <a:latin typeface="Meiryo UI" panose="020B0604030504040204" pitchFamily="50" charset="-128"/>
                <a:ea typeface="Meiryo UI" panose="020B0604030504040204" pitchFamily="50" charset="-128"/>
              </a:rPr>
              <a:t>資金提供</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39" name="正方形/長方形 38"/>
          <p:cNvSpPr/>
          <p:nvPr/>
        </p:nvSpPr>
        <p:spPr>
          <a:xfrm>
            <a:off x="456181" y="4199754"/>
            <a:ext cx="8902650" cy="524459"/>
          </a:xfrm>
          <a:prstGeom prst="rect">
            <a:avLst/>
          </a:prstGeom>
          <a:no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400" b="0" i="0" u="none" strike="noStrike" kern="1200" cap="none" spc="0" normalizeH="0" baseline="0" noProof="0" dirty="0">
                <a:ln>
                  <a:noFill/>
                </a:ln>
                <a:solidFill>
                  <a:srgbClr val="000000"/>
                </a:solidFill>
                <a:effectLst/>
                <a:uLnTx/>
                <a:uFillTx/>
                <a:latin typeface="Arial"/>
                <a:ea typeface="Meiryo UI"/>
                <a:cs typeface="+mn-cs"/>
              </a:rPr>
              <a:t>フェーズ１で最大</a:t>
            </a:r>
            <a:r>
              <a:rPr kumimoji="1" lang="en-US" altLang="ja-JP" sz="1400" b="0" i="0" u="none" strike="noStrike" kern="1200" cap="none" spc="0" normalizeH="0" baseline="0" noProof="0" dirty="0">
                <a:ln>
                  <a:noFill/>
                </a:ln>
                <a:solidFill>
                  <a:srgbClr val="000000"/>
                </a:solidFill>
                <a:effectLst/>
                <a:uLnTx/>
                <a:uFillTx/>
                <a:latin typeface="Arial"/>
                <a:ea typeface="Meiryo UI"/>
                <a:cs typeface="+mn-cs"/>
              </a:rPr>
              <a:t>150,000</a:t>
            </a:r>
            <a:r>
              <a:rPr kumimoji="1" lang="ja-JP" altLang="en-US" sz="1400" b="0" i="0" u="none" strike="noStrike" kern="1200" cap="none" spc="0" normalizeH="0" baseline="0" noProof="0" dirty="0">
                <a:ln>
                  <a:noFill/>
                </a:ln>
                <a:solidFill>
                  <a:srgbClr val="000000"/>
                </a:solidFill>
                <a:effectLst/>
                <a:uLnTx/>
                <a:uFillTx/>
                <a:latin typeface="Arial"/>
                <a:ea typeface="Meiryo UI"/>
                <a:cs typeface="+mn-cs"/>
              </a:rPr>
              <a:t>カナダドル、フェーズ</a:t>
            </a:r>
            <a:r>
              <a:rPr kumimoji="1" lang="en-US" altLang="ja-JP" sz="1400" b="0" i="0" u="none" strike="noStrike" kern="1200" cap="none" spc="0" normalizeH="0" baseline="0" noProof="0" dirty="0">
                <a:ln>
                  <a:noFill/>
                </a:ln>
                <a:solidFill>
                  <a:srgbClr val="000000"/>
                </a:solidFill>
                <a:effectLst/>
                <a:uLnTx/>
                <a:uFillTx/>
                <a:latin typeface="Arial"/>
                <a:ea typeface="Meiryo UI"/>
                <a:cs typeface="+mn-cs"/>
              </a:rPr>
              <a:t>2</a:t>
            </a:r>
            <a:r>
              <a:rPr kumimoji="1" lang="ja-JP" altLang="en-US" sz="1400" b="0" i="0" u="none" strike="noStrike" kern="1200" cap="none" spc="0" normalizeH="0" baseline="0" noProof="0" dirty="0">
                <a:ln>
                  <a:noFill/>
                </a:ln>
                <a:solidFill>
                  <a:srgbClr val="000000"/>
                </a:solidFill>
                <a:effectLst/>
                <a:uLnTx/>
                <a:uFillTx/>
                <a:latin typeface="Arial"/>
                <a:ea typeface="Meiryo UI"/>
                <a:cs typeface="+mn-cs"/>
              </a:rPr>
              <a:t>で最大</a:t>
            </a:r>
            <a:r>
              <a:rPr kumimoji="1" lang="en-US" altLang="ja-JP" sz="1400" b="0" i="0" u="none" strike="noStrike" kern="1200" cap="none" spc="0" normalizeH="0" baseline="0" noProof="0" dirty="0">
                <a:ln>
                  <a:noFill/>
                </a:ln>
                <a:solidFill>
                  <a:srgbClr val="000000"/>
                </a:solidFill>
                <a:effectLst/>
                <a:uLnTx/>
                <a:uFillTx/>
                <a:latin typeface="Arial"/>
                <a:ea typeface="Meiryo UI"/>
                <a:cs typeface="+mn-cs"/>
              </a:rPr>
              <a:t>1,000,000</a:t>
            </a:r>
            <a:r>
              <a:rPr kumimoji="1" lang="ja-JP" altLang="en-US" sz="1400" b="0" i="0" u="none" strike="noStrike" kern="1200" cap="none" spc="0" normalizeH="0" baseline="0" noProof="0" dirty="0">
                <a:ln>
                  <a:noFill/>
                </a:ln>
                <a:solidFill>
                  <a:srgbClr val="000000"/>
                </a:solidFill>
                <a:effectLst/>
                <a:uLnTx/>
                <a:uFillTx/>
                <a:latin typeface="Arial"/>
                <a:ea typeface="Meiryo UI"/>
                <a:cs typeface="+mn-cs"/>
              </a:rPr>
              <a:t>カナダドル</a:t>
            </a:r>
            <a:r>
              <a:rPr kumimoji="1" lang="ja-JP" altLang="en-US" sz="1400" b="0" i="0" u="none" strike="noStrike" kern="1200" cap="none" spc="0" normalizeH="0" baseline="0" noProof="0" dirty="0" smtClean="0">
                <a:ln>
                  <a:noFill/>
                </a:ln>
                <a:solidFill>
                  <a:srgbClr val="000000"/>
                </a:solidFill>
                <a:effectLst/>
                <a:uLnTx/>
                <a:uFillTx/>
                <a:latin typeface="Arial"/>
                <a:ea typeface="Meiryo UI"/>
                <a:cs typeface="+mn-cs"/>
              </a:rPr>
              <a:t>の</a:t>
            </a:r>
            <a:r>
              <a:rPr lang="ja-JP" altLang="en-US" sz="1400" dirty="0">
                <a:solidFill>
                  <a:srgbClr val="000000"/>
                </a:solidFill>
                <a:latin typeface="Arial"/>
                <a:ea typeface="Meiryo UI"/>
              </a:rPr>
              <a:t>資金提供</a:t>
            </a:r>
            <a:r>
              <a:rPr kumimoji="1" lang="ja-JP" altLang="en-US" sz="1400" b="0" i="0" u="none" strike="noStrike" kern="1200" cap="none" spc="0" normalizeH="0" baseline="0" noProof="0" dirty="0" smtClean="0">
                <a:ln>
                  <a:noFill/>
                </a:ln>
                <a:solidFill>
                  <a:srgbClr val="000000"/>
                </a:solidFill>
                <a:effectLst/>
                <a:uLnTx/>
                <a:uFillTx/>
                <a:latin typeface="Arial"/>
                <a:ea typeface="Meiryo UI"/>
                <a:cs typeface="+mn-cs"/>
              </a:rPr>
              <a:t>を</a:t>
            </a:r>
            <a:r>
              <a:rPr kumimoji="1" lang="ja-JP" altLang="en-US" sz="1400" b="0" i="0" u="none" strike="noStrike" kern="1200" cap="none" spc="0" normalizeH="0" baseline="0" noProof="0" dirty="0">
                <a:ln>
                  <a:noFill/>
                </a:ln>
                <a:solidFill>
                  <a:srgbClr val="000000"/>
                </a:solidFill>
                <a:effectLst/>
                <a:uLnTx/>
                <a:uFillTx/>
                <a:latin typeface="Arial"/>
                <a:ea typeface="Meiryo UI"/>
                <a:cs typeface="+mn-cs"/>
              </a:rPr>
              <a:t>行うとして提案を募集し、フェーズ</a:t>
            </a:r>
            <a:r>
              <a:rPr kumimoji="1" lang="en-US" altLang="ja-JP" sz="1400" b="0" i="0" u="none" strike="noStrike" kern="1200" cap="none" spc="0" normalizeH="0" baseline="0" noProof="0" dirty="0">
                <a:ln>
                  <a:noFill/>
                </a:ln>
                <a:solidFill>
                  <a:srgbClr val="000000"/>
                </a:solidFill>
                <a:effectLst/>
                <a:uLnTx/>
                <a:uFillTx/>
                <a:latin typeface="Arial"/>
                <a:ea typeface="Meiryo UI"/>
                <a:cs typeface="+mn-cs"/>
              </a:rPr>
              <a:t>1</a:t>
            </a:r>
            <a:r>
              <a:rPr kumimoji="1" lang="ja-JP" altLang="en-US" sz="1400" b="0" i="0" u="none" strike="noStrike" kern="1200" cap="none" spc="0" normalizeH="0" baseline="0" noProof="0" dirty="0">
                <a:ln>
                  <a:noFill/>
                </a:ln>
                <a:solidFill>
                  <a:srgbClr val="000000"/>
                </a:solidFill>
                <a:effectLst/>
                <a:uLnTx/>
                <a:uFillTx/>
                <a:latin typeface="Arial"/>
                <a:ea typeface="Meiryo UI"/>
                <a:cs typeface="+mn-cs"/>
              </a:rPr>
              <a:t>で適格とされた提案のみフェーズ</a:t>
            </a:r>
            <a:r>
              <a:rPr kumimoji="1" lang="en-US" altLang="ja-JP" sz="1400" b="0" i="0" u="none" strike="noStrike" kern="1200" cap="none" spc="0" normalizeH="0" baseline="0" noProof="0" dirty="0">
                <a:ln>
                  <a:noFill/>
                </a:ln>
                <a:solidFill>
                  <a:srgbClr val="000000"/>
                </a:solidFill>
                <a:effectLst/>
                <a:uLnTx/>
                <a:uFillTx/>
                <a:latin typeface="Arial"/>
                <a:ea typeface="Meiryo UI"/>
                <a:cs typeface="+mn-cs"/>
              </a:rPr>
              <a:t>2</a:t>
            </a:r>
            <a:r>
              <a:rPr kumimoji="1" lang="ja-JP" altLang="en-US" sz="1400" b="0" i="0" u="none" strike="noStrike" kern="1200" cap="none" spc="0" normalizeH="0" baseline="0" noProof="0" dirty="0">
                <a:ln>
                  <a:noFill/>
                </a:ln>
                <a:solidFill>
                  <a:srgbClr val="000000"/>
                </a:solidFill>
                <a:effectLst/>
                <a:uLnTx/>
                <a:uFillTx/>
                <a:latin typeface="Arial"/>
                <a:ea typeface="Meiryo UI"/>
                <a:cs typeface="+mn-cs"/>
              </a:rPr>
              <a:t>に進んだ</a:t>
            </a:r>
          </a:p>
        </p:txBody>
      </p:sp>
      <p:sp>
        <p:nvSpPr>
          <p:cNvPr id="40" name="正方形/長方形 39"/>
          <p:cNvSpPr/>
          <p:nvPr/>
        </p:nvSpPr>
        <p:spPr>
          <a:xfrm>
            <a:off x="456181" y="4906831"/>
            <a:ext cx="2343908" cy="239263"/>
          </a:xfrm>
          <a:prstGeom prst="rect">
            <a:avLst/>
          </a:prstGeom>
          <a:solidFill>
            <a:schemeClr val="accent2">
              <a:lumMod val="75000"/>
              <a:lumOff val="2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採択されたユースケース</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41" name="正方形/長方形 40"/>
          <p:cNvSpPr/>
          <p:nvPr/>
        </p:nvSpPr>
        <p:spPr>
          <a:xfrm>
            <a:off x="501675" y="5126245"/>
            <a:ext cx="8902650" cy="759390"/>
          </a:xfrm>
          <a:prstGeom prst="rect">
            <a:avLst/>
          </a:prstGeom>
          <a:no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400" b="0" i="0" u="none" strike="noStrike" kern="1200" cap="none" spc="0" normalizeH="0" baseline="0" noProof="0" dirty="0">
                <a:ln>
                  <a:noFill/>
                </a:ln>
                <a:solidFill>
                  <a:srgbClr val="000000"/>
                </a:solidFill>
                <a:effectLst/>
                <a:uLnTx/>
                <a:uFillTx/>
                <a:latin typeface="Arial"/>
                <a:ea typeface="Meiryo UI"/>
                <a:cs typeface="+mn-cs"/>
              </a:rPr>
              <a:t>最終的に</a:t>
            </a:r>
            <a:r>
              <a:rPr kumimoji="1" lang="en-US" altLang="ja-JP" sz="1400" b="0" i="0" u="none" strike="noStrike" kern="1200" cap="none" spc="0" normalizeH="0" baseline="0" noProof="0" dirty="0">
                <a:ln>
                  <a:noFill/>
                </a:ln>
                <a:solidFill>
                  <a:srgbClr val="000000"/>
                </a:solidFill>
                <a:effectLst/>
                <a:uLnTx/>
                <a:uFillTx/>
                <a:latin typeface="Arial"/>
                <a:ea typeface="Meiryo UI"/>
                <a:cs typeface="+mn-cs"/>
              </a:rPr>
              <a:t>6</a:t>
            </a:r>
            <a:r>
              <a:rPr kumimoji="1" lang="ja-JP" altLang="en-US" sz="1400" b="0" i="0" u="none" strike="noStrike" kern="1200" cap="none" spc="0" normalizeH="0" baseline="0" noProof="0" dirty="0" err="1">
                <a:ln>
                  <a:noFill/>
                </a:ln>
                <a:solidFill>
                  <a:srgbClr val="000000"/>
                </a:solidFill>
                <a:effectLst/>
                <a:uLnTx/>
                <a:uFillTx/>
                <a:latin typeface="Arial"/>
                <a:ea typeface="Meiryo UI"/>
                <a:cs typeface="+mn-cs"/>
              </a:rPr>
              <a:t>つの</a:t>
            </a:r>
            <a:r>
              <a:rPr kumimoji="1" lang="ja-JP" altLang="en-US" sz="1400" b="0" i="0" u="none" strike="noStrike" kern="1200" cap="none" spc="0" normalizeH="0" baseline="0" noProof="0" dirty="0">
                <a:ln>
                  <a:noFill/>
                </a:ln>
                <a:solidFill>
                  <a:srgbClr val="000000"/>
                </a:solidFill>
                <a:effectLst/>
                <a:uLnTx/>
                <a:uFillTx/>
                <a:latin typeface="Arial"/>
                <a:ea typeface="Meiryo UI"/>
                <a:cs typeface="+mn-cs"/>
              </a:rPr>
              <a:t>ユースケースが公表されており、</a:t>
            </a:r>
            <a:r>
              <a:rPr kumimoji="1" lang="en-US" altLang="ja-JP" sz="1400" b="0" i="0" u="none" strike="noStrike" kern="1200" cap="none" spc="0" normalizeH="0" baseline="0" noProof="0" dirty="0">
                <a:ln>
                  <a:noFill/>
                </a:ln>
                <a:solidFill>
                  <a:srgbClr val="000000"/>
                </a:solidFill>
                <a:effectLst/>
                <a:uLnTx/>
                <a:uFillTx/>
                <a:latin typeface="Arial"/>
                <a:ea typeface="Meiryo UI"/>
                <a:cs typeface="+mn-cs"/>
              </a:rPr>
              <a:t>2021</a:t>
            </a:r>
            <a:r>
              <a:rPr kumimoji="1" lang="ja-JP" altLang="en-US" sz="1400" b="0" i="0" u="none" strike="noStrike" kern="1200" cap="none" spc="0" normalizeH="0" baseline="0" noProof="0" dirty="0">
                <a:ln>
                  <a:noFill/>
                </a:ln>
                <a:solidFill>
                  <a:srgbClr val="000000"/>
                </a:solidFill>
                <a:effectLst/>
                <a:uLnTx/>
                <a:uFillTx/>
                <a:latin typeface="Arial"/>
                <a:ea typeface="Meiryo UI"/>
                <a:cs typeface="+mn-cs"/>
              </a:rPr>
              <a:t>年に最終報告会と公開デモが実施された</a:t>
            </a:r>
            <a:endParaRPr kumimoji="1" lang="en-US" altLang="ja-JP" sz="1400" b="0" i="0" u="none" strike="noStrike" kern="1200" cap="none" spc="0" normalizeH="0" baseline="0" noProof="0" dirty="0">
              <a:ln>
                <a:noFill/>
              </a:ln>
              <a:solidFill>
                <a:srgbClr val="000000"/>
              </a:solidFill>
              <a:effectLst/>
              <a:uLnTx/>
              <a:uFillTx/>
              <a:latin typeface="Arial"/>
              <a:ea typeface="Meiryo UI"/>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400" b="0" i="0" u="none" strike="noStrike" kern="1200" cap="none" spc="0" normalizeH="0" baseline="0" noProof="0" dirty="0">
                <a:ln>
                  <a:noFill/>
                </a:ln>
                <a:solidFill>
                  <a:srgbClr val="000000"/>
                </a:solidFill>
                <a:effectLst/>
                <a:uLnTx/>
                <a:uFillTx/>
                <a:latin typeface="Arial"/>
                <a:ea typeface="Meiryo UI"/>
                <a:cs typeface="+mn-cs"/>
              </a:rPr>
              <a:t>採択されたベンダーにはオンタリオ州デジタル</a:t>
            </a:r>
            <a:r>
              <a:rPr kumimoji="1" lang="en-US" altLang="ja-JP" sz="1400" b="0" i="0" u="none" strike="noStrike" kern="1200" cap="none" spc="0" normalizeH="0" baseline="0" noProof="0" dirty="0">
                <a:ln>
                  <a:noFill/>
                </a:ln>
                <a:solidFill>
                  <a:srgbClr val="000000"/>
                </a:solidFill>
                <a:effectLst/>
                <a:uLnTx/>
                <a:uFillTx/>
                <a:latin typeface="Arial"/>
                <a:ea typeface="Meiryo UI"/>
                <a:cs typeface="+mn-cs"/>
              </a:rPr>
              <a:t>ID</a:t>
            </a:r>
            <a:r>
              <a:rPr kumimoji="1" lang="ja-JP" altLang="en-US" sz="1400" b="0" i="0" u="none" strike="noStrike" kern="1200" cap="none" spc="0" normalizeH="0" baseline="0" noProof="0" dirty="0">
                <a:ln>
                  <a:noFill/>
                </a:ln>
                <a:solidFill>
                  <a:srgbClr val="000000"/>
                </a:solidFill>
                <a:effectLst/>
                <a:uLnTx/>
                <a:uFillTx/>
                <a:latin typeface="Arial"/>
                <a:ea typeface="Meiryo UI"/>
                <a:cs typeface="+mn-cs"/>
              </a:rPr>
              <a:t>に関係する</a:t>
            </a:r>
            <a:r>
              <a:rPr kumimoji="1" lang="en-US" altLang="ja-JP" sz="1400" b="0" i="0" u="none" strike="noStrike" kern="1200" cap="none" spc="0" normalizeH="0" baseline="0" noProof="0" dirty="0" err="1">
                <a:ln>
                  <a:noFill/>
                </a:ln>
                <a:solidFill>
                  <a:srgbClr val="000000"/>
                </a:solidFill>
                <a:effectLst/>
                <a:uLnTx/>
                <a:uFillTx/>
                <a:latin typeface="Arial"/>
                <a:ea typeface="Meiryo UI"/>
                <a:cs typeface="+mn-cs"/>
              </a:rPr>
              <a:t>Bluink</a:t>
            </a:r>
            <a:r>
              <a:rPr kumimoji="1" lang="ja-JP" altLang="en-US" sz="1400" b="0" i="0" u="none" strike="noStrike" kern="1200" cap="none" spc="0" normalizeH="0" baseline="0" noProof="0" dirty="0">
                <a:ln>
                  <a:noFill/>
                </a:ln>
                <a:solidFill>
                  <a:srgbClr val="000000"/>
                </a:solidFill>
                <a:effectLst/>
                <a:uLnTx/>
                <a:uFillTx/>
                <a:latin typeface="Arial"/>
                <a:ea typeface="Meiryo UI"/>
                <a:cs typeface="+mn-cs"/>
              </a:rPr>
              <a:t>や</a:t>
            </a:r>
            <a:r>
              <a:rPr kumimoji="1" lang="en-US" altLang="ja-JP" sz="1400" b="0" i="0" u="none" strike="noStrike" kern="1200" cap="none" spc="0" normalizeH="0" baseline="0" noProof="0" dirty="0" err="1">
                <a:ln>
                  <a:noFill/>
                </a:ln>
                <a:solidFill>
                  <a:srgbClr val="000000"/>
                </a:solidFill>
                <a:effectLst/>
                <a:uLnTx/>
                <a:uFillTx/>
                <a:latin typeface="Arial"/>
                <a:ea typeface="Meiryo UI"/>
                <a:cs typeface="+mn-cs"/>
              </a:rPr>
              <a:t>Verified.Me</a:t>
            </a:r>
            <a:r>
              <a:rPr kumimoji="1" lang="ja-JP" altLang="en-US" sz="1400" b="0" i="0" u="none" strike="noStrike" kern="1200" cap="none" spc="0" normalizeH="0" baseline="0" noProof="0" dirty="0">
                <a:ln>
                  <a:noFill/>
                </a:ln>
                <a:solidFill>
                  <a:srgbClr val="000000"/>
                </a:solidFill>
                <a:effectLst/>
                <a:uLnTx/>
                <a:uFillTx/>
                <a:latin typeface="Arial"/>
                <a:ea typeface="Meiryo UI"/>
                <a:cs typeface="+mn-cs"/>
              </a:rPr>
              <a:t>の提供主体である</a:t>
            </a:r>
            <a:r>
              <a:rPr kumimoji="1" lang="en-US" altLang="ja-JP" sz="1400" b="0" i="0" u="none" strike="noStrike" kern="1200" cap="none" spc="0" normalizeH="0" baseline="0" noProof="0" dirty="0" err="1">
                <a:ln>
                  <a:noFill/>
                </a:ln>
                <a:solidFill>
                  <a:srgbClr val="000000"/>
                </a:solidFill>
                <a:effectLst/>
                <a:uLnTx/>
                <a:uFillTx/>
                <a:latin typeface="Arial"/>
                <a:ea typeface="Meiryo UI"/>
                <a:cs typeface="+mn-cs"/>
              </a:rPr>
              <a:t>Securekey</a:t>
            </a:r>
            <a:r>
              <a:rPr kumimoji="1" lang="ja-JP" altLang="en-US" sz="1400" b="0" i="0" u="none" strike="noStrike" kern="1200" cap="none" spc="0" normalizeH="0" baseline="0" noProof="0" dirty="0">
                <a:ln>
                  <a:noFill/>
                </a:ln>
                <a:solidFill>
                  <a:srgbClr val="000000"/>
                </a:solidFill>
                <a:effectLst/>
                <a:uLnTx/>
                <a:uFillTx/>
                <a:latin typeface="Arial"/>
                <a:ea typeface="Meiryo UI"/>
                <a:cs typeface="+mn-cs"/>
              </a:rPr>
              <a:t>などが含まれている</a:t>
            </a:r>
          </a:p>
        </p:txBody>
      </p:sp>
      <p:sp>
        <p:nvSpPr>
          <p:cNvPr id="4" name="正方形/長方形 3"/>
          <p:cNvSpPr/>
          <p:nvPr/>
        </p:nvSpPr>
        <p:spPr>
          <a:xfrm>
            <a:off x="331490" y="1780623"/>
            <a:ext cx="9243021" cy="33855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600" b="1" i="0" u="sng" strike="noStrike" kern="1200" cap="none" spc="0" normalizeH="0" baseline="0" noProof="0" dirty="0">
                <a:ln>
                  <a:noFill/>
                </a:ln>
                <a:solidFill>
                  <a:schemeClr val="accent2">
                    <a:lumMod val="75000"/>
                    <a:lumOff val="25000"/>
                  </a:schemeClr>
                </a:solidFill>
                <a:effectLst/>
                <a:uLnTx/>
                <a:uFillTx/>
                <a:latin typeface="Meiryo UI"/>
                <a:ea typeface="Meiryo UI"/>
                <a:cs typeface="+mn-cs"/>
              </a:rPr>
              <a:t>User-Centric Verifiable Digital Credentials</a:t>
            </a:r>
            <a:r>
              <a:rPr kumimoji="1" lang="ja-JP" altLang="en-US" sz="1600" b="1" i="0" u="sng" strike="noStrike" kern="1200" cap="none" spc="0" normalizeH="0" baseline="0" noProof="0" dirty="0">
                <a:ln>
                  <a:noFill/>
                </a:ln>
                <a:solidFill>
                  <a:schemeClr val="accent2">
                    <a:lumMod val="75000"/>
                    <a:lumOff val="25000"/>
                  </a:schemeClr>
                </a:solidFill>
                <a:effectLst/>
                <a:uLnTx/>
                <a:uFillTx/>
                <a:latin typeface="Meiryo UI"/>
                <a:ea typeface="Meiryo UI"/>
                <a:cs typeface="+mn-cs"/>
              </a:rPr>
              <a:t>の公募概要</a:t>
            </a:r>
          </a:p>
        </p:txBody>
      </p:sp>
    </p:spTree>
    <p:extLst>
      <p:ext uri="{BB962C8B-B14F-4D97-AF65-F5344CB8AC3E}">
        <p14:creationId xmlns:p14="http://schemas.microsoft.com/office/powerpoint/2010/main" val="2695480785"/>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タイトル 7"/>
          <p:cNvSpPr>
            <a:spLocks noGrp="1"/>
          </p:cNvSpPr>
          <p:nvPr>
            <p:ph type="title"/>
          </p:nvPr>
        </p:nvSpPr>
        <p:spPr>
          <a:xfrm>
            <a:off x="331490" y="164692"/>
            <a:ext cx="9243021" cy="497459"/>
          </a:xfrm>
        </p:spPr>
        <p:txBody>
          <a:bodyPr>
            <a:normAutofit fontScale="90000"/>
          </a:bodyPr>
          <a:lstStyle/>
          <a:p>
            <a:r>
              <a:rPr lang="en-US" altLang="ja-JP" sz="1100" dirty="0">
                <a:solidFill>
                  <a:srgbClr val="002060"/>
                </a:solidFill>
              </a:rPr>
              <a:t>3.3.2</a:t>
            </a:r>
            <a:r>
              <a:rPr lang="ja-JP" altLang="en-US" sz="1100" dirty="0">
                <a:solidFill>
                  <a:srgbClr val="002060"/>
                </a:solidFill>
              </a:rPr>
              <a:t>　自己主権型／分散型アイデンティティに関する取り組み・ユースケース　</a:t>
            </a:r>
            <a:r>
              <a:rPr lang="en-US" altLang="ja-JP" sz="1400" b="1" spc="0" dirty="0">
                <a:solidFill>
                  <a:srgbClr val="002060"/>
                </a:solidFill>
              </a:rPr>
              <a:t/>
            </a:r>
            <a:br>
              <a:rPr lang="en-US" altLang="ja-JP" sz="1400" b="1" spc="0" dirty="0">
                <a:solidFill>
                  <a:srgbClr val="002060"/>
                </a:solidFill>
              </a:rPr>
            </a:br>
            <a:r>
              <a:rPr lang="en-US" altLang="ja-JP" sz="2000" b="1" spc="0" dirty="0">
                <a:solidFill>
                  <a:srgbClr val="002060"/>
                </a:solidFill>
              </a:rPr>
              <a:t>OPC</a:t>
            </a:r>
            <a:r>
              <a:rPr lang="ja-JP" altLang="en-US" sz="2000" b="1" spc="0" dirty="0">
                <a:solidFill>
                  <a:srgbClr val="002060"/>
                </a:solidFill>
              </a:rPr>
              <a:t>に</a:t>
            </a:r>
            <a:r>
              <a:rPr lang="ja-JP" altLang="en-US" sz="2000" b="1" spc="0" dirty="0" smtClean="0">
                <a:solidFill>
                  <a:srgbClr val="002060"/>
                </a:solidFill>
              </a:rPr>
              <a:t>よる</a:t>
            </a:r>
            <a:r>
              <a:rPr lang="ja-JP" altLang="en-US" sz="2000" dirty="0">
                <a:solidFill>
                  <a:srgbClr val="002060"/>
                </a:solidFill>
              </a:rPr>
              <a:t>取り組み</a:t>
            </a:r>
            <a:endParaRPr lang="ja-JP" altLang="en-US" sz="3100" b="1" spc="0" dirty="0">
              <a:solidFill>
                <a:srgbClr val="002060"/>
              </a:solidFill>
            </a:endParaRPr>
          </a:p>
        </p:txBody>
      </p:sp>
      <p:sp>
        <p:nvSpPr>
          <p:cNvPr id="10" name="正方形/長方形 9"/>
          <p:cNvSpPr/>
          <p:nvPr/>
        </p:nvSpPr>
        <p:spPr>
          <a:xfrm>
            <a:off x="8589228" y="74294"/>
            <a:ext cx="985283" cy="186395"/>
          </a:xfrm>
          <a:prstGeom prst="rect">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米国</a:t>
            </a:r>
          </a:p>
        </p:txBody>
      </p:sp>
      <p:sp>
        <p:nvSpPr>
          <p:cNvPr id="11" name="正方形/長方形 10"/>
          <p:cNvSpPr/>
          <p:nvPr/>
        </p:nvSpPr>
        <p:spPr>
          <a:xfrm>
            <a:off x="8589228" y="287160"/>
            <a:ext cx="985283" cy="186395"/>
          </a:xfrm>
          <a:prstGeom prst="rect">
            <a:avLst/>
          </a:prstGeom>
          <a:solidFill>
            <a:schemeClr val="accent2">
              <a:lumMod val="25000"/>
              <a:lumOff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カナダ</a:t>
            </a:r>
          </a:p>
        </p:txBody>
      </p:sp>
      <p:sp>
        <p:nvSpPr>
          <p:cNvPr id="2" name="テキスト プレースホルダー 1"/>
          <p:cNvSpPr>
            <a:spLocks noGrp="1"/>
          </p:cNvSpPr>
          <p:nvPr>
            <p:ph type="body" sz="quarter" idx="10"/>
          </p:nvPr>
        </p:nvSpPr>
        <p:spPr/>
        <p:txBody>
          <a:bodyPr/>
          <a:lstStyle/>
          <a:p>
            <a:pPr lvl="0" defTabSz="609559">
              <a:defRPr/>
            </a:pPr>
            <a:r>
              <a:rPr lang="ja-JP" altLang="en-US" b="1" dirty="0">
                <a:solidFill>
                  <a:srgbClr val="000000">
                    <a:lumMod val="85000"/>
                    <a:lumOff val="15000"/>
                  </a:srgbClr>
                </a:solidFill>
              </a:rPr>
              <a:t>カナダのプライバシー権の保護および促進を目的とした両院議会内の主体である</a:t>
            </a:r>
            <a:r>
              <a:rPr lang="en-US" altLang="ja-JP" b="1" dirty="0">
                <a:solidFill>
                  <a:srgbClr val="000000">
                    <a:lumMod val="85000"/>
                    <a:lumOff val="15000"/>
                  </a:srgbClr>
                </a:solidFill>
              </a:rPr>
              <a:t>OPC</a:t>
            </a:r>
            <a:r>
              <a:rPr lang="ja-JP" altLang="en-US" b="1" dirty="0">
                <a:solidFill>
                  <a:srgbClr val="000000">
                    <a:lumMod val="85000"/>
                    <a:lumOff val="15000"/>
                  </a:srgbClr>
                </a:solidFill>
              </a:rPr>
              <a:t>（プライバシーコミッショナー事務局）は、デジタル</a:t>
            </a:r>
            <a:r>
              <a:rPr lang="en-US" altLang="ja-JP" b="1" dirty="0">
                <a:solidFill>
                  <a:srgbClr val="000000">
                    <a:lumMod val="85000"/>
                    <a:lumOff val="15000"/>
                  </a:srgbClr>
                </a:solidFill>
              </a:rPr>
              <a:t>ID</a:t>
            </a:r>
            <a:r>
              <a:rPr lang="ja-JP" altLang="en-US" b="1" dirty="0">
                <a:solidFill>
                  <a:srgbClr val="000000">
                    <a:lumMod val="85000"/>
                    <a:lumOff val="15000"/>
                  </a:srgbClr>
                </a:solidFill>
              </a:rPr>
              <a:t>の実装に係る研究への支援や、デジタル</a:t>
            </a:r>
            <a:r>
              <a:rPr lang="en-US" altLang="ja-JP" b="1" dirty="0">
                <a:solidFill>
                  <a:srgbClr val="000000">
                    <a:lumMod val="85000"/>
                    <a:lumOff val="15000"/>
                  </a:srgbClr>
                </a:solidFill>
              </a:rPr>
              <a:t>ID</a:t>
            </a:r>
            <a:r>
              <a:rPr lang="ja-JP" altLang="en-US" b="1" dirty="0">
                <a:solidFill>
                  <a:srgbClr val="000000">
                    <a:lumMod val="85000"/>
                    <a:lumOff val="15000"/>
                  </a:srgbClr>
                </a:solidFill>
              </a:rPr>
              <a:t>やプライバシーについてオンブズマンとの共同決議などを行っており</a:t>
            </a:r>
            <a:r>
              <a:rPr lang="ja-JP" altLang="en-US" b="1" baseline="30000" dirty="0">
                <a:solidFill>
                  <a:srgbClr val="000000">
                    <a:lumMod val="85000"/>
                    <a:lumOff val="15000"/>
                  </a:srgbClr>
                </a:solidFill>
              </a:rPr>
              <a:t>１</a:t>
            </a:r>
            <a:r>
              <a:rPr lang="ja-JP" altLang="en-US" b="1" dirty="0">
                <a:solidFill>
                  <a:srgbClr val="000000">
                    <a:lumMod val="85000"/>
                    <a:lumOff val="15000"/>
                  </a:srgbClr>
                </a:solidFill>
              </a:rPr>
              <a:t>、特にデジタル</a:t>
            </a:r>
            <a:r>
              <a:rPr lang="en-US" altLang="ja-JP" b="1" dirty="0">
                <a:solidFill>
                  <a:srgbClr val="000000">
                    <a:lumMod val="85000"/>
                    <a:lumOff val="15000"/>
                  </a:srgbClr>
                </a:solidFill>
              </a:rPr>
              <a:t>ID</a:t>
            </a:r>
            <a:r>
              <a:rPr lang="ja-JP" altLang="en-US" b="1" dirty="0">
                <a:solidFill>
                  <a:srgbClr val="000000">
                    <a:lumMod val="85000"/>
                    <a:lumOff val="15000"/>
                  </a:srgbClr>
                </a:solidFill>
              </a:rPr>
              <a:t>エコシステムに関係する共同決議においては、中央集権的な仕組みを避け、個人の主権とプライバシーを重視するよう政府含むデジタル</a:t>
            </a:r>
            <a:r>
              <a:rPr lang="en-US" altLang="ja-JP" b="1" dirty="0">
                <a:solidFill>
                  <a:srgbClr val="000000">
                    <a:lumMod val="85000"/>
                    <a:lumOff val="15000"/>
                  </a:srgbClr>
                </a:solidFill>
              </a:rPr>
              <a:t>ID</a:t>
            </a:r>
            <a:r>
              <a:rPr lang="ja-JP" altLang="en-US" b="1" dirty="0">
                <a:solidFill>
                  <a:srgbClr val="000000">
                    <a:lumMod val="85000"/>
                    <a:lumOff val="15000"/>
                  </a:srgbClr>
                </a:solidFill>
              </a:rPr>
              <a:t>のステークホルダーに求めていることが分かる</a:t>
            </a:r>
            <a:r>
              <a:rPr lang="ja-JP" altLang="en-US" b="1" baseline="30000" dirty="0">
                <a:solidFill>
                  <a:srgbClr val="000000">
                    <a:lumMod val="85000"/>
                    <a:lumOff val="15000"/>
                  </a:srgbClr>
                </a:solidFill>
              </a:rPr>
              <a:t>２</a:t>
            </a:r>
            <a:endParaRPr lang="en-US" altLang="ja-JP" b="1" baseline="30000" dirty="0">
              <a:solidFill>
                <a:srgbClr val="000000">
                  <a:lumMod val="85000"/>
                  <a:lumOff val="15000"/>
                </a:srgbClr>
              </a:solidFill>
            </a:endParaRPr>
          </a:p>
          <a:p>
            <a:endParaRPr kumimoji="1" lang="ja-JP" altLang="en-US" b="1" dirty="0"/>
          </a:p>
        </p:txBody>
      </p:sp>
      <p:sp>
        <p:nvSpPr>
          <p:cNvPr id="19" name="正方形/長方形 18"/>
          <p:cNvSpPr/>
          <p:nvPr/>
        </p:nvSpPr>
        <p:spPr>
          <a:xfrm>
            <a:off x="331490" y="6221202"/>
            <a:ext cx="8039877" cy="5078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rgbClr val="000000"/>
                </a:solidFill>
                <a:effectLst/>
                <a:uLnTx/>
                <a:uFillTx/>
                <a:latin typeface="Meiryo UI"/>
                <a:ea typeface="Meiryo UI"/>
                <a:cs typeface="+mn-cs"/>
              </a:rPr>
              <a:t>出所）１　</a:t>
            </a:r>
            <a:r>
              <a:rPr kumimoji="1" lang="en-US" altLang="ja-JP" sz="900" b="0" i="0" u="none" strike="noStrike" kern="1200" cap="none" spc="0" normalizeH="0" baseline="0" noProof="0" dirty="0">
                <a:ln>
                  <a:noFill/>
                </a:ln>
                <a:solidFill>
                  <a:srgbClr val="000000"/>
                </a:solidFill>
                <a:effectLst/>
                <a:uLnTx/>
                <a:uFillTx/>
                <a:latin typeface="Meiryo UI"/>
                <a:ea typeface="Meiryo UI"/>
                <a:cs typeface="+mn-cs"/>
              </a:rPr>
              <a:t>https://www.priv.gc.ca/en/opc-actions-and-decisions/research/funding-for-privacy-research-and-knowledge-translation/cp_bg/</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rgbClr val="000000"/>
                </a:solidFill>
                <a:effectLst/>
                <a:uLnTx/>
                <a:uFillTx/>
                <a:latin typeface="Meiryo UI"/>
                <a:ea typeface="Meiryo UI"/>
                <a:cs typeface="+mn-cs"/>
              </a:rPr>
              <a:t>　　　　 ２　</a:t>
            </a:r>
            <a:r>
              <a:rPr kumimoji="1" lang="en-US" altLang="ja-JP" sz="900" b="0" i="0" u="none" strike="noStrike" kern="1200" cap="none" spc="0" normalizeH="0" baseline="0" noProof="0" dirty="0">
                <a:ln>
                  <a:noFill/>
                </a:ln>
                <a:solidFill>
                  <a:srgbClr val="000000"/>
                </a:solidFill>
                <a:effectLst/>
                <a:uLnTx/>
                <a:uFillTx/>
                <a:latin typeface="Meiryo UI"/>
                <a:ea typeface="Meiryo UI"/>
                <a:cs typeface="+mn-cs"/>
              </a:rPr>
              <a:t>https://www.priv.gc.ca/en/about-the-opc/what-we-do/provincial-and-territorial-collaboration/joint-resolutions-with-provinces-and-territories/res_220921_02/</a:t>
            </a:r>
            <a:endParaRPr kumimoji="1" lang="ja-JP" altLang="en-US" sz="900" b="0"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33" name="テキスト ボックス 32"/>
          <p:cNvSpPr txBox="1"/>
          <p:nvPr/>
        </p:nvSpPr>
        <p:spPr>
          <a:xfrm>
            <a:off x="3309089" y="2246297"/>
            <a:ext cx="3463740" cy="335704"/>
          </a:xfrm>
          <a:prstGeom prst="rect">
            <a:avLst/>
          </a:prstGeom>
        </p:spPr>
        <p:txBody>
          <a:bodyPr vert="horz" wrap="none" lIns="0" tIns="45720" rIns="0" bIns="45720" rtlCol="0" anchor="t" anchorCtr="0">
            <a:normAutofit fontScale="975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600" b="1" i="0" u="sng" strike="noStrike" kern="1200" cap="none" spc="0" normalizeH="0" baseline="0" noProof="0" dirty="0">
                <a:ln>
                  <a:noFill/>
                </a:ln>
                <a:solidFill>
                  <a:srgbClr val="070F26">
                    <a:lumMod val="75000"/>
                    <a:lumOff val="25000"/>
                  </a:srgbClr>
                </a:solidFill>
                <a:effectLst/>
                <a:uLnTx/>
                <a:uFillTx/>
                <a:latin typeface="Meiryo UI"/>
                <a:ea typeface="Meiryo UI"/>
                <a:cs typeface="+mn-cs"/>
              </a:rPr>
              <a:t>OPC</a:t>
            </a:r>
            <a:r>
              <a:rPr kumimoji="1" lang="ja-JP" altLang="en-US" sz="1600" b="1" i="0" u="sng" strike="noStrike" kern="1200" cap="none" spc="0" normalizeH="0" baseline="0" noProof="0" dirty="0">
                <a:ln>
                  <a:noFill/>
                </a:ln>
                <a:solidFill>
                  <a:srgbClr val="070F26">
                    <a:lumMod val="75000"/>
                    <a:lumOff val="25000"/>
                  </a:srgbClr>
                </a:solidFill>
                <a:effectLst/>
                <a:uLnTx/>
                <a:uFillTx/>
                <a:latin typeface="Meiryo UI"/>
                <a:ea typeface="Meiryo UI"/>
                <a:cs typeface="+mn-cs"/>
              </a:rPr>
              <a:t>による取り組み例</a:t>
            </a:r>
          </a:p>
        </p:txBody>
      </p:sp>
      <p:sp>
        <p:nvSpPr>
          <p:cNvPr id="34" name="角丸四角形 33"/>
          <p:cNvSpPr/>
          <p:nvPr/>
        </p:nvSpPr>
        <p:spPr>
          <a:xfrm>
            <a:off x="1064176" y="2614731"/>
            <a:ext cx="8284779" cy="1306142"/>
          </a:xfrm>
          <a:prstGeom prst="round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1" i="0" u="sng" strike="noStrike" kern="1200" cap="none" spc="0" normalizeH="0" baseline="0" noProof="0" dirty="0">
                <a:ln>
                  <a:noFill/>
                </a:ln>
                <a:solidFill>
                  <a:srgbClr val="000000"/>
                </a:solidFill>
                <a:effectLst/>
                <a:uLnTx/>
                <a:uFillTx/>
                <a:latin typeface="Arial"/>
                <a:ea typeface="Meiryo UI"/>
                <a:cs typeface="+mn-cs"/>
              </a:rPr>
              <a:t>プライバシーに関する研究支援</a:t>
            </a:r>
            <a:endParaRPr kumimoji="1" lang="en-US" altLang="ja-JP" sz="1400" b="1" i="0" u="sng" strike="noStrike" kern="1200" cap="none" spc="0" normalizeH="0" baseline="0" noProof="0" dirty="0">
              <a:ln>
                <a:noFill/>
              </a:ln>
              <a:solidFill>
                <a:srgbClr val="000000"/>
              </a:solidFill>
              <a:effectLst/>
              <a:uLnTx/>
              <a:uFillTx/>
              <a:latin typeface="Arial"/>
              <a:ea typeface="Meiryo U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b="0" i="0" u="none" strike="noStrike" kern="1200" cap="none" spc="0" normalizeH="0" baseline="0" noProof="0" dirty="0">
                <a:ln>
                  <a:noFill/>
                </a:ln>
                <a:solidFill>
                  <a:srgbClr val="000000"/>
                </a:solidFill>
                <a:effectLst/>
                <a:uLnTx/>
                <a:uFillTx/>
                <a:latin typeface="Arial"/>
                <a:ea typeface="Meiryo UI"/>
                <a:cs typeface="+mn-cs"/>
              </a:rPr>
              <a:t>OPC </a:t>
            </a:r>
            <a:r>
              <a:rPr kumimoji="1" lang="ja-JP" altLang="en-US" sz="1400" b="0" i="0" u="none" strike="noStrike" kern="1200" cap="none" spc="0" normalizeH="0" baseline="0" noProof="0" dirty="0">
                <a:ln>
                  <a:noFill/>
                </a:ln>
                <a:solidFill>
                  <a:srgbClr val="000000"/>
                </a:solidFill>
                <a:effectLst/>
                <a:uLnTx/>
                <a:uFillTx/>
                <a:latin typeface="Arial"/>
                <a:ea typeface="Meiryo UI"/>
                <a:cs typeface="+mn-cs"/>
              </a:rPr>
              <a:t>は、</a:t>
            </a:r>
            <a:r>
              <a:rPr kumimoji="1" lang="en-US" altLang="ja-JP" sz="1400" b="0" i="0" u="none" strike="noStrike" kern="1200" cap="none" spc="0" normalizeH="0" baseline="0" noProof="0" dirty="0">
                <a:ln>
                  <a:noFill/>
                </a:ln>
                <a:solidFill>
                  <a:srgbClr val="000000"/>
                </a:solidFill>
                <a:effectLst/>
                <a:uLnTx/>
                <a:uFillTx/>
                <a:latin typeface="Arial"/>
                <a:ea typeface="Meiryo UI"/>
                <a:cs typeface="+mn-cs"/>
              </a:rPr>
              <a:t>2022</a:t>
            </a:r>
            <a:r>
              <a:rPr kumimoji="1" lang="ja-JP" altLang="en-US" sz="1400" b="0" i="0" u="none" strike="noStrike" kern="1200" cap="none" spc="0" normalizeH="0" baseline="0" noProof="0" dirty="0">
                <a:ln>
                  <a:noFill/>
                </a:ln>
                <a:solidFill>
                  <a:srgbClr val="000000"/>
                </a:solidFill>
                <a:effectLst/>
                <a:uLnTx/>
                <a:uFillTx/>
                <a:latin typeface="Arial"/>
                <a:ea typeface="Meiryo UI"/>
                <a:cs typeface="+mn-cs"/>
              </a:rPr>
              <a:t>年</a:t>
            </a:r>
            <a:r>
              <a:rPr kumimoji="1" lang="en-US" altLang="ja-JP" sz="1400" b="0" i="0" u="none" strike="noStrike" kern="1200" cap="none" spc="0" normalizeH="0" baseline="0" noProof="0" dirty="0">
                <a:ln>
                  <a:noFill/>
                </a:ln>
                <a:solidFill>
                  <a:srgbClr val="000000"/>
                </a:solidFill>
                <a:effectLst/>
                <a:uLnTx/>
                <a:uFillTx/>
                <a:latin typeface="Arial"/>
                <a:ea typeface="Meiryo UI"/>
                <a:cs typeface="+mn-cs"/>
              </a:rPr>
              <a:t>6</a:t>
            </a:r>
            <a:r>
              <a:rPr kumimoji="1" lang="ja-JP" altLang="en-US" sz="1400" b="0" i="0" u="none" strike="noStrike" kern="1200" cap="none" spc="0" normalizeH="0" baseline="0" noProof="0" dirty="0">
                <a:ln>
                  <a:noFill/>
                </a:ln>
                <a:solidFill>
                  <a:srgbClr val="000000"/>
                </a:solidFill>
                <a:effectLst/>
                <a:uLnTx/>
                <a:uFillTx/>
                <a:latin typeface="Arial"/>
                <a:ea typeface="Meiryo UI"/>
                <a:cs typeface="+mn-cs"/>
              </a:rPr>
              <a:t>月</a:t>
            </a:r>
            <a:r>
              <a:rPr kumimoji="1" lang="en-US" altLang="ja-JP" sz="1400" b="0" i="0" u="none" strike="noStrike" kern="1200" cap="none" spc="0" normalizeH="0" baseline="0" noProof="0" dirty="0">
                <a:ln>
                  <a:noFill/>
                </a:ln>
                <a:solidFill>
                  <a:srgbClr val="000000"/>
                </a:solidFill>
                <a:effectLst/>
                <a:uLnTx/>
                <a:uFillTx/>
                <a:latin typeface="Arial"/>
                <a:ea typeface="Meiryo UI"/>
                <a:cs typeface="+mn-cs"/>
              </a:rPr>
              <a:t>20</a:t>
            </a:r>
            <a:r>
              <a:rPr kumimoji="1" lang="ja-JP" altLang="en-US" sz="1400" b="0" i="0" u="none" strike="noStrike" kern="1200" cap="none" spc="0" normalizeH="0" baseline="0" noProof="0" dirty="0">
                <a:ln>
                  <a:noFill/>
                </a:ln>
                <a:solidFill>
                  <a:srgbClr val="000000"/>
                </a:solidFill>
                <a:effectLst/>
                <a:uLnTx/>
                <a:uFillTx/>
                <a:latin typeface="Arial"/>
                <a:ea typeface="Meiryo UI"/>
                <a:cs typeface="+mn-cs"/>
              </a:rPr>
              <a:t>日にプライバシー研究を支援する「</a:t>
            </a:r>
            <a:r>
              <a:rPr kumimoji="1" lang="en-US" altLang="ja-JP" sz="1400" b="0" i="0" u="none" strike="noStrike" kern="1200" cap="none" spc="0" normalizeH="0" baseline="0" noProof="0" dirty="0">
                <a:ln>
                  <a:noFill/>
                </a:ln>
                <a:solidFill>
                  <a:srgbClr val="000000"/>
                </a:solidFill>
                <a:effectLst/>
                <a:uLnTx/>
                <a:uFillTx/>
                <a:latin typeface="Arial"/>
                <a:ea typeface="Meiryo UI"/>
                <a:cs typeface="+mn-cs"/>
              </a:rPr>
              <a:t>Contributions Program</a:t>
            </a:r>
            <a:r>
              <a:rPr kumimoji="1" lang="ja-JP" altLang="en-US" sz="1400" b="0" i="0" u="none" strike="noStrike" kern="1200" cap="none" spc="0" normalizeH="0" baseline="0" noProof="0" dirty="0">
                <a:ln>
                  <a:noFill/>
                </a:ln>
                <a:solidFill>
                  <a:srgbClr val="000000"/>
                </a:solidFill>
                <a:effectLst/>
                <a:uLnTx/>
                <a:uFillTx/>
                <a:latin typeface="Arial"/>
                <a:ea typeface="Meiryo UI"/>
                <a:cs typeface="+mn-cs"/>
              </a:rPr>
              <a:t>」の一環として、社</a:t>
            </a:r>
            <a:r>
              <a:rPr kumimoji="1" lang="en-US" altLang="ja-JP" sz="1400" b="0" i="0" u="none" strike="noStrike" kern="1200" cap="none" spc="0" normalizeH="0" baseline="0" noProof="0" dirty="0">
                <a:ln>
                  <a:noFill/>
                </a:ln>
                <a:solidFill>
                  <a:srgbClr val="000000"/>
                </a:solidFill>
                <a:effectLst/>
                <a:uLnTx/>
                <a:uFillTx/>
                <a:latin typeface="Arial"/>
                <a:ea typeface="Meiryo UI"/>
                <a:cs typeface="+mn-cs"/>
              </a:rPr>
              <a:t>―</a:t>
            </a:r>
            <a:r>
              <a:rPr kumimoji="1" lang="ja-JP" altLang="en-US" sz="1400" b="0" i="0" u="none" strike="noStrike" kern="1200" cap="none" spc="0" normalizeH="0" baseline="0" noProof="0" dirty="0">
                <a:ln>
                  <a:noFill/>
                </a:ln>
                <a:solidFill>
                  <a:srgbClr val="000000"/>
                </a:solidFill>
                <a:effectLst/>
                <a:uLnTx/>
                <a:uFillTx/>
                <a:latin typeface="Arial"/>
                <a:ea typeface="Meiryo UI"/>
                <a:cs typeface="+mn-cs"/>
              </a:rPr>
              <a:t>ブルック大学に</a:t>
            </a:r>
            <a:r>
              <a:rPr kumimoji="1" lang="en-US" altLang="ja-JP" sz="1400" b="0" i="0" u="none" strike="noStrike" kern="1200" cap="none" spc="0" normalizeH="0" baseline="0" noProof="0" dirty="0">
                <a:ln>
                  <a:noFill/>
                </a:ln>
                <a:solidFill>
                  <a:srgbClr val="000000"/>
                </a:solidFill>
                <a:effectLst/>
                <a:uLnTx/>
                <a:uFillTx/>
                <a:latin typeface="Arial"/>
                <a:ea typeface="Meiryo UI"/>
                <a:cs typeface="+mn-cs"/>
              </a:rPr>
              <a:t>47,443</a:t>
            </a:r>
            <a:r>
              <a:rPr kumimoji="1" lang="ja-JP" altLang="en-US" sz="1400" b="0" i="0" u="none" strike="noStrike" kern="1200" cap="none" spc="0" normalizeH="0" baseline="0" noProof="0" dirty="0">
                <a:ln>
                  <a:noFill/>
                </a:ln>
                <a:solidFill>
                  <a:srgbClr val="000000"/>
                </a:solidFill>
                <a:effectLst/>
                <a:uLnTx/>
                <a:uFillTx/>
                <a:latin typeface="Arial"/>
                <a:ea typeface="Meiryo UI"/>
                <a:cs typeface="+mn-cs"/>
              </a:rPr>
              <a:t>カナダドルの給付を発表した。この研究プロジェクトは、カナダ企業において、従業員のプライバシー尊重や法令を順守しながら、クラウドベースのデータストレージを行うデジタル</a:t>
            </a:r>
            <a:r>
              <a:rPr kumimoji="1" lang="en-US" altLang="ja-JP" sz="1400" b="0" i="0" u="none" strike="noStrike" kern="1200" cap="none" spc="0" normalizeH="0" baseline="0" noProof="0" dirty="0">
                <a:ln>
                  <a:noFill/>
                </a:ln>
                <a:solidFill>
                  <a:srgbClr val="000000"/>
                </a:solidFill>
                <a:effectLst/>
                <a:uLnTx/>
                <a:uFillTx/>
                <a:latin typeface="Arial"/>
                <a:ea typeface="Meiryo UI"/>
                <a:cs typeface="+mn-cs"/>
              </a:rPr>
              <a:t>ID</a:t>
            </a:r>
            <a:r>
              <a:rPr kumimoji="1" lang="ja-JP" altLang="en-US" sz="1400" b="0" i="0" u="none" strike="noStrike" kern="1200" cap="none" spc="0" normalizeH="0" baseline="0" noProof="0" dirty="0">
                <a:ln>
                  <a:noFill/>
                </a:ln>
                <a:solidFill>
                  <a:srgbClr val="000000"/>
                </a:solidFill>
                <a:effectLst/>
                <a:uLnTx/>
                <a:uFillTx/>
                <a:latin typeface="Arial"/>
                <a:ea typeface="Meiryo UI"/>
                <a:cs typeface="+mn-cs"/>
              </a:rPr>
              <a:t>を実装する方法を検討するものであり、プロジェクトは、</a:t>
            </a:r>
            <a:r>
              <a:rPr kumimoji="1" lang="en-US" altLang="ja-JP" sz="1400" b="0" i="0" u="none" strike="noStrike" kern="1200" cap="none" spc="0" normalizeH="0" baseline="0" noProof="0" dirty="0">
                <a:ln>
                  <a:noFill/>
                </a:ln>
                <a:solidFill>
                  <a:srgbClr val="000000"/>
                </a:solidFill>
                <a:effectLst/>
                <a:uLnTx/>
                <a:uFillTx/>
                <a:latin typeface="Arial"/>
                <a:ea typeface="Meiryo UI"/>
                <a:cs typeface="+mn-cs"/>
              </a:rPr>
              <a:t>2023</a:t>
            </a:r>
            <a:r>
              <a:rPr kumimoji="1" lang="ja-JP" altLang="en-US" sz="1400" b="0" i="0" u="none" strike="noStrike" kern="1200" cap="none" spc="0" normalizeH="0" baseline="0" noProof="0" dirty="0">
                <a:ln>
                  <a:noFill/>
                </a:ln>
                <a:solidFill>
                  <a:srgbClr val="000000"/>
                </a:solidFill>
                <a:effectLst/>
                <a:uLnTx/>
                <a:uFillTx/>
                <a:latin typeface="Arial"/>
                <a:ea typeface="Meiryo UI"/>
                <a:cs typeface="+mn-cs"/>
              </a:rPr>
              <a:t>年</a:t>
            </a:r>
            <a:r>
              <a:rPr kumimoji="1" lang="en-US" altLang="ja-JP" sz="1400" b="0" i="0" u="none" strike="noStrike" kern="1200" cap="none" spc="0" normalizeH="0" baseline="0" noProof="0" dirty="0">
                <a:ln>
                  <a:noFill/>
                </a:ln>
                <a:solidFill>
                  <a:srgbClr val="000000"/>
                </a:solidFill>
                <a:effectLst/>
                <a:uLnTx/>
                <a:uFillTx/>
                <a:latin typeface="Arial"/>
                <a:ea typeface="Meiryo UI"/>
                <a:cs typeface="+mn-cs"/>
              </a:rPr>
              <a:t>3</a:t>
            </a:r>
            <a:r>
              <a:rPr kumimoji="1" lang="ja-JP" altLang="en-US" sz="1400" b="0" i="0" u="none" strike="noStrike" kern="1200" cap="none" spc="0" normalizeH="0" baseline="0" noProof="0" dirty="0">
                <a:ln>
                  <a:noFill/>
                </a:ln>
                <a:solidFill>
                  <a:srgbClr val="000000"/>
                </a:solidFill>
                <a:effectLst/>
                <a:uLnTx/>
                <a:uFillTx/>
                <a:latin typeface="Arial"/>
                <a:ea typeface="Meiryo UI"/>
                <a:cs typeface="+mn-cs"/>
              </a:rPr>
              <a:t>月末までに完了予定である</a:t>
            </a:r>
          </a:p>
        </p:txBody>
      </p:sp>
      <p:sp>
        <p:nvSpPr>
          <p:cNvPr id="35" name="角丸四角形 34"/>
          <p:cNvSpPr/>
          <p:nvPr/>
        </p:nvSpPr>
        <p:spPr>
          <a:xfrm>
            <a:off x="1064176" y="3980657"/>
            <a:ext cx="8284779" cy="2051753"/>
          </a:xfrm>
          <a:prstGeom prst="roundRect">
            <a:avLst>
              <a:gd name="adj" fmla="val 8983"/>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1" i="0" u="sng" strike="noStrike" kern="1200" cap="none" spc="0" normalizeH="0" baseline="0" noProof="0" dirty="0">
                <a:ln>
                  <a:noFill/>
                </a:ln>
                <a:solidFill>
                  <a:srgbClr val="000000"/>
                </a:solidFill>
                <a:effectLst/>
                <a:uLnTx/>
                <a:uFillTx/>
                <a:latin typeface="Arial"/>
                <a:ea typeface="Meiryo UI"/>
                <a:cs typeface="+mn-cs"/>
              </a:rPr>
              <a:t>プライバシー監視の責任を負う連邦・州・準州のプライバシーコミッショナー及びオンブズマン共同決議</a:t>
            </a:r>
            <a:endParaRPr kumimoji="1" lang="en-US" altLang="ja-JP" sz="1400" b="1" i="0" u="sng" strike="noStrike" kern="1200" cap="none" spc="0" normalizeH="0" baseline="0" noProof="0" dirty="0">
              <a:ln>
                <a:noFill/>
              </a:ln>
              <a:solidFill>
                <a:srgbClr val="000000"/>
              </a:solidFill>
              <a:effectLst/>
              <a:uLnTx/>
              <a:uFillTx/>
              <a:latin typeface="Arial"/>
              <a:ea typeface="Meiryo U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dirty="0">
                <a:ln>
                  <a:noFill/>
                </a:ln>
                <a:solidFill>
                  <a:srgbClr val="000000"/>
                </a:solidFill>
                <a:effectLst/>
                <a:uLnTx/>
                <a:uFillTx/>
                <a:latin typeface="Arial"/>
                <a:ea typeface="Meiryo UI"/>
                <a:cs typeface="+mn-cs"/>
              </a:rPr>
              <a:t> </a:t>
            </a:r>
            <a:r>
              <a:rPr kumimoji="1" lang="en-US" altLang="ja-JP" sz="1400" b="0" i="0" u="none" strike="noStrike" kern="1200" cap="none" spc="0" normalizeH="0" baseline="0" noProof="0" dirty="0">
                <a:ln>
                  <a:noFill/>
                </a:ln>
                <a:solidFill>
                  <a:srgbClr val="000000"/>
                </a:solidFill>
                <a:effectLst/>
                <a:uLnTx/>
                <a:uFillTx/>
                <a:latin typeface="Arial"/>
                <a:ea typeface="Meiryo UI"/>
                <a:cs typeface="+mn-cs"/>
              </a:rPr>
              <a:t>OPC</a:t>
            </a:r>
            <a:r>
              <a:rPr kumimoji="1" lang="ja-JP" altLang="en-US" sz="1400" b="0" i="0" u="none" strike="noStrike" kern="1200" cap="none" spc="0" normalizeH="0" baseline="0" noProof="0" dirty="0">
                <a:ln>
                  <a:noFill/>
                </a:ln>
                <a:solidFill>
                  <a:srgbClr val="000000"/>
                </a:solidFill>
                <a:effectLst/>
                <a:uLnTx/>
                <a:uFillTx/>
                <a:latin typeface="Arial"/>
                <a:ea typeface="Meiryo UI"/>
                <a:cs typeface="+mn-cs"/>
              </a:rPr>
              <a:t>は</a:t>
            </a:r>
            <a:r>
              <a:rPr kumimoji="1" lang="en-US" altLang="ja-JP" sz="1400" b="0" i="0" u="none" strike="noStrike" kern="1200" cap="none" spc="0" normalizeH="0" baseline="0" noProof="0" dirty="0">
                <a:ln>
                  <a:noFill/>
                </a:ln>
                <a:solidFill>
                  <a:srgbClr val="000000"/>
                </a:solidFill>
                <a:effectLst/>
                <a:uLnTx/>
                <a:uFillTx/>
                <a:latin typeface="Arial"/>
                <a:ea typeface="Meiryo UI"/>
                <a:cs typeface="+mn-cs"/>
              </a:rPr>
              <a:t>2022</a:t>
            </a:r>
            <a:r>
              <a:rPr kumimoji="1" lang="ja-JP" altLang="en-US" sz="1400" b="0" i="0" u="none" strike="noStrike" kern="1200" cap="none" spc="0" normalizeH="0" baseline="0" noProof="0" dirty="0">
                <a:ln>
                  <a:noFill/>
                </a:ln>
                <a:solidFill>
                  <a:srgbClr val="000000"/>
                </a:solidFill>
                <a:effectLst/>
                <a:uLnTx/>
                <a:uFillTx/>
                <a:latin typeface="Arial"/>
                <a:ea typeface="Meiryo UI"/>
                <a:cs typeface="+mn-cs"/>
              </a:rPr>
              <a:t>年</a:t>
            </a:r>
            <a:r>
              <a:rPr kumimoji="1" lang="en-US" altLang="ja-JP" sz="1400" b="0" i="0" u="none" strike="noStrike" kern="1200" cap="none" spc="0" normalizeH="0" baseline="0" noProof="0" dirty="0">
                <a:ln>
                  <a:noFill/>
                </a:ln>
                <a:solidFill>
                  <a:srgbClr val="000000"/>
                </a:solidFill>
                <a:effectLst/>
                <a:uLnTx/>
                <a:uFillTx/>
                <a:latin typeface="Arial"/>
                <a:ea typeface="Meiryo UI"/>
                <a:cs typeface="+mn-cs"/>
              </a:rPr>
              <a:t>9</a:t>
            </a:r>
            <a:r>
              <a:rPr kumimoji="1" lang="ja-JP" altLang="en-US" sz="1400" b="0" i="0" u="none" strike="noStrike" kern="1200" cap="none" spc="0" normalizeH="0" baseline="0" noProof="0" dirty="0">
                <a:ln>
                  <a:noFill/>
                </a:ln>
                <a:solidFill>
                  <a:srgbClr val="000000"/>
                </a:solidFill>
                <a:effectLst/>
                <a:uLnTx/>
                <a:uFillTx/>
                <a:latin typeface="Arial"/>
                <a:ea typeface="Meiryo UI"/>
                <a:cs typeface="+mn-cs"/>
              </a:rPr>
              <a:t>月</a:t>
            </a:r>
            <a:r>
              <a:rPr kumimoji="1" lang="en-US" altLang="ja-JP" sz="1400" b="0" i="0" u="none" strike="noStrike" kern="1200" cap="none" spc="0" normalizeH="0" baseline="0" noProof="0" dirty="0">
                <a:ln>
                  <a:noFill/>
                </a:ln>
                <a:solidFill>
                  <a:srgbClr val="000000"/>
                </a:solidFill>
                <a:effectLst/>
                <a:uLnTx/>
                <a:uFillTx/>
                <a:latin typeface="Arial"/>
                <a:ea typeface="Meiryo UI"/>
                <a:cs typeface="+mn-cs"/>
              </a:rPr>
              <a:t>21</a:t>
            </a:r>
            <a:r>
              <a:rPr kumimoji="1" lang="ja-JP" altLang="en-US" sz="1400" b="0" i="0" u="none" strike="noStrike" kern="1200" cap="none" spc="0" normalizeH="0" baseline="0" noProof="0" dirty="0">
                <a:ln>
                  <a:noFill/>
                </a:ln>
                <a:solidFill>
                  <a:srgbClr val="000000"/>
                </a:solidFill>
                <a:effectLst/>
                <a:uLnTx/>
                <a:uFillTx/>
                <a:latin typeface="Arial"/>
                <a:ea typeface="Meiryo UI"/>
                <a:cs typeface="+mn-cs"/>
              </a:rPr>
              <a:t>日にデジタル</a:t>
            </a:r>
            <a:r>
              <a:rPr kumimoji="1" lang="en-US" altLang="ja-JP" sz="1400" b="0" i="0" u="none" strike="noStrike" kern="1200" cap="none" spc="0" normalizeH="0" baseline="0" noProof="0" dirty="0">
                <a:ln>
                  <a:noFill/>
                </a:ln>
                <a:solidFill>
                  <a:srgbClr val="000000"/>
                </a:solidFill>
                <a:effectLst/>
                <a:uLnTx/>
                <a:uFillTx/>
                <a:latin typeface="Arial"/>
                <a:ea typeface="Meiryo UI"/>
                <a:cs typeface="+mn-cs"/>
              </a:rPr>
              <a:t>ID</a:t>
            </a:r>
            <a:r>
              <a:rPr kumimoji="1" lang="ja-JP" altLang="en-US" sz="1400" b="0" i="0" u="none" strike="noStrike" kern="1200" cap="none" spc="0" normalizeH="0" baseline="0" noProof="0" dirty="0">
                <a:ln>
                  <a:noFill/>
                </a:ln>
                <a:solidFill>
                  <a:srgbClr val="000000"/>
                </a:solidFill>
                <a:effectLst/>
                <a:uLnTx/>
                <a:uFillTx/>
                <a:latin typeface="Arial"/>
                <a:ea typeface="Meiryo UI"/>
                <a:cs typeface="+mn-cs"/>
              </a:rPr>
              <a:t>エコシステムにより、個人、企業および政府が</a:t>
            </a:r>
            <a:r>
              <a:rPr kumimoji="1" lang="en-US" altLang="ja-JP" sz="1400" b="0" i="0" u="none" strike="noStrike" kern="1200" cap="none" spc="0" normalizeH="0" baseline="0" noProof="0" dirty="0">
                <a:ln>
                  <a:noFill/>
                </a:ln>
                <a:solidFill>
                  <a:srgbClr val="000000"/>
                </a:solidFill>
                <a:effectLst/>
                <a:uLnTx/>
                <a:uFillTx/>
                <a:latin typeface="Arial"/>
                <a:ea typeface="Meiryo UI"/>
                <a:cs typeface="+mn-cs"/>
              </a:rPr>
              <a:t>ID</a:t>
            </a:r>
            <a:r>
              <a:rPr kumimoji="1" lang="ja-JP" altLang="en-US" sz="1400" b="0" i="0" u="none" strike="noStrike" kern="1200" cap="none" spc="0" normalizeH="0" baseline="0" noProof="0" dirty="0">
                <a:ln>
                  <a:noFill/>
                </a:ln>
                <a:solidFill>
                  <a:srgbClr val="000000"/>
                </a:solidFill>
                <a:effectLst/>
                <a:uLnTx/>
                <a:uFillTx/>
                <a:latin typeface="Arial"/>
                <a:ea typeface="Meiryo UI"/>
                <a:cs typeface="+mn-cs"/>
              </a:rPr>
              <a:t>を確認し、高度な効率性と信頼性を持ってオンラインで取引を行うためのオンブズマン決議を行った。決議の中では、デジタル</a:t>
            </a:r>
            <a:r>
              <a:rPr kumimoji="1" lang="en-US" altLang="ja-JP" sz="1400" b="0" i="0" u="none" strike="noStrike" kern="1200" cap="none" spc="0" normalizeH="0" baseline="0" noProof="0" dirty="0">
                <a:ln>
                  <a:noFill/>
                </a:ln>
                <a:solidFill>
                  <a:srgbClr val="000000"/>
                </a:solidFill>
                <a:effectLst/>
                <a:uLnTx/>
                <a:uFillTx/>
                <a:latin typeface="Arial"/>
                <a:ea typeface="Meiryo UI"/>
                <a:cs typeface="+mn-cs"/>
              </a:rPr>
              <a:t>ID</a:t>
            </a:r>
            <a:r>
              <a:rPr kumimoji="1" lang="ja-JP" altLang="en-US" sz="1400" b="0" i="0" u="none" strike="noStrike" kern="1200" cap="none" spc="0" normalizeH="0" baseline="0" noProof="0" dirty="0">
                <a:ln>
                  <a:noFill/>
                </a:ln>
                <a:solidFill>
                  <a:srgbClr val="000000"/>
                </a:solidFill>
                <a:effectLst/>
                <a:uLnTx/>
                <a:uFillTx/>
                <a:latin typeface="Arial"/>
                <a:ea typeface="Meiryo UI"/>
                <a:cs typeface="+mn-cs"/>
              </a:rPr>
              <a:t>エコシステムへの参加者に対する以下の様な提言・要求が述べられている</a:t>
            </a:r>
            <a:endParaRPr kumimoji="1" lang="en-US" altLang="ja-JP" sz="1400" b="0" i="0" u="none" strike="noStrike" kern="1200" cap="none" spc="0" normalizeH="0" baseline="0" noProof="0" dirty="0">
              <a:ln>
                <a:noFill/>
              </a:ln>
              <a:solidFill>
                <a:srgbClr val="000000"/>
              </a:solidFill>
              <a:effectLst/>
              <a:uLnTx/>
              <a:uFillTx/>
              <a:latin typeface="Arial"/>
              <a:ea typeface="Meiryo U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1400" b="0" i="0" u="none" strike="noStrike" kern="1200" cap="none" spc="0" normalizeH="0" baseline="0" noProof="0" dirty="0">
              <a:ln>
                <a:noFill/>
              </a:ln>
              <a:solidFill>
                <a:srgbClr val="000000"/>
              </a:solidFill>
              <a:effectLst/>
              <a:uLnTx/>
              <a:uFillTx/>
              <a:latin typeface="Arial"/>
              <a:ea typeface="Meiryo U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dirty="0">
                <a:ln>
                  <a:noFill/>
                </a:ln>
                <a:solidFill>
                  <a:srgbClr val="000000"/>
                </a:solidFill>
                <a:effectLst/>
                <a:uLnTx/>
                <a:uFillTx/>
                <a:latin typeface="Arial"/>
                <a:ea typeface="Meiryo UI"/>
                <a:cs typeface="+mn-cs"/>
              </a:rPr>
              <a:t>・デジタル</a:t>
            </a:r>
            <a:r>
              <a:rPr kumimoji="1" lang="en-US" altLang="ja-JP" sz="1400" b="0" i="0" u="none" strike="noStrike" kern="1200" cap="none" spc="0" normalizeH="0" baseline="0" noProof="0" dirty="0">
                <a:ln>
                  <a:noFill/>
                </a:ln>
                <a:solidFill>
                  <a:srgbClr val="000000"/>
                </a:solidFill>
                <a:effectLst/>
                <a:uLnTx/>
                <a:uFillTx/>
                <a:latin typeface="Arial"/>
                <a:ea typeface="Meiryo UI"/>
                <a:cs typeface="+mn-cs"/>
              </a:rPr>
              <a:t>ID</a:t>
            </a:r>
            <a:r>
              <a:rPr kumimoji="1" lang="ja-JP" altLang="en-US" sz="1400" b="0" i="0" u="none" strike="noStrike" kern="1200" cap="none" spc="0" normalizeH="0" baseline="0" noProof="0" dirty="0">
                <a:ln>
                  <a:noFill/>
                </a:ln>
                <a:solidFill>
                  <a:srgbClr val="000000"/>
                </a:solidFill>
                <a:effectLst/>
                <a:uLnTx/>
                <a:uFillTx/>
                <a:latin typeface="Arial"/>
                <a:ea typeface="Meiryo UI"/>
                <a:cs typeface="+mn-cs"/>
              </a:rPr>
              <a:t>エコシステムは</a:t>
            </a:r>
            <a:r>
              <a:rPr kumimoji="1" lang="ja-JP" altLang="en-US" sz="1400" b="0" i="0" u="sng" strike="noStrike" kern="1200" cap="none" spc="0" normalizeH="0" baseline="0" noProof="0" dirty="0">
                <a:ln>
                  <a:noFill/>
                </a:ln>
                <a:solidFill>
                  <a:srgbClr val="000000"/>
                </a:solidFill>
                <a:effectLst/>
                <a:uLnTx/>
                <a:uFillTx/>
                <a:latin typeface="Arial"/>
                <a:ea typeface="Meiryo UI"/>
                <a:cs typeface="+mn-cs"/>
              </a:rPr>
              <a:t>中央データベースを構築すべきではない</a:t>
            </a:r>
            <a:endParaRPr kumimoji="1" lang="en-US" altLang="ja-JP" sz="1400" b="0" i="0" u="sng" strike="noStrike" kern="1200" cap="none" spc="0" normalizeH="0" baseline="0" noProof="0" dirty="0">
              <a:ln>
                <a:noFill/>
              </a:ln>
              <a:solidFill>
                <a:srgbClr val="000000"/>
              </a:solidFill>
              <a:effectLst/>
              <a:uLnTx/>
              <a:uFillTx/>
              <a:latin typeface="Arial"/>
              <a:ea typeface="Meiryo U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dirty="0">
                <a:ln>
                  <a:noFill/>
                </a:ln>
                <a:solidFill>
                  <a:srgbClr val="000000"/>
                </a:solidFill>
                <a:effectLst/>
                <a:uLnTx/>
                <a:uFillTx/>
                <a:latin typeface="Arial"/>
                <a:ea typeface="Meiryo UI"/>
                <a:cs typeface="+mn-cs"/>
              </a:rPr>
              <a:t>・</a:t>
            </a:r>
            <a:r>
              <a:rPr kumimoji="1" lang="ja-JP" altLang="en-US" sz="1400" b="0" i="0" u="sng" strike="noStrike" kern="1200" cap="none" spc="0" normalizeH="0" baseline="0" noProof="0" dirty="0">
                <a:ln>
                  <a:noFill/>
                </a:ln>
                <a:solidFill>
                  <a:srgbClr val="000000"/>
                </a:solidFill>
                <a:effectLst/>
                <a:uLnTx/>
                <a:uFillTx/>
                <a:latin typeface="Arial"/>
                <a:ea typeface="Meiryo UI"/>
                <a:cs typeface="+mn-cs"/>
              </a:rPr>
              <a:t>個人は自分の個人情報を管理</a:t>
            </a:r>
            <a:r>
              <a:rPr kumimoji="1" lang="ja-JP" altLang="en-US" sz="1400" b="0" i="0" u="none" strike="noStrike" kern="1200" cap="none" spc="0" normalizeH="0" baseline="0" noProof="0" dirty="0">
                <a:ln>
                  <a:noFill/>
                </a:ln>
                <a:solidFill>
                  <a:srgbClr val="000000"/>
                </a:solidFill>
                <a:effectLst/>
                <a:uLnTx/>
                <a:uFillTx/>
                <a:latin typeface="Arial"/>
                <a:ea typeface="Meiryo UI"/>
                <a:cs typeface="+mn-cs"/>
              </a:rPr>
              <a:t>する必要がある</a:t>
            </a:r>
            <a:endParaRPr kumimoji="1" lang="en-US" altLang="ja-JP" sz="1400" b="0" i="0" u="none" strike="noStrike" kern="1200" cap="none" spc="0" normalizeH="0" baseline="0" noProof="0" dirty="0">
              <a:ln>
                <a:noFill/>
              </a:ln>
              <a:solidFill>
                <a:srgbClr val="000000"/>
              </a:solidFill>
              <a:effectLst/>
              <a:uLnTx/>
              <a:uFillTx/>
              <a:latin typeface="Arial"/>
              <a:ea typeface="Meiryo U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dirty="0">
                <a:ln>
                  <a:noFill/>
                </a:ln>
                <a:solidFill>
                  <a:srgbClr val="000000"/>
                </a:solidFill>
                <a:effectLst/>
                <a:uLnTx/>
                <a:uFillTx/>
                <a:latin typeface="Arial"/>
                <a:ea typeface="Meiryo UI"/>
                <a:cs typeface="+mn-cs"/>
              </a:rPr>
              <a:t>・デジタル</a:t>
            </a:r>
            <a:r>
              <a:rPr kumimoji="1" lang="en-US" altLang="ja-JP" sz="1400" b="0" i="0" u="none" strike="noStrike" kern="1200" cap="none" spc="0" normalizeH="0" baseline="0" noProof="0" dirty="0">
                <a:ln>
                  <a:noFill/>
                </a:ln>
                <a:solidFill>
                  <a:srgbClr val="000000"/>
                </a:solidFill>
                <a:effectLst/>
                <a:uLnTx/>
                <a:uFillTx/>
                <a:latin typeface="Arial"/>
                <a:ea typeface="Meiryo UI"/>
                <a:cs typeface="+mn-cs"/>
              </a:rPr>
              <a:t>ID</a:t>
            </a:r>
            <a:r>
              <a:rPr kumimoji="1" lang="ja-JP" altLang="en-US" sz="1400" b="0" i="0" u="none" strike="noStrike" kern="1200" cap="none" spc="0" normalizeH="0" baseline="0" noProof="0" dirty="0">
                <a:ln>
                  <a:noFill/>
                </a:ln>
                <a:solidFill>
                  <a:srgbClr val="000000"/>
                </a:solidFill>
                <a:effectLst/>
                <a:uLnTx/>
                <a:uFillTx/>
                <a:latin typeface="Arial"/>
                <a:ea typeface="Meiryo UI"/>
                <a:cs typeface="+mn-cs"/>
              </a:rPr>
              <a:t>エコシステムへの個人の参加は、自発的かつ任意である必要がある</a:t>
            </a:r>
            <a:endParaRPr kumimoji="1" lang="en-US" altLang="ja-JP" sz="1400" b="0" i="0" u="none" strike="noStrike" kern="1200" cap="none" spc="0" normalizeH="0" baseline="0" noProof="0" dirty="0">
              <a:ln>
                <a:noFill/>
              </a:ln>
              <a:solidFill>
                <a:srgbClr val="000000"/>
              </a:solidFill>
              <a:effectLst/>
              <a:uLnTx/>
              <a:uFillTx/>
              <a:latin typeface="Arial"/>
              <a:ea typeface="Meiryo U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dirty="0">
                <a:ln>
                  <a:noFill/>
                </a:ln>
                <a:solidFill>
                  <a:srgbClr val="000000"/>
                </a:solidFill>
                <a:effectLst/>
                <a:uLnTx/>
                <a:uFillTx/>
                <a:latin typeface="Arial"/>
                <a:ea typeface="Meiryo UI"/>
                <a:cs typeface="+mn-cs"/>
              </a:rPr>
              <a:t>・・・・</a:t>
            </a:r>
          </a:p>
        </p:txBody>
      </p:sp>
    </p:spTree>
    <p:extLst>
      <p:ext uri="{BB962C8B-B14F-4D97-AF65-F5344CB8AC3E}">
        <p14:creationId xmlns:p14="http://schemas.microsoft.com/office/powerpoint/2010/main" val="1320108769"/>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タイトル 7"/>
          <p:cNvSpPr>
            <a:spLocks noGrp="1"/>
          </p:cNvSpPr>
          <p:nvPr>
            <p:ph type="title"/>
          </p:nvPr>
        </p:nvSpPr>
        <p:spPr>
          <a:xfrm>
            <a:off x="331490" y="164692"/>
            <a:ext cx="9243021" cy="497459"/>
          </a:xfrm>
        </p:spPr>
        <p:txBody>
          <a:bodyPr>
            <a:normAutofit fontScale="90000"/>
          </a:bodyPr>
          <a:lstStyle/>
          <a:p>
            <a:r>
              <a:rPr lang="en-US" altLang="ja-JP" sz="1100" dirty="0">
                <a:solidFill>
                  <a:srgbClr val="002060"/>
                </a:solidFill>
              </a:rPr>
              <a:t>3.3.2</a:t>
            </a:r>
            <a:r>
              <a:rPr lang="ja-JP" altLang="en-US" sz="1100" dirty="0">
                <a:solidFill>
                  <a:srgbClr val="002060"/>
                </a:solidFill>
              </a:rPr>
              <a:t>　自己主権型／分散型アイデンティティに関する取り組み・ユースケース　</a:t>
            </a:r>
            <a:r>
              <a:rPr lang="en-US" altLang="ja-JP" sz="1400" b="1" spc="0" dirty="0">
                <a:solidFill>
                  <a:srgbClr val="002060"/>
                </a:solidFill>
              </a:rPr>
              <a:t/>
            </a:r>
            <a:br>
              <a:rPr lang="en-US" altLang="ja-JP" sz="1400" b="1" spc="0" dirty="0">
                <a:solidFill>
                  <a:srgbClr val="002060"/>
                </a:solidFill>
              </a:rPr>
            </a:br>
            <a:r>
              <a:rPr lang="ja-JP" altLang="en-US" sz="2000" b="1" spc="0" dirty="0">
                <a:solidFill>
                  <a:srgbClr val="002060"/>
                </a:solidFill>
              </a:rPr>
              <a:t>政府と</a:t>
            </a:r>
            <a:r>
              <a:rPr lang="en-US" altLang="ja-JP" sz="2000" b="1" spc="0" dirty="0">
                <a:solidFill>
                  <a:srgbClr val="002060"/>
                </a:solidFill>
              </a:rPr>
              <a:t>ATB Ventures</a:t>
            </a:r>
            <a:r>
              <a:rPr lang="ja-JP" altLang="en-US" sz="2000" b="1" spc="0" dirty="0">
                <a:solidFill>
                  <a:srgbClr val="002060"/>
                </a:solidFill>
              </a:rPr>
              <a:t>社の連携</a:t>
            </a:r>
            <a:endParaRPr lang="ja-JP" altLang="en-US" sz="3100" b="1" spc="0" dirty="0">
              <a:solidFill>
                <a:srgbClr val="002060"/>
              </a:solidFill>
            </a:endParaRPr>
          </a:p>
        </p:txBody>
      </p:sp>
      <p:sp>
        <p:nvSpPr>
          <p:cNvPr id="10" name="正方形/長方形 9"/>
          <p:cNvSpPr/>
          <p:nvPr/>
        </p:nvSpPr>
        <p:spPr>
          <a:xfrm>
            <a:off x="8589228" y="74294"/>
            <a:ext cx="985283" cy="186395"/>
          </a:xfrm>
          <a:prstGeom prst="rect">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米国</a:t>
            </a:r>
          </a:p>
        </p:txBody>
      </p:sp>
      <p:sp>
        <p:nvSpPr>
          <p:cNvPr id="11" name="正方形/長方形 10"/>
          <p:cNvSpPr/>
          <p:nvPr/>
        </p:nvSpPr>
        <p:spPr>
          <a:xfrm>
            <a:off x="8589228" y="287160"/>
            <a:ext cx="985283" cy="186395"/>
          </a:xfrm>
          <a:prstGeom prst="rect">
            <a:avLst/>
          </a:prstGeom>
          <a:solidFill>
            <a:schemeClr val="accent2">
              <a:lumMod val="25000"/>
              <a:lumOff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カナダ</a:t>
            </a:r>
          </a:p>
        </p:txBody>
      </p:sp>
      <p:sp>
        <p:nvSpPr>
          <p:cNvPr id="2" name="テキスト プレースホルダー 1"/>
          <p:cNvSpPr>
            <a:spLocks noGrp="1"/>
          </p:cNvSpPr>
          <p:nvPr>
            <p:ph type="body" sz="quarter" idx="10"/>
          </p:nvPr>
        </p:nvSpPr>
        <p:spPr/>
        <p:txBody>
          <a:bodyPr/>
          <a:lstStyle/>
          <a:p>
            <a:pPr marL="285750" lvl="0" indent="-285750" defTabSz="609559">
              <a:buFont typeface="Arial" panose="020B0604020202020204" pitchFamily="34" charset="0"/>
              <a:buChar char="•"/>
              <a:defRPr/>
            </a:pPr>
            <a:r>
              <a:rPr lang="ja-JP" altLang="en-US" sz="1600" b="1" dirty="0">
                <a:solidFill>
                  <a:srgbClr val="000000">
                    <a:lumMod val="85000"/>
                    <a:lumOff val="15000"/>
                  </a:srgbClr>
                </a:solidFill>
              </a:rPr>
              <a:t>カナダの金融機関</a:t>
            </a:r>
            <a:r>
              <a:rPr lang="en-US" altLang="ja-JP" sz="1600" b="1" dirty="0">
                <a:solidFill>
                  <a:srgbClr val="000000">
                    <a:lumMod val="85000"/>
                    <a:lumOff val="15000"/>
                  </a:srgbClr>
                </a:solidFill>
              </a:rPr>
              <a:t>ATB</a:t>
            </a:r>
            <a:r>
              <a:rPr lang="ja-JP" altLang="en-US" sz="1600" b="1" dirty="0">
                <a:solidFill>
                  <a:srgbClr val="000000">
                    <a:lumMod val="85000"/>
                    <a:lumOff val="15000"/>
                  </a:srgbClr>
                </a:solidFill>
              </a:rPr>
              <a:t>　</a:t>
            </a:r>
            <a:r>
              <a:rPr lang="en-US" altLang="ja-JP" sz="1600" b="1" dirty="0">
                <a:solidFill>
                  <a:srgbClr val="000000">
                    <a:lumMod val="85000"/>
                    <a:lumOff val="15000"/>
                  </a:srgbClr>
                </a:solidFill>
              </a:rPr>
              <a:t>Financial</a:t>
            </a:r>
            <a:r>
              <a:rPr lang="ja-JP" altLang="en-US" sz="1600" b="1" dirty="0">
                <a:solidFill>
                  <a:srgbClr val="000000">
                    <a:lumMod val="85000"/>
                    <a:lumOff val="15000"/>
                  </a:srgbClr>
                </a:solidFill>
              </a:rPr>
              <a:t>の研究部門である</a:t>
            </a:r>
            <a:r>
              <a:rPr lang="en-US" altLang="ja-JP" sz="1600" b="1" dirty="0" smtClean="0">
                <a:solidFill>
                  <a:srgbClr val="000000">
                    <a:lumMod val="85000"/>
                    <a:lumOff val="15000"/>
                  </a:srgbClr>
                </a:solidFill>
              </a:rPr>
              <a:t>ATB</a:t>
            </a:r>
            <a:r>
              <a:rPr lang="ja-JP" altLang="en-US" sz="1600" b="1" dirty="0">
                <a:solidFill>
                  <a:srgbClr val="000000">
                    <a:lumMod val="85000"/>
                    <a:lumOff val="15000"/>
                  </a:srgbClr>
                </a:solidFill>
              </a:rPr>
              <a:t>　</a:t>
            </a:r>
            <a:r>
              <a:rPr lang="en-US" altLang="ja-JP" sz="1600" b="1" dirty="0" smtClean="0">
                <a:solidFill>
                  <a:srgbClr val="000000">
                    <a:lumMod val="85000"/>
                    <a:lumOff val="15000"/>
                  </a:srgbClr>
                </a:solidFill>
              </a:rPr>
              <a:t>Ventures</a:t>
            </a:r>
            <a:r>
              <a:rPr lang="ja-JP" altLang="en-US" sz="1600" b="1" dirty="0">
                <a:solidFill>
                  <a:srgbClr val="000000">
                    <a:lumMod val="85000"/>
                    <a:lumOff val="15000"/>
                  </a:srgbClr>
                </a:solidFill>
              </a:rPr>
              <a:t>社（</a:t>
            </a:r>
            <a:r>
              <a:rPr lang="en-US" altLang="ja-JP" sz="1600" b="1" dirty="0">
                <a:solidFill>
                  <a:srgbClr val="000000">
                    <a:lumMod val="85000"/>
                    <a:lumOff val="15000"/>
                  </a:srgbClr>
                </a:solidFill>
              </a:rPr>
              <a:t>DIACC</a:t>
            </a:r>
            <a:r>
              <a:rPr lang="ja-JP" altLang="en-US" sz="1600" b="1" dirty="0">
                <a:solidFill>
                  <a:srgbClr val="000000">
                    <a:lumMod val="85000"/>
                    <a:lumOff val="15000"/>
                  </a:srgbClr>
                </a:solidFill>
              </a:rPr>
              <a:t>の</a:t>
            </a:r>
            <a:r>
              <a:rPr lang="ja-JP" altLang="en-US" sz="1600" b="1" dirty="0" smtClean="0">
                <a:solidFill>
                  <a:srgbClr val="000000">
                    <a:lumMod val="85000"/>
                    <a:lumOff val="15000"/>
                  </a:srgbClr>
                </a:solidFill>
              </a:rPr>
              <a:t>メンバー）</a:t>
            </a:r>
            <a:r>
              <a:rPr lang="ja-JP" altLang="en-US" sz="1600" b="1" dirty="0">
                <a:solidFill>
                  <a:srgbClr val="000000">
                    <a:lumMod val="85000"/>
                    <a:lumOff val="15000"/>
                  </a:srgbClr>
                </a:solidFill>
              </a:rPr>
              <a:t>は、</a:t>
            </a:r>
            <a:r>
              <a:rPr lang="en-US" altLang="ja-JP" sz="1600" b="1" dirty="0">
                <a:solidFill>
                  <a:srgbClr val="000000">
                    <a:lumMod val="85000"/>
                    <a:lumOff val="15000"/>
                  </a:srgbClr>
                </a:solidFill>
              </a:rPr>
              <a:t>2022</a:t>
            </a:r>
            <a:r>
              <a:rPr lang="ja-JP" altLang="en-US" sz="1600" b="1" dirty="0">
                <a:solidFill>
                  <a:srgbClr val="000000">
                    <a:lumMod val="85000"/>
                    <a:lumOff val="15000"/>
                  </a:srgbClr>
                </a:solidFill>
              </a:rPr>
              <a:t>年</a:t>
            </a:r>
            <a:r>
              <a:rPr lang="en-US" altLang="ja-JP" sz="1600" b="1" dirty="0">
                <a:solidFill>
                  <a:srgbClr val="000000">
                    <a:lumMod val="85000"/>
                    <a:lumOff val="15000"/>
                  </a:srgbClr>
                </a:solidFill>
              </a:rPr>
              <a:t>2</a:t>
            </a:r>
            <a:r>
              <a:rPr lang="ja-JP" altLang="en-US" sz="1600" b="1" dirty="0">
                <a:solidFill>
                  <a:srgbClr val="000000">
                    <a:lumMod val="85000"/>
                    <a:lumOff val="15000"/>
                  </a:srgbClr>
                </a:solidFill>
              </a:rPr>
              <a:t>月にカナダ政府と連携した国家デジタルトラストサービス</a:t>
            </a:r>
            <a:r>
              <a:rPr lang="ja-JP" altLang="en-US" sz="1600" b="1" dirty="0" smtClean="0">
                <a:solidFill>
                  <a:srgbClr val="000000">
                    <a:lumMod val="85000"/>
                    <a:lumOff val="15000"/>
                  </a:srgbClr>
                </a:solidFill>
              </a:rPr>
              <a:t>の</a:t>
            </a:r>
            <a:r>
              <a:rPr lang="en-US" altLang="ja-JP" sz="1600" b="1" dirty="0" smtClean="0">
                <a:solidFill>
                  <a:srgbClr val="000000">
                    <a:lumMod val="85000"/>
                    <a:lumOff val="15000"/>
                  </a:srgbClr>
                </a:solidFill>
              </a:rPr>
              <a:t>PoC</a:t>
            </a:r>
            <a:r>
              <a:rPr lang="ja-JP" altLang="en-US" sz="1600" b="1" dirty="0" smtClean="0">
                <a:solidFill>
                  <a:srgbClr val="000000">
                    <a:lumMod val="85000"/>
                    <a:lumOff val="15000"/>
                  </a:srgbClr>
                </a:solidFill>
              </a:rPr>
              <a:t>を</a:t>
            </a:r>
            <a:r>
              <a:rPr lang="ja-JP" altLang="en-US" sz="1600" b="1" dirty="0">
                <a:solidFill>
                  <a:srgbClr val="000000">
                    <a:lumMod val="85000"/>
                    <a:lumOff val="15000"/>
                  </a:srgbClr>
                </a:solidFill>
              </a:rPr>
              <a:t>サポートするため、同社の自己主権型</a:t>
            </a:r>
            <a:r>
              <a:rPr lang="en-US" altLang="ja-JP" sz="1600" b="1" dirty="0">
                <a:solidFill>
                  <a:srgbClr val="000000">
                    <a:lumMod val="85000"/>
                    <a:lumOff val="15000"/>
                  </a:srgbClr>
                </a:solidFill>
              </a:rPr>
              <a:t>ID</a:t>
            </a:r>
            <a:r>
              <a:rPr lang="ja-JP" altLang="en-US" sz="1600" b="1" dirty="0">
                <a:solidFill>
                  <a:srgbClr val="000000">
                    <a:lumMod val="85000"/>
                    <a:lumOff val="15000"/>
                  </a:srgbClr>
                </a:solidFill>
              </a:rPr>
              <a:t>管理ソリューションプラットフォームである「</a:t>
            </a:r>
            <a:r>
              <a:rPr lang="en-US" altLang="ja-JP" sz="1600" b="1" dirty="0" err="1">
                <a:solidFill>
                  <a:srgbClr val="000000">
                    <a:lumMod val="85000"/>
                    <a:lumOff val="15000"/>
                  </a:srgbClr>
                </a:solidFill>
              </a:rPr>
              <a:t>Oliu</a:t>
            </a:r>
            <a:r>
              <a:rPr lang="ja-JP" altLang="en-US" sz="1600" b="1" dirty="0">
                <a:solidFill>
                  <a:srgbClr val="000000">
                    <a:lumMod val="85000"/>
                    <a:lumOff val="15000"/>
                  </a:srgbClr>
                </a:solidFill>
              </a:rPr>
              <a:t>」を提供し、</a:t>
            </a:r>
            <a:r>
              <a:rPr lang="en-US" altLang="ja-JP" sz="1600" b="1" dirty="0">
                <a:solidFill>
                  <a:srgbClr val="000000">
                    <a:lumMod val="85000"/>
                    <a:lumOff val="15000"/>
                  </a:srgbClr>
                </a:solidFill>
              </a:rPr>
              <a:t>9</a:t>
            </a:r>
            <a:r>
              <a:rPr lang="ja-JP" altLang="en-US" sz="1600" b="1" dirty="0">
                <a:solidFill>
                  <a:srgbClr val="000000">
                    <a:lumMod val="85000"/>
                    <a:lumOff val="15000"/>
                  </a:srgbClr>
                </a:solidFill>
              </a:rPr>
              <a:t>月に同プラットフォームを販売開始した</a:t>
            </a:r>
            <a:r>
              <a:rPr lang="ja-JP" altLang="en-US" sz="1600" b="1" baseline="30000" dirty="0">
                <a:solidFill>
                  <a:srgbClr val="000000">
                    <a:lumMod val="85000"/>
                    <a:lumOff val="15000"/>
                  </a:srgbClr>
                </a:solidFill>
              </a:rPr>
              <a:t>１</a:t>
            </a:r>
            <a:endParaRPr lang="en-US" altLang="ja-JP" sz="1600" b="1" baseline="30000" dirty="0">
              <a:solidFill>
                <a:srgbClr val="000000">
                  <a:lumMod val="85000"/>
                  <a:lumOff val="15000"/>
                </a:srgbClr>
              </a:solidFill>
            </a:endParaRPr>
          </a:p>
          <a:p>
            <a:pPr marL="285750" lvl="0" indent="-285750" defTabSz="609559">
              <a:buFont typeface="Arial" panose="020B0604020202020204" pitchFamily="34" charset="0"/>
              <a:buChar char="•"/>
              <a:defRPr/>
            </a:pPr>
            <a:r>
              <a:rPr lang="en-US" altLang="ja-JP" sz="1600" b="1" dirty="0" err="1">
                <a:solidFill>
                  <a:srgbClr val="000000">
                    <a:lumMod val="85000"/>
                    <a:lumOff val="15000"/>
                  </a:srgbClr>
                </a:solidFill>
              </a:rPr>
              <a:t>Oliu</a:t>
            </a:r>
            <a:r>
              <a:rPr lang="ja-JP" altLang="en-US" sz="1600" b="1" dirty="0">
                <a:solidFill>
                  <a:srgbClr val="000000">
                    <a:lumMod val="85000"/>
                    <a:lumOff val="15000"/>
                  </a:srgbClr>
                </a:solidFill>
              </a:rPr>
              <a:t>は</a:t>
            </a:r>
            <a:r>
              <a:rPr lang="en-US" altLang="ja-JP" sz="1600" b="1" dirty="0">
                <a:solidFill>
                  <a:srgbClr val="000000">
                    <a:lumMod val="85000"/>
                    <a:lumOff val="15000"/>
                  </a:srgbClr>
                </a:solidFill>
              </a:rPr>
              <a:t>W3C</a:t>
            </a:r>
            <a:r>
              <a:rPr lang="ja-JP" altLang="en-US" sz="1600" b="1" dirty="0">
                <a:solidFill>
                  <a:srgbClr val="000000">
                    <a:lumMod val="85000"/>
                    <a:lumOff val="15000"/>
                  </a:srgbClr>
                </a:solidFill>
              </a:rPr>
              <a:t>の各種標準に準拠し、ブロックチェーンを基盤とした資格情報を発行するため</a:t>
            </a:r>
            <a:r>
              <a:rPr lang="ja-JP" altLang="en-US" sz="1600" b="1" dirty="0" smtClean="0">
                <a:solidFill>
                  <a:srgbClr val="000000">
                    <a:lumMod val="85000"/>
                    <a:lumOff val="15000"/>
                  </a:srgbClr>
                </a:solidFill>
              </a:rPr>
              <a:t>のノーコード</a:t>
            </a:r>
            <a:r>
              <a:rPr lang="ja-JP" altLang="en-US" sz="1600" b="1" dirty="0">
                <a:solidFill>
                  <a:srgbClr val="000000">
                    <a:lumMod val="85000"/>
                    <a:lumOff val="15000"/>
                  </a:srgbClr>
                </a:solidFill>
              </a:rPr>
              <a:t>で利用できる</a:t>
            </a:r>
            <a:r>
              <a:rPr lang="en-US" altLang="ja-JP" sz="1600" b="1" dirty="0">
                <a:solidFill>
                  <a:srgbClr val="000000">
                    <a:lumMod val="85000"/>
                    <a:lumOff val="15000"/>
                  </a:srgbClr>
                </a:solidFill>
              </a:rPr>
              <a:t>Web</a:t>
            </a:r>
            <a:r>
              <a:rPr lang="ja-JP" altLang="en-US" sz="1600" b="1" dirty="0">
                <a:solidFill>
                  <a:srgbClr val="000000">
                    <a:lumMod val="85000"/>
                    <a:lumOff val="15000"/>
                  </a:srgbClr>
                </a:solidFill>
              </a:rPr>
              <a:t>アプリケーションや</a:t>
            </a:r>
            <a:r>
              <a:rPr lang="en-US" altLang="ja-JP" sz="1600" b="1" dirty="0">
                <a:solidFill>
                  <a:srgbClr val="000000">
                    <a:lumMod val="85000"/>
                    <a:lumOff val="15000"/>
                  </a:srgbClr>
                </a:solidFill>
              </a:rPr>
              <a:t>API</a:t>
            </a:r>
            <a:r>
              <a:rPr lang="ja-JP" altLang="en-US" sz="1600" b="1" dirty="0">
                <a:solidFill>
                  <a:srgbClr val="000000">
                    <a:lumMod val="85000"/>
                    <a:lumOff val="15000"/>
                  </a:srgbClr>
                </a:solidFill>
              </a:rPr>
              <a:t>からなる「</a:t>
            </a:r>
            <a:r>
              <a:rPr lang="en-US" altLang="ja-JP" sz="1600" b="1" dirty="0">
                <a:solidFill>
                  <a:srgbClr val="000000">
                    <a:lumMod val="85000"/>
                    <a:lumOff val="15000"/>
                  </a:srgbClr>
                </a:solidFill>
              </a:rPr>
              <a:t>Studio</a:t>
            </a:r>
            <a:r>
              <a:rPr lang="ja-JP" altLang="en-US" sz="1600" b="1" dirty="0">
                <a:solidFill>
                  <a:srgbClr val="000000">
                    <a:lumMod val="85000"/>
                    <a:lumOff val="15000"/>
                  </a:srgbClr>
                </a:solidFill>
              </a:rPr>
              <a:t>」と、クレデンシャルウォレットである「</a:t>
            </a:r>
            <a:r>
              <a:rPr lang="en-US" altLang="ja-JP" sz="1600" b="1" dirty="0">
                <a:solidFill>
                  <a:srgbClr val="000000">
                    <a:lumMod val="85000"/>
                    <a:lumOff val="15000"/>
                  </a:srgbClr>
                </a:solidFill>
              </a:rPr>
              <a:t>Proof</a:t>
            </a:r>
            <a:r>
              <a:rPr lang="ja-JP" altLang="en-US" sz="1600" b="1" dirty="0">
                <a:solidFill>
                  <a:srgbClr val="000000">
                    <a:lumMod val="85000"/>
                    <a:lumOff val="15000"/>
                  </a:srgbClr>
                </a:solidFill>
              </a:rPr>
              <a:t>」からなり、デジタルクレデンシャルの発行、検証のための総合的なスイートであるとしている</a:t>
            </a:r>
            <a:r>
              <a:rPr lang="ja-JP" altLang="en-US" sz="1600" b="1" baseline="30000" dirty="0">
                <a:solidFill>
                  <a:srgbClr val="000000">
                    <a:lumMod val="85000"/>
                    <a:lumOff val="15000"/>
                  </a:srgbClr>
                </a:solidFill>
              </a:rPr>
              <a:t>２</a:t>
            </a:r>
            <a:endParaRPr lang="en-US" altLang="ja-JP" sz="1600" b="1" baseline="30000" dirty="0">
              <a:solidFill>
                <a:srgbClr val="000000">
                  <a:lumMod val="85000"/>
                  <a:lumOff val="15000"/>
                </a:srgbClr>
              </a:solidFill>
            </a:endParaRPr>
          </a:p>
          <a:p>
            <a:endParaRPr kumimoji="1" lang="ja-JP" altLang="en-US" sz="1600" b="1" dirty="0"/>
          </a:p>
        </p:txBody>
      </p:sp>
      <p:sp>
        <p:nvSpPr>
          <p:cNvPr id="12" name="正方形/長方形 11"/>
          <p:cNvSpPr/>
          <p:nvPr/>
        </p:nvSpPr>
        <p:spPr>
          <a:xfrm>
            <a:off x="331490" y="6093996"/>
            <a:ext cx="7573453"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rgbClr val="000000"/>
                </a:solidFill>
                <a:effectLst/>
                <a:uLnTx/>
                <a:uFillTx/>
                <a:latin typeface="Meiryo UI"/>
                <a:ea typeface="Meiryo UI"/>
                <a:cs typeface="+mn-cs"/>
              </a:rPr>
              <a:t>出所）</a:t>
            </a:r>
            <a:endParaRPr kumimoji="1" lang="en-US" altLang="ja-JP" sz="900" b="0" i="0" u="none" strike="noStrike" kern="1200" cap="none" spc="0" normalizeH="0" baseline="0" noProof="0" dirty="0">
              <a:ln>
                <a:noFill/>
              </a:ln>
              <a:solidFill>
                <a:srgbClr val="000000"/>
              </a:solidFill>
              <a:effectLst/>
              <a:uLnTx/>
              <a:uFillTx/>
              <a:latin typeface="Meiryo UI"/>
              <a:ea typeface="Meiryo U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rgbClr val="000000"/>
                </a:solidFill>
                <a:effectLst/>
                <a:uLnTx/>
                <a:uFillTx/>
                <a:latin typeface="Meiryo UI"/>
                <a:ea typeface="Meiryo UI"/>
                <a:cs typeface="+mn-cs"/>
              </a:rPr>
              <a:t>１　</a:t>
            </a:r>
            <a:r>
              <a:rPr kumimoji="1" lang="en-US" altLang="ja-JP" sz="900" b="0" i="0" u="none" strike="noStrike" kern="1200" cap="none" spc="0" normalizeH="0" baseline="0" noProof="0" dirty="0">
                <a:ln>
                  <a:noFill/>
                </a:ln>
                <a:solidFill>
                  <a:srgbClr val="000000"/>
                </a:solidFill>
                <a:effectLst/>
                <a:uLnTx/>
                <a:uFillTx/>
                <a:latin typeface="Meiryo UI"/>
                <a:ea typeface="Meiryo UI"/>
                <a:cs typeface="+mn-cs"/>
              </a:rPr>
              <a:t>https://oliu.id/studio/</a:t>
            </a:r>
          </a:p>
          <a:p>
            <a:pPr marL="92075" marR="0" lvl="0" indent="-92075"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rgbClr val="000000"/>
                </a:solidFill>
                <a:effectLst/>
                <a:uLnTx/>
                <a:uFillTx/>
                <a:latin typeface="Meiryo UI"/>
                <a:ea typeface="Meiryo UI"/>
                <a:cs typeface="+mn-cs"/>
              </a:rPr>
              <a:t>２　</a:t>
            </a:r>
            <a:r>
              <a:rPr kumimoji="1" lang="en-US" altLang="ja-JP" sz="900" b="0" i="0" u="none" strike="noStrike" kern="1200" cap="none" spc="0" normalizeH="0" baseline="0" noProof="0" dirty="0">
                <a:ln>
                  <a:noFill/>
                </a:ln>
                <a:solidFill>
                  <a:srgbClr val="000000"/>
                </a:solidFill>
                <a:effectLst/>
                <a:uLnTx/>
                <a:uFillTx/>
                <a:latin typeface="Meiryo UI"/>
                <a:ea typeface="Meiryo UI"/>
                <a:cs typeface="+mn-cs"/>
              </a:rPr>
              <a:t>https://www.newswire.ca/news-releases/atb-ventures-r-launches-their-enterprise-software-platform-oliu-tm-to-organisations-today-accelerating-the-adoption-of-digital-identity-854314621.html</a:t>
            </a:r>
            <a:endParaRPr kumimoji="1" lang="ja-JP" altLang="en-US" sz="900" b="0"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13" name="テキスト ボックス 12"/>
          <p:cNvSpPr txBox="1"/>
          <p:nvPr/>
        </p:nvSpPr>
        <p:spPr>
          <a:xfrm>
            <a:off x="3221130" y="2527810"/>
            <a:ext cx="3463740" cy="335704"/>
          </a:xfrm>
          <a:prstGeom prst="rect">
            <a:avLst/>
          </a:prstGeom>
        </p:spPr>
        <p:txBody>
          <a:bodyPr vert="horz" wrap="none" lIns="0" tIns="45720" rIns="0" bIns="45720" rtlCol="0" anchor="t" anchorCtr="0">
            <a:normAutofit fontScale="975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600" b="1" i="0" u="sng" strike="noStrike" kern="1200" cap="none" spc="0" normalizeH="0" baseline="0" noProof="0" dirty="0" err="1">
                <a:ln>
                  <a:noFill/>
                </a:ln>
                <a:solidFill>
                  <a:srgbClr val="070F26">
                    <a:lumMod val="75000"/>
                    <a:lumOff val="25000"/>
                  </a:srgbClr>
                </a:solidFill>
                <a:effectLst/>
                <a:uLnTx/>
                <a:uFillTx/>
                <a:latin typeface="Meiryo UI"/>
                <a:ea typeface="Meiryo UI"/>
                <a:cs typeface="+mn-cs"/>
              </a:rPr>
              <a:t>Oliu</a:t>
            </a:r>
            <a:r>
              <a:rPr kumimoji="1" lang="ja-JP" altLang="en-US" sz="1600" b="1" i="0" u="sng" strike="noStrike" kern="1200" cap="none" spc="0" normalizeH="0" baseline="0" noProof="0" dirty="0">
                <a:ln>
                  <a:noFill/>
                </a:ln>
                <a:solidFill>
                  <a:srgbClr val="070F26">
                    <a:lumMod val="75000"/>
                    <a:lumOff val="25000"/>
                  </a:srgbClr>
                </a:solidFill>
                <a:effectLst/>
                <a:uLnTx/>
                <a:uFillTx/>
                <a:latin typeface="Meiryo UI"/>
                <a:ea typeface="Meiryo UI"/>
                <a:cs typeface="+mn-cs"/>
              </a:rPr>
              <a:t>の概要</a:t>
            </a:r>
          </a:p>
        </p:txBody>
      </p:sp>
      <p:pic>
        <p:nvPicPr>
          <p:cNvPr id="14" name="図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95207" y="3821047"/>
            <a:ext cx="715586" cy="715586"/>
          </a:xfrm>
          <a:prstGeom prst="rect">
            <a:avLst/>
          </a:prstGeom>
        </p:spPr>
      </p:pic>
      <p:sp>
        <p:nvSpPr>
          <p:cNvPr id="15" name="テキスト ボックス 14"/>
          <p:cNvSpPr txBox="1"/>
          <p:nvPr/>
        </p:nvSpPr>
        <p:spPr>
          <a:xfrm>
            <a:off x="4579442" y="4487031"/>
            <a:ext cx="914400" cy="493455"/>
          </a:xfrm>
          <a:prstGeom prst="rect">
            <a:avLst/>
          </a:prstGeom>
        </p:spPr>
        <p:txBody>
          <a:bodyPr vert="horz" wrap="none" lIns="0" tIns="45720" rIns="0" bIns="45720" rtlCol="0" anchor="t" anchorCtr="0">
            <a:normAutofit fontScale="975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200" b="0" i="0" u="none" strike="noStrike" kern="1200" cap="none" spc="0" normalizeH="0" baseline="0" noProof="0" dirty="0">
                <a:ln>
                  <a:noFill/>
                </a:ln>
                <a:solidFill>
                  <a:srgbClr val="000000"/>
                </a:solidFill>
                <a:effectLst/>
                <a:uLnTx/>
                <a:uFillTx/>
                <a:latin typeface="Meiryo UI"/>
                <a:ea typeface="Meiryo UI"/>
                <a:cs typeface="+mn-cs"/>
              </a:rPr>
              <a:t>Proof</a:t>
            </a:r>
            <a:r>
              <a:rPr kumimoji="1" lang="ja-JP" altLang="en-US" sz="1200" b="0" i="0" u="none" strike="noStrike" kern="1200" cap="none" spc="0" normalizeH="0" baseline="0" noProof="0" dirty="0">
                <a:ln>
                  <a:noFill/>
                </a:ln>
                <a:solidFill>
                  <a:srgbClr val="000000"/>
                </a:solidFill>
                <a:effectLst/>
                <a:uLnTx/>
                <a:uFillTx/>
                <a:latin typeface="Meiryo UI"/>
                <a:ea typeface="Meiryo UI"/>
                <a:cs typeface="+mn-cs"/>
              </a:rPr>
              <a:t>　</a:t>
            </a:r>
            <a:endParaRPr kumimoji="1" lang="en-US" altLang="ja-JP" sz="1200" b="0" i="0" u="none" strike="noStrike" kern="1200" cap="none" spc="0" normalizeH="0" baseline="0" noProof="0" dirty="0">
              <a:ln>
                <a:noFill/>
              </a:ln>
              <a:solidFill>
                <a:srgbClr val="000000"/>
              </a:solidFill>
              <a:effectLst/>
              <a:uLnTx/>
              <a:uFillTx/>
              <a:latin typeface="Meiryo UI"/>
              <a:ea typeface="Meiryo UI"/>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Meiryo UI"/>
                <a:ea typeface="Meiryo UI"/>
                <a:cs typeface="+mn-cs"/>
              </a:rPr>
              <a:t>ウォレット</a:t>
            </a:r>
          </a:p>
        </p:txBody>
      </p:sp>
      <p:pic>
        <p:nvPicPr>
          <p:cNvPr id="16" name="図 15"/>
          <p:cNvPicPr>
            <a:picLocks noChangeAspect="1"/>
          </p:cNvPicPr>
          <p:nvPr/>
        </p:nvPicPr>
        <p:blipFill>
          <a:blip r:embed="rId3"/>
          <a:stretch>
            <a:fillRect/>
          </a:stretch>
        </p:blipFill>
        <p:spPr>
          <a:xfrm>
            <a:off x="3317540" y="5453133"/>
            <a:ext cx="3374214" cy="560873"/>
          </a:xfrm>
          <a:prstGeom prst="rect">
            <a:avLst/>
          </a:prstGeom>
        </p:spPr>
      </p:pic>
      <p:pic>
        <p:nvPicPr>
          <p:cNvPr id="17" name="図 1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02474" y="3781632"/>
            <a:ext cx="798583" cy="798583"/>
          </a:xfrm>
          <a:prstGeom prst="rect">
            <a:avLst/>
          </a:prstGeom>
        </p:spPr>
      </p:pic>
      <p:pic>
        <p:nvPicPr>
          <p:cNvPr id="18" name="図 1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04943" y="3781632"/>
            <a:ext cx="798583" cy="798583"/>
          </a:xfrm>
          <a:prstGeom prst="rect">
            <a:avLst/>
          </a:prstGeom>
        </p:spPr>
      </p:pic>
      <p:cxnSp>
        <p:nvCxnSpPr>
          <p:cNvPr id="20" name="直線矢印コネクタ 19"/>
          <p:cNvCxnSpPr>
            <a:stCxn id="17" idx="3"/>
            <a:endCxn id="14" idx="1"/>
          </p:cNvCxnSpPr>
          <p:nvPr/>
        </p:nvCxnSpPr>
        <p:spPr>
          <a:xfrm flipV="1">
            <a:off x="2001057" y="4178840"/>
            <a:ext cx="2594150" cy="2084"/>
          </a:xfrm>
          <a:prstGeom prst="straightConnector1">
            <a:avLst/>
          </a:prstGeom>
          <a:ln w="3175">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sp>
        <p:nvSpPr>
          <p:cNvPr id="21" name="楕円 20"/>
          <p:cNvSpPr/>
          <p:nvPr/>
        </p:nvSpPr>
        <p:spPr>
          <a:xfrm>
            <a:off x="2519828" y="3665304"/>
            <a:ext cx="820648" cy="1092958"/>
          </a:xfrm>
          <a:prstGeom prst="ellipse">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400" b="0" i="0" u="none" strike="noStrike" kern="1200" cap="none" spc="0" normalizeH="0" baseline="0" noProof="0" dirty="0">
                <a:ln>
                  <a:noFill/>
                </a:ln>
                <a:solidFill>
                  <a:srgbClr val="000000"/>
                </a:solidFill>
                <a:effectLst/>
                <a:uLnTx/>
                <a:uFillTx/>
                <a:latin typeface="Arial"/>
                <a:ea typeface="Meiryo UI"/>
                <a:cs typeface="+mn-cs"/>
              </a:rPr>
              <a:t>Studio</a:t>
            </a:r>
            <a:endParaRPr kumimoji="1" lang="ja-JP" altLang="en-US" sz="1400" b="0" i="0" u="none" strike="noStrike" kern="1200" cap="none" spc="0" normalizeH="0" baseline="0" noProof="0" dirty="0">
              <a:ln>
                <a:noFill/>
              </a:ln>
              <a:solidFill>
                <a:srgbClr val="000000"/>
              </a:solidFill>
              <a:effectLst/>
              <a:uLnTx/>
              <a:uFillTx/>
              <a:latin typeface="Arial"/>
              <a:ea typeface="Meiryo UI"/>
              <a:cs typeface="+mn-cs"/>
            </a:endParaRPr>
          </a:p>
        </p:txBody>
      </p:sp>
      <p:cxnSp>
        <p:nvCxnSpPr>
          <p:cNvPr id="22" name="直線矢印コネクタ 21"/>
          <p:cNvCxnSpPr>
            <a:stCxn id="17" idx="3"/>
          </p:cNvCxnSpPr>
          <p:nvPr/>
        </p:nvCxnSpPr>
        <p:spPr>
          <a:xfrm>
            <a:off x="2001057" y="4180924"/>
            <a:ext cx="1297075" cy="1552646"/>
          </a:xfrm>
          <a:prstGeom prst="straightConnector1">
            <a:avLst/>
          </a:prstGeom>
          <a:ln w="3175">
            <a:solidFill>
              <a:schemeClr val="tx1"/>
            </a:solidFill>
            <a:prstDash val="dash"/>
            <a:tailEnd type="triangle"/>
          </a:ln>
          <a:effectLst/>
        </p:spPr>
        <p:style>
          <a:lnRef idx="2">
            <a:schemeClr val="accent1"/>
          </a:lnRef>
          <a:fillRef idx="0">
            <a:schemeClr val="accent1"/>
          </a:fillRef>
          <a:effectRef idx="1">
            <a:schemeClr val="accent1"/>
          </a:effectRef>
          <a:fontRef idx="minor">
            <a:schemeClr val="tx1"/>
          </a:fontRef>
        </p:style>
      </p:cxnSp>
      <p:cxnSp>
        <p:nvCxnSpPr>
          <p:cNvPr id="23" name="直線矢印コネクタ 22"/>
          <p:cNvCxnSpPr>
            <a:stCxn id="18" idx="1"/>
            <a:endCxn id="16" idx="3"/>
          </p:cNvCxnSpPr>
          <p:nvPr/>
        </p:nvCxnSpPr>
        <p:spPr>
          <a:xfrm flipH="1">
            <a:off x="6691754" y="4180924"/>
            <a:ext cx="1213189" cy="1552646"/>
          </a:xfrm>
          <a:prstGeom prst="straightConnector1">
            <a:avLst/>
          </a:prstGeom>
          <a:ln w="3175">
            <a:solidFill>
              <a:schemeClr val="tx1"/>
            </a:solidFill>
            <a:prstDash val="dash"/>
            <a:tailEnd type="triangle"/>
          </a:ln>
          <a:effectLst/>
        </p:spPr>
        <p:style>
          <a:lnRef idx="2">
            <a:schemeClr val="accent1"/>
          </a:lnRef>
          <a:fillRef idx="0">
            <a:schemeClr val="accent1"/>
          </a:fillRef>
          <a:effectRef idx="1">
            <a:schemeClr val="accent1"/>
          </a:effectRef>
          <a:fontRef idx="minor">
            <a:schemeClr val="tx1"/>
          </a:fontRef>
        </p:style>
      </p:cxnSp>
      <p:cxnSp>
        <p:nvCxnSpPr>
          <p:cNvPr id="24" name="直線矢印コネクタ 23"/>
          <p:cNvCxnSpPr/>
          <p:nvPr/>
        </p:nvCxnSpPr>
        <p:spPr>
          <a:xfrm flipV="1">
            <a:off x="5326558" y="4180924"/>
            <a:ext cx="2594150" cy="2084"/>
          </a:xfrm>
          <a:prstGeom prst="straightConnector1">
            <a:avLst/>
          </a:prstGeom>
          <a:ln w="3175">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sp>
        <p:nvSpPr>
          <p:cNvPr id="25" name="テキスト ボックス 24"/>
          <p:cNvSpPr txBox="1"/>
          <p:nvPr/>
        </p:nvSpPr>
        <p:spPr>
          <a:xfrm>
            <a:off x="3577027" y="3920532"/>
            <a:ext cx="914400" cy="493455"/>
          </a:xfrm>
          <a:prstGeom prst="rect">
            <a:avLst/>
          </a:prstGeom>
        </p:spPr>
        <p:txBody>
          <a:bodyPr vert="horz" wrap="none" lIns="0" tIns="45720" rIns="0" bIns="45720" rtlCol="0" anchor="t" anchorCtr="0">
            <a:normAutofit fontScale="975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Meiryo UI"/>
                <a:ea typeface="Meiryo UI"/>
                <a:cs typeface="+mn-cs"/>
              </a:rPr>
              <a:t>資格情報発行</a:t>
            </a:r>
          </a:p>
        </p:txBody>
      </p:sp>
      <p:sp>
        <p:nvSpPr>
          <p:cNvPr id="26" name="テキスト ボックス 25"/>
          <p:cNvSpPr txBox="1"/>
          <p:nvPr/>
        </p:nvSpPr>
        <p:spPr>
          <a:xfrm>
            <a:off x="5435082" y="3909561"/>
            <a:ext cx="914400" cy="292777"/>
          </a:xfrm>
          <a:prstGeom prst="rect">
            <a:avLst/>
          </a:prstGeom>
        </p:spPr>
        <p:txBody>
          <a:bodyPr vert="horz" wrap="none" lIns="0" tIns="45720" rIns="0" bIns="45720" rtlCol="0" anchor="t" anchorCtr="0">
            <a:normAutofit fontScale="975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Meiryo UI"/>
                <a:ea typeface="Meiryo UI"/>
                <a:cs typeface="+mn-cs"/>
              </a:rPr>
              <a:t>提示</a:t>
            </a:r>
          </a:p>
        </p:txBody>
      </p:sp>
      <p:sp>
        <p:nvSpPr>
          <p:cNvPr id="27" name="テキスト ボックス 26"/>
          <p:cNvSpPr txBox="1"/>
          <p:nvPr/>
        </p:nvSpPr>
        <p:spPr>
          <a:xfrm>
            <a:off x="7028492" y="5029399"/>
            <a:ext cx="914400" cy="292777"/>
          </a:xfrm>
          <a:prstGeom prst="rect">
            <a:avLst/>
          </a:prstGeom>
        </p:spPr>
        <p:txBody>
          <a:bodyPr vert="horz" wrap="none" lIns="0" tIns="45720" rIns="0" bIns="45720" rtlCol="0" anchor="t" anchorCtr="0">
            <a:normAutofit fontScale="975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Meiryo UI"/>
                <a:ea typeface="Meiryo UI"/>
                <a:cs typeface="+mn-cs"/>
              </a:rPr>
              <a:t>検証</a:t>
            </a:r>
          </a:p>
        </p:txBody>
      </p:sp>
      <p:sp>
        <p:nvSpPr>
          <p:cNvPr id="28" name="テキスト ボックス 27"/>
          <p:cNvSpPr txBox="1"/>
          <p:nvPr/>
        </p:nvSpPr>
        <p:spPr>
          <a:xfrm>
            <a:off x="2669989" y="5087075"/>
            <a:ext cx="914400" cy="292777"/>
          </a:xfrm>
          <a:prstGeom prst="rect">
            <a:avLst/>
          </a:prstGeom>
        </p:spPr>
        <p:txBody>
          <a:bodyPr vert="horz" wrap="none" lIns="0" tIns="45720" rIns="0" bIns="45720" rtlCol="0" anchor="t" anchorCtr="0">
            <a:normAutofit fontScale="975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Meiryo UI"/>
                <a:ea typeface="Meiryo UI"/>
                <a:cs typeface="+mn-cs"/>
              </a:rPr>
              <a:t>紐づけ</a:t>
            </a:r>
          </a:p>
        </p:txBody>
      </p:sp>
      <p:sp>
        <p:nvSpPr>
          <p:cNvPr id="29" name="テキスト ボックス 28"/>
          <p:cNvSpPr txBox="1"/>
          <p:nvPr/>
        </p:nvSpPr>
        <p:spPr>
          <a:xfrm>
            <a:off x="2383732" y="5733570"/>
            <a:ext cx="914400" cy="292777"/>
          </a:xfrm>
          <a:prstGeom prst="rect">
            <a:avLst/>
          </a:prstGeom>
        </p:spPr>
        <p:txBody>
          <a:bodyPr vert="horz" wrap="none" lIns="0" tIns="45720" rIns="0" bIns="45720" rtlCol="0" anchor="t" anchorCtr="0">
            <a:normAutofit fontScale="975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Meiryo UI"/>
                <a:ea typeface="Meiryo UI"/>
                <a:cs typeface="+mn-cs"/>
              </a:rPr>
              <a:t>ブロックチェーン</a:t>
            </a:r>
          </a:p>
        </p:txBody>
      </p:sp>
      <p:sp>
        <p:nvSpPr>
          <p:cNvPr id="30" name="テキスト ボックス 29"/>
          <p:cNvSpPr txBox="1"/>
          <p:nvPr/>
        </p:nvSpPr>
        <p:spPr>
          <a:xfrm>
            <a:off x="149023" y="2780320"/>
            <a:ext cx="2683951" cy="493455"/>
          </a:xfrm>
          <a:prstGeom prst="rect">
            <a:avLst/>
          </a:prstGeom>
          <a:ln>
            <a:solidFill>
              <a:schemeClr val="accent2">
                <a:lumMod val="25000"/>
                <a:lumOff val="75000"/>
              </a:schemeClr>
            </a:solidFill>
          </a:ln>
        </p:spPr>
        <p:txBody>
          <a:bodyPr vert="horz" wrap="none" lIns="0" tIns="45720" rIns="0" bIns="45720" rtlCol="0" anchor="t" anchorCtr="0">
            <a:normAutofit fontScale="975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Meiryo UI"/>
                <a:ea typeface="Meiryo UI"/>
                <a:cs typeface="+mn-cs"/>
              </a:rPr>
              <a:t>テンプレートからの資格情報を作成・発行、</a:t>
            </a:r>
            <a:endParaRPr kumimoji="1" lang="en-US" altLang="ja-JP" sz="1200" b="0" i="0" u="none" strike="noStrike" kern="1200" cap="none" spc="0" normalizeH="0" baseline="0" noProof="0" dirty="0">
              <a:ln>
                <a:noFill/>
              </a:ln>
              <a:solidFill>
                <a:srgbClr val="000000"/>
              </a:solidFill>
              <a:effectLst/>
              <a:uLnTx/>
              <a:uFillTx/>
              <a:latin typeface="Meiryo UI"/>
              <a:ea typeface="Meiryo UI"/>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Meiryo UI"/>
                <a:ea typeface="Meiryo UI"/>
                <a:cs typeface="+mn-cs"/>
              </a:rPr>
              <a:t>提示先との接続（検証要求）</a:t>
            </a:r>
          </a:p>
        </p:txBody>
      </p:sp>
      <p:cxnSp>
        <p:nvCxnSpPr>
          <p:cNvPr id="31" name="直線コネクタ 30"/>
          <p:cNvCxnSpPr>
            <a:stCxn id="21" idx="0"/>
            <a:endCxn id="30" idx="3"/>
          </p:cNvCxnSpPr>
          <p:nvPr/>
        </p:nvCxnSpPr>
        <p:spPr>
          <a:xfrm flipH="1" flipV="1">
            <a:off x="2832974" y="3027048"/>
            <a:ext cx="97178" cy="638256"/>
          </a:xfrm>
          <a:prstGeom prst="line">
            <a:avLst/>
          </a:prstGeom>
          <a:ln w="12700">
            <a:solidFill>
              <a:schemeClr val="accent2">
                <a:lumMod val="25000"/>
                <a:lumOff val="75000"/>
              </a:schemeClr>
            </a:solidFill>
          </a:ln>
          <a:effectLst/>
        </p:spPr>
        <p:style>
          <a:lnRef idx="2">
            <a:schemeClr val="accent1"/>
          </a:lnRef>
          <a:fillRef idx="0">
            <a:schemeClr val="accent1"/>
          </a:fillRef>
          <a:effectRef idx="1">
            <a:schemeClr val="accent1"/>
          </a:effectRef>
          <a:fontRef idx="minor">
            <a:schemeClr val="tx1"/>
          </a:fontRef>
        </p:style>
      </p:cxnSp>
      <p:sp>
        <p:nvSpPr>
          <p:cNvPr id="32" name="テキスト ボックス 31"/>
          <p:cNvSpPr txBox="1"/>
          <p:nvPr/>
        </p:nvSpPr>
        <p:spPr>
          <a:xfrm>
            <a:off x="1202474" y="4586777"/>
            <a:ext cx="914400" cy="292777"/>
          </a:xfrm>
          <a:prstGeom prst="rect">
            <a:avLst/>
          </a:prstGeom>
        </p:spPr>
        <p:txBody>
          <a:bodyPr vert="horz" wrap="none" lIns="0" tIns="45720" rIns="0" bIns="45720" rtlCol="0" anchor="t" anchorCtr="0">
            <a:normAutofit fontScale="975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Meiryo UI"/>
                <a:ea typeface="Meiryo UI"/>
                <a:cs typeface="+mn-cs"/>
              </a:rPr>
              <a:t>組織</a:t>
            </a:r>
            <a:r>
              <a:rPr kumimoji="1" lang="en-US" altLang="ja-JP" sz="1200" b="0" i="0" u="none" strike="noStrike" kern="1200" cap="none" spc="0" normalizeH="0" baseline="0" noProof="0" dirty="0">
                <a:ln>
                  <a:noFill/>
                </a:ln>
                <a:solidFill>
                  <a:srgbClr val="000000"/>
                </a:solidFill>
                <a:effectLst/>
                <a:uLnTx/>
                <a:uFillTx/>
                <a:latin typeface="Meiryo UI"/>
                <a:ea typeface="Meiryo UI"/>
                <a:cs typeface="+mn-cs"/>
              </a:rPr>
              <a:t>A</a:t>
            </a:r>
            <a:endParaRPr kumimoji="1" lang="ja-JP" altLang="en-US" sz="1200" b="0"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36" name="テキスト ボックス 35"/>
          <p:cNvSpPr txBox="1"/>
          <p:nvPr/>
        </p:nvSpPr>
        <p:spPr>
          <a:xfrm>
            <a:off x="7847034" y="4586777"/>
            <a:ext cx="914400" cy="292777"/>
          </a:xfrm>
          <a:prstGeom prst="rect">
            <a:avLst/>
          </a:prstGeom>
        </p:spPr>
        <p:txBody>
          <a:bodyPr vert="horz" wrap="none" lIns="0" tIns="45720" rIns="0" bIns="45720" rtlCol="0" anchor="t" anchorCtr="0">
            <a:normAutofit fontScale="975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Meiryo UI"/>
                <a:ea typeface="Meiryo UI"/>
                <a:cs typeface="+mn-cs"/>
              </a:rPr>
              <a:t>組織</a:t>
            </a:r>
            <a:r>
              <a:rPr kumimoji="1" lang="en-US" altLang="ja-JP" sz="1200" b="0" i="0" u="none" strike="noStrike" kern="1200" cap="none" spc="0" normalizeH="0" baseline="0" noProof="0" dirty="0">
                <a:ln>
                  <a:noFill/>
                </a:ln>
                <a:solidFill>
                  <a:srgbClr val="000000"/>
                </a:solidFill>
                <a:effectLst/>
                <a:uLnTx/>
                <a:uFillTx/>
                <a:latin typeface="Meiryo UI"/>
                <a:ea typeface="Meiryo UI"/>
                <a:cs typeface="+mn-cs"/>
              </a:rPr>
              <a:t>B</a:t>
            </a:r>
            <a:endParaRPr kumimoji="1" lang="ja-JP" altLang="en-US" sz="1200" b="0"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37" name="角丸四角形 36"/>
          <p:cNvSpPr/>
          <p:nvPr/>
        </p:nvSpPr>
        <p:spPr>
          <a:xfrm>
            <a:off x="2260843" y="3426339"/>
            <a:ext cx="5441729" cy="1930131"/>
          </a:xfrm>
          <a:prstGeom prst="roundRect">
            <a:avLst/>
          </a:prstGeom>
          <a:noFill/>
          <a:ln w="3175">
            <a:solidFill>
              <a:schemeClr val="accent2">
                <a:lumMod val="50000"/>
                <a:lumOff val="50000"/>
              </a:schemeClr>
            </a:solidFill>
            <a:prstDash val="dash"/>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4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38" name="テキスト ボックス 37"/>
          <p:cNvSpPr txBox="1"/>
          <p:nvPr/>
        </p:nvSpPr>
        <p:spPr>
          <a:xfrm>
            <a:off x="6474723" y="3123767"/>
            <a:ext cx="914400" cy="292777"/>
          </a:xfrm>
          <a:prstGeom prst="rect">
            <a:avLst/>
          </a:prstGeom>
          <a:ln w="19050">
            <a:solidFill>
              <a:schemeClr val="accent2">
                <a:lumMod val="25000"/>
                <a:lumOff val="75000"/>
              </a:schemeClr>
            </a:solidFill>
          </a:ln>
        </p:spPr>
        <p:txBody>
          <a:bodyPr vert="horz" wrap="none" lIns="0" tIns="45720" rIns="0" bIns="45720" rtlCol="0" anchor="t" anchorCtr="0">
            <a:normAutofit fontScale="975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200" b="0" i="0" u="none" strike="noStrike" kern="1200" cap="none" spc="0" normalizeH="0" baseline="0" noProof="0" dirty="0" err="1">
                <a:ln>
                  <a:noFill/>
                </a:ln>
                <a:solidFill>
                  <a:srgbClr val="000000"/>
                </a:solidFill>
                <a:effectLst/>
                <a:uLnTx/>
                <a:uFillTx/>
                <a:latin typeface="Meiryo UI"/>
                <a:ea typeface="Meiryo UI"/>
                <a:cs typeface="+mn-cs"/>
              </a:rPr>
              <a:t>Oliu</a:t>
            </a:r>
            <a:endParaRPr kumimoji="1" lang="ja-JP" altLang="en-US" sz="1200" b="0"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39" name="テキスト ボックス 38"/>
          <p:cNvSpPr txBox="1"/>
          <p:nvPr/>
        </p:nvSpPr>
        <p:spPr>
          <a:xfrm>
            <a:off x="6971112" y="5501192"/>
            <a:ext cx="1478371" cy="546092"/>
          </a:xfrm>
          <a:prstGeom prst="rect">
            <a:avLst/>
          </a:prstGeom>
        </p:spPr>
        <p:txBody>
          <a:bodyPr vert="horz" wrap="none" lIns="0" tIns="45720" rIns="0" bIns="45720" rtlCol="0" anchor="t" anchorCtr="0">
            <a:normAutofit fontScale="975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200" b="0" i="0" u="none" strike="noStrike" kern="1200" cap="none" spc="0" normalizeH="0" baseline="0" noProof="0" dirty="0">
                <a:ln>
                  <a:noFill/>
                </a:ln>
                <a:solidFill>
                  <a:srgbClr val="000000"/>
                </a:solidFill>
                <a:effectLst/>
                <a:uLnTx/>
                <a:uFillTx/>
                <a:latin typeface="Meiryo UI"/>
                <a:ea typeface="Meiryo UI"/>
                <a:cs typeface="+mn-cs"/>
              </a:rPr>
              <a:t>※</a:t>
            </a:r>
            <a:r>
              <a:rPr kumimoji="1" lang="ja-JP" altLang="en-US" sz="1200" b="0" i="0" u="none" strike="noStrike" kern="1200" cap="none" spc="0" normalizeH="0" baseline="0" noProof="0" dirty="0">
                <a:ln>
                  <a:noFill/>
                </a:ln>
                <a:solidFill>
                  <a:srgbClr val="000000"/>
                </a:solidFill>
                <a:effectLst/>
                <a:uLnTx/>
                <a:uFillTx/>
                <a:latin typeface="Meiryo UI"/>
                <a:ea typeface="Meiryo UI"/>
                <a:cs typeface="+mn-cs"/>
              </a:rPr>
              <a:t>ブロックチェーン基盤の提供も</a:t>
            </a:r>
            <a:endParaRPr kumimoji="1" lang="en-US" altLang="ja-JP" sz="1200" b="0" i="0" u="none" strike="noStrike" kern="1200" cap="none" spc="0" normalizeH="0" baseline="0" noProof="0" dirty="0">
              <a:ln>
                <a:noFill/>
              </a:ln>
              <a:solidFill>
                <a:srgbClr val="000000"/>
              </a:solidFill>
              <a:effectLst/>
              <a:uLnTx/>
              <a:uFillTx/>
              <a:latin typeface="Meiryo UI"/>
              <a:ea typeface="Meiryo U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Meiryo UI"/>
                <a:ea typeface="Meiryo UI"/>
                <a:cs typeface="+mn-cs"/>
              </a:rPr>
              <a:t>　 サービスに含まれるかは不明</a:t>
            </a:r>
          </a:p>
        </p:txBody>
      </p:sp>
    </p:spTree>
    <p:extLst>
      <p:ext uri="{BB962C8B-B14F-4D97-AF65-F5344CB8AC3E}">
        <p14:creationId xmlns:p14="http://schemas.microsoft.com/office/powerpoint/2010/main" val="2653784569"/>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タイトル 7"/>
          <p:cNvSpPr>
            <a:spLocks noGrp="1"/>
          </p:cNvSpPr>
          <p:nvPr>
            <p:ph type="title"/>
          </p:nvPr>
        </p:nvSpPr>
        <p:spPr>
          <a:xfrm>
            <a:off x="331490" y="164692"/>
            <a:ext cx="9243021" cy="497459"/>
          </a:xfrm>
        </p:spPr>
        <p:txBody>
          <a:bodyPr>
            <a:normAutofit fontScale="90000"/>
          </a:bodyPr>
          <a:lstStyle/>
          <a:p>
            <a:r>
              <a:rPr lang="en-US" altLang="ja-JP" sz="1100" dirty="0">
                <a:solidFill>
                  <a:srgbClr val="002060"/>
                </a:solidFill>
              </a:rPr>
              <a:t>3.3.2</a:t>
            </a:r>
            <a:r>
              <a:rPr lang="ja-JP" altLang="en-US" sz="1100" dirty="0">
                <a:solidFill>
                  <a:srgbClr val="002060"/>
                </a:solidFill>
              </a:rPr>
              <a:t>　自己主権型／分散型アイデンティティに関する取り組み・ユースケース　</a:t>
            </a:r>
            <a:r>
              <a:rPr lang="en-US" altLang="ja-JP" sz="1400" b="1" spc="0" dirty="0">
                <a:solidFill>
                  <a:srgbClr val="002060"/>
                </a:solidFill>
              </a:rPr>
              <a:t/>
            </a:r>
            <a:br>
              <a:rPr lang="en-US" altLang="ja-JP" sz="1400" b="1" spc="0" dirty="0">
                <a:solidFill>
                  <a:srgbClr val="002060"/>
                </a:solidFill>
              </a:rPr>
            </a:br>
            <a:r>
              <a:rPr lang="en-US" altLang="ja-JP" sz="2000" b="1" spc="0" dirty="0">
                <a:solidFill>
                  <a:srgbClr val="002060"/>
                </a:solidFill>
              </a:rPr>
              <a:t>KTDI</a:t>
            </a:r>
            <a:r>
              <a:rPr lang="ja-JP" altLang="en-US" sz="2000" b="1" spc="0" dirty="0" err="1">
                <a:solidFill>
                  <a:srgbClr val="002060"/>
                </a:solidFill>
              </a:rPr>
              <a:t>への</a:t>
            </a:r>
            <a:r>
              <a:rPr lang="ja-JP" altLang="en-US" sz="2000" b="1" spc="0" dirty="0">
                <a:solidFill>
                  <a:srgbClr val="002060"/>
                </a:solidFill>
              </a:rPr>
              <a:t>参加</a:t>
            </a:r>
            <a:endParaRPr lang="ja-JP" altLang="en-US" sz="3100" b="1" spc="0" dirty="0">
              <a:solidFill>
                <a:srgbClr val="002060"/>
              </a:solidFill>
            </a:endParaRPr>
          </a:p>
        </p:txBody>
      </p:sp>
      <p:sp>
        <p:nvSpPr>
          <p:cNvPr id="10" name="正方形/長方形 9"/>
          <p:cNvSpPr/>
          <p:nvPr/>
        </p:nvSpPr>
        <p:spPr>
          <a:xfrm>
            <a:off x="8589228" y="74294"/>
            <a:ext cx="985283" cy="186395"/>
          </a:xfrm>
          <a:prstGeom prst="rect">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米国</a:t>
            </a:r>
          </a:p>
        </p:txBody>
      </p:sp>
      <p:sp>
        <p:nvSpPr>
          <p:cNvPr id="11" name="正方形/長方形 10"/>
          <p:cNvSpPr/>
          <p:nvPr/>
        </p:nvSpPr>
        <p:spPr>
          <a:xfrm>
            <a:off x="8589228" y="287160"/>
            <a:ext cx="985283" cy="186395"/>
          </a:xfrm>
          <a:prstGeom prst="rect">
            <a:avLst/>
          </a:prstGeom>
          <a:solidFill>
            <a:schemeClr val="accent2">
              <a:lumMod val="25000"/>
              <a:lumOff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カナダ</a:t>
            </a:r>
          </a:p>
        </p:txBody>
      </p:sp>
      <p:sp>
        <p:nvSpPr>
          <p:cNvPr id="2" name="テキスト プレースホルダー 1"/>
          <p:cNvSpPr>
            <a:spLocks noGrp="1"/>
          </p:cNvSpPr>
          <p:nvPr>
            <p:ph type="body" sz="quarter" idx="10"/>
          </p:nvPr>
        </p:nvSpPr>
        <p:spPr/>
        <p:txBody>
          <a:bodyPr/>
          <a:lstStyle/>
          <a:p>
            <a:pPr marL="285750" lvl="0" indent="-285750" defTabSz="288000" fontAlgn="auto">
              <a:spcBef>
                <a:spcPts val="0"/>
              </a:spcBef>
              <a:spcAft>
                <a:spcPts val="0"/>
              </a:spcAft>
              <a:buFont typeface="Arial" panose="020B0604020202020204" pitchFamily="34" charset="0"/>
              <a:buChar char="•"/>
              <a:defRPr/>
            </a:pPr>
            <a:r>
              <a:rPr lang="ja-JP" altLang="en-US" sz="1600" b="1" dirty="0">
                <a:solidFill>
                  <a:srgbClr val="000000"/>
                </a:solidFill>
              </a:rPr>
              <a:t>カナダ政府は、世界経済フォーラム（</a:t>
            </a:r>
            <a:r>
              <a:rPr lang="en-US" altLang="ja-JP" sz="1600" b="1" dirty="0">
                <a:solidFill>
                  <a:srgbClr val="000000"/>
                </a:solidFill>
              </a:rPr>
              <a:t>WEF</a:t>
            </a:r>
            <a:r>
              <a:rPr lang="ja-JP" altLang="en-US" sz="1600" b="1" dirty="0">
                <a:solidFill>
                  <a:srgbClr val="000000"/>
                </a:solidFill>
              </a:rPr>
              <a:t>）の主導する、世界旅行における旅行者</a:t>
            </a:r>
            <a:r>
              <a:rPr lang="en-US" altLang="ja-JP" sz="1600" b="1" dirty="0">
                <a:solidFill>
                  <a:srgbClr val="000000"/>
                </a:solidFill>
              </a:rPr>
              <a:t>ID</a:t>
            </a:r>
            <a:r>
              <a:rPr lang="ja-JP" altLang="en-US" sz="1600" b="1" dirty="0">
                <a:solidFill>
                  <a:srgbClr val="000000"/>
                </a:solidFill>
              </a:rPr>
              <a:t>を通じたセキュリティ強化を推進するイニシアチブである</a:t>
            </a:r>
            <a:r>
              <a:rPr lang="en-US" altLang="ja-JP" sz="1600" b="1" dirty="0" smtClean="0">
                <a:solidFill>
                  <a:srgbClr val="000000"/>
                </a:solidFill>
              </a:rPr>
              <a:t>KTDI</a:t>
            </a:r>
            <a:r>
              <a:rPr lang="ja-JP" altLang="en-US" sz="1600" b="1" dirty="0" smtClean="0">
                <a:solidFill>
                  <a:srgbClr val="000000"/>
                </a:solidFill>
              </a:rPr>
              <a:t>に</a:t>
            </a:r>
            <a:r>
              <a:rPr lang="ja-JP" altLang="en-US" sz="1600" b="1" dirty="0">
                <a:solidFill>
                  <a:srgbClr val="000000"/>
                </a:solidFill>
              </a:rPr>
              <a:t>パートナーとして参加している</a:t>
            </a:r>
            <a:r>
              <a:rPr lang="ja-JP" altLang="en-US" sz="1600" b="1" baseline="30000" dirty="0">
                <a:solidFill>
                  <a:srgbClr val="000000"/>
                </a:solidFill>
              </a:rPr>
              <a:t>１</a:t>
            </a:r>
            <a:endParaRPr lang="en-US" altLang="ja-JP" sz="1600" b="1" baseline="30000" dirty="0">
              <a:solidFill>
                <a:srgbClr val="000000"/>
              </a:solidFill>
            </a:endParaRPr>
          </a:p>
          <a:p>
            <a:pPr marL="285750" lvl="0" indent="-285750" defTabSz="288000" fontAlgn="auto">
              <a:spcBef>
                <a:spcPts val="0"/>
              </a:spcBef>
              <a:spcAft>
                <a:spcPts val="0"/>
              </a:spcAft>
              <a:buFont typeface="Arial" panose="020B0604020202020204" pitchFamily="34" charset="0"/>
              <a:buChar char="•"/>
              <a:defRPr/>
            </a:pPr>
            <a:r>
              <a:rPr lang="en-US" altLang="ja-JP" sz="1600" b="1" dirty="0">
                <a:solidFill>
                  <a:srgbClr val="000000"/>
                </a:solidFill>
              </a:rPr>
              <a:t>KTDI</a:t>
            </a:r>
            <a:r>
              <a:rPr lang="ja-JP" altLang="en-US" sz="1600" b="1" dirty="0">
                <a:solidFill>
                  <a:srgbClr val="000000"/>
                </a:solidFill>
              </a:rPr>
              <a:t>は、旅行者個人が検証された</a:t>
            </a:r>
            <a:r>
              <a:rPr lang="en-US" altLang="ja-JP" sz="1600" b="1" dirty="0">
                <a:solidFill>
                  <a:srgbClr val="000000"/>
                </a:solidFill>
              </a:rPr>
              <a:t>ID</a:t>
            </a:r>
            <a:r>
              <a:rPr lang="ja-JP" altLang="en-US" sz="1600" b="1" dirty="0">
                <a:solidFill>
                  <a:srgbClr val="000000"/>
                </a:solidFill>
              </a:rPr>
              <a:t>属性を自己管理できる分散型</a:t>
            </a:r>
            <a:r>
              <a:rPr lang="en-US" altLang="ja-JP" sz="1600" b="1" dirty="0">
                <a:solidFill>
                  <a:srgbClr val="000000"/>
                </a:solidFill>
              </a:rPr>
              <a:t>ID</a:t>
            </a:r>
            <a:r>
              <a:rPr lang="ja-JP" altLang="en-US" sz="1600" b="1" dirty="0">
                <a:solidFill>
                  <a:srgbClr val="000000"/>
                </a:solidFill>
              </a:rPr>
              <a:t>をコンセプトとしたグローバルコンソーシアムを結集するとしており、カナダ、オランダが政府として参加している</a:t>
            </a:r>
            <a:r>
              <a:rPr lang="ja-JP" altLang="en-US" sz="1600" b="1" baseline="30000" dirty="0">
                <a:solidFill>
                  <a:srgbClr val="000000"/>
                </a:solidFill>
              </a:rPr>
              <a:t>２</a:t>
            </a:r>
            <a:endParaRPr lang="en-US" altLang="ja-JP" sz="1600" b="1" baseline="30000" dirty="0">
              <a:solidFill>
                <a:srgbClr val="000000"/>
              </a:solidFill>
            </a:endParaRPr>
          </a:p>
          <a:p>
            <a:endParaRPr kumimoji="1" lang="ja-JP" altLang="en-US" sz="1600" b="1" dirty="0"/>
          </a:p>
        </p:txBody>
      </p:sp>
      <p:sp>
        <p:nvSpPr>
          <p:cNvPr id="33" name="正方形/長方形 32"/>
          <p:cNvSpPr/>
          <p:nvPr/>
        </p:nvSpPr>
        <p:spPr>
          <a:xfrm>
            <a:off x="320304" y="1787251"/>
            <a:ext cx="5703367" cy="259352"/>
          </a:xfrm>
          <a:prstGeom prst="rect">
            <a:avLst/>
          </a:prstGeom>
          <a:solidFill>
            <a:schemeClr val="accent2">
              <a:lumMod val="75000"/>
              <a:lumOff val="2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en-US" altLang="ja-JP" sz="16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Known </a:t>
            </a:r>
            <a:r>
              <a:rPr kumimoji="1" lang="en-US" altLang="ja-JP" sz="1600" b="1" i="0" u="none" strike="noStrike" kern="1200" cap="none" spc="0" normalizeH="0" baseline="0" noProof="0" dirty="0" err="1">
                <a:ln>
                  <a:noFill/>
                </a:ln>
                <a:solidFill>
                  <a:srgbClr val="FFFFFF"/>
                </a:solidFill>
                <a:effectLst/>
                <a:uLnTx/>
                <a:uFillTx/>
                <a:latin typeface="Meiryo UI" panose="020B0604030504040204" pitchFamily="50" charset="-128"/>
                <a:ea typeface="Meiryo UI" panose="020B0604030504040204" pitchFamily="50" charset="-128"/>
                <a:cs typeface="+mn-cs"/>
              </a:rPr>
              <a:t>Traveller</a:t>
            </a:r>
            <a:r>
              <a:rPr kumimoji="1" lang="en-US" altLang="ja-JP" sz="16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 Digital identity(KTDI)</a:t>
            </a:r>
            <a:r>
              <a:rPr kumimoji="1" lang="ja-JP" altLang="en-US" sz="16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パイロットの概要</a:t>
            </a:r>
            <a:r>
              <a:rPr kumimoji="1" lang="en-US" altLang="ja-JP" sz="16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 </a:t>
            </a:r>
          </a:p>
        </p:txBody>
      </p:sp>
      <p:sp>
        <p:nvSpPr>
          <p:cNvPr id="34" name="正方形/長方形 33"/>
          <p:cNvSpPr/>
          <p:nvPr/>
        </p:nvSpPr>
        <p:spPr>
          <a:xfrm>
            <a:off x="331490" y="2070982"/>
            <a:ext cx="9243021" cy="1169350"/>
          </a:xfrm>
          <a:prstGeom prst="rect">
            <a:avLst/>
          </a:prstGeom>
          <a:no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en-US" altLang="ja-JP" sz="1400" b="0" i="0" u="none" strike="noStrike" kern="1200" cap="none" spc="0" normalizeH="0" baseline="0" noProof="0" dirty="0">
                <a:ln>
                  <a:noFill/>
                </a:ln>
                <a:solidFill>
                  <a:srgbClr val="000000"/>
                </a:solidFill>
                <a:effectLst/>
                <a:uLnTx/>
                <a:uFillTx/>
                <a:latin typeface="Arial"/>
                <a:ea typeface="Meiryo UI"/>
                <a:cs typeface="+mn-cs"/>
              </a:rPr>
              <a:t>KTDI</a:t>
            </a:r>
            <a:r>
              <a:rPr kumimoji="1" lang="ja-JP" altLang="en-US" sz="1400" b="0" i="0" u="none" strike="noStrike" kern="1200" cap="none" spc="0" normalizeH="0" baseline="0" noProof="0" dirty="0">
                <a:ln>
                  <a:noFill/>
                </a:ln>
                <a:solidFill>
                  <a:srgbClr val="000000"/>
                </a:solidFill>
                <a:effectLst/>
                <a:uLnTx/>
                <a:uFillTx/>
                <a:latin typeface="Arial"/>
                <a:ea typeface="Meiryo UI"/>
                <a:cs typeface="+mn-cs"/>
              </a:rPr>
              <a:t>のパイロットグループは、カナダ政府とオランダ政府を中心として、エアカナダ、モントリオール空港、アムステルダム空港などが</a:t>
            </a:r>
            <a:r>
              <a:rPr kumimoji="1" lang="en-US" altLang="ja-JP" sz="1400" b="0" i="0" u="none" strike="noStrike" kern="1200" cap="none" spc="0" normalizeH="0" baseline="0" noProof="0" dirty="0">
                <a:ln>
                  <a:noFill/>
                </a:ln>
                <a:solidFill>
                  <a:srgbClr val="000000"/>
                </a:solidFill>
                <a:effectLst/>
                <a:uLnTx/>
                <a:uFillTx/>
                <a:latin typeface="Arial"/>
                <a:ea typeface="Meiryo UI"/>
                <a:cs typeface="+mn-cs"/>
              </a:rPr>
              <a:t>2018</a:t>
            </a:r>
            <a:r>
              <a:rPr kumimoji="1" lang="ja-JP" altLang="en-US" sz="1400" b="0" i="0" u="none" strike="noStrike" kern="1200" cap="none" spc="0" normalizeH="0" baseline="0" noProof="0" dirty="0">
                <a:ln>
                  <a:noFill/>
                </a:ln>
                <a:solidFill>
                  <a:srgbClr val="000000"/>
                </a:solidFill>
                <a:effectLst/>
                <a:uLnTx/>
                <a:uFillTx/>
                <a:latin typeface="Arial"/>
                <a:ea typeface="Meiryo UI"/>
                <a:cs typeface="+mn-cs"/>
              </a:rPr>
              <a:t>年から参加し、</a:t>
            </a:r>
            <a:r>
              <a:rPr kumimoji="1" lang="en-US" altLang="ja-JP" sz="1400" b="0" i="0" u="none" strike="noStrike" kern="1200" cap="none" spc="0" normalizeH="0" baseline="0" noProof="0" dirty="0">
                <a:ln>
                  <a:noFill/>
                </a:ln>
                <a:solidFill>
                  <a:srgbClr val="000000"/>
                </a:solidFill>
                <a:effectLst/>
                <a:uLnTx/>
                <a:uFillTx/>
                <a:latin typeface="Arial"/>
                <a:ea typeface="Meiryo UI"/>
                <a:cs typeface="+mn-cs"/>
              </a:rPr>
              <a:t>2019</a:t>
            </a:r>
            <a:r>
              <a:rPr kumimoji="1" lang="ja-JP" altLang="en-US" sz="1400" b="0" i="0" u="none" strike="noStrike" kern="1200" cap="none" spc="0" normalizeH="0" baseline="0" noProof="0" dirty="0">
                <a:ln>
                  <a:noFill/>
                </a:ln>
                <a:solidFill>
                  <a:srgbClr val="000000"/>
                </a:solidFill>
                <a:effectLst/>
                <a:uLnTx/>
                <a:uFillTx/>
                <a:latin typeface="Arial"/>
                <a:ea typeface="Meiryo UI"/>
                <a:cs typeface="+mn-cs"/>
              </a:rPr>
              <a:t>年に内部でのテストを実施した</a:t>
            </a:r>
            <a:endParaRPr kumimoji="1" lang="en-US" altLang="ja-JP" sz="1400" b="0" i="0" u="none" strike="noStrike" kern="1200" cap="none" spc="0" normalizeH="0" baseline="0" noProof="0" dirty="0">
              <a:ln>
                <a:noFill/>
              </a:ln>
              <a:solidFill>
                <a:srgbClr val="000000"/>
              </a:solidFill>
              <a:effectLst/>
              <a:uLnTx/>
              <a:uFillTx/>
              <a:latin typeface="Arial"/>
              <a:ea typeface="Meiryo UI"/>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en-US" altLang="ja-JP" sz="1400" b="0" i="0" u="none" strike="noStrike" kern="1200" cap="none" spc="0" normalizeH="0" baseline="0" noProof="0" dirty="0">
                <a:ln>
                  <a:noFill/>
                </a:ln>
                <a:solidFill>
                  <a:srgbClr val="000000"/>
                </a:solidFill>
                <a:effectLst/>
                <a:uLnTx/>
                <a:uFillTx/>
                <a:latin typeface="Arial"/>
                <a:ea typeface="Meiryo UI"/>
                <a:cs typeface="+mn-cs"/>
              </a:rPr>
              <a:t>KTDI</a:t>
            </a:r>
            <a:r>
              <a:rPr kumimoji="1" lang="ja-JP" altLang="en-US" sz="1400" b="0" i="0" u="none" strike="noStrike" kern="1200" cap="none" spc="0" normalizeH="0" baseline="0" noProof="0" dirty="0">
                <a:ln>
                  <a:noFill/>
                </a:ln>
                <a:solidFill>
                  <a:srgbClr val="000000"/>
                </a:solidFill>
                <a:effectLst/>
                <a:uLnTx/>
                <a:uFillTx/>
                <a:latin typeface="Arial"/>
                <a:ea typeface="Meiryo UI"/>
                <a:cs typeface="+mn-cs"/>
              </a:rPr>
              <a:t>のプロトタイプでは、旅行者がパスポートや市民権、生体情報といった、信頼できるエンティティによって証明された検証済み資格情報をモバイルデバイスで管理し、旅行の各段階で（事前）提示することにより搭乗・出入国プロセスを迅速化し、また検証結果は</a:t>
            </a:r>
            <a:r>
              <a:rPr kumimoji="1" lang="en-US" altLang="ja-JP" sz="1400" b="0" i="0" u="none" strike="noStrike" kern="1200" cap="none" spc="0" normalizeH="0" baseline="0" noProof="0" dirty="0">
                <a:ln>
                  <a:noFill/>
                </a:ln>
                <a:solidFill>
                  <a:srgbClr val="000000"/>
                </a:solidFill>
                <a:effectLst/>
                <a:uLnTx/>
                <a:uFillTx/>
                <a:latin typeface="Arial"/>
                <a:ea typeface="Meiryo UI"/>
                <a:cs typeface="+mn-cs"/>
              </a:rPr>
              <a:t>KTDI</a:t>
            </a:r>
            <a:r>
              <a:rPr kumimoji="1" lang="ja-JP" altLang="en-US" sz="1400" b="0" i="0" u="none" strike="noStrike" kern="1200" cap="none" spc="0" normalizeH="0" baseline="0" noProof="0" dirty="0">
                <a:ln>
                  <a:noFill/>
                </a:ln>
                <a:solidFill>
                  <a:srgbClr val="000000"/>
                </a:solidFill>
                <a:effectLst/>
                <a:uLnTx/>
                <a:uFillTx/>
                <a:latin typeface="Arial"/>
                <a:ea typeface="Meiryo UI"/>
                <a:cs typeface="+mn-cs"/>
              </a:rPr>
              <a:t>プロファイルに追加されることで、当局のリスク管理の容易化などを実現するとして</a:t>
            </a:r>
            <a:r>
              <a:rPr kumimoji="1" lang="ja-JP" altLang="en-US" sz="1400" b="0" i="0" u="none" strike="noStrike" kern="1200" cap="none" spc="0" normalizeH="0" baseline="0" noProof="0" dirty="0" smtClean="0">
                <a:ln>
                  <a:noFill/>
                </a:ln>
                <a:solidFill>
                  <a:srgbClr val="000000"/>
                </a:solidFill>
                <a:effectLst/>
                <a:uLnTx/>
                <a:uFillTx/>
                <a:latin typeface="Arial"/>
                <a:ea typeface="Meiryo UI"/>
                <a:cs typeface="+mn-cs"/>
              </a:rPr>
              <a:t>いる</a:t>
            </a:r>
            <a:r>
              <a:rPr kumimoji="1" lang="ja-JP" altLang="en-US" sz="1400" b="0" i="0" u="none" strike="noStrike" kern="1200" cap="none" spc="0" normalizeH="0" baseline="30000" noProof="0" dirty="0" smtClean="0">
                <a:ln>
                  <a:noFill/>
                </a:ln>
                <a:solidFill>
                  <a:srgbClr val="000000"/>
                </a:solidFill>
                <a:effectLst/>
                <a:uLnTx/>
                <a:uFillTx/>
                <a:latin typeface="Arial"/>
                <a:ea typeface="Meiryo UI"/>
                <a:cs typeface="+mn-cs"/>
              </a:rPr>
              <a:t>３</a:t>
            </a:r>
            <a:endParaRPr kumimoji="1" lang="en-US" altLang="ja-JP" sz="1400" b="0" i="0" u="none" strike="noStrike" kern="1200" cap="none" spc="0" normalizeH="0" baseline="30000" noProof="0" dirty="0">
              <a:ln>
                <a:noFill/>
              </a:ln>
              <a:solidFill>
                <a:srgbClr val="000000"/>
              </a:solidFill>
              <a:effectLst/>
              <a:uLnTx/>
              <a:uFillTx/>
              <a:latin typeface="Arial"/>
              <a:ea typeface="Meiryo UI"/>
              <a:cs typeface="+mn-cs"/>
            </a:endParaRPr>
          </a:p>
        </p:txBody>
      </p:sp>
      <p:sp>
        <p:nvSpPr>
          <p:cNvPr id="35" name="正方形/長方形 34"/>
          <p:cNvSpPr/>
          <p:nvPr/>
        </p:nvSpPr>
        <p:spPr>
          <a:xfrm>
            <a:off x="156296" y="6088366"/>
            <a:ext cx="10079313"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rgbClr val="000000"/>
                </a:solidFill>
                <a:effectLst/>
                <a:uLnTx/>
                <a:uFillTx/>
                <a:latin typeface="Meiryo UI"/>
                <a:ea typeface="Meiryo UI"/>
                <a:cs typeface="+mn-cs"/>
              </a:rPr>
              <a:t>出所）１　</a:t>
            </a:r>
            <a:r>
              <a:rPr kumimoji="1" lang="en-US" altLang="ja-JP" sz="900" b="0" i="0" u="none" strike="noStrike" kern="1200" cap="none" spc="0" normalizeH="0" baseline="0" noProof="0" dirty="0">
                <a:ln>
                  <a:noFill/>
                </a:ln>
                <a:solidFill>
                  <a:srgbClr val="000000"/>
                </a:solidFill>
                <a:effectLst/>
                <a:uLnTx/>
                <a:uFillTx/>
                <a:latin typeface="Meiryo UI"/>
                <a:ea typeface="Meiryo UI"/>
                <a:cs typeface="+mn-cs"/>
              </a:rPr>
              <a:t>https://ktdi.org/</a:t>
            </a:r>
          </a:p>
          <a:p>
            <a:pPr marL="446088" marR="0" lvl="0" indent="-446088"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rgbClr val="000000"/>
                </a:solidFill>
                <a:effectLst/>
                <a:uLnTx/>
                <a:uFillTx/>
                <a:latin typeface="Meiryo UI"/>
                <a:ea typeface="Meiryo UI"/>
                <a:cs typeface="+mn-cs"/>
              </a:rPr>
              <a:t>　　　　 ２　</a:t>
            </a:r>
            <a:r>
              <a:rPr kumimoji="1" lang="en-US" altLang="ja-JP" sz="900" b="0" i="0" u="none" strike="noStrike" kern="1200" cap="none" spc="0" normalizeH="0" baseline="0" noProof="0" dirty="0">
                <a:ln>
                  <a:noFill/>
                </a:ln>
                <a:solidFill>
                  <a:srgbClr val="000000"/>
                </a:solidFill>
                <a:effectLst/>
                <a:uLnTx/>
                <a:uFillTx/>
                <a:latin typeface="Meiryo UI"/>
                <a:ea typeface="Meiryo UI"/>
                <a:cs typeface="+mn-cs"/>
              </a:rPr>
              <a:t>https://www.westernstandard.news/news/canada-one-of-two-countries-participating-in-wef-travel-digita</a:t>
            </a:r>
          </a:p>
          <a:p>
            <a:pPr marL="446088"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900" b="0" i="0" u="none" strike="noStrike" kern="1200" cap="none" spc="0" normalizeH="0" baseline="0" noProof="0" dirty="0">
                <a:ln>
                  <a:noFill/>
                </a:ln>
                <a:solidFill>
                  <a:srgbClr val="000000"/>
                </a:solidFill>
                <a:effectLst/>
                <a:uLnTx/>
                <a:uFillTx/>
                <a:latin typeface="Meiryo UI"/>
                <a:ea typeface="Meiryo UI"/>
                <a:cs typeface="+mn-cs"/>
              </a:rPr>
              <a:t>l-id-pilot-program/article_54eca963-702b-5652-8d83-76ad92bfd6f1.html</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rgbClr val="000000"/>
                </a:solidFill>
                <a:effectLst/>
                <a:uLnTx/>
                <a:uFillTx/>
                <a:latin typeface="Meiryo UI"/>
                <a:ea typeface="Meiryo UI"/>
                <a:cs typeface="+mn-cs"/>
              </a:rPr>
              <a:t>　　　　 ３　</a:t>
            </a:r>
            <a:r>
              <a:rPr kumimoji="1" lang="en-US" altLang="ja-JP" sz="900" b="0" i="0" u="none" strike="noStrike" kern="1200" cap="none" spc="0" normalizeH="0" baseline="0" noProof="0" dirty="0">
                <a:ln>
                  <a:noFill/>
                </a:ln>
                <a:solidFill>
                  <a:srgbClr val="000000"/>
                </a:solidFill>
                <a:effectLst/>
                <a:uLnTx/>
                <a:uFillTx/>
                <a:latin typeface="Meiryo UI"/>
                <a:ea typeface="Meiryo UI"/>
                <a:cs typeface="+mn-cs"/>
              </a:rPr>
              <a:t>https://</a:t>
            </a:r>
            <a:r>
              <a:rPr kumimoji="1" lang="en-US" altLang="ja-JP" sz="900" b="0" i="0" u="none" strike="noStrike" kern="1200" cap="none" spc="0" normalizeH="0" baseline="0" noProof="0" dirty="0" smtClean="0">
                <a:ln>
                  <a:noFill/>
                </a:ln>
                <a:solidFill>
                  <a:srgbClr val="000000"/>
                </a:solidFill>
                <a:effectLst/>
                <a:uLnTx/>
                <a:uFillTx/>
                <a:latin typeface="Meiryo UI"/>
                <a:ea typeface="Meiryo UI"/>
                <a:cs typeface="+mn-cs"/>
              </a:rPr>
              <a:t>www3.weforum.org/docs/WEF_The_Known_Traveller_Digital_Identity_Concept.pdf</a:t>
            </a:r>
            <a:endParaRPr kumimoji="1" lang="en-US" altLang="ja-JP" sz="900" b="0" i="0" u="none" strike="noStrike" kern="1200" cap="none" spc="0" normalizeH="0" baseline="0" noProof="0" dirty="0">
              <a:ln>
                <a:noFill/>
              </a:ln>
              <a:solidFill>
                <a:srgbClr val="000000"/>
              </a:solidFill>
              <a:effectLst/>
              <a:uLnTx/>
              <a:uFillTx/>
              <a:latin typeface="Meiryo UI"/>
              <a:ea typeface="Meiryo UI"/>
              <a:cs typeface="+mn-cs"/>
            </a:endParaRPr>
          </a:p>
        </p:txBody>
      </p:sp>
      <p:pic>
        <p:nvPicPr>
          <p:cNvPr id="40" name="図 39"/>
          <p:cNvPicPr>
            <a:picLocks noChangeAspect="1"/>
          </p:cNvPicPr>
          <p:nvPr/>
        </p:nvPicPr>
        <p:blipFill>
          <a:blip r:embed="rId3"/>
          <a:stretch>
            <a:fillRect/>
          </a:stretch>
        </p:blipFill>
        <p:spPr>
          <a:xfrm>
            <a:off x="2408506" y="3587738"/>
            <a:ext cx="5162883" cy="2514654"/>
          </a:xfrm>
          <a:prstGeom prst="rect">
            <a:avLst/>
          </a:prstGeom>
        </p:spPr>
      </p:pic>
      <p:sp>
        <p:nvSpPr>
          <p:cNvPr id="41" name="四角形吹き出し 40"/>
          <p:cNvSpPr/>
          <p:nvPr/>
        </p:nvSpPr>
        <p:spPr>
          <a:xfrm>
            <a:off x="459827" y="3564514"/>
            <a:ext cx="1497310" cy="1127405"/>
          </a:xfrm>
          <a:prstGeom prst="wedgeRectCallout">
            <a:avLst>
              <a:gd name="adj1" fmla="val 165671"/>
              <a:gd name="adj2" fmla="val -1201"/>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Arial"/>
                <a:ea typeface="Meiryo UI"/>
                <a:cs typeface="+mn-cs"/>
              </a:rPr>
              <a:t>旅行者はパスポート情報や生体情報をモバイルアプリを通じて提供し、政府当局の検証を受けることでプロファイルが作られる</a:t>
            </a:r>
            <a:endParaRPr kumimoji="1" lang="en-US" altLang="ja-JP" sz="11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42" name="正方形/長方形 41"/>
          <p:cNvSpPr/>
          <p:nvPr/>
        </p:nvSpPr>
        <p:spPr>
          <a:xfrm>
            <a:off x="320304" y="1786693"/>
            <a:ext cx="9254207" cy="4263580"/>
          </a:xfrm>
          <a:prstGeom prst="rect">
            <a:avLst/>
          </a:prstGeom>
          <a:noFill/>
          <a:ln>
            <a:solidFill>
              <a:schemeClr val="accent2">
                <a:lumMod val="25000"/>
                <a:lumOff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43" name="テキスト ボックス 42"/>
          <p:cNvSpPr txBox="1"/>
          <p:nvPr/>
        </p:nvSpPr>
        <p:spPr>
          <a:xfrm>
            <a:off x="326045" y="3198257"/>
            <a:ext cx="9242723" cy="263604"/>
          </a:xfrm>
          <a:prstGeom prst="rect">
            <a:avLst/>
          </a:prstGeom>
        </p:spPr>
        <p:txBody>
          <a:bodyPr vert="horz" wrap="none" lIns="0" tIns="45720" rIns="0" bIns="45720" rtlCol="0" anchor="t"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600" b="1" i="0" u="sng" strike="noStrike" kern="1200" cap="none" spc="0" normalizeH="0" baseline="0" noProof="0" dirty="0">
                <a:ln>
                  <a:noFill/>
                </a:ln>
                <a:solidFill>
                  <a:srgbClr val="070F26">
                    <a:lumMod val="75000"/>
                    <a:lumOff val="25000"/>
                  </a:srgbClr>
                </a:solidFill>
                <a:effectLst/>
                <a:uLnTx/>
                <a:uFillTx/>
                <a:latin typeface="Meiryo UI"/>
                <a:ea typeface="Meiryo UI"/>
                <a:cs typeface="+mn-cs"/>
              </a:rPr>
              <a:t>KTDI</a:t>
            </a:r>
            <a:r>
              <a:rPr kumimoji="1" lang="ja-JP" altLang="en-US" sz="1600" b="1" i="0" u="sng" strike="noStrike" kern="1200" cap="none" spc="0" normalizeH="0" baseline="0" noProof="0" dirty="0">
                <a:ln>
                  <a:noFill/>
                </a:ln>
                <a:solidFill>
                  <a:srgbClr val="070F26">
                    <a:lumMod val="75000"/>
                    <a:lumOff val="25000"/>
                  </a:srgbClr>
                </a:solidFill>
                <a:effectLst/>
                <a:uLnTx/>
                <a:uFillTx/>
                <a:latin typeface="Meiryo UI"/>
                <a:ea typeface="Meiryo UI"/>
                <a:cs typeface="+mn-cs"/>
              </a:rPr>
              <a:t>のプロトタイプコンセプト</a:t>
            </a:r>
          </a:p>
        </p:txBody>
      </p:sp>
      <p:sp>
        <p:nvSpPr>
          <p:cNvPr id="44" name="四角形吹き出し 43"/>
          <p:cNvSpPr/>
          <p:nvPr/>
        </p:nvSpPr>
        <p:spPr>
          <a:xfrm>
            <a:off x="7980946" y="3529655"/>
            <a:ext cx="1497310" cy="1127405"/>
          </a:xfrm>
          <a:prstGeom prst="wedgeRectCallout">
            <a:avLst>
              <a:gd name="adj1" fmla="val -164420"/>
              <a:gd name="adj2" fmla="val -502"/>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Arial"/>
                <a:ea typeface="Meiryo UI"/>
                <a:cs typeface="+mn-cs"/>
              </a:rPr>
              <a:t>検証された</a:t>
            </a:r>
            <a:r>
              <a:rPr kumimoji="1" lang="en-US" altLang="ja-JP" sz="1100" b="0" i="0" u="none" strike="noStrike" kern="1200" cap="none" spc="0" normalizeH="0" baseline="0" noProof="0" dirty="0">
                <a:ln>
                  <a:noFill/>
                </a:ln>
                <a:solidFill>
                  <a:srgbClr val="000000"/>
                </a:solidFill>
                <a:effectLst/>
                <a:uLnTx/>
                <a:uFillTx/>
                <a:latin typeface="Arial"/>
                <a:ea typeface="Meiryo UI"/>
                <a:cs typeface="+mn-cs"/>
              </a:rPr>
              <a:t>ID</a:t>
            </a:r>
            <a:r>
              <a:rPr kumimoji="1" lang="ja-JP" altLang="en-US" sz="1100" b="0" i="0" u="none" strike="noStrike" kern="1200" cap="none" spc="0" normalizeH="0" baseline="0" noProof="0" dirty="0">
                <a:ln>
                  <a:noFill/>
                </a:ln>
                <a:solidFill>
                  <a:srgbClr val="000000"/>
                </a:solidFill>
                <a:effectLst/>
                <a:uLnTx/>
                <a:uFillTx/>
                <a:latin typeface="Arial"/>
                <a:ea typeface="Meiryo UI"/>
                <a:cs typeface="+mn-cs"/>
              </a:rPr>
              <a:t>情報は、旅行者の同意に基づき旅行の各段階で空港職員や国境当局に提示され・検証される</a:t>
            </a:r>
            <a:endParaRPr kumimoji="1" lang="en-US" altLang="ja-JP" sz="11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45" name="四角形吹き出し 44"/>
          <p:cNvSpPr/>
          <p:nvPr/>
        </p:nvSpPr>
        <p:spPr>
          <a:xfrm>
            <a:off x="459826" y="5067195"/>
            <a:ext cx="1497310" cy="944985"/>
          </a:xfrm>
          <a:prstGeom prst="wedgeRectCallout">
            <a:avLst>
              <a:gd name="adj1" fmla="val 100390"/>
              <a:gd name="adj2" fmla="val -8892"/>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Arial"/>
                <a:ea typeface="Meiryo UI"/>
                <a:cs typeface="+mn-cs"/>
              </a:rPr>
              <a:t>資格情報の識別子、発行・検証組織の公開識別子は暗号化され、分散型台帳に書き込まれる</a:t>
            </a:r>
            <a:endParaRPr kumimoji="1" lang="en-US" altLang="ja-JP" sz="1100" b="0" i="0" u="none" strike="noStrike" kern="1200" cap="none" spc="0" normalizeH="0" baseline="0" noProof="0" dirty="0">
              <a:ln>
                <a:noFill/>
              </a:ln>
              <a:solidFill>
                <a:srgbClr val="000000"/>
              </a:solidFill>
              <a:effectLst/>
              <a:uLnTx/>
              <a:uFillTx/>
              <a:latin typeface="Arial"/>
              <a:ea typeface="Meiryo UI"/>
              <a:cs typeface="+mn-cs"/>
            </a:endParaRPr>
          </a:p>
        </p:txBody>
      </p:sp>
    </p:spTree>
    <p:extLst>
      <p:ext uri="{BB962C8B-B14F-4D97-AF65-F5344CB8AC3E}">
        <p14:creationId xmlns:p14="http://schemas.microsoft.com/office/powerpoint/2010/main" val="2023330858"/>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タイトル 7"/>
          <p:cNvSpPr>
            <a:spLocks noGrp="1"/>
          </p:cNvSpPr>
          <p:nvPr>
            <p:ph type="title"/>
          </p:nvPr>
        </p:nvSpPr>
        <p:spPr>
          <a:xfrm>
            <a:off x="331490" y="164692"/>
            <a:ext cx="9243021" cy="497459"/>
          </a:xfrm>
        </p:spPr>
        <p:txBody>
          <a:bodyPr>
            <a:normAutofit fontScale="90000"/>
          </a:bodyPr>
          <a:lstStyle/>
          <a:p>
            <a:r>
              <a:rPr lang="en-US" altLang="ja-JP" sz="1100" dirty="0">
                <a:solidFill>
                  <a:srgbClr val="002060"/>
                </a:solidFill>
              </a:rPr>
              <a:t>3.3.2</a:t>
            </a:r>
            <a:r>
              <a:rPr lang="ja-JP" altLang="en-US" sz="1100" dirty="0">
                <a:solidFill>
                  <a:srgbClr val="002060"/>
                </a:solidFill>
              </a:rPr>
              <a:t>　自己主権型／分散型アイデンティティに関する取り組み・ユースケース　</a:t>
            </a:r>
            <a:r>
              <a:rPr lang="en-US" altLang="ja-JP" sz="1400" b="1" spc="0" dirty="0">
                <a:solidFill>
                  <a:srgbClr val="002060"/>
                </a:solidFill>
              </a:rPr>
              <a:t/>
            </a:r>
            <a:br>
              <a:rPr lang="en-US" altLang="ja-JP" sz="1400" b="1" spc="0" dirty="0">
                <a:solidFill>
                  <a:srgbClr val="002060"/>
                </a:solidFill>
              </a:rPr>
            </a:br>
            <a:r>
              <a:rPr lang="ja-JP" altLang="en-US" sz="2000" dirty="0">
                <a:solidFill>
                  <a:srgbClr val="002060"/>
                </a:solidFill>
              </a:rPr>
              <a:t>ユースケース：</a:t>
            </a:r>
            <a:r>
              <a:rPr lang="en-US" altLang="ja-JP" sz="2000" dirty="0" err="1">
                <a:solidFill>
                  <a:srgbClr val="002060"/>
                </a:solidFill>
              </a:rPr>
              <a:t>Interac</a:t>
            </a:r>
            <a:r>
              <a:rPr lang="en-US" altLang="ja-JP" sz="2000" dirty="0">
                <a:solidFill>
                  <a:srgbClr val="002060"/>
                </a:solidFill>
              </a:rPr>
              <a:t> verification service</a:t>
            </a:r>
            <a:endParaRPr lang="ja-JP" altLang="en-US" sz="3100" b="1" spc="0" dirty="0">
              <a:solidFill>
                <a:srgbClr val="002060"/>
              </a:solidFill>
            </a:endParaRPr>
          </a:p>
        </p:txBody>
      </p:sp>
      <p:sp>
        <p:nvSpPr>
          <p:cNvPr id="10" name="正方形/長方形 9"/>
          <p:cNvSpPr/>
          <p:nvPr/>
        </p:nvSpPr>
        <p:spPr>
          <a:xfrm>
            <a:off x="8589228" y="74294"/>
            <a:ext cx="985283" cy="186395"/>
          </a:xfrm>
          <a:prstGeom prst="rect">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米国</a:t>
            </a:r>
          </a:p>
        </p:txBody>
      </p:sp>
      <p:sp>
        <p:nvSpPr>
          <p:cNvPr id="11" name="正方形/長方形 10"/>
          <p:cNvSpPr/>
          <p:nvPr/>
        </p:nvSpPr>
        <p:spPr>
          <a:xfrm>
            <a:off x="8589228" y="287160"/>
            <a:ext cx="985283" cy="186395"/>
          </a:xfrm>
          <a:prstGeom prst="rect">
            <a:avLst/>
          </a:prstGeom>
          <a:solidFill>
            <a:schemeClr val="accent2">
              <a:lumMod val="25000"/>
              <a:lumOff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カナダ</a:t>
            </a:r>
          </a:p>
        </p:txBody>
      </p:sp>
      <p:sp>
        <p:nvSpPr>
          <p:cNvPr id="16" name="正方形/長方形 15"/>
          <p:cNvSpPr/>
          <p:nvPr/>
        </p:nvSpPr>
        <p:spPr>
          <a:xfrm>
            <a:off x="6631466" y="74294"/>
            <a:ext cx="1878311" cy="278660"/>
          </a:xfrm>
          <a:prstGeom prst="rect">
            <a:avLst/>
          </a:prstGeom>
          <a:solidFill>
            <a:schemeClr val="accent2">
              <a:lumMod val="90000"/>
              <a:lumOff val="10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分野：金融</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17" name="正方形/長方形 16"/>
          <p:cNvSpPr/>
          <p:nvPr/>
        </p:nvSpPr>
        <p:spPr>
          <a:xfrm>
            <a:off x="6631465" y="398344"/>
            <a:ext cx="1878311" cy="278660"/>
          </a:xfrm>
          <a:prstGeom prst="rect">
            <a:avLst/>
          </a:prstGeom>
          <a:solidFill>
            <a:schemeClr val="accent2">
              <a:lumMod val="90000"/>
              <a:lumOff val="10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フェーズ：実運用</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18" name="正方形/長方形 17"/>
          <p:cNvSpPr/>
          <p:nvPr/>
        </p:nvSpPr>
        <p:spPr>
          <a:xfrm>
            <a:off x="162915" y="6456881"/>
            <a:ext cx="4806034"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800" b="0" i="0" u="none" strike="noStrike" kern="1200" cap="none" spc="0" normalizeH="0" baseline="0" noProof="0" dirty="0">
                <a:ln>
                  <a:noFill/>
                </a:ln>
                <a:solidFill>
                  <a:srgbClr val="000000"/>
                </a:solidFill>
                <a:effectLst/>
                <a:uLnTx/>
                <a:uFillTx/>
                <a:latin typeface="Meiryo UI"/>
                <a:ea typeface="Meiryo UI"/>
                <a:cs typeface="+mn-cs"/>
              </a:rPr>
              <a:t>出所）１　</a:t>
            </a:r>
            <a:r>
              <a:rPr kumimoji="1" lang="en-US" altLang="ja-JP" sz="800" b="0" i="0" u="none" strike="noStrike" kern="1200" cap="none" spc="0" normalizeH="0" baseline="0" noProof="0" dirty="0">
                <a:ln>
                  <a:noFill/>
                </a:ln>
                <a:solidFill>
                  <a:srgbClr val="000000"/>
                </a:solidFill>
                <a:effectLst/>
                <a:uLnTx/>
                <a:uFillTx/>
                <a:latin typeface="Meiryo UI"/>
                <a:ea typeface="Meiryo UI"/>
                <a:cs typeface="+mn-cs"/>
              </a:rPr>
              <a:t>https://verified.me/</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800" b="0" i="0" u="none" strike="noStrike" kern="1200" cap="none" spc="0" normalizeH="0" baseline="0" noProof="0" dirty="0">
                <a:ln>
                  <a:noFill/>
                </a:ln>
                <a:solidFill>
                  <a:srgbClr val="000000"/>
                </a:solidFill>
                <a:effectLst/>
                <a:uLnTx/>
                <a:uFillTx/>
                <a:latin typeface="Meiryo UI"/>
                <a:ea typeface="Meiryo UI"/>
                <a:cs typeface="+mn-cs"/>
              </a:rPr>
              <a:t>　　　　 ２　</a:t>
            </a:r>
            <a:r>
              <a:rPr kumimoji="1" lang="en-US" altLang="ja-JP" sz="800" b="0" i="0" u="none" strike="noStrike" kern="1200" cap="none" spc="0" normalizeH="0" baseline="0" noProof="0" dirty="0">
                <a:ln>
                  <a:noFill/>
                </a:ln>
                <a:solidFill>
                  <a:srgbClr val="000000"/>
                </a:solidFill>
                <a:effectLst/>
                <a:uLnTx/>
                <a:uFillTx/>
                <a:latin typeface="Meiryo UI"/>
                <a:ea typeface="Meiryo UI"/>
                <a:cs typeface="+mn-cs"/>
              </a:rPr>
              <a:t>https://www.interac.ca/en/consumers/products/interac-verification-solutions/sign-in-service/</a:t>
            </a:r>
          </a:p>
        </p:txBody>
      </p:sp>
      <p:sp>
        <p:nvSpPr>
          <p:cNvPr id="19" name="正方形/長方形 18"/>
          <p:cNvSpPr/>
          <p:nvPr/>
        </p:nvSpPr>
        <p:spPr>
          <a:xfrm>
            <a:off x="179479" y="2622514"/>
            <a:ext cx="4621121" cy="212209"/>
          </a:xfrm>
          <a:prstGeom prst="rect">
            <a:avLst/>
          </a:prstGeom>
          <a:solidFill>
            <a:schemeClr val="accent1">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ペインポイント</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20" name="正方形/長方形 19"/>
          <p:cNvSpPr/>
          <p:nvPr/>
        </p:nvSpPr>
        <p:spPr>
          <a:xfrm>
            <a:off x="5107053" y="727661"/>
            <a:ext cx="1224136" cy="220018"/>
          </a:xfrm>
          <a:prstGeom prst="rect">
            <a:avLst/>
          </a:prstGeom>
          <a:solidFill>
            <a:schemeClr val="accent1">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エンティティ</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21" name="正方形/長方形 20"/>
          <p:cNvSpPr/>
          <p:nvPr/>
        </p:nvSpPr>
        <p:spPr>
          <a:xfrm>
            <a:off x="5108029" y="719778"/>
            <a:ext cx="4603530" cy="1340760"/>
          </a:xfrm>
          <a:prstGeom prst="rect">
            <a:avLst/>
          </a:prstGeom>
          <a:noFill/>
          <a:ln>
            <a:solidFill>
              <a:schemeClr val="accent2">
                <a:lumMod val="25000"/>
                <a:lumOff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22" name="テキスト ボックス 21"/>
          <p:cNvSpPr txBox="1"/>
          <p:nvPr/>
        </p:nvSpPr>
        <p:spPr>
          <a:xfrm>
            <a:off x="5107053" y="954158"/>
            <a:ext cx="4467458" cy="646331"/>
          </a:xfrm>
          <a:prstGeom prst="rect">
            <a:avLst/>
          </a:prstGeom>
          <a:noFill/>
        </p:spPr>
        <p:txBody>
          <a:bodyPr wrap="square" rtlCol="0">
            <a:sp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費用負担主体：不明</a:t>
            </a:r>
            <a:endPar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価値提供主体：</a:t>
            </a:r>
            <a:r>
              <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SecureKey Technology</a:t>
            </a: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社（当初）</a:t>
            </a:r>
            <a:endPar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参加者：ユーザー、金融機関、企業・政府等のサービス提供機関</a:t>
            </a:r>
            <a:endPar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23" name="正方形/長方形 22"/>
          <p:cNvSpPr/>
          <p:nvPr/>
        </p:nvSpPr>
        <p:spPr>
          <a:xfrm>
            <a:off x="179479" y="727661"/>
            <a:ext cx="1720266" cy="220018"/>
          </a:xfrm>
          <a:prstGeom prst="rect">
            <a:avLst/>
          </a:prstGeom>
          <a:solidFill>
            <a:schemeClr val="accent1">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概要</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24" name="正方形/長方形 23"/>
          <p:cNvSpPr/>
          <p:nvPr/>
        </p:nvSpPr>
        <p:spPr>
          <a:xfrm>
            <a:off x="179478" y="719778"/>
            <a:ext cx="4928551" cy="1349416"/>
          </a:xfrm>
          <a:prstGeom prst="rect">
            <a:avLst/>
          </a:prstGeom>
          <a:noFill/>
          <a:ln>
            <a:solidFill>
              <a:schemeClr val="accent2">
                <a:lumMod val="25000"/>
                <a:lumOff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25" name="テキスト ボックス 24"/>
          <p:cNvSpPr txBox="1"/>
          <p:nvPr/>
        </p:nvSpPr>
        <p:spPr>
          <a:xfrm>
            <a:off x="178500" y="951855"/>
            <a:ext cx="4889933" cy="1323439"/>
          </a:xfrm>
          <a:prstGeom prst="rect">
            <a:avLst/>
          </a:prstGeom>
          <a:noFill/>
        </p:spPr>
        <p:txBody>
          <a:bodyPr wrap="square" rtlCol="0">
            <a:spAutoFit/>
          </a:bodyPr>
          <a:lstStyle/>
          <a:p>
            <a:pPr marL="171450" lvl="0" indent="-171450">
              <a:buFont typeface="Arial" panose="020B0604020202020204" pitchFamily="34" charset="0"/>
              <a:buChar char="•"/>
              <a:defRPr/>
            </a:pPr>
            <a:r>
              <a:rPr kumimoji="1" lang="en-US" altLang="ja-JP" sz="1200" b="0" i="0" u="none" strike="noStrike" kern="1200" cap="none" spc="0" normalizeH="0" baseline="0" noProof="0" dirty="0" err="1">
                <a:ln>
                  <a:noFill/>
                </a:ln>
                <a:effectLst/>
                <a:uLnTx/>
                <a:uFillTx/>
                <a:latin typeface="+mn-ea"/>
              </a:rPr>
              <a:t>Interac</a:t>
            </a:r>
            <a:r>
              <a:rPr kumimoji="1" lang="ja-JP" altLang="en-US" sz="1200" b="0" i="0" u="none" strike="noStrike" kern="1200" cap="none" spc="0" normalizeH="0" baseline="0" noProof="0" dirty="0">
                <a:ln>
                  <a:noFill/>
                </a:ln>
                <a:effectLst/>
                <a:uLnTx/>
                <a:uFillTx/>
                <a:latin typeface="+mn-ea"/>
              </a:rPr>
              <a:t>社とカナダの金融機関により、デジタル</a:t>
            </a:r>
            <a:r>
              <a:rPr kumimoji="1" lang="en-US" altLang="ja-JP" sz="1200" b="0" i="0" u="none" strike="noStrike" kern="1200" cap="none" spc="0" normalizeH="0" baseline="0" noProof="0" dirty="0">
                <a:ln>
                  <a:noFill/>
                </a:ln>
                <a:effectLst/>
                <a:uLnTx/>
                <a:uFillTx/>
                <a:latin typeface="+mn-ea"/>
              </a:rPr>
              <a:t>ID</a:t>
            </a:r>
            <a:r>
              <a:rPr kumimoji="1" lang="ja-JP" altLang="en-US" sz="1200" b="0" i="0" u="none" strike="noStrike" kern="1200" cap="none" spc="0" normalizeH="0" baseline="0" noProof="0" dirty="0">
                <a:ln>
                  <a:noFill/>
                </a:ln>
                <a:effectLst/>
                <a:uLnTx/>
                <a:uFillTx/>
                <a:latin typeface="+mn-ea"/>
              </a:rPr>
              <a:t>検証ネットワークである</a:t>
            </a:r>
            <a:r>
              <a:rPr lang="en-US" altLang="ja-JP" sz="1200" dirty="0" err="1">
                <a:latin typeface="+mn-ea"/>
              </a:rPr>
              <a:t>Interac</a:t>
            </a:r>
            <a:r>
              <a:rPr lang="en-US" altLang="ja-JP" sz="1200" dirty="0">
                <a:latin typeface="+mn-ea"/>
              </a:rPr>
              <a:t> verification service</a:t>
            </a:r>
            <a:r>
              <a:rPr kumimoji="1" lang="ja-JP" altLang="en-US" sz="1200" b="0" i="0" u="none" strike="noStrike" kern="1200" cap="none" spc="0" normalizeH="0" baseline="0" noProof="0" dirty="0" err="1">
                <a:ln>
                  <a:noFill/>
                </a:ln>
                <a:effectLst/>
                <a:uLnTx/>
                <a:uFillTx/>
                <a:latin typeface="+mn-ea"/>
              </a:rPr>
              <a:t>が提</a:t>
            </a:r>
            <a:r>
              <a:rPr kumimoji="1" lang="ja-JP" altLang="en-US" sz="1200" b="0" i="0" u="none" strike="noStrike" kern="1200" cap="none" spc="0" normalizeH="0" baseline="0" noProof="0" dirty="0">
                <a:ln>
                  <a:noFill/>
                </a:ln>
                <a:effectLst/>
                <a:uLnTx/>
                <a:uFillTx/>
                <a:latin typeface="+mn-ea"/>
              </a:rPr>
              <a:t>供されている（</a:t>
            </a:r>
            <a:r>
              <a:rPr kumimoji="1" lang="en-US" altLang="ja-JP" sz="1200" b="0" i="0" u="none" strike="noStrike" kern="1200" cap="none" spc="0" normalizeH="0" baseline="0" noProof="0" dirty="0">
                <a:ln>
                  <a:noFill/>
                </a:ln>
                <a:effectLst/>
                <a:uLnTx/>
                <a:uFillTx/>
                <a:latin typeface="+mn-ea"/>
              </a:rPr>
              <a:t>※</a:t>
            </a:r>
            <a:r>
              <a:rPr kumimoji="1" lang="ja-JP" altLang="en-US" sz="1200" b="0" i="0" u="none" strike="noStrike" kern="1200" cap="none" spc="0" normalizeH="0" baseline="0" noProof="0" dirty="0">
                <a:ln>
                  <a:noFill/>
                </a:ln>
                <a:effectLst/>
                <a:uLnTx/>
                <a:uFillTx/>
                <a:latin typeface="+mn-ea"/>
              </a:rPr>
              <a:t>）</a:t>
            </a:r>
            <a:endParaRPr kumimoji="1" lang="en-US" altLang="ja-JP" sz="1200" b="0" i="0" u="none" strike="noStrike" kern="1200" cap="none" spc="0" normalizeH="0" baseline="0" noProof="0" dirty="0">
              <a:ln>
                <a:noFill/>
              </a:ln>
              <a:effectLst/>
              <a:uLnTx/>
              <a:uFillTx/>
              <a:latin typeface="+mn-ea"/>
            </a:endParaRPr>
          </a:p>
          <a:p>
            <a:pPr marL="171450" lvl="0" indent="-171450">
              <a:buFont typeface="Arial" panose="020B0604020202020204" pitchFamily="34" charset="0"/>
              <a:buChar char="•"/>
              <a:defRPr/>
            </a:pPr>
            <a:r>
              <a:rPr lang="en-US" altLang="ja-JP" sz="1200" dirty="0" err="1">
                <a:latin typeface="+mn-ea"/>
              </a:rPr>
              <a:t>Interac</a:t>
            </a:r>
            <a:r>
              <a:rPr lang="en-US" altLang="ja-JP" sz="1200" dirty="0">
                <a:latin typeface="+mn-ea"/>
              </a:rPr>
              <a:t> verification service</a:t>
            </a:r>
            <a:r>
              <a:rPr lang="ja-JP" altLang="en-US" sz="1200" dirty="0">
                <a:latin typeface="+mn-ea"/>
              </a:rPr>
              <a:t>は</a:t>
            </a:r>
            <a:r>
              <a:rPr kumimoji="1" lang="ja-JP" altLang="en-US" sz="1200" b="0" i="0" u="none" strike="noStrike" kern="1200" cap="none" spc="0" normalizeH="0" baseline="0" noProof="0" dirty="0">
                <a:ln>
                  <a:noFill/>
                </a:ln>
                <a:effectLst/>
                <a:uLnTx/>
                <a:uFillTx/>
                <a:latin typeface="+mn-ea"/>
              </a:rPr>
              <a:t>金融機関に登録している</a:t>
            </a:r>
            <a:r>
              <a:rPr kumimoji="1" lang="en-US" altLang="ja-JP" sz="1200" b="0" i="0" u="none" strike="noStrike" kern="1200" cap="none" spc="0" normalizeH="0" baseline="0" noProof="0" dirty="0">
                <a:ln>
                  <a:noFill/>
                </a:ln>
                <a:effectLst/>
                <a:uLnTx/>
                <a:uFillTx/>
                <a:latin typeface="+mn-ea"/>
              </a:rPr>
              <a:t>ID</a:t>
            </a:r>
            <a:r>
              <a:rPr kumimoji="1" lang="ja-JP" altLang="en-US" sz="1200" b="0" i="0" u="none" strike="noStrike" kern="1200" cap="none" spc="0" normalizeH="0" baseline="0" noProof="0" dirty="0">
                <a:ln>
                  <a:noFill/>
                </a:ln>
                <a:effectLst/>
                <a:uLnTx/>
                <a:uFillTx/>
                <a:latin typeface="+mn-ea"/>
              </a:rPr>
              <a:t>や属性情報を、アプリケーションを通じて連携・提示・検証することを可能にするサービスで、政府サービスへのログインも可能である</a:t>
            </a:r>
            <a:r>
              <a:rPr kumimoji="1" lang="ja-JP" altLang="en-US" sz="1200" b="0" i="0" u="none" strike="noStrike" kern="1200" cap="none" spc="0" normalizeH="0" baseline="30000" noProof="0" dirty="0">
                <a:ln>
                  <a:noFill/>
                </a:ln>
                <a:effectLst/>
                <a:uLnTx/>
                <a:uFillTx/>
                <a:latin typeface="+mn-ea"/>
              </a:rPr>
              <a:t>１</a:t>
            </a:r>
            <a:endParaRPr kumimoji="1" lang="en-US" altLang="ja-JP" sz="1200" b="0" i="0" u="none" strike="noStrike" kern="1200" cap="none" spc="0" normalizeH="0" baseline="30000" noProof="0" dirty="0">
              <a:ln>
                <a:noFill/>
              </a:ln>
              <a:effectLst/>
              <a:uLnTx/>
              <a:uFillTx/>
              <a:latin typeface="+mn-ea"/>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800" b="0" i="0" u="none" strike="noStrike" kern="1200" cap="none" spc="0" normalizeH="0" baseline="0" noProof="0" dirty="0">
                <a:ln>
                  <a:noFill/>
                </a:ln>
                <a:effectLst/>
                <a:uLnTx/>
                <a:uFillTx/>
                <a:latin typeface="+mn-ea"/>
              </a:rPr>
              <a:t>（</a:t>
            </a:r>
            <a:r>
              <a:rPr kumimoji="1" lang="en-US" altLang="ja-JP" sz="800" b="0" i="0" u="none" strike="noStrike" kern="1200" cap="none" spc="0" normalizeH="0" baseline="0" noProof="0" dirty="0">
                <a:ln>
                  <a:noFill/>
                </a:ln>
                <a:effectLst/>
                <a:uLnTx/>
                <a:uFillTx/>
                <a:latin typeface="+mn-ea"/>
              </a:rPr>
              <a:t>※</a:t>
            </a:r>
            <a:r>
              <a:rPr kumimoji="1" lang="ja-JP" altLang="en-US" sz="800" b="0" i="0" u="none" strike="noStrike" kern="1200" cap="none" spc="0" normalizeH="0" baseline="0" noProof="0" dirty="0">
                <a:ln>
                  <a:noFill/>
                </a:ln>
                <a:effectLst/>
                <a:uLnTx/>
                <a:uFillTx/>
                <a:latin typeface="+mn-ea"/>
              </a:rPr>
              <a:t>）</a:t>
            </a:r>
            <a:r>
              <a:rPr kumimoji="1" lang="en-US" altLang="ja-JP" sz="800" b="0" i="0" u="none" strike="noStrike" kern="1200" cap="none" spc="0" normalizeH="0" baseline="0" noProof="0" dirty="0">
                <a:ln>
                  <a:noFill/>
                </a:ln>
                <a:effectLst/>
                <a:uLnTx/>
                <a:uFillTx/>
                <a:latin typeface="+mn-ea"/>
              </a:rPr>
              <a:t>2022</a:t>
            </a:r>
            <a:r>
              <a:rPr kumimoji="1" lang="ja-JP" altLang="en-US" sz="800" b="0" i="0" u="none" strike="noStrike" kern="1200" cap="none" spc="0" normalizeH="0" baseline="0" noProof="0" dirty="0">
                <a:ln>
                  <a:noFill/>
                </a:ln>
                <a:effectLst/>
                <a:uLnTx/>
                <a:uFillTx/>
                <a:latin typeface="+mn-ea"/>
              </a:rPr>
              <a:t>年現在に</a:t>
            </a:r>
            <a:r>
              <a:rPr kumimoji="1" lang="en-US" altLang="ja-JP" sz="800" b="0" i="0" u="none" strike="noStrike" kern="1200" cap="none" spc="0" normalizeH="0" baseline="0" noProof="0" dirty="0" err="1">
                <a:ln>
                  <a:noFill/>
                </a:ln>
                <a:effectLst/>
                <a:uLnTx/>
                <a:uFillTx/>
                <a:latin typeface="+mn-ea"/>
              </a:rPr>
              <a:t>Interac</a:t>
            </a:r>
            <a:r>
              <a:rPr kumimoji="1" lang="ja-JP" altLang="en-US" sz="800" b="0" i="0" u="none" strike="noStrike" kern="1200" cap="none" spc="0" normalizeH="0" baseline="0" noProof="0" dirty="0">
                <a:ln>
                  <a:noFill/>
                </a:ln>
                <a:effectLst/>
                <a:uLnTx/>
                <a:uFillTx/>
                <a:latin typeface="+mn-ea"/>
              </a:rPr>
              <a:t>社により</a:t>
            </a:r>
            <a:r>
              <a:rPr kumimoji="1" lang="en-US" altLang="ja-JP" sz="800" b="0" i="0" u="none" strike="noStrike" kern="1200" cap="none" spc="0" normalizeH="0" baseline="0" noProof="0" dirty="0">
                <a:ln>
                  <a:noFill/>
                </a:ln>
                <a:effectLst/>
                <a:uLnTx/>
                <a:uFillTx/>
                <a:latin typeface="+mn-ea"/>
              </a:rPr>
              <a:t>SecureKey Technology</a:t>
            </a:r>
            <a:r>
              <a:rPr kumimoji="1" lang="ja-JP" altLang="en-US" sz="800" b="0" i="0" u="none" strike="noStrike" kern="1200" cap="none" spc="0" normalizeH="0" baseline="0" noProof="0" dirty="0">
                <a:ln>
                  <a:noFill/>
                </a:ln>
                <a:effectLst/>
                <a:uLnTx/>
                <a:uFillTx/>
                <a:latin typeface="+mn-ea"/>
              </a:rPr>
              <a:t>社が買収され、</a:t>
            </a:r>
            <a:r>
              <a:rPr kumimoji="1" lang="en-US" altLang="ja-JP" sz="800" b="0" i="0" u="none" strike="noStrike" kern="1200" cap="none" spc="0" normalizeH="0" baseline="0" noProof="0" dirty="0">
                <a:ln>
                  <a:noFill/>
                </a:ln>
                <a:effectLst/>
                <a:uLnTx/>
                <a:uFillTx/>
                <a:latin typeface="+mn-ea"/>
              </a:rPr>
              <a:t>Verified Me</a:t>
            </a:r>
            <a:r>
              <a:rPr kumimoji="1" lang="ja-JP" altLang="en-US" sz="800" b="0" i="0" u="none" strike="noStrike" kern="1200" cap="none" spc="0" normalizeH="0" baseline="0" noProof="0" dirty="0">
                <a:ln>
                  <a:noFill/>
                </a:ln>
                <a:effectLst/>
                <a:uLnTx/>
                <a:uFillTx/>
                <a:latin typeface="+mn-ea"/>
              </a:rPr>
              <a:t>から名称変更した</a:t>
            </a:r>
            <a:r>
              <a:rPr kumimoji="1" lang="ja-JP" altLang="en-US" sz="800" b="0" i="0" u="none" strike="noStrike" kern="1200" cap="none" spc="0" normalizeH="0" baseline="30000" noProof="0" dirty="0">
                <a:ln>
                  <a:noFill/>
                </a:ln>
                <a:effectLst/>
                <a:uLnTx/>
                <a:uFillTx/>
                <a:latin typeface="+mn-ea"/>
              </a:rPr>
              <a:t>２</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1" lang="ja-JP" altLang="en-US" sz="1200" b="0" i="0" u="none" strike="noStrike" kern="1200" cap="none" spc="0" normalizeH="0" baseline="0" noProof="0" dirty="0">
              <a:ln>
                <a:noFill/>
              </a:ln>
              <a:effectLst/>
              <a:uLnTx/>
              <a:uFillTx/>
              <a:latin typeface="+mn-ea"/>
            </a:endParaRPr>
          </a:p>
        </p:txBody>
      </p:sp>
      <p:sp>
        <p:nvSpPr>
          <p:cNvPr id="26" name="正方形/長方形 25"/>
          <p:cNvSpPr/>
          <p:nvPr/>
        </p:nvSpPr>
        <p:spPr>
          <a:xfrm>
            <a:off x="5107053" y="2622514"/>
            <a:ext cx="4604506" cy="212209"/>
          </a:xfrm>
          <a:prstGeom prst="rect">
            <a:avLst/>
          </a:prstGeom>
          <a:solidFill>
            <a:schemeClr val="accent1">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提供する価値</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27" name="正方形/長方形 26"/>
          <p:cNvSpPr/>
          <p:nvPr/>
        </p:nvSpPr>
        <p:spPr>
          <a:xfrm>
            <a:off x="178502" y="3159138"/>
            <a:ext cx="9533057" cy="3319546"/>
          </a:xfrm>
          <a:prstGeom prst="rect">
            <a:avLst/>
          </a:prstGeom>
          <a:noFill/>
          <a:ln>
            <a:solidFill>
              <a:schemeClr val="accent2">
                <a:lumMod val="25000"/>
                <a:lumOff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28" name="正方形/長方形 27"/>
          <p:cNvSpPr/>
          <p:nvPr/>
        </p:nvSpPr>
        <p:spPr>
          <a:xfrm>
            <a:off x="179479" y="3162844"/>
            <a:ext cx="1440160" cy="188736"/>
          </a:xfrm>
          <a:prstGeom prst="rect">
            <a:avLst/>
          </a:prstGeom>
          <a:solidFill>
            <a:schemeClr val="accent1">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ビジネスモデル</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29" name="正方形/長方形 28"/>
          <p:cNvSpPr/>
          <p:nvPr/>
        </p:nvSpPr>
        <p:spPr>
          <a:xfrm>
            <a:off x="179479" y="2887139"/>
            <a:ext cx="4621121" cy="210792"/>
          </a:xfrm>
          <a:prstGeom prst="rect">
            <a:avLst/>
          </a:prstGeom>
          <a:solidFill>
            <a:schemeClr val="accent2">
              <a:lumMod val="10000"/>
              <a:lumOff val="9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電子メールでの個人情報のやり取りによる個人情報の盗難や詐欺の発生</a:t>
            </a:r>
          </a:p>
        </p:txBody>
      </p:sp>
      <p:sp>
        <p:nvSpPr>
          <p:cNvPr id="30" name="正方形/長方形 29"/>
          <p:cNvSpPr/>
          <p:nvPr/>
        </p:nvSpPr>
        <p:spPr>
          <a:xfrm>
            <a:off x="5107053" y="2886924"/>
            <a:ext cx="4604506" cy="210792"/>
          </a:xfrm>
          <a:prstGeom prst="rect">
            <a:avLst/>
          </a:prstGeom>
          <a:solidFill>
            <a:schemeClr val="accent2">
              <a:lumMod val="10000"/>
              <a:lumOff val="9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安全かつ信頼性のある認証システムによる不正の排除</a:t>
            </a:r>
          </a:p>
        </p:txBody>
      </p:sp>
      <p:sp>
        <p:nvSpPr>
          <p:cNvPr id="31" name="二等辺三角形 30"/>
          <p:cNvSpPr/>
          <p:nvPr/>
        </p:nvSpPr>
        <p:spPr>
          <a:xfrm rot="5400000">
            <a:off x="4854483" y="2901066"/>
            <a:ext cx="202287" cy="182508"/>
          </a:xfrm>
          <a:prstGeom prst="triangle">
            <a:avLst/>
          </a:prstGeom>
          <a:solidFill>
            <a:schemeClr val="accent1">
              <a:lumMod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2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32" name="正方形/長方形 31"/>
          <p:cNvSpPr/>
          <p:nvPr/>
        </p:nvSpPr>
        <p:spPr>
          <a:xfrm>
            <a:off x="178502" y="2069194"/>
            <a:ext cx="4928551" cy="490255"/>
          </a:xfrm>
          <a:prstGeom prst="rect">
            <a:avLst/>
          </a:prstGeom>
          <a:noFill/>
          <a:ln>
            <a:solidFill>
              <a:schemeClr val="accent2">
                <a:lumMod val="25000"/>
                <a:lumOff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36" name="正方形/長方形 35"/>
          <p:cNvSpPr/>
          <p:nvPr/>
        </p:nvSpPr>
        <p:spPr>
          <a:xfrm>
            <a:off x="179479" y="2077078"/>
            <a:ext cx="1720266" cy="220018"/>
          </a:xfrm>
          <a:prstGeom prst="rect">
            <a:avLst/>
          </a:prstGeom>
          <a:solidFill>
            <a:schemeClr val="accent1">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使用されている技術</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37" name="正方形/長方形 36"/>
          <p:cNvSpPr/>
          <p:nvPr/>
        </p:nvSpPr>
        <p:spPr>
          <a:xfrm>
            <a:off x="5108029" y="2060538"/>
            <a:ext cx="1720266" cy="220018"/>
          </a:xfrm>
          <a:prstGeom prst="rect">
            <a:avLst/>
          </a:prstGeom>
          <a:solidFill>
            <a:schemeClr val="accent1">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扱う属性情報</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38" name="正方形/長方形 37"/>
          <p:cNvSpPr/>
          <p:nvPr/>
        </p:nvSpPr>
        <p:spPr>
          <a:xfrm>
            <a:off x="5107054" y="2066317"/>
            <a:ext cx="4604506" cy="490255"/>
          </a:xfrm>
          <a:prstGeom prst="rect">
            <a:avLst/>
          </a:prstGeom>
          <a:noFill/>
          <a:ln>
            <a:solidFill>
              <a:schemeClr val="accent2">
                <a:lumMod val="25000"/>
                <a:lumOff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39" name="テキスト ボックス 38"/>
          <p:cNvSpPr txBox="1"/>
          <p:nvPr/>
        </p:nvSpPr>
        <p:spPr>
          <a:xfrm>
            <a:off x="178501" y="2289764"/>
            <a:ext cx="4889933" cy="276999"/>
          </a:xfrm>
          <a:prstGeom prst="rect">
            <a:avLst/>
          </a:prstGeom>
          <a:noFill/>
        </p:spPr>
        <p:txBody>
          <a:bodyPr wrap="square" rtlCol="0">
            <a:sp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DID</a:t>
            </a: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a:t>
            </a:r>
            <a:r>
              <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W3C</a:t>
            </a: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）、ブロックチェーン（</a:t>
            </a:r>
            <a:r>
              <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Hyperledger</a:t>
            </a: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　</a:t>
            </a:r>
            <a:r>
              <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Fabric</a:t>
            </a: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a:t>
            </a:r>
            <a:endPar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46" name="テキスト ボックス 45"/>
          <p:cNvSpPr txBox="1"/>
          <p:nvPr/>
        </p:nvSpPr>
        <p:spPr>
          <a:xfrm>
            <a:off x="5107053" y="2277134"/>
            <a:ext cx="4889933" cy="276999"/>
          </a:xfrm>
          <a:prstGeom prst="rect">
            <a:avLst/>
          </a:prstGeom>
          <a:noFill/>
        </p:spPr>
        <p:txBody>
          <a:bodyPr wrap="square" rtlCol="0">
            <a:sp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金融機関に登録している属性情報</a:t>
            </a:r>
            <a:endPar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pic>
        <p:nvPicPr>
          <p:cNvPr id="47" name="図 4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09000" y="4198775"/>
            <a:ext cx="798583" cy="798583"/>
          </a:xfrm>
          <a:prstGeom prst="rect">
            <a:avLst/>
          </a:prstGeom>
        </p:spPr>
      </p:pic>
      <p:pic>
        <p:nvPicPr>
          <p:cNvPr id="48" name="図 47"/>
          <p:cNvPicPr>
            <a:picLocks noChangeAspect="1"/>
          </p:cNvPicPr>
          <p:nvPr/>
        </p:nvPicPr>
        <p:blipFill>
          <a:blip r:embed="rId4"/>
          <a:stretch>
            <a:fillRect/>
          </a:stretch>
        </p:blipFill>
        <p:spPr>
          <a:xfrm>
            <a:off x="3854124" y="5866868"/>
            <a:ext cx="2691536" cy="447396"/>
          </a:xfrm>
          <a:prstGeom prst="rect">
            <a:avLst/>
          </a:prstGeom>
        </p:spPr>
      </p:pic>
      <p:sp>
        <p:nvSpPr>
          <p:cNvPr id="49" name="テキスト ボックス 48"/>
          <p:cNvSpPr txBox="1"/>
          <p:nvPr/>
        </p:nvSpPr>
        <p:spPr>
          <a:xfrm>
            <a:off x="4556256" y="6256162"/>
            <a:ext cx="1292772" cy="324710"/>
          </a:xfrm>
          <a:prstGeom prst="rect">
            <a:avLst/>
          </a:prstGeom>
        </p:spPr>
        <p:txBody>
          <a:bodyPr vert="horz" wrap="none" lIns="0" tIns="45720" rIns="0" bIns="45720" rtlCol="0" anchor="t" anchorCtr="0">
            <a:normAutofit fontScale="975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Arial"/>
                <a:ea typeface="Meiryo UI"/>
                <a:cs typeface="+mn-cs"/>
              </a:rPr>
              <a:t>ブロックチェーンネットワーク</a:t>
            </a:r>
          </a:p>
        </p:txBody>
      </p:sp>
      <p:pic>
        <p:nvPicPr>
          <p:cNvPr id="50" name="図 4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350564" y="3399831"/>
            <a:ext cx="792461" cy="792461"/>
          </a:xfrm>
          <a:prstGeom prst="rect">
            <a:avLst/>
          </a:prstGeom>
        </p:spPr>
      </p:pic>
      <p:pic>
        <p:nvPicPr>
          <p:cNvPr id="51" name="図 50"/>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516052" y="3557194"/>
            <a:ext cx="548612" cy="548612"/>
          </a:xfrm>
          <a:prstGeom prst="rect">
            <a:avLst/>
          </a:prstGeom>
        </p:spPr>
      </p:pic>
      <p:pic>
        <p:nvPicPr>
          <p:cNvPr id="52" name="図 5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75114" y="4195891"/>
            <a:ext cx="798583" cy="798583"/>
          </a:xfrm>
          <a:prstGeom prst="rect">
            <a:avLst/>
          </a:prstGeom>
        </p:spPr>
      </p:pic>
      <p:grpSp>
        <p:nvGrpSpPr>
          <p:cNvPr id="53" name="グループ化 52"/>
          <p:cNvGrpSpPr>
            <a:grpSpLocks noChangeAspect="1"/>
          </p:cNvGrpSpPr>
          <p:nvPr/>
        </p:nvGrpSpPr>
        <p:grpSpPr>
          <a:xfrm>
            <a:off x="4864372" y="5016414"/>
            <a:ext cx="634154" cy="540158"/>
            <a:chOff x="6249144" y="886511"/>
            <a:chExt cx="720080" cy="845997"/>
          </a:xfrm>
        </p:grpSpPr>
        <p:sp>
          <p:nvSpPr>
            <p:cNvPr id="54" name="円柱 53"/>
            <p:cNvSpPr/>
            <p:nvPr/>
          </p:nvSpPr>
          <p:spPr>
            <a:xfrm>
              <a:off x="6249144" y="1420675"/>
              <a:ext cx="720080" cy="311833"/>
            </a:xfrm>
            <a:prstGeom prst="can">
              <a:avLst/>
            </a:prstGeom>
            <a:solidFill>
              <a:srgbClr val="C2CEE6"/>
            </a:solidFill>
            <a:ln w="9525" cap="flat" cmpd="sng" algn="ctr">
              <a:solidFill>
                <a:srgbClr val="6785C1"/>
              </a:solidFill>
              <a:prstDash val="solid"/>
            </a:ln>
            <a:effectLst/>
          </p:spPr>
          <p:txBody>
            <a:bodyPr rtlCol="0" anchor="ctr"/>
            <a:lstStyle/>
            <a:p>
              <a:pPr marL="0" marR="0" lvl="0" indent="0" algn="ctr" defTabSz="925880" rtl="0" eaLnBrk="1" fontAlgn="auto" latinLnBrk="0" hangingPunct="1">
                <a:lnSpc>
                  <a:spcPct val="100000"/>
                </a:lnSpc>
                <a:spcBef>
                  <a:spcPts val="0"/>
                </a:spcBef>
                <a:spcAft>
                  <a:spcPts val="0"/>
                </a:spcAft>
                <a:buClrTx/>
                <a:buSzTx/>
                <a:buFontTx/>
                <a:buNone/>
                <a:tabLst/>
                <a:defRPr/>
              </a:pPr>
              <a:endParaRPr kumimoji="0" lang="ja-JP" altLang="en-US" sz="1822" b="0" i="0" u="none" strike="noStrike" kern="0" cap="none" spc="0" normalizeH="0" baseline="0" noProof="0" dirty="0">
                <a:ln>
                  <a:noFill/>
                </a:ln>
                <a:solidFill>
                  <a:srgbClr val="000000"/>
                </a:solidFill>
                <a:effectLst/>
                <a:uLnTx/>
                <a:uFillTx/>
                <a:latin typeface="HGP創英角ｺﾞｼｯｸUB"/>
                <a:ea typeface="HGP創英角ｺﾞｼｯｸUB"/>
                <a:cs typeface="+mn-cs"/>
              </a:endParaRPr>
            </a:p>
          </p:txBody>
        </p:sp>
        <p:sp>
          <p:nvSpPr>
            <p:cNvPr id="55" name="円柱 54"/>
            <p:cNvSpPr/>
            <p:nvPr/>
          </p:nvSpPr>
          <p:spPr>
            <a:xfrm>
              <a:off x="6249144" y="1158692"/>
              <a:ext cx="720080" cy="311833"/>
            </a:xfrm>
            <a:prstGeom prst="can">
              <a:avLst/>
            </a:prstGeom>
            <a:solidFill>
              <a:srgbClr val="C2CEE6"/>
            </a:solidFill>
            <a:ln w="9525" cap="flat" cmpd="sng" algn="ctr">
              <a:solidFill>
                <a:srgbClr val="6785C1"/>
              </a:solidFill>
              <a:prstDash val="solid"/>
            </a:ln>
            <a:effectLst/>
          </p:spPr>
          <p:txBody>
            <a:bodyPr rtlCol="0" anchor="ctr"/>
            <a:lstStyle/>
            <a:p>
              <a:pPr marL="0" marR="0" lvl="0" indent="0" algn="ctr" defTabSz="925880" rtl="0" eaLnBrk="1" fontAlgn="auto" latinLnBrk="0" hangingPunct="1">
                <a:lnSpc>
                  <a:spcPct val="100000"/>
                </a:lnSpc>
                <a:spcBef>
                  <a:spcPts val="0"/>
                </a:spcBef>
                <a:spcAft>
                  <a:spcPts val="0"/>
                </a:spcAft>
                <a:buClrTx/>
                <a:buSzTx/>
                <a:buFontTx/>
                <a:buNone/>
                <a:tabLst/>
                <a:defRPr/>
              </a:pPr>
              <a:endParaRPr kumimoji="0" lang="ja-JP" altLang="en-US" sz="1822" b="0" i="0" u="none" strike="noStrike" kern="0" cap="none" spc="0" normalizeH="0" baseline="0" noProof="0" dirty="0">
                <a:ln>
                  <a:noFill/>
                </a:ln>
                <a:solidFill>
                  <a:srgbClr val="000000"/>
                </a:solidFill>
                <a:effectLst/>
                <a:uLnTx/>
                <a:uFillTx/>
                <a:latin typeface="HGP創英角ｺﾞｼｯｸUB"/>
                <a:ea typeface="HGP創英角ｺﾞｼｯｸUB"/>
                <a:cs typeface="+mn-cs"/>
              </a:endParaRPr>
            </a:p>
          </p:txBody>
        </p:sp>
        <p:sp>
          <p:nvSpPr>
            <p:cNvPr id="56" name="円柱 55"/>
            <p:cNvSpPr/>
            <p:nvPr/>
          </p:nvSpPr>
          <p:spPr>
            <a:xfrm>
              <a:off x="6249144" y="886511"/>
              <a:ext cx="720080" cy="311833"/>
            </a:xfrm>
            <a:prstGeom prst="can">
              <a:avLst/>
            </a:prstGeom>
            <a:solidFill>
              <a:srgbClr val="C2CEE6"/>
            </a:solidFill>
            <a:ln w="9525" cap="flat" cmpd="sng" algn="ctr">
              <a:solidFill>
                <a:srgbClr val="6785C1"/>
              </a:solidFill>
              <a:prstDash val="solid"/>
            </a:ln>
            <a:effectLst/>
          </p:spPr>
          <p:txBody>
            <a:bodyPr rtlCol="0" anchor="ctr"/>
            <a:lstStyle/>
            <a:p>
              <a:pPr marL="0" marR="0" lvl="0" indent="0" algn="ctr" defTabSz="925880" rtl="0" eaLnBrk="1" fontAlgn="auto" latinLnBrk="0" hangingPunct="1">
                <a:lnSpc>
                  <a:spcPct val="100000"/>
                </a:lnSpc>
                <a:spcBef>
                  <a:spcPts val="0"/>
                </a:spcBef>
                <a:spcAft>
                  <a:spcPts val="0"/>
                </a:spcAft>
                <a:buClrTx/>
                <a:buSzTx/>
                <a:buFontTx/>
                <a:buNone/>
                <a:tabLst/>
                <a:defRPr/>
              </a:pPr>
              <a:endParaRPr kumimoji="0" lang="ja-JP" altLang="en-US" sz="1822" b="0" i="0" u="none" strike="noStrike" kern="0" cap="none" spc="0" normalizeH="0" baseline="0" noProof="0" dirty="0">
                <a:ln>
                  <a:noFill/>
                </a:ln>
                <a:solidFill>
                  <a:srgbClr val="000000"/>
                </a:solidFill>
                <a:effectLst/>
                <a:uLnTx/>
                <a:uFillTx/>
                <a:latin typeface="HGP創英角ｺﾞｼｯｸUB"/>
                <a:ea typeface="HGP創英角ｺﾞｼｯｸUB"/>
                <a:cs typeface="+mn-cs"/>
              </a:endParaRPr>
            </a:p>
          </p:txBody>
        </p:sp>
      </p:grpSp>
      <p:cxnSp>
        <p:nvCxnSpPr>
          <p:cNvPr id="57" name="直線矢印コネクタ 56"/>
          <p:cNvCxnSpPr>
            <a:endCxn id="55" idx="2"/>
          </p:cNvCxnSpPr>
          <p:nvPr/>
        </p:nvCxnSpPr>
        <p:spPr>
          <a:xfrm>
            <a:off x="2907583" y="4731208"/>
            <a:ext cx="1956789" cy="558541"/>
          </a:xfrm>
          <a:prstGeom prst="straightConnector1">
            <a:avLst/>
          </a:prstGeom>
          <a:ln w="3175">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sp>
        <p:nvSpPr>
          <p:cNvPr id="58" name="テキスト ボックス 57"/>
          <p:cNvSpPr txBox="1"/>
          <p:nvPr/>
        </p:nvSpPr>
        <p:spPr>
          <a:xfrm>
            <a:off x="7328019" y="5015540"/>
            <a:ext cx="1292772" cy="482861"/>
          </a:xfrm>
          <a:prstGeom prst="rect">
            <a:avLst/>
          </a:prstGeom>
        </p:spPr>
        <p:txBody>
          <a:bodyPr vert="horz" wrap="none" lIns="0" tIns="45720" rIns="0" bIns="45720" rtlCol="0" anchor="t"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200" b="0" i="0" u="none" strike="noStrike" kern="1200" cap="none" spc="0" normalizeH="0" baseline="0" noProof="0" dirty="0">
                <a:ln>
                  <a:noFill/>
                </a:ln>
                <a:solidFill>
                  <a:srgbClr val="000000"/>
                </a:solidFill>
                <a:effectLst/>
                <a:uLnTx/>
                <a:uFillTx/>
                <a:latin typeface="Arial"/>
                <a:ea typeface="Meiryo UI"/>
                <a:cs typeface="+mn-cs"/>
              </a:rPr>
              <a:t>ID</a:t>
            </a:r>
            <a:r>
              <a:rPr kumimoji="1" lang="ja-JP" altLang="en-US" sz="1200" b="0" i="0" u="none" strike="noStrike" kern="1200" cap="none" spc="0" normalizeH="0" baseline="0" noProof="0" dirty="0">
                <a:ln>
                  <a:noFill/>
                </a:ln>
                <a:solidFill>
                  <a:srgbClr val="000000"/>
                </a:solidFill>
                <a:effectLst/>
                <a:uLnTx/>
                <a:uFillTx/>
                <a:latin typeface="Arial"/>
                <a:ea typeface="Meiryo UI"/>
                <a:cs typeface="+mn-cs"/>
              </a:rPr>
              <a:t>・属性情報の</a:t>
            </a:r>
            <a:endParaRPr kumimoji="1" lang="en-US" altLang="ja-JP" sz="1200" b="0" i="0" u="none" strike="noStrike" kern="1200" cap="none" spc="0" normalizeH="0" baseline="0" noProof="0" dirty="0">
              <a:ln>
                <a:noFill/>
              </a:ln>
              <a:solidFill>
                <a:srgbClr val="000000"/>
              </a:solidFill>
              <a:effectLst/>
              <a:uLnTx/>
              <a:uFillTx/>
              <a:latin typeface="Arial"/>
              <a:ea typeface="Meiryo UI"/>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Arial"/>
                <a:ea typeface="Meiryo UI"/>
                <a:cs typeface="+mn-cs"/>
              </a:rPr>
              <a:t>提示先</a:t>
            </a:r>
          </a:p>
        </p:txBody>
      </p:sp>
      <p:sp>
        <p:nvSpPr>
          <p:cNvPr id="59" name="テキスト ボックス 58"/>
          <p:cNvSpPr txBox="1"/>
          <p:nvPr/>
        </p:nvSpPr>
        <p:spPr>
          <a:xfrm>
            <a:off x="1843653" y="5002407"/>
            <a:ext cx="1292772" cy="394352"/>
          </a:xfrm>
          <a:prstGeom prst="rect">
            <a:avLst/>
          </a:prstGeom>
        </p:spPr>
        <p:txBody>
          <a:bodyPr vert="horz" wrap="none" lIns="0" tIns="45720" rIns="0" bIns="45720" rtlCol="0" anchor="t"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Arial"/>
                <a:ea typeface="Meiryo UI"/>
                <a:cs typeface="+mn-cs"/>
              </a:rPr>
              <a:t>金融機関などの</a:t>
            </a:r>
            <a:endParaRPr kumimoji="1" lang="en-US" altLang="ja-JP" sz="1200" b="0" i="0" u="none" strike="noStrike" kern="1200" cap="none" spc="0" normalizeH="0" baseline="0" noProof="0" dirty="0">
              <a:ln>
                <a:noFill/>
              </a:ln>
              <a:solidFill>
                <a:srgbClr val="000000"/>
              </a:solidFill>
              <a:effectLst/>
              <a:uLnTx/>
              <a:uFillTx/>
              <a:latin typeface="Arial"/>
              <a:ea typeface="Meiryo UI"/>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Arial"/>
                <a:ea typeface="Meiryo UI"/>
                <a:cs typeface="+mn-cs"/>
              </a:rPr>
              <a:t>アイデンティティプロバイダー</a:t>
            </a:r>
          </a:p>
        </p:txBody>
      </p:sp>
      <p:sp>
        <p:nvSpPr>
          <p:cNvPr id="60" name="テキスト ボックス 59"/>
          <p:cNvSpPr txBox="1"/>
          <p:nvPr/>
        </p:nvSpPr>
        <p:spPr>
          <a:xfrm>
            <a:off x="5199892" y="4180681"/>
            <a:ext cx="1219136" cy="546383"/>
          </a:xfrm>
          <a:prstGeom prst="rect">
            <a:avLst/>
          </a:prstGeom>
        </p:spPr>
        <p:txBody>
          <a:bodyPr vert="horz" wrap="none" lIns="0" tIns="45720" rIns="0" bIns="45720" rtlCol="0" anchor="t"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rgbClr val="000000"/>
                </a:solidFill>
                <a:effectLst/>
                <a:uLnTx/>
                <a:uFillTx/>
                <a:latin typeface="Arial"/>
                <a:ea typeface="Meiryo UI"/>
                <a:cs typeface="+mn-cs"/>
              </a:rPr>
              <a:t>モバイルアプリまたは</a:t>
            </a:r>
            <a:endParaRPr kumimoji="1" lang="en-US" altLang="ja-JP" sz="1000" b="0" i="0" u="none" strike="noStrike" kern="1200" cap="none" spc="0" normalizeH="0" baseline="0" noProof="0" dirty="0">
              <a:ln>
                <a:noFill/>
              </a:ln>
              <a:solidFill>
                <a:srgbClr val="000000"/>
              </a:solidFill>
              <a:effectLst/>
              <a:uLnTx/>
              <a:uFillTx/>
              <a:latin typeface="Arial"/>
              <a:ea typeface="Meiryo UI"/>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000" b="0" i="0" u="none" strike="noStrike" kern="1200" cap="none" spc="0" normalizeH="0" baseline="0" noProof="0" dirty="0">
                <a:ln>
                  <a:noFill/>
                </a:ln>
                <a:solidFill>
                  <a:srgbClr val="000000"/>
                </a:solidFill>
                <a:effectLst/>
                <a:uLnTx/>
                <a:uFillTx/>
                <a:latin typeface="Arial"/>
                <a:ea typeface="Meiryo UI"/>
                <a:cs typeface="+mn-cs"/>
              </a:rPr>
              <a:t>Web</a:t>
            </a:r>
            <a:r>
              <a:rPr kumimoji="1" lang="ja-JP" altLang="en-US" sz="1000" b="0" i="0" u="none" strike="noStrike" kern="1200" cap="none" spc="0" normalizeH="0" baseline="0" noProof="0" dirty="0">
                <a:ln>
                  <a:noFill/>
                </a:ln>
                <a:solidFill>
                  <a:srgbClr val="000000"/>
                </a:solidFill>
                <a:effectLst/>
                <a:uLnTx/>
                <a:uFillTx/>
                <a:latin typeface="Arial"/>
                <a:ea typeface="Meiryo UI"/>
                <a:cs typeface="+mn-cs"/>
              </a:rPr>
              <a:t>ブラウザ等の</a:t>
            </a:r>
            <a:endParaRPr kumimoji="1" lang="en-US" altLang="ja-JP" sz="1000" b="0" i="0" u="none" strike="noStrike" kern="1200" cap="none" spc="0" normalizeH="0" baseline="0" noProof="0" dirty="0">
              <a:ln>
                <a:noFill/>
              </a:ln>
              <a:solidFill>
                <a:srgbClr val="000000"/>
              </a:solidFill>
              <a:effectLst/>
              <a:uLnTx/>
              <a:uFillTx/>
              <a:latin typeface="Arial"/>
              <a:ea typeface="Meiryo UI"/>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rgbClr val="000000"/>
                </a:solidFill>
                <a:effectLst/>
                <a:uLnTx/>
                <a:uFillTx/>
                <a:latin typeface="Arial"/>
                <a:ea typeface="Meiryo UI"/>
                <a:cs typeface="+mn-cs"/>
              </a:rPr>
              <a:t>ユーザーエージェント</a:t>
            </a:r>
          </a:p>
        </p:txBody>
      </p:sp>
      <p:sp>
        <p:nvSpPr>
          <p:cNvPr id="62" name="テキスト ボックス 61"/>
          <p:cNvSpPr txBox="1"/>
          <p:nvPr/>
        </p:nvSpPr>
        <p:spPr>
          <a:xfrm>
            <a:off x="4403379" y="4175594"/>
            <a:ext cx="707005" cy="324710"/>
          </a:xfrm>
          <a:prstGeom prst="rect">
            <a:avLst/>
          </a:prstGeom>
        </p:spPr>
        <p:txBody>
          <a:bodyPr vert="horz" wrap="none" lIns="0" tIns="45720" rIns="0" bIns="45720" rtlCol="0" anchor="t" anchorCtr="0">
            <a:normAutofit fontScale="975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Arial"/>
                <a:ea typeface="Meiryo UI"/>
                <a:cs typeface="+mn-cs"/>
              </a:rPr>
              <a:t>ユーザー</a:t>
            </a:r>
          </a:p>
        </p:txBody>
      </p:sp>
      <p:cxnSp>
        <p:nvCxnSpPr>
          <p:cNvPr id="63" name="直線矢印コネクタ 62"/>
          <p:cNvCxnSpPr/>
          <p:nvPr/>
        </p:nvCxnSpPr>
        <p:spPr>
          <a:xfrm flipV="1">
            <a:off x="2888494" y="3601852"/>
            <a:ext cx="1462070" cy="725830"/>
          </a:xfrm>
          <a:prstGeom prst="straightConnector1">
            <a:avLst/>
          </a:prstGeom>
          <a:ln w="3175">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64" name="直線矢印コネクタ 63"/>
          <p:cNvCxnSpPr/>
          <p:nvPr/>
        </p:nvCxnSpPr>
        <p:spPr>
          <a:xfrm flipH="1" flipV="1">
            <a:off x="6300682" y="3653048"/>
            <a:ext cx="1251338" cy="631173"/>
          </a:xfrm>
          <a:prstGeom prst="straightConnector1">
            <a:avLst/>
          </a:prstGeom>
          <a:ln w="3175">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sp>
        <p:nvSpPr>
          <p:cNvPr id="65" name="テキスト ボックス 64"/>
          <p:cNvSpPr txBox="1"/>
          <p:nvPr/>
        </p:nvSpPr>
        <p:spPr>
          <a:xfrm>
            <a:off x="2801725" y="3368874"/>
            <a:ext cx="1324947" cy="394352"/>
          </a:xfrm>
          <a:prstGeom prst="rect">
            <a:avLst/>
          </a:prstGeom>
        </p:spPr>
        <p:txBody>
          <a:bodyPr vert="horz" wrap="none" lIns="0" tIns="45720" rIns="0" bIns="45720" rtlCol="0" anchor="t"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Arial"/>
                <a:ea typeface="Meiryo UI"/>
                <a:cs typeface="+mn-cs"/>
              </a:rPr>
              <a:t>データの</a:t>
            </a:r>
            <a:endParaRPr kumimoji="1" lang="en-US" altLang="ja-JP" sz="1200" b="0" i="0" u="none" strike="noStrike" kern="1200" cap="none" spc="0" normalizeH="0" baseline="0" noProof="0" dirty="0">
              <a:ln>
                <a:noFill/>
              </a:ln>
              <a:solidFill>
                <a:srgbClr val="000000"/>
              </a:solidFill>
              <a:effectLst/>
              <a:uLnTx/>
              <a:uFillTx/>
              <a:latin typeface="Arial"/>
              <a:ea typeface="Meiryo UI"/>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Arial"/>
                <a:ea typeface="Meiryo UI"/>
                <a:cs typeface="+mn-cs"/>
              </a:rPr>
              <a:t>アクセスキーを付与</a:t>
            </a:r>
          </a:p>
        </p:txBody>
      </p:sp>
      <p:sp>
        <p:nvSpPr>
          <p:cNvPr id="66" name="テキスト ボックス 65"/>
          <p:cNvSpPr txBox="1"/>
          <p:nvPr/>
        </p:nvSpPr>
        <p:spPr>
          <a:xfrm>
            <a:off x="6623469" y="3592887"/>
            <a:ext cx="1324947" cy="394352"/>
          </a:xfrm>
          <a:prstGeom prst="rect">
            <a:avLst/>
          </a:prstGeom>
        </p:spPr>
        <p:txBody>
          <a:bodyPr vert="horz" wrap="none" lIns="0" tIns="45720" rIns="0" bIns="45720" rtlCol="0" anchor="t"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Arial"/>
                <a:ea typeface="Meiryo UI"/>
                <a:cs typeface="+mn-cs"/>
              </a:rPr>
              <a:t>データの提示を要望</a:t>
            </a:r>
            <a:endParaRPr kumimoji="1" lang="en-US" altLang="ja-JP" sz="12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67" name="テキスト ボックス 66"/>
          <p:cNvSpPr txBox="1"/>
          <p:nvPr/>
        </p:nvSpPr>
        <p:spPr>
          <a:xfrm>
            <a:off x="3461179" y="5172283"/>
            <a:ext cx="1232473" cy="282707"/>
          </a:xfrm>
          <a:prstGeom prst="rect">
            <a:avLst/>
          </a:prstGeom>
        </p:spPr>
        <p:txBody>
          <a:bodyPr vert="horz" wrap="none" lIns="0" tIns="45720" rIns="0" bIns="45720" rtlCol="0" anchor="t"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Arial"/>
                <a:ea typeface="Meiryo UI"/>
                <a:cs typeface="+mn-cs"/>
              </a:rPr>
              <a:t>データの信頼性を</a:t>
            </a:r>
            <a:endParaRPr kumimoji="1" lang="en-US" altLang="ja-JP" sz="1200" b="0" i="0" u="none" strike="noStrike" kern="1200" cap="none" spc="0" normalizeH="0" baseline="0" noProof="0" dirty="0">
              <a:ln>
                <a:noFill/>
              </a:ln>
              <a:solidFill>
                <a:srgbClr val="000000"/>
              </a:solidFill>
              <a:effectLst/>
              <a:uLnTx/>
              <a:uFillTx/>
              <a:latin typeface="Arial"/>
              <a:ea typeface="Meiryo UI"/>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Arial"/>
                <a:ea typeface="Meiryo UI"/>
                <a:cs typeface="+mn-cs"/>
              </a:rPr>
              <a:t>保証</a:t>
            </a:r>
          </a:p>
        </p:txBody>
      </p:sp>
      <p:cxnSp>
        <p:nvCxnSpPr>
          <p:cNvPr id="68" name="直線矢印コネクタ 67"/>
          <p:cNvCxnSpPr>
            <a:stCxn id="55" idx="4"/>
          </p:cNvCxnSpPr>
          <p:nvPr/>
        </p:nvCxnSpPr>
        <p:spPr>
          <a:xfrm flipV="1">
            <a:off x="5498526" y="4759393"/>
            <a:ext cx="2094927" cy="530356"/>
          </a:xfrm>
          <a:prstGeom prst="straightConnector1">
            <a:avLst/>
          </a:prstGeom>
          <a:ln w="3175">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sp>
        <p:nvSpPr>
          <p:cNvPr id="69" name="テキスト ボックス 68"/>
          <p:cNvSpPr txBox="1"/>
          <p:nvPr/>
        </p:nvSpPr>
        <p:spPr>
          <a:xfrm>
            <a:off x="6098596" y="5148281"/>
            <a:ext cx="640863" cy="282707"/>
          </a:xfrm>
          <a:prstGeom prst="rect">
            <a:avLst/>
          </a:prstGeom>
        </p:spPr>
        <p:txBody>
          <a:bodyPr vert="horz" wrap="none" lIns="0" tIns="45720" rIns="0" bIns="45720" rtlCol="0" anchor="t"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Arial"/>
                <a:ea typeface="Meiryo UI"/>
                <a:cs typeface="+mn-cs"/>
              </a:rPr>
              <a:t>データの信頼性を</a:t>
            </a:r>
            <a:endParaRPr kumimoji="1" lang="en-US" altLang="ja-JP" sz="1200" b="0" i="0" u="none" strike="noStrike" kern="1200" cap="none" spc="0" normalizeH="0" baseline="0" noProof="0" dirty="0">
              <a:ln>
                <a:noFill/>
              </a:ln>
              <a:solidFill>
                <a:srgbClr val="000000"/>
              </a:solidFill>
              <a:effectLst/>
              <a:uLnTx/>
              <a:uFillTx/>
              <a:latin typeface="Arial"/>
              <a:ea typeface="Meiryo UI"/>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Arial"/>
                <a:ea typeface="Meiryo UI"/>
                <a:cs typeface="+mn-cs"/>
              </a:rPr>
              <a:t>保証</a:t>
            </a:r>
          </a:p>
        </p:txBody>
      </p:sp>
      <p:sp>
        <p:nvSpPr>
          <p:cNvPr id="70" name="テキスト ボックス 69"/>
          <p:cNvSpPr txBox="1"/>
          <p:nvPr/>
        </p:nvSpPr>
        <p:spPr>
          <a:xfrm>
            <a:off x="1672700" y="5855215"/>
            <a:ext cx="2181424" cy="482861"/>
          </a:xfrm>
          <a:prstGeom prst="rect">
            <a:avLst/>
          </a:prstGeom>
        </p:spPr>
        <p:txBody>
          <a:bodyPr vert="horz" wrap="none" lIns="0" tIns="45720" rIns="0" bIns="45720" rtlCol="0" anchor="t"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Hyperledger</a:t>
            </a: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　</a:t>
            </a:r>
            <a:r>
              <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Fabric</a:t>
            </a: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に準拠した</a:t>
            </a:r>
            <a:endPar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ブロックチェーンを構築</a:t>
            </a:r>
            <a:endParaRPr kumimoji="1" lang="ja-JP" altLang="en-US" sz="1200" b="0" i="0" u="none" strike="noStrike" kern="1200" cap="none" spc="0" normalizeH="0" baseline="0" noProof="0" dirty="0">
              <a:ln>
                <a:noFill/>
              </a:ln>
              <a:solidFill>
                <a:srgbClr val="000000"/>
              </a:solidFill>
              <a:effectLst/>
              <a:uLnTx/>
              <a:uFillTx/>
              <a:latin typeface="Arial"/>
              <a:ea typeface="Meiryo UI"/>
              <a:cs typeface="+mn-cs"/>
            </a:endParaRPr>
          </a:p>
        </p:txBody>
      </p:sp>
      <p:cxnSp>
        <p:nvCxnSpPr>
          <p:cNvPr id="71" name="直線矢印コネクタ 70"/>
          <p:cNvCxnSpPr>
            <a:stCxn id="50" idx="1"/>
          </p:cNvCxnSpPr>
          <p:nvPr/>
        </p:nvCxnSpPr>
        <p:spPr>
          <a:xfrm flipH="1">
            <a:off x="2960398" y="3796062"/>
            <a:ext cx="1390166" cy="678264"/>
          </a:xfrm>
          <a:prstGeom prst="straightConnector1">
            <a:avLst/>
          </a:prstGeom>
          <a:ln w="3175">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sp>
        <p:nvSpPr>
          <p:cNvPr id="72" name="テキスト ボックス 71"/>
          <p:cNvSpPr txBox="1"/>
          <p:nvPr/>
        </p:nvSpPr>
        <p:spPr>
          <a:xfrm>
            <a:off x="3143766" y="4223420"/>
            <a:ext cx="1324947" cy="394352"/>
          </a:xfrm>
          <a:prstGeom prst="rect">
            <a:avLst/>
          </a:prstGeom>
        </p:spPr>
        <p:txBody>
          <a:bodyPr vert="horz" wrap="none" lIns="0" tIns="45720" rIns="0" bIns="45720" rtlCol="0" anchor="t"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200" b="0" i="0" u="none" strike="noStrike" kern="1200" cap="none" spc="0" normalizeH="0" baseline="0" noProof="0" dirty="0">
                <a:ln>
                  <a:noFill/>
                </a:ln>
                <a:solidFill>
                  <a:srgbClr val="000000"/>
                </a:solidFill>
                <a:effectLst/>
                <a:uLnTx/>
                <a:uFillTx/>
                <a:latin typeface="Arial"/>
                <a:ea typeface="Meiryo UI"/>
                <a:cs typeface="+mn-cs"/>
              </a:rPr>
              <a:t>ID</a:t>
            </a:r>
            <a:r>
              <a:rPr kumimoji="1" lang="ja-JP" altLang="en-US" sz="1200" b="0" i="0" u="none" strike="noStrike" kern="1200" cap="none" spc="0" normalizeH="0" baseline="0" noProof="0" dirty="0">
                <a:ln>
                  <a:noFill/>
                </a:ln>
                <a:solidFill>
                  <a:srgbClr val="000000"/>
                </a:solidFill>
                <a:effectLst/>
                <a:uLnTx/>
                <a:uFillTx/>
                <a:latin typeface="Arial"/>
                <a:ea typeface="Meiryo UI"/>
                <a:cs typeface="+mn-cs"/>
              </a:rPr>
              <a:t>発行を要望</a:t>
            </a:r>
          </a:p>
        </p:txBody>
      </p:sp>
      <p:cxnSp>
        <p:nvCxnSpPr>
          <p:cNvPr id="73" name="直線矢印コネクタ 72"/>
          <p:cNvCxnSpPr/>
          <p:nvPr/>
        </p:nvCxnSpPr>
        <p:spPr>
          <a:xfrm>
            <a:off x="6277588" y="3852440"/>
            <a:ext cx="1217366" cy="621886"/>
          </a:xfrm>
          <a:prstGeom prst="straightConnector1">
            <a:avLst/>
          </a:prstGeom>
          <a:ln w="3175">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sp>
        <p:nvSpPr>
          <p:cNvPr id="74" name="テキスト ボックス 73"/>
          <p:cNvSpPr txBox="1"/>
          <p:nvPr/>
        </p:nvSpPr>
        <p:spPr>
          <a:xfrm>
            <a:off x="6419028" y="4158848"/>
            <a:ext cx="710763" cy="394352"/>
          </a:xfrm>
          <a:prstGeom prst="rect">
            <a:avLst/>
          </a:prstGeom>
        </p:spPr>
        <p:txBody>
          <a:bodyPr vert="horz" wrap="none" lIns="0" tIns="45720" rIns="0" bIns="45720" rtlCol="0" anchor="t"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Arial"/>
                <a:ea typeface="Meiryo UI"/>
                <a:cs typeface="+mn-cs"/>
              </a:rPr>
              <a:t>提示</a:t>
            </a:r>
            <a:endParaRPr kumimoji="1" lang="en-US" altLang="ja-JP" sz="12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2" name="正方形/長方形 1"/>
          <p:cNvSpPr/>
          <p:nvPr/>
        </p:nvSpPr>
        <p:spPr>
          <a:xfrm>
            <a:off x="4200259" y="5572944"/>
            <a:ext cx="1999265" cy="261610"/>
          </a:xfrm>
          <a:prstGeom prst="rect">
            <a:avLst/>
          </a:prstGeom>
        </p:spPr>
        <p:txBody>
          <a:bodyPr wrap="none">
            <a:spAutoFit/>
          </a:bodyPr>
          <a:lstStyle/>
          <a:p>
            <a:r>
              <a:rPr lang="en-US" altLang="ja-JP" sz="1100" dirty="0" err="1">
                <a:latin typeface="+mn-ea"/>
              </a:rPr>
              <a:t>Interac</a:t>
            </a:r>
            <a:r>
              <a:rPr lang="en-US" altLang="ja-JP" sz="1100" dirty="0">
                <a:latin typeface="+mn-ea"/>
              </a:rPr>
              <a:t> verification service</a:t>
            </a:r>
            <a:endParaRPr lang="ja-JP" altLang="en-US" sz="1100" dirty="0"/>
          </a:p>
        </p:txBody>
      </p:sp>
    </p:spTree>
    <p:extLst>
      <p:ext uri="{BB962C8B-B14F-4D97-AF65-F5344CB8AC3E}">
        <p14:creationId xmlns:p14="http://schemas.microsoft.com/office/powerpoint/2010/main" val="3506620571"/>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タイトル 7"/>
          <p:cNvSpPr>
            <a:spLocks noGrp="1"/>
          </p:cNvSpPr>
          <p:nvPr>
            <p:ph type="title"/>
          </p:nvPr>
        </p:nvSpPr>
        <p:spPr>
          <a:xfrm>
            <a:off x="331490" y="164692"/>
            <a:ext cx="9243021" cy="497459"/>
          </a:xfrm>
        </p:spPr>
        <p:txBody>
          <a:bodyPr>
            <a:normAutofit fontScale="90000"/>
          </a:bodyPr>
          <a:lstStyle/>
          <a:p>
            <a:r>
              <a:rPr lang="en-US" altLang="ja-JP" sz="1100" dirty="0">
                <a:solidFill>
                  <a:srgbClr val="002060"/>
                </a:solidFill>
              </a:rPr>
              <a:t>3.3.2</a:t>
            </a:r>
            <a:r>
              <a:rPr lang="ja-JP" altLang="en-US" sz="1100" dirty="0">
                <a:solidFill>
                  <a:srgbClr val="002060"/>
                </a:solidFill>
              </a:rPr>
              <a:t>　自己主権型／分散型アイデンティティに関する取り組み・ユースケース　</a:t>
            </a:r>
            <a:r>
              <a:rPr lang="en-US" altLang="ja-JP" sz="1400" b="1" spc="0" dirty="0">
                <a:solidFill>
                  <a:srgbClr val="002060"/>
                </a:solidFill>
              </a:rPr>
              <a:t/>
            </a:r>
            <a:br>
              <a:rPr lang="en-US" altLang="ja-JP" sz="1400" b="1" spc="0" dirty="0">
                <a:solidFill>
                  <a:srgbClr val="002060"/>
                </a:solidFill>
              </a:rPr>
            </a:br>
            <a:r>
              <a:rPr lang="ja-JP" altLang="en-US" sz="2000" dirty="0">
                <a:solidFill>
                  <a:srgbClr val="002060"/>
                </a:solidFill>
              </a:rPr>
              <a:t>ユースケース：</a:t>
            </a:r>
            <a:r>
              <a:rPr lang="en-US" altLang="ja-JP" sz="2000" dirty="0">
                <a:solidFill>
                  <a:srgbClr val="002060"/>
                </a:solidFill>
              </a:rPr>
              <a:t>BC</a:t>
            </a:r>
            <a:r>
              <a:rPr lang="ja-JP" altLang="en-US" sz="2000" dirty="0">
                <a:solidFill>
                  <a:srgbClr val="002060"/>
                </a:solidFill>
              </a:rPr>
              <a:t>デジタルトラスト</a:t>
            </a:r>
            <a:r>
              <a:rPr lang="en-US" altLang="ja-JP" sz="2000" dirty="0">
                <a:solidFill>
                  <a:srgbClr val="002060"/>
                </a:solidFill>
              </a:rPr>
              <a:t>‐</a:t>
            </a:r>
            <a:r>
              <a:rPr lang="en-US" altLang="ja-JP" sz="2000" dirty="0" err="1">
                <a:solidFill>
                  <a:srgbClr val="002060"/>
                </a:solidFill>
              </a:rPr>
              <a:t>OrgBookBC</a:t>
            </a:r>
            <a:endParaRPr lang="ja-JP" altLang="en-US" sz="3100" b="1" spc="0" dirty="0">
              <a:solidFill>
                <a:srgbClr val="002060"/>
              </a:solidFill>
            </a:endParaRPr>
          </a:p>
        </p:txBody>
      </p:sp>
      <p:sp>
        <p:nvSpPr>
          <p:cNvPr id="10" name="正方形/長方形 9"/>
          <p:cNvSpPr/>
          <p:nvPr/>
        </p:nvSpPr>
        <p:spPr>
          <a:xfrm>
            <a:off x="8589228" y="74294"/>
            <a:ext cx="985283" cy="186395"/>
          </a:xfrm>
          <a:prstGeom prst="rect">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米国</a:t>
            </a:r>
          </a:p>
        </p:txBody>
      </p:sp>
      <p:sp>
        <p:nvSpPr>
          <p:cNvPr id="11" name="正方形/長方形 10"/>
          <p:cNvSpPr/>
          <p:nvPr/>
        </p:nvSpPr>
        <p:spPr>
          <a:xfrm>
            <a:off x="8589228" y="287160"/>
            <a:ext cx="985283" cy="186395"/>
          </a:xfrm>
          <a:prstGeom prst="rect">
            <a:avLst/>
          </a:prstGeom>
          <a:solidFill>
            <a:schemeClr val="accent2">
              <a:lumMod val="25000"/>
              <a:lumOff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カナダ</a:t>
            </a:r>
          </a:p>
        </p:txBody>
      </p:sp>
      <p:sp>
        <p:nvSpPr>
          <p:cNvPr id="16" name="正方形/長方形 15"/>
          <p:cNvSpPr/>
          <p:nvPr/>
        </p:nvSpPr>
        <p:spPr>
          <a:xfrm>
            <a:off x="6631466" y="74294"/>
            <a:ext cx="1878311" cy="278660"/>
          </a:xfrm>
          <a:prstGeom prst="rect">
            <a:avLst/>
          </a:prstGeom>
          <a:solidFill>
            <a:schemeClr val="accent2">
              <a:lumMod val="90000"/>
              <a:lumOff val="10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分野：行政</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17" name="正方形/長方形 16"/>
          <p:cNvSpPr/>
          <p:nvPr/>
        </p:nvSpPr>
        <p:spPr>
          <a:xfrm>
            <a:off x="6631465" y="398344"/>
            <a:ext cx="1878311" cy="278660"/>
          </a:xfrm>
          <a:prstGeom prst="rect">
            <a:avLst/>
          </a:prstGeom>
          <a:solidFill>
            <a:schemeClr val="accent2">
              <a:lumMod val="90000"/>
              <a:lumOff val="10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フェーズ：実運用</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75" name="正方形/長方形 74"/>
          <p:cNvSpPr/>
          <p:nvPr/>
        </p:nvSpPr>
        <p:spPr>
          <a:xfrm>
            <a:off x="162915" y="6520605"/>
            <a:ext cx="6724630"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rgbClr val="000000"/>
                </a:solidFill>
                <a:effectLst/>
                <a:uLnTx/>
                <a:uFillTx/>
                <a:latin typeface="Meiryo UI"/>
                <a:ea typeface="Meiryo UI"/>
                <a:cs typeface="+mn-cs"/>
              </a:rPr>
              <a:t>出所）</a:t>
            </a:r>
            <a:endParaRPr kumimoji="1" lang="en-US" altLang="ja-JP" sz="900" b="0" i="0" u="none" strike="noStrike" kern="1200" cap="none" spc="0" normalizeH="0" baseline="0" noProof="0" dirty="0">
              <a:ln>
                <a:noFill/>
              </a:ln>
              <a:solidFill>
                <a:srgbClr val="000000"/>
              </a:solidFill>
              <a:effectLst/>
              <a:uLnTx/>
              <a:uFillTx/>
              <a:latin typeface="Meiryo UI"/>
              <a:ea typeface="Meiryo U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rgbClr val="000000"/>
                </a:solidFill>
                <a:effectLst/>
                <a:uLnTx/>
                <a:uFillTx/>
                <a:latin typeface="Meiryo UI"/>
                <a:ea typeface="Meiryo UI"/>
                <a:cs typeface="+mn-cs"/>
              </a:rPr>
              <a:t>１　</a:t>
            </a:r>
            <a:r>
              <a:rPr kumimoji="1" lang="en-US" altLang="ja-JP" sz="900" b="0" i="0" u="none" strike="noStrike" kern="1200" cap="none" spc="0" normalizeH="0" baseline="0" noProof="0" dirty="0">
                <a:ln>
                  <a:noFill/>
                </a:ln>
                <a:solidFill>
                  <a:srgbClr val="000000"/>
                </a:solidFill>
                <a:effectLst/>
                <a:uLnTx/>
                <a:uFillTx/>
                <a:latin typeface="Meiryo UI"/>
                <a:ea typeface="Meiryo UI"/>
                <a:cs typeface="+mn-cs"/>
              </a:rPr>
              <a:t>https://digital.gov.bc.ca/digital-trust/projects-and-initiatives/orgbook-bc/</a:t>
            </a:r>
          </a:p>
        </p:txBody>
      </p:sp>
      <p:sp>
        <p:nvSpPr>
          <p:cNvPr id="76" name="正方形/長方形 75"/>
          <p:cNvSpPr/>
          <p:nvPr/>
        </p:nvSpPr>
        <p:spPr>
          <a:xfrm>
            <a:off x="179479" y="2622514"/>
            <a:ext cx="4621121" cy="212209"/>
          </a:xfrm>
          <a:prstGeom prst="rect">
            <a:avLst/>
          </a:prstGeom>
          <a:solidFill>
            <a:schemeClr val="accent1">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ペインポイント</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77" name="正方形/長方形 76"/>
          <p:cNvSpPr/>
          <p:nvPr/>
        </p:nvSpPr>
        <p:spPr>
          <a:xfrm>
            <a:off x="5107053" y="727661"/>
            <a:ext cx="1224136" cy="220018"/>
          </a:xfrm>
          <a:prstGeom prst="rect">
            <a:avLst/>
          </a:prstGeom>
          <a:solidFill>
            <a:schemeClr val="accent1">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エンティティ</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78" name="正方形/長方形 77"/>
          <p:cNvSpPr/>
          <p:nvPr/>
        </p:nvSpPr>
        <p:spPr>
          <a:xfrm>
            <a:off x="5108029" y="719778"/>
            <a:ext cx="4603530" cy="1340760"/>
          </a:xfrm>
          <a:prstGeom prst="rect">
            <a:avLst/>
          </a:prstGeom>
          <a:noFill/>
          <a:ln>
            <a:solidFill>
              <a:schemeClr val="accent2">
                <a:lumMod val="25000"/>
                <a:lumOff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79" name="テキスト ボックス 78"/>
          <p:cNvSpPr txBox="1"/>
          <p:nvPr/>
        </p:nvSpPr>
        <p:spPr>
          <a:xfrm>
            <a:off x="5107053" y="954158"/>
            <a:ext cx="4467458" cy="646331"/>
          </a:xfrm>
          <a:prstGeom prst="rect">
            <a:avLst/>
          </a:prstGeom>
          <a:noFill/>
        </p:spPr>
        <p:txBody>
          <a:bodyPr wrap="square" rtlCol="0">
            <a:sp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費用負担主体：不明</a:t>
            </a:r>
            <a:endPar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価値提供主体：</a:t>
            </a:r>
            <a:r>
              <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BC</a:t>
            </a: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州政府</a:t>
            </a:r>
            <a:endPar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参加者：ユーザー、市民サービス省</a:t>
            </a:r>
            <a:endPar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80" name="正方形/長方形 79"/>
          <p:cNvSpPr/>
          <p:nvPr/>
        </p:nvSpPr>
        <p:spPr>
          <a:xfrm>
            <a:off x="179479" y="727661"/>
            <a:ext cx="1720266" cy="220018"/>
          </a:xfrm>
          <a:prstGeom prst="rect">
            <a:avLst/>
          </a:prstGeom>
          <a:solidFill>
            <a:schemeClr val="accent1">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概要</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81" name="正方形/長方形 80"/>
          <p:cNvSpPr/>
          <p:nvPr/>
        </p:nvSpPr>
        <p:spPr>
          <a:xfrm>
            <a:off x="179478" y="719778"/>
            <a:ext cx="4928551" cy="1349416"/>
          </a:xfrm>
          <a:prstGeom prst="rect">
            <a:avLst/>
          </a:prstGeom>
          <a:noFill/>
          <a:ln>
            <a:solidFill>
              <a:schemeClr val="accent2">
                <a:lumMod val="25000"/>
                <a:lumOff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82" name="テキスト ボックス 81"/>
          <p:cNvSpPr txBox="1"/>
          <p:nvPr/>
        </p:nvSpPr>
        <p:spPr>
          <a:xfrm>
            <a:off x="179479" y="904862"/>
            <a:ext cx="4889933" cy="1200329"/>
          </a:xfrm>
          <a:prstGeom prst="rect">
            <a:avLst/>
          </a:prstGeom>
          <a:noFill/>
        </p:spPr>
        <p:txBody>
          <a:bodyPr wrap="square" rtlCol="0">
            <a:sp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ブリティッシュコロンビア（</a:t>
            </a:r>
            <a:r>
              <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BC</a:t>
            </a: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）州政府は、デジタル</a:t>
            </a:r>
            <a:r>
              <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ID</a:t>
            </a: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と</a:t>
            </a:r>
            <a:r>
              <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VC</a:t>
            </a: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に関するプロジェクトである「</a:t>
            </a:r>
            <a:r>
              <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BC</a:t>
            </a: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デジタルトラスト」を行っている</a:t>
            </a:r>
            <a:endPar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BC</a:t>
            </a: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デジタルトラストでは、</a:t>
            </a:r>
            <a:r>
              <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VC</a:t>
            </a: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を発行・検証するためのソフトウェアや、オープンソースのデジタル</a:t>
            </a:r>
            <a:r>
              <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ID</a:t>
            </a: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ウォレットである</a:t>
            </a:r>
            <a:r>
              <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BC</a:t>
            </a: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ウォレット、及び州政府等の発行した資格情報を検索・入手できるパブリックディレクトリである「</a:t>
            </a:r>
            <a:r>
              <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OrgBookBC</a:t>
            </a: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」の開発・提供を行っている</a:t>
            </a:r>
            <a:r>
              <a:rPr kumimoji="1" lang="ja-JP" altLang="en-US" sz="1200" b="0" i="0" u="none" strike="noStrike" kern="1200" cap="none" spc="0" normalizeH="0" baseline="30000" noProof="0" dirty="0">
                <a:ln>
                  <a:noFill/>
                </a:ln>
                <a:solidFill>
                  <a:srgbClr val="000000"/>
                </a:solidFill>
                <a:effectLst/>
                <a:uLnTx/>
                <a:uFillTx/>
                <a:latin typeface="Meiryo UI" panose="020B0604030504040204" pitchFamily="50" charset="-128"/>
                <a:ea typeface="Meiryo UI" panose="020B0604030504040204" pitchFamily="50" charset="-128"/>
                <a:cs typeface="+mn-cs"/>
              </a:rPr>
              <a:t>１</a:t>
            </a:r>
          </a:p>
        </p:txBody>
      </p:sp>
      <p:sp>
        <p:nvSpPr>
          <p:cNvPr id="83" name="正方形/長方形 82"/>
          <p:cNvSpPr/>
          <p:nvPr/>
        </p:nvSpPr>
        <p:spPr>
          <a:xfrm>
            <a:off x="5107053" y="2622514"/>
            <a:ext cx="4604506" cy="212209"/>
          </a:xfrm>
          <a:prstGeom prst="rect">
            <a:avLst/>
          </a:prstGeom>
          <a:solidFill>
            <a:schemeClr val="accent1">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提供する価値</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84" name="正方形/長方形 83"/>
          <p:cNvSpPr/>
          <p:nvPr/>
        </p:nvSpPr>
        <p:spPr>
          <a:xfrm>
            <a:off x="178502" y="3159137"/>
            <a:ext cx="9533057" cy="3374525"/>
          </a:xfrm>
          <a:prstGeom prst="rect">
            <a:avLst/>
          </a:prstGeom>
          <a:noFill/>
          <a:ln>
            <a:solidFill>
              <a:schemeClr val="accent2">
                <a:lumMod val="25000"/>
                <a:lumOff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85" name="正方形/長方形 84"/>
          <p:cNvSpPr/>
          <p:nvPr/>
        </p:nvSpPr>
        <p:spPr>
          <a:xfrm>
            <a:off x="179479" y="3162844"/>
            <a:ext cx="1440160" cy="188736"/>
          </a:xfrm>
          <a:prstGeom prst="rect">
            <a:avLst/>
          </a:prstGeom>
          <a:solidFill>
            <a:schemeClr val="accent1">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ビジネスモデル</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86" name="正方形/長方形 85"/>
          <p:cNvSpPr/>
          <p:nvPr/>
        </p:nvSpPr>
        <p:spPr>
          <a:xfrm>
            <a:off x="179479" y="2887139"/>
            <a:ext cx="4621121" cy="210792"/>
          </a:xfrm>
          <a:prstGeom prst="rect">
            <a:avLst/>
          </a:prstGeom>
          <a:solidFill>
            <a:schemeClr val="accent2">
              <a:lumMod val="10000"/>
              <a:lumOff val="9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証明書の発行・認証には時間と労力がかかる</a:t>
            </a:r>
          </a:p>
        </p:txBody>
      </p:sp>
      <p:sp>
        <p:nvSpPr>
          <p:cNvPr id="87" name="正方形/長方形 86"/>
          <p:cNvSpPr/>
          <p:nvPr/>
        </p:nvSpPr>
        <p:spPr>
          <a:xfrm>
            <a:off x="5107053" y="2886924"/>
            <a:ext cx="4604506" cy="210792"/>
          </a:xfrm>
          <a:prstGeom prst="rect">
            <a:avLst/>
          </a:prstGeom>
          <a:solidFill>
            <a:schemeClr val="accent2">
              <a:lumMod val="10000"/>
              <a:lumOff val="9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証明書の発行・認証をシステム化することで時間と労力を削減</a:t>
            </a:r>
          </a:p>
        </p:txBody>
      </p:sp>
      <p:sp>
        <p:nvSpPr>
          <p:cNvPr id="88" name="二等辺三角形 87"/>
          <p:cNvSpPr/>
          <p:nvPr/>
        </p:nvSpPr>
        <p:spPr>
          <a:xfrm rot="5400000">
            <a:off x="4854483" y="2901066"/>
            <a:ext cx="202287" cy="182508"/>
          </a:xfrm>
          <a:prstGeom prst="triangle">
            <a:avLst/>
          </a:prstGeom>
          <a:solidFill>
            <a:schemeClr val="accent1">
              <a:lumMod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2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89" name="正方形/長方形 88"/>
          <p:cNvSpPr/>
          <p:nvPr/>
        </p:nvSpPr>
        <p:spPr>
          <a:xfrm>
            <a:off x="178502" y="2069194"/>
            <a:ext cx="4928551" cy="490255"/>
          </a:xfrm>
          <a:prstGeom prst="rect">
            <a:avLst/>
          </a:prstGeom>
          <a:noFill/>
          <a:ln>
            <a:solidFill>
              <a:schemeClr val="accent2">
                <a:lumMod val="25000"/>
                <a:lumOff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90" name="正方形/長方形 89"/>
          <p:cNvSpPr/>
          <p:nvPr/>
        </p:nvSpPr>
        <p:spPr>
          <a:xfrm>
            <a:off x="179479" y="2077078"/>
            <a:ext cx="1720266" cy="220018"/>
          </a:xfrm>
          <a:prstGeom prst="rect">
            <a:avLst/>
          </a:prstGeom>
          <a:solidFill>
            <a:schemeClr val="accent1">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使用されている技術</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91" name="正方形/長方形 90"/>
          <p:cNvSpPr/>
          <p:nvPr/>
        </p:nvSpPr>
        <p:spPr>
          <a:xfrm>
            <a:off x="5108029" y="2060538"/>
            <a:ext cx="1720266" cy="220018"/>
          </a:xfrm>
          <a:prstGeom prst="rect">
            <a:avLst/>
          </a:prstGeom>
          <a:solidFill>
            <a:schemeClr val="accent1">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扱う属性情報</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92" name="正方形/長方形 91"/>
          <p:cNvSpPr/>
          <p:nvPr/>
        </p:nvSpPr>
        <p:spPr>
          <a:xfrm>
            <a:off x="5107054" y="2066317"/>
            <a:ext cx="4604506" cy="490255"/>
          </a:xfrm>
          <a:prstGeom prst="rect">
            <a:avLst/>
          </a:prstGeom>
          <a:noFill/>
          <a:ln>
            <a:solidFill>
              <a:schemeClr val="accent2">
                <a:lumMod val="25000"/>
                <a:lumOff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93" name="テキスト ボックス 92"/>
          <p:cNvSpPr txBox="1"/>
          <p:nvPr/>
        </p:nvSpPr>
        <p:spPr>
          <a:xfrm>
            <a:off x="178501" y="2289764"/>
            <a:ext cx="4889933" cy="276999"/>
          </a:xfrm>
          <a:prstGeom prst="rect">
            <a:avLst/>
          </a:prstGeom>
          <a:noFill/>
        </p:spPr>
        <p:txBody>
          <a:bodyPr wrap="square" rtlCol="0">
            <a:sp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W3C VCs</a:t>
            </a:r>
            <a:r>
              <a:rPr kumimoji="1" lang="ja-JP" altLang="en-US" sz="1200" b="0" i="0" u="none" strike="noStrike" kern="1200" cap="none" spc="0" normalizeH="0" baseline="0" noProof="0" dirty="0" err="1">
                <a:ln>
                  <a:noFill/>
                </a:ln>
                <a:solidFill>
                  <a:srgbClr val="000000"/>
                </a:solidFill>
                <a:effectLst/>
                <a:uLnTx/>
                <a:uFillTx/>
                <a:latin typeface="Meiryo UI" panose="020B0604030504040204" pitchFamily="50" charset="-128"/>
                <a:ea typeface="Meiryo UI" panose="020B0604030504040204" pitchFamily="50" charset="-128"/>
                <a:cs typeface="+mn-cs"/>
              </a:rPr>
              <a:t>、</a:t>
            </a: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ブロックチェーン（</a:t>
            </a:r>
            <a:r>
              <a:rPr kumimoji="1" lang="en-US" altLang="ja-JP" sz="1200" b="0" i="0" u="none" strike="noStrike" kern="1200" cap="none" spc="0" normalizeH="0" baseline="0" noProof="0" dirty="0" err="1" smtClean="0">
                <a:ln>
                  <a:noFill/>
                </a:ln>
                <a:solidFill>
                  <a:srgbClr val="000000"/>
                </a:solidFill>
                <a:effectLst/>
                <a:uLnTx/>
                <a:uFillTx/>
                <a:latin typeface="Meiryo UI" panose="020B0604030504040204" pitchFamily="50" charset="-128"/>
                <a:ea typeface="Meiryo UI" panose="020B0604030504040204" pitchFamily="50" charset="-128"/>
                <a:cs typeface="+mn-cs"/>
              </a:rPr>
              <a:t>Hyperledger</a:t>
            </a:r>
            <a:r>
              <a:rPr lang="ja-JP" altLang="en-US" sz="1200" dirty="0">
                <a:solidFill>
                  <a:srgbClr val="000000"/>
                </a:solidFill>
                <a:latin typeface="Meiryo UI" panose="020B0604030504040204" pitchFamily="50" charset="-128"/>
                <a:ea typeface="Meiryo UI" panose="020B0604030504040204" pitchFamily="50" charset="-128"/>
              </a:rPr>
              <a:t>　</a:t>
            </a:r>
            <a:r>
              <a:rPr kumimoji="1" lang="en-US" altLang="ja-JP" sz="1200" b="0" i="0" u="none" strike="noStrike" kern="120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rPr>
              <a:t>Aries</a:t>
            </a:r>
            <a:r>
              <a:rPr kumimoji="1" lang="ja-JP" altLang="en-US" sz="1200" b="0" i="0" u="none" strike="noStrike" kern="1200" cap="none" spc="0" normalizeH="0" baseline="0" noProof="0" dirty="0" err="1">
                <a:ln>
                  <a:noFill/>
                </a:ln>
                <a:solidFill>
                  <a:srgbClr val="000000"/>
                </a:solidFill>
                <a:effectLst/>
                <a:uLnTx/>
                <a:uFillTx/>
                <a:latin typeface="Meiryo UI" panose="020B0604030504040204" pitchFamily="50" charset="-128"/>
                <a:ea typeface="Meiryo UI" panose="020B0604030504040204" pitchFamily="50" charset="-128"/>
                <a:cs typeface="+mn-cs"/>
              </a:rPr>
              <a:t>、</a:t>
            </a:r>
            <a:r>
              <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Indy</a:t>
            </a:r>
            <a:r>
              <a:rPr kumimoji="1" lang="ja-JP" altLang="en-US" sz="1200" b="0" i="0" u="none" strike="noStrike" kern="1200" cap="none" spc="0" normalizeH="0" baseline="0" noProof="0" dirty="0" err="1">
                <a:ln>
                  <a:noFill/>
                </a:ln>
                <a:solidFill>
                  <a:srgbClr val="000000"/>
                </a:solidFill>
                <a:effectLst/>
                <a:uLnTx/>
                <a:uFillTx/>
                <a:latin typeface="Meiryo UI" panose="020B0604030504040204" pitchFamily="50" charset="-128"/>
                <a:ea typeface="Meiryo UI" panose="020B0604030504040204" pitchFamily="50" charset="-128"/>
                <a:cs typeface="+mn-cs"/>
              </a:rPr>
              <a:t>、</a:t>
            </a:r>
            <a:r>
              <a:rPr kumimoji="1" lang="en-US" altLang="ja-JP" sz="1200" b="0" i="0" u="none" strike="noStrike" kern="1200" cap="none" spc="0" normalizeH="0" baseline="0" noProof="0" dirty="0" err="1" smtClean="0">
                <a:ln>
                  <a:noFill/>
                </a:ln>
                <a:solidFill>
                  <a:srgbClr val="000000"/>
                </a:solidFill>
                <a:effectLst/>
                <a:uLnTx/>
                <a:uFillTx/>
                <a:latin typeface="Meiryo UI" panose="020B0604030504040204" pitchFamily="50" charset="-128"/>
                <a:ea typeface="Meiryo UI" panose="020B0604030504040204" pitchFamily="50" charset="-128"/>
                <a:cs typeface="+mn-cs"/>
              </a:rPr>
              <a:t>Ursa</a:t>
            </a:r>
            <a:r>
              <a:rPr kumimoji="1" lang="ja-JP" altLang="en-US" sz="1200" b="0" i="0" u="none" strike="noStrike" kern="120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rPr>
              <a:t>）</a:t>
            </a:r>
            <a:endPar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94" name="テキスト ボックス 93"/>
          <p:cNvSpPr txBox="1"/>
          <p:nvPr/>
        </p:nvSpPr>
        <p:spPr>
          <a:xfrm>
            <a:off x="5107053" y="2277134"/>
            <a:ext cx="4889933" cy="276999"/>
          </a:xfrm>
          <a:prstGeom prst="rect">
            <a:avLst/>
          </a:prstGeom>
          <a:noFill/>
        </p:spPr>
        <p:txBody>
          <a:bodyPr wrap="square" rtlCol="0">
            <a:sp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不明</a:t>
            </a:r>
            <a:endPar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pic>
        <p:nvPicPr>
          <p:cNvPr id="95" name="図 9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62531" y="3307506"/>
            <a:ext cx="798583" cy="798583"/>
          </a:xfrm>
          <a:prstGeom prst="rect">
            <a:avLst/>
          </a:prstGeom>
        </p:spPr>
      </p:pic>
      <p:pic>
        <p:nvPicPr>
          <p:cNvPr id="96" name="図 95"/>
          <p:cNvPicPr>
            <a:picLocks noChangeAspect="1"/>
          </p:cNvPicPr>
          <p:nvPr/>
        </p:nvPicPr>
        <p:blipFill>
          <a:blip r:embed="rId3"/>
          <a:stretch>
            <a:fillRect/>
          </a:stretch>
        </p:blipFill>
        <p:spPr>
          <a:xfrm>
            <a:off x="3854124" y="5866868"/>
            <a:ext cx="2691536" cy="447396"/>
          </a:xfrm>
          <a:prstGeom prst="rect">
            <a:avLst/>
          </a:prstGeom>
        </p:spPr>
      </p:pic>
      <p:sp>
        <p:nvSpPr>
          <p:cNvPr id="97" name="テキスト ボックス 96"/>
          <p:cNvSpPr txBox="1"/>
          <p:nvPr/>
        </p:nvSpPr>
        <p:spPr>
          <a:xfrm>
            <a:off x="4556256" y="6298690"/>
            <a:ext cx="1292772" cy="324710"/>
          </a:xfrm>
          <a:prstGeom prst="rect">
            <a:avLst/>
          </a:prstGeom>
        </p:spPr>
        <p:txBody>
          <a:bodyPr vert="horz" wrap="none" lIns="0" tIns="45720" rIns="0" bIns="45720" rtlCol="0" anchor="t" anchorCtr="0">
            <a:normAutofit fontScale="975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Arial"/>
                <a:ea typeface="Meiryo UI"/>
                <a:cs typeface="+mn-cs"/>
              </a:rPr>
              <a:t>ブロックチェーンネットワーク</a:t>
            </a:r>
          </a:p>
        </p:txBody>
      </p:sp>
      <p:pic>
        <p:nvPicPr>
          <p:cNvPr id="98" name="図 9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94382" y="4931993"/>
            <a:ext cx="792461" cy="792461"/>
          </a:xfrm>
          <a:prstGeom prst="rect">
            <a:avLst/>
          </a:prstGeom>
        </p:spPr>
      </p:pic>
      <p:pic>
        <p:nvPicPr>
          <p:cNvPr id="99" name="図 9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52328" y="4772991"/>
            <a:ext cx="798583" cy="798583"/>
          </a:xfrm>
          <a:prstGeom prst="rect">
            <a:avLst/>
          </a:prstGeom>
        </p:spPr>
      </p:pic>
      <p:grpSp>
        <p:nvGrpSpPr>
          <p:cNvPr id="100" name="グループ化 99"/>
          <p:cNvGrpSpPr>
            <a:grpSpLocks noChangeAspect="1"/>
          </p:cNvGrpSpPr>
          <p:nvPr/>
        </p:nvGrpSpPr>
        <p:grpSpPr>
          <a:xfrm>
            <a:off x="4864372" y="5016414"/>
            <a:ext cx="634154" cy="540158"/>
            <a:chOff x="6249144" y="886511"/>
            <a:chExt cx="720080" cy="845997"/>
          </a:xfrm>
        </p:grpSpPr>
        <p:sp>
          <p:nvSpPr>
            <p:cNvPr id="101" name="円柱 100"/>
            <p:cNvSpPr/>
            <p:nvPr/>
          </p:nvSpPr>
          <p:spPr>
            <a:xfrm>
              <a:off x="6249144" y="1420675"/>
              <a:ext cx="720080" cy="311833"/>
            </a:xfrm>
            <a:prstGeom prst="can">
              <a:avLst/>
            </a:prstGeom>
            <a:solidFill>
              <a:srgbClr val="C2CEE6"/>
            </a:solidFill>
            <a:ln w="9525" cap="flat" cmpd="sng" algn="ctr">
              <a:solidFill>
                <a:srgbClr val="6785C1"/>
              </a:solidFill>
              <a:prstDash val="solid"/>
            </a:ln>
            <a:effectLst/>
          </p:spPr>
          <p:txBody>
            <a:bodyPr rtlCol="0" anchor="ctr"/>
            <a:lstStyle/>
            <a:p>
              <a:pPr marL="0" marR="0" lvl="0" indent="0" algn="ctr" defTabSz="925880" rtl="0" eaLnBrk="1" fontAlgn="auto" latinLnBrk="0" hangingPunct="1">
                <a:lnSpc>
                  <a:spcPct val="100000"/>
                </a:lnSpc>
                <a:spcBef>
                  <a:spcPts val="0"/>
                </a:spcBef>
                <a:spcAft>
                  <a:spcPts val="0"/>
                </a:spcAft>
                <a:buClrTx/>
                <a:buSzTx/>
                <a:buFontTx/>
                <a:buNone/>
                <a:tabLst/>
                <a:defRPr/>
              </a:pPr>
              <a:endParaRPr kumimoji="0" lang="ja-JP" altLang="en-US" sz="1822" b="0" i="0" u="none" strike="noStrike" kern="0" cap="none" spc="0" normalizeH="0" baseline="0" noProof="0" dirty="0">
                <a:ln>
                  <a:noFill/>
                </a:ln>
                <a:solidFill>
                  <a:srgbClr val="000000"/>
                </a:solidFill>
                <a:effectLst/>
                <a:uLnTx/>
                <a:uFillTx/>
                <a:latin typeface="HGP創英角ｺﾞｼｯｸUB"/>
                <a:ea typeface="HGP創英角ｺﾞｼｯｸUB"/>
                <a:cs typeface="+mn-cs"/>
              </a:endParaRPr>
            </a:p>
          </p:txBody>
        </p:sp>
        <p:sp>
          <p:nvSpPr>
            <p:cNvPr id="102" name="円柱 101"/>
            <p:cNvSpPr/>
            <p:nvPr/>
          </p:nvSpPr>
          <p:spPr>
            <a:xfrm>
              <a:off x="6249144" y="1158692"/>
              <a:ext cx="720080" cy="311833"/>
            </a:xfrm>
            <a:prstGeom prst="can">
              <a:avLst/>
            </a:prstGeom>
            <a:solidFill>
              <a:srgbClr val="C2CEE6"/>
            </a:solidFill>
            <a:ln w="9525" cap="flat" cmpd="sng" algn="ctr">
              <a:solidFill>
                <a:srgbClr val="6785C1"/>
              </a:solidFill>
              <a:prstDash val="solid"/>
            </a:ln>
            <a:effectLst/>
          </p:spPr>
          <p:txBody>
            <a:bodyPr rtlCol="0" anchor="ctr"/>
            <a:lstStyle/>
            <a:p>
              <a:pPr marL="0" marR="0" lvl="0" indent="0" algn="ctr" defTabSz="925880" rtl="0" eaLnBrk="1" fontAlgn="auto" latinLnBrk="0" hangingPunct="1">
                <a:lnSpc>
                  <a:spcPct val="100000"/>
                </a:lnSpc>
                <a:spcBef>
                  <a:spcPts val="0"/>
                </a:spcBef>
                <a:spcAft>
                  <a:spcPts val="0"/>
                </a:spcAft>
                <a:buClrTx/>
                <a:buSzTx/>
                <a:buFontTx/>
                <a:buNone/>
                <a:tabLst/>
                <a:defRPr/>
              </a:pPr>
              <a:endParaRPr kumimoji="0" lang="ja-JP" altLang="en-US" sz="1822" b="0" i="0" u="none" strike="noStrike" kern="0" cap="none" spc="0" normalizeH="0" baseline="0" noProof="0" dirty="0">
                <a:ln>
                  <a:noFill/>
                </a:ln>
                <a:solidFill>
                  <a:srgbClr val="000000"/>
                </a:solidFill>
                <a:effectLst/>
                <a:uLnTx/>
                <a:uFillTx/>
                <a:latin typeface="HGP創英角ｺﾞｼｯｸUB"/>
                <a:ea typeface="HGP創英角ｺﾞｼｯｸUB"/>
                <a:cs typeface="+mn-cs"/>
              </a:endParaRPr>
            </a:p>
          </p:txBody>
        </p:sp>
        <p:sp>
          <p:nvSpPr>
            <p:cNvPr id="103" name="円柱 102"/>
            <p:cNvSpPr/>
            <p:nvPr/>
          </p:nvSpPr>
          <p:spPr>
            <a:xfrm>
              <a:off x="6249144" y="886511"/>
              <a:ext cx="720080" cy="311833"/>
            </a:xfrm>
            <a:prstGeom prst="can">
              <a:avLst/>
            </a:prstGeom>
            <a:solidFill>
              <a:srgbClr val="C2CEE6"/>
            </a:solidFill>
            <a:ln w="9525" cap="flat" cmpd="sng" algn="ctr">
              <a:solidFill>
                <a:srgbClr val="6785C1"/>
              </a:solidFill>
              <a:prstDash val="solid"/>
            </a:ln>
            <a:effectLst/>
          </p:spPr>
          <p:txBody>
            <a:bodyPr rtlCol="0" anchor="ctr"/>
            <a:lstStyle/>
            <a:p>
              <a:pPr marL="0" marR="0" lvl="0" indent="0" algn="ctr" defTabSz="925880" rtl="0" eaLnBrk="1" fontAlgn="auto" latinLnBrk="0" hangingPunct="1">
                <a:lnSpc>
                  <a:spcPct val="100000"/>
                </a:lnSpc>
                <a:spcBef>
                  <a:spcPts val="0"/>
                </a:spcBef>
                <a:spcAft>
                  <a:spcPts val="0"/>
                </a:spcAft>
                <a:buClrTx/>
                <a:buSzTx/>
                <a:buFontTx/>
                <a:buNone/>
                <a:tabLst/>
                <a:defRPr/>
              </a:pPr>
              <a:endParaRPr kumimoji="0" lang="ja-JP" altLang="en-US" sz="1822" b="0" i="0" u="none" strike="noStrike" kern="0" cap="none" spc="0" normalizeH="0" baseline="0" noProof="0" dirty="0">
                <a:ln>
                  <a:noFill/>
                </a:ln>
                <a:solidFill>
                  <a:srgbClr val="000000"/>
                </a:solidFill>
                <a:effectLst/>
                <a:uLnTx/>
                <a:uFillTx/>
                <a:latin typeface="HGP創英角ｺﾞｼｯｸUB"/>
                <a:ea typeface="HGP創英角ｺﾞｼｯｸUB"/>
                <a:cs typeface="+mn-cs"/>
              </a:endParaRPr>
            </a:p>
          </p:txBody>
        </p:sp>
      </p:grpSp>
      <p:cxnSp>
        <p:nvCxnSpPr>
          <p:cNvPr id="104" name="直線矢印コネクタ 103"/>
          <p:cNvCxnSpPr>
            <a:endCxn id="102" idx="2"/>
          </p:cNvCxnSpPr>
          <p:nvPr/>
        </p:nvCxnSpPr>
        <p:spPr>
          <a:xfrm>
            <a:off x="2987021" y="3706797"/>
            <a:ext cx="1877351" cy="1582952"/>
          </a:xfrm>
          <a:prstGeom prst="straightConnector1">
            <a:avLst/>
          </a:prstGeom>
          <a:ln w="3175">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sp>
        <p:nvSpPr>
          <p:cNvPr id="105" name="テキスト ボックス 104"/>
          <p:cNvSpPr txBox="1"/>
          <p:nvPr/>
        </p:nvSpPr>
        <p:spPr>
          <a:xfrm>
            <a:off x="6048010" y="4803334"/>
            <a:ext cx="1292772" cy="482861"/>
          </a:xfrm>
          <a:prstGeom prst="rect">
            <a:avLst/>
          </a:prstGeom>
        </p:spPr>
        <p:txBody>
          <a:bodyPr vert="horz" wrap="none" lIns="0" tIns="45720" rIns="0" bIns="45720" rtlCol="0" anchor="t"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200" b="0" i="0" u="none" strike="noStrike" kern="1200" cap="none" spc="0" normalizeH="0" baseline="0" noProof="0" dirty="0">
                <a:ln>
                  <a:noFill/>
                </a:ln>
                <a:solidFill>
                  <a:srgbClr val="000000"/>
                </a:solidFill>
                <a:effectLst/>
                <a:uLnTx/>
                <a:uFillTx/>
                <a:latin typeface="Arial"/>
                <a:ea typeface="Meiryo UI"/>
                <a:cs typeface="+mn-cs"/>
              </a:rPr>
              <a:t>OrgBookBC</a:t>
            </a:r>
            <a:r>
              <a:rPr kumimoji="1" lang="ja-JP" altLang="en-US" sz="1200" b="0" i="0" u="none" strike="noStrike" kern="1200" cap="none" spc="0" normalizeH="0" baseline="0" noProof="0" dirty="0">
                <a:ln>
                  <a:noFill/>
                </a:ln>
                <a:solidFill>
                  <a:srgbClr val="000000"/>
                </a:solidFill>
                <a:effectLst/>
                <a:uLnTx/>
                <a:uFillTx/>
                <a:latin typeface="Arial"/>
                <a:ea typeface="Meiryo UI"/>
                <a:cs typeface="+mn-cs"/>
              </a:rPr>
              <a:t>が</a:t>
            </a:r>
            <a:endParaRPr kumimoji="1" lang="en-US" altLang="ja-JP" sz="1200" b="0" i="0" u="none" strike="noStrike" kern="1200" cap="none" spc="0" normalizeH="0" baseline="0" noProof="0" dirty="0">
              <a:ln>
                <a:noFill/>
              </a:ln>
              <a:solidFill>
                <a:srgbClr val="000000"/>
              </a:solidFill>
              <a:effectLst/>
              <a:uLnTx/>
              <a:uFillTx/>
              <a:latin typeface="Arial"/>
              <a:ea typeface="Meiryo UI"/>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Arial"/>
                <a:ea typeface="Meiryo UI"/>
                <a:cs typeface="+mn-cs"/>
              </a:rPr>
              <a:t>クレデンシャル発行機関であると認定</a:t>
            </a:r>
          </a:p>
        </p:txBody>
      </p:sp>
      <p:sp>
        <p:nvSpPr>
          <p:cNvPr id="106" name="テキスト ボックス 105"/>
          <p:cNvSpPr txBox="1"/>
          <p:nvPr/>
        </p:nvSpPr>
        <p:spPr>
          <a:xfrm>
            <a:off x="1828507" y="4087890"/>
            <a:ext cx="1292772" cy="394352"/>
          </a:xfrm>
          <a:prstGeom prst="rect">
            <a:avLst/>
          </a:prstGeom>
        </p:spPr>
        <p:txBody>
          <a:bodyPr vert="horz" wrap="none" lIns="0" tIns="45720" rIns="0" bIns="45720" rtlCol="0" anchor="t"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Arial"/>
                <a:ea typeface="Meiryo UI"/>
                <a:cs typeface="+mn-cs"/>
              </a:rPr>
              <a:t>市民サービス省などの</a:t>
            </a:r>
            <a:endParaRPr kumimoji="1" lang="en-US" altLang="ja-JP" sz="1200" b="0" i="0" u="none" strike="noStrike" kern="1200" cap="none" spc="0" normalizeH="0" baseline="0" noProof="0" dirty="0">
              <a:ln>
                <a:noFill/>
              </a:ln>
              <a:solidFill>
                <a:srgbClr val="000000"/>
              </a:solidFill>
              <a:effectLst/>
              <a:uLnTx/>
              <a:uFillTx/>
              <a:latin typeface="Arial"/>
              <a:ea typeface="Meiryo UI"/>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Arial"/>
                <a:ea typeface="Meiryo UI"/>
                <a:cs typeface="+mn-cs"/>
              </a:rPr>
              <a:t>資格情報の発行機関</a:t>
            </a:r>
          </a:p>
        </p:txBody>
      </p:sp>
      <p:sp>
        <p:nvSpPr>
          <p:cNvPr id="107" name="テキスト ボックス 106"/>
          <p:cNvSpPr txBox="1"/>
          <p:nvPr/>
        </p:nvSpPr>
        <p:spPr>
          <a:xfrm>
            <a:off x="4693652" y="5556491"/>
            <a:ext cx="975594" cy="406592"/>
          </a:xfrm>
          <a:prstGeom prst="rect">
            <a:avLst/>
          </a:prstGeom>
        </p:spPr>
        <p:txBody>
          <a:bodyPr vert="horz" wrap="none" lIns="0" tIns="45720" rIns="0" bIns="45720" rtlCol="0" anchor="t" anchorCtr="0">
            <a:normAutofit fontScale="975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200" b="0" i="0" u="none" strike="noStrike" kern="1200" cap="none" spc="0" normalizeH="0" baseline="0" noProof="0" dirty="0">
                <a:ln>
                  <a:noFill/>
                </a:ln>
                <a:solidFill>
                  <a:srgbClr val="000000"/>
                </a:solidFill>
                <a:effectLst/>
                <a:uLnTx/>
                <a:uFillTx/>
                <a:latin typeface="Arial"/>
                <a:ea typeface="Meiryo UI"/>
                <a:cs typeface="+mn-cs"/>
              </a:rPr>
              <a:t>OrgBookBC</a:t>
            </a:r>
          </a:p>
        </p:txBody>
      </p:sp>
      <p:sp>
        <p:nvSpPr>
          <p:cNvPr id="108" name="テキスト ボックス 107"/>
          <p:cNvSpPr txBox="1"/>
          <p:nvPr/>
        </p:nvSpPr>
        <p:spPr>
          <a:xfrm>
            <a:off x="2133310" y="5731060"/>
            <a:ext cx="707005" cy="324710"/>
          </a:xfrm>
          <a:prstGeom prst="rect">
            <a:avLst/>
          </a:prstGeom>
        </p:spPr>
        <p:txBody>
          <a:bodyPr vert="horz" wrap="none" lIns="0" tIns="45720" rIns="0" bIns="45720" rtlCol="0" anchor="t"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Arial"/>
                <a:ea typeface="Meiryo UI"/>
                <a:cs typeface="+mn-cs"/>
              </a:rPr>
              <a:t>ユーザー</a:t>
            </a:r>
            <a:endParaRPr kumimoji="1" lang="en-US" altLang="ja-JP" sz="1200" b="0" i="0" u="none" strike="noStrike" kern="1200" cap="none" spc="0" normalizeH="0" baseline="0" noProof="0" dirty="0">
              <a:ln>
                <a:noFill/>
              </a:ln>
              <a:solidFill>
                <a:srgbClr val="000000"/>
              </a:solidFill>
              <a:effectLst/>
              <a:uLnTx/>
              <a:uFillTx/>
              <a:latin typeface="Arial"/>
              <a:ea typeface="Meiryo UI"/>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Arial"/>
                <a:ea typeface="Meiryo UI"/>
                <a:cs typeface="+mn-cs"/>
              </a:rPr>
              <a:t>（個人・組織）</a:t>
            </a:r>
          </a:p>
        </p:txBody>
      </p:sp>
      <p:sp>
        <p:nvSpPr>
          <p:cNvPr id="109" name="テキスト ボックス 108"/>
          <p:cNvSpPr txBox="1"/>
          <p:nvPr/>
        </p:nvSpPr>
        <p:spPr>
          <a:xfrm>
            <a:off x="7796237" y="5581160"/>
            <a:ext cx="710763" cy="394352"/>
          </a:xfrm>
          <a:prstGeom prst="rect">
            <a:avLst/>
          </a:prstGeom>
        </p:spPr>
        <p:txBody>
          <a:bodyPr vert="horz" wrap="none" lIns="0" tIns="45720" rIns="0" bIns="45720" rtlCol="0" anchor="t"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Arial"/>
                <a:ea typeface="Meiryo UI"/>
                <a:cs typeface="+mn-cs"/>
              </a:rPr>
              <a:t>認定機関</a:t>
            </a:r>
            <a:endParaRPr kumimoji="1" lang="en-US" altLang="ja-JP" sz="1200" b="0" i="0" u="none" strike="noStrike" kern="1200" cap="none" spc="0" normalizeH="0" baseline="0" noProof="0" dirty="0">
              <a:ln>
                <a:noFill/>
              </a:ln>
              <a:solidFill>
                <a:srgbClr val="000000"/>
              </a:solidFill>
              <a:effectLst/>
              <a:uLnTx/>
              <a:uFillTx/>
              <a:latin typeface="Arial"/>
              <a:ea typeface="Meiryo UI"/>
              <a:cs typeface="+mn-cs"/>
            </a:endParaRPr>
          </a:p>
        </p:txBody>
      </p:sp>
      <p:cxnSp>
        <p:nvCxnSpPr>
          <p:cNvPr id="110" name="直線矢印コネクタ 109"/>
          <p:cNvCxnSpPr>
            <a:endCxn id="102" idx="4"/>
          </p:cNvCxnSpPr>
          <p:nvPr/>
        </p:nvCxnSpPr>
        <p:spPr>
          <a:xfrm flipH="1">
            <a:off x="5498526" y="5289749"/>
            <a:ext cx="2253802" cy="0"/>
          </a:xfrm>
          <a:prstGeom prst="straightConnector1">
            <a:avLst/>
          </a:prstGeom>
          <a:ln w="3175">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111" name="直線矢印コネクタ 110"/>
          <p:cNvCxnSpPr>
            <a:stCxn id="98" idx="3"/>
          </p:cNvCxnSpPr>
          <p:nvPr/>
        </p:nvCxnSpPr>
        <p:spPr>
          <a:xfrm>
            <a:off x="2886843" y="5328224"/>
            <a:ext cx="1806809" cy="0"/>
          </a:xfrm>
          <a:prstGeom prst="straightConnector1">
            <a:avLst/>
          </a:prstGeom>
          <a:ln w="3175">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sp>
        <p:nvSpPr>
          <p:cNvPr id="112" name="テキスト ボックス 111"/>
          <p:cNvSpPr txBox="1"/>
          <p:nvPr/>
        </p:nvSpPr>
        <p:spPr>
          <a:xfrm>
            <a:off x="3094415" y="5310776"/>
            <a:ext cx="1292772" cy="394352"/>
          </a:xfrm>
          <a:prstGeom prst="rect">
            <a:avLst/>
          </a:prstGeom>
        </p:spPr>
        <p:txBody>
          <a:bodyPr vert="horz" wrap="none" lIns="0" tIns="45720" rIns="0" bIns="45720" rtlCol="0" anchor="t"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Arial"/>
                <a:ea typeface="Meiryo UI"/>
                <a:cs typeface="+mn-cs"/>
              </a:rPr>
              <a:t>発行された</a:t>
            </a:r>
            <a:r>
              <a:rPr kumimoji="1" lang="en-US" altLang="ja-JP" sz="1200" b="0" i="0" u="none" strike="noStrike" kern="1200" cap="none" spc="0" normalizeH="0" baseline="0" noProof="0" dirty="0">
                <a:ln>
                  <a:noFill/>
                </a:ln>
                <a:solidFill>
                  <a:srgbClr val="000000"/>
                </a:solidFill>
                <a:effectLst/>
                <a:uLnTx/>
                <a:uFillTx/>
                <a:latin typeface="Arial"/>
                <a:ea typeface="Meiryo UI"/>
                <a:cs typeface="+mn-cs"/>
              </a:rPr>
              <a:t>VC</a:t>
            </a:r>
            <a:r>
              <a:rPr kumimoji="1" lang="ja-JP" altLang="en-US" sz="1200" b="0" i="0" u="none" strike="noStrike" kern="1200" cap="none" spc="0" normalizeH="0" baseline="0" noProof="0" dirty="0">
                <a:ln>
                  <a:noFill/>
                </a:ln>
                <a:solidFill>
                  <a:srgbClr val="000000"/>
                </a:solidFill>
                <a:effectLst/>
                <a:uLnTx/>
                <a:uFillTx/>
                <a:latin typeface="Arial"/>
                <a:ea typeface="Meiryo UI"/>
                <a:cs typeface="+mn-cs"/>
              </a:rPr>
              <a:t>の</a:t>
            </a:r>
            <a:endParaRPr kumimoji="1" lang="en-US" altLang="ja-JP" sz="1200" b="0" i="0" u="none" strike="noStrike" kern="1200" cap="none" spc="0" normalizeH="0" baseline="0" noProof="0" dirty="0">
              <a:ln>
                <a:noFill/>
              </a:ln>
              <a:solidFill>
                <a:srgbClr val="000000"/>
              </a:solidFill>
              <a:effectLst/>
              <a:uLnTx/>
              <a:uFillTx/>
              <a:latin typeface="Arial"/>
              <a:ea typeface="Meiryo UI"/>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Arial"/>
                <a:ea typeface="Meiryo UI"/>
                <a:cs typeface="+mn-cs"/>
              </a:rPr>
              <a:t>検索・閲覧・取得</a:t>
            </a:r>
            <a:endParaRPr kumimoji="1" lang="en-US" altLang="ja-JP" sz="1200" b="0" i="0" u="none" strike="noStrike" kern="1200" cap="none" spc="0" normalizeH="0" baseline="0" noProof="0" dirty="0">
              <a:ln>
                <a:noFill/>
              </a:ln>
              <a:solidFill>
                <a:srgbClr val="000000"/>
              </a:solidFill>
              <a:effectLst/>
              <a:uLnTx/>
              <a:uFillTx/>
              <a:latin typeface="Arial"/>
              <a:ea typeface="Meiryo UI"/>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900" b="0" i="0" u="none" strike="noStrike" kern="1200" cap="none" spc="0" normalizeH="0" baseline="0" noProof="0" dirty="0">
                <a:ln>
                  <a:noFill/>
                </a:ln>
                <a:solidFill>
                  <a:srgbClr val="000000"/>
                </a:solidFill>
                <a:effectLst/>
                <a:uLnTx/>
                <a:uFillTx/>
                <a:latin typeface="Arial"/>
                <a:ea typeface="Meiryo UI"/>
                <a:cs typeface="+mn-cs"/>
              </a:rPr>
              <a:t>※</a:t>
            </a:r>
            <a:r>
              <a:rPr kumimoji="1" lang="ja-JP" altLang="en-US" sz="900" b="0" i="0" u="none" strike="noStrike" kern="1200" cap="none" spc="0" normalizeH="0" baseline="0" noProof="0" dirty="0">
                <a:ln>
                  <a:noFill/>
                </a:ln>
                <a:solidFill>
                  <a:srgbClr val="000000"/>
                </a:solidFill>
                <a:effectLst/>
                <a:uLnTx/>
                <a:uFillTx/>
                <a:latin typeface="Arial"/>
                <a:ea typeface="Meiryo UI"/>
                <a:cs typeface="+mn-cs"/>
              </a:rPr>
              <a:t>取得は組織のみ</a:t>
            </a:r>
          </a:p>
        </p:txBody>
      </p:sp>
      <p:sp>
        <p:nvSpPr>
          <p:cNvPr id="113" name="テキスト ボックス 112"/>
          <p:cNvSpPr txBox="1"/>
          <p:nvPr/>
        </p:nvSpPr>
        <p:spPr>
          <a:xfrm>
            <a:off x="3739150" y="4102374"/>
            <a:ext cx="817106" cy="277368"/>
          </a:xfrm>
          <a:prstGeom prst="rect">
            <a:avLst/>
          </a:prstGeom>
        </p:spPr>
        <p:txBody>
          <a:bodyPr vert="horz" wrap="none" lIns="0" tIns="45720" rIns="0" bIns="45720" rtlCol="0" anchor="t"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200" b="0" i="0" u="none" strike="noStrike" kern="1200" cap="none" spc="0" normalizeH="0" baseline="0" noProof="0" dirty="0">
                <a:ln>
                  <a:noFill/>
                </a:ln>
                <a:solidFill>
                  <a:srgbClr val="000000"/>
                </a:solidFill>
                <a:effectLst/>
                <a:uLnTx/>
                <a:uFillTx/>
                <a:latin typeface="Arial"/>
                <a:ea typeface="Meiryo UI"/>
                <a:cs typeface="+mn-cs"/>
              </a:rPr>
              <a:t>VC</a:t>
            </a:r>
            <a:r>
              <a:rPr kumimoji="1" lang="ja-JP" altLang="en-US" sz="1200" b="0" i="0" u="none" strike="noStrike" kern="1200" cap="none" spc="0" normalizeH="0" baseline="0" noProof="0" dirty="0">
                <a:ln>
                  <a:noFill/>
                </a:ln>
                <a:solidFill>
                  <a:srgbClr val="000000"/>
                </a:solidFill>
                <a:effectLst/>
                <a:uLnTx/>
                <a:uFillTx/>
                <a:latin typeface="Arial"/>
                <a:ea typeface="Meiryo UI"/>
                <a:cs typeface="+mn-cs"/>
              </a:rPr>
              <a:t>の発行</a:t>
            </a:r>
          </a:p>
        </p:txBody>
      </p:sp>
    </p:spTree>
    <p:extLst>
      <p:ext uri="{BB962C8B-B14F-4D97-AF65-F5344CB8AC3E}">
        <p14:creationId xmlns:p14="http://schemas.microsoft.com/office/powerpoint/2010/main" val="3786739909"/>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タイトル 7"/>
          <p:cNvSpPr>
            <a:spLocks noGrp="1"/>
          </p:cNvSpPr>
          <p:nvPr>
            <p:ph type="title"/>
          </p:nvPr>
        </p:nvSpPr>
        <p:spPr>
          <a:xfrm>
            <a:off x="331490" y="164692"/>
            <a:ext cx="9243021" cy="497459"/>
          </a:xfrm>
        </p:spPr>
        <p:txBody>
          <a:bodyPr>
            <a:normAutofit fontScale="90000"/>
          </a:bodyPr>
          <a:lstStyle/>
          <a:p>
            <a:r>
              <a:rPr lang="en-US" altLang="ja-JP" sz="1100" dirty="0">
                <a:solidFill>
                  <a:srgbClr val="002060"/>
                </a:solidFill>
              </a:rPr>
              <a:t>3.3.2</a:t>
            </a:r>
            <a:r>
              <a:rPr lang="ja-JP" altLang="en-US" sz="1100" dirty="0">
                <a:solidFill>
                  <a:srgbClr val="002060"/>
                </a:solidFill>
              </a:rPr>
              <a:t>　自己主権型／分散型アイデンティティに関する取り組み・ユースケース　</a:t>
            </a:r>
            <a:r>
              <a:rPr lang="en-US" altLang="ja-JP" sz="1400" b="1" spc="0" dirty="0">
                <a:solidFill>
                  <a:srgbClr val="002060"/>
                </a:solidFill>
              </a:rPr>
              <a:t/>
            </a:r>
            <a:br>
              <a:rPr lang="en-US" altLang="ja-JP" sz="1400" b="1" spc="0" dirty="0">
                <a:solidFill>
                  <a:srgbClr val="002060"/>
                </a:solidFill>
              </a:rPr>
            </a:br>
            <a:r>
              <a:rPr lang="ja-JP" altLang="en-US" sz="2000" dirty="0">
                <a:solidFill>
                  <a:srgbClr val="002060"/>
                </a:solidFill>
              </a:rPr>
              <a:t>ユースケース：</a:t>
            </a:r>
            <a:r>
              <a:rPr lang="en-US" altLang="ja-JP" sz="2000" dirty="0" err="1">
                <a:solidFill>
                  <a:srgbClr val="002060"/>
                </a:solidFill>
              </a:rPr>
              <a:t>Nothern</a:t>
            </a:r>
            <a:r>
              <a:rPr lang="en-US" altLang="ja-JP" sz="2000" dirty="0">
                <a:solidFill>
                  <a:srgbClr val="002060"/>
                </a:solidFill>
              </a:rPr>
              <a:t> Block</a:t>
            </a:r>
            <a:endParaRPr lang="ja-JP" altLang="en-US" sz="3100" b="1" spc="0" dirty="0">
              <a:solidFill>
                <a:srgbClr val="002060"/>
              </a:solidFill>
            </a:endParaRPr>
          </a:p>
        </p:txBody>
      </p:sp>
      <p:sp>
        <p:nvSpPr>
          <p:cNvPr id="10" name="正方形/長方形 9"/>
          <p:cNvSpPr/>
          <p:nvPr/>
        </p:nvSpPr>
        <p:spPr>
          <a:xfrm>
            <a:off x="8589228" y="74294"/>
            <a:ext cx="985283" cy="186395"/>
          </a:xfrm>
          <a:prstGeom prst="rect">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米国</a:t>
            </a:r>
          </a:p>
        </p:txBody>
      </p:sp>
      <p:sp>
        <p:nvSpPr>
          <p:cNvPr id="11" name="正方形/長方形 10"/>
          <p:cNvSpPr/>
          <p:nvPr/>
        </p:nvSpPr>
        <p:spPr>
          <a:xfrm>
            <a:off x="8589228" y="287160"/>
            <a:ext cx="985283" cy="186395"/>
          </a:xfrm>
          <a:prstGeom prst="rect">
            <a:avLst/>
          </a:prstGeom>
          <a:solidFill>
            <a:schemeClr val="accent2">
              <a:lumMod val="25000"/>
              <a:lumOff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カナダ</a:t>
            </a:r>
          </a:p>
        </p:txBody>
      </p:sp>
      <p:sp>
        <p:nvSpPr>
          <p:cNvPr id="46" name="正方形/長方形 45"/>
          <p:cNvSpPr/>
          <p:nvPr/>
        </p:nvSpPr>
        <p:spPr>
          <a:xfrm>
            <a:off x="162915" y="6500641"/>
            <a:ext cx="6724630"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rgbClr val="000000"/>
                </a:solidFill>
                <a:effectLst/>
                <a:uLnTx/>
                <a:uFillTx/>
                <a:latin typeface="Meiryo UI"/>
                <a:ea typeface="Meiryo UI"/>
                <a:cs typeface="+mn-cs"/>
              </a:rPr>
              <a:t>出所）</a:t>
            </a:r>
            <a:endParaRPr kumimoji="1" lang="en-US" altLang="ja-JP" sz="900" b="0" i="0" u="none" strike="noStrike" kern="1200" cap="none" spc="0" normalizeH="0" baseline="0" noProof="0" dirty="0">
              <a:ln>
                <a:noFill/>
              </a:ln>
              <a:solidFill>
                <a:srgbClr val="000000"/>
              </a:solidFill>
              <a:effectLst/>
              <a:uLnTx/>
              <a:uFillTx/>
              <a:latin typeface="Meiryo UI"/>
              <a:ea typeface="Meiryo U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rgbClr val="000000"/>
                </a:solidFill>
                <a:effectLst/>
                <a:uLnTx/>
                <a:uFillTx/>
                <a:latin typeface="Meiryo UI"/>
                <a:ea typeface="Meiryo UI"/>
                <a:cs typeface="+mn-cs"/>
              </a:rPr>
              <a:t>１　</a:t>
            </a:r>
            <a:r>
              <a:rPr kumimoji="1" lang="en-US" altLang="ja-JP" sz="900" b="0" i="0" u="none" strike="noStrike" kern="1200" cap="none" spc="0" normalizeH="0" baseline="0" noProof="0" dirty="0">
                <a:ln>
                  <a:noFill/>
                </a:ln>
                <a:solidFill>
                  <a:srgbClr val="000000"/>
                </a:solidFill>
                <a:effectLst/>
                <a:uLnTx/>
                <a:uFillTx/>
                <a:latin typeface="Meiryo UI"/>
                <a:ea typeface="Meiryo UI"/>
                <a:cs typeface="+mn-cs"/>
              </a:rPr>
              <a:t>https://northernblock.io/orbit-edge-wallet/</a:t>
            </a:r>
          </a:p>
        </p:txBody>
      </p:sp>
      <p:sp>
        <p:nvSpPr>
          <p:cNvPr id="47" name="正方形/長方形 46"/>
          <p:cNvSpPr/>
          <p:nvPr/>
        </p:nvSpPr>
        <p:spPr>
          <a:xfrm>
            <a:off x="179479" y="2622514"/>
            <a:ext cx="4621121" cy="212209"/>
          </a:xfrm>
          <a:prstGeom prst="rect">
            <a:avLst/>
          </a:prstGeom>
          <a:solidFill>
            <a:schemeClr val="accent1">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ペインポイント</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48" name="正方形/長方形 47"/>
          <p:cNvSpPr/>
          <p:nvPr/>
        </p:nvSpPr>
        <p:spPr>
          <a:xfrm>
            <a:off x="5107053" y="727661"/>
            <a:ext cx="1224136" cy="220018"/>
          </a:xfrm>
          <a:prstGeom prst="rect">
            <a:avLst/>
          </a:prstGeom>
          <a:solidFill>
            <a:schemeClr val="accent1">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エンティティ</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49" name="正方形/長方形 48"/>
          <p:cNvSpPr/>
          <p:nvPr/>
        </p:nvSpPr>
        <p:spPr>
          <a:xfrm>
            <a:off x="5108029" y="719778"/>
            <a:ext cx="4603530" cy="1340760"/>
          </a:xfrm>
          <a:prstGeom prst="rect">
            <a:avLst/>
          </a:prstGeom>
          <a:noFill/>
          <a:ln>
            <a:solidFill>
              <a:schemeClr val="accent2">
                <a:lumMod val="25000"/>
                <a:lumOff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50" name="テキスト ボックス 49"/>
          <p:cNvSpPr txBox="1"/>
          <p:nvPr/>
        </p:nvSpPr>
        <p:spPr>
          <a:xfrm>
            <a:off x="5107053" y="954158"/>
            <a:ext cx="4467458" cy="646331"/>
          </a:xfrm>
          <a:prstGeom prst="rect">
            <a:avLst/>
          </a:prstGeom>
          <a:noFill/>
        </p:spPr>
        <p:txBody>
          <a:bodyPr wrap="square" rtlCol="0">
            <a:sp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費用負担主体：不明</a:t>
            </a:r>
            <a:endPar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価値提供主体：</a:t>
            </a:r>
            <a:r>
              <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Nothern Block</a:t>
            </a: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社</a:t>
            </a:r>
            <a:endPar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参加者：ユーザー（個人、企業）</a:t>
            </a:r>
            <a:endPar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51" name="正方形/長方形 50"/>
          <p:cNvSpPr/>
          <p:nvPr/>
        </p:nvSpPr>
        <p:spPr>
          <a:xfrm>
            <a:off x="179479" y="727661"/>
            <a:ext cx="1720266" cy="220018"/>
          </a:xfrm>
          <a:prstGeom prst="rect">
            <a:avLst/>
          </a:prstGeom>
          <a:solidFill>
            <a:schemeClr val="accent1">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概要</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52" name="正方形/長方形 51"/>
          <p:cNvSpPr/>
          <p:nvPr/>
        </p:nvSpPr>
        <p:spPr>
          <a:xfrm>
            <a:off x="179478" y="719778"/>
            <a:ext cx="4928551" cy="1349416"/>
          </a:xfrm>
          <a:prstGeom prst="rect">
            <a:avLst/>
          </a:prstGeom>
          <a:noFill/>
          <a:ln>
            <a:solidFill>
              <a:schemeClr val="accent2">
                <a:lumMod val="25000"/>
                <a:lumOff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53" name="テキスト ボックス 52"/>
          <p:cNvSpPr txBox="1"/>
          <p:nvPr/>
        </p:nvSpPr>
        <p:spPr>
          <a:xfrm>
            <a:off x="179479" y="904862"/>
            <a:ext cx="4889933" cy="1015663"/>
          </a:xfrm>
          <a:prstGeom prst="rect">
            <a:avLst/>
          </a:prstGeom>
          <a:noFill/>
        </p:spPr>
        <p:txBody>
          <a:bodyPr wrap="square" rtlCol="0">
            <a:sp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Nothern Block</a:t>
            </a: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社によって、企業向けのデジタルクレデンシャル管理・発行プラットフォームと</a:t>
            </a:r>
            <a:r>
              <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Web</a:t>
            </a: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ベースのクラウドウォレットからなる「</a:t>
            </a:r>
            <a:r>
              <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Orbit Enterprise</a:t>
            </a: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」と、個人向けのデジタルクレデンシャル格納・提示を行うモバイルウォレットである「</a:t>
            </a:r>
            <a:r>
              <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Orbit Edge Wallet</a:t>
            </a: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」が提供されている</a:t>
            </a:r>
            <a:endPar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相互運用性の確保、ゼロ知識証明による選択的開示も</a:t>
            </a:r>
            <a:r>
              <a:rPr kumimoji="1" lang="ja-JP" altLang="en-US" sz="1200" b="0" i="0" u="none" strike="noStrike" kern="120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rPr>
              <a:t>可能と</a:t>
            </a: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されている</a:t>
            </a:r>
            <a:r>
              <a:rPr kumimoji="1" lang="ja-JP" altLang="en-US" sz="1200" b="0" i="0" u="none" strike="noStrike" kern="1200" cap="none" spc="0" normalizeH="0" baseline="30000" noProof="0" dirty="0">
                <a:ln>
                  <a:noFill/>
                </a:ln>
                <a:solidFill>
                  <a:srgbClr val="000000"/>
                </a:solidFill>
                <a:effectLst/>
                <a:uLnTx/>
                <a:uFillTx/>
                <a:latin typeface="Meiryo UI" panose="020B0604030504040204" pitchFamily="50" charset="-128"/>
                <a:ea typeface="Meiryo UI" panose="020B0604030504040204" pitchFamily="50" charset="-128"/>
                <a:cs typeface="+mn-cs"/>
              </a:rPr>
              <a:t>１</a:t>
            </a:r>
          </a:p>
        </p:txBody>
      </p:sp>
      <p:sp>
        <p:nvSpPr>
          <p:cNvPr id="54" name="正方形/長方形 53"/>
          <p:cNvSpPr/>
          <p:nvPr/>
        </p:nvSpPr>
        <p:spPr>
          <a:xfrm>
            <a:off x="5107053" y="2622514"/>
            <a:ext cx="4604506" cy="212209"/>
          </a:xfrm>
          <a:prstGeom prst="rect">
            <a:avLst/>
          </a:prstGeom>
          <a:solidFill>
            <a:schemeClr val="accent1">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提供する価値</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55" name="正方形/長方形 54"/>
          <p:cNvSpPr/>
          <p:nvPr/>
        </p:nvSpPr>
        <p:spPr>
          <a:xfrm>
            <a:off x="178502" y="3159137"/>
            <a:ext cx="9533057" cy="3374525"/>
          </a:xfrm>
          <a:prstGeom prst="rect">
            <a:avLst/>
          </a:prstGeom>
          <a:noFill/>
          <a:ln>
            <a:solidFill>
              <a:schemeClr val="accent2">
                <a:lumMod val="25000"/>
                <a:lumOff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56" name="正方形/長方形 55"/>
          <p:cNvSpPr/>
          <p:nvPr/>
        </p:nvSpPr>
        <p:spPr>
          <a:xfrm>
            <a:off x="179479" y="3162844"/>
            <a:ext cx="1440160" cy="188736"/>
          </a:xfrm>
          <a:prstGeom prst="rect">
            <a:avLst/>
          </a:prstGeom>
          <a:solidFill>
            <a:schemeClr val="accent1">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ビジネスモデル</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57" name="正方形/長方形 56"/>
          <p:cNvSpPr/>
          <p:nvPr/>
        </p:nvSpPr>
        <p:spPr>
          <a:xfrm>
            <a:off x="179479" y="2887139"/>
            <a:ext cx="4621121" cy="210792"/>
          </a:xfrm>
          <a:prstGeom prst="rect">
            <a:avLst/>
          </a:prstGeom>
          <a:solidFill>
            <a:schemeClr val="accent2">
              <a:lumMod val="10000"/>
              <a:lumOff val="9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資格情報の発行機関が多数あり管理が煩雑</a:t>
            </a:r>
          </a:p>
        </p:txBody>
      </p:sp>
      <p:sp>
        <p:nvSpPr>
          <p:cNvPr id="58" name="正方形/長方形 57"/>
          <p:cNvSpPr/>
          <p:nvPr/>
        </p:nvSpPr>
        <p:spPr>
          <a:xfrm>
            <a:off x="5107053" y="2886924"/>
            <a:ext cx="4604506" cy="210792"/>
          </a:xfrm>
          <a:prstGeom prst="rect">
            <a:avLst/>
          </a:prstGeom>
          <a:solidFill>
            <a:schemeClr val="accent2">
              <a:lumMod val="10000"/>
              <a:lumOff val="9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単一システムで多数の資格情報を管理することが可能</a:t>
            </a:r>
          </a:p>
        </p:txBody>
      </p:sp>
      <p:sp>
        <p:nvSpPr>
          <p:cNvPr id="59" name="二等辺三角形 58"/>
          <p:cNvSpPr/>
          <p:nvPr/>
        </p:nvSpPr>
        <p:spPr>
          <a:xfrm rot="5400000">
            <a:off x="4854483" y="2901066"/>
            <a:ext cx="202287" cy="182508"/>
          </a:xfrm>
          <a:prstGeom prst="triangle">
            <a:avLst/>
          </a:prstGeom>
          <a:solidFill>
            <a:schemeClr val="accent1">
              <a:lumMod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2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60" name="正方形/長方形 59"/>
          <p:cNvSpPr/>
          <p:nvPr/>
        </p:nvSpPr>
        <p:spPr>
          <a:xfrm>
            <a:off x="178502" y="2069194"/>
            <a:ext cx="4928551" cy="490255"/>
          </a:xfrm>
          <a:prstGeom prst="rect">
            <a:avLst/>
          </a:prstGeom>
          <a:noFill/>
          <a:ln>
            <a:solidFill>
              <a:schemeClr val="accent2">
                <a:lumMod val="25000"/>
                <a:lumOff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61" name="正方形/長方形 60"/>
          <p:cNvSpPr/>
          <p:nvPr/>
        </p:nvSpPr>
        <p:spPr>
          <a:xfrm>
            <a:off x="179479" y="2077078"/>
            <a:ext cx="1720266" cy="220018"/>
          </a:xfrm>
          <a:prstGeom prst="rect">
            <a:avLst/>
          </a:prstGeom>
          <a:solidFill>
            <a:schemeClr val="accent1">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使用されている技術</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62" name="正方形/長方形 61"/>
          <p:cNvSpPr/>
          <p:nvPr/>
        </p:nvSpPr>
        <p:spPr>
          <a:xfrm>
            <a:off x="5108029" y="2060538"/>
            <a:ext cx="1720266" cy="220018"/>
          </a:xfrm>
          <a:prstGeom prst="rect">
            <a:avLst/>
          </a:prstGeom>
          <a:solidFill>
            <a:schemeClr val="accent1">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扱う属性情報</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63" name="正方形/長方形 62"/>
          <p:cNvSpPr/>
          <p:nvPr/>
        </p:nvSpPr>
        <p:spPr>
          <a:xfrm>
            <a:off x="5107054" y="2066317"/>
            <a:ext cx="4604506" cy="490255"/>
          </a:xfrm>
          <a:prstGeom prst="rect">
            <a:avLst/>
          </a:prstGeom>
          <a:noFill/>
          <a:ln>
            <a:solidFill>
              <a:schemeClr val="accent2">
                <a:lumMod val="25000"/>
                <a:lumOff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64" name="テキスト ボックス 63"/>
          <p:cNvSpPr txBox="1"/>
          <p:nvPr/>
        </p:nvSpPr>
        <p:spPr>
          <a:xfrm>
            <a:off x="178501" y="2289764"/>
            <a:ext cx="5235005" cy="276999"/>
          </a:xfrm>
          <a:prstGeom prst="rect">
            <a:avLst/>
          </a:prstGeom>
          <a:noFill/>
        </p:spPr>
        <p:txBody>
          <a:bodyPr wrap="square" rtlCol="0">
            <a:sp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VC</a:t>
            </a:r>
            <a:r>
              <a:rPr kumimoji="1" lang="ja-JP" altLang="en-US" sz="1200" b="0" i="0" u="none" strike="noStrike" kern="1200" cap="none" spc="0" normalizeH="0" baseline="0" noProof="0" dirty="0" err="1">
                <a:ln>
                  <a:noFill/>
                </a:ln>
                <a:solidFill>
                  <a:srgbClr val="000000"/>
                </a:solidFill>
                <a:effectLst/>
                <a:uLnTx/>
                <a:uFillTx/>
                <a:latin typeface="Meiryo UI" panose="020B0604030504040204" pitchFamily="50" charset="-128"/>
                <a:ea typeface="Meiryo UI" panose="020B0604030504040204" pitchFamily="50" charset="-128"/>
                <a:cs typeface="+mn-cs"/>
              </a:rPr>
              <a:t>、</a:t>
            </a:r>
            <a:r>
              <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DID</a:t>
            </a: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a:t>
            </a:r>
            <a:r>
              <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W3C</a:t>
            </a:r>
            <a:r>
              <a:rPr kumimoji="1" lang="ja-JP" altLang="en-US" sz="1200" b="0" i="0" u="none" strike="noStrike" kern="1200" cap="none" spc="0" normalizeH="0" baseline="0" noProof="0" dirty="0" err="1">
                <a:ln>
                  <a:noFill/>
                </a:ln>
                <a:solidFill>
                  <a:srgbClr val="000000"/>
                </a:solidFill>
                <a:effectLst/>
                <a:uLnTx/>
                <a:uFillTx/>
                <a:latin typeface="Meiryo UI" panose="020B0604030504040204" pitchFamily="50" charset="-128"/>
                <a:ea typeface="Meiryo UI" panose="020B0604030504040204" pitchFamily="50" charset="-128"/>
                <a:cs typeface="+mn-cs"/>
              </a:rPr>
              <a:t>、</a:t>
            </a:r>
            <a:r>
              <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Anoncreds</a:t>
            </a: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）、ブロックチェーン（</a:t>
            </a:r>
            <a:r>
              <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Hyperledger</a:t>
            </a: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a:t>
            </a:r>
            <a:endPar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65" name="テキスト ボックス 64"/>
          <p:cNvSpPr txBox="1"/>
          <p:nvPr/>
        </p:nvSpPr>
        <p:spPr>
          <a:xfrm>
            <a:off x="5107053" y="2277134"/>
            <a:ext cx="4889933" cy="276999"/>
          </a:xfrm>
          <a:prstGeom prst="rect">
            <a:avLst/>
          </a:prstGeom>
          <a:noFill/>
        </p:spPr>
        <p:txBody>
          <a:bodyPr wrap="square" rtlCol="0">
            <a:sp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運転免許証、パスポート等</a:t>
            </a:r>
            <a:endPar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66" name="テキスト ボックス 65"/>
          <p:cNvSpPr txBox="1"/>
          <p:nvPr/>
        </p:nvSpPr>
        <p:spPr>
          <a:xfrm>
            <a:off x="3116378" y="3224870"/>
            <a:ext cx="3463740" cy="335704"/>
          </a:xfrm>
          <a:prstGeom prst="rect">
            <a:avLst/>
          </a:prstGeom>
        </p:spPr>
        <p:txBody>
          <a:bodyPr vert="horz" wrap="none" lIns="0" tIns="45720" rIns="0" bIns="45720" rtlCol="0" anchor="t" anchorCtr="0">
            <a:normAutofit fontScale="975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600" b="1" i="0" u="sng" strike="noStrike" kern="1200" cap="none" spc="0" normalizeH="0" baseline="0" noProof="0" dirty="0" err="1">
                <a:ln>
                  <a:noFill/>
                </a:ln>
                <a:solidFill>
                  <a:srgbClr val="070F26">
                    <a:lumMod val="75000"/>
                    <a:lumOff val="25000"/>
                  </a:srgbClr>
                </a:solidFill>
                <a:effectLst/>
                <a:uLnTx/>
                <a:uFillTx/>
                <a:latin typeface="Meiryo UI"/>
                <a:ea typeface="Meiryo UI"/>
                <a:cs typeface="+mn-cs"/>
              </a:rPr>
              <a:t>Nothern</a:t>
            </a:r>
            <a:r>
              <a:rPr kumimoji="1" lang="en-US" altLang="ja-JP" sz="1600" b="1" i="0" u="sng" strike="noStrike" kern="1200" cap="none" spc="0" normalizeH="0" baseline="0" noProof="0" dirty="0">
                <a:ln>
                  <a:noFill/>
                </a:ln>
                <a:solidFill>
                  <a:srgbClr val="070F26">
                    <a:lumMod val="75000"/>
                    <a:lumOff val="25000"/>
                  </a:srgbClr>
                </a:solidFill>
                <a:effectLst/>
                <a:uLnTx/>
                <a:uFillTx/>
                <a:latin typeface="Meiryo UI"/>
                <a:ea typeface="Meiryo UI"/>
                <a:cs typeface="+mn-cs"/>
              </a:rPr>
              <a:t> Block</a:t>
            </a:r>
            <a:r>
              <a:rPr kumimoji="1" lang="ja-JP" altLang="en-US" sz="1600" b="1" i="0" u="sng" strike="noStrike" kern="1200" cap="none" spc="0" normalizeH="0" baseline="0" noProof="0" dirty="0">
                <a:ln>
                  <a:noFill/>
                </a:ln>
                <a:solidFill>
                  <a:srgbClr val="070F26">
                    <a:lumMod val="75000"/>
                    <a:lumOff val="25000"/>
                  </a:srgbClr>
                </a:solidFill>
                <a:effectLst/>
                <a:uLnTx/>
                <a:uFillTx/>
                <a:latin typeface="Meiryo UI"/>
                <a:ea typeface="Meiryo UI"/>
                <a:cs typeface="+mn-cs"/>
              </a:rPr>
              <a:t>の提供サービス</a:t>
            </a:r>
          </a:p>
        </p:txBody>
      </p:sp>
      <p:pic>
        <p:nvPicPr>
          <p:cNvPr id="67" name="図 66"/>
          <p:cNvPicPr>
            <a:picLocks noChangeAspect="1"/>
          </p:cNvPicPr>
          <p:nvPr/>
        </p:nvPicPr>
        <p:blipFill>
          <a:blip r:embed="rId3"/>
          <a:stretch>
            <a:fillRect/>
          </a:stretch>
        </p:blipFill>
        <p:spPr>
          <a:xfrm>
            <a:off x="1889519" y="3987895"/>
            <a:ext cx="2253785" cy="1788445"/>
          </a:xfrm>
          <a:prstGeom prst="rect">
            <a:avLst/>
          </a:prstGeom>
        </p:spPr>
      </p:pic>
      <p:pic>
        <p:nvPicPr>
          <p:cNvPr id="68" name="図 67"/>
          <p:cNvPicPr>
            <a:picLocks noChangeAspect="1"/>
          </p:cNvPicPr>
          <p:nvPr/>
        </p:nvPicPr>
        <p:blipFill>
          <a:blip r:embed="rId4"/>
          <a:stretch>
            <a:fillRect/>
          </a:stretch>
        </p:blipFill>
        <p:spPr>
          <a:xfrm>
            <a:off x="5746757" y="3858395"/>
            <a:ext cx="1733982" cy="2119544"/>
          </a:xfrm>
          <a:prstGeom prst="rect">
            <a:avLst/>
          </a:prstGeom>
        </p:spPr>
      </p:pic>
      <p:sp>
        <p:nvSpPr>
          <p:cNvPr id="69" name="正方形/長方形 68"/>
          <p:cNvSpPr/>
          <p:nvPr/>
        </p:nvSpPr>
        <p:spPr>
          <a:xfrm>
            <a:off x="1364401" y="3632461"/>
            <a:ext cx="3203599" cy="294514"/>
          </a:xfrm>
          <a:prstGeom prst="rect">
            <a:avLst/>
          </a:prstGeom>
          <a:solidFill>
            <a:schemeClr val="accent2">
              <a:lumMod val="25000"/>
              <a:lumOff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400" b="1" i="0" u="none" strike="noStrike" kern="1200" cap="none" spc="0" normalizeH="0" baseline="0" noProof="0" dirty="0">
                <a:ln>
                  <a:noFill/>
                </a:ln>
                <a:solidFill>
                  <a:srgbClr val="000000"/>
                </a:solidFill>
                <a:effectLst/>
                <a:uLnTx/>
                <a:uFillTx/>
                <a:latin typeface="Arial"/>
                <a:ea typeface="Meiryo UI"/>
                <a:cs typeface="+mn-cs"/>
              </a:rPr>
              <a:t>Orbit Enterprise</a:t>
            </a:r>
            <a:endParaRPr kumimoji="1" lang="ja-JP" altLang="en-US" sz="1400" b="1" i="0" u="none" strike="noStrike" kern="1200" cap="none" spc="0" normalizeH="0" baseline="0" noProof="0" dirty="0">
              <a:ln>
                <a:noFill/>
              </a:ln>
              <a:solidFill>
                <a:srgbClr val="000000"/>
              </a:solidFill>
              <a:effectLst/>
              <a:uLnTx/>
              <a:uFillTx/>
              <a:latin typeface="Arial"/>
              <a:ea typeface="Meiryo UI"/>
              <a:cs typeface="+mn-cs"/>
            </a:endParaRPr>
          </a:p>
        </p:txBody>
      </p:sp>
      <p:sp>
        <p:nvSpPr>
          <p:cNvPr id="70" name="正方形/長方形 69"/>
          <p:cNvSpPr/>
          <p:nvPr/>
        </p:nvSpPr>
        <p:spPr>
          <a:xfrm>
            <a:off x="5285746" y="3635118"/>
            <a:ext cx="3203599" cy="294514"/>
          </a:xfrm>
          <a:prstGeom prst="rect">
            <a:avLst/>
          </a:prstGeom>
          <a:solidFill>
            <a:schemeClr val="accent2">
              <a:lumMod val="25000"/>
              <a:lumOff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400" b="1" i="0" u="none" strike="noStrike" kern="1200" cap="none" spc="0" normalizeH="0" baseline="0" noProof="0">
                <a:ln>
                  <a:noFill/>
                </a:ln>
                <a:solidFill>
                  <a:srgbClr val="000000"/>
                </a:solidFill>
                <a:effectLst/>
                <a:uLnTx/>
                <a:uFillTx/>
                <a:latin typeface="Arial"/>
                <a:ea typeface="Meiryo UI"/>
                <a:cs typeface="+mn-cs"/>
              </a:rPr>
              <a:t>Orbit Edge Wallet</a:t>
            </a:r>
            <a:endParaRPr kumimoji="1" lang="ja-JP" altLang="en-US" sz="1400" b="1" i="0" u="none" strike="noStrike" kern="1200" cap="none" spc="0" normalizeH="0" baseline="0" noProof="0" dirty="0">
              <a:ln>
                <a:noFill/>
              </a:ln>
              <a:solidFill>
                <a:srgbClr val="000000"/>
              </a:solidFill>
              <a:effectLst/>
              <a:uLnTx/>
              <a:uFillTx/>
              <a:latin typeface="Arial"/>
              <a:ea typeface="Meiryo UI"/>
              <a:cs typeface="+mn-cs"/>
            </a:endParaRPr>
          </a:p>
        </p:txBody>
      </p:sp>
      <p:sp>
        <p:nvSpPr>
          <p:cNvPr id="71" name="テキスト ボックス 70"/>
          <p:cNvSpPr txBox="1"/>
          <p:nvPr/>
        </p:nvSpPr>
        <p:spPr>
          <a:xfrm>
            <a:off x="1414611" y="5927985"/>
            <a:ext cx="3203600" cy="493455"/>
          </a:xfrm>
          <a:prstGeom prst="rect">
            <a:avLst/>
          </a:prstGeom>
          <a:ln>
            <a:solidFill>
              <a:schemeClr val="accent2">
                <a:lumMod val="25000"/>
                <a:lumOff val="75000"/>
              </a:schemeClr>
            </a:solidFill>
          </a:ln>
        </p:spPr>
        <p:txBody>
          <a:bodyPr vert="horz" wrap="none" lIns="0" tIns="45720" rIns="0" bIns="45720" rtlCol="0" anchor="t" anchorCtr="0">
            <a:normAutofit fontScale="975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Meiryo UI"/>
                <a:ea typeface="Meiryo UI"/>
                <a:cs typeface="+mn-cs"/>
              </a:rPr>
              <a:t>企業向けのデジタルクレデンシャル管理・発行</a:t>
            </a:r>
            <a:endParaRPr kumimoji="1" lang="en-US" altLang="ja-JP" sz="1200" b="0" i="0" u="none" strike="noStrike" kern="1200" cap="none" spc="0" normalizeH="0" baseline="0" noProof="0" dirty="0">
              <a:ln>
                <a:noFill/>
              </a:ln>
              <a:solidFill>
                <a:srgbClr val="000000"/>
              </a:solidFill>
              <a:effectLst/>
              <a:uLnTx/>
              <a:uFillTx/>
              <a:latin typeface="Meiryo UI"/>
              <a:ea typeface="Meiryo UI"/>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Meiryo UI"/>
                <a:ea typeface="Meiryo UI"/>
                <a:cs typeface="+mn-cs"/>
              </a:rPr>
              <a:t>プラットフォームと</a:t>
            </a:r>
            <a:r>
              <a:rPr kumimoji="1" lang="en-US" altLang="ja-JP" sz="1200" b="0" i="0" u="none" strike="noStrike" kern="1200" cap="none" spc="0" normalizeH="0" baseline="0" noProof="0" dirty="0">
                <a:ln>
                  <a:noFill/>
                </a:ln>
                <a:solidFill>
                  <a:srgbClr val="000000"/>
                </a:solidFill>
                <a:effectLst/>
                <a:uLnTx/>
                <a:uFillTx/>
                <a:latin typeface="Meiryo UI"/>
                <a:ea typeface="Meiryo UI"/>
                <a:cs typeface="+mn-cs"/>
              </a:rPr>
              <a:t>Web</a:t>
            </a:r>
            <a:r>
              <a:rPr kumimoji="1" lang="ja-JP" altLang="en-US" sz="1200" b="0" i="0" u="none" strike="noStrike" kern="1200" cap="none" spc="0" normalizeH="0" baseline="0" noProof="0" dirty="0">
                <a:ln>
                  <a:noFill/>
                </a:ln>
                <a:solidFill>
                  <a:srgbClr val="000000"/>
                </a:solidFill>
                <a:effectLst/>
                <a:uLnTx/>
                <a:uFillTx/>
                <a:latin typeface="Meiryo UI"/>
                <a:ea typeface="Meiryo UI"/>
                <a:cs typeface="+mn-cs"/>
              </a:rPr>
              <a:t>ベースのクラウドウォレット</a:t>
            </a:r>
          </a:p>
        </p:txBody>
      </p:sp>
      <p:sp>
        <p:nvSpPr>
          <p:cNvPr id="72" name="テキスト ボックス 71"/>
          <p:cNvSpPr txBox="1"/>
          <p:nvPr/>
        </p:nvSpPr>
        <p:spPr>
          <a:xfrm>
            <a:off x="5285746" y="5902756"/>
            <a:ext cx="3203600" cy="493455"/>
          </a:xfrm>
          <a:prstGeom prst="rect">
            <a:avLst/>
          </a:prstGeom>
          <a:ln>
            <a:solidFill>
              <a:schemeClr val="accent2">
                <a:lumMod val="25000"/>
                <a:lumOff val="75000"/>
              </a:schemeClr>
            </a:solidFill>
          </a:ln>
        </p:spPr>
        <p:txBody>
          <a:bodyPr vert="horz" wrap="none" lIns="0" tIns="45720" rIns="0" bIns="45720" rtlCol="0" anchor="t" anchorCtr="0">
            <a:normAutofit fontScale="975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Meiryo UI"/>
                <a:ea typeface="Meiryo UI"/>
                <a:cs typeface="+mn-cs"/>
              </a:rPr>
              <a:t>個人向けのデジタルクレデンシャル格納・提示</a:t>
            </a:r>
            <a:endParaRPr kumimoji="1" lang="en-US" altLang="ja-JP" sz="1200" b="0" i="0" u="none" strike="noStrike" kern="1200" cap="none" spc="0" normalizeH="0" baseline="0" noProof="0" dirty="0">
              <a:ln>
                <a:noFill/>
              </a:ln>
              <a:solidFill>
                <a:srgbClr val="000000"/>
              </a:solidFill>
              <a:effectLst/>
              <a:uLnTx/>
              <a:uFillTx/>
              <a:latin typeface="Meiryo UI"/>
              <a:ea typeface="Meiryo UI"/>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Meiryo UI"/>
                <a:ea typeface="Meiryo UI"/>
                <a:cs typeface="+mn-cs"/>
              </a:rPr>
              <a:t>を行うモバイルウォレット</a:t>
            </a:r>
          </a:p>
        </p:txBody>
      </p:sp>
      <p:sp>
        <p:nvSpPr>
          <p:cNvPr id="34" name="正方形/長方形 33"/>
          <p:cNvSpPr/>
          <p:nvPr/>
        </p:nvSpPr>
        <p:spPr>
          <a:xfrm>
            <a:off x="4864372" y="74294"/>
            <a:ext cx="3645405" cy="278660"/>
          </a:xfrm>
          <a:prstGeom prst="rect">
            <a:avLst/>
          </a:prstGeom>
          <a:solidFill>
            <a:schemeClr val="accent2">
              <a:lumMod val="90000"/>
              <a:lumOff val="10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分野：行政、旅行、金融、医療、サプライチェーン</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35" name="正方形/長方形 34"/>
          <p:cNvSpPr/>
          <p:nvPr/>
        </p:nvSpPr>
        <p:spPr>
          <a:xfrm>
            <a:off x="4864373" y="398344"/>
            <a:ext cx="3645404" cy="278660"/>
          </a:xfrm>
          <a:prstGeom prst="rect">
            <a:avLst/>
          </a:prstGeom>
          <a:solidFill>
            <a:schemeClr val="accent2">
              <a:lumMod val="90000"/>
              <a:lumOff val="10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フェーズ：実運用</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Tree>
    <p:extLst>
      <p:ext uri="{BB962C8B-B14F-4D97-AF65-F5344CB8AC3E}">
        <p14:creationId xmlns:p14="http://schemas.microsoft.com/office/powerpoint/2010/main" val="3601425446"/>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タイトル 7"/>
          <p:cNvSpPr>
            <a:spLocks noGrp="1"/>
          </p:cNvSpPr>
          <p:nvPr>
            <p:ph type="title"/>
          </p:nvPr>
        </p:nvSpPr>
        <p:spPr>
          <a:xfrm>
            <a:off x="331490" y="164692"/>
            <a:ext cx="9243021" cy="497459"/>
          </a:xfrm>
        </p:spPr>
        <p:txBody>
          <a:bodyPr>
            <a:normAutofit fontScale="90000"/>
          </a:bodyPr>
          <a:lstStyle/>
          <a:p>
            <a:r>
              <a:rPr lang="en-US" altLang="ja-JP" sz="1100" dirty="0">
                <a:solidFill>
                  <a:srgbClr val="002060"/>
                </a:solidFill>
              </a:rPr>
              <a:t>3.3.2</a:t>
            </a:r>
            <a:r>
              <a:rPr lang="ja-JP" altLang="en-US" sz="1100" dirty="0">
                <a:solidFill>
                  <a:srgbClr val="002060"/>
                </a:solidFill>
              </a:rPr>
              <a:t>　自己主権型／分散型アイデンティティに関する取り組み・ユースケース　</a:t>
            </a:r>
            <a:r>
              <a:rPr lang="en-US" altLang="ja-JP" sz="1400" b="1" spc="0" dirty="0">
                <a:solidFill>
                  <a:srgbClr val="002060"/>
                </a:solidFill>
              </a:rPr>
              <a:t/>
            </a:r>
            <a:br>
              <a:rPr lang="en-US" altLang="ja-JP" sz="1400" b="1" spc="0" dirty="0">
                <a:solidFill>
                  <a:srgbClr val="002060"/>
                </a:solidFill>
              </a:rPr>
            </a:br>
            <a:r>
              <a:rPr lang="ja-JP" altLang="en-US" sz="2000" dirty="0">
                <a:solidFill>
                  <a:srgbClr val="002060"/>
                </a:solidFill>
              </a:rPr>
              <a:t>ユースケース：</a:t>
            </a:r>
            <a:r>
              <a:rPr lang="en-US" altLang="ja-JP" sz="2000" dirty="0">
                <a:solidFill>
                  <a:srgbClr val="002060"/>
                </a:solidFill>
              </a:rPr>
              <a:t>eID-Me</a:t>
            </a:r>
            <a:endParaRPr lang="ja-JP" altLang="en-US" sz="3100" b="1" spc="0" dirty="0">
              <a:solidFill>
                <a:srgbClr val="002060"/>
              </a:solidFill>
            </a:endParaRPr>
          </a:p>
        </p:txBody>
      </p:sp>
      <p:sp>
        <p:nvSpPr>
          <p:cNvPr id="10" name="正方形/長方形 9"/>
          <p:cNvSpPr/>
          <p:nvPr/>
        </p:nvSpPr>
        <p:spPr>
          <a:xfrm>
            <a:off x="8589228" y="74294"/>
            <a:ext cx="985283" cy="186395"/>
          </a:xfrm>
          <a:prstGeom prst="rect">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米国</a:t>
            </a:r>
          </a:p>
        </p:txBody>
      </p:sp>
      <p:sp>
        <p:nvSpPr>
          <p:cNvPr id="11" name="正方形/長方形 10"/>
          <p:cNvSpPr/>
          <p:nvPr/>
        </p:nvSpPr>
        <p:spPr>
          <a:xfrm>
            <a:off x="8589228" y="287160"/>
            <a:ext cx="985283" cy="186395"/>
          </a:xfrm>
          <a:prstGeom prst="rect">
            <a:avLst/>
          </a:prstGeom>
          <a:solidFill>
            <a:schemeClr val="accent2">
              <a:lumMod val="25000"/>
              <a:lumOff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カナダ</a:t>
            </a:r>
          </a:p>
        </p:txBody>
      </p:sp>
      <p:sp>
        <p:nvSpPr>
          <p:cNvPr id="16" name="正方形/長方形 15"/>
          <p:cNvSpPr/>
          <p:nvPr/>
        </p:nvSpPr>
        <p:spPr>
          <a:xfrm>
            <a:off x="5910610" y="74294"/>
            <a:ext cx="2599168" cy="278660"/>
          </a:xfrm>
          <a:prstGeom prst="rect">
            <a:avLst/>
          </a:prstGeom>
          <a:solidFill>
            <a:schemeClr val="accent2">
              <a:lumMod val="90000"/>
              <a:lumOff val="10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分野：行政・金融・小売・医療等</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17" name="正方形/長方形 16"/>
          <p:cNvSpPr/>
          <p:nvPr/>
        </p:nvSpPr>
        <p:spPr>
          <a:xfrm>
            <a:off x="5910609" y="398344"/>
            <a:ext cx="2599167" cy="278660"/>
          </a:xfrm>
          <a:prstGeom prst="rect">
            <a:avLst/>
          </a:prstGeom>
          <a:solidFill>
            <a:schemeClr val="accent2">
              <a:lumMod val="90000"/>
              <a:lumOff val="10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フェーズ：実運用</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34" name="正方形/長方形 33"/>
          <p:cNvSpPr/>
          <p:nvPr/>
        </p:nvSpPr>
        <p:spPr>
          <a:xfrm>
            <a:off x="179479" y="2355814"/>
            <a:ext cx="4621121" cy="212209"/>
          </a:xfrm>
          <a:prstGeom prst="rect">
            <a:avLst/>
          </a:prstGeom>
          <a:solidFill>
            <a:schemeClr val="accent1">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ペインポイント</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35" name="正方形/長方形 34"/>
          <p:cNvSpPr/>
          <p:nvPr/>
        </p:nvSpPr>
        <p:spPr>
          <a:xfrm>
            <a:off x="5107053" y="727661"/>
            <a:ext cx="1224136" cy="220018"/>
          </a:xfrm>
          <a:prstGeom prst="rect">
            <a:avLst/>
          </a:prstGeom>
          <a:solidFill>
            <a:schemeClr val="accent1">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エンティティ</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36" name="正方形/長方形 35"/>
          <p:cNvSpPr/>
          <p:nvPr/>
        </p:nvSpPr>
        <p:spPr>
          <a:xfrm>
            <a:off x="5108029" y="719777"/>
            <a:ext cx="4603530" cy="1092383"/>
          </a:xfrm>
          <a:prstGeom prst="rect">
            <a:avLst/>
          </a:prstGeom>
          <a:noFill/>
          <a:ln>
            <a:solidFill>
              <a:schemeClr val="accent2">
                <a:lumMod val="25000"/>
                <a:lumOff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37" name="テキスト ボックス 36"/>
          <p:cNvSpPr txBox="1"/>
          <p:nvPr/>
        </p:nvSpPr>
        <p:spPr>
          <a:xfrm>
            <a:off x="5107053" y="954158"/>
            <a:ext cx="4467458" cy="830997"/>
          </a:xfrm>
          <a:prstGeom prst="rect">
            <a:avLst/>
          </a:prstGeom>
          <a:noFill/>
        </p:spPr>
        <p:txBody>
          <a:bodyPr wrap="square" rtlCol="0">
            <a:sp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費用負担主体：行政機関、民間企業（金融、小売、医療、旅行、法務、シェアリングエコノミーが例として示されている）</a:t>
            </a:r>
            <a:endPar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価値提供主体：</a:t>
            </a:r>
            <a:r>
              <a:rPr kumimoji="1" lang="en-US" altLang="ja-JP" sz="1200" b="0" i="0" u="none" strike="noStrike" kern="1200" cap="none" spc="0" normalizeH="0" baseline="0" noProof="0" dirty="0" err="1">
                <a:ln>
                  <a:noFill/>
                </a:ln>
                <a:solidFill>
                  <a:srgbClr val="000000"/>
                </a:solidFill>
                <a:effectLst/>
                <a:uLnTx/>
                <a:uFillTx/>
                <a:latin typeface="Meiryo UI" panose="020B0604030504040204" pitchFamily="50" charset="-128"/>
                <a:ea typeface="Meiryo UI" panose="020B0604030504040204" pitchFamily="50" charset="-128"/>
                <a:cs typeface="+mn-cs"/>
              </a:rPr>
              <a:t>Bluink</a:t>
            </a: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社</a:t>
            </a:r>
            <a:endPar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参加者：行政・企業サービスのユーザー</a:t>
            </a:r>
            <a:endPar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38" name="正方形/長方形 37"/>
          <p:cNvSpPr/>
          <p:nvPr/>
        </p:nvSpPr>
        <p:spPr>
          <a:xfrm>
            <a:off x="179479" y="727661"/>
            <a:ext cx="1720266" cy="220018"/>
          </a:xfrm>
          <a:prstGeom prst="rect">
            <a:avLst/>
          </a:prstGeom>
          <a:solidFill>
            <a:schemeClr val="accent1">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概要</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39" name="正方形/長方形 38"/>
          <p:cNvSpPr/>
          <p:nvPr/>
        </p:nvSpPr>
        <p:spPr>
          <a:xfrm>
            <a:off x="179478" y="719778"/>
            <a:ext cx="4928551" cy="1083286"/>
          </a:xfrm>
          <a:prstGeom prst="rect">
            <a:avLst/>
          </a:prstGeom>
          <a:noFill/>
          <a:ln>
            <a:solidFill>
              <a:schemeClr val="accent2">
                <a:lumMod val="25000"/>
                <a:lumOff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40" name="テキスト ボックス 39"/>
          <p:cNvSpPr txBox="1"/>
          <p:nvPr/>
        </p:nvSpPr>
        <p:spPr>
          <a:xfrm>
            <a:off x="179479" y="904862"/>
            <a:ext cx="4889933" cy="830997"/>
          </a:xfrm>
          <a:prstGeom prst="rect">
            <a:avLst/>
          </a:prstGeom>
          <a:noFill/>
        </p:spPr>
        <p:txBody>
          <a:bodyPr wrap="square" rtlCol="0">
            <a:sp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カナダのオタワに所在する</a:t>
            </a:r>
            <a:r>
              <a:rPr kumimoji="1" lang="en-US" altLang="ja-JP" sz="1200" b="0" i="0" u="none" strike="noStrike" kern="1200" cap="none" spc="0" normalizeH="0" baseline="0" noProof="0" dirty="0" err="1">
                <a:ln>
                  <a:noFill/>
                </a:ln>
                <a:solidFill>
                  <a:srgbClr val="000000"/>
                </a:solidFill>
                <a:effectLst/>
                <a:uLnTx/>
                <a:uFillTx/>
                <a:latin typeface="Meiryo UI" panose="020B0604030504040204" pitchFamily="50" charset="-128"/>
                <a:ea typeface="Meiryo UI" panose="020B0604030504040204" pitchFamily="50" charset="-128"/>
                <a:cs typeface="+mn-cs"/>
              </a:rPr>
              <a:t>Bluink</a:t>
            </a: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社は、身分証明書のスキャン・生体認証によって作成した検証済みのデジタル</a:t>
            </a:r>
            <a:r>
              <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ID</a:t>
            </a: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と、行政・企業のサービスを統合するソリューションである</a:t>
            </a:r>
            <a:r>
              <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eID-Me</a:t>
            </a:r>
            <a:r>
              <a:rPr kumimoji="1" lang="ja-JP" altLang="en-US" sz="1200" b="0" i="0" u="none" strike="noStrike" kern="1200" cap="none" spc="0" normalizeH="0" baseline="0" noProof="0" dirty="0" err="1">
                <a:ln>
                  <a:noFill/>
                </a:ln>
                <a:solidFill>
                  <a:srgbClr val="000000"/>
                </a:solidFill>
                <a:effectLst/>
                <a:uLnTx/>
                <a:uFillTx/>
                <a:latin typeface="Meiryo UI" panose="020B0604030504040204" pitchFamily="50" charset="-128"/>
                <a:ea typeface="Meiryo UI" panose="020B0604030504040204" pitchFamily="50" charset="-128"/>
                <a:cs typeface="+mn-cs"/>
              </a:rPr>
              <a:t>を提</a:t>
            </a: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供している</a:t>
            </a:r>
            <a:r>
              <a:rPr kumimoji="1" lang="ja-JP" altLang="en-US" sz="1200" b="0" i="0" u="none" strike="noStrike" kern="1200" cap="none" spc="0" normalizeH="0" baseline="30000" noProof="0" dirty="0">
                <a:ln>
                  <a:noFill/>
                </a:ln>
                <a:solidFill>
                  <a:srgbClr val="000000"/>
                </a:solidFill>
                <a:effectLst/>
                <a:uLnTx/>
                <a:uFillTx/>
                <a:latin typeface="Meiryo UI" panose="020B0604030504040204" pitchFamily="50" charset="-128"/>
                <a:ea typeface="Meiryo UI" panose="020B0604030504040204" pitchFamily="50" charset="-128"/>
                <a:cs typeface="+mn-cs"/>
              </a:rPr>
              <a:t>１</a:t>
            </a:r>
            <a:r>
              <a:rPr kumimoji="1" lang="en-US" altLang="ja-JP" sz="1200" b="0" i="0" u="none" strike="noStrike" kern="1200" cap="none" spc="0" normalizeH="0" baseline="30000" noProof="0" dirty="0">
                <a:ln>
                  <a:noFill/>
                </a:ln>
                <a:solidFill>
                  <a:srgbClr val="000000"/>
                </a:solidFill>
                <a:effectLst/>
                <a:uLnTx/>
                <a:uFillTx/>
                <a:latin typeface="Meiryo UI" panose="020B0604030504040204" pitchFamily="50" charset="-128"/>
                <a:ea typeface="Meiryo UI" panose="020B0604030504040204" pitchFamily="50" charset="-128"/>
                <a:cs typeface="+mn-cs"/>
              </a:rPr>
              <a:t>,2</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eID-Me</a:t>
            </a: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はオンタリオ州政府のデジタル</a:t>
            </a:r>
            <a:r>
              <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ID</a:t>
            </a: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においても使用されている</a:t>
            </a:r>
            <a:r>
              <a:rPr lang="en-US" altLang="ja-JP" sz="1200" baseline="30000" dirty="0">
                <a:solidFill>
                  <a:srgbClr val="000000"/>
                </a:solidFill>
                <a:latin typeface="Meiryo UI" panose="020B0604030504040204" pitchFamily="50" charset="-128"/>
                <a:ea typeface="Meiryo UI" panose="020B0604030504040204" pitchFamily="50" charset="-128"/>
              </a:rPr>
              <a:t>3</a:t>
            </a:r>
            <a:endParaRPr kumimoji="1" lang="ja-JP" altLang="en-US" sz="1200" b="0" i="0" u="none" strike="noStrike" kern="1200" cap="none" spc="0" normalizeH="0" baseline="3000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41" name="正方形/長方形 40"/>
          <p:cNvSpPr/>
          <p:nvPr/>
        </p:nvSpPr>
        <p:spPr>
          <a:xfrm>
            <a:off x="5107053" y="2355814"/>
            <a:ext cx="4604506" cy="212209"/>
          </a:xfrm>
          <a:prstGeom prst="rect">
            <a:avLst/>
          </a:prstGeom>
          <a:solidFill>
            <a:schemeClr val="accent1">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提供する価値</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42" name="正方形/長方形 41"/>
          <p:cNvSpPr/>
          <p:nvPr/>
        </p:nvSpPr>
        <p:spPr>
          <a:xfrm>
            <a:off x="178502" y="3159137"/>
            <a:ext cx="9533057" cy="3225897"/>
          </a:xfrm>
          <a:prstGeom prst="rect">
            <a:avLst/>
          </a:prstGeom>
          <a:noFill/>
          <a:ln>
            <a:solidFill>
              <a:schemeClr val="accent2">
                <a:lumMod val="25000"/>
                <a:lumOff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43" name="正方形/長方形 42"/>
          <p:cNvSpPr/>
          <p:nvPr/>
        </p:nvSpPr>
        <p:spPr>
          <a:xfrm>
            <a:off x="179479" y="3162844"/>
            <a:ext cx="1440160" cy="188736"/>
          </a:xfrm>
          <a:prstGeom prst="rect">
            <a:avLst/>
          </a:prstGeom>
          <a:solidFill>
            <a:schemeClr val="accent1">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ビジネスモデル</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44" name="正方形/長方形 43"/>
          <p:cNvSpPr/>
          <p:nvPr/>
        </p:nvSpPr>
        <p:spPr>
          <a:xfrm>
            <a:off x="179479" y="2887139"/>
            <a:ext cx="4621121" cy="210792"/>
          </a:xfrm>
          <a:prstGeom prst="rect">
            <a:avLst/>
          </a:prstGeom>
          <a:solidFill>
            <a:schemeClr val="accent2">
              <a:lumMod val="10000"/>
              <a:lumOff val="9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サービスへのオンボーディングに係るコスト</a:t>
            </a:r>
          </a:p>
        </p:txBody>
      </p:sp>
      <p:sp>
        <p:nvSpPr>
          <p:cNvPr id="45" name="正方形/長方形 44"/>
          <p:cNvSpPr/>
          <p:nvPr/>
        </p:nvSpPr>
        <p:spPr>
          <a:xfrm>
            <a:off x="5107053" y="2886924"/>
            <a:ext cx="4604506" cy="210792"/>
          </a:xfrm>
          <a:prstGeom prst="rect">
            <a:avLst/>
          </a:prstGeom>
          <a:solidFill>
            <a:schemeClr val="accent2">
              <a:lumMod val="10000"/>
              <a:lumOff val="9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登録の容易化による顧客体験向上、対面確認などのコスト削減</a:t>
            </a:r>
          </a:p>
        </p:txBody>
      </p:sp>
      <p:sp>
        <p:nvSpPr>
          <p:cNvPr id="73" name="二等辺三角形 72"/>
          <p:cNvSpPr/>
          <p:nvPr/>
        </p:nvSpPr>
        <p:spPr>
          <a:xfrm rot="5400000">
            <a:off x="4854483" y="2901066"/>
            <a:ext cx="202287" cy="182508"/>
          </a:xfrm>
          <a:prstGeom prst="triangle">
            <a:avLst/>
          </a:prstGeom>
          <a:solidFill>
            <a:schemeClr val="accent1">
              <a:lumMod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2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74" name="正方形/長方形 73"/>
          <p:cNvSpPr/>
          <p:nvPr/>
        </p:nvSpPr>
        <p:spPr>
          <a:xfrm>
            <a:off x="178502" y="1802494"/>
            <a:ext cx="4928551" cy="490255"/>
          </a:xfrm>
          <a:prstGeom prst="rect">
            <a:avLst/>
          </a:prstGeom>
          <a:noFill/>
          <a:ln>
            <a:solidFill>
              <a:schemeClr val="accent2">
                <a:lumMod val="25000"/>
                <a:lumOff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75" name="正方形/長方形 74"/>
          <p:cNvSpPr/>
          <p:nvPr/>
        </p:nvSpPr>
        <p:spPr>
          <a:xfrm>
            <a:off x="179479" y="1810378"/>
            <a:ext cx="1720266" cy="220018"/>
          </a:xfrm>
          <a:prstGeom prst="rect">
            <a:avLst/>
          </a:prstGeom>
          <a:solidFill>
            <a:schemeClr val="accent1">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使用されている技術</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76" name="正方形/長方形 75"/>
          <p:cNvSpPr/>
          <p:nvPr/>
        </p:nvSpPr>
        <p:spPr>
          <a:xfrm>
            <a:off x="5108029" y="1806340"/>
            <a:ext cx="1720266" cy="207515"/>
          </a:xfrm>
          <a:prstGeom prst="rect">
            <a:avLst/>
          </a:prstGeom>
          <a:solidFill>
            <a:schemeClr val="accent1">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扱う属性情報</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77" name="正方形/長方形 76"/>
          <p:cNvSpPr/>
          <p:nvPr/>
        </p:nvSpPr>
        <p:spPr>
          <a:xfrm>
            <a:off x="5107054" y="1813826"/>
            <a:ext cx="4604506" cy="476046"/>
          </a:xfrm>
          <a:prstGeom prst="rect">
            <a:avLst/>
          </a:prstGeom>
          <a:noFill/>
          <a:ln>
            <a:solidFill>
              <a:schemeClr val="accent2">
                <a:lumMod val="25000"/>
                <a:lumOff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78" name="テキスト ボックス 77"/>
          <p:cNvSpPr txBox="1"/>
          <p:nvPr/>
        </p:nvSpPr>
        <p:spPr>
          <a:xfrm>
            <a:off x="156948" y="2023064"/>
            <a:ext cx="4889933" cy="276999"/>
          </a:xfrm>
          <a:prstGeom prst="rect">
            <a:avLst/>
          </a:prstGeom>
          <a:noFill/>
        </p:spPr>
        <p:txBody>
          <a:bodyPr wrap="square" rtlCol="0">
            <a:sp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ltLang="ja-JP" sz="1200" dirty="0">
                <a:solidFill>
                  <a:srgbClr val="000000"/>
                </a:solidFill>
                <a:latin typeface="Meiryo UI" panose="020B0604030504040204" pitchFamily="50" charset="-128"/>
                <a:ea typeface="Meiryo UI" panose="020B0604030504040204" pitchFamily="50" charset="-128"/>
              </a:rPr>
              <a:t>W3C VCs</a:t>
            </a:r>
            <a:r>
              <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 </a:t>
            </a:r>
            <a:r>
              <a:rPr kumimoji="1" lang="en-US" altLang="ja-JP" sz="1200" b="0" i="0" u="none" strike="noStrike" kern="1200" cap="none" spc="0" normalizeH="0" baseline="0" noProof="0" dirty="0" err="1">
                <a:ln>
                  <a:noFill/>
                </a:ln>
                <a:solidFill>
                  <a:srgbClr val="000000"/>
                </a:solidFill>
                <a:effectLst/>
                <a:uLnTx/>
                <a:uFillTx/>
                <a:latin typeface="Meiryo UI" panose="020B0604030504040204" pitchFamily="50" charset="-128"/>
                <a:ea typeface="Meiryo UI" panose="020B0604030504040204" pitchFamily="50" charset="-128"/>
                <a:cs typeface="+mn-cs"/>
              </a:rPr>
              <a:t>OpenID</a:t>
            </a:r>
            <a:r>
              <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 Connect, SAML</a:t>
            </a:r>
          </a:p>
        </p:txBody>
      </p:sp>
      <p:sp>
        <p:nvSpPr>
          <p:cNvPr id="79" name="テキスト ボックス 78"/>
          <p:cNvSpPr txBox="1"/>
          <p:nvPr/>
        </p:nvSpPr>
        <p:spPr>
          <a:xfrm>
            <a:off x="5107053" y="2010434"/>
            <a:ext cx="4889933" cy="276999"/>
          </a:xfrm>
          <a:prstGeom prst="rect">
            <a:avLst/>
          </a:prstGeom>
          <a:noFill/>
        </p:spPr>
        <p:txBody>
          <a:bodyPr wrap="square" rtlCol="0">
            <a:sp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本人確認情報（政府発行証明書）</a:t>
            </a:r>
            <a:endPar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pic>
        <p:nvPicPr>
          <p:cNvPr id="80" name="図 7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02115" y="3902632"/>
            <a:ext cx="792461" cy="792461"/>
          </a:xfrm>
          <a:prstGeom prst="rect">
            <a:avLst/>
          </a:prstGeom>
        </p:spPr>
      </p:pic>
      <p:pic>
        <p:nvPicPr>
          <p:cNvPr id="81" name="図 8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60930" y="3890388"/>
            <a:ext cx="798583" cy="798583"/>
          </a:xfrm>
          <a:prstGeom prst="rect">
            <a:avLst/>
          </a:prstGeom>
        </p:spPr>
      </p:pic>
      <p:pic>
        <p:nvPicPr>
          <p:cNvPr id="82" name="図 8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13201" y="3890386"/>
            <a:ext cx="798583" cy="798583"/>
          </a:xfrm>
          <a:prstGeom prst="rect">
            <a:avLst/>
          </a:prstGeom>
        </p:spPr>
      </p:pic>
      <p:pic>
        <p:nvPicPr>
          <p:cNvPr id="83" name="図 8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82822" y="4015371"/>
            <a:ext cx="548612" cy="548612"/>
          </a:xfrm>
          <a:prstGeom prst="rect">
            <a:avLst/>
          </a:prstGeom>
        </p:spPr>
      </p:pic>
      <p:sp>
        <p:nvSpPr>
          <p:cNvPr id="84" name="テキスト ボックス 83"/>
          <p:cNvSpPr txBox="1"/>
          <p:nvPr/>
        </p:nvSpPr>
        <p:spPr>
          <a:xfrm>
            <a:off x="3215950" y="4605183"/>
            <a:ext cx="799658" cy="545226"/>
          </a:xfrm>
          <a:prstGeom prst="rect">
            <a:avLst/>
          </a:prstGeom>
        </p:spPr>
        <p:txBody>
          <a:bodyPr vert="horz" wrap="none" lIns="0" tIns="45720" rIns="0" bIns="45720" rtlCol="0" anchor="t" anchorCtr="0">
            <a:normAutofit fontScale="975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000" b="0" i="0" u="none" strike="noStrike" kern="1200" cap="none" spc="0" normalizeH="0" baseline="0" noProof="0" dirty="0">
                <a:ln>
                  <a:noFill/>
                </a:ln>
                <a:solidFill>
                  <a:srgbClr val="000000"/>
                </a:solidFill>
                <a:effectLst/>
                <a:uLnTx/>
                <a:uFillTx/>
                <a:latin typeface="Arial"/>
                <a:ea typeface="Meiryo UI"/>
                <a:cs typeface="+mn-cs"/>
              </a:rPr>
              <a:t>eID-Me</a:t>
            </a:r>
            <a:r>
              <a:rPr kumimoji="1" lang="ja-JP" altLang="en-US" sz="1000" b="0" i="0" u="none" strike="noStrike" kern="1200" cap="none" spc="0" normalizeH="0" baseline="0" noProof="0" dirty="0">
                <a:ln>
                  <a:noFill/>
                </a:ln>
                <a:solidFill>
                  <a:srgbClr val="000000"/>
                </a:solidFill>
                <a:effectLst/>
                <a:uLnTx/>
                <a:uFillTx/>
                <a:latin typeface="Arial"/>
                <a:ea typeface="Meiryo UI"/>
                <a:cs typeface="+mn-cs"/>
              </a:rPr>
              <a:t>アプリ</a:t>
            </a:r>
          </a:p>
        </p:txBody>
      </p:sp>
      <p:sp>
        <p:nvSpPr>
          <p:cNvPr id="85" name="テキスト ボックス 84"/>
          <p:cNvSpPr txBox="1"/>
          <p:nvPr/>
        </p:nvSpPr>
        <p:spPr>
          <a:xfrm>
            <a:off x="6149304" y="4699080"/>
            <a:ext cx="799658" cy="545226"/>
          </a:xfrm>
          <a:prstGeom prst="rect">
            <a:avLst/>
          </a:prstGeom>
        </p:spPr>
        <p:txBody>
          <a:bodyPr vert="horz" wrap="none" lIns="0" tIns="45720" rIns="0" bIns="45720" rtlCol="0" anchor="t" anchorCtr="0">
            <a:normAutofit fontScale="975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000" b="0" i="0" u="none" strike="noStrike" kern="1200" cap="none" spc="0" normalizeH="0" baseline="0" noProof="0" dirty="0">
                <a:ln>
                  <a:noFill/>
                </a:ln>
                <a:solidFill>
                  <a:srgbClr val="000000"/>
                </a:solidFill>
                <a:effectLst/>
                <a:uLnTx/>
                <a:uFillTx/>
                <a:latin typeface="Arial"/>
                <a:ea typeface="Meiryo UI"/>
                <a:cs typeface="+mn-cs"/>
              </a:rPr>
              <a:t>ID</a:t>
            </a:r>
            <a:r>
              <a:rPr kumimoji="1" lang="ja-JP" altLang="en-US" sz="1000" b="0" i="0" u="none" strike="noStrike" kern="1200" cap="none" spc="0" normalizeH="0" baseline="0" noProof="0" dirty="0">
                <a:ln>
                  <a:noFill/>
                </a:ln>
                <a:solidFill>
                  <a:srgbClr val="000000"/>
                </a:solidFill>
                <a:effectLst/>
                <a:uLnTx/>
                <a:uFillTx/>
                <a:latin typeface="Arial"/>
                <a:ea typeface="Meiryo UI"/>
                <a:cs typeface="+mn-cs"/>
              </a:rPr>
              <a:t>対応サービスを提供する</a:t>
            </a:r>
            <a:endParaRPr kumimoji="1" lang="en-US" altLang="ja-JP" sz="1000" b="0" i="0" u="none" strike="noStrike" kern="1200" cap="none" spc="0" normalizeH="0" baseline="0" noProof="0" dirty="0">
              <a:ln>
                <a:noFill/>
              </a:ln>
              <a:solidFill>
                <a:srgbClr val="000000"/>
              </a:solidFill>
              <a:effectLst/>
              <a:uLnTx/>
              <a:uFillTx/>
              <a:latin typeface="Arial"/>
              <a:ea typeface="Meiryo UI"/>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rgbClr val="000000"/>
                </a:solidFill>
                <a:effectLst/>
                <a:uLnTx/>
                <a:uFillTx/>
                <a:latin typeface="Arial"/>
                <a:ea typeface="Meiryo UI"/>
                <a:cs typeface="+mn-cs"/>
              </a:rPr>
              <a:t>行政機関・企業</a:t>
            </a:r>
          </a:p>
        </p:txBody>
      </p:sp>
      <p:sp>
        <p:nvSpPr>
          <p:cNvPr id="86" name="テキスト ボックス 85"/>
          <p:cNvSpPr txBox="1"/>
          <p:nvPr/>
        </p:nvSpPr>
        <p:spPr>
          <a:xfrm>
            <a:off x="8498108" y="4699080"/>
            <a:ext cx="799658" cy="545226"/>
          </a:xfrm>
          <a:prstGeom prst="rect">
            <a:avLst/>
          </a:prstGeom>
        </p:spPr>
        <p:txBody>
          <a:bodyPr vert="horz" wrap="none" lIns="0" tIns="45720" rIns="0" bIns="45720" rtlCol="0" anchor="t" anchorCtr="0">
            <a:normAutofit fontScale="975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000" b="0" i="0" u="none" strike="noStrike" kern="1200" cap="none" spc="0" normalizeH="0" baseline="0" noProof="0" dirty="0" err="1">
                <a:ln>
                  <a:noFill/>
                </a:ln>
                <a:solidFill>
                  <a:srgbClr val="000000"/>
                </a:solidFill>
                <a:effectLst/>
                <a:uLnTx/>
                <a:uFillTx/>
                <a:latin typeface="Arial"/>
                <a:ea typeface="Meiryo UI"/>
                <a:cs typeface="+mn-cs"/>
              </a:rPr>
              <a:t>Bluink</a:t>
            </a:r>
            <a:r>
              <a:rPr kumimoji="1" lang="ja-JP" altLang="en-US" sz="1000" b="0" i="0" u="none" strike="noStrike" kern="1200" cap="none" spc="0" normalizeH="0" baseline="0" noProof="0" dirty="0">
                <a:ln>
                  <a:noFill/>
                </a:ln>
                <a:solidFill>
                  <a:srgbClr val="000000"/>
                </a:solidFill>
                <a:effectLst/>
                <a:uLnTx/>
                <a:uFillTx/>
                <a:latin typeface="Arial"/>
                <a:ea typeface="Meiryo UI"/>
                <a:cs typeface="+mn-cs"/>
              </a:rPr>
              <a:t>社</a:t>
            </a:r>
          </a:p>
        </p:txBody>
      </p:sp>
      <p:cxnSp>
        <p:nvCxnSpPr>
          <p:cNvPr id="87" name="直線矢印コネクタ 86"/>
          <p:cNvCxnSpPr>
            <a:stCxn id="80" idx="3"/>
            <a:endCxn id="83" idx="1"/>
          </p:cNvCxnSpPr>
          <p:nvPr/>
        </p:nvCxnSpPr>
        <p:spPr>
          <a:xfrm flipV="1">
            <a:off x="1994576" y="4289677"/>
            <a:ext cx="1288246" cy="9186"/>
          </a:xfrm>
          <a:prstGeom prst="straightConnector1">
            <a:avLst/>
          </a:prstGeom>
          <a:ln w="3175">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sp>
        <p:nvSpPr>
          <p:cNvPr id="88" name="テキスト ボックス 87"/>
          <p:cNvSpPr txBox="1"/>
          <p:nvPr/>
        </p:nvSpPr>
        <p:spPr>
          <a:xfrm>
            <a:off x="2095331" y="3857073"/>
            <a:ext cx="799658" cy="545226"/>
          </a:xfrm>
          <a:prstGeom prst="rect">
            <a:avLst/>
          </a:prstGeom>
        </p:spPr>
        <p:txBody>
          <a:bodyPr vert="horz" wrap="none" lIns="0" tIns="45720" rIns="0" bIns="45720" rtlCol="0" anchor="t" anchorCtr="0">
            <a:normAutofit fontScale="975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rgbClr val="000000"/>
                </a:solidFill>
                <a:effectLst/>
                <a:uLnTx/>
                <a:uFillTx/>
                <a:latin typeface="Arial"/>
                <a:ea typeface="Meiryo UI"/>
                <a:cs typeface="+mn-cs"/>
              </a:rPr>
              <a:t>証明書のスキャン・顔認証</a:t>
            </a:r>
            <a:endParaRPr kumimoji="1" lang="en-US" altLang="ja-JP" sz="1000" b="0" i="0" u="none" strike="noStrike" kern="1200" cap="none" spc="0" normalizeH="0" baseline="0" noProof="0" dirty="0">
              <a:ln>
                <a:noFill/>
              </a:ln>
              <a:solidFill>
                <a:srgbClr val="000000"/>
              </a:solidFill>
              <a:effectLst/>
              <a:uLnTx/>
              <a:uFillTx/>
              <a:latin typeface="Arial"/>
              <a:ea typeface="Meiryo UI"/>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rgbClr val="000000"/>
                </a:solidFill>
                <a:effectLst/>
                <a:uLnTx/>
                <a:uFillTx/>
                <a:latin typeface="Arial"/>
                <a:ea typeface="Meiryo UI"/>
                <a:cs typeface="+mn-cs"/>
              </a:rPr>
              <a:t>によるデジタル</a:t>
            </a:r>
            <a:r>
              <a:rPr kumimoji="1" lang="en-US" altLang="ja-JP" sz="1000" b="0" i="0" u="none" strike="noStrike" kern="1200" cap="none" spc="0" normalizeH="0" baseline="0" noProof="0" dirty="0">
                <a:ln>
                  <a:noFill/>
                </a:ln>
                <a:solidFill>
                  <a:srgbClr val="000000"/>
                </a:solidFill>
                <a:effectLst/>
                <a:uLnTx/>
                <a:uFillTx/>
                <a:latin typeface="Arial"/>
                <a:ea typeface="Meiryo UI"/>
                <a:cs typeface="+mn-cs"/>
              </a:rPr>
              <a:t>ID</a:t>
            </a:r>
            <a:r>
              <a:rPr kumimoji="1" lang="ja-JP" altLang="en-US" sz="1000" b="0" i="0" u="none" strike="noStrike" kern="1200" cap="none" spc="0" normalizeH="0" baseline="0" noProof="0" dirty="0">
                <a:ln>
                  <a:noFill/>
                </a:ln>
                <a:solidFill>
                  <a:srgbClr val="000000"/>
                </a:solidFill>
                <a:effectLst/>
                <a:uLnTx/>
                <a:uFillTx/>
                <a:latin typeface="Arial"/>
                <a:ea typeface="Meiryo UI"/>
                <a:cs typeface="+mn-cs"/>
              </a:rPr>
              <a:t>の作成</a:t>
            </a:r>
          </a:p>
        </p:txBody>
      </p:sp>
      <p:sp>
        <p:nvSpPr>
          <p:cNvPr id="89" name="四角形吹き出し 88"/>
          <p:cNvSpPr/>
          <p:nvPr/>
        </p:nvSpPr>
        <p:spPr>
          <a:xfrm>
            <a:off x="755664" y="5578634"/>
            <a:ext cx="1497310" cy="740505"/>
          </a:xfrm>
          <a:prstGeom prst="wedgeRectCallout">
            <a:avLst>
              <a:gd name="adj1" fmla="val 78589"/>
              <a:gd name="adj2" fmla="val -219619"/>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srgbClr val="000000"/>
                </a:solidFill>
                <a:effectLst/>
                <a:uLnTx/>
                <a:uFillTx/>
                <a:latin typeface="Arial"/>
                <a:ea typeface="Meiryo UI"/>
                <a:cs typeface="+mn-cs"/>
              </a:rPr>
              <a:t>現在カナダの運転免許証、パスポート、健康カード、永住者カードなどをサポートしている</a:t>
            </a:r>
            <a:endParaRPr kumimoji="1" lang="en-US" altLang="ja-JP" sz="105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90" name="テキスト ボックス 89"/>
          <p:cNvSpPr txBox="1"/>
          <p:nvPr/>
        </p:nvSpPr>
        <p:spPr>
          <a:xfrm>
            <a:off x="192205" y="4672404"/>
            <a:ext cx="799658" cy="545226"/>
          </a:xfrm>
          <a:prstGeom prst="rect">
            <a:avLst/>
          </a:prstGeom>
        </p:spPr>
        <p:txBody>
          <a:bodyPr vert="horz" wrap="none" lIns="0" tIns="45720" rIns="0" bIns="45720" rtlCol="0" anchor="t" anchorCtr="0">
            <a:normAutofit fontScale="975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rgbClr val="000000"/>
                </a:solidFill>
                <a:effectLst/>
                <a:uLnTx/>
                <a:uFillTx/>
                <a:latin typeface="Arial"/>
                <a:ea typeface="Meiryo UI"/>
                <a:cs typeface="+mn-cs"/>
              </a:rPr>
              <a:t>政府</a:t>
            </a:r>
            <a:endParaRPr kumimoji="1" lang="en-US" altLang="ja-JP" sz="1000" b="0" i="0" u="none" strike="noStrike" kern="1200" cap="none" spc="0" normalizeH="0" baseline="0" noProof="0" dirty="0">
              <a:ln>
                <a:noFill/>
              </a:ln>
              <a:solidFill>
                <a:srgbClr val="000000"/>
              </a:solidFill>
              <a:effectLst/>
              <a:uLnTx/>
              <a:uFillTx/>
              <a:latin typeface="Arial"/>
              <a:ea typeface="Meiryo UI"/>
              <a:cs typeface="+mn-cs"/>
            </a:endParaRPr>
          </a:p>
        </p:txBody>
      </p:sp>
      <p:cxnSp>
        <p:nvCxnSpPr>
          <p:cNvPr id="91" name="直線矢印コネクタ 90"/>
          <p:cNvCxnSpPr>
            <a:stCxn id="83" idx="3"/>
            <a:endCxn id="82" idx="1"/>
          </p:cNvCxnSpPr>
          <p:nvPr/>
        </p:nvCxnSpPr>
        <p:spPr>
          <a:xfrm>
            <a:off x="3831434" y="4289677"/>
            <a:ext cx="2281767" cy="1"/>
          </a:xfrm>
          <a:prstGeom prst="straightConnector1">
            <a:avLst/>
          </a:prstGeom>
          <a:ln w="3175">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92" name="カギ線コネクタ 91"/>
          <p:cNvCxnSpPr>
            <a:stCxn id="81" idx="0"/>
            <a:endCxn id="83" idx="0"/>
          </p:cNvCxnSpPr>
          <p:nvPr/>
        </p:nvCxnSpPr>
        <p:spPr>
          <a:xfrm rot="16200000" flipH="1" flipV="1">
            <a:off x="6146183" y="1301332"/>
            <a:ext cx="124983" cy="5303094"/>
          </a:xfrm>
          <a:prstGeom prst="bentConnector3">
            <a:avLst>
              <a:gd name="adj1" fmla="val -300847"/>
            </a:avLst>
          </a:prstGeom>
          <a:ln w="3175">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93" name="カギ線コネクタ 92"/>
          <p:cNvCxnSpPr>
            <a:endCxn id="82" idx="0"/>
          </p:cNvCxnSpPr>
          <p:nvPr/>
        </p:nvCxnSpPr>
        <p:spPr>
          <a:xfrm rot="10800000" flipV="1">
            <a:off x="6512493" y="3516488"/>
            <a:ext cx="2347728" cy="373898"/>
          </a:xfrm>
          <a:prstGeom prst="bentConnector2">
            <a:avLst/>
          </a:prstGeom>
          <a:ln w="3175">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grpSp>
        <p:nvGrpSpPr>
          <p:cNvPr id="94" name="グループ化 93"/>
          <p:cNvGrpSpPr>
            <a:grpSpLocks noChangeAspect="1"/>
          </p:cNvGrpSpPr>
          <p:nvPr/>
        </p:nvGrpSpPr>
        <p:grpSpPr>
          <a:xfrm>
            <a:off x="5935306" y="5518128"/>
            <a:ext cx="634154" cy="540158"/>
            <a:chOff x="6249144" y="886511"/>
            <a:chExt cx="720080" cy="845997"/>
          </a:xfrm>
        </p:grpSpPr>
        <p:sp>
          <p:nvSpPr>
            <p:cNvPr id="95" name="円柱 94"/>
            <p:cNvSpPr/>
            <p:nvPr/>
          </p:nvSpPr>
          <p:spPr>
            <a:xfrm>
              <a:off x="6249144" y="1420675"/>
              <a:ext cx="720080" cy="311833"/>
            </a:xfrm>
            <a:prstGeom prst="can">
              <a:avLst/>
            </a:prstGeom>
            <a:solidFill>
              <a:srgbClr val="C2CEE6"/>
            </a:solidFill>
            <a:ln w="9525" cap="flat" cmpd="sng" algn="ctr">
              <a:solidFill>
                <a:srgbClr val="6785C1"/>
              </a:solidFill>
              <a:prstDash val="solid"/>
            </a:ln>
            <a:effectLst/>
          </p:spPr>
          <p:txBody>
            <a:bodyPr rtlCol="0" anchor="ctr"/>
            <a:lstStyle/>
            <a:p>
              <a:pPr marL="0" marR="0" lvl="0" indent="0" algn="ctr" defTabSz="925880" rtl="0" eaLnBrk="1" fontAlgn="auto" latinLnBrk="0" hangingPunct="1">
                <a:lnSpc>
                  <a:spcPct val="100000"/>
                </a:lnSpc>
                <a:spcBef>
                  <a:spcPts val="0"/>
                </a:spcBef>
                <a:spcAft>
                  <a:spcPts val="0"/>
                </a:spcAft>
                <a:buClrTx/>
                <a:buSzTx/>
                <a:buFontTx/>
                <a:buNone/>
                <a:tabLst/>
                <a:defRPr/>
              </a:pPr>
              <a:endParaRPr kumimoji="0" lang="ja-JP" altLang="en-US" sz="1822" b="0" i="0" u="none" strike="noStrike" kern="0" cap="none" spc="0" normalizeH="0" baseline="0" noProof="0" dirty="0">
                <a:ln>
                  <a:noFill/>
                </a:ln>
                <a:solidFill>
                  <a:srgbClr val="000000"/>
                </a:solidFill>
                <a:effectLst/>
                <a:uLnTx/>
                <a:uFillTx/>
                <a:latin typeface="HGP創英角ｺﾞｼｯｸUB"/>
                <a:ea typeface="HGP創英角ｺﾞｼｯｸUB"/>
                <a:cs typeface="+mn-cs"/>
              </a:endParaRPr>
            </a:p>
          </p:txBody>
        </p:sp>
        <p:sp>
          <p:nvSpPr>
            <p:cNvPr id="96" name="円柱 95"/>
            <p:cNvSpPr/>
            <p:nvPr/>
          </p:nvSpPr>
          <p:spPr>
            <a:xfrm>
              <a:off x="6249144" y="1158692"/>
              <a:ext cx="720080" cy="311833"/>
            </a:xfrm>
            <a:prstGeom prst="can">
              <a:avLst/>
            </a:prstGeom>
            <a:solidFill>
              <a:srgbClr val="C2CEE6"/>
            </a:solidFill>
            <a:ln w="9525" cap="flat" cmpd="sng" algn="ctr">
              <a:solidFill>
                <a:srgbClr val="6785C1"/>
              </a:solidFill>
              <a:prstDash val="solid"/>
            </a:ln>
            <a:effectLst/>
          </p:spPr>
          <p:txBody>
            <a:bodyPr rtlCol="0" anchor="ctr"/>
            <a:lstStyle/>
            <a:p>
              <a:pPr marL="0" marR="0" lvl="0" indent="0" algn="ctr" defTabSz="925880" rtl="0" eaLnBrk="1" fontAlgn="auto" latinLnBrk="0" hangingPunct="1">
                <a:lnSpc>
                  <a:spcPct val="100000"/>
                </a:lnSpc>
                <a:spcBef>
                  <a:spcPts val="0"/>
                </a:spcBef>
                <a:spcAft>
                  <a:spcPts val="0"/>
                </a:spcAft>
                <a:buClrTx/>
                <a:buSzTx/>
                <a:buFontTx/>
                <a:buNone/>
                <a:tabLst/>
                <a:defRPr/>
              </a:pPr>
              <a:endParaRPr kumimoji="0" lang="ja-JP" altLang="en-US" sz="1822" b="0" i="0" u="none" strike="noStrike" kern="0" cap="none" spc="0" normalizeH="0" baseline="0" noProof="0" dirty="0">
                <a:ln>
                  <a:noFill/>
                </a:ln>
                <a:solidFill>
                  <a:srgbClr val="000000"/>
                </a:solidFill>
                <a:effectLst/>
                <a:uLnTx/>
                <a:uFillTx/>
                <a:latin typeface="HGP創英角ｺﾞｼｯｸUB"/>
                <a:ea typeface="HGP創英角ｺﾞｼｯｸUB"/>
                <a:cs typeface="+mn-cs"/>
              </a:endParaRPr>
            </a:p>
          </p:txBody>
        </p:sp>
        <p:sp>
          <p:nvSpPr>
            <p:cNvPr id="97" name="円柱 96"/>
            <p:cNvSpPr/>
            <p:nvPr/>
          </p:nvSpPr>
          <p:spPr>
            <a:xfrm>
              <a:off x="6249144" y="886511"/>
              <a:ext cx="720080" cy="311833"/>
            </a:xfrm>
            <a:prstGeom prst="can">
              <a:avLst/>
            </a:prstGeom>
            <a:solidFill>
              <a:srgbClr val="C2CEE6"/>
            </a:solidFill>
            <a:ln w="9525" cap="flat" cmpd="sng" algn="ctr">
              <a:solidFill>
                <a:srgbClr val="6785C1"/>
              </a:solidFill>
              <a:prstDash val="solid"/>
            </a:ln>
            <a:effectLst/>
          </p:spPr>
          <p:txBody>
            <a:bodyPr rtlCol="0" anchor="ctr"/>
            <a:lstStyle/>
            <a:p>
              <a:pPr marL="0" marR="0" lvl="0" indent="0" algn="ctr" defTabSz="925880" rtl="0" eaLnBrk="1" fontAlgn="auto" latinLnBrk="0" hangingPunct="1">
                <a:lnSpc>
                  <a:spcPct val="100000"/>
                </a:lnSpc>
                <a:spcBef>
                  <a:spcPts val="0"/>
                </a:spcBef>
                <a:spcAft>
                  <a:spcPts val="0"/>
                </a:spcAft>
                <a:buClrTx/>
                <a:buSzTx/>
                <a:buFontTx/>
                <a:buNone/>
                <a:tabLst/>
                <a:defRPr/>
              </a:pPr>
              <a:endParaRPr kumimoji="0" lang="ja-JP" altLang="en-US" sz="1822" b="0" i="0" u="none" strike="noStrike" kern="0" cap="none" spc="0" normalizeH="0" baseline="0" noProof="0" dirty="0">
                <a:ln>
                  <a:noFill/>
                </a:ln>
                <a:solidFill>
                  <a:srgbClr val="000000"/>
                </a:solidFill>
                <a:effectLst/>
                <a:uLnTx/>
                <a:uFillTx/>
                <a:latin typeface="HGP創英角ｺﾞｼｯｸUB"/>
                <a:ea typeface="HGP創英角ｺﾞｼｯｸUB"/>
                <a:cs typeface="+mn-cs"/>
              </a:endParaRPr>
            </a:p>
          </p:txBody>
        </p:sp>
      </p:grpSp>
      <p:sp>
        <p:nvSpPr>
          <p:cNvPr id="98" name="テキスト ボックス 97"/>
          <p:cNvSpPr txBox="1"/>
          <p:nvPr/>
        </p:nvSpPr>
        <p:spPr>
          <a:xfrm>
            <a:off x="5910609" y="6025237"/>
            <a:ext cx="769609" cy="545226"/>
          </a:xfrm>
          <a:prstGeom prst="rect">
            <a:avLst/>
          </a:prstGeom>
        </p:spPr>
        <p:txBody>
          <a:bodyPr vert="horz" wrap="none" lIns="0" tIns="45720" rIns="0" bIns="45720" rtlCol="0" anchor="t" anchorCtr="0">
            <a:normAutofit fontScale="975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000" b="0" i="0" u="none" strike="noStrike" kern="1200" cap="none" spc="0" normalizeH="0" baseline="0" noProof="0" dirty="0">
                <a:ln>
                  <a:noFill/>
                </a:ln>
                <a:solidFill>
                  <a:srgbClr val="000000"/>
                </a:solidFill>
                <a:effectLst/>
                <a:uLnTx/>
                <a:uFillTx/>
                <a:latin typeface="Arial"/>
                <a:ea typeface="Meiryo UI"/>
                <a:cs typeface="+mn-cs"/>
              </a:rPr>
              <a:t>eID-Me</a:t>
            </a:r>
            <a:r>
              <a:rPr kumimoji="1" lang="ja-JP" altLang="en-US" sz="1000" b="0" i="0" u="none" strike="noStrike" kern="1200" cap="none" spc="0" normalizeH="0" baseline="0" noProof="0" dirty="0">
                <a:ln>
                  <a:noFill/>
                </a:ln>
                <a:solidFill>
                  <a:srgbClr val="000000"/>
                </a:solidFill>
                <a:effectLst/>
                <a:uLnTx/>
                <a:uFillTx/>
                <a:latin typeface="Arial"/>
                <a:ea typeface="Meiryo UI"/>
                <a:cs typeface="+mn-cs"/>
              </a:rPr>
              <a:t>サーバー</a:t>
            </a:r>
            <a:endParaRPr kumimoji="1" lang="en-US" altLang="ja-JP" sz="1000" b="0" i="0" u="none" strike="noStrike" kern="1200" cap="none" spc="0" normalizeH="0" baseline="0" noProof="0" dirty="0">
              <a:ln>
                <a:noFill/>
              </a:ln>
              <a:solidFill>
                <a:srgbClr val="000000"/>
              </a:solidFill>
              <a:effectLst/>
              <a:uLnTx/>
              <a:uFillTx/>
              <a:latin typeface="Arial"/>
              <a:ea typeface="Meiryo UI"/>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rgbClr val="000000"/>
                </a:solidFill>
                <a:effectLst/>
                <a:uLnTx/>
                <a:uFillTx/>
                <a:latin typeface="Arial"/>
                <a:ea typeface="Meiryo UI"/>
                <a:cs typeface="+mn-cs"/>
              </a:rPr>
              <a:t>（検証後サーバーは</a:t>
            </a:r>
            <a:r>
              <a:rPr kumimoji="1" lang="en-US" altLang="ja-JP" sz="900" b="0" i="0" u="none" strike="noStrike" kern="1200" cap="none" spc="0" normalizeH="0" baseline="0" noProof="0" dirty="0">
                <a:ln>
                  <a:noFill/>
                </a:ln>
                <a:solidFill>
                  <a:srgbClr val="000000"/>
                </a:solidFill>
                <a:effectLst/>
                <a:uLnTx/>
                <a:uFillTx/>
                <a:latin typeface="Arial"/>
                <a:ea typeface="Meiryo UI"/>
                <a:cs typeface="+mn-cs"/>
              </a:rPr>
              <a:t>ID</a:t>
            </a:r>
            <a:r>
              <a:rPr kumimoji="1" lang="ja-JP" altLang="en-US" sz="900" b="0" i="0" u="none" strike="noStrike" kern="1200" cap="none" spc="0" normalizeH="0" baseline="0" noProof="0" dirty="0">
                <a:ln>
                  <a:noFill/>
                </a:ln>
                <a:solidFill>
                  <a:srgbClr val="000000"/>
                </a:solidFill>
                <a:effectLst/>
                <a:uLnTx/>
                <a:uFillTx/>
                <a:latin typeface="Arial"/>
                <a:ea typeface="Meiryo UI"/>
                <a:cs typeface="+mn-cs"/>
              </a:rPr>
              <a:t>情報を保持しない）</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200" b="0" i="0" u="none" strike="noStrike" kern="1200" cap="none" spc="0" normalizeH="0" baseline="0" noProof="0" dirty="0">
              <a:ln>
                <a:noFill/>
              </a:ln>
              <a:solidFill>
                <a:srgbClr val="000000"/>
              </a:solidFill>
              <a:effectLst/>
              <a:uLnTx/>
              <a:uFillTx/>
              <a:latin typeface="Arial"/>
              <a:ea typeface="Meiryo UI"/>
              <a:cs typeface="+mn-cs"/>
            </a:endParaRPr>
          </a:p>
        </p:txBody>
      </p:sp>
      <p:cxnSp>
        <p:nvCxnSpPr>
          <p:cNvPr id="99" name="直線矢印コネクタ 98"/>
          <p:cNvCxnSpPr>
            <a:endCxn id="96" idx="4"/>
          </p:cNvCxnSpPr>
          <p:nvPr/>
        </p:nvCxnSpPr>
        <p:spPr>
          <a:xfrm flipH="1">
            <a:off x="6569460" y="4933311"/>
            <a:ext cx="2281767" cy="858152"/>
          </a:xfrm>
          <a:prstGeom prst="straightConnector1">
            <a:avLst/>
          </a:prstGeom>
          <a:ln w="3175">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sp>
        <p:nvSpPr>
          <p:cNvPr id="100" name="テキスト ボックス 99"/>
          <p:cNvSpPr txBox="1"/>
          <p:nvPr/>
        </p:nvSpPr>
        <p:spPr>
          <a:xfrm>
            <a:off x="4582821" y="3843088"/>
            <a:ext cx="799658" cy="545226"/>
          </a:xfrm>
          <a:prstGeom prst="rect">
            <a:avLst/>
          </a:prstGeom>
        </p:spPr>
        <p:txBody>
          <a:bodyPr vert="horz" wrap="none" lIns="0" tIns="45720" rIns="0" bIns="45720" rtlCol="0" anchor="t" anchorCtr="0">
            <a:normAutofit fontScale="975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rgbClr val="000000"/>
                </a:solidFill>
                <a:effectLst/>
                <a:uLnTx/>
                <a:uFillTx/>
                <a:latin typeface="Arial"/>
                <a:ea typeface="Meiryo UI"/>
                <a:cs typeface="+mn-cs"/>
              </a:rPr>
              <a:t>デジタル</a:t>
            </a:r>
            <a:r>
              <a:rPr kumimoji="1" lang="en-US" altLang="ja-JP" sz="1000" b="0" i="0" u="none" strike="noStrike" kern="1200" cap="none" spc="0" normalizeH="0" baseline="0" noProof="0" dirty="0">
                <a:ln>
                  <a:noFill/>
                </a:ln>
                <a:solidFill>
                  <a:srgbClr val="000000"/>
                </a:solidFill>
                <a:effectLst/>
                <a:uLnTx/>
                <a:uFillTx/>
                <a:latin typeface="Arial"/>
                <a:ea typeface="Meiryo UI"/>
                <a:cs typeface="+mn-cs"/>
              </a:rPr>
              <a:t>ID</a:t>
            </a:r>
            <a:r>
              <a:rPr kumimoji="1" lang="ja-JP" altLang="en-US" sz="1000" b="0" i="0" u="none" strike="noStrike" kern="1200" cap="none" spc="0" normalizeH="0" baseline="0" noProof="0" dirty="0">
                <a:ln>
                  <a:noFill/>
                </a:ln>
                <a:solidFill>
                  <a:srgbClr val="000000"/>
                </a:solidFill>
                <a:effectLst/>
                <a:uLnTx/>
                <a:uFillTx/>
                <a:latin typeface="Arial"/>
                <a:ea typeface="Meiryo UI"/>
                <a:cs typeface="+mn-cs"/>
              </a:rPr>
              <a:t>の提示による</a:t>
            </a:r>
            <a:endParaRPr kumimoji="1" lang="en-US" altLang="ja-JP" sz="1000" b="0" i="0" u="none" strike="noStrike" kern="1200" cap="none" spc="0" normalizeH="0" baseline="0" noProof="0" dirty="0">
              <a:ln>
                <a:noFill/>
              </a:ln>
              <a:solidFill>
                <a:srgbClr val="000000"/>
              </a:solidFill>
              <a:effectLst/>
              <a:uLnTx/>
              <a:uFillTx/>
              <a:latin typeface="Arial"/>
              <a:ea typeface="Meiryo UI"/>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rgbClr val="000000"/>
                </a:solidFill>
                <a:effectLst/>
                <a:uLnTx/>
                <a:uFillTx/>
                <a:latin typeface="Arial"/>
                <a:ea typeface="Meiryo UI"/>
                <a:cs typeface="+mn-cs"/>
              </a:rPr>
              <a:t>オンボーディング・サービスの利用</a:t>
            </a:r>
            <a:endParaRPr kumimoji="1" lang="en-US" altLang="ja-JP" sz="10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101" name="テキスト ボックス 100"/>
          <p:cNvSpPr txBox="1"/>
          <p:nvPr/>
        </p:nvSpPr>
        <p:spPr>
          <a:xfrm>
            <a:off x="7845427" y="5330219"/>
            <a:ext cx="769609" cy="545226"/>
          </a:xfrm>
          <a:prstGeom prst="rect">
            <a:avLst/>
          </a:prstGeom>
        </p:spPr>
        <p:txBody>
          <a:bodyPr vert="horz" wrap="none" lIns="0" tIns="45720" rIns="0" bIns="45720" rtlCol="0" anchor="t" anchorCtr="0">
            <a:normAutofit fontScale="975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rgbClr val="000000"/>
                </a:solidFill>
                <a:effectLst/>
                <a:uLnTx/>
                <a:uFillTx/>
                <a:latin typeface="Arial"/>
                <a:ea typeface="Meiryo UI"/>
                <a:cs typeface="+mn-cs"/>
              </a:rPr>
              <a:t>サーバーの維持・管理</a:t>
            </a:r>
          </a:p>
        </p:txBody>
      </p:sp>
      <p:sp>
        <p:nvSpPr>
          <p:cNvPr id="102" name="四角形吹き出し 101"/>
          <p:cNvSpPr/>
          <p:nvPr/>
        </p:nvSpPr>
        <p:spPr>
          <a:xfrm>
            <a:off x="2768510" y="5592524"/>
            <a:ext cx="2251118" cy="741889"/>
          </a:xfrm>
          <a:prstGeom prst="wedgeRectCallout">
            <a:avLst>
              <a:gd name="adj1" fmla="val 27211"/>
              <a:gd name="adj2" fmla="val -32984"/>
            </a:avLst>
          </a:prstGeom>
          <a:noFill/>
          <a:ln w="3175">
            <a:solidFill>
              <a:schemeClr val="bg2">
                <a:lumMod val="60000"/>
                <a:lumOff val="40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rgbClr val="000000"/>
                </a:solidFill>
                <a:effectLst/>
                <a:uLnTx/>
                <a:uFillTx/>
                <a:latin typeface="Arial"/>
                <a:ea typeface="Meiryo UI"/>
                <a:cs typeface="+mn-cs"/>
              </a:rPr>
              <a:t>※</a:t>
            </a:r>
            <a:r>
              <a:rPr kumimoji="1" lang="ja-JP" altLang="en-US" sz="1050" b="0" i="0" u="none" strike="noStrike" kern="1200" cap="none" spc="0" normalizeH="0" baseline="0" noProof="0" dirty="0">
                <a:ln>
                  <a:noFill/>
                </a:ln>
                <a:solidFill>
                  <a:srgbClr val="000000"/>
                </a:solidFill>
                <a:effectLst/>
                <a:uLnTx/>
                <a:uFillTx/>
                <a:latin typeface="Arial"/>
                <a:ea typeface="Meiryo UI"/>
                <a:cs typeface="+mn-cs"/>
              </a:rPr>
              <a:t>現状</a:t>
            </a:r>
            <a:r>
              <a:rPr kumimoji="1" lang="en-US" altLang="ja-JP" sz="1050" b="0" i="0" u="none" strike="noStrike" kern="1200" cap="none" spc="0" normalizeH="0" baseline="0" noProof="0" dirty="0">
                <a:ln>
                  <a:noFill/>
                </a:ln>
                <a:solidFill>
                  <a:srgbClr val="000000"/>
                </a:solidFill>
                <a:effectLst/>
                <a:uLnTx/>
                <a:uFillTx/>
                <a:latin typeface="Arial"/>
                <a:ea typeface="Meiryo UI"/>
                <a:cs typeface="+mn-cs"/>
              </a:rPr>
              <a:t>eID-Me</a:t>
            </a:r>
            <a:r>
              <a:rPr kumimoji="1" lang="ja-JP" altLang="en-US" sz="1050" b="0" i="0" u="none" strike="noStrike" kern="1200" cap="none" spc="0" normalizeH="0" baseline="0" noProof="0" dirty="0">
                <a:ln>
                  <a:noFill/>
                </a:ln>
                <a:solidFill>
                  <a:srgbClr val="000000"/>
                </a:solidFill>
                <a:effectLst/>
                <a:uLnTx/>
                <a:uFillTx/>
                <a:latin typeface="Arial"/>
                <a:ea typeface="Meiryo UI"/>
                <a:cs typeface="+mn-cs"/>
              </a:rPr>
              <a:t>のデジタル</a:t>
            </a:r>
            <a:r>
              <a:rPr kumimoji="1" lang="en-US" altLang="ja-JP" sz="1050" b="0" i="0" u="none" strike="noStrike" kern="1200" cap="none" spc="0" normalizeH="0" baseline="0" noProof="0" dirty="0">
                <a:ln>
                  <a:noFill/>
                </a:ln>
                <a:solidFill>
                  <a:srgbClr val="000000"/>
                </a:solidFill>
                <a:effectLst/>
                <a:uLnTx/>
                <a:uFillTx/>
                <a:latin typeface="Arial"/>
                <a:ea typeface="Meiryo UI"/>
                <a:cs typeface="+mn-cs"/>
              </a:rPr>
              <a:t>ID</a:t>
            </a:r>
            <a:r>
              <a:rPr kumimoji="1" lang="ja-JP" altLang="en-US" sz="1050" b="0" i="0" u="none" strike="noStrike" kern="1200" cap="none" spc="0" normalizeH="0" baseline="0" noProof="0" dirty="0">
                <a:ln>
                  <a:noFill/>
                </a:ln>
                <a:solidFill>
                  <a:srgbClr val="000000"/>
                </a:solidFill>
                <a:effectLst/>
                <a:uLnTx/>
                <a:uFillTx/>
                <a:latin typeface="Arial"/>
                <a:ea typeface="Meiryo UI"/>
                <a:cs typeface="+mn-cs"/>
              </a:rPr>
              <a:t>は政府の身分証明書等に代わるものではないが、オンタリオ州などでは物理的な証明書を代替していく試みがある</a:t>
            </a:r>
            <a:endParaRPr kumimoji="1" lang="en-US" altLang="ja-JP" sz="1050" b="0" i="0" u="none" strike="noStrike" kern="1200" cap="none" spc="0" normalizeH="0" baseline="0" noProof="0" dirty="0">
              <a:ln>
                <a:noFill/>
              </a:ln>
              <a:solidFill>
                <a:srgbClr val="000000"/>
              </a:solidFill>
              <a:effectLst/>
              <a:uLnTx/>
              <a:uFillTx/>
              <a:latin typeface="Arial"/>
              <a:ea typeface="Meiryo UI"/>
              <a:cs typeface="+mn-cs"/>
            </a:endParaRPr>
          </a:p>
        </p:txBody>
      </p:sp>
      <p:cxnSp>
        <p:nvCxnSpPr>
          <p:cNvPr id="103" name="直線矢印コネクタ 102"/>
          <p:cNvCxnSpPr>
            <a:stCxn id="84" idx="3"/>
            <a:endCxn id="96" idx="2"/>
          </p:cNvCxnSpPr>
          <p:nvPr/>
        </p:nvCxnSpPr>
        <p:spPr>
          <a:xfrm>
            <a:off x="4015608" y="4877796"/>
            <a:ext cx="1919698" cy="913667"/>
          </a:xfrm>
          <a:prstGeom prst="straightConnector1">
            <a:avLst/>
          </a:prstGeom>
          <a:ln w="3175">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sp>
        <p:nvSpPr>
          <p:cNvPr id="104" name="テキスト ボックス 103"/>
          <p:cNvSpPr txBox="1"/>
          <p:nvPr/>
        </p:nvSpPr>
        <p:spPr>
          <a:xfrm>
            <a:off x="3564240" y="5005485"/>
            <a:ext cx="799658" cy="545226"/>
          </a:xfrm>
          <a:prstGeom prst="rect">
            <a:avLst/>
          </a:prstGeom>
        </p:spPr>
        <p:txBody>
          <a:bodyPr vert="horz" wrap="none" lIns="0" tIns="45720" rIns="0" bIns="45720" rtlCol="0" anchor="t" anchorCtr="0">
            <a:normAutofit fontScale="975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Arial"/>
                <a:ea typeface="Meiryo UI"/>
                <a:cs typeface="+mn-cs"/>
              </a:rPr>
              <a:t>暗号化された</a:t>
            </a:r>
            <a:endParaRPr kumimoji="1" lang="en-US" altLang="ja-JP" sz="1100" b="0" i="0" u="none" strike="noStrike" kern="1200" cap="none" spc="0" normalizeH="0" baseline="0" noProof="0" dirty="0">
              <a:ln>
                <a:noFill/>
              </a:ln>
              <a:solidFill>
                <a:srgbClr val="000000"/>
              </a:solidFill>
              <a:effectLst/>
              <a:uLnTx/>
              <a:uFillTx/>
              <a:latin typeface="Arial"/>
              <a:ea typeface="Meiryo UI"/>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100" b="0" i="0" u="none" strike="noStrike" kern="1200" cap="none" spc="0" normalizeH="0" baseline="0" noProof="0" dirty="0">
                <a:ln>
                  <a:noFill/>
                </a:ln>
                <a:solidFill>
                  <a:srgbClr val="000000"/>
                </a:solidFill>
                <a:effectLst/>
                <a:uLnTx/>
                <a:uFillTx/>
                <a:latin typeface="Arial"/>
                <a:ea typeface="Meiryo UI"/>
                <a:cs typeface="+mn-cs"/>
              </a:rPr>
              <a:t>ID</a:t>
            </a:r>
            <a:r>
              <a:rPr kumimoji="1" lang="ja-JP" altLang="en-US" sz="1100" b="0" i="0" u="none" strike="noStrike" kern="1200" cap="none" spc="0" normalizeH="0" baseline="0" noProof="0" dirty="0">
                <a:ln>
                  <a:noFill/>
                </a:ln>
                <a:solidFill>
                  <a:srgbClr val="000000"/>
                </a:solidFill>
                <a:effectLst/>
                <a:uLnTx/>
                <a:uFillTx/>
                <a:latin typeface="Arial"/>
                <a:ea typeface="Meiryo UI"/>
                <a:cs typeface="+mn-cs"/>
              </a:rPr>
              <a:t>情報の送信</a:t>
            </a:r>
          </a:p>
        </p:txBody>
      </p:sp>
      <p:sp>
        <p:nvSpPr>
          <p:cNvPr id="105" name="正方形/長方形 104"/>
          <p:cNvSpPr/>
          <p:nvPr/>
        </p:nvSpPr>
        <p:spPr>
          <a:xfrm>
            <a:off x="171853" y="6376227"/>
            <a:ext cx="9716400" cy="646331"/>
          </a:xfrm>
          <a:prstGeom prst="rect">
            <a:avLst/>
          </a:prstGeom>
        </p:spPr>
        <p:txBody>
          <a:bodyPr wrap="square">
            <a:spAutoFit/>
          </a:bodyPr>
          <a:lstStyle/>
          <a:p>
            <a:pPr>
              <a:defRPr/>
            </a:pPr>
            <a:r>
              <a:rPr kumimoji="1" lang="ja-JP" altLang="en-US" sz="900" b="0" i="0" u="none" strike="noStrike" kern="1200" cap="none" spc="0" normalizeH="0" baseline="0" noProof="0" dirty="0">
                <a:ln>
                  <a:noFill/>
                </a:ln>
                <a:solidFill>
                  <a:srgbClr val="000000"/>
                </a:solidFill>
                <a:effectLst/>
                <a:uLnTx/>
                <a:uFillTx/>
                <a:latin typeface="Meiryo UI"/>
                <a:ea typeface="Meiryo UI"/>
                <a:cs typeface="+mn-cs"/>
              </a:rPr>
              <a:t>出所</a:t>
            </a:r>
            <a:r>
              <a:rPr lang="ja-JP" altLang="en-US" sz="900" dirty="0">
                <a:solidFill>
                  <a:srgbClr val="000000"/>
                </a:solidFill>
                <a:latin typeface="Meiryo UI"/>
              </a:rPr>
              <a:t>）</a:t>
            </a:r>
            <a:r>
              <a:rPr lang="en-US" altLang="ja-JP" sz="900" dirty="0">
                <a:solidFill>
                  <a:srgbClr val="000000"/>
                </a:solidFill>
                <a:latin typeface="Meiryo UI"/>
              </a:rPr>
              <a:t>1</a:t>
            </a:r>
            <a:r>
              <a:rPr lang="ja-JP" altLang="en-US" sz="900" dirty="0">
                <a:solidFill>
                  <a:srgbClr val="000000"/>
                </a:solidFill>
                <a:latin typeface="Meiryo UI"/>
              </a:rPr>
              <a:t>　</a:t>
            </a:r>
            <a:r>
              <a:rPr lang="en-US" altLang="ja-JP" sz="900" dirty="0">
                <a:solidFill>
                  <a:srgbClr val="000000"/>
                </a:solidFill>
                <a:latin typeface="Meiryo UI"/>
              </a:rPr>
              <a:t>https://reviews.financesonline.com/p/bluink-enterprise/</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rgbClr val="000000"/>
                </a:solidFill>
                <a:effectLst/>
                <a:uLnTx/>
                <a:uFillTx/>
                <a:latin typeface="Meiryo UI"/>
                <a:ea typeface="Meiryo UI"/>
                <a:cs typeface="+mn-cs"/>
              </a:rPr>
              <a:t>　　     </a:t>
            </a:r>
            <a:r>
              <a:rPr kumimoji="1" lang="en-US" altLang="ja-JP" sz="900" b="0" i="0" u="none" strike="noStrike" kern="1200" cap="none" spc="0" normalizeH="0" baseline="0" noProof="0" dirty="0">
                <a:ln>
                  <a:noFill/>
                </a:ln>
                <a:solidFill>
                  <a:srgbClr val="000000"/>
                </a:solidFill>
                <a:effectLst/>
                <a:uLnTx/>
                <a:uFillTx/>
                <a:latin typeface="Meiryo UI"/>
                <a:ea typeface="Meiryo UI"/>
                <a:cs typeface="+mn-cs"/>
              </a:rPr>
              <a:t>2</a:t>
            </a:r>
            <a:r>
              <a:rPr kumimoji="1" lang="ja-JP" altLang="en-US" sz="900" b="0" i="0" u="none" strike="noStrike" kern="1200" cap="none" spc="0" normalizeH="0" baseline="0" noProof="0" dirty="0">
                <a:ln>
                  <a:noFill/>
                </a:ln>
                <a:solidFill>
                  <a:srgbClr val="000000"/>
                </a:solidFill>
                <a:effectLst/>
                <a:uLnTx/>
                <a:uFillTx/>
                <a:latin typeface="Meiryo UI"/>
                <a:ea typeface="Meiryo UI"/>
                <a:cs typeface="+mn-cs"/>
              </a:rPr>
              <a:t>　</a:t>
            </a:r>
            <a:r>
              <a:rPr kumimoji="1" lang="en-US" altLang="ja-JP" sz="900" b="0" i="0" u="none" strike="noStrike" kern="1200" cap="none" spc="0" normalizeH="0" baseline="0" noProof="0" dirty="0">
                <a:ln>
                  <a:noFill/>
                </a:ln>
                <a:solidFill>
                  <a:srgbClr val="000000"/>
                </a:solidFill>
                <a:effectLst/>
                <a:uLnTx/>
                <a:uFillTx/>
                <a:latin typeface="Meiryo UI"/>
                <a:ea typeface="Meiryo UI"/>
                <a:cs typeface="+mn-cs"/>
              </a:rPr>
              <a:t>https://bluink.ca/eid-me#solutions</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rgbClr val="000000"/>
                </a:solidFill>
                <a:effectLst/>
                <a:uLnTx/>
                <a:uFillTx/>
                <a:latin typeface="Meiryo UI"/>
                <a:ea typeface="Meiryo UI"/>
                <a:cs typeface="+mn-cs"/>
              </a:rPr>
              <a:t>　　　　 </a:t>
            </a:r>
            <a:r>
              <a:rPr kumimoji="1" lang="en-US" altLang="ja-JP" sz="900" b="0" i="0" u="none" strike="noStrike" kern="1200" cap="none" spc="0" normalizeH="0" baseline="0" noProof="0" dirty="0">
                <a:ln>
                  <a:noFill/>
                </a:ln>
                <a:solidFill>
                  <a:srgbClr val="000000"/>
                </a:solidFill>
                <a:effectLst/>
                <a:uLnTx/>
                <a:uFillTx/>
                <a:latin typeface="Meiryo UI"/>
                <a:ea typeface="Meiryo UI"/>
                <a:cs typeface="+mn-cs"/>
              </a:rPr>
              <a:t>3</a:t>
            </a:r>
            <a:r>
              <a:rPr kumimoji="1" lang="ja-JP" altLang="en-US" sz="900" b="0" i="0" u="none" strike="noStrike" kern="1200" cap="none" spc="0" normalizeH="0" baseline="0" noProof="0" dirty="0">
                <a:ln>
                  <a:noFill/>
                </a:ln>
                <a:solidFill>
                  <a:srgbClr val="000000"/>
                </a:solidFill>
                <a:effectLst/>
                <a:uLnTx/>
                <a:uFillTx/>
                <a:latin typeface="Meiryo UI"/>
                <a:ea typeface="Meiryo UI"/>
                <a:cs typeface="+mn-cs"/>
              </a:rPr>
              <a:t>　</a:t>
            </a:r>
            <a:r>
              <a:rPr kumimoji="1" lang="en-US" altLang="ja-JP" sz="900" b="0" i="0" u="none" strike="noStrike" kern="1200" cap="none" spc="0" normalizeH="0" baseline="0" noProof="0" dirty="0">
                <a:ln>
                  <a:noFill/>
                </a:ln>
                <a:solidFill>
                  <a:srgbClr val="000000"/>
                </a:solidFill>
                <a:effectLst/>
                <a:uLnTx/>
                <a:uFillTx/>
                <a:latin typeface="Meiryo UI"/>
                <a:ea typeface="Meiryo UI"/>
                <a:cs typeface="+mn-cs"/>
              </a:rPr>
              <a:t>https://docs.bluink.ca/eid-me/faq.html</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rgbClr val="000000"/>
                </a:solidFill>
                <a:effectLst/>
                <a:uLnTx/>
                <a:uFillTx/>
                <a:latin typeface="Meiryo UI"/>
                <a:ea typeface="Meiryo UI"/>
                <a:cs typeface="+mn-cs"/>
              </a:rPr>
              <a:t>　　　　</a:t>
            </a:r>
            <a:endParaRPr kumimoji="1" lang="en-US" altLang="ja-JP" sz="900" b="0"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106" name="テキスト ボックス 105"/>
          <p:cNvSpPr txBox="1"/>
          <p:nvPr/>
        </p:nvSpPr>
        <p:spPr>
          <a:xfrm>
            <a:off x="5728396" y="3269562"/>
            <a:ext cx="769609" cy="545226"/>
          </a:xfrm>
          <a:prstGeom prst="rect">
            <a:avLst/>
          </a:prstGeom>
        </p:spPr>
        <p:txBody>
          <a:bodyPr vert="horz" wrap="none" lIns="0" tIns="45720" rIns="0" bIns="45720" rtlCol="0" anchor="t" anchorCtr="0">
            <a:normAutofit fontScale="975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rgbClr val="000000"/>
                </a:solidFill>
                <a:effectLst/>
                <a:uLnTx/>
                <a:uFillTx/>
                <a:latin typeface="Arial"/>
                <a:ea typeface="Meiryo UI"/>
                <a:cs typeface="+mn-cs"/>
              </a:rPr>
              <a:t>アプリケーションによるリモート</a:t>
            </a:r>
            <a:r>
              <a:rPr kumimoji="1" lang="en-US" altLang="ja-JP" sz="1000" b="0" i="0" u="none" strike="noStrike" kern="1200" cap="none" spc="0" normalizeH="0" baseline="0" noProof="0" dirty="0">
                <a:ln>
                  <a:noFill/>
                </a:ln>
                <a:solidFill>
                  <a:srgbClr val="000000"/>
                </a:solidFill>
                <a:effectLst/>
                <a:uLnTx/>
                <a:uFillTx/>
                <a:latin typeface="Arial"/>
                <a:ea typeface="Meiryo UI"/>
                <a:cs typeface="+mn-cs"/>
              </a:rPr>
              <a:t>ID</a:t>
            </a:r>
            <a:r>
              <a:rPr kumimoji="1" lang="ja-JP" altLang="en-US" sz="1000" b="0" i="0" u="none" strike="noStrike" kern="1200" cap="none" spc="0" normalizeH="0" baseline="0" noProof="0" dirty="0">
                <a:ln>
                  <a:noFill/>
                </a:ln>
                <a:solidFill>
                  <a:srgbClr val="000000"/>
                </a:solidFill>
                <a:effectLst/>
                <a:uLnTx/>
                <a:uFillTx/>
                <a:latin typeface="Arial"/>
                <a:ea typeface="Meiryo UI"/>
                <a:cs typeface="+mn-cs"/>
              </a:rPr>
              <a:t>検証・モバイルデジタル</a:t>
            </a:r>
            <a:r>
              <a:rPr kumimoji="1" lang="en-US" altLang="ja-JP" sz="1000" b="0" i="0" u="none" strike="noStrike" kern="1200" cap="none" spc="0" normalizeH="0" baseline="0" noProof="0" dirty="0">
                <a:ln>
                  <a:noFill/>
                </a:ln>
                <a:solidFill>
                  <a:srgbClr val="000000"/>
                </a:solidFill>
                <a:effectLst/>
                <a:uLnTx/>
                <a:uFillTx/>
                <a:latin typeface="Arial"/>
                <a:ea typeface="Meiryo UI"/>
                <a:cs typeface="+mn-cs"/>
              </a:rPr>
              <a:t>ID</a:t>
            </a:r>
            <a:r>
              <a:rPr kumimoji="1" lang="ja-JP" altLang="en-US" sz="1000" b="0" i="0" u="none" strike="noStrike" kern="1200" cap="none" spc="0" normalizeH="0" baseline="0" noProof="0" dirty="0">
                <a:ln>
                  <a:noFill/>
                </a:ln>
                <a:solidFill>
                  <a:srgbClr val="000000"/>
                </a:solidFill>
                <a:effectLst/>
                <a:uLnTx/>
                <a:uFillTx/>
                <a:latin typeface="Arial"/>
                <a:ea typeface="Meiryo UI"/>
                <a:cs typeface="+mn-cs"/>
              </a:rPr>
              <a:t>の提供、サービスへの統合</a:t>
            </a:r>
          </a:p>
        </p:txBody>
      </p:sp>
      <p:sp>
        <p:nvSpPr>
          <p:cNvPr id="107" name="正方形/長方形 106"/>
          <p:cNvSpPr/>
          <p:nvPr/>
        </p:nvSpPr>
        <p:spPr>
          <a:xfrm>
            <a:off x="180455" y="2612980"/>
            <a:ext cx="4621121" cy="210792"/>
          </a:xfrm>
          <a:prstGeom prst="rect">
            <a:avLst/>
          </a:prstGeom>
          <a:solidFill>
            <a:schemeClr val="accent2">
              <a:lumMod val="10000"/>
              <a:lumOff val="9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ユーザーのなりすまし、</a:t>
            </a:r>
            <a:r>
              <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ID</a:t>
            </a: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詐欺のリスク</a:t>
            </a:r>
          </a:p>
        </p:txBody>
      </p:sp>
      <p:sp>
        <p:nvSpPr>
          <p:cNvPr id="108" name="正方形/長方形 107"/>
          <p:cNvSpPr/>
          <p:nvPr/>
        </p:nvSpPr>
        <p:spPr>
          <a:xfrm>
            <a:off x="5108029" y="2612765"/>
            <a:ext cx="4604506" cy="210792"/>
          </a:xfrm>
          <a:prstGeom prst="rect">
            <a:avLst/>
          </a:prstGeom>
          <a:solidFill>
            <a:schemeClr val="accent2">
              <a:lumMod val="10000"/>
              <a:lumOff val="9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検証済デジタル</a:t>
            </a:r>
            <a:r>
              <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ID</a:t>
            </a: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作成によるセキュリティ強化</a:t>
            </a:r>
          </a:p>
        </p:txBody>
      </p:sp>
      <p:sp>
        <p:nvSpPr>
          <p:cNvPr id="109" name="二等辺三角形 108"/>
          <p:cNvSpPr/>
          <p:nvPr/>
        </p:nvSpPr>
        <p:spPr>
          <a:xfrm rot="5400000">
            <a:off x="4855459" y="2626907"/>
            <a:ext cx="202287" cy="182508"/>
          </a:xfrm>
          <a:prstGeom prst="triangle">
            <a:avLst/>
          </a:prstGeom>
          <a:solidFill>
            <a:schemeClr val="accent1">
              <a:lumMod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2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110" name="四角形吹き出し 109"/>
          <p:cNvSpPr/>
          <p:nvPr/>
        </p:nvSpPr>
        <p:spPr>
          <a:xfrm>
            <a:off x="7105236" y="3889277"/>
            <a:ext cx="1331702" cy="740505"/>
          </a:xfrm>
          <a:prstGeom prst="wedgeRectCallout">
            <a:avLst>
              <a:gd name="adj1" fmla="val -3798"/>
              <a:gd name="adj2" fmla="val -98308"/>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srgbClr val="000000"/>
                </a:solidFill>
                <a:effectLst/>
                <a:uLnTx/>
                <a:uFillTx/>
                <a:latin typeface="Arial"/>
                <a:ea typeface="Meiryo UI"/>
                <a:cs typeface="+mn-cs"/>
              </a:rPr>
              <a:t>アプリの利用は基本無料だが、企業向けサービスでは利用ユーザーあたり月額</a:t>
            </a:r>
            <a:r>
              <a:rPr kumimoji="1" lang="en-US" altLang="ja-JP" sz="1050" b="0" i="0" u="none" strike="noStrike" kern="1200" cap="none" spc="0" normalizeH="0" baseline="0" noProof="0" dirty="0">
                <a:ln>
                  <a:noFill/>
                </a:ln>
                <a:solidFill>
                  <a:srgbClr val="000000"/>
                </a:solidFill>
                <a:effectLst/>
                <a:uLnTx/>
                <a:uFillTx/>
                <a:latin typeface="Arial"/>
                <a:ea typeface="Meiryo UI"/>
                <a:cs typeface="+mn-cs"/>
              </a:rPr>
              <a:t>5</a:t>
            </a:r>
            <a:r>
              <a:rPr kumimoji="1" lang="ja-JP" altLang="en-US" sz="1050" b="0" i="0" u="none" strike="noStrike" kern="1200" cap="none" spc="0" normalizeH="0" baseline="0" noProof="0" dirty="0">
                <a:ln>
                  <a:noFill/>
                </a:ln>
                <a:solidFill>
                  <a:srgbClr val="000000"/>
                </a:solidFill>
                <a:effectLst/>
                <a:uLnTx/>
                <a:uFillTx/>
                <a:latin typeface="Arial"/>
                <a:ea typeface="Meiryo UI"/>
                <a:cs typeface="+mn-cs"/>
              </a:rPr>
              <a:t>ドルを請求</a:t>
            </a:r>
            <a:endParaRPr kumimoji="1" lang="en-US" altLang="ja-JP" sz="1050" b="0" i="0" u="none" strike="noStrike" kern="1200" cap="none" spc="0" normalizeH="0" baseline="30000" noProof="0" dirty="0">
              <a:ln>
                <a:noFill/>
              </a:ln>
              <a:solidFill>
                <a:srgbClr val="000000"/>
              </a:solidFill>
              <a:effectLst/>
              <a:uLnTx/>
              <a:uFillTx/>
              <a:latin typeface="Arial"/>
              <a:ea typeface="Meiryo UI"/>
              <a:cs typeface="+mn-cs"/>
            </a:endParaRPr>
          </a:p>
        </p:txBody>
      </p:sp>
      <p:pic>
        <p:nvPicPr>
          <p:cNvPr id="111" name="図 1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6631" y="3896510"/>
            <a:ext cx="798583" cy="798583"/>
          </a:xfrm>
          <a:prstGeom prst="rect">
            <a:avLst/>
          </a:prstGeom>
        </p:spPr>
      </p:pic>
      <p:cxnSp>
        <p:nvCxnSpPr>
          <p:cNvPr id="112" name="直線矢印コネクタ 111"/>
          <p:cNvCxnSpPr/>
          <p:nvPr/>
        </p:nvCxnSpPr>
        <p:spPr>
          <a:xfrm flipV="1">
            <a:off x="755664" y="4294270"/>
            <a:ext cx="695544" cy="4593"/>
          </a:xfrm>
          <a:prstGeom prst="straightConnector1">
            <a:avLst/>
          </a:prstGeom>
          <a:ln w="3175">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sp>
        <p:nvSpPr>
          <p:cNvPr id="113" name="テキスト ボックス 112"/>
          <p:cNvSpPr txBox="1"/>
          <p:nvPr/>
        </p:nvSpPr>
        <p:spPr>
          <a:xfrm>
            <a:off x="1239169" y="4680336"/>
            <a:ext cx="799658" cy="545226"/>
          </a:xfrm>
          <a:prstGeom prst="rect">
            <a:avLst/>
          </a:prstGeom>
        </p:spPr>
        <p:txBody>
          <a:bodyPr vert="horz" wrap="none" lIns="0" tIns="45720" rIns="0" bIns="45720" rtlCol="0" anchor="t" anchorCtr="0">
            <a:normAutofit fontScale="975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rgbClr val="000000"/>
                </a:solidFill>
                <a:effectLst/>
                <a:uLnTx/>
                <a:uFillTx/>
                <a:latin typeface="Arial"/>
                <a:ea typeface="Meiryo UI"/>
                <a:cs typeface="+mn-cs"/>
              </a:rPr>
              <a:t>行政・企業サービス</a:t>
            </a:r>
            <a:endParaRPr kumimoji="1" lang="en-US" altLang="ja-JP" sz="1000" b="0" i="0" u="none" strike="noStrike" kern="1200" cap="none" spc="0" normalizeH="0" baseline="0" noProof="0" dirty="0">
              <a:ln>
                <a:noFill/>
              </a:ln>
              <a:solidFill>
                <a:srgbClr val="000000"/>
              </a:solidFill>
              <a:effectLst/>
              <a:uLnTx/>
              <a:uFillTx/>
              <a:latin typeface="Arial"/>
              <a:ea typeface="Meiryo UI"/>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rgbClr val="000000"/>
                </a:solidFill>
                <a:effectLst/>
                <a:uLnTx/>
                <a:uFillTx/>
                <a:latin typeface="Arial"/>
                <a:ea typeface="Meiryo UI"/>
                <a:cs typeface="+mn-cs"/>
              </a:rPr>
              <a:t>のユーザー</a:t>
            </a:r>
          </a:p>
        </p:txBody>
      </p:sp>
      <p:sp>
        <p:nvSpPr>
          <p:cNvPr id="114" name="テキスト ボックス 113"/>
          <p:cNvSpPr txBox="1"/>
          <p:nvPr/>
        </p:nvSpPr>
        <p:spPr>
          <a:xfrm>
            <a:off x="671429" y="4040941"/>
            <a:ext cx="799658" cy="267008"/>
          </a:xfrm>
          <a:prstGeom prst="rect">
            <a:avLst/>
          </a:prstGeom>
        </p:spPr>
        <p:txBody>
          <a:bodyPr vert="horz" wrap="none" lIns="0" tIns="45720" rIns="0" bIns="45720" rtlCol="0" anchor="t" anchorCtr="0">
            <a:normAutofit fontScale="975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rgbClr val="000000"/>
                </a:solidFill>
                <a:effectLst/>
                <a:uLnTx/>
                <a:uFillTx/>
                <a:latin typeface="Arial"/>
                <a:ea typeface="Meiryo UI"/>
                <a:cs typeface="+mn-cs"/>
              </a:rPr>
              <a:t>発行</a:t>
            </a:r>
            <a:endParaRPr kumimoji="1" lang="en-US" altLang="ja-JP" sz="1000" b="0" i="0" u="none" strike="noStrike" kern="1200" cap="none" spc="0" normalizeH="0" baseline="0" noProof="0" dirty="0">
              <a:ln>
                <a:noFill/>
              </a:ln>
              <a:solidFill>
                <a:srgbClr val="000000"/>
              </a:solidFill>
              <a:effectLst/>
              <a:uLnTx/>
              <a:uFillTx/>
              <a:latin typeface="Arial"/>
              <a:ea typeface="Meiryo UI"/>
              <a:cs typeface="+mn-cs"/>
            </a:endParaRPr>
          </a:p>
        </p:txBody>
      </p:sp>
      <p:cxnSp>
        <p:nvCxnSpPr>
          <p:cNvPr id="115" name="直線矢印コネクタ 114"/>
          <p:cNvCxnSpPr>
            <a:endCxn id="97" idx="1"/>
          </p:cNvCxnSpPr>
          <p:nvPr/>
        </p:nvCxnSpPr>
        <p:spPr>
          <a:xfrm flipH="1">
            <a:off x="6252383" y="5071581"/>
            <a:ext cx="245623" cy="446547"/>
          </a:xfrm>
          <a:prstGeom prst="straightConnector1">
            <a:avLst/>
          </a:prstGeom>
          <a:ln w="3175">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sp>
        <p:nvSpPr>
          <p:cNvPr id="116" name="テキスト ボックス 115"/>
          <p:cNvSpPr txBox="1"/>
          <p:nvPr/>
        </p:nvSpPr>
        <p:spPr>
          <a:xfrm>
            <a:off x="5735511" y="5145477"/>
            <a:ext cx="799658" cy="545226"/>
          </a:xfrm>
          <a:prstGeom prst="rect">
            <a:avLst/>
          </a:prstGeom>
        </p:spPr>
        <p:txBody>
          <a:bodyPr vert="horz" wrap="none" lIns="0" tIns="45720" rIns="0" bIns="45720" rtlCol="0" anchor="t" anchorCtr="0">
            <a:normAutofit fontScale="975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Arial"/>
                <a:ea typeface="Meiryo UI"/>
                <a:cs typeface="+mn-cs"/>
              </a:rPr>
              <a:t>検証</a:t>
            </a:r>
          </a:p>
        </p:txBody>
      </p:sp>
    </p:spTree>
    <p:extLst>
      <p:ext uri="{BB962C8B-B14F-4D97-AF65-F5344CB8AC3E}">
        <p14:creationId xmlns:p14="http://schemas.microsoft.com/office/powerpoint/2010/main" val="3736093102"/>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プレースホルダー 2"/>
          <p:cNvSpPr>
            <a:spLocks noGrp="1"/>
          </p:cNvSpPr>
          <p:nvPr>
            <p:ph type="body" sz="quarter" idx="11"/>
          </p:nvPr>
        </p:nvSpPr>
        <p:spPr>
          <a:xfrm>
            <a:off x="331490" y="2717803"/>
            <a:ext cx="10194269" cy="3060698"/>
          </a:xfrm>
        </p:spPr>
        <p:txBody>
          <a:bodyPr/>
          <a:lstStyle/>
          <a:p>
            <a:r>
              <a:rPr lang="en-US" altLang="ja-JP" sz="2400" b="1" dirty="0"/>
              <a:t>3.3 </a:t>
            </a:r>
            <a:r>
              <a:rPr lang="ja-JP" altLang="en-US" sz="2400" b="1" dirty="0"/>
              <a:t>詳細調査結果：自己主権型／分散型アイデンティティに関する取り組み</a:t>
            </a:r>
          </a:p>
          <a:p>
            <a:r>
              <a:rPr lang="ja-JP" altLang="en-US" sz="2400" b="1" dirty="0"/>
              <a:t>　</a:t>
            </a:r>
            <a:r>
              <a:rPr lang="en-US" altLang="ja-JP" sz="2400" b="1" dirty="0"/>
              <a:t>3.3.3 </a:t>
            </a:r>
            <a:r>
              <a:rPr lang="ja-JP" altLang="en-US" sz="2400" b="1" dirty="0"/>
              <a:t>オセアニア（オーストラリア、ニュージーランド）における調査結果</a:t>
            </a:r>
            <a:endParaRPr lang="en-US" altLang="ja-JP" sz="2400" b="1" dirty="0"/>
          </a:p>
          <a:p>
            <a:endParaRPr lang="en-US" altLang="ja-JP" sz="2400" b="1" dirty="0"/>
          </a:p>
        </p:txBody>
      </p:sp>
    </p:spTree>
    <p:extLst>
      <p:ext uri="{BB962C8B-B14F-4D97-AF65-F5344CB8AC3E}">
        <p14:creationId xmlns:p14="http://schemas.microsoft.com/office/powerpoint/2010/main" val="458737654"/>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正方形/長方形 14"/>
          <p:cNvSpPr/>
          <p:nvPr/>
        </p:nvSpPr>
        <p:spPr>
          <a:xfrm>
            <a:off x="338746" y="2102911"/>
            <a:ext cx="9242723" cy="2217727"/>
          </a:xfrm>
          <a:prstGeom prst="rect">
            <a:avLst/>
          </a:prstGeom>
          <a:noFill/>
          <a:ln>
            <a:solidFill>
              <a:schemeClr val="accent2">
                <a:lumMod val="25000"/>
                <a:lumOff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18" name="正方形/長方形 17"/>
          <p:cNvSpPr/>
          <p:nvPr/>
        </p:nvSpPr>
        <p:spPr>
          <a:xfrm>
            <a:off x="338747" y="4487194"/>
            <a:ext cx="9242723" cy="1036385"/>
          </a:xfrm>
          <a:prstGeom prst="rect">
            <a:avLst/>
          </a:prstGeom>
          <a:noFill/>
          <a:ln>
            <a:solidFill>
              <a:schemeClr val="accent2">
                <a:lumMod val="25000"/>
                <a:lumOff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8" name="タイトル 7"/>
          <p:cNvSpPr>
            <a:spLocks noGrp="1"/>
          </p:cNvSpPr>
          <p:nvPr>
            <p:ph type="title"/>
          </p:nvPr>
        </p:nvSpPr>
        <p:spPr>
          <a:xfrm>
            <a:off x="331490" y="164692"/>
            <a:ext cx="9243021" cy="497459"/>
          </a:xfrm>
        </p:spPr>
        <p:txBody>
          <a:bodyPr>
            <a:normAutofit fontScale="90000"/>
          </a:bodyPr>
          <a:lstStyle/>
          <a:p>
            <a:r>
              <a:rPr lang="en-US" altLang="ja-JP" sz="1100" dirty="0">
                <a:solidFill>
                  <a:srgbClr val="002060"/>
                </a:solidFill>
              </a:rPr>
              <a:t>3.3.3</a:t>
            </a:r>
            <a:r>
              <a:rPr lang="ja-JP" altLang="en-US" sz="1100" dirty="0">
                <a:solidFill>
                  <a:srgbClr val="002060"/>
                </a:solidFill>
              </a:rPr>
              <a:t>　自己主権型／分散型アイデンティティに関する取り組み・ユースケース　</a:t>
            </a:r>
            <a:r>
              <a:rPr lang="en-US" altLang="ja-JP" sz="1400" b="1" spc="0" dirty="0">
                <a:solidFill>
                  <a:srgbClr val="002060"/>
                </a:solidFill>
              </a:rPr>
              <a:t/>
            </a:r>
            <a:br>
              <a:rPr lang="en-US" altLang="ja-JP" sz="1400" b="1" spc="0" dirty="0">
                <a:solidFill>
                  <a:srgbClr val="002060"/>
                </a:solidFill>
              </a:rPr>
            </a:br>
            <a:r>
              <a:rPr lang="ja-JP" altLang="en-US" sz="2000" dirty="0">
                <a:solidFill>
                  <a:srgbClr val="002060"/>
                </a:solidFill>
              </a:rPr>
              <a:t>連邦政府・州政府によるデジタル資格情報の活用</a:t>
            </a:r>
            <a:endParaRPr lang="ja-JP" altLang="en-US" sz="3100" b="1" spc="0" dirty="0">
              <a:solidFill>
                <a:srgbClr val="002060"/>
              </a:solidFill>
            </a:endParaRPr>
          </a:p>
        </p:txBody>
      </p:sp>
      <p:sp>
        <p:nvSpPr>
          <p:cNvPr id="59" name="コンテンツ プレースホルダー 1"/>
          <p:cNvSpPr txBox="1">
            <a:spLocks/>
          </p:cNvSpPr>
          <p:nvPr/>
        </p:nvSpPr>
        <p:spPr>
          <a:xfrm>
            <a:off x="335693" y="643475"/>
            <a:ext cx="9362943" cy="1666173"/>
          </a:xfrm>
          <a:prstGeom prst="rect">
            <a:avLst/>
          </a:prstGeom>
          <a:ln>
            <a:noFill/>
          </a:ln>
        </p:spPr>
        <p:txBody>
          <a:bodyPr/>
          <a:lstStyle>
            <a:lvl1pPr marL="0" indent="0" algn="l" defTabSz="609559" rtl="0" eaLnBrk="1" fontAlgn="base" hangingPunct="1">
              <a:spcBef>
                <a:spcPct val="20000"/>
              </a:spcBef>
              <a:spcAft>
                <a:spcPct val="0"/>
              </a:spcAft>
              <a:buFont typeface="Arial" pitchFamily="34" charset="0"/>
              <a:buNone/>
              <a:defRPr kumimoji="1" sz="2000" kern="1200">
                <a:solidFill>
                  <a:schemeClr val="tx1"/>
                </a:solidFill>
                <a:latin typeface="+mn-ea"/>
                <a:ea typeface="+mn-ea"/>
                <a:cs typeface="Arial"/>
              </a:defRPr>
            </a:lvl1pPr>
            <a:lvl2pPr marL="910105" indent="-300545"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2pPr>
            <a:lvl3pPr marL="1454051" indent="-234935"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3pPr>
            <a:lvl4pPr marL="2059377" indent="-230703"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4pPr>
            <a:lvl5pPr marL="2666818" indent="-228585"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a:lstStyle>
          <a:p>
            <a:pPr marL="285750" lvl="0" indent="-285750">
              <a:buFont typeface="Arial" panose="020B0604020202020204" pitchFamily="34" charset="0"/>
              <a:buChar char="•"/>
              <a:defRPr/>
            </a:pPr>
            <a:r>
              <a:rPr lang="ja-JP" altLang="en-US" sz="1600" b="1" dirty="0">
                <a:solidFill>
                  <a:srgbClr val="000000">
                    <a:lumMod val="85000"/>
                    <a:lumOff val="15000"/>
                  </a:srgbClr>
                </a:solidFill>
              </a:rPr>
              <a:t>ニューサウスウェールズ（</a:t>
            </a:r>
            <a:r>
              <a:rPr lang="en-US" altLang="ja-JP" sz="1600" b="1" dirty="0">
                <a:solidFill>
                  <a:srgbClr val="000000">
                    <a:lumMod val="85000"/>
                    <a:lumOff val="15000"/>
                  </a:srgbClr>
                </a:solidFill>
              </a:rPr>
              <a:t>NSW</a:t>
            </a:r>
            <a:r>
              <a:rPr lang="ja-JP" altLang="en-US" sz="1600" b="1" dirty="0">
                <a:solidFill>
                  <a:srgbClr val="000000">
                    <a:lumMod val="85000"/>
                    <a:lumOff val="15000"/>
                  </a:srgbClr>
                </a:solidFill>
              </a:rPr>
              <a:t>）州の</a:t>
            </a:r>
            <a:r>
              <a:rPr lang="ja-JP" altLang="en-US" sz="1600" b="1" noProof="0" dirty="0">
                <a:solidFill>
                  <a:srgbClr val="000000">
                    <a:lumMod val="85000"/>
                    <a:lumOff val="15000"/>
                  </a:srgbClr>
                </a:solidFill>
                <a:latin typeface="Meiryo UI"/>
                <a:ea typeface="Meiryo UI"/>
              </a:rPr>
              <a:t>行政サービス提供主体である</a:t>
            </a:r>
            <a:r>
              <a:rPr lang="en-US" altLang="ja-JP" sz="1600" b="1" noProof="0" dirty="0">
                <a:solidFill>
                  <a:srgbClr val="000000">
                    <a:lumMod val="85000"/>
                    <a:lumOff val="15000"/>
                  </a:srgbClr>
                </a:solidFill>
                <a:latin typeface="Meiryo UI"/>
                <a:ea typeface="Meiryo UI"/>
              </a:rPr>
              <a:t>Service NSW</a:t>
            </a:r>
            <a:r>
              <a:rPr lang="ja-JP" altLang="en-US" sz="1600" b="1" noProof="0" dirty="0">
                <a:solidFill>
                  <a:srgbClr val="000000">
                    <a:lumMod val="85000"/>
                    <a:lumOff val="15000"/>
                  </a:srgbClr>
                </a:solidFill>
                <a:latin typeface="Meiryo UI"/>
                <a:ea typeface="Meiryo UI"/>
              </a:rPr>
              <a:t>は州政府の発行する資格情報をデジタルウォレットで管理することのできるアプリケーションを提供しており</a:t>
            </a:r>
            <a:r>
              <a:rPr lang="en-US" altLang="ja-JP" sz="1600" b="1" baseline="30000" noProof="0" dirty="0">
                <a:solidFill>
                  <a:srgbClr val="000000">
                    <a:lumMod val="85000"/>
                    <a:lumOff val="15000"/>
                  </a:srgbClr>
                </a:solidFill>
                <a:latin typeface="Meiryo UI"/>
                <a:ea typeface="Meiryo UI"/>
              </a:rPr>
              <a:t>1,2</a:t>
            </a:r>
            <a:r>
              <a:rPr lang="ja-JP" altLang="en-US" sz="1600" b="1" noProof="0" dirty="0" err="1">
                <a:solidFill>
                  <a:srgbClr val="000000">
                    <a:lumMod val="85000"/>
                    <a:lumOff val="15000"/>
                  </a:srgbClr>
                </a:solidFill>
                <a:latin typeface="Meiryo UI"/>
                <a:ea typeface="Meiryo UI"/>
              </a:rPr>
              <a:t>、</a:t>
            </a:r>
            <a:r>
              <a:rPr lang="ja-JP" altLang="en-US" sz="1600" b="1" noProof="0" dirty="0">
                <a:solidFill>
                  <a:srgbClr val="000000">
                    <a:lumMod val="85000"/>
                    <a:lumOff val="15000"/>
                  </a:srgbClr>
                </a:solidFill>
                <a:latin typeface="Meiryo UI"/>
                <a:ea typeface="Meiryo UI"/>
              </a:rPr>
              <a:t>その取り組みの中で自己主権型／分散型</a:t>
            </a:r>
            <a:r>
              <a:rPr lang="en-US" altLang="ja-JP" sz="1600" b="1" noProof="0" dirty="0">
                <a:solidFill>
                  <a:srgbClr val="000000">
                    <a:lumMod val="85000"/>
                    <a:lumOff val="15000"/>
                  </a:srgbClr>
                </a:solidFill>
                <a:latin typeface="Meiryo UI"/>
                <a:ea typeface="Meiryo UI"/>
              </a:rPr>
              <a:t>ID</a:t>
            </a:r>
            <a:r>
              <a:rPr lang="ja-JP" altLang="en-US" sz="1600" b="1" noProof="0" dirty="0">
                <a:solidFill>
                  <a:srgbClr val="000000">
                    <a:lumMod val="85000"/>
                    <a:lumOff val="15000"/>
                  </a:srgbClr>
                </a:solidFill>
                <a:latin typeface="Meiryo UI"/>
                <a:ea typeface="Meiryo UI"/>
              </a:rPr>
              <a:t>に関する議論・計画が実施されている</a:t>
            </a:r>
            <a:r>
              <a:rPr lang="en-US" altLang="ja-JP" sz="1600" b="1" baseline="30000" noProof="0" dirty="0">
                <a:solidFill>
                  <a:srgbClr val="000000">
                    <a:lumMod val="85000"/>
                    <a:lumOff val="15000"/>
                  </a:srgbClr>
                </a:solidFill>
                <a:latin typeface="Meiryo UI"/>
                <a:ea typeface="Meiryo UI"/>
              </a:rPr>
              <a:t>3,4</a:t>
            </a:r>
          </a:p>
          <a:p>
            <a:pPr marL="285750" marR="0" lvl="0" indent="-285750" algn="l" defTabSz="609559" rtl="0" eaLnBrk="1" fontAlgn="base" latinLnBrk="0" hangingPunct="1">
              <a:lnSpc>
                <a:spcPct val="100000"/>
              </a:lnSpc>
              <a:spcBef>
                <a:spcPct val="20000"/>
              </a:spcBef>
              <a:spcAft>
                <a:spcPct val="0"/>
              </a:spcAft>
              <a:buClrTx/>
              <a:buSzTx/>
              <a:buFont typeface="Arial" panose="020B0604020202020204" pitchFamily="34" charset="0"/>
              <a:buChar char="•"/>
              <a:tabLst/>
              <a:defRPr/>
            </a:pPr>
            <a:r>
              <a:rPr lang="en-US" altLang="ja-JP" sz="1600" b="1" dirty="0">
                <a:solidFill>
                  <a:srgbClr val="000000">
                    <a:lumMod val="85000"/>
                    <a:lumOff val="15000"/>
                  </a:srgbClr>
                </a:solidFill>
                <a:latin typeface="Meiryo UI"/>
                <a:ea typeface="Meiryo UI"/>
              </a:rPr>
              <a:t>2023</a:t>
            </a:r>
            <a:r>
              <a:rPr lang="ja-JP" altLang="en-US" sz="1600" b="1" dirty="0">
                <a:solidFill>
                  <a:srgbClr val="000000">
                    <a:lumMod val="85000"/>
                    <a:lumOff val="15000"/>
                  </a:srgbClr>
                </a:solidFill>
                <a:latin typeface="Meiryo UI"/>
                <a:ea typeface="Meiryo UI"/>
              </a:rPr>
              <a:t>年</a:t>
            </a:r>
            <a:r>
              <a:rPr lang="en-US" altLang="ja-JP" sz="1600" b="1" dirty="0">
                <a:solidFill>
                  <a:srgbClr val="000000">
                    <a:lumMod val="85000"/>
                    <a:lumOff val="15000"/>
                  </a:srgbClr>
                </a:solidFill>
                <a:latin typeface="Meiryo UI"/>
                <a:ea typeface="Meiryo UI"/>
              </a:rPr>
              <a:t>2</a:t>
            </a:r>
            <a:r>
              <a:rPr lang="ja-JP" altLang="en-US" sz="1600" b="1" dirty="0">
                <a:solidFill>
                  <a:srgbClr val="000000">
                    <a:lumMod val="85000"/>
                    <a:lumOff val="15000"/>
                  </a:srgbClr>
                </a:solidFill>
                <a:latin typeface="Meiryo UI"/>
                <a:ea typeface="Meiryo UI"/>
              </a:rPr>
              <a:t>月には、連邦政府と州・準州政府の間で国家のデジタル</a:t>
            </a:r>
            <a:r>
              <a:rPr lang="en-US" altLang="ja-JP" sz="1600" b="1" dirty="0">
                <a:solidFill>
                  <a:srgbClr val="000000">
                    <a:lumMod val="85000"/>
                    <a:lumOff val="15000"/>
                  </a:srgbClr>
                </a:solidFill>
                <a:latin typeface="Meiryo UI"/>
                <a:ea typeface="Meiryo UI"/>
              </a:rPr>
              <a:t>ID</a:t>
            </a:r>
            <a:r>
              <a:rPr lang="ja-JP" altLang="en-US" sz="1600" b="1" dirty="0">
                <a:solidFill>
                  <a:srgbClr val="000000">
                    <a:lumMod val="85000"/>
                    <a:lumOff val="15000"/>
                  </a:srgbClr>
                </a:solidFill>
                <a:latin typeface="Meiryo UI"/>
                <a:ea typeface="Meiryo UI"/>
              </a:rPr>
              <a:t>システムにデジタル資格情報を含めるための契約に合意したことが報じられている</a:t>
            </a:r>
            <a:r>
              <a:rPr lang="en-US" altLang="ja-JP" sz="1600" b="1" baseline="30000" dirty="0">
                <a:solidFill>
                  <a:srgbClr val="000000">
                    <a:lumMod val="85000"/>
                    <a:lumOff val="15000"/>
                  </a:srgbClr>
                </a:solidFill>
                <a:latin typeface="Meiryo UI"/>
                <a:ea typeface="Meiryo UI"/>
              </a:rPr>
              <a:t>5</a:t>
            </a:r>
            <a:endParaRPr lang="en-US" altLang="ja-JP" sz="1600" b="1" baseline="30000" noProof="0" dirty="0">
              <a:solidFill>
                <a:srgbClr val="000000">
                  <a:lumMod val="85000"/>
                  <a:lumOff val="15000"/>
                </a:srgbClr>
              </a:solidFill>
              <a:latin typeface="Meiryo UI"/>
              <a:ea typeface="Meiryo UI"/>
            </a:endParaRPr>
          </a:p>
          <a:p>
            <a:pPr marL="285750" marR="0" lvl="0" indent="-285750" algn="l" defTabSz="609559" rtl="0" eaLnBrk="1" fontAlgn="base" latinLnBrk="0" hangingPunct="1">
              <a:lnSpc>
                <a:spcPct val="100000"/>
              </a:lnSpc>
              <a:spcBef>
                <a:spcPct val="20000"/>
              </a:spcBef>
              <a:spcAft>
                <a:spcPct val="0"/>
              </a:spcAft>
              <a:buClrTx/>
              <a:buSzTx/>
              <a:buFont typeface="Arial" panose="020B0604020202020204" pitchFamily="34" charset="0"/>
              <a:buChar char="•"/>
              <a:tabLst/>
              <a:defRPr/>
            </a:pPr>
            <a:endParaRPr kumimoji="1" lang="ja-JP" altLang="en-US" sz="1600" b="1" i="0" u="none" strike="noStrike" kern="1200" cap="none" spc="0" normalizeH="0" baseline="30000" noProof="0" dirty="0">
              <a:ln>
                <a:noFill/>
              </a:ln>
              <a:solidFill>
                <a:srgbClr val="000000">
                  <a:lumMod val="85000"/>
                  <a:lumOff val="15000"/>
                </a:srgbClr>
              </a:solidFill>
              <a:effectLst/>
              <a:uLnTx/>
              <a:uFillTx/>
              <a:latin typeface="Meiryo UI"/>
              <a:ea typeface="Meiryo UI"/>
              <a:cs typeface="Arial"/>
            </a:endParaRPr>
          </a:p>
        </p:txBody>
      </p:sp>
      <p:sp>
        <p:nvSpPr>
          <p:cNvPr id="60" name="テキスト ボックス 59"/>
          <p:cNvSpPr txBox="1"/>
          <p:nvPr/>
        </p:nvSpPr>
        <p:spPr>
          <a:xfrm>
            <a:off x="331490" y="5813921"/>
            <a:ext cx="9059423" cy="600801"/>
          </a:xfrm>
          <a:prstGeom prst="rect">
            <a:avLst/>
          </a:prstGeom>
          <a:noFill/>
          <a:ln>
            <a:noFill/>
          </a:ln>
        </p:spPr>
        <p:txBody>
          <a:bodyPr wrap="square" lIns="36000" tIns="36000" rIns="36000" bIns="36000" rtlCol="0" anchor="t">
            <a:noAutofit/>
          </a:bodyPr>
          <a:lstStyle/>
          <a:p>
            <a:pPr lvl="0" latinLnBrk="1">
              <a:defRPr/>
            </a:pPr>
            <a:r>
              <a:rPr kumimoji="1" lang="ja-JP" altLang="en-US" sz="900" b="0" i="0" u="none" strike="noStrike" kern="1200" cap="none" spc="0" normalizeH="0" baseline="0" noProof="0" dirty="0">
                <a:ln>
                  <a:noFill/>
                </a:ln>
                <a:solidFill>
                  <a:srgbClr val="000000"/>
                </a:solidFill>
                <a:effectLst/>
                <a:uLnTx/>
                <a:uFillTx/>
                <a:latin typeface="Meiryo UI"/>
                <a:ea typeface="Meiryo UI"/>
              </a:rPr>
              <a:t>出所</a:t>
            </a:r>
            <a:r>
              <a:rPr kumimoji="1" lang="en-US" altLang="ja-JP" sz="900" b="0" i="0" u="none" strike="noStrike" kern="1200" cap="none" spc="0" normalizeH="0" baseline="0" noProof="0" dirty="0">
                <a:ln>
                  <a:noFill/>
                </a:ln>
                <a:solidFill>
                  <a:srgbClr val="000000"/>
                </a:solidFill>
                <a:effectLst/>
                <a:uLnTx/>
                <a:uFillTx/>
                <a:latin typeface="Meiryo UI"/>
                <a:ea typeface="Meiryo UI"/>
              </a:rPr>
              <a:t>)</a:t>
            </a:r>
          </a:p>
          <a:p>
            <a:pPr lvl="0" latinLnBrk="1">
              <a:defRPr/>
            </a:pPr>
            <a:r>
              <a:rPr kumimoji="1" lang="en-US" altLang="ja-JP" sz="900" b="0" i="0" u="none" strike="noStrike" kern="1200" cap="none" spc="0" normalizeH="0" baseline="0" noProof="0" dirty="0">
                <a:ln>
                  <a:noFill/>
                </a:ln>
                <a:solidFill>
                  <a:srgbClr val="000000"/>
                </a:solidFill>
                <a:effectLst/>
                <a:uLnTx/>
                <a:uFillTx/>
                <a:latin typeface="Meiryo UI"/>
                <a:ea typeface="Meiryo UI"/>
              </a:rPr>
              <a:t>1</a:t>
            </a:r>
            <a:r>
              <a:rPr kumimoji="1" lang="ja-JP" altLang="en-US" sz="900" b="0" i="0" u="none" strike="noStrike" kern="1200" cap="none" spc="0" normalizeH="0" baseline="0" noProof="0" dirty="0">
                <a:ln>
                  <a:noFill/>
                </a:ln>
                <a:solidFill>
                  <a:srgbClr val="000000"/>
                </a:solidFill>
                <a:effectLst/>
                <a:uLnTx/>
                <a:uFillTx/>
                <a:latin typeface="Meiryo UI"/>
                <a:ea typeface="Meiryo UI"/>
              </a:rPr>
              <a:t>　</a:t>
            </a:r>
            <a:r>
              <a:rPr lang="en-US" altLang="ja-JP" sz="900" dirty="0">
                <a:solidFill>
                  <a:srgbClr val="000000"/>
                </a:solidFill>
                <a:latin typeface="Meiryo UI"/>
              </a:rPr>
              <a:t>https://www.service.nsw.gov.au/transaction/get-started-digital-licences</a:t>
            </a:r>
          </a:p>
          <a:p>
            <a:pPr lvl="0" latinLnBrk="1">
              <a:defRPr/>
            </a:pPr>
            <a:r>
              <a:rPr kumimoji="1" lang="en-US" altLang="ja-JP" sz="900" b="0" i="0" u="none" strike="noStrike" kern="1200" cap="none" spc="0" normalizeH="0" baseline="0" noProof="0" dirty="0">
                <a:ln>
                  <a:noFill/>
                </a:ln>
                <a:solidFill>
                  <a:srgbClr val="000000"/>
                </a:solidFill>
                <a:effectLst/>
                <a:uLnTx/>
                <a:uFillTx/>
                <a:latin typeface="Meiryo UI"/>
                <a:ea typeface="Meiryo UI"/>
              </a:rPr>
              <a:t>2</a:t>
            </a:r>
            <a:r>
              <a:rPr kumimoji="1" lang="ja-JP" altLang="en-US" sz="900" b="0" i="0" u="none" strike="noStrike" kern="1200" cap="none" spc="0" normalizeH="0" baseline="0" noProof="0" dirty="0">
                <a:ln>
                  <a:noFill/>
                </a:ln>
                <a:solidFill>
                  <a:srgbClr val="000000"/>
                </a:solidFill>
                <a:effectLst/>
                <a:uLnTx/>
                <a:uFillTx/>
                <a:latin typeface="Meiryo UI"/>
                <a:ea typeface="Meiryo UI"/>
              </a:rPr>
              <a:t>　</a:t>
            </a:r>
            <a:r>
              <a:rPr lang="en-US" altLang="ja-JP" sz="900" dirty="0">
                <a:solidFill>
                  <a:srgbClr val="000000"/>
                </a:solidFill>
                <a:latin typeface="Meiryo UI"/>
              </a:rPr>
              <a:t>https://www.nsw.gov.au/nsw-government/projects-and-initiatives/how-it-works</a:t>
            </a:r>
          </a:p>
          <a:p>
            <a:pPr lvl="0" latinLnBrk="1">
              <a:defRPr/>
            </a:pPr>
            <a:r>
              <a:rPr kumimoji="1" lang="en-US" altLang="ja-JP" sz="900" b="0" i="0" u="none" strike="noStrike" kern="1200" cap="none" spc="0" normalizeH="0" baseline="0" noProof="0" dirty="0">
                <a:ln>
                  <a:noFill/>
                </a:ln>
                <a:solidFill>
                  <a:srgbClr val="000000"/>
                </a:solidFill>
                <a:effectLst/>
                <a:uLnTx/>
                <a:uFillTx/>
                <a:latin typeface="Meiryo UI"/>
                <a:ea typeface="Meiryo UI"/>
              </a:rPr>
              <a:t>3</a:t>
            </a:r>
            <a:r>
              <a:rPr kumimoji="1" lang="ja-JP" altLang="en-US" sz="900" b="0" i="0" u="none" strike="noStrike" kern="1200" cap="none" spc="0" normalizeH="0" baseline="0" noProof="0" dirty="0">
                <a:ln>
                  <a:noFill/>
                </a:ln>
                <a:solidFill>
                  <a:srgbClr val="000000"/>
                </a:solidFill>
                <a:effectLst/>
                <a:uLnTx/>
                <a:uFillTx/>
                <a:latin typeface="Meiryo UI"/>
                <a:ea typeface="Meiryo UI"/>
              </a:rPr>
              <a:t>　</a:t>
            </a:r>
            <a:r>
              <a:rPr lang="en-US" altLang="ja-JP" sz="900" dirty="0">
                <a:solidFill>
                  <a:srgbClr val="000000"/>
                </a:solidFill>
                <a:latin typeface="Meiryo UI"/>
              </a:rPr>
              <a:t>https://www.itnews.com.au/news/service-nsw-to-bring-facial-verification-to-digital-channels-572839</a:t>
            </a:r>
          </a:p>
          <a:p>
            <a:pPr lvl="0" latinLnBrk="1">
              <a:defRPr/>
            </a:pPr>
            <a:r>
              <a:rPr kumimoji="1" lang="en-US" altLang="ja-JP" sz="900" b="0" i="0" u="none" strike="noStrike" kern="1200" cap="none" spc="0" normalizeH="0" baseline="0" noProof="0" dirty="0">
                <a:ln>
                  <a:noFill/>
                </a:ln>
                <a:solidFill>
                  <a:srgbClr val="000000"/>
                </a:solidFill>
                <a:effectLst/>
                <a:uLnTx/>
                <a:uFillTx/>
                <a:latin typeface="Meiryo UI"/>
                <a:ea typeface="Meiryo UI"/>
              </a:rPr>
              <a:t>4</a:t>
            </a:r>
            <a:r>
              <a:rPr kumimoji="1" lang="ja-JP" altLang="en-US" sz="900" b="0" i="0" u="none" strike="noStrike" kern="1200" cap="none" spc="0" normalizeH="0" baseline="0" noProof="0" dirty="0">
                <a:ln>
                  <a:noFill/>
                </a:ln>
                <a:solidFill>
                  <a:srgbClr val="000000"/>
                </a:solidFill>
                <a:effectLst/>
                <a:uLnTx/>
                <a:uFillTx/>
                <a:latin typeface="Meiryo UI"/>
                <a:ea typeface="Meiryo UI"/>
              </a:rPr>
              <a:t>　</a:t>
            </a:r>
            <a:r>
              <a:rPr lang="en-US" altLang="ja-JP" sz="900" dirty="0">
                <a:solidFill>
                  <a:srgbClr val="000000"/>
                </a:solidFill>
                <a:latin typeface="Meiryo UI"/>
              </a:rPr>
              <a:t>https://www.itnews.com.au/news/nsw-ready-to-pilot-decentralised-digital-id-587834</a:t>
            </a:r>
          </a:p>
          <a:p>
            <a:pPr lvl="0" latinLnBrk="1">
              <a:defRPr/>
            </a:pPr>
            <a:r>
              <a:rPr kumimoji="1" lang="en-US" altLang="ja-JP" sz="900" b="0" i="0" u="none" strike="noStrike" kern="1200" cap="none" spc="0" normalizeH="0" baseline="0" noProof="0" dirty="0">
                <a:ln>
                  <a:noFill/>
                </a:ln>
                <a:solidFill>
                  <a:srgbClr val="000000"/>
                </a:solidFill>
                <a:effectLst/>
                <a:uLnTx/>
                <a:uFillTx/>
                <a:latin typeface="Meiryo UI"/>
                <a:ea typeface="Meiryo UI"/>
              </a:rPr>
              <a:t>5</a:t>
            </a:r>
            <a:r>
              <a:rPr kumimoji="1" lang="ja-JP" altLang="en-US" sz="900" b="0" i="0" u="none" strike="noStrike" kern="1200" cap="none" spc="0" normalizeH="0" baseline="0" noProof="0" dirty="0">
                <a:ln>
                  <a:noFill/>
                </a:ln>
                <a:solidFill>
                  <a:srgbClr val="000000"/>
                </a:solidFill>
                <a:effectLst/>
                <a:uLnTx/>
                <a:uFillTx/>
                <a:latin typeface="Meiryo UI"/>
                <a:ea typeface="Meiryo UI"/>
              </a:rPr>
              <a:t>　</a:t>
            </a:r>
            <a:r>
              <a:rPr lang="en-US" altLang="ja-JP" sz="900" dirty="0">
                <a:solidFill>
                  <a:srgbClr val="000000"/>
                </a:solidFill>
                <a:latin typeface="Meiryo UI"/>
              </a:rPr>
              <a:t> https://www.biometricupdate.com/202302/australia-and-state-govts-agree-on-digital-id-credential-sharing-deal</a:t>
            </a:r>
            <a:endParaRPr kumimoji="1" lang="en-US" altLang="ja-JP" sz="900" b="0" i="0" u="none" strike="noStrike" kern="1200" cap="none" spc="0" normalizeH="0" baseline="0" noProof="0" dirty="0">
              <a:ln>
                <a:noFill/>
              </a:ln>
              <a:solidFill>
                <a:srgbClr val="000000"/>
              </a:solidFill>
              <a:effectLst/>
              <a:uLnTx/>
              <a:uFillTx/>
              <a:latin typeface="Meiryo UI"/>
              <a:ea typeface="Meiryo UI"/>
            </a:endParaRPr>
          </a:p>
        </p:txBody>
      </p:sp>
      <p:sp>
        <p:nvSpPr>
          <p:cNvPr id="9" name="正方形/長方形 8"/>
          <p:cNvSpPr/>
          <p:nvPr/>
        </p:nvSpPr>
        <p:spPr>
          <a:xfrm>
            <a:off x="8260080" y="74294"/>
            <a:ext cx="1314431" cy="186395"/>
          </a:xfrm>
          <a:prstGeom prst="rect">
            <a:avLst/>
          </a:prstGeom>
          <a:solidFill>
            <a:schemeClr val="accent2">
              <a:lumMod val="25000"/>
              <a:lumOff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オーストラリア</a:t>
            </a:r>
          </a:p>
        </p:txBody>
      </p:sp>
      <p:sp>
        <p:nvSpPr>
          <p:cNvPr id="12" name="正方形/長方形 11"/>
          <p:cNvSpPr/>
          <p:nvPr/>
        </p:nvSpPr>
        <p:spPr>
          <a:xfrm>
            <a:off x="8260080" y="287160"/>
            <a:ext cx="1314431" cy="186395"/>
          </a:xfrm>
          <a:prstGeom prst="rect">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ニュージーランド</a:t>
            </a:r>
          </a:p>
        </p:txBody>
      </p:sp>
      <p:sp>
        <p:nvSpPr>
          <p:cNvPr id="14" name="正方形/長方形 13"/>
          <p:cNvSpPr/>
          <p:nvPr/>
        </p:nvSpPr>
        <p:spPr>
          <a:xfrm>
            <a:off x="338747" y="2102911"/>
            <a:ext cx="3318616" cy="252000"/>
          </a:xfrm>
          <a:prstGeom prst="rect">
            <a:avLst/>
          </a:prstGeom>
          <a:solidFill>
            <a:schemeClr val="accent2">
              <a:lumMod val="75000"/>
              <a:lumOff val="2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lang="en-US" altLang="ja-JP" sz="1400" b="1" dirty="0">
                <a:solidFill>
                  <a:srgbClr val="FFFFFF"/>
                </a:solidFill>
                <a:latin typeface="Meiryo UI" panose="020B0604030504040204" pitchFamily="50" charset="-128"/>
                <a:ea typeface="Meiryo UI" panose="020B0604030504040204" pitchFamily="50" charset="-128"/>
              </a:rPr>
              <a:t>NSW</a:t>
            </a:r>
            <a:r>
              <a:rPr lang="ja-JP" altLang="en-US" sz="1400" b="1" dirty="0">
                <a:solidFill>
                  <a:srgbClr val="FFFFFF"/>
                </a:solidFill>
                <a:latin typeface="Meiryo UI" panose="020B0604030504040204" pitchFamily="50" charset="-128"/>
                <a:ea typeface="Meiryo UI" panose="020B0604030504040204" pitchFamily="50" charset="-128"/>
              </a:rPr>
              <a:t>デジタル</a:t>
            </a:r>
            <a:r>
              <a:rPr lang="en-US" altLang="ja-JP" sz="1400" b="1" dirty="0">
                <a:solidFill>
                  <a:srgbClr val="FFFFFF"/>
                </a:solidFill>
                <a:latin typeface="Meiryo UI" panose="020B0604030504040204" pitchFamily="50" charset="-128"/>
                <a:ea typeface="Meiryo UI" panose="020B0604030504040204" pitchFamily="50" charset="-128"/>
              </a:rPr>
              <a:t>ID</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16" name="正方形/長方形 15"/>
          <p:cNvSpPr/>
          <p:nvPr/>
        </p:nvSpPr>
        <p:spPr>
          <a:xfrm>
            <a:off x="464158" y="2354911"/>
            <a:ext cx="9033641" cy="1902739"/>
          </a:xfrm>
          <a:prstGeom prst="rect">
            <a:avLst/>
          </a:prstGeom>
          <a:no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R="0" lvl="0" algn="l" defTabSz="914400" rtl="0" eaLnBrk="1" fontAlgn="auto" latinLnBrk="0" hangingPunct="1">
              <a:lnSpc>
                <a:spcPct val="100000"/>
              </a:lnSpc>
              <a:spcBef>
                <a:spcPts val="0"/>
              </a:spcBef>
              <a:spcAft>
                <a:spcPts val="0"/>
              </a:spcAft>
              <a:buClrTx/>
              <a:buSzTx/>
              <a:tabLst/>
              <a:defRPr/>
            </a:pPr>
            <a:r>
              <a:rPr kumimoji="1" lang="en-US" altLang="ja-JP" sz="1400" b="1" i="0" u="sng" strike="noStrike" kern="1200" cap="none" spc="0" normalizeH="0" baseline="0" noProof="0" dirty="0">
                <a:ln>
                  <a:noFill/>
                </a:ln>
                <a:solidFill>
                  <a:srgbClr val="000000"/>
                </a:solidFill>
                <a:effectLst/>
                <a:uLnTx/>
                <a:uFillTx/>
                <a:latin typeface="Arial"/>
                <a:ea typeface="Meiryo UI"/>
              </a:rPr>
              <a:t>Service NSW</a:t>
            </a:r>
            <a:r>
              <a:rPr kumimoji="1" lang="ja-JP" altLang="en-US" sz="1400" b="1" i="0" u="sng" strike="noStrike" kern="1200" cap="none" spc="0" normalizeH="0" baseline="0" noProof="0" dirty="0">
                <a:ln>
                  <a:noFill/>
                </a:ln>
                <a:solidFill>
                  <a:srgbClr val="000000"/>
                </a:solidFill>
                <a:effectLst/>
                <a:uLnTx/>
                <a:uFillTx/>
                <a:latin typeface="Arial"/>
                <a:ea typeface="Meiryo UI"/>
              </a:rPr>
              <a:t>アプリ</a:t>
            </a:r>
            <a:endParaRPr kumimoji="1" lang="en-US" altLang="ja-JP" sz="1400" b="1" i="0" u="sng" strike="noStrike" kern="1200" cap="none" spc="0" normalizeH="0" baseline="0" noProof="0" dirty="0">
              <a:ln>
                <a:noFill/>
              </a:ln>
              <a:solidFill>
                <a:srgbClr val="000000"/>
              </a:solidFill>
              <a:effectLst/>
              <a:uLnTx/>
              <a:uFillTx/>
              <a:latin typeface="Arial"/>
              <a:ea typeface="Meiryo UI"/>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en-US" altLang="ja-JP" sz="1200" i="0" strike="noStrike" kern="1200" cap="none" spc="0" normalizeH="0" baseline="0" noProof="0" dirty="0">
                <a:ln>
                  <a:noFill/>
                </a:ln>
                <a:solidFill>
                  <a:srgbClr val="000000"/>
                </a:solidFill>
                <a:effectLst/>
                <a:uLnTx/>
                <a:uFillTx/>
                <a:latin typeface="Arial"/>
                <a:ea typeface="Meiryo UI"/>
              </a:rPr>
              <a:t>Service NSW</a:t>
            </a:r>
            <a:r>
              <a:rPr kumimoji="1" lang="ja-JP" altLang="en-US" sz="1200" i="0" strike="noStrike" kern="1200" cap="none" spc="0" normalizeH="0" baseline="0" noProof="0" dirty="0" err="1">
                <a:ln>
                  <a:noFill/>
                </a:ln>
                <a:solidFill>
                  <a:srgbClr val="000000"/>
                </a:solidFill>
                <a:effectLst/>
                <a:uLnTx/>
                <a:uFillTx/>
                <a:latin typeface="Arial"/>
                <a:ea typeface="Meiryo UI"/>
              </a:rPr>
              <a:t>が提</a:t>
            </a:r>
            <a:r>
              <a:rPr kumimoji="1" lang="ja-JP" altLang="en-US" sz="1200" i="0" strike="noStrike" kern="1200" cap="none" spc="0" normalizeH="0" baseline="0" noProof="0" dirty="0">
                <a:ln>
                  <a:noFill/>
                </a:ln>
                <a:solidFill>
                  <a:srgbClr val="000000"/>
                </a:solidFill>
                <a:effectLst/>
                <a:uLnTx/>
                <a:uFillTx/>
                <a:latin typeface="Arial"/>
                <a:ea typeface="Meiryo UI"/>
              </a:rPr>
              <a:t>供するスマートフォンアプリであり、ユーザーは州政府の発行する一部の資格情報を端末に保存し、表示することができる。</a:t>
            </a:r>
            <a:r>
              <a:rPr lang="ja-JP" altLang="en-US" sz="1200" dirty="0">
                <a:solidFill>
                  <a:srgbClr val="000000"/>
                </a:solidFill>
                <a:latin typeface="Arial"/>
                <a:ea typeface="Meiryo UI"/>
              </a:rPr>
              <a:t>利用にはオンライン行政サービスプラットフォームである</a:t>
            </a:r>
            <a:r>
              <a:rPr lang="en-US" altLang="ja-JP" sz="1200" dirty="0" err="1">
                <a:solidFill>
                  <a:srgbClr val="000000"/>
                </a:solidFill>
                <a:latin typeface="Arial"/>
                <a:ea typeface="Meiryo UI"/>
              </a:rPr>
              <a:t>MyServiceNSW</a:t>
            </a:r>
            <a:r>
              <a:rPr lang="ja-JP" altLang="en-US" sz="1200" dirty="0">
                <a:solidFill>
                  <a:srgbClr val="000000"/>
                </a:solidFill>
                <a:latin typeface="Arial"/>
                <a:ea typeface="Meiryo UI"/>
              </a:rPr>
              <a:t>のアカウントと、セルフィ</a:t>
            </a:r>
            <a:r>
              <a:rPr lang="en-US" altLang="ja-JP" sz="1200" dirty="0">
                <a:solidFill>
                  <a:srgbClr val="000000"/>
                </a:solidFill>
                <a:latin typeface="Arial"/>
                <a:ea typeface="Meiryo UI"/>
              </a:rPr>
              <a:t>―</a:t>
            </a:r>
            <a:r>
              <a:rPr lang="ja-JP" altLang="en-US" sz="1200" dirty="0">
                <a:solidFill>
                  <a:srgbClr val="000000"/>
                </a:solidFill>
                <a:latin typeface="Arial"/>
                <a:ea typeface="Meiryo UI"/>
              </a:rPr>
              <a:t>と</a:t>
            </a:r>
            <a:r>
              <a:rPr lang="en-US" altLang="ja-JP" sz="1200" dirty="0">
                <a:solidFill>
                  <a:srgbClr val="000000"/>
                </a:solidFill>
                <a:latin typeface="Arial"/>
                <a:ea typeface="Meiryo UI"/>
              </a:rPr>
              <a:t>2</a:t>
            </a:r>
            <a:r>
              <a:rPr lang="ja-JP" altLang="en-US" sz="1200" dirty="0">
                <a:solidFill>
                  <a:srgbClr val="000000"/>
                </a:solidFill>
                <a:latin typeface="Arial"/>
                <a:ea typeface="Meiryo UI"/>
              </a:rPr>
              <a:t>つ以上の身分証明書による</a:t>
            </a:r>
            <a:r>
              <a:rPr lang="en-US" altLang="ja-JP" sz="1200" dirty="0">
                <a:solidFill>
                  <a:srgbClr val="000000"/>
                </a:solidFill>
                <a:latin typeface="Arial"/>
                <a:ea typeface="Meiryo UI"/>
              </a:rPr>
              <a:t>NSW</a:t>
            </a:r>
            <a:r>
              <a:rPr lang="ja-JP" altLang="en-US" sz="1200" dirty="0">
                <a:solidFill>
                  <a:srgbClr val="000000"/>
                </a:solidFill>
                <a:latin typeface="Arial"/>
                <a:ea typeface="Meiryo UI"/>
              </a:rPr>
              <a:t>デジタル</a:t>
            </a:r>
            <a:r>
              <a:rPr lang="en-US" altLang="ja-JP" sz="1200" dirty="0">
                <a:solidFill>
                  <a:srgbClr val="000000"/>
                </a:solidFill>
                <a:latin typeface="Arial"/>
                <a:ea typeface="Meiryo UI"/>
              </a:rPr>
              <a:t>ID</a:t>
            </a:r>
            <a:r>
              <a:rPr lang="ja-JP" altLang="en-US" sz="1200" dirty="0">
                <a:solidFill>
                  <a:srgbClr val="000000"/>
                </a:solidFill>
                <a:latin typeface="Arial"/>
                <a:ea typeface="Meiryo UI"/>
              </a:rPr>
              <a:t>の作成が必要となる</a:t>
            </a:r>
            <a:endParaRPr lang="en-US" altLang="ja-JP" sz="1200" dirty="0">
              <a:solidFill>
                <a:srgbClr val="000000"/>
              </a:solidFill>
              <a:latin typeface="Arial"/>
              <a:ea typeface="Meiryo UI"/>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ja-JP" altLang="en-US" sz="1200" dirty="0">
                <a:solidFill>
                  <a:srgbClr val="000000"/>
                </a:solidFill>
                <a:latin typeface="Arial"/>
                <a:ea typeface="Meiryo UI"/>
              </a:rPr>
              <a:t>現状運転免許証、</a:t>
            </a:r>
            <a:r>
              <a:rPr lang="en-US" altLang="ja-JP" sz="1200" dirty="0">
                <a:solidFill>
                  <a:srgbClr val="000000"/>
                </a:solidFill>
                <a:latin typeface="Arial"/>
                <a:ea typeface="Meiryo UI"/>
              </a:rPr>
              <a:t>Covid-19</a:t>
            </a:r>
            <a:r>
              <a:rPr lang="ja-JP" altLang="en-US" sz="1200" dirty="0">
                <a:solidFill>
                  <a:srgbClr val="000000"/>
                </a:solidFill>
                <a:latin typeface="Arial"/>
                <a:ea typeface="Meiryo UI"/>
              </a:rPr>
              <a:t>デジタル証明書、個人事業主免許、船舶運転免許等</a:t>
            </a:r>
            <a:r>
              <a:rPr lang="en-US" altLang="ja-JP" sz="1200" dirty="0">
                <a:solidFill>
                  <a:srgbClr val="000000"/>
                </a:solidFill>
                <a:latin typeface="Arial"/>
                <a:ea typeface="Meiryo UI"/>
              </a:rPr>
              <a:t>12</a:t>
            </a:r>
            <a:r>
              <a:rPr lang="ja-JP" altLang="en-US" sz="1200" dirty="0">
                <a:solidFill>
                  <a:srgbClr val="000000"/>
                </a:solidFill>
                <a:latin typeface="Arial"/>
                <a:ea typeface="Meiryo UI"/>
              </a:rPr>
              <a:t>の資格情報が利用可能となっているおり、州政府のパートナー企業や政府機関で使用することができる。データモデルや準拠している技術標準は現状確認できなかった</a:t>
            </a:r>
            <a:endParaRPr lang="en-US" altLang="ja-JP" sz="1200" dirty="0">
              <a:solidFill>
                <a:srgbClr val="000000"/>
              </a:solidFill>
              <a:latin typeface="Arial"/>
              <a:ea typeface="Meiryo UI"/>
            </a:endParaRPr>
          </a:p>
          <a:p>
            <a:pPr marR="0" lvl="0" algn="l" defTabSz="914400" rtl="0" eaLnBrk="1" fontAlgn="auto" latinLnBrk="0" hangingPunct="1">
              <a:lnSpc>
                <a:spcPct val="100000"/>
              </a:lnSpc>
              <a:spcBef>
                <a:spcPts val="0"/>
              </a:spcBef>
              <a:spcAft>
                <a:spcPts val="0"/>
              </a:spcAft>
              <a:buClrTx/>
              <a:buSzTx/>
              <a:tabLst/>
              <a:defRPr/>
            </a:pPr>
            <a:endParaRPr lang="en-US" altLang="ja-JP" sz="1200" dirty="0">
              <a:solidFill>
                <a:srgbClr val="000000"/>
              </a:solidFill>
              <a:latin typeface="Arial"/>
              <a:ea typeface="Meiryo UI"/>
            </a:endParaRPr>
          </a:p>
          <a:p>
            <a:pPr marR="0" lvl="0" algn="l" defTabSz="914400" rtl="0" eaLnBrk="1" fontAlgn="auto" latinLnBrk="0" hangingPunct="1">
              <a:lnSpc>
                <a:spcPct val="100000"/>
              </a:lnSpc>
              <a:spcBef>
                <a:spcPts val="0"/>
              </a:spcBef>
              <a:spcAft>
                <a:spcPts val="0"/>
              </a:spcAft>
              <a:buClrTx/>
              <a:buSzTx/>
              <a:tabLst/>
              <a:defRPr/>
            </a:pPr>
            <a:r>
              <a:rPr lang="ja-JP" altLang="en-US" sz="1400" b="1" u="sng" dirty="0">
                <a:solidFill>
                  <a:srgbClr val="000000"/>
                </a:solidFill>
                <a:latin typeface="Arial"/>
                <a:ea typeface="Meiryo UI"/>
              </a:rPr>
              <a:t>自己主権・分散型</a:t>
            </a:r>
            <a:r>
              <a:rPr lang="en-US" altLang="ja-JP" sz="1400" b="1" u="sng" dirty="0">
                <a:solidFill>
                  <a:srgbClr val="000000"/>
                </a:solidFill>
                <a:latin typeface="Arial"/>
                <a:ea typeface="Meiryo UI"/>
              </a:rPr>
              <a:t>ID</a:t>
            </a:r>
            <a:r>
              <a:rPr lang="ja-JP" altLang="en-US" sz="1400" b="1" u="sng" dirty="0" err="1">
                <a:solidFill>
                  <a:srgbClr val="000000"/>
                </a:solidFill>
                <a:latin typeface="Arial"/>
                <a:ea typeface="Meiryo UI"/>
              </a:rPr>
              <a:t>への</a:t>
            </a:r>
            <a:r>
              <a:rPr lang="ja-JP" altLang="en-US" sz="1400" b="1" u="sng" dirty="0">
                <a:solidFill>
                  <a:srgbClr val="000000"/>
                </a:solidFill>
                <a:latin typeface="Arial"/>
                <a:ea typeface="Meiryo UI"/>
              </a:rPr>
              <a:t>言及</a:t>
            </a:r>
            <a:endParaRPr lang="en-US" altLang="ja-JP" sz="1400" b="1" u="sng" dirty="0">
              <a:solidFill>
                <a:srgbClr val="000000"/>
              </a:solidFill>
              <a:latin typeface="Arial"/>
              <a:ea typeface="Meiryo UI"/>
            </a:endParaRPr>
          </a:p>
          <a:p>
            <a:pPr marL="171450" lvl="0" indent="-171450">
              <a:buFont typeface="Arial" panose="020B0604020202020204" pitchFamily="34" charset="0"/>
              <a:buChar char="•"/>
              <a:defRPr/>
            </a:pPr>
            <a:r>
              <a:rPr lang="ja-JP" altLang="en-US" sz="1200" dirty="0">
                <a:solidFill>
                  <a:srgbClr val="000000"/>
                </a:solidFill>
                <a:latin typeface="Arial"/>
                <a:ea typeface="Meiryo UI"/>
              </a:rPr>
              <a:t>州政府は</a:t>
            </a:r>
            <a:r>
              <a:rPr lang="en-US" altLang="ja-JP" sz="1200" dirty="0">
                <a:solidFill>
                  <a:srgbClr val="000000"/>
                </a:solidFill>
              </a:rPr>
              <a:t>NSW</a:t>
            </a:r>
            <a:r>
              <a:rPr lang="ja-JP" altLang="en-US" sz="1200" dirty="0">
                <a:solidFill>
                  <a:srgbClr val="000000"/>
                </a:solidFill>
              </a:rPr>
              <a:t>デジタル</a:t>
            </a:r>
            <a:r>
              <a:rPr lang="en-US" altLang="ja-JP" sz="1200" dirty="0">
                <a:solidFill>
                  <a:srgbClr val="000000"/>
                </a:solidFill>
              </a:rPr>
              <a:t>ID</a:t>
            </a:r>
            <a:r>
              <a:rPr lang="ja-JP" altLang="en-US" sz="1200" dirty="0">
                <a:solidFill>
                  <a:srgbClr val="000000"/>
                </a:solidFill>
              </a:rPr>
              <a:t>について、「</a:t>
            </a:r>
            <a:r>
              <a:rPr lang="en-US" altLang="ja-JP" sz="1200" dirty="0">
                <a:solidFill>
                  <a:srgbClr val="000000"/>
                </a:solidFill>
              </a:rPr>
              <a:t>NSW</a:t>
            </a:r>
            <a:r>
              <a:rPr lang="ja-JP" altLang="en-US" sz="1200" dirty="0">
                <a:solidFill>
                  <a:srgbClr val="000000"/>
                </a:solidFill>
              </a:rPr>
              <a:t>デジタル</a:t>
            </a:r>
            <a:r>
              <a:rPr lang="en-US" altLang="ja-JP" sz="1200" dirty="0">
                <a:solidFill>
                  <a:srgbClr val="000000"/>
                </a:solidFill>
              </a:rPr>
              <a:t>ID</a:t>
            </a:r>
            <a:r>
              <a:rPr lang="ja-JP" altLang="en-US" sz="1200" dirty="0">
                <a:solidFill>
                  <a:srgbClr val="000000"/>
                </a:solidFill>
              </a:rPr>
              <a:t>とそのパイロットでは、</a:t>
            </a:r>
            <a:r>
              <a:rPr lang="ja-JP" altLang="en-US" sz="1200" b="1" u="sng" dirty="0">
                <a:solidFill>
                  <a:schemeClr val="accent2">
                    <a:lumMod val="75000"/>
                    <a:lumOff val="25000"/>
                  </a:schemeClr>
                </a:solidFill>
              </a:rPr>
              <a:t>暗号化された個人情報をデバイスに保管でき、政府や民間企業によって中央保持されることはない</a:t>
            </a:r>
            <a:r>
              <a:rPr lang="ja-JP" altLang="en-US" sz="1200" dirty="0">
                <a:solidFill>
                  <a:srgbClr val="000000"/>
                </a:solidFill>
              </a:rPr>
              <a:t>。」「ウォレットによって</a:t>
            </a:r>
            <a:r>
              <a:rPr lang="ja-JP" altLang="en-US" sz="1200" b="1" u="sng" dirty="0">
                <a:solidFill>
                  <a:schemeClr val="accent2">
                    <a:lumMod val="75000"/>
                    <a:lumOff val="25000"/>
                  </a:schemeClr>
                </a:solidFill>
              </a:rPr>
              <a:t>信頼され、分散化され、検証可能な資格情報を管理・共有できるようになる</a:t>
            </a:r>
            <a:r>
              <a:rPr lang="ja-JP" altLang="en-US" sz="1200" dirty="0">
                <a:solidFill>
                  <a:srgbClr val="000000"/>
                </a:solidFill>
              </a:rPr>
              <a:t>」と述べている</a:t>
            </a:r>
            <a:endParaRPr lang="en-US" altLang="ja-JP" sz="1200" dirty="0">
              <a:solidFill>
                <a:srgbClr val="000000"/>
              </a:solidFill>
            </a:endParaRPr>
          </a:p>
        </p:txBody>
      </p:sp>
      <p:sp>
        <p:nvSpPr>
          <p:cNvPr id="17" name="正方形/長方形 16"/>
          <p:cNvSpPr/>
          <p:nvPr/>
        </p:nvSpPr>
        <p:spPr>
          <a:xfrm>
            <a:off x="338747" y="4487194"/>
            <a:ext cx="3318616" cy="252000"/>
          </a:xfrm>
          <a:prstGeom prst="rect">
            <a:avLst/>
          </a:prstGeom>
          <a:solidFill>
            <a:schemeClr val="accent2">
              <a:lumMod val="75000"/>
              <a:lumOff val="2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連邦政府・州政府の連携</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4" name="正方形/長方形 3"/>
          <p:cNvSpPr/>
          <p:nvPr/>
        </p:nvSpPr>
        <p:spPr>
          <a:xfrm>
            <a:off x="405017" y="4765240"/>
            <a:ext cx="9176453" cy="646331"/>
          </a:xfrm>
          <a:prstGeom prst="rect">
            <a:avLst/>
          </a:prstGeom>
        </p:spPr>
        <p:txBody>
          <a:bodyPr wrap="square">
            <a:spAutoFit/>
          </a:bodyPr>
          <a:lstStyle/>
          <a:p>
            <a:pPr marL="171450" indent="-171450">
              <a:buFont typeface="Arial" panose="020B0604020202020204" pitchFamily="34" charset="0"/>
              <a:buChar char="•"/>
              <a:defRPr/>
            </a:pPr>
            <a:r>
              <a:rPr lang="en-US" altLang="ja-JP" sz="1200" dirty="0">
                <a:solidFill>
                  <a:srgbClr val="000000"/>
                </a:solidFill>
              </a:rPr>
              <a:t>NSW</a:t>
            </a:r>
            <a:r>
              <a:rPr lang="ja-JP" altLang="en-US" sz="1200" dirty="0">
                <a:solidFill>
                  <a:srgbClr val="000000"/>
                </a:solidFill>
              </a:rPr>
              <a:t>州政府は連邦政府との資格情報の連携についても検討中であるとしているが</a:t>
            </a:r>
            <a:r>
              <a:rPr lang="en-US" altLang="ja-JP" sz="1200" baseline="30000" dirty="0">
                <a:solidFill>
                  <a:srgbClr val="000000"/>
                </a:solidFill>
              </a:rPr>
              <a:t>2</a:t>
            </a:r>
            <a:r>
              <a:rPr lang="ja-JP" altLang="en-US" sz="1200" dirty="0" err="1">
                <a:solidFill>
                  <a:srgbClr val="000000"/>
                </a:solidFill>
              </a:rPr>
              <a:t>、</a:t>
            </a:r>
            <a:r>
              <a:rPr lang="en-US" altLang="ja-JP" sz="1200" dirty="0">
                <a:solidFill>
                  <a:srgbClr val="000000"/>
                </a:solidFill>
              </a:rPr>
              <a:t>2023</a:t>
            </a:r>
            <a:r>
              <a:rPr lang="ja-JP" altLang="en-US" sz="1200" dirty="0">
                <a:solidFill>
                  <a:srgbClr val="000000"/>
                </a:solidFill>
              </a:rPr>
              <a:t>年</a:t>
            </a:r>
            <a:r>
              <a:rPr lang="en-US" altLang="ja-JP" sz="1200" dirty="0">
                <a:solidFill>
                  <a:srgbClr val="000000"/>
                </a:solidFill>
              </a:rPr>
              <a:t>2</a:t>
            </a:r>
            <a:r>
              <a:rPr lang="ja-JP" altLang="en-US" sz="1200" dirty="0">
                <a:solidFill>
                  <a:srgbClr val="000000"/>
                </a:solidFill>
              </a:rPr>
              <a:t>月に連邦政府が新しい国家デジタル</a:t>
            </a:r>
            <a:r>
              <a:rPr lang="en-US" altLang="ja-JP" sz="1200" dirty="0">
                <a:solidFill>
                  <a:srgbClr val="000000"/>
                </a:solidFill>
              </a:rPr>
              <a:t>ID</a:t>
            </a:r>
            <a:r>
              <a:rPr lang="ja-JP" altLang="en-US" sz="1200" dirty="0">
                <a:solidFill>
                  <a:srgbClr val="000000"/>
                </a:solidFill>
              </a:rPr>
              <a:t>システムにデジタル資格情報を含めるために、州および準州との契約に合意したと報じられた</a:t>
            </a:r>
            <a:endParaRPr lang="en-US" altLang="ja-JP" sz="1200" dirty="0">
              <a:solidFill>
                <a:srgbClr val="000000"/>
              </a:solidFill>
            </a:endParaRPr>
          </a:p>
          <a:p>
            <a:pPr marL="171450" indent="-171450">
              <a:buFont typeface="Arial" panose="020B0604020202020204" pitchFamily="34" charset="0"/>
              <a:buChar char="•"/>
              <a:defRPr/>
            </a:pPr>
            <a:r>
              <a:rPr lang="ja-JP" altLang="en-US" sz="1200" dirty="0">
                <a:solidFill>
                  <a:srgbClr val="000000"/>
                </a:solidFill>
              </a:rPr>
              <a:t>これにより、</a:t>
            </a:r>
            <a:r>
              <a:rPr lang="ja-JP" altLang="en-US" sz="1200" b="1" u="sng" dirty="0">
                <a:solidFill>
                  <a:schemeClr val="accent2">
                    <a:lumMod val="75000"/>
                    <a:lumOff val="25000"/>
                  </a:schemeClr>
                </a:solidFill>
              </a:rPr>
              <a:t>国際標準に基づいたデジタル資格情報をウォレットに保管し、全国的に使用可能になる</a:t>
            </a:r>
            <a:r>
              <a:rPr lang="ja-JP" altLang="en-US" sz="1200" dirty="0">
                <a:solidFill>
                  <a:srgbClr val="000000"/>
                </a:solidFill>
              </a:rPr>
              <a:t>とされている</a:t>
            </a:r>
            <a:endParaRPr lang="en-US" altLang="ja-JP" sz="1200" dirty="0">
              <a:solidFill>
                <a:srgbClr val="000000"/>
              </a:solidFill>
            </a:endParaRPr>
          </a:p>
        </p:txBody>
      </p:sp>
    </p:spTree>
    <p:extLst>
      <p:ext uri="{BB962C8B-B14F-4D97-AF65-F5344CB8AC3E}">
        <p14:creationId xmlns:p14="http://schemas.microsoft.com/office/powerpoint/2010/main" val="1954838821"/>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タイトル 7"/>
          <p:cNvSpPr>
            <a:spLocks noGrp="1"/>
          </p:cNvSpPr>
          <p:nvPr>
            <p:ph type="title"/>
          </p:nvPr>
        </p:nvSpPr>
        <p:spPr>
          <a:xfrm>
            <a:off x="331490" y="164692"/>
            <a:ext cx="9243021" cy="497459"/>
          </a:xfrm>
        </p:spPr>
        <p:txBody>
          <a:bodyPr>
            <a:normAutofit fontScale="90000"/>
          </a:bodyPr>
          <a:lstStyle/>
          <a:p>
            <a:r>
              <a:rPr lang="en-US" altLang="ja-JP" sz="1100" dirty="0">
                <a:solidFill>
                  <a:srgbClr val="002060"/>
                </a:solidFill>
              </a:rPr>
              <a:t>3.3.3</a:t>
            </a:r>
            <a:r>
              <a:rPr lang="ja-JP" altLang="en-US" sz="1100" dirty="0">
                <a:solidFill>
                  <a:srgbClr val="002060"/>
                </a:solidFill>
              </a:rPr>
              <a:t>　自己主権型／分散型アイデンティティに関する取り組み・ユースケース　</a:t>
            </a:r>
            <a:r>
              <a:rPr lang="en-US" altLang="ja-JP" sz="1400" b="1" spc="0" dirty="0">
                <a:solidFill>
                  <a:srgbClr val="002060"/>
                </a:solidFill>
              </a:rPr>
              <a:t/>
            </a:r>
            <a:br>
              <a:rPr lang="en-US" altLang="ja-JP" sz="1400" b="1" spc="0" dirty="0">
                <a:solidFill>
                  <a:srgbClr val="002060"/>
                </a:solidFill>
              </a:rPr>
            </a:br>
            <a:r>
              <a:rPr lang="ja-JP" altLang="en-US" sz="2000" dirty="0">
                <a:solidFill>
                  <a:srgbClr val="002060"/>
                </a:solidFill>
              </a:rPr>
              <a:t>ユースケース：学生登録・本人確認プロセスの分散化</a:t>
            </a:r>
            <a:endParaRPr lang="ja-JP" altLang="en-US" sz="3100" b="1" spc="0" dirty="0">
              <a:solidFill>
                <a:srgbClr val="002060"/>
              </a:solidFill>
            </a:endParaRPr>
          </a:p>
        </p:txBody>
      </p:sp>
      <p:sp>
        <p:nvSpPr>
          <p:cNvPr id="10" name="正方形/長方形 9"/>
          <p:cNvSpPr/>
          <p:nvPr/>
        </p:nvSpPr>
        <p:spPr>
          <a:xfrm>
            <a:off x="8260080" y="74294"/>
            <a:ext cx="1314431" cy="186395"/>
          </a:xfrm>
          <a:prstGeom prst="rect">
            <a:avLst/>
          </a:prstGeom>
          <a:solidFill>
            <a:schemeClr val="accent2">
              <a:lumMod val="25000"/>
              <a:lumOff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オーストラリア</a:t>
            </a:r>
          </a:p>
        </p:txBody>
      </p:sp>
      <p:sp>
        <p:nvSpPr>
          <p:cNvPr id="11" name="正方形/長方形 10"/>
          <p:cNvSpPr/>
          <p:nvPr/>
        </p:nvSpPr>
        <p:spPr>
          <a:xfrm>
            <a:off x="8260080" y="287160"/>
            <a:ext cx="1314431" cy="186395"/>
          </a:xfrm>
          <a:prstGeom prst="rect">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ニュージーランド</a:t>
            </a:r>
          </a:p>
        </p:txBody>
      </p:sp>
      <p:sp>
        <p:nvSpPr>
          <p:cNvPr id="12" name="テキスト ボックス 11"/>
          <p:cNvSpPr txBox="1"/>
          <p:nvPr/>
        </p:nvSpPr>
        <p:spPr>
          <a:xfrm>
            <a:off x="234785" y="6398051"/>
            <a:ext cx="9259174" cy="408974"/>
          </a:xfrm>
          <a:prstGeom prst="rect">
            <a:avLst/>
          </a:prstGeom>
          <a:noFill/>
          <a:ln>
            <a:noFill/>
          </a:ln>
        </p:spPr>
        <p:txBody>
          <a:bodyPr wrap="square" lIns="36000" tIns="36000" rIns="36000" bIns="36000"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rgbClr val="000000"/>
                </a:solidFill>
                <a:effectLst/>
                <a:uLnTx/>
                <a:uFillTx/>
                <a:latin typeface="Meiryo UI"/>
                <a:ea typeface="Meiryo UI"/>
                <a:cs typeface="+mn-cs"/>
              </a:rPr>
              <a:t>出所） １　</a:t>
            </a:r>
            <a:r>
              <a:rPr kumimoji="1" lang="en-US" altLang="ja-JP" sz="900" b="0" i="0" u="none" strike="noStrike" kern="1200" cap="none" spc="0" normalizeH="0" baseline="0" noProof="0" dirty="0">
                <a:ln>
                  <a:noFill/>
                </a:ln>
                <a:solidFill>
                  <a:srgbClr val="000000"/>
                </a:solidFill>
                <a:effectLst/>
                <a:uLnTx/>
                <a:uFillTx/>
                <a:latin typeface="Meiryo UI"/>
                <a:ea typeface="Meiryo UI"/>
                <a:cs typeface="+mn-cs"/>
              </a:rPr>
              <a:t>https://www.zdnet.com/article/mastercard-expands-digital-id-trial-with-deakin-and-australia-post/</a:t>
            </a:r>
            <a:r>
              <a:rPr kumimoji="1" lang="ja-JP" altLang="en-US" sz="900" b="0" i="0" u="none" strike="noStrike" kern="1200" cap="none" spc="0" normalizeH="0" baseline="0" noProof="0" dirty="0">
                <a:ln>
                  <a:noFill/>
                </a:ln>
                <a:solidFill>
                  <a:srgbClr val="000000"/>
                </a:solidFill>
                <a:effectLst/>
                <a:uLnTx/>
                <a:uFillTx/>
                <a:latin typeface="Meiryo UI"/>
                <a:ea typeface="Meiryo UI"/>
                <a:cs typeface="+mn-cs"/>
              </a:rPr>
              <a:t>　　  </a:t>
            </a:r>
            <a:endParaRPr kumimoji="1" lang="en-US" altLang="ja-JP" sz="900" b="0" i="0" u="none" strike="noStrike" kern="1200" cap="none" spc="0" normalizeH="0" baseline="0" noProof="0" dirty="0">
              <a:ln>
                <a:noFill/>
              </a:ln>
              <a:solidFill>
                <a:srgbClr val="000000"/>
              </a:solidFill>
              <a:effectLst/>
              <a:uLnTx/>
              <a:uFillTx/>
              <a:latin typeface="Meiryo UI"/>
              <a:ea typeface="Meiryo U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rgbClr val="000000"/>
                </a:solidFill>
                <a:effectLst/>
                <a:uLnTx/>
                <a:uFillTx/>
                <a:latin typeface="Meiryo UI"/>
                <a:ea typeface="Meiryo UI"/>
                <a:cs typeface="+mn-cs"/>
              </a:rPr>
              <a:t>　　　　　２　</a:t>
            </a:r>
            <a:r>
              <a:rPr kumimoji="1" lang="en-US" altLang="ja-JP" sz="900" b="0" i="0" u="none" strike="noStrike" kern="1200" cap="none" spc="0" normalizeH="0" baseline="0" noProof="0" dirty="0">
                <a:ln>
                  <a:noFill/>
                </a:ln>
                <a:solidFill>
                  <a:srgbClr val="000000"/>
                </a:solidFill>
                <a:effectLst/>
                <a:uLnTx/>
                <a:uFillTx/>
                <a:latin typeface="Meiryo UI"/>
                <a:ea typeface="Meiryo UI"/>
                <a:cs typeface="+mn-cs"/>
              </a:rPr>
              <a:t>https://www.deakin.edu.au/about-deakin/news-and-media-releases/articles/deakin-and-mastercard-trialling-a-new-digital-identity-service2</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rgbClr val="000000"/>
                </a:solidFill>
                <a:effectLst/>
                <a:uLnTx/>
                <a:uFillTx/>
                <a:latin typeface="Meiryo UI"/>
                <a:ea typeface="Meiryo UI"/>
                <a:cs typeface="+mn-cs"/>
              </a:rPr>
              <a:t>　　　　</a:t>
            </a:r>
            <a:endParaRPr kumimoji="1" lang="en-US" altLang="ja-JP" sz="900" b="0"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13" name="正方形/長方形 12"/>
          <p:cNvSpPr/>
          <p:nvPr/>
        </p:nvSpPr>
        <p:spPr>
          <a:xfrm>
            <a:off x="179479" y="2962086"/>
            <a:ext cx="4621121" cy="212209"/>
          </a:xfrm>
          <a:prstGeom prst="rect">
            <a:avLst/>
          </a:prstGeom>
          <a:solidFill>
            <a:schemeClr val="accent1">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ペインポイント</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14" name="正方形/長方形 13"/>
          <p:cNvSpPr/>
          <p:nvPr/>
        </p:nvSpPr>
        <p:spPr>
          <a:xfrm>
            <a:off x="5107053" y="727661"/>
            <a:ext cx="1224136" cy="181316"/>
          </a:xfrm>
          <a:prstGeom prst="rect">
            <a:avLst/>
          </a:prstGeom>
          <a:solidFill>
            <a:schemeClr val="accent1">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エンティティ</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15" name="正方形/長方形 14"/>
          <p:cNvSpPr/>
          <p:nvPr/>
        </p:nvSpPr>
        <p:spPr>
          <a:xfrm>
            <a:off x="5108029" y="719778"/>
            <a:ext cx="4603530" cy="1686114"/>
          </a:xfrm>
          <a:prstGeom prst="rect">
            <a:avLst/>
          </a:prstGeom>
          <a:noFill/>
          <a:ln>
            <a:solidFill>
              <a:schemeClr val="accent2">
                <a:lumMod val="25000"/>
                <a:lumOff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16" name="テキスト ボックス 15"/>
          <p:cNvSpPr txBox="1"/>
          <p:nvPr/>
        </p:nvSpPr>
        <p:spPr>
          <a:xfrm>
            <a:off x="5265229" y="983197"/>
            <a:ext cx="4099488" cy="646331"/>
          </a:xfrm>
          <a:prstGeom prst="rect">
            <a:avLst/>
          </a:prstGeom>
          <a:noFill/>
        </p:spPr>
        <p:txBody>
          <a:bodyPr wrap="square" rtlCol="0">
            <a:sp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費用負担主体：不明</a:t>
            </a:r>
            <a:endPar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価値提供主体：オーストラリア郵便公社、</a:t>
            </a:r>
            <a:r>
              <a:rPr kumimoji="1" lang="en-US" altLang="ja-JP" sz="1200" b="0" i="0" u="none" strike="noStrike" kern="1200" cap="none" spc="0" normalizeH="0" baseline="0" noProof="0" dirty="0" err="1">
                <a:ln>
                  <a:noFill/>
                </a:ln>
                <a:solidFill>
                  <a:srgbClr val="000000"/>
                </a:solidFill>
                <a:effectLst/>
                <a:uLnTx/>
                <a:uFillTx/>
                <a:latin typeface="Meiryo UI" panose="020B0604030504040204" pitchFamily="50" charset="-128"/>
                <a:ea typeface="Meiryo UI" panose="020B0604030504040204" pitchFamily="50" charset="-128"/>
                <a:cs typeface="+mn-cs"/>
              </a:rPr>
              <a:t>Mastercard</a:t>
            </a:r>
            <a:endPar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参加者：ディーキン大学（学生）</a:t>
            </a:r>
            <a:endPar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17" name="正方形/長方形 16"/>
          <p:cNvSpPr/>
          <p:nvPr/>
        </p:nvSpPr>
        <p:spPr>
          <a:xfrm>
            <a:off x="179479" y="727661"/>
            <a:ext cx="1720266" cy="181316"/>
          </a:xfrm>
          <a:prstGeom prst="rect">
            <a:avLst/>
          </a:prstGeom>
          <a:solidFill>
            <a:schemeClr val="accent1">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概要</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18" name="正方形/長方形 17"/>
          <p:cNvSpPr/>
          <p:nvPr/>
        </p:nvSpPr>
        <p:spPr>
          <a:xfrm>
            <a:off x="179478" y="719777"/>
            <a:ext cx="4928551" cy="1696876"/>
          </a:xfrm>
          <a:prstGeom prst="rect">
            <a:avLst/>
          </a:prstGeom>
          <a:noFill/>
          <a:ln>
            <a:solidFill>
              <a:schemeClr val="accent2">
                <a:lumMod val="25000"/>
                <a:lumOff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19" name="テキスト ボックス 18"/>
          <p:cNvSpPr txBox="1"/>
          <p:nvPr/>
        </p:nvSpPr>
        <p:spPr>
          <a:xfrm>
            <a:off x="162915" y="902021"/>
            <a:ext cx="4889933" cy="1569660"/>
          </a:xfrm>
          <a:prstGeom prst="rect">
            <a:avLst/>
          </a:prstGeom>
          <a:noFill/>
        </p:spPr>
        <p:txBody>
          <a:bodyPr wrap="square" rtlCol="0">
            <a:sp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en-US" altLang="ja-JP" sz="1200" b="0" i="0" u="none" strike="noStrike" kern="1200" cap="none" spc="0" normalizeH="0" baseline="0" noProof="0" dirty="0" err="1">
                <a:ln>
                  <a:noFill/>
                </a:ln>
                <a:solidFill>
                  <a:srgbClr val="000000"/>
                </a:solidFill>
                <a:effectLst/>
                <a:uLnTx/>
                <a:uFillTx/>
                <a:latin typeface="Meiryo UI" panose="020B0604030504040204" pitchFamily="50" charset="-128"/>
                <a:ea typeface="Meiryo UI" panose="020B0604030504040204" pitchFamily="50" charset="-128"/>
                <a:cs typeface="+mn-cs"/>
              </a:rPr>
              <a:t>Mastercard</a:t>
            </a: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は、</a:t>
            </a:r>
            <a:r>
              <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2020</a:t>
            </a: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年にオーストラリア郵便公社のデジタル</a:t>
            </a:r>
            <a:r>
              <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ID</a:t>
            </a: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サービス（</a:t>
            </a:r>
            <a:r>
              <a:rPr kumimoji="1" lang="en-US" altLang="ja-JP" sz="1200" b="0" i="0" u="none" strike="noStrike" kern="1200" cap="none" spc="0" normalizeH="0" baseline="0" noProof="0" dirty="0" err="1">
                <a:ln>
                  <a:noFill/>
                </a:ln>
                <a:solidFill>
                  <a:srgbClr val="000000"/>
                </a:solidFill>
                <a:effectLst/>
                <a:uLnTx/>
                <a:uFillTx/>
                <a:latin typeface="Meiryo UI" panose="020B0604030504040204" pitchFamily="50" charset="-128"/>
                <a:ea typeface="Meiryo UI" panose="020B0604030504040204" pitchFamily="50" charset="-128"/>
                <a:cs typeface="+mn-cs"/>
              </a:rPr>
              <a:t>DigitaliD</a:t>
            </a: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）とディーキン大学の学生登録及び本人確認プロセスと統合するパイロットを実施した</a:t>
            </a:r>
            <a:endPar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学生は</a:t>
            </a:r>
            <a:r>
              <a:rPr kumimoji="1" lang="en-US" altLang="ja-JP" sz="1200" b="0" i="0" u="none" strike="noStrike" kern="1200" cap="none" spc="0" normalizeH="0" baseline="0" noProof="0" dirty="0" err="1">
                <a:ln>
                  <a:noFill/>
                </a:ln>
                <a:solidFill>
                  <a:srgbClr val="000000"/>
                </a:solidFill>
                <a:effectLst/>
                <a:uLnTx/>
                <a:uFillTx/>
                <a:latin typeface="Meiryo UI" panose="020B0604030504040204" pitchFamily="50" charset="-128"/>
                <a:ea typeface="Meiryo UI" panose="020B0604030504040204" pitchFamily="50" charset="-128"/>
                <a:cs typeface="+mn-cs"/>
              </a:rPr>
              <a:t>DigitaliD</a:t>
            </a: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を使用して大学のオンライン試験ポータルにアクセスすることができ、これは</a:t>
            </a:r>
            <a:r>
              <a:rPr kumimoji="1" lang="en-US" altLang="ja-JP" sz="1200" b="0" i="0" u="none" strike="noStrike" kern="1200" cap="none" spc="0" normalizeH="0" baseline="0" noProof="0" dirty="0" err="1">
                <a:ln>
                  <a:noFill/>
                </a:ln>
                <a:solidFill>
                  <a:srgbClr val="000000"/>
                </a:solidFill>
                <a:effectLst/>
                <a:uLnTx/>
                <a:uFillTx/>
                <a:latin typeface="Meiryo UI" panose="020B0604030504040204" pitchFamily="50" charset="-128"/>
                <a:ea typeface="Meiryo UI" panose="020B0604030504040204" pitchFamily="50" charset="-128"/>
                <a:cs typeface="+mn-cs"/>
              </a:rPr>
              <a:t>Mastercard</a:t>
            </a: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のネットワーク内のプロバイダーとのサービス統合作業に基づいて行われた</a:t>
            </a:r>
            <a:r>
              <a:rPr kumimoji="1" lang="ja-JP" altLang="en-US" sz="1200" b="0" i="0" u="none" strike="noStrike" kern="1200" cap="none" spc="0" normalizeH="0" baseline="30000" noProof="0" dirty="0">
                <a:ln>
                  <a:noFill/>
                </a:ln>
                <a:solidFill>
                  <a:srgbClr val="000000"/>
                </a:solidFill>
                <a:effectLst/>
                <a:uLnTx/>
                <a:uFillTx/>
                <a:latin typeface="Meiryo UI" panose="020B0604030504040204" pitchFamily="50" charset="-128"/>
                <a:ea typeface="Meiryo UI" panose="020B0604030504040204" pitchFamily="50" charset="-128"/>
                <a:cs typeface="+mn-cs"/>
              </a:rPr>
              <a:t>１</a:t>
            </a:r>
            <a:endParaRPr kumimoji="1" lang="en-US" altLang="ja-JP" sz="1200" b="0" i="0" u="none" strike="noStrike" kern="1200" cap="none" spc="0" normalizeH="0" baseline="3000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銀行や政府機関などのリファレンスポイントによって検証された情報を個人がデバイスに保持することで、分散モデルを実現するとしている</a:t>
            </a:r>
            <a:r>
              <a:rPr kumimoji="1" lang="ja-JP" altLang="en-US" sz="1200" b="0" i="0" u="none" strike="noStrike" kern="1200" cap="none" spc="0" normalizeH="0" baseline="30000" noProof="0" dirty="0">
                <a:ln>
                  <a:noFill/>
                </a:ln>
                <a:solidFill>
                  <a:srgbClr val="000000"/>
                </a:solidFill>
                <a:effectLst/>
                <a:uLnTx/>
                <a:uFillTx/>
                <a:latin typeface="Meiryo UI" panose="020B0604030504040204" pitchFamily="50" charset="-128"/>
                <a:ea typeface="Meiryo UI" panose="020B0604030504040204" pitchFamily="50" charset="-128"/>
                <a:cs typeface="+mn-cs"/>
              </a:rPr>
              <a:t>２</a:t>
            </a:r>
            <a:endParaRPr kumimoji="1" lang="en-US" altLang="ja-JP" sz="1200" b="0" i="0" u="none" strike="noStrike" kern="1200" cap="none" spc="0" normalizeH="0" baseline="3000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20" name="正方形/長方形 19"/>
          <p:cNvSpPr/>
          <p:nvPr/>
        </p:nvSpPr>
        <p:spPr>
          <a:xfrm>
            <a:off x="5107053" y="2962086"/>
            <a:ext cx="4604506" cy="212209"/>
          </a:xfrm>
          <a:prstGeom prst="rect">
            <a:avLst/>
          </a:prstGeom>
          <a:solidFill>
            <a:schemeClr val="accent1">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提供する価値</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21" name="正方形/長方形 20"/>
          <p:cNvSpPr/>
          <p:nvPr/>
        </p:nvSpPr>
        <p:spPr>
          <a:xfrm>
            <a:off x="178502" y="3533436"/>
            <a:ext cx="9533057" cy="2859482"/>
          </a:xfrm>
          <a:prstGeom prst="rect">
            <a:avLst/>
          </a:prstGeom>
          <a:noFill/>
          <a:ln>
            <a:solidFill>
              <a:schemeClr val="accent2">
                <a:lumMod val="25000"/>
                <a:lumOff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22" name="正方形/長方形 21"/>
          <p:cNvSpPr/>
          <p:nvPr/>
        </p:nvSpPr>
        <p:spPr>
          <a:xfrm>
            <a:off x="179479" y="3528043"/>
            <a:ext cx="1440160" cy="264031"/>
          </a:xfrm>
          <a:prstGeom prst="rect">
            <a:avLst/>
          </a:prstGeom>
          <a:solidFill>
            <a:schemeClr val="accent1">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ビジネスモデル</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23" name="正方形/長方形 22"/>
          <p:cNvSpPr/>
          <p:nvPr/>
        </p:nvSpPr>
        <p:spPr>
          <a:xfrm>
            <a:off x="179479" y="3226711"/>
            <a:ext cx="4621121" cy="210792"/>
          </a:xfrm>
          <a:prstGeom prst="rect">
            <a:avLst/>
          </a:prstGeom>
          <a:solidFill>
            <a:schemeClr val="accent2">
              <a:lumMod val="10000"/>
              <a:lumOff val="9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一元的な</a:t>
            </a:r>
            <a:r>
              <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ID</a:t>
            </a: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データベースの保持</a:t>
            </a:r>
          </a:p>
        </p:txBody>
      </p:sp>
      <p:sp>
        <p:nvSpPr>
          <p:cNvPr id="24" name="正方形/長方形 23"/>
          <p:cNvSpPr/>
          <p:nvPr/>
        </p:nvSpPr>
        <p:spPr>
          <a:xfrm>
            <a:off x="5107053" y="3226496"/>
            <a:ext cx="4604506" cy="210792"/>
          </a:xfrm>
          <a:prstGeom prst="rect">
            <a:avLst/>
          </a:prstGeom>
          <a:solidFill>
            <a:schemeClr val="accent2">
              <a:lumMod val="10000"/>
              <a:lumOff val="9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分散型の</a:t>
            </a:r>
            <a:r>
              <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ID</a:t>
            </a: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モデルの導入（実験）</a:t>
            </a:r>
          </a:p>
        </p:txBody>
      </p:sp>
      <p:sp>
        <p:nvSpPr>
          <p:cNvPr id="25" name="二等辺三角形 24"/>
          <p:cNvSpPr/>
          <p:nvPr/>
        </p:nvSpPr>
        <p:spPr>
          <a:xfrm rot="5400000">
            <a:off x="4854483" y="3240638"/>
            <a:ext cx="202287" cy="182508"/>
          </a:xfrm>
          <a:prstGeom prst="triangle">
            <a:avLst/>
          </a:prstGeom>
          <a:solidFill>
            <a:schemeClr val="accent1">
              <a:lumMod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2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26" name="正方形/長方形 25"/>
          <p:cNvSpPr/>
          <p:nvPr/>
        </p:nvSpPr>
        <p:spPr>
          <a:xfrm>
            <a:off x="178502" y="2408769"/>
            <a:ext cx="4928551" cy="485137"/>
          </a:xfrm>
          <a:prstGeom prst="rect">
            <a:avLst/>
          </a:prstGeom>
          <a:noFill/>
          <a:ln>
            <a:solidFill>
              <a:schemeClr val="accent2">
                <a:lumMod val="25000"/>
                <a:lumOff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27" name="正方形/長方形 26"/>
          <p:cNvSpPr/>
          <p:nvPr/>
        </p:nvSpPr>
        <p:spPr>
          <a:xfrm>
            <a:off x="179479" y="2416653"/>
            <a:ext cx="1720266" cy="220018"/>
          </a:xfrm>
          <a:prstGeom prst="rect">
            <a:avLst/>
          </a:prstGeom>
          <a:solidFill>
            <a:schemeClr val="accent1">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使用されている技術</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28" name="正方形/長方形 27"/>
          <p:cNvSpPr/>
          <p:nvPr/>
        </p:nvSpPr>
        <p:spPr>
          <a:xfrm>
            <a:off x="5108029" y="2415249"/>
            <a:ext cx="1720266" cy="220018"/>
          </a:xfrm>
          <a:prstGeom prst="rect">
            <a:avLst/>
          </a:prstGeom>
          <a:solidFill>
            <a:schemeClr val="accent1">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扱う属性情報</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29" name="正方形/長方形 28"/>
          <p:cNvSpPr/>
          <p:nvPr/>
        </p:nvSpPr>
        <p:spPr>
          <a:xfrm>
            <a:off x="5107054" y="2405892"/>
            <a:ext cx="4604506" cy="490255"/>
          </a:xfrm>
          <a:prstGeom prst="rect">
            <a:avLst/>
          </a:prstGeom>
          <a:noFill/>
          <a:ln>
            <a:solidFill>
              <a:schemeClr val="accent2">
                <a:lumMod val="25000"/>
                <a:lumOff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30" name="テキスト ボックス 29"/>
          <p:cNvSpPr txBox="1"/>
          <p:nvPr/>
        </p:nvSpPr>
        <p:spPr>
          <a:xfrm>
            <a:off x="178501" y="2629339"/>
            <a:ext cx="4889933" cy="276999"/>
          </a:xfrm>
          <a:prstGeom prst="rect">
            <a:avLst/>
          </a:prstGeom>
          <a:noFill/>
        </p:spPr>
        <p:txBody>
          <a:bodyPr wrap="square" rtlCol="0">
            <a:sp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不明</a:t>
            </a:r>
            <a:endPar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31" name="テキスト ボックス 30"/>
          <p:cNvSpPr txBox="1"/>
          <p:nvPr/>
        </p:nvSpPr>
        <p:spPr>
          <a:xfrm>
            <a:off x="5106077" y="2624328"/>
            <a:ext cx="4889933" cy="276999"/>
          </a:xfrm>
          <a:prstGeom prst="rect">
            <a:avLst/>
          </a:prstGeom>
          <a:noFill/>
        </p:spPr>
        <p:txBody>
          <a:bodyPr wrap="square" rtlCol="0">
            <a:sp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大学の在籍証明（本人確認）</a:t>
            </a:r>
            <a:endPar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pic>
        <p:nvPicPr>
          <p:cNvPr id="32" name="図 3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6366" y="5015528"/>
            <a:ext cx="663014" cy="663014"/>
          </a:xfrm>
          <a:prstGeom prst="rect">
            <a:avLst/>
          </a:prstGeom>
        </p:spPr>
      </p:pic>
      <p:pic>
        <p:nvPicPr>
          <p:cNvPr id="33" name="図 3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484663" y="3844127"/>
            <a:ext cx="671584" cy="671584"/>
          </a:xfrm>
          <a:prstGeom prst="rect">
            <a:avLst/>
          </a:prstGeom>
        </p:spPr>
      </p:pic>
      <p:pic>
        <p:nvPicPr>
          <p:cNvPr id="34" name="図 3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219226" y="3584632"/>
            <a:ext cx="795113" cy="795113"/>
          </a:xfrm>
          <a:prstGeom prst="rect">
            <a:avLst/>
          </a:prstGeom>
        </p:spPr>
      </p:pic>
      <p:grpSp>
        <p:nvGrpSpPr>
          <p:cNvPr id="35" name="グループ化 34"/>
          <p:cNvGrpSpPr>
            <a:grpSpLocks noChangeAspect="1"/>
          </p:cNvGrpSpPr>
          <p:nvPr/>
        </p:nvGrpSpPr>
        <p:grpSpPr>
          <a:xfrm>
            <a:off x="6483497" y="4039465"/>
            <a:ext cx="404830" cy="344825"/>
            <a:chOff x="6249144" y="886511"/>
            <a:chExt cx="720080" cy="845997"/>
          </a:xfrm>
        </p:grpSpPr>
        <p:sp>
          <p:nvSpPr>
            <p:cNvPr id="36" name="円柱 35"/>
            <p:cNvSpPr/>
            <p:nvPr/>
          </p:nvSpPr>
          <p:spPr>
            <a:xfrm>
              <a:off x="6249144" y="1420675"/>
              <a:ext cx="720080" cy="311833"/>
            </a:xfrm>
            <a:prstGeom prst="can">
              <a:avLst/>
            </a:prstGeom>
            <a:solidFill>
              <a:srgbClr val="C2CEE6"/>
            </a:solidFill>
            <a:ln w="9525" cap="flat" cmpd="sng" algn="ctr">
              <a:solidFill>
                <a:srgbClr val="6785C1"/>
              </a:solidFill>
              <a:prstDash val="solid"/>
            </a:ln>
            <a:effectLst/>
          </p:spPr>
          <p:txBody>
            <a:bodyPr rtlCol="0" anchor="ctr"/>
            <a:lstStyle/>
            <a:p>
              <a:pPr marL="0" marR="0" lvl="0" indent="0" algn="ctr" defTabSz="925880" rtl="0" eaLnBrk="1" fontAlgn="auto" latinLnBrk="0" hangingPunct="1">
                <a:lnSpc>
                  <a:spcPct val="100000"/>
                </a:lnSpc>
                <a:spcBef>
                  <a:spcPts val="0"/>
                </a:spcBef>
                <a:spcAft>
                  <a:spcPts val="0"/>
                </a:spcAft>
                <a:buClrTx/>
                <a:buSzTx/>
                <a:buFontTx/>
                <a:buNone/>
                <a:tabLst/>
                <a:defRPr/>
              </a:pPr>
              <a:endParaRPr kumimoji="0" lang="ja-JP" altLang="en-US" sz="1822" b="0" i="0" u="none" strike="noStrike" kern="0" cap="none" spc="0" normalizeH="0" baseline="0" noProof="0" dirty="0">
                <a:ln>
                  <a:noFill/>
                </a:ln>
                <a:solidFill>
                  <a:srgbClr val="000000"/>
                </a:solidFill>
                <a:effectLst/>
                <a:uLnTx/>
                <a:uFillTx/>
                <a:latin typeface="HGP創英角ｺﾞｼｯｸUB"/>
                <a:ea typeface="HGP創英角ｺﾞｼｯｸUB"/>
                <a:cs typeface="+mn-cs"/>
              </a:endParaRPr>
            </a:p>
          </p:txBody>
        </p:sp>
        <p:sp>
          <p:nvSpPr>
            <p:cNvPr id="37" name="円柱 36"/>
            <p:cNvSpPr/>
            <p:nvPr/>
          </p:nvSpPr>
          <p:spPr>
            <a:xfrm>
              <a:off x="6249144" y="1158692"/>
              <a:ext cx="720080" cy="311833"/>
            </a:xfrm>
            <a:prstGeom prst="can">
              <a:avLst/>
            </a:prstGeom>
            <a:solidFill>
              <a:srgbClr val="C2CEE6"/>
            </a:solidFill>
            <a:ln w="9525" cap="flat" cmpd="sng" algn="ctr">
              <a:solidFill>
                <a:srgbClr val="6785C1"/>
              </a:solidFill>
              <a:prstDash val="solid"/>
            </a:ln>
            <a:effectLst/>
          </p:spPr>
          <p:txBody>
            <a:bodyPr rtlCol="0" anchor="ctr"/>
            <a:lstStyle/>
            <a:p>
              <a:pPr marL="0" marR="0" lvl="0" indent="0" algn="ctr" defTabSz="925880" rtl="0" eaLnBrk="1" fontAlgn="auto" latinLnBrk="0" hangingPunct="1">
                <a:lnSpc>
                  <a:spcPct val="100000"/>
                </a:lnSpc>
                <a:spcBef>
                  <a:spcPts val="0"/>
                </a:spcBef>
                <a:spcAft>
                  <a:spcPts val="0"/>
                </a:spcAft>
                <a:buClrTx/>
                <a:buSzTx/>
                <a:buFontTx/>
                <a:buNone/>
                <a:tabLst/>
                <a:defRPr/>
              </a:pPr>
              <a:endParaRPr kumimoji="0" lang="ja-JP" altLang="en-US" sz="1822" b="0" i="0" u="none" strike="noStrike" kern="0" cap="none" spc="0" normalizeH="0" baseline="0" noProof="0" dirty="0">
                <a:ln>
                  <a:noFill/>
                </a:ln>
                <a:solidFill>
                  <a:srgbClr val="000000"/>
                </a:solidFill>
                <a:effectLst/>
                <a:uLnTx/>
                <a:uFillTx/>
                <a:latin typeface="HGP創英角ｺﾞｼｯｸUB"/>
                <a:ea typeface="HGP創英角ｺﾞｼｯｸUB"/>
                <a:cs typeface="+mn-cs"/>
              </a:endParaRPr>
            </a:p>
          </p:txBody>
        </p:sp>
        <p:sp>
          <p:nvSpPr>
            <p:cNvPr id="38" name="円柱 37"/>
            <p:cNvSpPr/>
            <p:nvPr/>
          </p:nvSpPr>
          <p:spPr>
            <a:xfrm>
              <a:off x="6249144" y="886511"/>
              <a:ext cx="720080" cy="311833"/>
            </a:xfrm>
            <a:prstGeom prst="can">
              <a:avLst/>
            </a:prstGeom>
            <a:solidFill>
              <a:srgbClr val="C2CEE6"/>
            </a:solidFill>
            <a:ln w="9525" cap="flat" cmpd="sng" algn="ctr">
              <a:solidFill>
                <a:srgbClr val="6785C1"/>
              </a:solidFill>
              <a:prstDash val="solid"/>
            </a:ln>
            <a:effectLst/>
          </p:spPr>
          <p:txBody>
            <a:bodyPr rtlCol="0" anchor="ctr"/>
            <a:lstStyle/>
            <a:p>
              <a:pPr marL="0" marR="0" lvl="0" indent="0" algn="ctr" defTabSz="925880" rtl="0" eaLnBrk="1" fontAlgn="auto" latinLnBrk="0" hangingPunct="1">
                <a:lnSpc>
                  <a:spcPct val="100000"/>
                </a:lnSpc>
                <a:spcBef>
                  <a:spcPts val="0"/>
                </a:spcBef>
                <a:spcAft>
                  <a:spcPts val="0"/>
                </a:spcAft>
                <a:buClrTx/>
                <a:buSzTx/>
                <a:buFontTx/>
                <a:buNone/>
                <a:tabLst/>
                <a:defRPr/>
              </a:pPr>
              <a:endParaRPr kumimoji="0" lang="ja-JP" altLang="en-US" sz="1822" b="0" i="0" u="none" strike="noStrike" kern="0" cap="none" spc="0" normalizeH="0" baseline="0" noProof="0" dirty="0">
                <a:ln>
                  <a:noFill/>
                </a:ln>
                <a:solidFill>
                  <a:srgbClr val="000000"/>
                </a:solidFill>
                <a:effectLst/>
                <a:uLnTx/>
                <a:uFillTx/>
                <a:latin typeface="HGP創英角ｺﾞｼｯｸUB"/>
                <a:ea typeface="HGP創英角ｺﾞｼｯｸUB"/>
                <a:cs typeface="+mn-cs"/>
              </a:endParaRPr>
            </a:p>
          </p:txBody>
        </p:sp>
      </p:grpSp>
      <p:cxnSp>
        <p:nvCxnSpPr>
          <p:cNvPr id="39" name="直線矢印コネクタ 38"/>
          <p:cNvCxnSpPr>
            <a:stCxn id="33" idx="3"/>
          </p:cNvCxnSpPr>
          <p:nvPr/>
        </p:nvCxnSpPr>
        <p:spPr>
          <a:xfrm>
            <a:off x="3156247" y="4179919"/>
            <a:ext cx="969778" cy="0"/>
          </a:xfrm>
          <a:prstGeom prst="straightConnector1">
            <a:avLst/>
          </a:prstGeom>
          <a:ln w="3175">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sp>
        <p:nvSpPr>
          <p:cNvPr id="40" name="テキスト ボックス 39"/>
          <p:cNvSpPr txBox="1"/>
          <p:nvPr/>
        </p:nvSpPr>
        <p:spPr>
          <a:xfrm>
            <a:off x="2484663" y="4515839"/>
            <a:ext cx="741777" cy="324710"/>
          </a:xfrm>
          <a:prstGeom prst="rect">
            <a:avLst/>
          </a:prstGeom>
        </p:spPr>
        <p:txBody>
          <a:bodyPr vert="horz" wrap="none" lIns="0" tIns="45720" rIns="0" bIns="45720" rtlCol="0" anchor="t" anchorCtr="0">
            <a:normAutofit fontScale="975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Arial"/>
                <a:ea typeface="Meiryo UI"/>
                <a:cs typeface="+mn-cs"/>
              </a:rPr>
              <a:t>学生</a:t>
            </a:r>
          </a:p>
        </p:txBody>
      </p:sp>
      <p:sp>
        <p:nvSpPr>
          <p:cNvPr id="41" name="テキスト ボックス 40"/>
          <p:cNvSpPr txBox="1"/>
          <p:nvPr/>
        </p:nvSpPr>
        <p:spPr>
          <a:xfrm>
            <a:off x="3156247" y="3737512"/>
            <a:ext cx="870155" cy="458562"/>
          </a:xfrm>
          <a:prstGeom prst="rect">
            <a:avLst/>
          </a:prstGeom>
        </p:spPr>
        <p:txBody>
          <a:bodyPr vert="horz" wrap="none" lIns="0" tIns="45720" rIns="0" bIns="45720" rtlCol="0" anchor="t" anchorCtr="0">
            <a:normAutofit fontScale="975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Arial"/>
                <a:ea typeface="Meiryo UI"/>
                <a:cs typeface="+mn-cs"/>
              </a:rPr>
              <a:t>デジタル</a:t>
            </a:r>
            <a:r>
              <a:rPr kumimoji="1" lang="en-US" altLang="ja-JP" sz="1200" b="0" i="0" u="none" strike="noStrike" kern="1200" cap="none" spc="0" normalizeH="0" baseline="0" noProof="0" dirty="0">
                <a:ln>
                  <a:noFill/>
                </a:ln>
                <a:solidFill>
                  <a:srgbClr val="000000"/>
                </a:solidFill>
                <a:effectLst/>
                <a:uLnTx/>
                <a:uFillTx/>
                <a:latin typeface="Arial"/>
                <a:ea typeface="Meiryo UI"/>
                <a:cs typeface="+mn-cs"/>
              </a:rPr>
              <a:t>ID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Arial"/>
                <a:ea typeface="Meiryo UI"/>
                <a:cs typeface="+mn-cs"/>
              </a:rPr>
              <a:t>作成</a:t>
            </a:r>
          </a:p>
        </p:txBody>
      </p:sp>
      <p:cxnSp>
        <p:nvCxnSpPr>
          <p:cNvPr id="43" name="直線矢印コネクタ 42"/>
          <p:cNvCxnSpPr/>
          <p:nvPr/>
        </p:nvCxnSpPr>
        <p:spPr>
          <a:xfrm>
            <a:off x="4948489" y="4179919"/>
            <a:ext cx="1419853" cy="0"/>
          </a:xfrm>
          <a:prstGeom prst="straightConnector1">
            <a:avLst/>
          </a:prstGeom>
          <a:ln w="3175">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sp>
        <p:nvSpPr>
          <p:cNvPr id="44" name="テキスト ボックス 43"/>
          <p:cNvSpPr txBox="1"/>
          <p:nvPr/>
        </p:nvSpPr>
        <p:spPr>
          <a:xfrm>
            <a:off x="6250834" y="4392499"/>
            <a:ext cx="870155" cy="458562"/>
          </a:xfrm>
          <a:prstGeom prst="rect">
            <a:avLst/>
          </a:prstGeom>
        </p:spPr>
        <p:txBody>
          <a:bodyPr vert="horz" wrap="none" lIns="0" tIns="45720" rIns="0" bIns="45720" rtlCol="0" anchor="t" anchorCtr="0">
            <a:normAutofit fontScale="975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Arial"/>
                <a:ea typeface="Meiryo UI"/>
                <a:cs typeface="+mn-cs"/>
              </a:rPr>
              <a:t>オンライン試験</a:t>
            </a:r>
            <a:endParaRPr kumimoji="1" lang="en-US" altLang="ja-JP" sz="1200" b="0" i="0" u="none" strike="noStrike" kern="1200" cap="none" spc="0" normalizeH="0" baseline="0" noProof="0" dirty="0">
              <a:ln>
                <a:noFill/>
              </a:ln>
              <a:solidFill>
                <a:srgbClr val="000000"/>
              </a:solidFill>
              <a:effectLst/>
              <a:uLnTx/>
              <a:uFillTx/>
              <a:latin typeface="Arial"/>
              <a:ea typeface="Meiryo UI"/>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Arial"/>
                <a:ea typeface="Meiryo UI"/>
                <a:cs typeface="+mn-cs"/>
              </a:rPr>
              <a:t>ポータル</a:t>
            </a:r>
          </a:p>
        </p:txBody>
      </p:sp>
      <p:sp>
        <p:nvSpPr>
          <p:cNvPr id="45" name="テキスト ボックス 44"/>
          <p:cNvSpPr txBox="1"/>
          <p:nvPr/>
        </p:nvSpPr>
        <p:spPr>
          <a:xfrm>
            <a:off x="4059003" y="4448913"/>
            <a:ext cx="870155" cy="458562"/>
          </a:xfrm>
          <a:prstGeom prst="rect">
            <a:avLst/>
          </a:prstGeom>
        </p:spPr>
        <p:txBody>
          <a:bodyPr vert="horz" wrap="none" lIns="0" tIns="45720" rIns="0" bIns="45720" rtlCol="0" anchor="t" anchorCtr="0">
            <a:normAutofit fontScale="975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200" b="0" i="0" u="none" strike="noStrike" kern="1200" cap="none" spc="0" normalizeH="0" baseline="0" noProof="0" dirty="0" err="1">
                <a:ln>
                  <a:noFill/>
                </a:ln>
                <a:solidFill>
                  <a:srgbClr val="000000"/>
                </a:solidFill>
                <a:effectLst/>
                <a:uLnTx/>
                <a:uFillTx/>
                <a:latin typeface="Arial"/>
                <a:ea typeface="Meiryo UI"/>
                <a:cs typeface="+mn-cs"/>
              </a:rPr>
              <a:t>DigitaliD</a:t>
            </a:r>
            <a:endParaRPr kumimoji="1" lang="ja-JP" altLang="en-US" sz="12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46" name="テキスト ボックス 45"/>
          <p:cNvSpPr txBox="1"/>
          <p:nvPr/>
        </p:nvSpPr>
        <p:spPr>
          <a:xfrm>
            <a:off x="5174284" y="3877236"/>
            <a:ext cx="870155" cy="458562"/>
          </a:xfrm>
          <a:prstGeom prst="rect">
            <a:avLst/>
          </a:prstGeom>
        </p:spPr>
        <p:txBody>
          <a:bodyPr vert="horz" wrap="none" lIns="0" tIns="45720" rIns="0" bIns="45720" rtlCol="0" anchor="t" anchorCtr="0">
            <a:normAutofit fontScale="975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Arial"/>
                <a:ea typeface="Meiryo UI"/>
                <a:cs typeface="+mn-cs"/>
              </a:rPr>
              <a:t>サインイン</a:t>
            </a:r>
          </a:p>
        </p:txBody>
      </p:sp>
      <p:grpSp>
        <p:nvGrpSpPr>
          <p:cNvPr id="47" name="グループ化 46"/>
          <p:cNvGrpSpPr>
            <a:grpSpLocks noChangeAspect="1"/>
          </p:cNvGrpSpPr>
          <p:nvPr/>
        </p:nvGrpSpPr>
        <p:grpSpPr>
          <a:xfrm>
            <a:off x="4291665" y="5460819"/>
            <a:ext cx="404830" cy="344825"/>
            <a:chOff x="6249144" y="886511"/>
            <a:chExt cx="720080" cy="845997"/>
          </a:xfrm>
        </p:grpSpPr>
        <p:sp>
          <p:nvSpPr>
            <p:cNvPr id="48" name="円柱 47"/>
            <p:cNvSpPr/>
            <p:nvPr/>
          </p:nvSpPr>
          <p:spPr>
            <a:xfrm>
              <a:off x="6249144" y="1420675"/>
              <a:ext cx="720080" cy="311833"/>
            </a:xfrm>
            <a:prstGeom prst="can">
              <a:avLst/>
            </a:prstGeom>
            <a:solidFill>
              <a:srgbClr val="C2CEE6"/>
            </a:solidFill>
            <a:ln w="9525" cap="flat" cmpd="sng" algn="ctr">
              <a:solidFill>
                <a:srgbClr val="6785C1"/>
              </a:solidFill>
              <a:prstDash val="solid"/>
            </a:ln>
            <a:effectLst/>
          </p:spPr>
          <p:txBody>
            <a:bodyPr rtlCol="0" anchor="ctr"/>
            <a:lstStyle/>
            <a:p>
              <a:pPr marL="0" marR="0" lvl="0" indent="0" algn="ctr" defTabSz="925880" rtl="0" eaLnBrk="1" fontAlgn="auto" latinLnBrk="0" hangingPunct="1">
                <a:lnSpc>
                  <a:spcPct val="100000"/>
                </a:lnSpc>
                <a:spcBef>
                  <a:spcPts val="0"/>
                </a:spcBef>
                <a:spcAft>
                  <a:spcPts val="0"/>
                </a:spcAft>
                <a:buClrTx/>
                <a:buSzTx/>
                <a:buFontTx/>
                <a:buNone/>
                <a:tabLst/>
                <a:defRPr/>
              </a:pPr>
              <a:endParaRPr kumimoji="0" lang="ja-JP" altLang="en-US" sz="1822" b="0" i="0" u="none" strike="noStrike" kern="0" cap="none" spc="0" normalizeH="0" baseline="0" noProof="0" dirty="0">
                <a:ln>
                  <a:noFill/>
                </a:ln>
                <a:solidFill>
                  <a:srgbClr val="000000"/>
                </a:solidFill>
                <a:effectLst/>
                <a:uLnTx/>
                <a:uFillTx/>
                <a:latin typeface="HGP創英角ｺﾞｼｯｸUB"/>
                <a:ea typeface="HGP創英角ｺﾞｼｯｸUB"/>
                <a:cs typeface="+mn-cs"/>
              </a:endParaRPr>
            </a:p>
          </p:txBody>
        </p:sp>
        <p:sp>
          <p:nvSpPr>
            <p:cNvPr id="49" name="円柱 48"/>
            <p:cNvSpPr/>
            <p:nvPr/>
          </p:nvSpPr>
          <p:spPr>
            <a:xfrm>
              <a:off x="6249144" y="1158692"/>
              <a:ext cx="720080" cy="311833"/>
            </a:xfrm>
            <a:prstGeom prst="can">
              <a:avLst/>
            </a:prstGeom>
            <a:solidFill>
              <a:srgbClr val="C2CEE6"/>
            </a:solidFill>
            <a:ln w="9525" cap="flat" cmpd="sng" algn="ctr">
              <a:solidFill>
                <a:srgbClr val="6785C1"/>
              </a:solidFill>
              <a:prstDash val="solid"/>
            </a:ln>
            <a:effectLst/>
          </p:spPr>
          <p:txBody>
            <a:bodyPr rtlCol="0" anchor="ctr"/>
            <a:lstStyle/>
            <a:p>
              <a:pPr marL="0" marR="0" lvl="0" indent="0" algn="ctr" defTabSz="925880" rtl="0" eaLnBrk="1" fontAlgn="auto" latinLnBrk="0" hangingPunct="1">
                <a:lnSpc>
                  <a:spcPct val="100000"/>
                </a:lnSpc>
                <a:spcBef>
                  <a:spcPts val="0"/>
                </a:spcBef>
                <a:spcAft>
                  <a:spcPts val="0"/>
                </a:spcAft>
                <a:buClrTx/>
                <a:buSzTx/>
                <a:buFontTx/>
                <a:buNone/>
                <a:tabLst/>
                <a:defRPr/>
              </a:pPr>
              <a:endParaRPr kumimoji="0" lang="ja-JP" altLang="en-US" sz="1822" b="0" i="0" u="none" strike="noStrike" kern="0" cap="none" spc="0" normalizeH="0" baseline="0" noProof="0" dirty="0">
                <a:ln>
                  <a:noFill/>
                </a:ln>
                <a:solidFill>
                  <a:srgbClr val="000000"/>
                </a:solidFill>
                <a:effectLst/>
                <a:uLnTx/>
                <a:uFillTx/>
                <a:latin typeface="HGP創英角ｺﾞｼｯｸUB"/>
                <a:ea typeface="HGP創英角ｺﾞｼｯｸUB"/>
                <a:cs typeface="+mn-cs"/>
              </a:endParaRPr>
            </a:p>
          </p:txBody>
        </p:sp>
        <p:sp>
          <p:nvSpPr>
            <p:cNvPr id="50" name="円柱 49"/>
            <p:cNvSpPr/>
            <p:nvPr/>
          </p:nvSpPr>
          <p:spPr>
            <a:xfrm>
              <a:off x="6249144" y="886511"/>
              <a:ext cx="720080" cy="311833"/>
            </a:xfrm>
            <a:prstGeom prst="can">
              <a:avLst/>
            </a:prstGeom>
            <a:solidFill>
              <a:srgbClr val="C2CEE6"/>
            </a:solidFill>
            <a:ln w="9525" cap="flat" cmpd="sng" algn="ctr">
              <a:solidFill>
                <a:srgbClr val="6785C1"/>
              </a:solidFill>
              <a:prstDash val="solid"/>
            </a:ln>
            <a:effectLst/>
          </p:spPr>
          <p:txBody>
            <a:bodyPr rtlCol="0" anchor="ctr"/>
            <a:lstStyle/>
            <a:p>
              <a:pPr marL="0" marR="0" lvl="0" indent="0" algn="ctr" defTabSz="925880" rtl="0" eaLnBrk="1" fontAlgn="auto" latinLnBrk="0" hangingPunct="1">
                <a:lnSpc>
                  <a:spcPct val="100000"/>
                </a:lnSpc>
                <a:spcBef>
                  <a:spcPts val="0"/>
                </a:spcBef>
                <a:spcAft>
                  <a:spcPts val="0"/>
                </a:spcAft>
                <a:buClrTx/>
                <a:buSzTx/>
                <a:buFontTx/>
                <a:buNone/>
                <a:tabLst/>
                <a:defRPr/>
              </a:pPr>
              <a:endParaRPr kumimoji="0" lang="ja-JP" altLang="en-US" sz="1822" b="0" i="0" u="none" strike="noStrike" kern="0" cap="none" spc="0" normalizeH="0" baseline="0" noProof="0" dirty="0">
                <a:ln>
                  <a:noFill/>
                </a:ln>
                <a:solidFill>
                  <a:srgbClr val="000000"/>
                </a:solidFill>
                <a:effectLst/>
                <a:uLnTx/>
                <a:uFillTx/>
                <a:latin typeface="HGP創英角ｺﾞｼｯｸUB"/>
                <a:ea typeface="HGP創英角ｺﾞｼｯｸUB"/>
                <a:cs typeface="+mn-cs"/>
              </a:endParaRPr>
            </a:p>
          </p:txBody>
        </p:sp>
      </p:grpSp>
      <p:grpSp>
        <p:nvGrpSpPr>
          <p:cNvPr id="51" name="グループ化 50"/>
          <p:cNvGrpSpPr>
            <a:grpSpLocks noChangeAspect="1"/>
          </p:cNvGrpSpPr>
          <p:nvPr/>
        </p:nvGrpSpPr>
        <p:grpSpPr>
          <a:xfrm>
            <a:off x="6044439" y="5462806"/>
            <a:ext cx="404830" cy="344825"/>
            <a:chOff x="6249144" y="886511"/>
            <a:chExt cx="720080" cy="845997"/>
          </a:xfrm>
        </p:grpSpPr>
        <p:sp>
          <p:nvSpPr>
            <p:cNvPr id="52" name="円柱 51"/>
            <p:cNvSpPr/>
            <p:nvPr/>
          </p:nvSpPr>
          <p:spPr>
            <a:xfrm>
              <a:off x="6249144" y="1420675"/>
              <a:ext cx="720080" cy="311833"/>
            </a:xfrm>
            <a:prstGeom prst="can">
              <a:avLst/>
            </a:prstGeom>
            <a:solidFill>
              <a:srgbClr val="C2CEE6"/>
            </a:solidFill>
            <a:ln w="9525" cap="flat" cmpd="sng" algn="ctr">
              <a:solidFill>
                <a:srgbClr val="6785C1"/>
              </a:solidFill>
              <a:prstDash val="solid"/>
            </a:ln>
            <a:effectLst/>
          </p:spPr>
          <p:txBody>
            <a:bodyPr rtlCol="0" anchor="ctr"/>
            <a:lstStyle/>
            <a:p>
              <a:pPr marL="0" marR="0" lvl="0" indent="0" algn="ctr" defTabSz="925880" rtl="0" eaLnBrk="1" fontAlgn="auto" latinLnBrk="0" hangingPunct="1">
                <a:lnSpc>
                  <a:spcPct val="100000"/>
                </a:lnSpc>
                <a:spcBef>
                  <a:spcPts val="0"/>
                </a:spcBef>
                <a:spcAft>
                  <a:spcPts val="0"/>
                </a:spcAft>
                <a:buClrTx/>
                <a:buSzTx/>
                <a:buFontTx/>
                <a:buNone/>
                <a:tabLst/>
                <a:defRPr/>
              </a:pPr>
              <a:endParaRPr kumimoji="0" lang="ja-JP" altLang="en-US" sz="1822" b="0" i="0" u="none" strike="noStrike" kern="0" cap="none" spc="0" normalizeH="0" baseline="0" noProof="0" dirty="0">
                <a:ln>
                  <a:noFill/>
                </a:ln>
                <a:solidFill>
                  <a:srgbClr val="000000"/>
                </a:solidFill>
                <a:effectLst/>
                <a:uLnTx/>
                <a:uFillTx/>
                <a:latin typeface="HGP創英角ｺﾞｼｯｸUB"/>
                <a:ea typeface="HGP創英角ｺﾞｼｯｸUB"/>
                <a:cs typeface="+mn-cs"/>
              </a:endParaRPr>
            </a:p>
          </p:txBody>
        </p:sp>
        <p:sp>
          <p:nvSpPr>
            <p:cNvPr id="53" name="円柱 52"/>
            <p:cNvSpPr/>
            <p:nvPr/>
          </p:nvSpPr>
          <p:spPr>
            <a:xfrm>
              <a:off x="6249144" y="1158692"/>
              <a:ext cx="720080" cy="311833"/>
            </a:xfrm>
            <a:prstGeom prst="can">
              <a:avLst/>
            </a:prstGeom>
            <a:solidFill>
              <a:srgbClr val="C2CEE6"/>
            </a:solidFill>
            <a:ln w="9525" cap="flat" cmpd="sng" algn="ctr">
              <a:solidFill>
                <a:srgbClr val="6785C1"/>
              </a:solidFill>
              <a:prstDash val="solid"/>
            </a:ln>
            <a:effectLst/>
          </p:spPr>
          <p:txBody>
            <a:bodyPr rtlCol="0" anchor="ctr"/>
            <a:lstStyle/>
            <a:p>
              <a:pPr marL="0" marR="0" lvl="0" indent="0" algn="ctr" defTabSz="925880" rtl="0" eaLnBrk="1" fontAlgn="auto" latinLnBrk="0" hangingPunct="1">
                <a:lnSpc>
                  <a:spcPct val="100000"/>
                </a:lnSpc>
                <a:spcBef>
                  <a:spcPts val="0"/>
                </a:spcBef>
                <a:spcAft>
                  <a:spcPts val="0"/>
                </a:spcAft>
                <a:buClrTx/>
                <a:buSzTx/>
                <a:buFontTx/>
                <a:buNone/>
                <a:tabLst/>
                <a:defRPr/>
              </a:pPr>
              <a:endParaRPr kumimoji="0" lang="ja-JP" altLang="en-US" sz="1822" b="0" i="0" u="none" strike="noStrike" kern="0" cap="none" spc="0" normalizeH="0" baseline="0" noProof="0" dirty="0">
                <a:ln>
                  <a:noFill/>
                </a:ln>
                <a:solidFill>
                  <a:srgbClr val="000000"/>
                </a:solidFill>
                <a:effectLst/>
                <a:uLnTx/>
                <a:uFillTx/>
                <a:latin typeface="HGP創英角ｺﾞｼｯｸUB"/>
                <a:ea typeface="HGP創英角ｺﾞｼｯｸUB"/>
                <a:cs typeface="+mn-cs"/>
              </a:endParaRPr>
            </a:p>
          </p:txBody>
        </p:sp>
        <p:sp>
          <p:nvSpPr>
            <p:cNvPr id="54" name="円柱 53"/>
            <p:cNvSpPr/>
            <p:nvPr/>
          </p:nvSpPr>
          <p:spPr>
            <a:xfrm>
              <a:off x="6249144" y="886511"/>
              <a:ext cx="720080" cy="311833"/>
            </a:xfrm>
            <a:prstGeom prst="can">
              <a:avLst/>
            </a:prstGeom>
            <a:solidFill>
              <a:srgbClr val="C2CEE6"/>
            </a:solidFill>
            <a:ln w="9525" cap="flat" cmpd="sng" algn="ctr">
              <a:solidFill>
                <a:srgbClr val="6785C1"/>
              </a:solidFill>
              <a:prstDash val="solid"/>
            </a:ln>
            <a:effectLst/>
          </p:spPr>
          <p:txBody>
            <a:bodyPr rtlCol="0" anchor="ctr"/>
            <a:lstStyle/>
            <a:p>
              <a:pPr marL="0" marR="0" lvl="0" indent="0" algn="ctr" defTabSz="925880" rtl="0" eaLnBrk="1" fontAlgn="auto" latinLnBrk="0" hangingPunct="1">
                <a:lnSpc>
                  <a:spcPct val="100000"/>
                </a:lnSpc>
                <a:spcBef>
                  <a:spcPts val="0"/>
                </a:spcBef>
                <a:spcAft>
                  <a:spcPts val="0"/>
                </a:spcAft>
                <a:buClrTx/>
                <a:buSzTx/>
                <a:buFontTx/>
                <a:buNone/>
                <a:tabLst/>
                <a:defRPr/>
              </a:pPr>
              <a:endParaRPr kumimoji="0" lang="ja-JP" altLang="en-US" sz="1822" b="0" i="0" u="none" strike="noStrike" kern="0" cap="none" spc="0" normalizeH="0" baseline="0" noProof="0" dirty="0">
                <a:ln>
                  <a:noFill/>
                </a:ln>
                <a:solidFill>
                  <a:srgbClr val="000000"/>
                </a:solidFill>
                <a:effectLst/>
                <a:uLnTx/>
                <a:uFillTx/>
                <a:latin typeface="HGP創英角ｺﾞｼｯｸUB"/>
                <a:ea typeface="HGP創英角ｺﾞｼｯｸUB"/>
                <a:cs typeface="+mn-cs"/>
              </a:endParaRPr>
            </a:p>
          </p:txBody>
        </p:sp>
      </p:grpSp>
      <p:sp>
        <p:nvSpPr>
          <p:cNvPr id="55" name="テキスト ボックス 54"/>
          <p:cNvSpPr txBox="1"/>
          <p:nvPr/>
        </p:nvSpPr>
        <p:spPr>
          <a:xfrm>
            <a:off x="5894887" y="5807631"/>
            <a:ext cx="870155" cy="458562"/>
          </a:xfrm>
          <a:prstGeom prst="rect">
            <a:avLst/>
          </a:prstGeom>
        </p:spPr>
        <p:txBody>
          <a:bodyPr vert="horz" wrap="none" lIns="0" tIns="45720" rIns="0" bIns="45720" rtlCol="0" anchor="t" anchorCtr="0">
            <a:normAutofit fontScale="975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Arial"/>
                <a:ea typeface="Meiryo UI"/>
                <a:cs typeface="+mn-cs"/>
              </a:rPr>
              <a:t>学生登録情報</a:t>
            </a:r>
          </a:p>
        </p:txBody>
      </p:sp>
      <p:sp>
        <p:nvSpPr>
          <p:cNvPr id="56" name="テキスト ボックス 55"/>
          <p:cNvSpPr txBox="1"/>
          <p:nvPr/>
        </p:nvSpPr>
        <p:spPr>
          <a:xfrm>
            <a:off x="4111591" y="5794977"/>
            <a:ext cx="870155" cy="458562"/>
          </a:xfrm>
          <a:prstGeom prst="rect">
            <a:avLst/>
          </a:prstGeom>
        </p:spPr>
        <p:txBody>
          <a:bodyPr vert="horz" wrap="none" lIns="0" tIns="45720" rIns="0" bIns="45720" rtlCol="0" anchor="t" anchorCtr="0">
            <a:normAutofit fontScale="975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Arial"/>
                <a:ea typeface="Meiryo UI"/>
                <a:cs typeface="+mn-cs"/>
              </a:rPr>
              <a:t>オーストラリア郵便公社</a:t>
            </a:r>
            <a:endParaRPr kumimoji="1" lang="en-US" altLang="ja-JP" sz="1200" b="0" i="0" u="none" strike="noStrike" kern="1200" cap="none" spc="0" normalizeH="0" baseline="0" noProof="0" dirty="0">
              <a:ln>
                <a:noFill/>
              </a:ln>
              <a:solidFill>
                <a:srgbClr val="000000"/>
              </a:solidFill>
              <a:effectLst/>
              <a:uLnTx/>
              <a:uFillTx/>
              <a:latin typeface="Arial"/>
              <a:ea typeface="Meiryo UI"/>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Arial"/>
                <a:ea typeface="Meiryo UI"/>
                <a:cs typeface="+mn-cs"/>
              </a:rPr>
              <a:t>の検証済み個人情報</a:t>
            </a:r>
          </a:p>
        </p:txBody>
      </p:sp>
      <p:cxnSp>
        <p:nvCxnSpPr>
          <p:cNvPr id="57" name="直線矢印コネクタ 56"/>
          <p:cNvCxnSpPr>
            <a:stCxn id="49" idx="4"/>
            <a:endCxn id="53" idx="2"/>
          </p:cNvCxnSpPr>
          <p:nvPr/>
        </p:nvCxnSpPr>
        <p:spPr>
          <a:xfrm>
            <a:off x="4696495" y="5635310"/>
            <a:ext cx="1347944" cy="1987"/>
          </a:xfrm>
          <a:prstGeom prst="straightConnector1">
            <a:avLst/>
          </a:prstGeom>
          <a:ln w="3175">
            <a:solidFill>
              <a:schemeClr val="tx1"/>
            </a:solidFill>
            <a:headEnd type="triangle"/>
            <a:tailEnd type="triangle"/>
          </a:ln>
          <a:effectLst/>
        </p:spPr>
        <p:style>
          <a:lnRef idx="2">
            <a:schemeClr val="accent1"/>
          </a:lnRef>
          <a:fillRef idx="0">
            <a:schemeClr val="accent1"/>
          </a:fillRef>
          <a:effectRef idx="1">
            <a:schemeClr val="accent1"/>
          </a:effectRef>
          <a:fontRef idx="minor">
            <a:schemeClr val="tx1"/>
          </a:fontRef>
        </p:style>
      </p:cxnSp>
      <p:sp>
        <p:nvSpPr>
          <p:cNvPr id="58" name="テキスト ボックス 57"/>
          <p:cNvSpPr txBox="1"/>
          <p:nvPr/>
        </p:nvSpPr>
        <p:spPr>
          <a:xfrm>
            <a:off x="4952610" y="5238270"/>
            <a:ext cx="870155" cy="458562"/>
          </a:xfrm>
          <a:prstGeom prst="rect">
            <a:avLst/>
          </a:prstGeom>
        </p:spPr>
        <p:txBody>
          <a:bodyPr vert="horz" wrap="none" lIns="0" tIns="45720" rIns="0" bIns="45720" rtlCol="0" anchor="t" anchorCtr="0">
            <a:normAutofit fontScale="975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Arial"/>
                <a:ea typeface="Meiryo UI"/>
                <a:cs typeface="+mn-cs"/>
              </a:rPr>
              <a:t>統合・共有</a:t>
            </a:r>
            <a:endParaRPr kumimoji="1" lang="en-US" altLang="ja-JP" sz="1200" b="0" i="0" u="none" strike="noStrike" kern="1200" cap="none" spc="0" normalizeH="0" baseline="0" noProof="0" dirty="0">
              <a:ln>
                <a:noFill/>
              </a:ln>
              <a:solidFill>
                <a:srgbClr val="000000"/>
              </a:solidFill>
              <a:effectLst/>
              <a:uLnTx/>
              <a:uFillTx/>
              <a:latin typeface="Arial"/>
              <a:ea typeface="Meiryo UI"/>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Arial"/>
                <a:ea typeface="Meiryo UI"/>
                <a:cs typeface="+mn-cs"/>
              </a:rPr>
              <a:t>（必要な</a:t>
            </a:r>
            <a:r>
              <a:rPr kumimoji="1" lang="en-US" altLang="ja-JP" sz="1200" b="0" i="0" u="none" strike="noStrike" kern="1200" cap="none" spc="0" normalizeH="0" baseline="0" noProof="0" dirty="0">
                <a:ln>
                  <a:noFill/>
                </a:ln>
                <a:solidFill>
                  <a:srgbClr val="000000"/>
                </a:solidFill>
                <a:effectLst/>
                <a:uLnTx/>
                <a:uFillTx/>
                <a:latin typeface="Arial"/>
                <a:ea typeface="Meiryo UI"/>
                <a:cs typeface="+mn-cs"/>
              </a:rPr>
              <a:t>ID</a:t>
            </a:r>
            <a:r>
              <a:rPr kumimoji="1" lang="ja-JP" altLang="en-US" sz="1200" b="0" i="0" u="none" strike="noStrike" kern="1200" cap="none" spc="0" normalizeH="0" baseline="0" noProof="0" dirty="0">
                <a:ln>
                  <a:noFill/>
                </a:ln>
                <a:solidFill>
                  <a:srgbClr val="000000"/>
                </a:solidFill>
                <a:effectLst/>
                <a:uLnTx/>
                <a:uFillTx/>
                <a:latin typeface="Arial"/>
                <a:ea typeface="Meiryo UI"/>
                <a:cs typeface="+mn-cs"/>
              </a:rPr>
              <a:t>情報のみ）</a:t>
            </a:r>
          </a:p>
        </p:txBody>
      </p:sp>
      <p:cxnSp>
        <p:nvCxnSpPr>
          <p:cNvPr id="59" name="直線矢印コネクタ 58"/>
          <p:cNvCxnSpPr>
            <a:stCxn id="44" idx="2"/>
            <a:endCxn id="54" idx="1"/>
          </p:cNvCxnSpPr>
          <p:nvPr/>
        </p:nvCxnSpPr>
        <p:spPr>
          <a:xfrm flipH="1">
            <a:off x="6246854" y="4851061"/>
            <a:ext cx="439058" cy="611745"/>
          </a:xfrm>
          <a:prstGeom prst="straightConnector1">
            <a:avLst/>
          </a:prstGeom>
          <a:ln w="3175">
            <a:solidFill>
              <a:schemeClr val="tx1"/>
            </a:solidFill>
            <a:prstDash val="dash"/>
            <a:tailEnd type="triangle"/>
          </a:ln>
          <a:effectLst/>
        </p:spPr>
        <p:style>
          <a:lnRef idx="2">
            <a:schemeClr val="accent1"/>
          </a:lnRef>
          <a:fillRef idx="0">
            <a:schemeClr val="accent1"/>
          </a:fillRef>
          <a:effectRef idx="1">
            <a:schemeClr val="accent1"/>
          </a:effectRef>
          <a:fontRef idx="minor">
            <a:schemeClr val="tx1"/>
          </a:fontRef>
        </p:style>
      </p:cxnSp>
      <p:cxnSp>
        <p:nvCxnSpPr>
          <p:cNvPr id="60" name="直線矢印コネクタ 59"/>
          <p:cNvCxnSpPr>
            <a:endCxn id="50" idx="1"/>
          </p:cNvCxnSpPr>
          <p:nvPr/>
        </p:nvCxnSpPr>
        <p:spPr>
          <a:xfrm>
            <a:off x="3074276" y="4515839"/>
            <a:ext cx="1419804" cy="944980"/>
          </a:xfrm>
          <a:prstGeom prst="straightConnector1">
            <a:avLst/>
          </a:prstGeom>
          <a:ln w="3175">
            <a:solidFill>
              <a:schemeClr val="tx1"/>
            </a:solidFill>
            <a:prstDash val="dash"/>
            <a:tailEnd type="triangle"/>
          </a:ln>
          <a:effectLst/>
        </p:spPr>
        <p:style>
          <a:lnRef idx="2">
            <a:schemeClr val="accent1"/>
          </a:lnRef>
          <a:fillRef idx="0">
            <a:schemeClr val="accent1"/>
          </a:fillRef>
          <a:effectRef idx="1">
            <a:schemeClr val="accent1"/>
          </a:effectRef>
          <a:fontRef idx="minor">
            <a:schemeClr val="tx1"/>
          </a:fontRef>
        </p:style>
      </p:cxnSp>
      <p:sp>
        <p:nvSpPr>
          <p:cNvPr id="61" name="テキスト ボックス 60"/>
          <p:cNvSpPr txBox="1"/>
          <p:nvPr/>
        </p:nvSpPr>
        <p:spPr>
          <a:xfrm>
            <a:off x="962795" y="5680529"/>
            <a:ext cx="870155" cy="458562"/>
          </a:xfrm>
          <a:prstGeom prst="rect">
            <a:avLst/>
          </a:prstGeom>
        </p:spPr>
        <p:txBody>
          <a:bodyPr vert="horz" wrap="none" lIns="0" tIns="45720" rIns="0" bIns="45720" rtlCol="0" anchor="t" anchorCtr="0">
            <a:normAutofit fontScale="975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200" b="0" i="0" u="none" strike="noStrike" kern="1200" cap="none" spc="0" normalizeH="0" baseline="0" noProof="0" dirty="0" err="1">
                <a:ln>
                  <a:noFill/>
                </a:ln>
                <a:solidFill>
                  <a:srgbClr val="000000"/>
                </a:solidFill>
                <a:effectLst/>
                <a:uLnTx/>
                <a:uFillTx/>
                <a:latin typeface="Arial"/>
                <a:ea typeface="Meiryo UI"/>
                <a:cs typeface="+mn-cs"/>
              </a:rPr>
              <a:t>Mastercard</a:t>
            </a:r>
            <a:endParaRPr kumimoji="1" lang="ja-JP" altLang="en-US" sz="12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62" name="テキスト ボックス 61"/>
          <p:cNvSpPr txBox="1"/>
          <p:nvPr/>
        </p:nvSpPr>
        <p:spPr>
          <a:xfrm>
            <a:off x="6402976" y="4956872"/>
            <a:ext cx="870155" cy="302025"/>
          </a:xfrm>
          <a:prstGeom prst="rect">
            <a:avLst/>
          </a:prstGeom>
        </p:spPr>
        <p:txBody>
          <a:bodyPr vert="horz" wrap="none" lIns="0" tIns="45720" rIns="0" bIns="45720" rtlCol="0" anchor="t" anchorCtr="0">
            <a:normAutofit fontScale="975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Arial"/>
                <a:ea typeface="Meiryo UI"/>
                <a:cs typeface="+mn-cs"/>
              </a:rPr>
              <a:t>本人確認</a:t>
            </a:r>
          </a:p>
        </p:txBody>
      </p:sp>
      <p:sp>
        <p:nvSpPr>
          <p:cNvPr id="63" name="テキスト ボックス 62"/>
          <p:cNvSpPr txBox="1"/>
          <p:nvPr/>
        </p:nvSpPr>
        <p:spPr>
          <a:xfrm>
            <a:off x="3156246" y="4873274"/>
            <a:ext cx="870155" cy="302025"/>
          </a:xfrm>
          <a:prstGeom prst="rect">
            <a:avLst/>
          </a:prstGeom>
        </p:spPr>
        <p:txBody>
          <a:bodyPr vert="horz" wrap="none" lIns="0" tIns="45720" rIns="0" bIns="45720" rtlCol="0" anchor="t" anchorCtr="0">
            <a:normAutofit fontScale="975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Arial"/>
                <a:ea typeface="Meiryo UI"/>
                <a:cs typeface="+mn-cs"/>
              </a:rPr>
              <a:t>登録</a:t>
            </a:r>
          </a:p>
        </p:txBody>
      </p:sp>
      <p:sp>
        <p:nvSpPr>
          <p:cNvPr id="64" name="角丸四角形 63"/>
          <p:cNvSpPr/>
          <p:nvPr/>
        </p:nvSpPr>
        <p:spPr>
          <a:xfrm>
            <a:off x="3330398" y="5256899"/>
            <a:ext cx="3812863" cy="1030212"/>
          </a:xfrm>
          <a:prstGeom prst="roundRect">
            <a:avLst/>
          </a:prstGeom>
          <a:noFill/>
          <a:ln w="3175">
            <a:solidFill>
              <a:schemeClr val="tx1"/>
            </a:solidFill>
            <a:prstDash val="dash"/>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4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65" name="テキスト ボックス 64"/>
          <p:cNvSpPr txBox="1"/>
          <p:nvPr/>
        </p:nvSpPr>
        <p:spPr>
          <a:xfrm>
            <a:off x="7256376" y="4375507"/>
            <a:ext cx="741777" cy="324710"/>
          </a:xfrm>
          <a:prstGeom prst="rect">
            <a:avLst/>
          </a:prstGeom>
        </p:spPr>
        <p:txBody>
          <a:bodyPr vert="horz" wrap="none" lIns="0" tIns="45720" rIns="0" bIns="45720" rtlCol="0" anchor="t" anchorCtr="0">
            <a:normAutofit fontScale="975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Arial"/>
                <a:ea typeface="Meiryo UI"/>
                <a:cs typeface="+mn-cs"/>
              </a:rPr>
              <a:t>ディーキン大学</a:t>
            </a:r>
          </a:p>
        </p:txBody>
      </p:sp>
      <p:cxnSp>
        <p:nvCxnSpPr>
          <p:cNvPr id="66" name="直線矢印コネクタ 65"/>
          <p:cNvCxnSpPr>
            <a:stCxn id="32" idx="3"/>
          </p:cNvCxnSpPr>
          <p:nvPr/>
        </p:nvCxnSpPr>
        <p:spPr>
          <a:xfrm>
            <a:off x="1729380" y="5347035"/>
            <a:ext cx="1601018" cy="0"/>
          </a:xfrm>
          <a:prstGeom prst="straightConnector1">
            <a:avLst/>
          </a:prstGeom>
          <a:ln w="3175">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sp>
        <p:nvSpPr>
          <p:cNvPr id="67" name="テキスト ボックス 66"/>
          <p:cNvSpPr txBox="1"/>
          <p:nvPr/>
        </p:nvSpPr>
        <p:spPr>
          <a:xfrm>
            <a:off x="1992564" y="4907475"/>
            <a:ext cx="870155" cy="458562"/>
          </a:xfrm>
          <a:prstGeom prst="rect">
            <a:avLst/>
          </a:prstGeom>
        </p:spPr>
        <p:txBody>
          <a:bodyPr vert="horz" wrap="none" lIns="0" tIns="45720" rIns="0" bIns="45720" rtlCol="0" anchor="t" anchorCtr="0">
            <a:normAutofit fontScale="975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Arial"/>
                <a:ea typeface="Meiryo UI"/>
                <a:cs typeface="+mn-cs"/>
              </a:rPr>
              <a:t>システム統合を担当？</a:t>
            </a:r>
            <a:endParaRPr kumimoji="1" lang="en-US" altLang="ja-JP" sz="1200" b="0" i="0" u="none" strike="noStrike" kern="1200" cap="none" spc="0" normalizeH="0" baseline="0" noProof="0" dirty="0">
              <a:ln>
                <a:noFill/>
              </a:ln>
              <a:solidFill>
                <a:srgbClr val="000000"/>
              </a:solidFill>
              <a:effectLst/>
              <a:uLnTx/>
              <a:uFillTx/>
              <a:latin typeface="Arial"/>
              <a:ea typeface="Meiryo UI"/>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Arial"/>
                <a:ea typeface="Meiryo UI"/>
                <a:cs typeface="+mn-cs"/>
              </a:rPr>
              <a:t>（詳細不明）</a:t>
            </a:r>
            <a:endParaRPr kumimoji="1" lang="en-US" altLang="ja-JP" sz="1200" b="0" i="0" u="none" strike="noStrike" kern="1200" cap="none" spc="0" normalizeH="0" baseline="0" noProof="0" dirty="0">
              <a:ln>
                <a:noFill/>
              </a:ln>
              <a:solidFill>
                <a:srgbClr val="000000"/>
              </a:solidFill>
              <a:effectLst/>
              <a:uLnTx/>
              <a:uFillTx/>
              <a:latin typeface="Arial"/>
              <a:ea typeface="Meiryo UI"/>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2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70" name="正方形/長方形 69"/>
          <p:cNvSpPr/>
          <p:nvPr/>
        </p:nvSpPr>
        <p:spPr>
          <a:xfrm>
            <a:off x="6469797" y="54432"/>
            <a:ext cx="1713406" cy="278660"/>
          </a:xfrm>
          <a:prstGeom prst="rect">
            <a:avLst/>
          </a:prstGeom>
          <a:solidFill>
            <a:schemeClr val="accent2">
              <a:lumMod val="90000"/>
              <a:lumOff val="10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分野：教育</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71" name="正方形/長方形 70"/>
          <p:cNvSpPr/>
          <p:nvPr/>
        </p:nvSpPr>
        <p:spPr>
          <a:xfrm>
            <a:off x="6469797" y="359155"/>
            <a:ext cx="1713405" cy="278660"/>
          </a:xfrm>
          <a:prstGeom prst="rect">
            <a:avLst/>
          </a:prstGeom>
          <a:solidFill>
            <a:schemeClr val="accent2">
              <a:lumMod val="90000"/>
              <a:lumOff val="10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フェーズ：</a:t>
            </a:r>
            <a:r>
              <a:rPr kumimoji="1" lang="en-US" altLang="ja-JP" sz="1400" b="1" i="0" u="none" strike="noStrike" kern="1200" cap="none" spc="0" normalizeH="0" baseline="0" noProof="0" dirty="0" err="1">
                <a:ln>
                  <a:noFill/>
                </a:ln>
                <a:solidFill>
                  <a:srgbClr val="FFFFFF"/>
                </a:solidFill>
                <a:effectLst/>
                <a:uLnTx/>
                <a:uFillTx/>
                <a:latin typeface="Meiryo UI" panose="020B0604030504040204" pitchFamily="50" charset="-128"/>
                <a:ea typeface="Meiryo UI" panose="020B0604030504040204" pitchFamily="50" charset="-128"/>
                <a:cs typeface="+mn-cs"/>
              </a:rPr>
              <a:t>PoC</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grpSp>
        <p:nvGrpSpPr>
          <p:cNvPr id="69" name="グループ化 68"/>
          <p:cNvGrpSpPr>
            <a:grpSpLocks noChangeAspect="1"/>
          </p:cNvGrpSpPr>
          <p:nvPr/>
        </p:nvGrpSpPr>
        <p:grpSpPr>
          <a:xfrm>
            <a:off x="4276491" y="4039465"/>
            <a:ext cx="404830" cy="344825"/>
            <a:chOff x="6249144" y="886511"/>
            <a:chExt cx="720080" cy="845997"/>
          </a:xfrm>
        </p:grpSpPr>
        <p:sp>
          <p:nvSpPr>
            <p:cNvPr id="72" name="円柱 71"/>
            <p:cNvSpPr/>
            <p:nvPr/>
          </p:nvSpPr>
          <p:spPr>
            <a:xfrm>
              <a:off x="6249144" y="1420675"/>
              <a:ext cx="720080" cy="311833"/>
            </a:xfrm>
            <a:prstGeom prst="can">
              <a:avLst/>
            </a:prstGeom>
            <a:solidFill>
              <a:srgbClr val="C2CEE6"/>
            </a:solidFill>
            <a:ln w="9525" cap="flat" cmpd="sng" algn="ctr">
              <a:solidFill>
                <a:srgbClr val="6785C1"/>
              </a:solidFill>
              <a:prstDash val="solid"/>
            </a:ln>
            <a:effectLst/>
          </p:spPr>
          <p:txBody>
            <a:bodyPr rtlCol="0" anchor="ctr"/>
            <a:lstStyle/>
            <a:p>
              <a:pPr marL="0" marR="0" lvl="0" indent="0" algn="ctr" defTabSz="925880" rtl="0" eaLnBrk="1" fontAlgn="auto" latinLnBrk="0" hangingPunct="1">
                <a:lnSpc>
                  <a:spcPct val="100000"/>
                </a:lnSpc>
                <a:spcBef>
                  <a:spcPts val="0"/>
                </a:spcBef>
                <a:spcAft>
                  <a:spcPts val="0"/>
                </a:spcAft>
                <a:buClrTx/>
                <a:buSzTx/>
                <a:buFontTx/>
                <a:buNone/>
                <a:tabLst/>
                <a:defRPr/>
              </a:pPr>
              <a:endParaRPr kumimoji="0" lang="ja-JP" altLang="en-US" sz="1822" b="0" i="0" u="none" strike="noStrike" kern="0" cap="none" spc="0" normalizeH="0" baseline="0" noProof="0" dirty="0">
                <a:ln>
                  <a:noFill/>
                </a:ln>
                <a:solidFill>
                  <a:srgbClr val="000000"/>
                </a:solidFill>
                <a:effectLst/>
                <a:uLnTx/>
                <a:uFillTx/>
                <a:latin typeface="HGP創英角ｺﾞｼｯｸUB"/>
                <a:ea typeface="HGP創英角ｺﾞｼｯｸUB"/>
                <a:cs typeface="+mn-cs"/>
              </a:endParaRPr>
            </a:p>
          </p:txBody>
        </p:sp>
        <p:sp>
          <p:nvSpPr>
            <p:cNvPr id="73" name="円柱 72"/>
            <p:cNvSpPr/>
            <p:nvPr/>
          </p:nvSpPr>
          <p:spPr>
            <a:xfrm>
              <a:off x="6249144" y="1158692"/>
              <a:ext cx="720080" cy="311833"/>
            </a:xfrm>
            <a:prstGeom prst="can">
              <a:avLst/>
            </a:prstGeom>
            <a:solidFill>
              <a:srgbClr val="C2CEE6"/>
            </a:solidFill>
            <a:ln w="9525" cap="flat" cmpd="sng" algn="ctr">
              <a:solidFill>
                <a:srgbClr val="6785C1"/>
              </a:solidFill>
              <a:prstDash val="solid"/>
            </a:ln>
            <a:effectLst/>
          </p:spPr>
          <p:txBody>
            <a:bodyPr rtlCol="0" anchor="ctr"/>
            <a:lstStyle/>
            <a:p>
              <a:pPr marL="0" marR="0" lvl="0" indent="0" algn="ctr" defTabSz="925880" rtl="0" eaLnBrk="1" fontAlgn="auto" latinLnBrk="0" hangingPunct="1">
                <a:lnSpc>
                  <a:spcPct val="100000"/>
                </a:lnSpc>
                <a:spcBef>
                  <a:spcPts val="0"/>
                </a:spcBef>
                <a:spcAft>
                  <a:spcPts val="0"/>
                </a:spcAft>
                <a:buClrTx/>
                <a:buSzTx/>
                <a:buFontTx/>
                <a:buNone/>
                <a:tabLst/>
                <a:defRPr/>
              </a:pPr>
              <a:endParaRPr kumimoji="0" lang="ja-JP" altLang="en-US" sz="1822" b="0" i="0" u="none" strike="noStrike" kern="0" cap="none" spc="0" normalizeH="0" baseline="0" noProof="0" dirty="0">
                <a:ln>
                  <a:noFill/>
                </a:ln>
                <a:solidFill>
                  <a:srgbClr val="000000"/>
                </a:solidFill>
                <a:effectLst/>
                <a:uLnTx/>
                <a:uFillTx/>
                <a:latin typeface="HGP創英角ｺﾞｼｯｸUB"/>
                <a:ea typeface="HGP創英角ｺﾞｼｯｸUB"/>
                <a:cs typeface="+mn-cs"/>
              </a:endParaRPr>
            </a:p>
          </p:txBody>
        </p:sp>
        <p:sp>
          <p:nvSpPr>
            <p:cNvPr id="74" name="円柱 73"/>
            <p:cNvSpPr/>
            <p:nvPr/>
          </p:nvSpPr>
          <p:spPr>
            <a:xfrm>
              <a:off x="6249144" y="886511"/>
              <a:ext cx="720080" cy="311833"/>
            </a:xfrm>
            <a:prstGeom prst="can">
              <a:avLst/>
            </a:prstGeom>
            <a:solidFill>
              <a:srgbClr val="C2CEE6"/>
            </a:solidFill>
            <a:ln w="9525" cap="flat" cmpd="sng" algn="ctr">
              <a:solidFill>
                <a:srgbClr val="6785C1"/>
              </a:solidFill>
              <a:prstDash val="solid"/>
            </a:ln>
            <a:effectLst/>
          </p:spPr>
          <p:txBody>
            <a:bodyPr rtlCol="0" anchor="ctr"/>
            <a:lstStyle/>
            <a:p>
              <a:pPr marL="0" marR="0" lvl="0" indent="0" algn="ctr" defTabSz="925880" rtl="0" eaLnBrk="1" fontAlgn="auto" latinLnBrk="0" hangingPunct="1">
                <a:lnSpc>
                  <a:spcPct val="100000"/>
                </a:lnSpc>
                <a:spcBef>
                  <a:spcPts val="0"/>
                </a:spcBef>
                <a:spcAft>
                  <a:spcPts val="0"/>
                </a:spcAft>
                <a:buClrTx/>
                <a:buSzTx/>
                <a:buFontTx/>
                <a:buNone/>
                <a:tabLst/>
                <a:defRPr/>
              </a:pPr>
              <a:endParaRPr kumimoji="0" lang="ja-JP" altLang="en-US" sz="1822" b="0" i="0" u="none" strike="noStrike" kern="0" cap="none" spc="0" normalizeH="0" baseline="0" noProof="0" dirty="0">
                <a:ln>
                  <a:noFill/>
                </a:ln>
                <a:solidFill>
                  <a:srgbClr val="000000"/>
                </a:solidFill>
                <a:effectLst/>
                <a:uLnTx/>
                <a:uFillTx/>
                <a:latin typeface="HGP創英角ｺﾞｼｯｸUB"/>
                <a:ea typeface="HGP創英角ｺﾞｼｯｸUB"/>
                <a:cs typeface="+mn-cs"/>
              </a:endParaRPr>
            </a:p>
          </p:txBody>
        </p:sp>
      </p:grpSp>
    </p:spTree>
    <p:extLst>
      <p:ext uri="{BB962C8B-B14F-4D97-AF65-F5344CB8AC3E}">
        <p14:creationId xmlns:p14="http://schemas.microsoft.com/office/powerpoint/2010/main" val="3666890647"/>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タイトル 7"/>
          <p:cNvSpPr>
            <a:spLocks noGrp="1"/>
          </p:cNvSpPr>
          <p:nvPr>
            <p:ph type="title"/>
          </p:nvPr>
        </p:nvSpPr>
        <p:spPr>
          <a:xfrm>
            <a:off x="331490" y="164692"/>
            <a:ext cx="9243021" cy="497459"/>
          </a:xfrm>
        </p:spPr>
        <p:txBody>
          <a:bodyPr>
            <a:normAutofit fontScale="90000"/>
          </a:bodyPr>
          <a:lstStyle/>
          <a:p>
            <a:r>
              <a:rPr lang="en-US" altLang="ja-JP" sz="1100" dirty="0">
                <a:solidFill>
                  <a:srgbClr val="002060"/>
                </a:solidFill>
              </a:rPr>
              <a:t>3.3.3</a:t>
            </a:r>
            <a:r>
              <a:rPr lang="ja-JP" altLang="en-US" sz="1100" dirty="0">
                <a:solidFill>
                  <a:srgbClr val="002060"/>
                </a:solidFill>
              </a:rPr>
              <a:t>　自己主権型／分散型アイデンティティに関する取り組み・ユースケース　</a:t>
            </a:r>
            <a:r>
              <a:rPr lang="en-US" altLang="ja-JP" sz="1400" b="1" spc="0" dirty="0">
                <a:solidFill>
                  <a:srgbClr val="002060"/>
                </a:solidFill>
              </a:rPr>
              <a:t/>
            </a:r>
            <a:br>
              <a:rPr lang="en-US" altLang="ja-JP" sz="1400" b="1" spc="0" dirty="0">
                <a:solidFill>
                  <a:srgbClr val="002060"/>
                </a:solidFill>
              </a:rPr>
            </a:br>
            <a:r>
              <a:rPr lang="ja-JP" altLang="en-US" sz="2000" dirty="0">
                <a:solidFill>
                  <a:srgbClr val="002060"/>
                </a:solidFill>
              </a:rPr>
              <a:t>ユースケース：</a:t>
            </a:r>
            <a:r>
              <a:rPr lang="en-US" altLang="ja-JP" sz="2000" dirty="0">
                <a:solidFill>
                  <a:srgbClr val="002060"/>
                </a:solidFill>
              </a:rPr>
              <a:t>OCR Labs</a:t>
            </a:r>
            <a:endParaRPr lang="ja-JP" altLang="en-US" sz="3100" b="1" spc="0" dirty="0">
              <a:solidFill>
                <a:srgbClr val="002060"/>
              </a:solidFill>
            </a:endParaRPr>
          </a:p>
        </p:txBody>
      </p:sp>
      <p:sp>
        <p:nvSpPr>
          <p:cNvPr id="10" name="正方形/長方形 9"/>
          <p:cNvSpPr/>
          <p:nvPr/>
        </p:nvSpPr>
        <p:spPr>
          <a:xfrm>
            <a:off x="8260080" y="74294"/>
            <a:ext cx="1314431" cy="186395"/>
          </a:xfrm>
          <a:prstGeom prst="rect">
            <a:avLst/>
          </a:prstGeom>
          <a:solidFill>
            <a:schemeClr val="accent2">
              <a:lumMod val="25000"/>
              <a:lumOff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オーストラリア</a:t>
            </a:r>
          </a:p>
        </p:txBody>
      </p:sp>
      <p:sp>
        <p:nvSpPr>
          <p:cNvPr id="11" name="正方形/長方形 10"/>
          <p:cNvSpPr/>
          <p:nvPr/>
        </p:nvSpPr>
        <p:spPr>
          <a:xfrm>
            <a:off x="8260080" y="287160"/>
            <a:ext cx="1314431" cy="186395"/>
          </a:xfrm>
          <a:prstGeom prst="rect">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ニュージーランド</a:t>
            </a:r>
          </a:p>
        </p:txBody>
      </p:sp>
      <p:sp>
        <p:nvSpPr>
          <p:cNvPr id="70" name="正方形/長方形 69"/>
          <p:cNvSpPr/>
          <p:nvPr/>
        </p:nvSpPr>
        <p:spPr>
          <a:xfrm>
            <a:off x="5913120" y="54432"/>
            <a:ext cx="2270083" cy="278660"/>
          </a:xfrm>
          <a:prstGeom prst="rect">
            <a:avLst/>
          </a:prstGeom>
          <a:solidFill>
            <a:schemeClr val="accent2">
              <a:lumMod val="90000"/>
              <a:lumOff val="10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分野：不動産・金融・保険等</a:t>
            </a:r>
          </a:p>
        </p:txBody>
      </p:sp>
      <p:sp>
        <p:nvSpPr>
          <p:cNvPr id="71" name="正方形/長方形 70"/>
          <p:cNvSpPr/>
          <p:nvPr/>
        </p:nvSpPr>
        <p:spPr>
          <a:xfrm>
            <a:off x="5913121" y="359155"/>
            <a:ext cx="2270082" cy="278660"/>
          </a:xfrm>
          <a:prstGeom prst="rect">
            <a:avLst/>
          </a:prstGeom>
          <a:solidFill>
            <a:schemeClr val="accent2">
              <a:lumMod val="90000"/>
              <a:lumOff val="10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フェーズ：実運用</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68" name="テキスト ボックス 67"/>
          <p:cNvSpPr txBox="1"/>
          <p:nvPr/>
        </p:nvSpPr>
        <p:spPr>
          <a:xfrm>
            <a:off x="299571" y="6475281"/>
            <a:ext cx="9259174" cy="408974"/>
          </a:xfrm>
          <a:prstGeom prst="rect">
            <a:avLst/>
          </a:prstGeom>
          <a:noFill/>
          <a:ln>
            <a:noFill/>
          </a:ln>
        </p:spPr>
        <p:txBody>
          <a:bodyPr wrap="square" lIns="36000" tIns="36000" rIns="36000" bIns="36000"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rgbClr val="000000"/>
                </a:solidFill>
                <a:effectLst/>
                <a:uLnTx/>
                <a:uFillTx/>
                <a:latin typeface="Meiryo UI"/>
                <a:ea typeface="Meiryo UI"/>
                <a:cs typeface="+mn-cs"/>
              </a:rPr>
              <a:t>出所）</a:t>
            </a:r>
            <a:endParaRPr kumimoji="1" lang="en-US" altLang="ja-JP" sz="900" b="0" i="0" u="none" strike="noStrike" kern="1200" cap="none" spc="0" normalizeH="0" baseline="0" noProof="0" dirty="0">
              <a:ln>
                <a:noFill/>
              </a:ln>
              <a:solidFill>
                <a:srgbClr val="000000"/>
              </a:solidFill>
              <a:effectLst/>
              <a:uLnTx/>
              <a:uFillTx/>
              <a:latin typeface="Meiryo UI"/>
              <a:ea typeface="Meiryo U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rgbClr val="000000"/>
                </a:solidFill>
                <a:effectLst/>
                <a:uLnTx/>
                <a:uFillTx/>
                <a:latin typeface="Meiryo UI"/>
                <a:ea typeface="Meiryo UI"/>
                <a:cs typeface="+mn-cs"/>
              </a:rPr>
              <a:t>１　</a:t>
            </a:r>
            <a:r>
              <a:rPr kumimoji="1" lang="en-US" altLang="ja-JP" sz="900" b="0" i="0" u="none" strike="noStrike" kern="1200" cap="none" spc="0" normalizeH="0" baseline="0" noProof="0" dirty="0">
                <a:ln>
                  <a:noFill/>
                </a:ln>
                <a:solidFill>
                  <a:srgbClr val="000000"/>
                </a:solidFill>
                <a:effectLst/>
                <a:uLnTx/>
                <a:uFillTx/>
                <a:latin typeface="Meiryo UI"/>
                <a:ea typeface="Meiryo UI"/>
                <a:cs typeface="+mn-cs"/>
              </a:rPr>
              <a:t>https://ocrlabs.com/technologies/id-verification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rgbClr val="000000"/>
                </a:solidFill>
                <a:effectLst/>
                <a:uLnTx/>
                <a:uFillTx/>
                <a:latin typeface="Meiryo UI"/>
                <a:ea typeface="Meiryo UI"/>
                <a:cs typeface="+mn-cs"/>
              </a:rPr>
              <a:t>　　　　 </a:t>
            </a:r>
            <a:endParaRPr kumimoji="1" lang="en-US" altLang="ja-JP" sz="900" b="0"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69" name="正方形/長方形 68"/>
          <p:cNvSpPr/>
          <p:nvPr/>
        </p:nvSpPr>
        <p:spPr>
          <a:xfrm>
            <a:off x="179479" y="2717718"/>
            <a:ext cx="4621121" cy="212209"/>
          </a:xfrm>
          <a:prstGeom prst="rect">
            <a:avLst/>
          </a:prstGeom>
          <a:solidFill>
            <a:schemeClr val="accent1">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ペインポイント</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72" name="正方形/長方形 71"/>
          <p:cNvSpPr/>
          <p:nvPr/>
        </p:nvSpPr>
        <p:spPr>
          <a:xfrm>
            <a:off x="5107053" y="727661"/>
            <a:ext cx="1224136" cy="265486"/>
          </a:xfrm>
          <a:prstGeom prst="rect">
            <a:avLst/>
          </a:prstGeom>
          <a:solidFill>
            <a:schemeClr val="accent1">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エンティティ</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73" name="正方形/長方形 72"/>
          <p:cNvSpPr/>
          <p:nvPr/>
        </p:nvSpPr>
        <p:spPr>
          <a:xfrm>
            <a:off x="5108029" y="719778"/>
            <a:ext cx="4603530" cy="1448662"/>
          </a:xfrm>
          <a:prstGeom prst="rect">
            <a:avLst/>
          </a:prstGeom>
          <a:noFill/>
          <a:ln>
            <a:solidFill>
              <a:schemeClr val="accent2">
                <a:lumMod val="25000"/>
                <a:lumOff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74" name="テキスト ボックス 73"/>
          <p:cNvSpPr txBox="1"/>
          <p:nvPr/>
        </p:nvSpPr>
        <p:spPr>
          <a:xfrm>
            <a:off x="5265229" y="983197"/>
            <a:ext cx="4099488" cy="646331"/>
          </a:xfrm>
          <a:prstGeom prst="rect">
            <a:avLst/>
          </a:prstGeom>
          <a:noFill/>
        </p:spPr>
        <p:txBody>
          <a:bodyPr wrap="square" rtlCol="0">
            <a:sp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費用負担主体：企業（金融、不動産、保険等）</a:t>
            </a:r>
            <a:endPar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価値提供主体：</a:t>
            </a:r>
            <a:r>
              <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OCR Labs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参加者：当該企業の顧客</a:t>
            </a:r>
            <a:endPar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75" name="正方形/長方形 74"/>
          <p:cNvSpPr/>
          <p:nvPr/>
        </p:nvSpPr>
        <p:spPr>
          <a:xfrm>
            <a:off x="179479" y="727661"/>
            <a:ext cx="1720266" cy="265486"/>
          </a:xfrm>
          <a:prstGeom prst="rect">
            <a:avLst/>
          </a:prstGeom>
          <a:solidFill>
            <a:schemeClr val="accent1">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概要</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76" name="正方形/長方形 75"/>
          <p:cNvSpPr/>
          <p:nvPr/>
        </p:nvSpPr>
        <p:spPr>
          <a:xfrm>
            <a:off x="179478" y="719776"/>
            <a:ext cx="4928551" cy="1458335"/>
          </a:xfrm>
          <a:prstGeom prst="rect">
            <a:avLst/>
          </a:prstGeom>
          <a:noFill/>
          <a:ln>
            <a:solidFill>
              <a:schemeClr val="accent2">
                <a:lumMod val="25000"/>
                <a:lumOff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77" name="テキスト ボックス 76"/>
          <p:cNvSpPr txBox="1"/>
          <p:nvPr/>
        </p:nvSpPr>
        <p:spPr>
          <a:xfrm>
            <a:off x="172093" y="971957"/>
            <a:ext cx="4889933" cy="1384995"/>
          </a:xfrm>
          <a:prstGeom prst="rect">
            <a:avLst/>
          </a:prstGeom>
          <a:noFill/>
        </p:spPr>
        <p:txBody>
          <a:bodyPr wrap="square" rtlCol="0">
            <a:sp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オーストラリアのデジタル</a:t>
            </a:r>
            <a:r>
              <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ID</a:t>
            </a: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ソリューション提供企業である</a:t>
            </a:r>
            <a:r>
              <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OCR Labs</a:t>
            </a: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は、不動産・金融・保険等の企業向けの顧客本人確認サービスを提供している</a:t>
            </a:r>
            <a:endPar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顧客はフェイスキャプチャと身分証明書による登録でユーザー</a:t>
            </a:r>
            <a:r>
              <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ID</a:t>
            </a: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を作成・検証することができ、検証済み</a:t>
            </a:r>
            <a:r>
              <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ID</a:t>
            </a: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によって当該企業へのオンボーディング・本人認証が可能になる</a:t>
            </a:r>
            <a:r>
              <a:rPr kumimoji="1" lang="ja-JP" altLang="en-US" sz="1200" b="0" i="0" u="none" strike="noStrike" kern="1200" cap="none" spc="0" normalizeH="0" baseline="30000" noProof="0" dirty="0">
                <a:ln>
                  <a:noFill/>
                </a:ln>
                <a:solidFill>
                  <a:srgbClr val="000000"/>
                </a:solidFill>
                <a:effectLst/>
                <a:uLnTx/>
                <a:uFillTx/>
                <a:latin typeface="Meiryo UI" panose="020B0604030504040204" pitchFamily="50" charset="-128"/>
                <a:ea typeface="Meiryo UI" panose="020B0604030504040204" pitchFamily="50" charset="-128"/>
                <a:cs typeface="+mn-cs"/>
              </a:rPr>
              <a:t>１</a:t>
            </a:r>
            <a:endParaRPr kumimoji="1" lang="en-US" altLang="ja-JP" sz="1200" b="0" i="0" u="none" strike="noStrike" kern="1200" cap="none" spc="0" normalizeH="0" baseline="3000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OCR Labs</a:t>
            </a: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は</a:t>
            </a:r>
            <a:r>
              <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TDIF</a:t>
            </a: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の認定を受けている</a:t>
            </a:r>
            <a:endPar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78" name="正方形/長方形 77"/>
          <p:cNvSpPr/>
          <p:nvPr/>
        </p:nvSpPr>
        <p:spPr>
          <a:xfrm>
            <a:off x="5107053" y="2717718"/>
            <a:ext cx="4604506" cy="212209"/>
          </a:xfrm>
          <a:prstGeom prst="rect">
            <a:avLst/>
          </a:prstGeom>
          <a:solidFill>
            <a:schemeClr val="accent1">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提供する価値</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79" name="正方形/長方形 78"/>
          <p:cNvSpPr/>
          <p:nvPr/>
        </p:nvSpPr>
        <p:spPr>
          <a:xfrm>
            <a:off x="178502" y="3533436"/>
            <a:ext cx="9533057" cy="2859482"/>
          </a:xfrm>
          <a:prstGeom prst="rect">
            <a:avLst/>
          </a:prstGeom>
          <a:noFill/>
          <a:ln>
            <a:solidFill>
              <a:schemeClr val="accent2">
                <a:lumMod val="25000"/>
                <a:lumOff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80" name="正方形/長方形 79"/>
          <p:cNvSpPr/>
          <p:nvPr/>
        </p:nvSpPr>
        <p:spPr>
          <a:xfrm>
            <a:off x="179479" y="3528043"/>
            <a:ext cx="1440160" cy="264031"/>
          </a:xfrm>
          <a:prstGeom prst="rect">
            <a:avLst/>
          </a:prstGeom>
          <a:solidFill>
            <a:schemeClr val="accent1">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ビジネスモデル</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81" name="正方形/長方形 80"/>
          <p:cNvSpPr/>
          <p:nvPr/>
        </p:nvSpPr>
        <p:spPr>
          <a:xfrm>
            <a:off x="179479" y="2982343"/>
            <a:ext cx="4621121" cy="210792"/>
          </a:xfrm>
          <a:prstGeom prst="rect">
            <a:avLst/>
          </a:prstGeom>
          <a:solidFill>
            <a:schemeClr val="accent2">
              <a:lumMod val="10000"/>
              <a:lumOff val="9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顧客のオンボーディング・本人確認に時間を要する</a:t>
            </a:r>
          </a:p>
        </p:txBody>
      </p:sp>
      <p:sp>
        <p:nvSpPr>
          <p:cNvPr id="82" name="正方形/長方形 81"/>
          <p:cNvSpPr/>
          <p:nvPr/>
        </p:nvSpPr>
        <p:spPr>
          <a:xfrm>
            <a:off x="5107053" y="2974380"/>
            <a:ext cx="4604506" cy="210792"/>
          </a:xfrm>
          <a:prstGeom prst="rect">
            <a:avLst/>
          </a:prstGeom>
          <a:solidFill>
            <a:schemeClr val="accent2">
              <a:lumMod val="10000"/>
              <a:lumOff val="9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登録・検証の自動・高速化</a:t>
            </a:r>
          </a:p>
        </p:txBody>
      </p:sp>
      <p:sp>
        <p:nvSpPr>
          <p:cNvPr id="83" name="二等辺三角形 82"/>
          <p:cNvSpPr/>
          <p:nvPr/>
        </p:nvSpPr>
        <p:spPr>
          <a:xfrm rot="5400000">
            <a:off x="4854483" y="2996270"/>
            <a:ext cx="202287" cy="182508"/>
          </a:xfrm>
          <a:prstGeom prst="triangle">
            <a:avLst/>
          </a:prstGeom>
          <a:solidFill>
            <a:schemeClr val="accent1">
              <a:lumMod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2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84" name="正方形/長方形 83"/>
          <p:cNvSpPr/>
          <p:nvPr/>
        </p:nvSpPr>
        <p:spPr>
          <a:xfrm>
            <a:off x="178502" y="2164402"/>
            <a:ext cx="4928551" cy="485137"/>
          </a:xfrm>
          <a:prstGeom prst="rect">
            <a:avLst/>
          </a:prstGeom>
          <a:noFill/>
          <a:ln>
            <a:solidFill>
              <a:schemeClr val="accent2">
                <a:lumMod val="25000"/>
                <a:lumOff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85" name="正方形/長方形 84"/>
          <p:cNvSpPr/>
          <p:nvPr/>
        </p:nvSpPr>
        <p:spPr>
          <a:xfrm>
            <a:off x="179479" y="2172286"/>
            <a:ext cx="1720266" cy="220018"/>
          </a:xfrm>
          <a:prstGeom prst="rect">
            <a:avLst/>
          </a:prstGeom>
          <a:solidFill>
            <a:schemeClr val="accent1">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使用されている技術</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86" name="正方形/長方形 85"/>
          <p:cNvSpPr/>
          <p:nvPr/>
        </p:nvSpPr>
        <p:spPr>
          <a:xfrm>
            <a:off x="5108029" y="2170882"/>
            <a:ext cx="1720266" cy="220018"/>
          </a:xfrm>
          <a:prstGeom prst="rect">
            <a:avLst/>
          </a:prstGeom>
          <a:solidFill>
            <a:schemeClr val="accent1">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扱う属性情報</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87" name="正方形/長方形 86"/>
          <p:cNvSpPr/>
          <p:nvPr/>
        </p:nvSpPr>
        <p:spPr>
          <a:xfrm>
            <a:off x="5107054" y="2161525"/>
            <a:ext cx="4604506" cy="490255"/>
          </a:xfrm>
          <a:prstGeom prst="rect">
            <a:avLst/>
          </a:prstGeom>
          <a:noFill/>
          <a:ln>
            <a:solidFill>
              <a:schemeClr val="accent2">
                <a:lumMod val="25000"/>
                <a:lumOff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88" name="テキスト ボックス 87"/>
          <p:cNvSpPr txBox="1"/>
          <p:nvPr/>
        </p:nvSpPr>
        <p:spPr>
          <a:xfrm>
            <a:off x="178501" y="2384972"/>
            <a:ext cx="4889933" cy="276999"/>
          </a:xfrm>
          <a:prstGeom prst="rect">
            <a:avLst/>
          </a:prstGeom>
          <a:noFill/>
        </p:spPr>
        <p:txBody>
          <a:bodyPr wrap="square" rtlCol="0">
            <a:sp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生体認証（フェイスキャプチャ）</a:t>
            </a:r>
            <a:r>
              <a:rPr kumimoji="1" lang="ja-JP" altLang="en-US" sz="1200" b="0" i="0" u="none" strike="noStrike" kern="120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rPr>
              <a:t>、</a:t>
            </a:r>
            <a:r>
              <a:rPr lang="en-US" altLang="ja-JP" sz="1200" dirty="0" err="1">
                <a:solidFill>
                  <a:srgbClr val="000000"/>
                </a:solidFill>
                <a:latin typeface="Meiryo UI" panose="020B0604030504040204" pitchFamily="50" charset="-128"/>
                <a:ea typeface="Meiryo UI" panose="020B0604030504040204" pitchFamily="50" charset="-128"/>
              </a:rPr>
              <a:t>O</a:t>
            </a:r>
            <a:r>
              <a:rPr kumimoji="1" lang="en-US" altLang="ja-JP" sz="1200" b="0" i="0" u="none" strike="noStrike" kern="1200" cap="none" spc="0" normalizeH="0" baseline="0" noProof="0" dirty="0" err="1" smtClean="0">
                <a:ln>
                  <a:noFill/>
                </a:ln>
                <a:solidFill>
                  <a:srgbClr val="000000"/>
                </a:solidFill>
                <a:effectLst/>
                <a:uLnTx/>
                <a:uFillTx/>
                <a:latin typeface="Meiryo UI" panose="020B0604030504040204" pitchFamily="50" charset="-128"/>
                <a:ea typeface="Meiryo UI" panose="020B0604030504040204" pitchFamily="50" charset="-128"/>
                <a:cs typeface="+mn-cs"/>
              </a:rPr>
              <a:t>Auth</a:t>
            </a:r>
            <a:endPar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89" name="テキスト ボックス 88"/>
          <p:cNvSpPr txBox="1"/>
          <p:nvPr/>
        </p:nvSpPr>
        <p:spPr>
          <a:xfrm>
            <a:off x="5106078" y="2387782"/>
            <a:ext cx="4605482" cy="276999"/>
          </a:xfrm>
          <a:prstGeom prst="rect">
            <a:avLst/>
          </a:prstGeom>
          <a:noFill/>
        </p:spPr>
        <p:txBody>
          <a:bodyPr wrap="square" rtlCol="0">
            <a:sp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本人確認</a:t>
            </a:r>
            <a:endPar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pic>
        <p:nvPicPr>
          <p:cNvPr id="90" name="図 8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38594" y="3971894"/>
            <a:ext cx="663014" cy="663014"/>
          </a:xfrm>
          <a:prstGeom prst="rect">
            <a:avLst/>
          </a:prstGeom>
        </p:spPr>
      </p:pic>
      <p:pic>
        <p:nvPicPr>
          <p:cNvPr id="91" name="図 9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24163" y="3985338"/>
            <a:ext cx="671584" cy="671584"/>
          </a:xfrm>
          <a:prstGeom prst="rect">
            <a:avLst/>
          </a:prstGeom>
        </p:spPr>
      </p:pic>
      <p:pic>
        <p:nvPicPr>
          <p:cNvPr id="92" name="図 9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05316" y="5627368"/>
            <a:ext cx="795113" cy="795113"/>
          </a:xfrm>
          <a:prstGeom prst="rect">
            <a:avLst/>
          </a:prstGeom>
        </p:spPr>
      </p:pic>
      <p:cxnSp>
        <p:nvCxnSpPr>
          <p:cNvPr id="93" name="直線矢印コネクタ 92"/>
          <p:cNvCxnSpPr/>
          <p:nvPr/>
        </p:nvCxnSpPr>
        <p:spPr>
          <a:xfrm>
            <a:off x="1729752" y="4408520"/>
            <a:ext cx="1213856" cy="0"/>
          </a:xfrm>
          <a:prstGeom prst="straightConnector1">
            <a:avLst/>
          </a:prstGeom>
          <a:ln w="3175">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sp>
        <p:nvSpPr>
          <p:cNvPr id="94" name="テキスト ボックス 93"/>
          <p:cNvSpPr txBox="1"/>
          <p:nvPr/>
        </p:nvSpPr>
        <p:spPr>
          <a:xfrm>
            <a:off x="1832444" y="4162870"/>
            <a:ext cx="987401" cy="271841"/>
          </a:xfrm>
          <a:prstGeom prst="rect">
            <a:avLst/>
          </a:prstGeom>
        </p:spPr>
        <p:txBody>
          <a:bodyPr vert="horz" wrap="none" lIns="0" tIns="45720" rIns="0" bIns="45720" rtlCol="0" anchor="t" anchorCtr="0">
            <a:normAutofit fontScale="97500" lnSpcReduction="100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Arial"/>
                <a:ea typeface="Meiryo UI"/>
                <a:cs typeface="+mn-cs"/>
              </a:rPr>
              <a:t>デジタル</a:t>
            </a:r>
            <a:r>
              <a:rPr kumimoji="1" lang="en-US" altLang="ja-JP" sz="1200" b="0" i="0" u="none" strike="noStrike" kern="1200" cap="none" spc="0" normalizeH="0" baseline="0" noProof="0" dirty="0">
                <a:ln>
                  <a:noFill/>
                </a:ln>
                <a:solidFill>
                  <a:srgbClr val="000000"/>
                </a:solidFill>
                <a:effectLst/>
                <a:uLnTx/>
                <a:uFillTx/>
                <a:latin typeface="Arial"/>
                <a:ea typeface="Meiryo UI"/>
                <a:cs typeface="+mn-cs"/>
              </a:rPr>
              <a:t>ID</a:t>
            </a:r>
            <a:r>
              <a:rPr kumimoji="1" lang="ja-JP" altLang="en-US" sz="1200" b="0" i="0" u="none" strike="noStrike" kern="1200" cap="none" spc="0" normalizeH="0" baseline="0" noProof="0" dirty="0">
                <a:ln>
                  <a:noFill/>
                </a:ln>
                <a:solidFill>
                  <a:srgbClr val="000000"/>
                </a:solidFill>
                <a:effectLst/>
                <a:uLnTx/>
                <a:uFillTx/>
                <a:latin typeface="Arial"/>
                <a:ea typeface="Meiryo UI"/>
                <a:cs typeface="+mn-cs"/>
              </a:rPr>
              <a:t>作成</a:t>
            </a:r>
            <a:endParaRPr kumimoji="1" lang="en-US" altLang="ja-JP" sz="1200" b="0" i="0" u="none" strike="noStrike" kern="1200" cap="none" spc="0" normalizeH="0" baseline="0" noProof="0" dirty="0">
              <a:ln>
                <a:noFill/>
              </a:ln>
              <a:solidFill>
                <a:srgbClr val="000000"/>
              </a:solidFill>
              <a:effectLst/>
              <a:uLnTx/>
              <a:uFillTx/>
              <a:latin typeface="Arial"/>
              <a:ea typeface="Meiryo UI"/>
              <a:cs typeface="+mn-cs"/>
            </a:endParaRPr>
          </a:p>
        </p:txBody>
      </p:sp>
      <p:cxnSp>
        <p:nvCxnSpPr>
          <p:cNvPr id="95" name="直線矢印コネクタ 94"/>
          <p:cNvCxnSpPr/>
          <p:nvPr/>
        </p:nvCxnSpPr>
        <p:spPr>
          <a:xfrm>
            <a:off x="3700429" y="4408520"/>
            <a:ext cx="2630760" cy="0"/>
          </a:xfrm>
          <a:prstGeom prst="straightConnector1">
            <a:avLst/>
          </a:prstGeom>
          <a:ln w="3175">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sp>
        <p:nvSpPr>
          <p:cNvPr id="96" name="テキスト ボックス 95"/>
          <p:cNvSpPr txBox="1"/>
          <p:nvPr/>
        </p:nvSpPr>
        <p:spPr>
          <a:xfrm>
            <a:off x="2876586" y="4621966"/>
            <a:ext cx="870155" cy="458562"/>
          </a:xfrm>
          <a:prstGeom prst="rect">
            <a:avLst/>
          </a:prstGeom>
        </p:spPr>
        <p:txBody>
          <a:bodyPr vert="horz" wrap="none" lIns="0" tIns="45720" rIns="0" bIns="45720" rtlCol="0" anchor="t" anchorCtr="0">
            <a:normAutofit fontScale="975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Arial"/>
                <a:ea typeface="Meiryo UI"/>
                <a:cs typeface="+mn-cs"/>
              </a:rPr>
              <a:t>モバイル</a:t>
            </a:r>
            <a:endParaRPr kumimoji="1" lang="en-US" altLang="ja-JP" sz="1200" b="0" i="0" u="none" strike="noStrike" kern="1200" cap="none" spc="0" normalizeH="0" baseline="0" noProof="0" dirty="0">
              <a:ln>
                <a:noFill/>
              </a:ln>
              <a:solidFill>
                <a:srgbClr val="000000"/>
              </a:solidFill>
              <a:effectLst/>
              <a:uLnTx/>
              <a:uFillTx/>
              <a:latin typeface="Arial"/>
              <a:ea typeface="Meiryo UI"/>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Arial"/>
                <a:ea typeface="Meiryo UI"/>
                <a:cs typeface="+mn-cs"/>
              </a:rPr>
              <a:t>アプリ</a:t>
            </a:r>
          </a:p>
        </p:txBody>
      </p:sp>
      <p:sp>
        <p:nvSpPr>
          <p:cNvPr id="97" name="テキスト ボックス 96"/>
          <p:cNvSpPr txBox="1"/>
          <p:nvPr/>
        </p:nvSpPr>
        <p:spPr>
          <a:xfrm>
            <a:off x="4526477" y="3941230"/>
            <a:ext cx="870155" cy="458562"/>
          </a:xfrm>
          <a:prstGeom prst="rect">
            <a:avLst/>
          </a:prstGeom>
        </p:spPr>
        <p:txBody>
          <a:bodyPr vert="horz" wrap="none" lIns="0" tIns="45720" rIns="0" bIns="45720" rtlCol="0" anchor="t" anchorCtr="0">
            <a:normAutofit fontScale="975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Arial"/>
                <a:ea typeface="Meiryo UI"/>
                <a:cs typeface="+mn-cs"/>
              </a:rPr>
              <a:t>検証済</a:t>
            </a:r>
            <a:r>
              <a:rPr kumimoji="1" lang="en-US" altLang="ja-JP" sz="1200" b="0" i="0" u="none" strike="noStrike" kern="1200" cap="none" spc="0" normalizeH="0" baseline="0" noProof="0" dirty="0">
                <a:ln>
                  <a:noFill/>
                </a:ln>
                <a:solidFill>
                  <a:srgbClr val="000000"/>
                </a:solidFill>
                <a:effectLst/>
                <a:uLnTx/>
                <a:uFillTx/>
                <a:latin typeface="Arial"/>
                <a:ea typeface="Meiryo UI"/>
                <a:cs typeface="+mn-cs"/>
              </a:rPr>
              <a:t>ID</a:t>
            </a:r>
            <a:r>
              <a:rPr kumimoji="1" lang="ja-JP" altLang="en-US" sz="1200" b="0" i="0" u="none" strike="noStrike" kern="1200" cap="none" spc="0" normalizeH="0" baseline="0" noProof="0" dirty="0">
                <a:ln>
                  <a:noFill/>
                </a:ln>
                <a:solidFill>
                  <a:srgbClr val="000000"/>
                </a:solidFill>
                <a:effectLst/>
                <a:uLnTx/>
                <a:uFillTx/>
                <a:latin typeface="Arial"/>
                <a:ea typeface="Meiryo UI"/>
                <a:cs typeface="+mn-cs"/>
              </a:rPr>
              <a:t>によるオンボーディング</a:t>
            </a:r>
            <a:endParaRPr kumimoji="1" lang="en-US" altLang="ja-JP" sz="1200" b="0" i="0" u="none" strike="noStrike" kern="1200" cap="none" spc="0" normalizeH="0" baseline="0" noProof="0" dirty="0">
              <a:ln>
                <a:noFill/>
              </a:ln>
              <a:solidFill>
                <a:srgbClr val="000000"/>
              </a:solidFill>
              <a:effectLst/>
              <a:uLnTx/>
              <a:uFillTx/>
              <a:latin typeface="Arial"/>
              <a:ea typeface="Meiryo UI"/>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Arial"/>
                <a:ea typeface="Meiryo UI"/>
                <a:cs typeface="+mn-cs"/>
              </a:rPr>
              <a:t>本人認証</a:t>
            </a:r>
          </a:p>
        </p:txBody>
      </p:sp>
      <p:cxnSp>
        <p:nvCxnSpPr>
          <p:cNvPr id="98" name="直線矢印コネクタ 97"/>
          <p:cNvCxnSpPr>
            <a:stCxn id="96" idx="2"/>
          </p:cNvCxnSpPr>
          <p:nvPr/>
        </p:nvCxnSpPr>
        <p:spPr>
          <a:xfrm flipH="1">
            <a:off x="3311663" y="5080528"/>
            <a:ext cx="1" cy="608892"/>
          </a:xfrm>
          <a:prstGeom prst="straightConnector1">
            <a:avLst/>
          </a:prstGeom>
          <a:ln w="3175">
            <a:solidFill>
              <a:schemeClr val="tx1"/>
            </a:solidFill>
            <a:prstDash val="dash"/>
            <a:tailEnd type="triangle"/>
          </a:ln>
          <a:effectLst/>
        </p:spPr>
        <p:style>
          <a:lnRef idx="2">
            <a:schemeClr val="accent1"/>
          </a:lnRef>
          <a:fillRef idx="0">
            <a:schemeClr val="accent1"/>
          </a:fillRef>
          <a:effectRef idx="1">
            <a:schemeClr val="accent1"/>
          </a:effectRef>
          <a:fontRef idx="minor">
            <a:schemeClr val="tx1"/>
          </a:fontRef>
        </p:style>
      </p:cxnSp>
      <p:sp>
        <p:nvSpPr>
          <p:cNvPr id="99" name="テキスト ボックス 98"/>
          <p:cNvSpPr txBox="1"/>
          <p:nvPr/>
        </p:nvSpPr>
        <p:spPr>
          <a:xfrm>
            <a:off x="8835023" y="4634908"/>
            <a:ext cx="870155" cy="309676"/>
          </a:xfrm>
          <a:prstGeom prst="rect">
            <a:avLst/>
          </a:prstGeom>
        </p:spPr>
        <p:txBody>
          <a:bodyPr vert="horz" wrap="none" lIns="0" tIns="45720" rIns="0" bIns="45720" rtlCol="0" anchor="t" anchorCtr="0">
            <a:normAutofit fontScale="975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200" b="0" i="0" u="none" strike="noStrike" kern="1200" cap="none" spc="0" normalizeH="0" baseline="0" noProof="0" dirty="0">
                <a:ln>
                  <a:noFill/>
                </a:ln>
                <a:solidFill>
                  <a:srgbClr val="000000"/>
                </a:solidFill>
                <a:effectLst/>
                <a:uLnTx/>
                <a:uFillTx/>
                <a:latin typeface="Arial"/>
                <a:ea typeface="Meiryo UI"/>
                <a:cs typeface="+mn-cs"/>
              </a:rPr>
              <a:t>OCR Labs</a:t>
            </a:r>
            <a:endParaRPr kumimoji="1" lang="ja-JP" altLang="en-US" sz="12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100" name="テキスト ボックス 99"/>
          <p:cNvSpPr txBox="1"/>
          <p:nvPr/>
        </p:nvSpPr>
        <p:spPr>
          <a:xfrm>
            <a:off x="3297208" y="5916792"/>
            <a:ext cx="1707532" cy="510103"/>
          </a:xfrm>
          <a:prstGeom prst="rect">
            <a:avLst/>
          </a:prstGeom>
        </p:spPr>
        <p:txBody>
          <a:bodyPr vert="horz" wrap="none" lIns="0" tIns="45720" rIns="0" bIns="45720" rtlCol="0" anchor="t" anchorCtr="0">
            <a:normAutofit fontScale="975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Arial"/>
                <a:ea typeface="Meiryo UI"/>
                <a:cs typeface="+mn-cs"/>
              </a:rPr>
              <a:t>政府機関等</a:t>
            </a:r>
            <a:endParaRPr kumimoji="1" lang="en-US" altLang="ja-JP" sz="1200" b="0" i="0" u="none" strike="noStrike" kern="1200" cap="none" spc="0" normalizeH="0" baseline="0" noProof="0" dirty="0">
              <a:ln>
                <a:noFill/>
              </a:ln>
              <a:solidFill>
                <a:srgbClr val="000000"/>
              </a:solidFill>
              <a:effectLst/>
              <a:uLnTx/>
              <a:uFillTx/>
              <a:latin typeface="Arial"/>
              <a:ea typeface="Meiryo UI"/>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Arial"/>
                <a:ea typeface="Meiryo UI"/>
                <a:cs typeface="+mn-cs"/>
              </a:rPr>
              <a:t>データソース</a:t>
            </a:r>
            <a:endParaRPr kumimoji="1" lang="en-US" altLang="ja-JP" sz="12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101" name="テキスト ボックス 100"/>
          <p:cNvSpPr txBox="1"/>
          <p:nvPr/>
        </p:nvSpPr>
        <p:spPr>
          <a:xfrm>
            <a:off x="2345835" y="5242980"/>
            <a:ext cx="870155" cy="302025"/>
          </a:xfrm>
          <a:prstGeom prst="rect">
            <a:avLst/>
          </a:prstGeom>
        </p:spPr>
        <p:txBody>
          <a:bodyPr vert="horz" wrap="none" lIns="0" tIns="45720" rIns="0" bIns="45720" rtlCol="0" anchor="t" anchorCtr="0">
            <a:normAutofit fontScale="975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Arial"/>
                <a:ea typeface="Meiryo UI"/>
                <a:cs typeface="+mn-cs"/>
              </a:rPr>
              <a:t>登録情報の検証</a:t>
            </a:r>
          </a:p>
        </p:txBody>
      </p:sp>
      <p:sp>
        <p:nvSpPr>
          <p:cNvPr id="102" name="テキスト ボックス 101"/>
          <p:cNvSpPr txBox="1"/>
          <p:nvPr/>
        </p:nvSpPr>
        <p:spPr>
          <a:xfrm>
            <a:off x="6257562" y="4619874"/>
            <a:ext cx="741777" cy="324710"/>
          </a:xfrm>
          <a:prstGeom prst="rect">
            <a:avLst/>
          </a:prstGeom>
        </p:spPr>
        <p:txBody>
          <a:bodyPr vert="horz" wrap="none" lIns="0" tIns="45720" rIns="0" bIns="45720" rtlCol="0" anchor="t" anchorCtr="0">
            <a:normAutofit fontScale="975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Arial"/>
                <a:ea typeface="Meiryo UI"/>
                <a:cs typeface="+mn-cs"/>
              </a:rPr>
              <a:t>企業</a:t>
            </a:r>
          </a:p>
        </p:txBody>
      </p:sp>
      <p:sp>
        <p:nvSpPr>
          <p:cNvPr id="103" name="正方形/長方形 102"/>
          <p:cNvSpPr/>
          <p:nvPr/>
        </p:nvSpPr>
        <p:spPr>
          <a:xfrm>
            <a:off x="184208" y="3237206"/>
            <a:ext cx="4621121" cy="210792"/>
          </a:xfrm>
          <a:prstGeom prst="rect">
            <a:avLst/>
          </a:prstGeom>
          <a:solidFill>
            <a:schemeClr val="accent2">
              <a:lumMod val="10000"/>
              <a:lumOff val="9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ID</a:t>
            </a: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詐称による不正</a:t>
            </a:r>
          </a:p>
        </p:txBody>
      </p:sp>
      <p:sp>
        <p:nvSpPr>
          <p:cNvPr id="104" name="二等辺三角形 103"/>
          <p:cNvSpPr/>
          <p:nvPr/>
        </p:nvSpPr>
        <p:spPr>
          <a:xfrm rot="5400000">
            <a:off x="4868298" y="3251348"/>
            <a:ext cx="202287" cy="182508"/>
          </a:xfrm>
          <a:prstGeom prst="triangle">
            <a:avLst/>
          </a:prstGeom>
          <a:solidFill>
            <a:schemeClr val="accent1">
              <a:lumMod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2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105" name="正方形/長方形 104"/>
          <p:cNvSpPr/>
          <p:nvPr/>
        </p:nvSpPr>
        <p:spPr>
          <a:xfrm>
            <a:off x="5097615" y="3231226"/>
            <a:ext cx="4621121" cy="210792"/>
          </a:xfrm>
          <a:prstGeom prst="rect">
            <a:avLst/>
          </a:prstGeom>
          <a:solidFill>
            <a:schemeClr val="accent2">
              <a:lumMod val="10000"/>
              <a:lumOff val="9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検証済デジタル</a:t>
            </a:r>
            <a:r>
              <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ID</a:t>
            </a: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による不正の防止</a:t>
            </a:r>
          </a:p>
        </p:txBody>
      </p:sp>
      <p:pic>
        <p:nvPicPr>
          <p:cNvPr id="106" name="図 10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984925" y="4137578"/>
            <a:ext cx="548612" cy="548612"/>
          </a:xfrm>
          <a:prstGeom prst="rect">
            <a:avLst/>
          </a:prstGeom>
        </p:spPr>
      </p:pic>
      <p:pic>
        <p:nvPicPr>
          <p:cNvPr id="107" name="図 10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36325" y="3963507"/>
            <a:ext cx="663014" cy="663014"/>
          </a:xfrm>
          <a:prstGeom prst="rect">
            <a:avLst/>
          </a:prstGeom>
        </p:spPr>
      </p:pic>
      <p:sp>
        <p:nvSpPr>
          <p:cNvPr id="108" name="テキスト ボックス 107"/>
          <p:cNvSpPr txBox="1"/>
          <p:nvPr/>
        </p:nvSpPr>
        <p:spPr>
          <a:xfrm>
            <a:off x="1124163" y="4671496"/>
            <a:ext cx="741777" cy="324710"/>
          </a:xfrm>
          <a:prstGeom prst="rect">
            <a:avLst/>
          </a:prstGeom>
        </p:spPr>
        <p:txBody>
          <a:bodyPr vert="horz" wrap="none" lIns="0" tIns="45720" rIns="0" bIns="45720" rtlCol="0" anchor="t" anchorCtr="0">
            <a:normAutofit fontScale="975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Arial"/>
                <a:ea typeface="Meiryo UI"/>
                <a:cs typeface="+mn-cs"/>
              </a:rPr>
              <a:t>顧客</a:t>
            </a:r>
          </a:p>
        </p:txBody>
      </p:sp>
      <p:cxnSp>
        <p:nvCxnSpPr>
          <p:cNvPr id="109" name="直線矢印コネクタ 108"/>
          <p:cNvCxnSpPr/>
          <p:nvPr/>
        </p:nvCxnSpPr>
        <p:spPr>
          <a:xfrm rot="10800000">
            <a:off x="7044050" y="4388954"/>
            <a:ext cx="1835175" cy="0"/>
          </a:xfrm>
          <a:prstGeom prst="straightConnector1">
            <a:avLst/>
          </a:prstGeom>
          <a:ln w="3175">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110" name="カギ線コネクタ 109"/>
          <p:cNvCxnSpPr>
            <a:stCxn id="102" idx="2"/>
            <a:endCxn id="99" idx="2"/>
          </p:cNvCxnSpPr>
          <p:nvPr/>
        </p:nvCxnSpPr>
        <p:spPr>
          <a:xfrm rot="16200000" flipH="1">
            <a:off x="7949276" y="3623759"/>
            <a:ext cx="12700" cy="2641650"/>
          </a:xfrm>
          <a:prstGeom prst="bentConnector3">
            <a:avLst>
              <a:gd name="adj1" fmla="val 1800000"/>
            </a:avLst>
          </a:prstGeom>
          <a:ln w="3175">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sp>
        <p:nvSpPr>
          <p:cNvPr id="111" name="テキスト ボックス 110"/>
          <p:cNvSpPr txBox="1"/>
          <p:nvPr/>
        </p:nvSpPr>
        <p:spPr>
          <a:xfrm>
            <a:off x="7339580" y="5190537"/>
            <a:ext cx="1495443" cy="456768"/>
          </a:xfrm>
          <a:prstGeom prst="rect">
            <a:avLst/>
          </a:prstGeom>
        </p:spPr>
        <p:txBody>
          <a:bodyPr vert="horz" wrap="none" lIns="0" tIns="45720" rIns="0" bIns="45720" rtlCol="0" anchor="t" anchorCtr="0">
            <a:normAutofit fontScale="97500" lnSpcReduction="100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Arial"/>
                <a:ea typeface="Meiryo UI"/>
                <a:cs typeface="+mn-cs"/>
              </a:rPr>
              <a:t>検証回数ごとの従量課金制</a:t>
            </a:r>
            <a:endParaRPr kumimoji="1" lang="en-US" altLang="ja-JP" sz="1200" b="0" i="0" u="none" strike="noStrike" kern="1200" cap="none" spc="0" normalizeH="0" baseline="0" noProof="0" dirty="0">
              <a:ln>
                <a:noFill/>
              </a:ln>
              <a:solidFill>
                <a:srgbClr val="000000"/>
              </a:solidFill>
              <a:effectLst/>
              <a:uLnTx/>
              <a:uFillTx/>
              <a:latin typeface="Arial"/>
              <a:ea typeface="Meiryo UI"/>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Arial"/>
                <a:ea typeface="Meiryo UI"/>
                <a:cs typeface="+mn-cs"/>
              </a:rPr>
              <a:t>の費用支払い</a:t>
            </a:r>
            <a:endParaRPr kumimoji="1" lang="en-US" altLang="ja-JP" sz="12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112" name="テキスト ボックス 111"/>
          <p:cNvSpPr txBox="1"/>
          <p:nvPr/>
        </p:nvSpPr>
        <p:spPr>
          <a:xfrm>
            <a:off x="7354450" y="4005926"/>
            <a:ext cx="1202351" cy="428785"/>
          </a:xfrm>
          <a:prstGeom prst="rect">
            <a:avLst/>
          </a:prstGeom>
        </p:spPr>
        <p:txBody>
          <a:bodyPr vert="horz" wrap="none" lIns="0" tIns="45720" rIns="0" bIns="45720" rtlCol="0" anchor="t" anchorCtr="0">
            <a:normAutofit fontScale="97500" lnSpcReduction="100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Arial"/>
                <a:ea typeface="Meiryo UI"/>
                <a:cs typeface="+mn-cs"/>
              </a:rPr>
              <a:t>デジタル</a:t>
            </a:r>
            <a:r>
              <a:rPr kumimoji="1" lang="en-US" altLang="ja-JP" sz="1200" b="0" i="0" u="none" strike="noStrike" kern="1200" cap="none" spc="0" normalizeH="0" baseline="0" noProof="0" dirty="0">
                <a:ln>
                  <a:noFill/>
                </a:ln>
                <a:solidFill>
                  <a:srgbClr val="000000"/>
                </a:solidFill>
                <a:effectLst/>
                <a:uLnTx/>
                <a:uFillTx/>
                <a:latin typeface="Arial"/>
                <a:ea typeface="Meiryo UI"/>
                <a:cs typeface="+mn-cs"/>
              </a:rPr>
              <a:t>ID</a:t>
            </a:r>
            <a:r>
              <a:rPr kumimoji="1" lang="ja-JP" altLang="en-US" sz="1200" b="0" i="0" u="none" strike="noStrike" kern="1200" cap="none" spc="0" normalizeH="0" baseline="0" noProof="0" dirty="0">
                <a:ln>
                  <a:noFill/>
                </a:ln>
                <a:solidFill>
                  <a:srgbClr val="000000"/>
                </a:solidFill>
                <a:effectLst/>
                <a:uLnTx/>
                <a:uFillTx/>
                <a:latin typeface="Arial"/>
                <a:ea typeface="Meiryo UI"/>
                <a:cs typeface="+mn-cs"/>
              </a:rPr>
              <a:t>作成・検証</a:t>
            </a:r>
            <a:endParaRPr kumimoji="1" lang="en-US" altLang="ja-JP" sz="1200" b="0" i="0" u="none" strike="noStrike" kern="1200" cap="none" spc="0" normalizeH="0" baseline="0" noProof="0" dirty="0">
              <a:ln>
                <a:noFill/>
              </a:ln>
              <a:solidFill>
                <a:srgbClr val="000000"/>
              </a:solidFill>
              <a:effectLst/>
              <a:uLnTx/>
              <a:uFillTx/>
              <a:latin typeface="Arial"/>
              <a:ea typeface="Meiryo UI"/>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Arial"/>
                <a:ea typeface="Meiryo UI"/>
                <a:cs typeface="+mn-cs"/>
              </a:rPr>
              <a:t>システム統合の提供</a:t>
            </a:r>
            <a:endParaRPr kumimoji="1" lang="en-US" altLang="ja-JP" sz="1200" b="0" i="0" u="none" strike="noStrike" kern="1200" cap="none" spc="0" normalizeH="0" baseline="0" noProof="0" dirty="0">
              <a:ln>
                <a:noFill/>
              </a:ln>
              <a:solidFill>
                <a:srgbClr val="000000"/>
              </a:solidFill>
              <a:effectLst/>
              <a:uLnTx/>
              <a:uFillTx/>
              <a:latin typeface="Arial"/>
              <a:ea typeface="Meiryo UI"/>
              <a:cs typeface="+mn-cs"/>
            </a:endParaRPr>
          </a:p>
        </p:txBody>
      </p:sp>
      <p:cxnSp>
        <p:nvCxnSpPr>
          <p:cNvPr id="113" name="直線矢印コネクタ 112"/>
          <p:cNvCxnSpPr/>
          <p:nvPr/>
        </p:nvCxnSpPr>
        <p:spPr>
          <a:xfrm>
            <a:off x="3616247" y="4732452"/>
            <a:ext cx="1353194" cy="890502"/>
          </a:xfrm>
          <a:prstGeom prst="straightConnector1">
            <a:avLst/>
          </a:prstGeom>
          <a:ln w="3175">
            <a:solidFill>
              <a:schemeClr val="tx1"/>
            </a:solidFill>
            <a:prstDash val="dash"/>
            <a:tailEnd type="triangle"/>
          </a:ln>
          <a:effectLst/>
        </p:spPr>
        <p:style>
          <a:lnRef idx="2">
            <a:schemeClr val="accent1"/>
          </a:lnRef>
          <a:fillRef idx="0">
            <a:schemeClr val="accent1"/>
          </a:fillRef>
          <a:effectRef idx="1">
            <a:schemeClr val="accent1"/>
          </a:effectRef>
          <a:fontRef idx="minor">
            <a:schemeClr val="tx1"/>
          </a:fontRef>
        </p:style>
      </p:cxnSp>
      <p:grpSp>
        <p:nvGrpSpPr>
          <p:cNvPr id="114" name="グループ化 113"/>
          <p:cNvGrpSpPr>
            <a:grpSpLocks noChangeAspect="1"/>
          </p:cNvGrpSpPr>
          <p:nvPr/>
        </p:nvGrpSpPr>
        <p:grpSpPr>
          <a:xfrm>
            <a:off x="5053273" y="5480465"/>
            <a:ext cx="404830" cy="344825"/>
            <a:chOff x="6249144" y="886511"/>
            <a:chExt cx="720080" cy="845997"/>
          </a:xfrm>
        </p:grpSpPr>
        <p:sp>
          <p:nvSpPr>
            <p:cNvPr id="115" name="円柱 114"/>
            <p:cNvSpPr/>
            <p:nvPr/>
          </p:nvSpPr>
          <p:spPr>
            <a:xfrm>
              <a:off x="6249144" y="1420675"/>
              <a:ext cx="720080" cy="311833"/>
            </a:xfrm>
            <a:prstGeom prst="can">
              <a:avLst/>
            </a:prstGeom>
            <a:solidFill>
              <a:srgbClr val="C2CEE6"/>
            </a:solidFill>
            <a:ln w="9525" cap="flat" cmpd="sng" algn="ctr">
              <a:solidFill>
                <a:srgbClr val="6785C1"/>
              </a:solidFill>
              <a:prstDash val="solid"/>
            </a:ln>
            <a:effectLst/>
          </p:spPr>
          <p:txBody>
            <a:bodyPr rtlCol="0" anchor="ctr"/>
            <a:lstStyle/>
            <a:p>
              <a:pPr marL="0" marR="0" lvl="0" indent="0" algn="ctr" defTabSz="925880" rtl="0" eaLnBrk="1" fontAlgn="auto" latinLnBrk="0" hangingPunct="1">
                <a:lnSpc>
                  <a:spcPct val="100000"/>
                </a:lnSpc>
                <a:spcBef>
                  <a:spcPts val="0"/>
                </a:spcBef>
                <a:spcAft>
                  <a:spcPts val="0"/>
                </a:spcAft>
                <a:buClrTx/>
                <a:buSzTx/>
                <a:buFontTx/>
                <a:buNone/>
                <a:tabLst/>
                <a:defRPr/>
              </a:pPr>
              <a:endParaRPr kumimoji="0" lang="ja-JP" altLang="en-US" sz="1822" b="0" i="0" u="none" strike="noStrike" kern="0" cap="none" spc="0" normalizeH="0" baseline="0" noProof="0" dirty="0">
                <a:ln>
                  <a:noFill/>
                </a:ln>
                <a:solidFill>
                  <a:srgbClr val="000000"/>
                </a:solidFill>
                <a:effectLst/>
                <a:uLnTx/>
                <a:uFillTx/>
                <a:latin typeface="HGP創英角ｺﾞｼｯｸUB"/>
                <a:ea typeface="HGP創英角ｺﾞｼｯｸUB"/>
                <a:cs typeface="+mn-cs"/>
              </a:endParaRPr>
            </a:p>
          </p:txBody>
        </p:sp>
        <p:sp>
          <p:nvSpPr>
            <p:cNvPr id="116" name="円柱 115"/>
            <p:cNvSpPr/>
            <p:nvPr/>
          </p:nvSpPr>
          <p:spPr>
            <a:xfrm>
              <a:off x="6249144" y="1158692"/>
              <a:ext cx="720080" cy="311833"/>
            </a:xfrm>
            <a:prstGeom prst="can">
              <a:avLst/>
            </a:prstGeom>
            <a:solidFill>
              <a:srgbClr val="C2CEE6"/>
            </a:solidFill>
            <a:ln w="9525" cap="flat" cmpd="sng" algn="ctr">
              <a:solidFill>
                <a:srgbClr val="6785C1"/>
              </a:solidFill>
              <a:prstDash val="solid"/>
            </a:ln>
            <a:effectLst/>
          </p:spPr>
          <p:txBody>
            <a:bodyPr rtlCol="0" anchor="ctr"/>
            <a:lstStyle/>
            <a:p>
              <a:pPr marL="0" marR="0" lvl="0" indent="0" algn="ctr" defTabSz="925880" rtl="0" eaLnBrk="1" fontAlgn="auto" latinLnBrk="0" hangingPunct="1">
                <a:lnSpc>
                  <a:spcPct val="100000"/>
                </a:lnSpc>
                <a:spcBef>
                  <a:spcPts val="0"/>
                </a:spcBef>
                <a:spcAft>
                  <a:spcPts val="0"/>
                </a:spcAft>
                <a:buClrTx/>
                <a:buSzTx/>
                <a:buFontTx/>
                <a:buNone/>
                <a:tabLst/>
                <a:defRPr/>
              </a:pPr>
              <a:endParaRPr kumimoji="0" lang="ja-JP" altLang="en-US" sz="1822" b="0" i="0" u="none" strike="noStrike" kern="0" cap="none" spc="0" normalizeH="0" baseline="0" noProof="0" dirty="0">
                <a:ln>
                  <a:noFill/>
                </a:ln>
                <a:solidFill>
                  <a:srgbClr val="000000"/>
                </a:solidFill>
                <a:effectLst/>
                <a:uLnTx/>
                <a:uFillTx/>
                <a:latin typeface="HGP創英角ｺﾞｼｯｸUB"/>
                <a:ea typeface="HGP創英角ｺﾞｼｯｸUB"/>
                <a:cs typeface="+mn-cs"/>
              </a:endParaRPr>
            </a:p>
          </p:txBody>
        </p:sp>
        <p:sp>
          <p:nvSpPr>
            <p:cNvPr id="117" name="円柱 116"/>
            <p:cNvSpPr/>
            <p:nvPr/>
          </p:nvSpPr>
          <p:spPr>
            <a:xfrm>
              <a:off x="6249144" y="886511"/>
              <a:ext cx="720080" cy="311833"/>
            </a:xfrm>
            <a:prstGeom prst="can">
              <a:avLst/>
            </a:prstGeom>
            <a:solidFill>
              <a:srgbClr val="C2CEE6"/>
            </a:solidFill>
            <a:ln w="9525" cap="flat" cmpd="sng" algn="ctr">
              <a:solidFill>
                <a:srgbClr val="6785C1"/>
              </a:solidFill>
              <a:prstDash val="solid"/>
            </a:ln>
            <a:effectLst/>
          </p:spPr>
          <p:txBody>
            <a:bodyPr rtlCol="0" anchor="ctr"/>
            <a:lstStyle/>
            <a:p>
              <a:pPr marL="0" marR="0" lvl="0" indent="0" algn="ctr" defTabSz="925880" rtl="0" eaLnBrk="1" fontAlgn="auto" latinLnBrk="0" hangingPunct="1">
                <a:lnSpc>
                  <a:spcPct val="100000"/>
                </a:lnSpc>
                <a:spcBef>
                  <a:spcPts val="0"/>
                </a:spcBef>
                <a:spcAft>
                  <a:spcPts val="0"/>
                </a:spcAft>
                <a:buClrTx/>
                <a:buSzTx/>
                <a:buFontTx/>
                <a:buNone/>
                <a:tabLst/>
                <a:defRPr/>
              </a:pPr>
              <a:endParaRPr kumimoji="0" lang="ja-JP" altLang="en-US" sz="1822" b="0" i="0" u="none" strike="noStrike" kern="0" cap="none" spc="0" normalizeH="0" baseline="0" noProof="0" dirty="0">
                <a:ln>
                  <a:noFill/>
                </a:ln>
                <a:solidFill>
                  <a:srgbClr val="000000"/>
                </a:solidFill>
                <a:effectLst/>
                <a:uLnTx/>
                <a:uFillTx/>
                <a:latin typeface="HGP創英角ｺﾞｼｯｸUB"/>
                <a:ea typeface="HGP創英角ｺﾞｼｯｸUB"/>
                <a:cs typeface="+mn-cs"/>
              </a:endParaRPr>
            </a:p>
          </p:txBody>
        </p:sp>
      </p:grpSp>
      <p:sp>
        <p:nvSpPr>
          <p:cNvPr id="118" name="テキスト ボックス 117"/>
          <p:cNvSpPr txBox="1"/>
          <p:nvPr/>
        </p:nvSpPr>
        <p:spPr>
          <a:xfrm>
            <a:off x="4718162" y="5855339"/>
            <a:ext cx="1356940" cy="520585"/>
          </a:xfrm>
          <a:prstGeom prst="rect">
            <a:avLst/>
          </a:prstGeom>
        </p:spPr>
        <p:txBody>
          <a:bodyPr vert="horz" wrap="none" lIns="0" tIns="45720" rIns="0" bIns="45720" rtlCol="0" anchor="t" anchorCtr="0">
            <a:normAutofit fontScale="90000" lnSpcReduction="200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200" b="0" i="0" u="none" strike="noStrike" kern="1200" cap="none" spc="0" normalizeH="0" baseline="0" noProof="0" dirty="0">
                <a:ln>
                  <a:noFill/>
                </a:ln>
                <a:solidFill>
                  <a:srgbClr val="000000"/>
                </a:solidFill>
                <a:effectLst/>
                <a:uLnTx/>
                <a:uFillTx/>
                <a:latin typeface="Arial"/>
                <a:ea typeface="Meiryo UI"/>
                <a:cs typeface="+mn-cs"/>
              </a:rPr>
              <a:t>AWS </a:t>
            </a:r>
            <a:r>
              <a:rPr kumimoji="1" lang="en-US" altLang="ja-JP" sz="1200" b="0" i="0" u="none" strike="noStrike" kern="1200" cap="none" spc="0" normalizeH="0" baseline="0" noProof="0" dirty="0" err="1">
                <a:ln>
                  <a:noFill/>
                </a:ln>
                <a:solidFill>
                  <a:srgbClr val="000000"/>
                </a:solidFill>
                <a:effectLst/>
                <a:uLnTx/>
                <a:uFillTx/>
                <a:latin typeface="Arial"/>
                <a:ea typeface="Meiryo UI"/>
                <a:cs typeface="+mn-cs"/>
              </a:rPr>
              <a:t>AsiaPac</a:t>
            </a:r>
            <a:r>
              <a:rPr kumimoji="1" lang="ja-JP" altLang="en-US" sz="1200" b="0" i="0" u="none" strike="noStrike" kern="1200" cap="none" spc="0" normalizeH="0" baseline="0" noProof="0" dirty="0">
                <a:ln>
                  <a:noFill/>
                </a:ln>
                <a:solidFill>
                  <a:srgbClr val="000000"/>
                </a:solidFill>
                <a:effectLst/>
                <a:uLnTx/>
                <a:uFillTx/>
                <a:latin typeface="Arial"/>
                <a:ea typeface="Meiryo UI"/>
                <a:cs typeface="+mn-cs"/>
              </a:rPr>
              <a:t>リージョン</a:t>
            </a:r>
            <a:endParaRPr kumimoji="1" lang="en-US" altLang="ja-JP" sz="1200" b="0" i="0" u="none" strike="noStrike" kern="1200" cap="none" spc="0" normalizeH="0" baseline="0" noProof="0" dirty="0">
              <a:ln>
                <a:noFill/>
              </a:ln>
              <a:solidFill>
                <a:srgbClr val="000000"/>
              </a:solidFill>
              <a:effectLst/>
              <a:uLnTx/>
              <a:uFillTx/>
              <a:latin typeface="Arial"/>
              <a:ea typeface="Meiryo UI"/>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Arial"/>
                <a:ea typeface="Meiryo UI"/>
                <a:cs typeface="+mn-cs"/>
              </a:rPr>
              <a:t>ストレージ</a:t>
            </a:r>
            <a:endParaRPr kumimoji="1" lang="en-US" altLang="ja-JP" sz="1200" b="0" i="0" u="none" strike="noStrike" kern="1200" cap="none" spc="0" normalizeH="0" baseline="0" noProof="0" dirty="0">
              <a:ln>
                <a:noFill/>
              </a:ln>
              <a:solidFill>
                <a:srgbClr val="000000"/>
              </a:solidFill>
              <a:effectLst/>
              <a:uLnTx/>
              <a:uFillTx/>
              <a:latin typeface="Arial"/>
              <a:ea typeface="Meiryo UI"/>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Arial"/>
                <a:ea typeface="Meiryo UI"/>
                <a:cs typeface="+mn-cs"/>
              </a:rPr>
              <a:t>（企業により管理）</a:t>
            </a:r>
          </a:p>
        </p:txBody>
      </p:sp>
      <p:cxnSp>
        <p:nvCxnSpPr>
          <p:cNvPr id="119" name="直線矢印コネクタ 118"/>
          <p:cNvCxnSpPr/>
          <p:nvPr/>
        </p:nvCxnSpPr>
        <p:spPr>
          <a:xfrm flipH="1">
            <a:off x="5525128" y="4656922"/>
            <a:ext cx="811197" cy="998034"/>
          </a:xfrm>
          <a:prstGeom prst="straightConnector1">
            <a:avLst/>
          </a:prstGeom>
          <a:ln w="3175">
            <a:solidFill>
              <a:schemeClr val="tx1"/>
            </a:solidFill>
            <a:prstDash val="dash"/>
            <a:tailEnd type="triangle"/>
          </a:ln>
          <a:effectLst/>
        </p:spPr>
        <p:style>
          <a:lnRef idx="2">
            <a:schemeClr val="accent1"/>
          </a:lnRef>
          <a:fillRef idx="0">
            <a:schemeClr val="accent1"/>
          </a:fillRef>
          <a:effectRef idx="1">
            <a:schemeClr val="accent1"/>
          </a:effectRef>
          <a:fontRef idx="minor">
            <a:schemeClr val="tx1"/>
          </a:fontRef>
        </p:style>
      </p:cxnSp>
      <p:sp>
        <p:nvSpPr>
          <p:cNvPr id="120" name="テキスト ボックス 119"/>
          <p:cNvSpPr txBox="1"/>
          <p:nvPr/>
        </p:nvSpPr>
        <p:spPr>
          <a:xfrm>
            <a:off x="3651067" y="5175178"/>
            <a:ext cx="870155" cy="458562"/>
          </a:xfrm>
          <a:prstGeom prst="rect">
            <a:avLst/>
          </a:prstGeom>
        </p:spPr>
        <p:txBody>
          <a:bodyPr vert="horz" wrap="none" lIns="0" tIns="45720" rIns="0" bIns="45720" rtlCol="0" anchor="t" anchorCtr="0">
            <a:normAutofit fontScale="975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Arial"/>
                <a:ea typeface="Meiryo UI"/>
                <a:cs typeface="+mn-cs"/>
              </a:rPr>
              <a:t>顧客データ</a:t>
            </a:r>
            <a:endParaRPr kumimoji="1" lang="en-US" altLang="ja-JP" sz="1200" b="0" i="0" u="none" strike="noStrike" kern="1200" cap="none" spc="0" normalizeH="0" baseline="0" noProof="0" dirty="0">
              <a:ln>
                <a:noFill/>
              </a:ln>
              <a:solidFill>
                <a:srgbClr val="000000"/>
              </a:solidFill>
              <a:effectLst/>
              <a:uLnTx/>
              <a:uFillTx/>
              <a:latin typeface="Arial"/>
              <a:ea typeface="Meiryo UI"/>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Arial"/>
                <a:ea typeface="Meiryo UI"/>
                <a:cs typeface="+mn-cs"/>
              </a:rPr>
              <a:t>の登録</a:t>
            </a:r>
          </a:p>
        </p:txBody>
      </p:sp>
      <p:sp>
        <p:nvSpPr>
          <p:cNvPr id="121" name="テキスト ボックス 120"/>
          <p:cNvSpPr txBox="1"/>
          <p:nvPr/>
        </p:nvSpPr>
        <p:spPr>
          <a:xfrm>
            <a:off x="5757315" y="5280076"/>
            <a:ext cx="870155" cy="458562"/>
          </a:xfrm>
          <a:prstGeom prst="rect">
            <a:avLst/>
          </a:prstGeom>
        </p:spPr>
        <p:txBody>
          <a:bodyPr vert="horz" wrap="none" lIns="0" tIns="45720" rIns="0" bIns="45720" rtlCol="0" anchor="t" anchorCtr="0">
            <a:normAutofit fontScale="975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Arial"/>
                <a:ea typeface="Meiryo UI"/>
                <a:cs typeface="+mn-cs"/>
              </a:rPr>
              <a:t>照合</a:t>
            </a:r>
          </a:p>
        </p:txBody>
      </p:sp>
    </p:spTree>
    <p:extLst>
      <p:ext uri="{BB962C8B-B14F-4D97-AF65-F5344CB8AC3E}">
        <p14:creationId xmlns:p14="http://schemas.microsoft.com/office/powerpoint/2010/main" val="3512319182"/>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タイトル 7"/>
          <p:cNvSpPr>
            <a:spLocks noGrp="1"/>
          </p:cNvSpPr>
          <p:nvPr>
            <p:ph type="title"/>
          </p:nvPr>
        </p:nvSpPr>
        <p:spPr>
          <a:xfrm>
            <a:off x="331490" y="164692"/>
            <a:ext cx="9243021" cy="497459"/>
          </a:xfrm>
        </p:spPr>
        <p:txBody>
          <a:bodyPr>
            <a:normAutofit fontScale="90000"/>
          </a:bodyPr>
          <a:lstStyle/>
          <a:p>
            <a:r>
              <a:rPr lang="en-US" altLang="ja-JP" sz="1100" dirty="0">
                <a:solidFill>
                  <a:srgbClr val="002060"/>
                </a:solidFill>
              </a:rPr>
              <a:t>3.3.3</a:t>
            </a:r>
            <a:r>
              <a:rPr lang="ja-JP" altLang="en-US" sz="1100" dirty="0">
                <a:solidFill>
                  <a:srgbClr val="002060"/>
                </a:solidFill>
              </a:rPr>
              <a:t>　自己主権型／分散型アイデンティティに関する取り組み・ユースケース　</a:t>
            </a:r>
            <a:r>
              <a:rPr lang="en-US" altLang="ja-JP" sz="1400" b="1" spc="0" dirty="0">
                <a:solidFill>
                  <a:srgbClr val="002060"/>
                </a:solidFill>
              </a:rPr>
              <a:t/>
            </a:r>
            <a:br>
              <a:rPr lang="en-US" altLang="ja-JP" sz="1400" b="1" spc="0" dirty="0">
                <a:solidFill>
                  <a:srgbClr val="002060"/>
                </a:solidFill>
              </a:rPr>
            </a:br>
            <a:r>
              <a:rPr lang="en-US" altLang="ja-JP" sz="2000" dirty="0">
                <a:solidFill>
                  <a:srgbClr val="002060"/>
                </a:solidFill>
              </a:rPr>
              <a:t>MATTR</a:t>
            </a:r>
            <a:r>
              <a:rPr lang="ja-JP" altLang="en-US" sz="2000" dirty="0">
                <a:solidFill>
                  <a:srgbClr val="002060"/>
                </a:solidFill>
              </a:rPr>
              <a:t>ワクチンパス</a:t>
            </a:r>
            <a:endParaRPr lang="ja-JP" altLang="en-US" sz="3100" b="1" spc="0" dirty="0">
              <a:solidFill>
                <a:srgbClr val="002060"/>
              </a:solidFill>
            </a:endParaRPr>
          </a:p>
        </p:txBody>
      </p:sp>
      <p:sp>
        <p:nvSpPr>
          <p:cNvPr id="10" name="正方形/長方形 9"/>
          <p:cNvSpPr/>
          <p:nvPr/>
        </p:nvSpPr>
        <p:spPr>
          <a:xfrm>
            <a:off x="8260080" y="74294"/>
            <a:ext cx="1314431" cy="186395"/>
          </a:xfrm>
          <a:prstGeom prst="rect">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オーストラリア</a:t>
            </a:r>
          </a:p>
        </p:txBody>
      </p:sp>
      <p:sp>
        <p:nvSpPr>
          <p:cNvPr id="11" name="正方形/長方形 10"/>
          <p:cNvSpPr/>
          <p:nvPr/>
        </p:nvSpPr>
        <p:spPr>
          <a:xfrm>
            <a:off x="8260080" y="287160"/>
            <a:ext cx="1314431" cy="186395"/>
          </a:xfrm>
          <a:prstGeom prst="rect">
            <a:avLst/>
          </a:prstGeom>
          <a:solidFill>
            <a:schemeClr val="accent2">
              <a:lumMod val="25000"/>
              <a:lumOff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ニュージーランド</a:t>
            </a:r>
          </a:p>
        </p:txBody>
      </p:sp>
      <p:sp>
        <p:nvSpPr>
          <p:cNvPr id="59" name="コンテンツ プレースホルダー 1"/>
          <p:cNvSpPr txBox="1">
            <a:spLocks/>
          </p:cNvSpPr>
          <p:nvPr/>
        </p:nvSpPr>
        <p:spPr>
          <a:xfrm>
            <a:off x="335693" y="643475"/>
            <a:ext cx="9362943" cy="1666173"/>
          </a:xfrm>
          <a:prstGeom prst="rect">
            <a:avLst/>
          </a:prstGeom>
          <a:ln>
            <a:noFill/>
          </a:ln>
        </p:spPr>
        <p:txBody>
          <a:bodyPr/>
          <a:lstStyle>
            <a:lvl1pPr marL="0" indent="0" algn="l" defTabSz="609559" rtl="0" eaLnBrk="1" fontAlgn="base" hangingPunct="1">
              <a:spcBef>
                <a:spcPct val="20000"/>
              </a:spcBef>
              <a:spcAft>
                <a:spcPct val="0"/>
              </a:spcAft>
              <a:buFont typeface="Arial" pitchFamily="34" charset="0"/>
              <a:buNone/>
              <a:defRPr kumimoji="1" sz="2000" kern="1200">
                <a:solidFill>
                  <a:schemeClr val="tx1"/>
                </a:solidFill>
                <a:latin typeface="+mn-ea"/>
                <a:ea typeface="+mn-ea"/>
                <a:cs typeface="Arial"/>
              </a:defRPr>
            </a:lvl1pPr>
            <a:lvl2pPr marL="910105" indent="-300545"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2pPr>
            <a:lvl3pPr marL="1454051" indent="-234935"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3pPr>
            <a:lvl4pPr marL="2059377" indent="-230703"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4pPr>
            <a:lvl5pPr marL="2666818" indent="-228585"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a:lstStyle>
          <a:p>
            <a:pPr marL="285750" marR="0" lvl="0" indent="-285750" algn="l" defTabSz="609559"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1" lang="ja-JP" altLang="en-US" sz="1600" b="1"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ニュージーランド政府保健省は</a:t>
            </a:r>
            <a:r>
              <a:rPr kumimoji="1" lang="en-US" altLang="ja-JP" sz="1600" b="1"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2021</a:t>
            </a:r>
            <a:r>
              <a:rPr kumimoji="1" lang="ja-JP" altLang="en-US" sz="1600" b="1"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年に、コロナウィルスのデジタルワクチンパスの</a:t>
            </a:r>
            <a:r>
              <a:rPr kumimoji="1" lang="ja-JP" altLang="en-US" sz="1600" b="1"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プロバイダー</a:t>
            </a:r>
            <a:r>
              <a:rPr lang="ja-JP" altLang="en-US" sz="1600" b="1" dirty="0">
                <a:solidFill>
                  <a:srgbClr val="000000">
                    <a:lumMod val="85000"/>
                    <a:lumOff val="15000"/>
                  </a:srgbClr>
                </a:solidFill>
                <a:latin typeface="Meiryo UI"/>
                <a:ea typeface="Meiryo UI"/>
              </a:rPr>
              <a:t>として</a:t>
            </a:r>
            <a:r>
              <a:rPr kumimoji="1" lang="ja-JP" altLang="en-US" sz="1600" b="1"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オークランド</a:t>
            </a:r>
            <a:r>
              <a:rPr kumimoji="1" lang="ja-JP" altLang="en-US" sz="1600" b="1"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の</a:t>
            </a:r>
            <a:r>
              <a:rPr kumimoji="1" lang="en-US" altLang="ja-JP" sz="1600" b="1"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IT</a:t>
            </a:r>
            <a:r>
              <a:rPr kumimoji="1" lang="ja-JP" altLang="en-US" sz="1600" b="1"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企業である</a:t>
            </a:r>
            <a:r>
              <a:rPr kumimoji="1" lang="en-US" altLang="ja-JP" sz="1600" b="1"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MATTR</a:t>
            </a:r>
            <a:r>
              <a:rPr kumimoji="1" lang="ja-JP" altLang="en-US" sz="1600" b="1"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を選定した</a:t>
            </a:r>
            <a:endParaRPr kumimoji="1" lang="en-US" altLang="ja-JP" sz="1600" b="1" i="0" u="none" strike="noStrike" kern="1200" cap="none" spc="0" normalizeH="0" baseline="30000" noProof="0" dirty="0">
              <a:ln>
                <a:noFill/>
              </a:ln>
              <a:solidFill>
                <a:srgbClr val="000000">
                  <a:lumMod val="85000"/>
                  <a:lumOff val="15000"/>
                </a:srgbClr>
              </a:solidFill>
              <a:effectLst/>
              <a:uLnTx/>
              <a:uFillTx/>
              <a:latin typeface="Meiryo UI"/>
              <a:ea typeface="Meiryo UI"/>
              <a:cs typeface="Arial"/>
            </a:endParaRPr>
          </a:p>
          <a:p>
            <a:pPr marL="285750" marR="0" lvl="0" indent="-285750" algn="l" defTabSz="609559"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1" lang="en-US" altLang="ja-JP" sz="1600" b="1"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MATTR</a:t>
            </a:r>
            <a:r>
              <a:rPr kumimoji="1" lang="ja-JP" altLang="en-US" sz="1600" b="1"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は資格情報の生成・検証・管理などの各種デジタル</a:t>
            </a:r>
            <a:r>
              <a:rPr kumimoji="1" lang="en-US" altLang="ja-JP" sz="1600" b="1"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ID</a:t>
            </a:r>
            <a:r>
              <a:rPr kumimoji="1" lang="ja-JP" altLang="en-US" sz="1600" b="1"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サービスを提供する企業であり、</a:t>
            </a:r>
            <a:r>
              <a:rPr kumimoji="1" lang="en-US" altLang="ja-JP" sz="1600" b="1"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DIF</a:t>
            </a:r>
            <a:r>
              <a:rPr kumimoji="1" lang="ja-JP" altLang="en-US" sz="1600" b="1" i="0" u="none" strike="noStrike" kern="1200" cap="none" spc="0" normalizeH="0" baseline="0" noProof="0" dirty="0" err="1">
                <a:ln>
                  <a:noFill/>
                </a:ln>
                <a:solidFill>
                  <a:srgbClr val="000000">
                    <a:lumMod val="85000"/>
                    <a:lumOff val="15000"/>
                  </a:srgbClr>
                </a:solidFill>
                <a:effectLst/>
                <a:uLnTx/>
                <a:uFillTx/>
                <a:latin typeface="Meiryo UI"/>
                <a:ea typeface="Meiryo UI"/>
                <a:cs typeface="Arial"/>
              </a:rPr>
              <a:t>、</a:t>
            </a:r>
            <a:r>
              <a:rPr kumimoji="1" lang="en-US" altLang="ja-JP" sz="1600" b="1"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OIDF</a:t>
            </a:r>
            <a:r>
              <a:rPr kumimoji="1" lang="ja-JP" altLang="en-US" sz="1600" b="1" i="0" u="none" strike="noStrike" kern="1200" cap="none" spc="0" normalizeH="0" baseline="0" noProof="0" dirty="0" err="1">
                <a:ln>
                  <a:noFill/>
                </a:ln>
                <a:solidFill>
                  <a:srgbClr val="000000">
                    <a:lumMod val="85000"/>
                    <a:lumOff val="15000"/>
                  </a:srgbClr>
                </a:solidFill>
                <a:effectLst/>
                <a:uLnTx/>
                <a:uFillTx/>
                <a:latin typeface="Meiryo UI"/>
                <a:ea typeface="Meiryo UI"/>
                <a:cs typeface="Arial"/>
              </a:rPr>
              <a:t>、</a:t>
            </a:r>
            <a:r>
              <a:rPr kumimoji="1" lang="en-US" altLang="ja-JP" sz="1600" b="1"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W3C</a:t>
            </a:r>
            <a:r>
              <a:rPr kumimoji="1" lang="ja-JP" altLang="en-US" sz="1600" b="1" i="0" u="none" strike="noStrike" kern="1200" cap="none" spc="0" normalizeH="0" baseline="0" noProof="0" dirty="0" err="1">
                <a:ln>
                  <a:noFill/>
                </a:ln>
                <a:solidFill>
                  <a:srgbClr val="000000">
                    <a:lumMod val="85000"/>
                    <a:lumOff val="15000"/>
                  </a:srgbClr>
                </a:solidFill>
                <a:effectLst/>
                <a:uLnTx/>
                <a:uFillTx/>
                <a:latin typeface="Meiryo UI"/>
                <a:ea typeface="Meiryo UI"/>
                <a:cs typeface="Arial"/>
              </a:rPr>
              <a:t>、</a:t>
            </a:r>
            <a:r>
              <a:rPr kumimoji="1" lang="en-US" altLang="ja-JP" sz="1600" b="1"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IETF</a:t>
            </a:r>
            <a:r>
              <a:rPr kumimoji="1" lang="ja-JP" altLang="en-US" sz="1600" b="1"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等の主要な国際標準化団体の</a:t>
            </a:r>
            <a:r>
              <a:rPr kumimoji="1" lang="en-US" altLang="ja-JP" sz="1600" b="1"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DID</a:t>
            </a:r>
            <a:r>
              <a:rPr kumimoji="1" lang="ja-JP" altLang="en-US" sz="1600" b="1" i="0" u="none" strike="noStrike" kern="1200" cap="none" spc="0" normalizeH="0" baseline="0" noProof="0" dirty="0" err="1">
                <a:ln>
                  <a:noFill/>
                </a:ln>
                <a:solidFill>
                  <a:srgbClr val="000000">
                    <a:lumMod val="85000"/>
                    <a:lumOff val="15000"/>
                  </a:srgbClr>
                </a:solidFill>
                <a:effectLst/>
                <a:uLnTx/>
                <a:uFillTx/>
                <a:latin typeface="Meiryo UI"/>
                <a:ea typeface="Meiryo UI"/>
                <a:cs typeface="Arial"/>
              </a:rPr>
              <a:t>、</a:t>
            </a:r>
            <a:r>
              <a:rPr kumimoji="1" lang="en-US" altLang="ja-JP" sz="1600" b="1"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VC</a:t>
            </a:r>
            <a:r>
              <a:rPr kumimoji="1" lang="ja-JP" altLang="en-US" sz="1600" b="1"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関連規格をサポートしている</a:t>
            </a:r>
            <a:r>
              <a:rPr kumimoji="1" lang="ja-JP" altLang="en-US" sz="1600" b="1" i="0" u="none" strike="noStrike" kern="1200" cap="none" spc="0" normalizeH="0" baseline="30000" noProof="0" dirty="0">
                <a:ln>
                  <a:noFill/>
                </a:ln>
                <a:solidFill>
                  <a:srgbClr val="000000">
                    <a:lumMod val="85000"/>
                    <a:lumOff val="15000"/>
                  </a:srgbClr>
                </a:solidFill>
                <a:effectLst/>
                <a:uLnTx/>
                <a:uFillTx/>
                <a:latin typeface="Meiryo UI"/>
                <a:ea typeface="Meiryo UI"/>
                <a:cs typeface="Arial"/>
              </a:rPr>
              <a:t>１，２</a:t>
            </a:r>
            <a:endParaRPr kumimoji="1" lang="en-US" altLang="ja-JP" sz="1600" b="1" i="0" u="none" strike="noStrike" kern="1200" cap="none" spc="0" normalizeH="0" baseline="30000" noProof="0" dirty="0">
              <a:ln>
                <a:noFill/>
              </a:ln>
              <a:solidFill>
                <a:srgbClr val="000000">
                  <a:lumMod val="85000"/>
                  <a:lumOff val="15000"/>
                </a:srgbClr>
              </a:solidFill>
              <a:effectLst/>
              <a:uLnTx/>
              <a:uFillTx/>
              <a:latin typeface="Meiryo UI"/>
              <a:ea typeface="Meiryo UI"/>
              <a:cs typeface="Arial"/>
            </a:endParaRPr>
          </a:p>
          <a:p>
            <a:pPr marL="285750" marR="0" lvl="0" indent="-285750" algn="l" defTabSz="609559"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1" lang="ja-JP" altLang="en-US" sz="1600" b="1"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デジタルワクチン接種証明書の仕様は</a:t>
            </a:r>
            <a:r>
              <a:rPr kumimoji="1" lang="en-US" altLang="ja-JP" sz="1600" b="1" i="0" u="none" strike="noStrike" kern="1200" cap="none" spc="0" normalizeH="0" baseline="0" noProof="0" dirty="0" err="1">
                <a:ln>
                  <a:noFill/>
                </a:ln>
                <a:solidFill>
                  <a:srgbClr val="000000">
                    <a:lumMod val="85000"/>
                    <a:lumOff val="15000"/>
                  </a:srgbClr>
                </a:solidFill>
                <a:effectLst/>
                <a:uLnTx/>
                <a:uFillTx/>
                <a:latin typeface="Meiryo UI"/>
                <a:ea typeface="Meiryo UI"/>
                <a:cs typeface="Arial"/>
              </a:rPr>
              <a:t>Github</a:t>
            </a:r>
            <a:r>
              <a:rPr kumimoji="1" lang="ja-JP" altLang="en-US" sz="1600" b="1"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で公開されており、</a:t>
            </a:r>
            <a:r>
              <a:rPr kumimoji="1" lang="en-US" altLang="ja-JP" sz="1600" b="1"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W3C</a:t>
            </a:r>
            <a:r>
              <a:rPr kumimoji="1" lang="ja-JP" altLang="en-US" sz="1600" b="1"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の</a:t>
            </a:r>
            <a:r>
              <a:rPr kumimoji="1" lang="en-US" altLang="ja-JP" sz="1600" b="1"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VC</a:t>
            </a:r>
            <a:r>
              <a:rPr kumimoji="1" lang="ja-JP" altLang="en-US" sz="1600" b="1"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データモデルや</a:t>
            </a:r>
            <a:r>
              <a:rPr kumimoji="1" lang="en-US" altLang="ja-JP" sz="1600" b="1" i="0" u="none" strike="noStrike" kern="1200" cap="none" spc="0" normalizeH="0" baseline="0" noProof="0" dirty="0" err="1">
                <a:ln>
                  <a:noFill/>
                </a:ln>
                <a:solidFill>
                  <a:srgbClr val="000000">
                    <a:lumMod val="85000"/>
                    <a:lumOff val="15000"/>
                  </a:srgbClr>
                </a:solidFill>
                <a:effectLst/>
                <a:uLnTx/>
                <a:uFillTx/>
                <a:latin typeface="Meiryo UI"/>
                <a:ea typeface="Meiryo UI"/>
                <a:cs typeface="Arial"/>
              </a:rPr>
              <a:t>DIDweb</a:t>
            </a:r>
            <a:r>
              <a:rPr kumimoji="1" lang="ja-JP" altLang="en-US" sz="1600" b="1" i="0" u="none" strike="noStrike" kern="1200" cap="none" spc="0" normalizeH="0" baseline="0" noProof="0" dirty="0" err="1">
                <a:ln>
                  <a:noFill/>
                </a:ln>
                <a:solidFill>
                  <a:srgbClr val="000000">
                    <a:lumMod val="85000"/>
                    <a:lumOff val="15000"/>
                  </a:srgbClr>
                </a:solidFill>
                <a:effectLst/>
                <a:uLnTx/>
                <a:uFillTx/>
                <a:latin typeface="Meiryo UI"/>
                <a:ea typeface="Meiryo UI"/>
                <a:cs typeface="Arial"/>
              </a:rPr>
              <a:t>、</a:t>
            </a:r>
            <a:r>
              <a:rPr kumimoji="1" lang="en-US" altLang="ja-JP" sz="1600" b="1"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IETF</a:t>
            </a:r>
            <a:r>
              <a:rPr kumimoji="1" lang="ja-JP" altLang="en-US" sz="1600" b="1"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の</a:t>
            </a:r>
            <a:r>
              <a:rPr kumimoji="1" lang="en-US" altLang="ja-JP" sz="1600" b="1" i="0" u="none" strike="noStrike" kern="1200" cap="none" spc="0" normalizeH="0" baseline="0" noProof="0" dirty="0" err="1">
                <a:ln>
                  <a:noFill/>
                </a:ln>
                <a:solidFill>
                  <a:srgbClr val="000000">
                    <a:lumMod val="85000"/>
                    <a:lumOff val="15000"/>
                  </a:srgbClr>
                </a:solidFill>
                <a:effectLst/>
                <a:uLnTx/>
                <a:uFillTx/>
                <a:latin typeface="Meiryo UI"/>
                <a:ea typeface="Meiryo UI"/>
                <a:cs typeface="Arial"/>
              </a:rPr>
              <a:t>Json</a:t>
            </a:r>
            <a:r>
              <a:rPr kumimoji="1" lang="en-US" altLang="ja-JP" sz="1600" b="1"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 Web Key</a:t>
            </a:r>
            <a:r>
              <a:rPr kumimoji="1" lang="ja-JP" altLang="en-US" sz="1600" b="1"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などオープンな国際標準に準拠している</a:t>
            </a:r>
            <a:r>
              <a:rPr kumimoji="1" lang="ja-JP" altLang="en-US" sz="1600" b="1" i="0" u="none" strike="noStrike" kern="1200" cap="none" spc="0" normalizeH="0" baseline="30000" noProof="0" dirty="0">
                <a:ln>
                  <a:noFill/>
                </a:ln>
                <a:solidFill>
                  <a:srgbClr val="000000">
                    <a:lumMod val="85000"/>
                    <a:lumOff val="15000"/>
                  </a:srgbClr>
                </a:solidFill>
                <a:effectLst/>
                <a:uLnTx/>
                <a:uFillTx/>
                <a:latin typeface="Meiryo UI"/>
                <a:ea typeface="Meiryo UI"/>
                <a:cs typeface="Arial"/>
              </a:rPr>
              <a:t>３</a:t>
            </a:r>
          </a:p>
        </p:txBody>
      </p:sp>
      <p:sp>
        <p:nvSpPr>
          <p:cNvPr id="60" name="テキスト ボックス 59"/>
          <p:cNvSpPr txBox="1"/>
          <p:nvPr/>
        </p:nvSpPr>
        <p:spPr>
          <a:xfrm>
            <a:off x="331490" y="6257199"/>
            <a:ext cx="9059423" cy="600801"/>
          </a:xfrm>
          <a:prstGeom prst="rect">
            <a:avLst/>
          </a:prstGeom>
          <a:noFill/>
          <a:ln>
            <a:noFill/>
          </a:ln>
        </p:spPr>
        <p:txBody>
          <a:bodyPr wrap="square" lIns="36000" tIns="36000" rIns="36000" bIns="36000" rtlCol="0" anchor="t">
            <a:noAutofit/>
          </a:bodyPr>
          <a:lstStyle/>
          <a:p>
            <a:pPr marL="0" marR="0" lvl="0" indent="0" algn="l" defTabSz="914400" rtl="0" eaLnBrk="1" fontAlgn="auto" latinLnBrk="1"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rgbClr val="000000"/>
                </a:solidFill>
                <a:effectLst/>
                <a:uLnTx/>
                <a:uFillTx/>
                <a:latin typeface="Meiryo UI"/>
                <a:ea typeface="Meiryo UI"/>
                <a:cs typeface="+mn-cs"/>
              </a:rPr>
              <a:t>出所</a:t>
            </a:r>
            <a:r>
              <a:rPr kumimoji="1" lang="en-US" altLang="ja-JP" sz="900" b="0" i="0" u="none" strike="noStrike" kern="1200" cap="none" spc="0" normalizeH="0" baseline="0" noProof="0" dirty="0">
                <a:ln>
                  <a:noFill/>
                </a:ln>
                <a:solidFill>
                  <a:srgbClr val="000000"/>
                </a:solidFill>
                <a:effectLst/>
                <a:uLnTx/>
                <a:uFillTx/>
                <a:latin typeface="Meiryo UI"/>
                <a:ea typeface="Meiryo UI"/>
                <a:cs typeface="+mn-cs"/>
              </a:rPr>
              <a:t>) </a:t>
            </a:r>
            <a:r>
              <a:rPr kumimoji="1" lang="ja-JP" altLang="en-US" sz="900" b="0" i="0" u="none" strike="noStrike" kern="1200" cap="none" spc="0" normalizeH="0" baseline="0" noProof="0" dirty="0">
                <a:ln>
                  <a:noFill/>
                </a:ln>
                <a:solidFill>
                  <a:srgbClr val="000000"/>
                </a:solidFill>
                <a:effectLst/>
                <a:uLnTx/>
                <a:uFillTx/>
                <a:latin typeface="Meiryo UI"/>
                <a:ea typeface="Meiryo UI"/>
                <a:cs typeface="+mn-cs"/>
              </a:rPr>
              <a:t>１　</a:t>
            </a:r>
            <a:r>
              <a:rPr kumimoji="1" lang="en-US" altLang="ja-JP" sz="900" b="0" i="0" u="none" strike="noStrike" kern="1200" cap="none" spc="0" normalizeH="0" baseline="0" noProof="0" dirty="0">
                <a:ln>
                  <a:noFill/>
                </a:ln>
                <a:solidFill>
                  <a:srgbClr val="000000"/>
                </a:solidFill>
                <a:effectLst/>
                <a:uLnTx/>
                <a:uFillTx/>
                <a:latin typeface="Meiryo UI"/>
                <a:ea typeface="Meiryo UI"/>
                <a:cs typeface="+mn-cs"/>
              </a:rPr>
              <a:t>https://www.health.govt.nz/news-media/media-releases/technical-information-published-support-covid-19-vaccine-pass-and-verifiers</a:t>
            </a:r>
          </a:p>
          <a:p>
            <a:pPr marL="0" marR="0" lvl="0" indent="0" algn="l" defTabSz="914400" rtl="0" eaLnBrk="1" fontAlgn="auto" latinLnBrk="1"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rgbClr val="000000"/>
                </a:solidFill>
                <a:effectLst/>
                <a:uLnTx/>
                <a:uFillTx/>
                <a:latin typeface="Meiryo UI"/>
                <a:ea typeface="Meiryo UI"/>
                <a:cs typeface="+mn-cs"/>
              </a:rPr>
              <a:t>　　　　２　</a:t>
            </a:r>
            <a:r>
              <a:rPr kumimoji="1" lang="en-US" altLang="ja-JP" sz="900" b="0" i="0" u="none" strike="noStrike" kern="1200" cap="none" spc="0" normalizeH="0" baseline="0" noProof="0" dirty="0">
                <a:ln>
                  <a:noFill/>
                </a:ln>
                <a:solidFill>
                  <a:srgbClr val="000000"/>
                </a:solidFill>
                <a:effectLst/>
                <a:uLnTx/>
                <a:uFillTx/>
                <a:latin typeface="Meiryo UI"/>
                <a:ea typeface="Meiryo UI"/>
                <a:cs typeface="+mn-cs"/>
              </a:rPr>
              <a:t>https://learn.mattr.global/docs/platform/supported-standards</a:t>
            </a:r>
          </a:p>
          <a:p>
            <a:pPr marL="0" marR="0" lvl="0" indent="0" algn="l" defTabSz="914400" rtl="0" eaLnBrk="1" fontAlgn="auto" latinLnBrk="1"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rgbClr val="000000"/>
                </a:solidFill>
                <a:effectLst/>
                <a:uLnTx/>
                <a:uFillTx/>
                <a:latin typeface="Meiryo UI"/>
                <a:ea typeface="Meiryo UI"/>
                <a:cs typeface="+mn-cs"/>
              </a:rPr>
              <a:t>　　　　３　</a:t>
            </a:r>
            <a:r>
              <a:rPr kumimoji="1" lang="en-US" altLang="ja-JP" sz="900" b="0" i="0" u="none" strike="noStrike" kern="1200" cap="none" spc="0" normalizeH="0" baseline="0" noProof="0" dirty="0">
                <a:ln>
                  <a:noFill/>
                </a:ln>
                <a:solidFill>
                  <a:srgbClr val="000000"/>
                </a:solidFill>
                <a:effectLst/>
                <a:uLnTx/>
                <a:uFillTx/>
                <a:latin typeface="Meiryo UI"/>
                <a:ea typeface="Meiryo UI"/>
                <a:cs typeface="+mn-cs"/>
              </a:rPr>
              <a:t>https://github.com/minhealthnz/nzcovidpass-spec</a:t>
            </a:r>
          </a:p>
        </p:txBody>
      </p:sp>
      <p:pic>
        <p:nvPicPr>
          <p:cNvPr id="61" name="Picture 2" descr="https://www.healthcareitnews.com/sites/hitn/files/Screen%20Shot%202021-11-08%20at%201.34.07%20PM.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36343" y="2771394"/>
            <a:ext cx="6361641" cy="3202026"/>
          </a:xfrm>
          <a:prstGeom prst="rect">
            <a:avLst/>
          </a:prstGeom>
          <a:noFill/>
          <a:extLst>
            <a:ext uri="{909E8E84-426E-40DD-AFC4-6F175D3DCCD1}">
              <a14:hiddenFill xmlns:a14="http://schemas.microsoft.com/office/drawing/2010/main">
                <a:solidFill>
                  <a:srgbClr val="FFFFFF"/>
                </a:solidFill>
              </a14:hiddenFill>
            </a:ext>
          </a:extLst>
        </p:spPr>
      </p:pic>
      <p:sp>
        <p:nvSpPr>
          <p:cNvPr id="62" name="テキスト ボックス 61"/>
          <p:cNvSpPr txBox="1"/>
          <p:nvPr/>
        </p:nvSpPr>
        <p:spPr>
          <a:xfrm>
            <a:off x="3290398" y="2414431"/>
            <a:ext cx="3453530" cy="252179"/>
          </a:xfrm>
          <a:prstGeom prst="rect">
            <a:avLst/>
          </a:prstGeom>
          <a:noFill/>
        </p:spPr>
        <p:txBody>
          <a:bodyPr wrap="none" lIns="0" rIns="0" rtlCol="0">
            <a:noAutofit/>
          </a:bodyPr>
          <a:lstStyle/>
          <a:p>
            <a:pPr marL="0" marR="0" lvl="0" indent="0" algn="ctr" defTabSz="288000" rtl="0" eaLnBrk="1" fontAlgn="auto" latinLnBrk="0" hangingPunct="1">
              <a:lnSpc>
                <a:spcPct val="100000"/>
              </a:lnSpc>
              <a:spcBef>
                <a:spcPts val="0"/>
              </a:spcBef>
              <a:spcAft>
                <a:spcPts val="0"/>
              </a:spcAft>
              <a:buClrTx/>
              <a:buSzTx/>
              <a:buFontTx/>
              <a:buNone/>
              <a:tabLst/>
              <a:defRPr/>
            </a:pPr>
            <a:r>
              <a:rPr kumimoji="1" lang="en-US" altLang="ja-JP" sz="1600" b="1" i="0" u="sng" strike="noStrike" kern="1200" cap="none" spc="0" normalizeH="0" baseline="0" noProof="0" dirty="0">
                <a:ln>
                  <a:noFill/>
                </a:ln>
                <a:solidFill>
                  <a:srgbClr val="070F26">
                    <a:lumMod val="75000"/>
                    <a:lumOff val="25000"/>
                  </a:srgbClr>
                </a:solidFill>
                <a:effectLst/>
                <a:uLnTx/>
                <a:uFillTx/>
                <a:latin typeface="Meiryo UI"/>
                <a:ea typeface="Meiryo UI"/>
                <a:cs typeface="+mn-cs"/>
              </a:rPr>
              <a:t>MATTR</a:t>
            </a:r>
            <a:r>
              <a:rPr kumimoji="1" lang="ja-JP" altLang="en-US" sz="1600" b="1" i="0" u="sng" strike="noStrike" kern="1200" cap="none" spc="0" normalizeH="0" baseline="0" noProof="0" dirty="0" err="1">
                <a:ln>
                  <a:noFill/>
                </a:ln>
                <a:solidFill>
                  <a:srgbClr val="070F26">
                    <a:lumMod val="75000"/>
                    <a:lumOff val="25000"/>
                  </a:srgbClr>
                </a:solidFill>
                <a:effectLst/>
                <a:uLnTx/>
                <a:uFillTx/>
                <a:latin typeface="Meiryo UI"/>
                <a:ea typeface="Meiryo UI"/>
                <a:cs typeface="+mn-cs"/>
              </a:rPr>
              <a:t>の提</a:t>
            </a:r>
            <a:r>
              <a:rPr kumimoji="1" lang="ja-JP" altLang="en-US" sz="1600" b="1" i="0" u="sng" strike="noStrike" kern="1200" cap="none" spc="0" normalizeH="0" baseline="0" noProof="0" dirty="0">
                <a:ln>
                  <a:noFill/>
                </a:ln>
                <a:solidFill>
                  <a:srgbClr val="070F26">
                    <a:lumMod val="75000"/>
                    <a:lumOff val="25000"/>
                  </a:srgbClr>
                </a:solidFill>
                <a:effectLst/>
                <a:uLnTx/>
                <a:uFillTx/>
                <a:latin typeface="Meiryo UI"/>
                <a:ea typeface="Meiryo UI"/>
                <a:cs typeface="+mn-cs"/>
              </a:rPr>
              <a:t>供するワクチンパス</a:t>
            </a:r>
            <a:endParaRPr kumimoji="1" lang="en-US" altLang="ja-JP" sz="1600" b="1" i="0" u="sng" strike="noStrike" kern="1200" cap="none" spc="0" normalizeH="0" baseline="0" noProof="0" dirty="0">
              <a:ln>
                <a:noFill/>
              </a:ln>
              <a:solidFill>
                <a:srgbClr val="070F26">
                  <a:lumMod val="75000"/>
                  <a:lumOff val="25000"/>
                </a:srgbClr>
              </a:solidFill>
              <a:effectLst/>
              <a:uLnTx/>
              <a:uFillTx/>
              <a:latin typeface="Meiryo UI"/>
              <a:ea typeface="Meiryo UI"/>
              <a:cs typeface="+mn-cs"/>
            </a:endParaRPr>
          </a:p>
        </p:txBody>
      </p:sp>
    </p:spTree>
    <p:extLst>
      <p:ext uri="{BB962C8B-B14F-4D97-AF65-F5344CB8AC3E}">
        <p14:creationId xmlns:p14="http://schemas.microsoft.com/office/powerpoint/2010/main" val="2894180036"/>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タイトル 7"/>
          <p:cNvSpPr>
            <a:spLocks noGrp="1"/>
          </p:cNvSpPr>
          <p:nvPr>
            <p:ph type="title"/>
          </p:nvPr>
        </p:nvSpPr>
        <p:spPr>
          <a:xfrm>
            <a:off x="331490" y="164692"/>
            <a:ext cx="9243021" cy="497459"/>
          </a:xfrm>
        </p:spPr>
        <p:txBody>
          <a:bodyPr>
            <a:normAutofit fontScale="90000"/>
          </a:bodyPr>
          <a:lstStyle/>
          <a:p>
            <a:r>
              <a:rPr lang="en-US" altLang="ja-JP" sz="1100" dirty="0">
                <a:solidFill>
                  <a:srgbClr val="002060"/>
                </a:solidFill>
              </a:rPr>
              <a:t>3.3.3</a:t>
            </a:r>
            <a:r>
              <a:rPr lang="ja-JP" altLang="en-US" sz="1100" dirty="0">
                <a:solidFill>
                  <a:srgbClr val="002060"/>
                </a:solidFill>
              </a:rPr>
              <a:t>　自己主権型／分散型アイデンティティに関する取り組み・ユースケース　</a:t>
            </a:r>
            <a:r>
              <a:rPr lang="en-US" altLang="ja-JP" sz="1400" b="1" spc="0" dirty="0">
                <a:solidFill>
                  <a:srgbClr val="002060"/>
                </a:solidFill>
              </a:rPr>
              <a:t/>
            </a:r>
            <a:br>
              <a:rPr lang="en-US" altLang="ja-JP" sz="1400" b="1" spc="0" dirty="0">
                <a:solidFill>
                  <a:srgbClr val="002060"/>
                </a:solidFill>
              </a:rPr>
            </a:br>
            <a:r>
              <a:rPr lang="ja-JP" altLang="en-US" sz="2000" b="1" spc="0" dirty="0">
                <a:solidFill>
                  <a:srgbClr val="002060"/>
                </a:solidFill>
              </a:rPr>
              <a:t>ユースケース：</a:t>
            </a:r>
            <a:r>
              <a:rPr lang="en-US" altLang="ja-JP" sz="2000" dirty="0">
                <a:solidFill>
                  <a:srgbClr val="002060"/>
                </a:solidFill>
              </a:rPr>
              <a:t>MATTR</a:t>
            </a:r>
            <a:r>
              <a:rPr lang="ja-JP" altLang="en-US" sz="2000" dirty="0">
                <a:solidFill>
                  <a:srgbClr val="002060"/>
                </a:solidFill>
              </a:rPr>
              <a:t>ワクチンパスの実装</a:t>
            </a:r>
            <a:endParaRPr lang="ja-JP" altLang="en-US" sz="3100" b="1" spc="0" dirty="0">
              <a:solidFill>
                <a:srgbClr val="002060"/>
              </a:solidFill>
            </a:endParaRPr>
          </a:p>
        </p:txBody>
      </p:sp>
      <p:sp>
        <p:nvSpPr>
          <p:cNvPr id="10" name="正方形/長方形 9"/>
          <p:cNvSpPr/>
          <p:nvPr/>
        </p:nvSpPr>
        <p:spPr>
          <a:xfrm>
            <a:off x="8260080" y="74294"/>
            <a:ext cx="1314431" cy="186395"/>
          </a:xfrm>
          <a:prstGeom prst="rect">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オーストラリア</a:t>
            </a:r>
          </a:p>
        </p:txBody>
      </p:sp>
      <p:sp>
        <p:nvSpPr>
          <p:cNvPr id="11" name="正方形/長方形 10"/>
          <p:cNvSpPr/>
          <p:nvPr/>
        </p:nvSpPr>
        <p:spPr>
          <a:xfrm>
            <a:off x="8260080" y="287160"/>
            <a:ext cx="1314431" cy="186395"/>
          </a:xfrm>
          <a:prstGeom prst="rect">
            <a:avLst/>
          </a:prstGeom>
          <a:solidFill>
            <a:schemeClr val="accent2">
              <a:lumMod val="25000"/>
              <a:lumOff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ニュージーランド</a:t>
            </a:r>
          </a:p>
        </p:txBody>
      </p:sp>
      <p:sp>
        <p:nvSpPr>
          <p:cNvPr id="9" name="正方形/長方形 8"/>
          <p:cNvSpPr/>
          <p:nvPr/>
        </p:nvSpPr>
        <p:spPr>
          <a:xfrm>
            <a:off x="6469797" y="54432"/>
            <a:ext cx="1713406" cy="278660"/>
          </a:xfrm>
          <a:prstGeom prst="rect">
            <a:avLst/>
          </a:prstGeom>
          <a:solidFill>
            <a:schemeClr val="accent2">
              <a:lumMod val="90000"/>
              <a:lumOff val="10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分野：医療</a:t>
            </a:r>
          </a:p>
        </p:txBody>
      </p:sp>
      <p:sp>
        <p:nvSpPr>
          <p:cNvPr id="12" name="正方形/長方形 11"/>
          <p:cNvSpPr/>
          <p:nvPr/>
        </p:nvSpPr>
        <p:spPr>
          <a:xfrm>
            <a:off x="6469797" y="359155"/>
            <a:ext cx="1713405" cy="278660"/>
          </a:xfrm>
          <a:prstGeom prst="rect">
            <a:avLst/>
          </a:prstGeom>
          <a:solidFill>
            <a:schemeClr val="accent2">
              <a:lumMod val="90000"/>
              <a:lumOff val="10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フェーズ：実運用</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13" name="正方形/長方形 12"/>
          <p:cNvSpPr/>
          <p:nvPr/>
        </p:nvSpPr>
        <p:spPr>
          <a:xfrm>
            <a:off x="179479" y="2812311"/>
            <a:ext cx="4621121" cy="212209"/>
          </a:xfrm>
          <a:prstGeom prst="rect">
            <a:avLst/>
          </a:prstGeom>
          <a:solidFill>
            <a:schemeClr val="accent1">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ペインポイント</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14" name="正方形/長方形 13"/>
          <p:cNvSpPr/>
          <p:nvPr/>
        </p:nvSpPr>
        <p:spPr>
          <a:xfrm>
            <a:off x="5107053" y="727661"/>
            <a:ext cx="1224136" cy="220018"/>
          </a:xfrm>
          <a:prstGeom prst="rect">
            <a:avLst/>
          </a:prstGeom>
          <a:solidFill>
            <a:schemeClr val="accent1">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エンティティ</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15" name="正方形/長方形 14"/>
          <p:cNvSpPr/>
          <p:nvPr/>
        </p:nvSpPr>
        <p:spPr>
          <a:xfrm>
            <a:off x="5108029" y="719778"/>
            <a:ext cx="4603530" cy="1522048"/>
          </a:xfrm>
          <a:prstGeom prst="rect">
            <a:avLst/>
          </a:prstGeom>
          <a:noFill/>
          <a:ln>
            <a:solidFill>
              <a:schemeClr val="accent2">
                <a:lumMod val="25000"/>
                <a:lumOff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16" name="テキスト ボックス 15"/>
          <p:cNvSpPr txBox="1"/>
          <p:nvPr/>
        </p:nvSpPr>
        <p:spPr>
          <a:xfrm>
            <a:off x="5265229" y="983197"/>
            <a:ext cx="3192971" cy="646331"/>
          </a:xfrm>
          <a:prstGeom prst="rect">
            <a:avLst/>
          </a:prstGeom>
          <a:noFill/>
        </p:spPr>
        <p:txBody>
          <a:bodyPr wrap="square" rtlCol="0">
            <a:sp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費用負担主体：ニュージーランド政府</a:t>
            </a:r>
            <a:endPar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価値提供主体：</a:t>
            </a:r>
            <a:r>
              <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MATTR</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参加者：ワクチン接種者、医療従事者</a:t>
            </a:r>
            <a:endPar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17" name="正方形/長方形 16"/>
          <p:cNvSpPr/>
          <p:nvPr/>
        </p:nvSpPr>
        <p:spPr>
          <a:xfrm>
            <a:off x="179479" y="727661"/>
            <a:ext cx="1720266" cy="220018"/>
          </a:xfrm>
          <a:prstGeom prst="rect">
            <a:avLst/>
          </a:prstGeom>
          <a:solidFill>
            <a:schemeClr val="accent1">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概要</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18" name="正方形/長方形 17"/>
          <p:cNvSpPr/>
          <p:nvPr/>
        </p:nvSpPr>
        <p:spPr>
          <a:xfrm>
            <a:off x="179478" y="719778"/>
            <a:ext cx="4928551" cy="1522048"/>
          </a:xfrm>
          <a:prstGeom prst="rect">
            <a:avLst/>
          </a:prstGeom>
          <a:noFill/>
          <a:ln>
            <a:solidFill>
              <a:schemeClr val="accent2">
                <a:lumMod val="25000"/>
                <a:lumOff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19" name="正方形/長方形 18"/>
          <p:cNvSpPr/>
          <p:nvPr/>
        </p:nvSpPr>
        <p:spPr>
          <a:xfrm>
            <a:off x="5107053" y="2812311"/>
            <a:ext cx="4604506" cy="212209"/>
          </a:xfrm>
          <a:prstGeom prst="rect">
            <a:avLst/>
          </a:prstGeom>
          <a:solidFill>
            <a:schemeClr val="accent1">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提供する価値</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20" name="正方形/長方形 19"/>
          <p:cNvSpPr/>
          <p:nvPr/>
        </p:nvSpPr>
        <p:spPr>
          <a:xfrm>
            <a:off x="178502" y="3350484"/>
            <a:ext cx="9533057" cy="3114450"/>
          </a:xfrm>
          <a:prstGeom prst="rect">
            <a:avLst/>
          </a:prstGeom>
          <a:noFill/>
          <a:ln>
            <a:solidFill>
              <a:schemeClr val="accent2">
                <a:lumMod val="25000"/>
                <a:lumOff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21" name="正方形/長方形 20"/>
          <p:cNvSpPr/>
          <p:nvPr/>
        </p:nvSpPr>
        <p:spPr>
          <a:xfrm>
            <a:off x="178502" y="3350484"/>
            <a:ext cx="1440160" cy="209328"/>
          </a:xfrm>
          <a:prstGeom prst="rect">
            <a:avLst/>
          </a:prstGeom>
          <a:solidFill>
            <a:schemeClr val="accent1">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ビジネスモデル</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22" name="正方形/長方形 21"/>
          <p:cNvSpPr/>
          <p:nvPr/>
        </p:nvSpPr>
        <p:spPr>
          <a:xfrm>
            <a:off x="179479" y="3076936"/>
            <a:ext cx="4621121" cy="210792"/>
          </a:xfrm>
          <a:prstGeom prst="rect">
            <a:avLst/>
          </a:prstGeom>
          <a:solidFill>
            <a:schemeClr val="accent2">
              <a:lumMod val="10000"/>
              <a:lumOff val="9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正確なワクチン接種記録の確認が困難</a:t>
            </a:r>
          </a:p>
        </p:txBody>
      </p:sp>
      <p:sp>
        <p:nvSpPr>
          <p:cNvPr id="23" name="正方形/長方形 22"/>
          <p:cNvSpPr/>
          <p:nvPr/>
        </p:nvSpPr>
        <p:spPr>
          <a:xfrm>
            <a:off x="5107053" y="3076721"/>
            <a:ext cx="4604506" cy="210792"/>
          </a:xfrm>
          <a:prstGeom prst="rect">
            <a:avLst/>
          </a:prstGeom>
          <a:solidFill>
            <a:schemeClr val="accent2">
              <a:lumMod val="10000"/>
              <a:lumOff val="9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改竄不可能なワクチン接種状況の証明・検証</a:t>
            </a:r>
          </a:p>
        </p:txBody>
      </p:sp>
      <p:sp>
        <p:nvSpPr>
          <p:cNvPr id="24" name="二等辺三角形 23"/>
          <p:cNvSpPr/>
          <p:nvPr/>
        </p:nvSpPr>
        <p:spPr>
          <a:xfrm rot="5400000">
            <a:off x="4854483" y="3090863"/>
            <a:ext cx="202287" cy="182508"/>
          </a:xfrm>
          <a:prstGeom prst="triangle">
            <a:avLst/>
          </a:prstGeom>
          <a:solidFill>
            <a:schemeClr val="accent1">
              <a:lumMod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2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25" name="正方形/長方形 24"/>
          <p:cNvSpPr/>
          <p:nvPr/>
        </p:nvSpPr>
        <p:spPr>
          <a:xfrm>
            <a:off x="178502" y="2235346"/>
            <a:ext cx="4928551" cy="490255"/>
          </a:xfrm>
          <a:prstGeom prst="rect">
            <a:avLst/>
          </a:prstGeom>
          <a:noFill/>
          <a:ln>
            <a:solidFill>
              <a:schemeClr val="accent2">
                <a:lumMod val="25000"/>
                <a:lumOff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26" name="正方形/長方形 25"/>
          <p:cNvSpPr/>
          <p:nvPr/>
        </p:nvSpPr>
        <p:spPr>
          <a:xfrm>
            <a:off x="179479" y="2243230"/>
            <a:ext cx="1720266" cy="220018"/>
          </a:xfrm>
          <a:prstGeom prst="rect">
            <a:avLst/>
          </a:prstGeom>
          <a:solidFill>
            <a:schemeClr val="accent1">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使用されている技術</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27" name="正方形/長方形 26"/>
          <p:cNvSpPr/>
          <p:nvPr/>
        </p:nvSpPr>
        <p:spPr>
          <a:xfrm>
            <a:off x="5108029" y="2241826"/>
            <a:ext cx="1720266" cy="220018"/>
          </a:xfrm>
          <a:prstGeom prst="rect">
            <a:avLst/>
          </a:prstGeom>
          <a:solidFill>
            <a:schemeClr val="accent1">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扱う属性情報</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28" name="正方形/長方形 27"/>
          <p:cNvSpPr/>
          <p:nvPr/>
        </p:nvSpPr>
        <p:spPr>
          <a:xfrm>
            <a:off x="5107054" y="2240352"/>
            <a:ext cx="4604506" cy="490255"/>
          </a:xfrm>
          <a:prstGeom prst="rect">
            <a:avLst/>
          </a:prstGeom>
          <a:noFill/>
          <a:ln>
            <a:solidFill>
              <a:schemeClr val="accent2">
                <a:lumMod val="25000"/>
                <a:lumOff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29" name="テキスト ボックス 28"/>
          <p:cNvSpPr txBox="1"/>
          <p:nvPr/>
        </p:nvSpPr>
        <p:spPr>
          <a:xfrm>
            <a:off x="178501" y="2455916"/>
            <a:ext cx="4889933" cy="276999"/>
          </a:xfrm>
          <a:prstGeom prst="rect">
            <a:avLst/>
          </a:prstGeom>
          <a:noFill/>
        </p:spPr>
        <p:txBody>
          <a:bodyPr wrap="square" rtlCol="0">
            <a:sp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W3C</a:t>
            </a:r>
            <a:r>
              <a:rPr kumimoji="1" lang="ja-JP" altLang="en-US" sz="1200" b="0" i="0" u="none" strike="noStrike" kern="1200" cap="none" spc="0" normalizeH="0" baseline="0" noProof="0" dirty="0" err="1">
                <a:ln>
                  <a:noFill/>
                </a:ln>
                <a:solidFill>
                  <a:srgbClr val="000000"/>
                </a:solidFill>
                <a:effectLst/>
                <a:uLnTx/>
                <a:uFillTx/>
                <a:latin typeface="Meiryo UI" panose="020B0604030504040204" pitchFamily="50" charset="-128"/>
                <a:ea typeface="Meiryo UI" panose="020B0604030504040204" pitchFamily="50" charset="-128"/>
                <a:cs typeface="+mn-cs"/>
              </a:rPr>
              <a:t>、</a:t>
            </a:r>
            <a:r>
              <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OIDF</a:t>
            </a:r>
            <a:r>
              <a:rPr kumimoji="1" lang="ja-JP" altLang="en-US" sz="1200" b="0" i="0" u="none" strike="noStrike" kern="1200" cap="none" spc="0" normalizeH="0" baseline="0" noProof="0" dirty="0" err="1">
                <a:ln>
                  <a:noFill/>
                </a:ln>
                <a:solidFill>
                  <a:srgbClr val="000000"/>
                </a:solidFill>
                <a:effectLst/>
                <a:uLnTx/>
                <a:uFillTx/>
                <a:latin typeface="Meiryo UI" panose="020B0604030504040204" pitchFamily="50" charset="-128"/>
                <a:ea typeface="Meiryo UI" panose="020B0604030504040204" pitchFamily="50" charset="-128"/>
                <a:cs typeface="+mn-cs"/>
              </a:rPr>
              <a:t>、</a:t>
            </a:r>
            <a:r>
              <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DIF</a:t>
            </a:r>
            <a:r>
              <a:rPr kumimoji="1" lang="ja-JP" altLang="en-US" sz="1200" b="0" i="0" u="none" strike="noStrike" kern="1200" cap="none" spc="0" normalizeH="0" baseline="0" noProof="0" dirty="0" err="1">
                <a:ln>
                  <a:noFill/>
                </a:ln>
                <a:solidFill>
                  <a:srgbClr val="000000"/>
                </a:solidFill>
                <a:effectLst/>
                <a:uLnTx/>
                <a:uFillTx/>
                <a:latin typeface="Meiryo UI" panose="020B0604030504040204" pitchFamily="50" charset="-128"/>
                <a:ea typeface="Meiryo UI" panose="020B0604030504040204" pitchFamily="50" charset="-128"/>
                <a:cs typeface="+mn-cs"/>
              </a:rPr>
              <a:t>、</a:t>
            </a:r>
            <a:r>
              <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IETF</a:t>
            </a: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などの各種標準に準拠（</a:t>
            </a:r>
            <a:r>
              <a:rPr kumimoji="1" lang="en-US" altLang="ja-JP" sz="1200" b="0" i="0" u="none" strike="noStrike" kern="1200" cap="none" spc="0" normalizeH="0" baseline="0" noProof="0" dirty="0" err="1">
                <a:ln>
                  <a:noFill/>
                </a:ln>
                <a:solidFill>
                  <a:srgbClr val="000000"/>
                </a:solidFill>
                <a:effectLst/>
                <a:uLnTx/>
                <a:uFillTx/>
                <a:latin typeface="Meiryo UI" panose="020B0604030504040204" pitchFamily="50" charset="-128"/>
                <a:ea typeface="Meiryo UI" panose="020B0604030504040204" pitchFamily="50" charset="-128"/>
                <a:cs typeface="+mn-cs"/>
              </a:rPr>
              <a:t>Github</a:t>
            </a: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上に一覧）</a:t>
            </a:r>
            <a:endPar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30" name="コンテンツ プレースホルダー 1"/>
          <p:cNvSpPr txBox="1">
            <a:spLocks/>
          </p:cNvSpPr>
          <p:nvPr/>
        </p:nvSpPr>
        <p:spPr>
          <a:xfrm>
            <a:off x="179479" y="945261"/>
            <a:ext cx="4929529" cy="1213763"/>
          </a:xfrm>
          <a:prstGeom prst="rect">
            <a:avLst/>
          </a:prstGeom>
          <a:ln>
            <a:noFill/>
          </a:ln>
        </p:spPr>
        <p:txBody>
          <a:bodyPr/>
          <a:lstStyle>
            <a:lvl1pPr marL="0" indent="0" algn="l" defTabSz="609559" rtl="0" eaLnBrk="1" fontAlgn="base" hangingPunct="1">
              <a:spcBef>
                <a:spcPct val="20000"/>
              </a:spcBef>
              <a:spcAft>
                <a:spcPct val="0"/>
              </a:spcAft>
              <a:buFont typeface="Arial" pitchFamily="34" charset="0"/>
              <a:buNone/>
              <a:defRPr kumimoji="1" sz="2000" kern="1200">
                <a:solidFill>
                  <a:schemeClr val="tx1"/>
                </a:solidFill>
                <a:latin typeface="+mn-ea"/>
                <a:ea typeface="+mn-ea"/>
                <a:cs typeface="Arial"/>
              </a:defRPr>
            </a:lvl1pPr>
            <a:lvl2pPr marL="910105" indent="-300545"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2pPr>
            <a:lvl3pPr marL="1454051" indent="-234935"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3pPr>
            <a:lvl4pPr marL="2059377" indent="-230703"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4pPr>
            <a:lvl5pPr marL="2666818" indent="-228585"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a:lstStyle>
          <a:p>
            <a:pPr marL="171450" marR="0" lvl="0" indent="-171450" algn="l" defTabSz="609559"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1" lang="ja-JP" altLang="en-US" sz="1050" b="0"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ニュージーランド政府保健省は</a:t>
            </a:r>
            <a:r>
              <a:rPr kumimoji="1" lang="en-US" altLang="ja-JP" sz="1050" b="0"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2021</a:t>
            </a:r>
            <a:r>
              <a:rPr kumimoji="1" lang="ja-JP" altLang="en-US" sz="1050" b="0"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年に、コロナウィルスのデジタルワクチンパスのプロバイダーに、オークランドの</a:t>
            </a:r>
            <a:r>
              <a:rPr kumimoji="1" lang="en-US" altLang="ja-JP" sz="1050" b="0"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IT</a:t>
            </a:r>
            <a:r>
              <a:rPr kumimoji="1" lang="ja-JP" altLang="en-US" sz="1050" b="0"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企業である</a:t>
            </a:r>
            <a:r>
              <a:rPr kumimoji="1" lang="en-US" altLang="ja-JP" sz="1050" b="0"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MATTR</a:t>
            </a:r>
            <a:r>
              <a:rPr kumimoji="1" lang="ja-JP" altLang="en-US" sz="1050" b="0"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を選定した</a:t>
            </a:r>
            <a:endParaRPr kumimoji="1" lang="en-US" altLang="ja-JP" sz="1050" b="0" i="0" u="none" strike="noStrike" kern="1200" cap="none" spc="0" normalizeH="0" baseline="30000" noProof="0" dirty="0">
              <a:ln>
                <a:noFill/>
              </a:ln>
              <a:solidFill>
                <a:srgbClr val="000000">
                  <a:lumMod val="85000"/>
                  <a:lumOff val="15000"/>
                </a:srgbClr>
              </a:solidFill>
              <a:effectLst/>
              <a:uLnTx/>
              <a:uFillTx/>
              <a:latin typeface="Meiryo UI"/>
              <a:ea typeface="Meiryo UI"/>
              <a:cs typeface="Arial"/>
            </a:endParaRPr>
          </a:p>
          <a:p>
            <a:pPr marL="171450" marR="0" lvl="0" indent="-171450" algn="l" defTabSz="609559"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1" lang="en-US" altLang="ja-JP" sz="1050" b="0"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MATTR</a:t>
            </a:r>
            <a:r>
              <a:rPr kumimoji="1" lang="ja-JP" altLang="en-US" sz="1050" b="0"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は資格情報の生成・検証・管理などの各種デジタル</a:t>
            </a:r>
            <a:r>
              <a:rPr kumimoji="1" lang="en-US" altLang="ja-JP" sz="1050" b="0"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ID</a:t>
            </a:r>
            <a:r>
              <a:rPr kumimoji="1" lang="ja-JP" altLang="en-US" sz="1050" b="0"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サービスを提供する企業であり、</a:t>
            </a:r>
            <a:r>
              <a:rPr kumimoji="1" lang="en-US" altLang="ja-JP" sz="1050" b="0"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DIF</a:t>
            </a:r>
            <a:r>
              <a:rPr kumimoji="1" lang="ja-JP" altLang="en-US" sz="1050" b="0" i="0" u="none" strike="noStrike" kern="1200" cap="none" spc="0" normalizeH="0" baseline="0" noProof="0" dirty="0" err="1">
                <a:ln>
                  <a:noFill/>
                </a:ln>
                <a:solidFill>
                  <a:srgbClr val="000000">
                    <a:lumMod val="85000"/>
                    <a:lumOff val="15000"/>
                  </a:srgbClr>
                </a:solidFill>
                <a:effectLst/>
                <a:uLnTx/>
                <a:uFillTx/>
                <a:latin typeface="Meiryo UI"/>
                <a:ea typeface="Meiryo UI"/>
                <a:cs typeface="Arial"/>
              </a:rPr>
              <a:t>、</a:t>
            </a:r>
            <a:r>
              <a:rPr kumimoji="1" lang="en-US" altLang="ja-JP" sz="1050" b="0"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OIDF</a:t>
            </a:r>
            <a:r>
              <a:rPr kumimoji="1" lang="ja-JP" altLang="en-US" sz="1050" b="0" i="0" u="none" strike="noStrike" kern="1200" cap="none" spc="0" normalizeH="0" baseline="0" noProof="0" dirty="0" err="1">
                <a:ln>
                  <a:noFill/>
                </a:ln>
                <a:solidFill>
                  <a:srgbClr val="000000">
                    <a:lumMod val="85000"/>
                    <a:lumOff val="15000"/>
                  </a:srgbClr>
                </a:solidFill>
                <a:effectLst/>
                <a:uLnTx/>
                <a:uFillTx/>
                <a:latin typeface="Meiryo UI"/>
                <a:ea typeface="Meiryo UI"/>
                <a:cs typeface="Arial"/>
              </a:rPr>
              <a:t>、</a:t>
            </a:r>
            <a:r>
              <a:rPr kumimoji="1" lang="en-US" altLang="ja-JP" sz="1050" b="0"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W3C</a:t>
            </a:r>
            <a:r>
              <a:rPr kumimoji="1" lang="ja-JP" altLang="en-US" sz="1050" b="0" i="0" u="none" strike="noStrike" kern="1200" cap="none" spc="0" normalizeH="0" baseline="0" noProof="0" dirty="0" err="1">
                <a:ln>
                  <a:noFill/>
                </a:ln>
                <a:solidFill>
                  <a:srgbClr val="000000">
                    <a:lumMod val="85000"/>
                    <a:lumOff val="15000"/>
                  </a:srgbClr>
                </a:solidFill>
                <a:effectLst/>
                <a:uLnTx/>
                <a:uFillTx/>
                <a:latin typeface="Meiryo UI"/>
                <a:ea typeface="Meiryo UI"/>
                <a:cs typeface="Arial"/>
              </a:rPr>
              <a:t>、</a:t>
            </a:r>
            <a:r>
              <a:rPr kumimoji="1" lang="en-US" altLang="ja-JP" sz="1050" b="0"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IETF</a:t>
            </a:r>
            <a:r>
              <a:rPr kumimoji="1" lang="ja-JP" altLang="en-US" sz="1050" b="0"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等の主要な国際標準化団体の</a:t>
            </a:r>
            <a:r>
              <a:rPr kumimoji="1" lang="en-US" altLang="ja-JP" sz="1050" b="0"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DID</a:t>
            </a:r>
            <a:r>
              <a:rPr kumimoji="1" lang="ja-JP" altLang="en-US" sz="1050" b="0" i="0" u="none" strike="noStrike" kern="1200" cap="none" spc="0" normalizeH="0" baseline="0" noProof="0" dirty="0" err="1">
                <a:ln>
                  <a:noFill/>
                </a:ln>
                <a:solidFill>
                  <a:srgbClr val="000000">
                    <a:lumMod val="85000"/>
                    <a:lumOff val="15000"/>
                  </a:srgbClr>
                </a:solidFill>
                <a:effectLst/>
                <a:uLnTx/>
                <a:uFillTx/>
                <a:latin typeface="Meiryo UI"/>
                <a:ea typeface="Meiryo UI"/>
                <a:cs typeface="Arial"/>
              </a:rPr>
              <a:t>、</a:t>
            </a:r>
            <a:r>
              <a:rPr kumimoji="1" lang="en-US" altLang="ja-JP" sz="1050" b="0"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VC</a:t>
            </a:r>
            <a:r>
              <a:rPr kumimoji="1" lang="ja-JP" altLang="en-US" sz="1050" b="0"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関連規格をサポートしている</a:t>
            </a:r>
            <a:endParaRPr kumimoji="1" lang="en-US" altLang="ja-JP" sz="1050" b="0" i="0" u="none" strike="noStrike" kern="1200" cap="none" spc="0" normalizeH="0" baseline="30000" noProof="0" dirty="0">
              <a:ln>
                <a:noFill/>
              </a:ln>
              <a:solidFill>
                <a:srgbClr val="000000">
                  <a:lumMod val="85000"/>
                  <a:lumOff val="15000"/>
                </a:srgbClr>
              </a:solidFill>
              <a:effectLst/>
              <a:uLnTx/>
              <a:uFillTx/>
              <a:latin typeface="Meiryo UI"/>
              <a:ea typeface="Meiryo UI"/>
              <a:cs typeface="Arial"/>
            </a:endParaRPr>
          </a:p>
          <a:p>
            <a:pPr marL="171450" marR="0" lvl="0" indent="-171450" algn="l" defTabSz="609559"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1" lang="ja-JP" altLang="en-US" sz="1050" b="0"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デジタルワクチン接種証明書の仕様は</a:t>
            </a:r>
            <a:r>
              <a:rPr kumimoji="1" lang="en-US" altLang="ja-JP" sz="1050" b="0" i="0" u="none" strike="noStrike" kern="1200" cap="none" spc="0" normalizeH="0" baseline="0" noProof="0" dirty="0" err="1">
                <a:ln>
                  <a:noFill/>
                </a:ln>
                <a:solidFill>
                  <a:srgbClr val="000000">
                    <a:lumMod val="85000"/>
                    <a:lumOff val="15000"/>
                  </a:srgbClr>
                </a:solidFill>
                <a:effectLst/>
                <a:uLnTx/>
                <a:uFillTx/>
                <a:latin typeface="Meiryo UI"/>
                <a:ea typeface="Meiryo UI"/>
                <a:cs typeface="Arial"/>
              </a:rPr>
              <a:t>Github</a:t>
            </a:r>
            <a:r>
              <a:rPr kumimoji="1" lang="ja-JP" altLang="en-US" sz="1050" b="0"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で公開されており、</a:t>
            </a:r>
            <a:r>
              <a:rPr kumimoji="1" lang="en-US" altLang="ja-JP" sz="1050" b="0"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W3C</a:t>
            </a:r>
            <a:r>
              <a:rPr kumimoji="1" lang="ja-JP" altLang="en-US" sz="1050" b="0"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の</a:t>
            </a:r>
            <a:r>
              <a:rPr kumimoji="1" lang="en-US" altLang="ja-JP" sz="1050" b="0"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VC</a:t>
            </a:r>
            <a:r>
              <a:rPr kumimoji="1" lang="ja-JP" altLang="en-US" sz="1050" b="0"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データモデルや</a:t>
            </a:r>
            <a:r>
              <a:rPr kumimoji="1" lang="en-US" altLang="ja-JP" sz="1050" b="0" i="0" u="none" strike="noStrike" kern="1200" cap="none" spc="0" normalizeH="0" baseline="0" noProof="0" dirty="0" err="1">
                <a:ln>
                  <a:noFill/>
                </a:ln>
                <a:solidFill>
                  <a:srgbClr val="000000">
                    <a:lumMod val="85000"/>
                    <a:lumOff val="15000"/>
                  </a:srgbClr>
                </a:solidFill>
                <a:effectLst/>
                <a:uLnTx/>
                <a:uFillTx/>
                <a:latin typeface="Meiryo UI"/>
                <a:ea typeface="Meiryo UI"/>
                <a:cs typeface="Arial"/>
              </a:rPr>
              <a:t>DIDweb</a:t>
            </a:r>
            <a:r>
              <a:rPr kumimoji="1" lang="ja-JP" altLang="en-US" sz="1050" b="0" i="0" u="none" strike="noStrike" kern="1200" cap="none" spc="0" normalizeH="0" baseline="0" noProof="0" dirty="0" err="1">
                <a:ln>
                  <a:noFill/>
                </a:ln>
                <a:solidFill>
                  <a:srgbClr val="000000">
                    <a:lumMod val="85000"/>
                    <a:lumOff val="15000"/>
                  </a:srgbClr>
                </a:solidFill>
                <a:effectLst/>
                <a:uLnTx/>
                <a:uFillTx/>
                <a:latin typeface="Meiryo UI"/>
                <a:ea typeface="Meiryo UI"/>
                <a:cs typeface="Arial"/>
              </a:rPr>
              <a:t>、</a:t>
            </a:r>
            <a:r>
              <a:rPr kumimoji="1" lang="en-US" altLang="ja-JP" sz="1050" b="0"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IETF</a:t>
            </a:r>
            <a:r>
              <a:rPr kumimoji="1" lang="ja-JP" altLang="en-US" sz="1050" b="0"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の</a:t>
            </a:r>
            <a:r>
              <a:rPr kumimoji="1" lang="en-US" altLang="ja-JP" sz="1050" b="0" i="0" u="none" strike="noStrike" kern="1200" cap="none" spc="0" normalizeH="0" baseline="0" noProof="0" dirty="0" err="1">
                <a:ln>
                  <a:noFill/>
                </a:ln>
                <a:solidFill>
                  <a:srgbClr val="000000">
                    <a:lumMod val="85000"/>
                    <a:lumOff val="15000"/>
                  </a:srgbClr>
                </a:solidFill>
                <a:effectLst/>
                <a:uLnTx/>
                <a:uFillTx/>
                <a:latin typeface="Meiryo UI"/>
                <a:ea typeface="Meiryo UI"/>
                <a:cs typeface="Arial"/>
              </a:rPr>
              <a:t>Json</a:t>
            </a:r>
            <a:r>
              <a:rPr kumimoji="1" lang="en-US" altLang="ja-JP" sz="1050" b="0"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 Web Key</a:t>
            </a:r>
            <a:r>
              <a:rPr kumimoji="1" lang="ja-JP" altLang="en-US" sz="1050" b="0"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などオープンな国際標準に準拠している</a:t>
            </a:r>
            <a:endParaRPr kumimoji="1" lang="ja-JP" altLang="en-US" sz="1050" b="0" i="0" u="none" strike="noStrike" kern="1200" cap="none" spc="0" normalizeH="0" baseline="30000" noProof="0" dirty="0">
              <a:ln>
                <a:noFill/>
              </a:ln>
              <a:solidFill>
                <a:srgbClr val="000000">
                  <a:lumMod val="85000"/>
                  <a:lumOff val="15000"/>
                </a:srgbClr>
              </a:solidFill>
              <a:effectLst/>
              <a:uLnTx/>
              <a:uFillTx/>
              <a:latin typeface="Meiryo UI"/>
              <a:ea typeface="Meiryo UI"/>
              <a:cs typeface="Arial"/>
            </a:endParaRPr>
          </a:p>
        </p:txBody>
      </p:sp>
      <p:sp>
        <p:nvSpPr>
          <p:cNvPr id="31" name="テキスト ボックス 30"/>
          <p:cNvSpPr txBox="1"/>
          <p:nvPr/>
        </p:nvSpPr>
        <p:spPr>
          <a:xfrm>
            <a:off x="5109008" y="2463248"/>
            <a:ext cx="4643126" cy="276999"/>
          </a:xfrm>
          <a:prstGeom prst="rect">
            <a:avLst/>
          </a:prstGeom>
          <a:noFill/>
        </p:spPr>
        <p:txBody>
          <a:bodyPr wrap="square" rtlCol="0">
            <a:sp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ワクチン接種記録</a:t>
            </a:r>
            <a:endPar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pic>
        <p:nvPicPr>
          <p:cNvPr id="32" name="図 31"/>
          <p:cNvPicPr>
            <a:picLocks noChangeAspect="1"/>
          </p:cNvPicPr>
          <p:nvPr/>
        </p:nvPicPr>
        <p:blipFill>
          <a:blip r:embed="rId2"/>
          <a:stretch>
            <a:fillRect/>
          </a:stretch>
        </p:blipFill>
        <p:spPr>
          <a:xfrm>
            <a:off x="264086" y="3684238"/>
            <a:ext cx="5884487" cy="2711762"/>
          </a:xfrm>
          <a:prstGeom prst="rect">
            <a:avLst/>
          </a:prstGeom>
        </p:spPr>
      </p:pic>
      <p:sp>
        <p:nvSpPr>
          <p:cNvPr id="33" name="正方形/長方形 32"/>
          <p:cNvSpPr/>
          <p:nvPr/>
        </p:nvSpPr>
        <p:spPr>
          <a:xfrm>
            <a:off x="6148574" y="3743455"/>
            <a:ext cx="3425938" cy="2492990"/>
          </a:xfrm>
          <a:prstGeom prst="rect">
            <a:avLst/>
          </a:prstGeom>
          <a:solidFill>
            <a:schemeClr val="accent2">
              <a:lumMod val="10000"/>
              <a:lumOff val="90000"/>
            </a:schemeClr>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Arial"/>
                <a:ea typeface="Meiryo UI"/>
                <a:cs typeface="+mn-cs"/>
              </a:rPr>
              <a:t>①ワクチンパスはニュージーランド保健省によって発行され、デジタル署名付きの</a:t>
            </a:r>
            <a:r>
              <a:rPr kumimoji="1" lang="en-US" altLang="ja-JP" sz="1200" b="0" i="0" u="none" strike="noStrike" kern="1200" cap="none" spc="0" normalizeH="0" baseline="0" noProof="0" dirty="0">
                <a:ln>
                  <a:noFill/>
                </a:ln>
                <a:solidFill>
                  <a:srgbClr val="000000"/>
                </a:solidFill>
                <a:effectLst/>
                <a:uLnTx/>
                <a:uFillTx/>
                <a:latin typeface="Arial"/>
                <a:ea typeface="Meiryo UI"/>
                <a:cs typeface="+mn-cs"/>
              </a:rPr>
              <a:t>QR</a:t>
            </a:r>
            <a:r>
              <a:rPr kumimoji="1" lang="ja-JP" altLang="en-US" sz="1200" b="0" i="0" u="none" strike="noStrike" kern="1200" cap="none" spc="0" normalizeH="0" baseline="0" noProof="0" dirty="0">
                <a:ln>
                  <a:noFill/>
                </a:ln>
                <a:solidFill>
                  <a:srgbClr val="000000"/>
                </a:solidFill>
                <a:effectLst/>
                <a:uLnTx/>
                <a:uFillTx/>
                <a:latin typeface="Arial"/>
                <a:ea typeface="Meiryo UI"/>
                <a:cs typeface="+mn-cs"/>
              </a:rPr>
              <a:t>コードが含まれる紙もしくはデジタル証明書形式で交付される</a:t>
            </a:r>
            <a:endParaRPr kumimoji="1" lang="en-US" altLang="ja-JP" sz="1200" b="0" i="0" u="none" strike="noStrike" kern="1200" cap="none" spc="0" normalizeH="0" baseline="0" noProof="0" dirty="0">
              <a:ln>
                <a:noFill/>
              </a:ln>
              <a:solidFill>
                <a:srgbClr val="000000"/>
              </a:solidFill>
              <a:effectLst/>
              <a:uLnTx/>
              <a:uFillTx/>
              <a:latin typeface="Arial"/>
              <a:ea typeface="Meiryo U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1200" b="0" i="0" u="none" strike="noStrike" kern="1200" cap="none" spc="0" normalizeH="0" baseline="0" noProof="0" dirty="0">
              <a:ln>
                <a:noFill/>
              </a:ln>
              <a:solidFill>
                <a:srgbClr val="000000"/>
              </a:solidFill>
              <a:effectLst/>
              <a:uLnTx/>
              <a:uFillTx/>
              <a:latin typeface="Arial"/>
              <a:ea typeface="Meiryo U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Arial"/>
                <a:ea typeface="Meiryo UI"/>
                <a:cs typeface="+mn-cs"/>
              </a:rPr>
              <a:t>②ワクチン接種状況の確認が必要な場面で生活者（国民）は</a:t>
            </a:r>
            <a:r>
              <a:rPr kumimoji="1" lang="en-US" altLang="ja-JP" sz="1200" b="0" i="0" u="none" strike="noStrike" kern="1200" cap="none" spc="0" normalizeH="0" baseline="0" noProof="0" dirty="0">
                <a:ln>
                  <a:noFill/>
                </a:ln>
                <a:solidFill>
                  <a:srgbClr val="000000"/>
                </a:solidFill>
                <a:effectLst/>
                <a:uLnTx/>
                <a:uFillTx/>
                <a:latin typeface="Arial"/>
                <a:ea typeface="Meiryo UI"/>
                <a:cs typeface="+mn-cs"/>
              </a:rPr>
              <a:t>Verifier</a:t>
            </a:r>
            <a:r>
              <a:rPr kumimoji="1" lang="ja-JP" altLang="en-US" sz="1200" b="0" i="0" u="none" strike="noStrike" kern="1200" cap="none" spc="0" normalizeH="0" baseline="0" noProof="0" dirty="0">
                <a:ln>
                  <a:noFill/>
                </a:ln>
                <a:solidFill>
                  <a:srgbClr val="000000"/>
                </a:solidFill>
                <a:effectLst/>
                <a:uLnTx/>
                <a:uFillTx/>
                <a:latin typeface="Arial"/>
                <a:ea typeface="Meiryo UI"/>
                <a:cs typeface="+mn-cs"/>
              </a:rPr>
              <a:t>に対し紙もしくはデジタルで証明書を提示する</a:t>
            </a:r>
            <a:endParaRPr kumimoji="1" lang="en-US" altLang="ja-JP" sz="1200" b="0" i="0" u="none" strike="noStrike" kern="1200" cap="none" spc="0" normalizeH="0" baseline="0" noProof="0" dirty="0">
              <a:ln>
                <a:noFill/>
              </a:ln>
              <a:solidFill>
                <a:srgbClr val="000000"/>
              </a:solidFill>
              <a:effectLst/>
              <a:uLnTx/>
              <a:uFillTx/>
              <a:latin typeface="Arial"/>
              <a:ea typeface="Meiryo U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1200" b="0" i="0" u="none" strike="noStrike" kern="1200" cap="none" spc="0" normalizeH="0" baseline="0" noProof="0" dirty="0">
              <a:ln>
                <a:noFill/>
              </a:ln>
              <a:solidFill>
                <a:srgbClr val="000000"/>
              </a:solidFill>
              <a:effectLst/>
              <a:uLnTx/>
              <a:uFillTx/>
              <a:latin typeface="Arial"/>
              <a:ea typeface="Meiryo U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Arial"/>
                <a:ea typeface="Meiryo UI"/>
                <a:cs typeface="+mn-cs"/>
              </a:rPr>
              <a:t>③</a:t>
            </a:r>
            <a:r>
              <a:rPr kumimoji="1" lang="en-US" altLang="ja-JP" sz="1200" b="0" i="0" u="none" strike="noStrike" kern="1200" cap="none" spc="0" normalizeH="0" baseline="0" noProof="0" dirty="0">
                <a:ln>
                  <a:noFill/>
                </a:ln>
                <a:solidFill>
                  <a:srgbClr val="000000"/>
                </a:solidFill>
                <a:effectLst/>
                <a:uLnTx/>
                <a:uFillTx/>
                <a:latin typeface="Arial"/>
                <a:ea typeface="Meiryo UI"/>
                <a:cs typeface="+mn-cs"/>
              </a:rPr>
              <a:t>Verifier</a:t>
            </a:r>
            <a:r>
              <a:rPr kumimoji="1" lang="ja-JP" altLang="en-US" sz="1200" b="0" i="0" u="none" strike="noStrike" kern="1200" cap="none" spc="0" normalizeH="0" baseline="0" noProof="0" dirty="0">
                <a:ln>
                  <a:noFill/>
                </a:ln>
                <a:solidFill>
                  <a:srgbClr val="000000"/>
                </a:solidFill>
                <a:effectLst/>
                <a:uLnTx/>
                <a:uFillTx/>
                <a:latin typeface="Arial"/>
                <a:ea typeface="Meiryo UI"/>
                <a:cs typeface="+mn-cs"/>
              </a:rPr>
              <a:t>は検証アプリケーションで</a:t>
            </a:r>
            <a:r>
              <a:rPr kumimoji="1" lang="en-US" altLang="ja-JP" sz="1200" b="0" i="0" u="none" strike="noStrike" kern="1200" cap="none" spc="0" normalizeH="0" baseline="0" noProof="0" dirty="0">
                <a:ln>
                  <a:noFill/>
                </a:ln>
                <a:solidFill>
                  <a:srgbClr val="000000"/>
                </a:solidFill>
                <a:effectLst/>
                <a:uLnTx/>
                <a:uFillTx/>
                <a:latin typeface="Arial"/>
                <a:ea typeface="Meiryo UI"/>
                <a:cs typeface="+mn-cs"/>
              </a:rPr>
              <a:t>QR</a:t>
            </a:r>
            <a:r>
              <a:rPr kumimoji="1" lang="ja-JP" altLang="en-US" sz="1200" b="0" i="0" u="none" strike="noStrike" kern="1200" cap="none" spc="0" normalizeH="0" baseline="0" noProof="0" dirty="0">
                <a:ln>
                  <a:noFill/>
                </a:ln>
                <a:solidFill>
                  <a:srgbClr val="000000"/>
                </a:solidFill>
                <a:effectLst/>
                <a:uLnTx/>
                <a:uFillTx/>
                <a:latin typeface="Arial"/>
                <a:ea typeface="Meiryo UI"/>
                <a:cs typeface="+mn-cs"/>
              </a:rPr>
              <a:t>コードをスキャンし、ワクチン接種状況を確認する</a:t>
            </a:r>
            <a:endParaRPr kumimoji="1" lang="en-US" altLang="ja-JP" sz="1200" b="0" i="0" u="none" strike="noStrike" kern="1200" cap="none" spc="0" normalizeH="0" baseline="0" noProof="0" dirty="0">
              <a:ln>
                <a:noFill/>
              </a:ln>
              <a:solidFill>
                <a:srgbClr val="000000"/>
              </a:solidFill>
              <a:effectLst/>
              <a:uLnTx/>
              <a:uFillTx/>
              <a:latin typeface="Arial"/>
              <a:ea typeface="Meiryo U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1200" b="0" i="0" u="none" strike="noStrike" kern="1200" cap="none" spc="0" normalizeH="0" baseline="0" noProof="0" dirty="0">
              <a:ln>
                <a:noFill/>
              </a:ln>
              <a:solidFill>
                <a:srgbClr val="000000"/>
              </a:solidFill>
              <a:effectLst/>
              <a:uLnTx/>
              <a:uFillTx/>
              <a:latin typeface="Arial"/>
              <a:ea typeface="Meiryo U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200" b="0" i="0" u="none" strike="noStrike" kern="1200" cap="none" spc="0" normalizeH="0" baseline="0" noProof="0" dirty="0">
                <a:ln>
                  <a:noFill/>
                </a:ln>
                <a:solidFill>
                  <a:srgbClr val="000000"/>
                </a:solidFill>
                <a:effectLst/>
                <a:uLnTx/>
                <a:uFillTx/>
                <a:latin typeface="Arial"/>
                <a:ea typeface="Meiryo UI"/>
                <a:cs typeface="+mn-cs"/>
              </a:rPr>
              <a:t>※</a:t>
            </a:r>
            <a:r>
              <a:rPr kumimoji="1" lang="ja-JP" altLang="en-US" sz="1200" b="0" i="0" u="none" strike="noStrike" kern="1200" cap="none" spc="0" normalizeH="0" baseline="0" noProof="0" dirty="0">
                <a:ln>
                  <a:noFill/>
                </a:ln>
                <a:solidFill>
                  <a:srgbClr val="000000"/>
                </a:solidFill>
                <a:effectLst/>
                <a:uLnTx/>
                <a:uFillTx/>
                <a:latin typeface="Arial"/>
                <a:ea typeface="Meiryo UI"/>
                <a:cs typeface="+mn-cs"/>
              </a:rPr>
              <a:t>各種データのやり取りは、</a:t>
            </a:r>
            <a:r>
              <a:rPr kumimoji="1" lang="en-US" altLang="ja-JP" sz="1200" b="0" i="0" u="none" strike="noStrike" kern="1200" cap="none" spc="0" normalizeH="0" baseline="0" noProof="0" dirty="0">
                <a:ln>
                  <a:noFill/>
                </a:ln>
                <a:solidFill>
                  <a:srgbClr val="000000"/>
                </a:solidFill>
                <a:effectLst/>
                <a:uLnTx/>
                <a:uFillTx/>
                <a:latin typeface="Arial"/>
                <a:ea typeface="Meiryo UI"/>
                <a:cs typeface="+mn-cs"/>
              </a:rPr>
              <a:t>W3C</a:t>
            </a:r>
            <a:r>
              <a:rPr kumimoji="1" lang="ja-JP" altLang="en-US" sz="1200" b="0" i="0" u="none" strike="noStrike" kern="1200" cap="none" spc="0" normalizeH="0" baseline="0" noProof="0" dirty="0">
                <a:ln>
                  <a:noFill/>
                </a:ln>
                <a:solidFill>
                  <a:srgbClr val="000000"/>
                </a:solidFill>
                <a:effectLst/>
                <a:uLnTx/>
                <a:uFillTx/>
                <a:latin typeface="Arial"/>
                <a:ea typeface="Meiryo UI"/>
                <a:cs typeface="+mn-cs"/>
              </a:rPr>
              <a:t>の</a:t>
            </a:r>
            <a:r>
              <a:rPr kumimoji="1" lang="en-US" altLang="ja-JP" sz="1200" b="0" i="0" u="none" strike="noStrike" kern="1200" cap="none" spc="0" normalizeH="0" baseline="0" noProof="0" dirty="0">
                <a:ln>
                  <a:noFill/>
                </a:ln>
                <a:solidFill>
                  <a:srgbClr val="000000"/>
                </a:solidFill>
                <a:effectLst/>
                <a:uLnTx/>
                <a:uFillTx/>
                <a:latin typeface="Arial"/>
                <a:ea typeface="Meiryo UI"/>
                <a:cs typeface="+mn-cs"/>
              </a:rPr>
              <a:t>VC</a:t>
            </a:r>
            <a:r>
              <a:rPr kumimoji="1" lang="ja-JP" altLang="en-US" sz="1200" b="0" i="0" u="none" strike="noStrike" kern="1200" cap="none" spc="0" normalizeH="0" baseline="0" noProof="0" dirty="0">
                <a:ln>
                  <a:noFill/>
                </a:ln>
                <a:solidFill>
                  <a:srgbClr val="000000"/>
                </a:solidFill>
                <a:effectLst/>
                <a:uLnTx/>
                <a:uFillTx/>
                <a:latin typeface="Arial"/>
                <a:ea typeface="Meiryo UI"/>
                <a:cs typeface="+mn-cs"/>
              </a:rPr>
              <a:t>データモデルに基づいている</a:t>
            </a:r>
          </a:p>
        </p:txBody>
      </p:sp>
    </p:spTree>
    <p:extLst>
      <p:ext uri="{BB962C8B-B14F-4D97-AF65-F5344CB8AC3E}">
        <p14:creationId xmlns:p14="http://schemas.microsoft.com/office/powerpoint/2010/main" val="3377519244"/>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プレースホルダー 2"/>
          <p:cNvSpPr>
            <a:spLocks noGrp="1"/>
          </p:cNvSpPr>
          <p:nvPr>
            <p:ph type="body" sz="quarter" idx="11"/>
          </p:nvPr>
        </p:nvSpPr>
        <p:spPr>
          <a:xfrm>
            <a:off x="331490" y="2717803"/>
            <a:ext cx="9747229" cy="3060698"/>
          </a:xfrm>
        </p:spPr>
        <p:txBody>
          <a:bodyPr/>
          <a:lstStyle/>
          <a:p>
            <a:r>
              <a:rPr lang="en-US" altLang="ja-JP" sz="2400" b="1" dirty="0"/>
              <a:t>3.3 </a:t>
            </a:r>
            <a:r>
              <a:rPr lang="ja-JP" altLang="en-US" sz="2400" b="1" dirty="0"/>
              <a:t>詳細調査結果：自己主権型／分散型アイデンティティに関する取り組み</a:t>
            </a:r>
          </a:p>
          <a:p>
            <a:r>
              <a:rPr lang="ja-JP" altLang="en-US" sz="2400" b="1" dirty="0"/>
              <a:t>　</a:t>
            </a:r>
            <a:r>
              <a:rPr lang="en-US" altLang="ja-JP" sz="2400" b="1" dirty="0"/>
              <a:t>3.3.4 </a:t>
            </a:r>
            <a:r>
              <a:rPr lang="ja-JP" altLang="en-US" sz="2400" b="1" dirty="0"/>
              <a:t>アジア（シンガポール、インド）における調査結果</a:t>
            </a:r>
            <a:endParaRPr lang="en-US" altLang="ja-JP" sz="2400" b="1" dirty="0"/>
          </a:p>
          <a:p>
            <a:endParaRPr lang="en-US" altLang="ja-JP" sz="2400" b="1" dirty="0"/>
          </a:p>
          <a:p>
            <a:endParaRPr lang="en-US" altLang="ja-JP" sz="2400" b="1" dirty="0"/>
          </a:p>
        </p:txBody>
      </p:sp>
    </p:spTree>
    <p:extLst>
      <p:ext uri="{BB962C8B-B14F-4D97-AF65-F5344CB8AC3E}">
        <p14:creationId xmlns:p14="http://schemas.microsoft.com/office/powerpoint/2010/main" val="3107267718"/>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タイトル 7"/>
          <p:cNvSpPr>
            <a:spLocks noGrp="1"/>
          </p:cNvSpPr>
          <p:nvPr>
            <p:ph type="title"/>
          </p:nvPr>
        </p:nvSpPr>
        <p:spPr>
          <a:xfrm>
            <a:off x="331490" y="164692"/>
            <a:ext cx="9243021" cy="497459"/>
          </a:xfrm>
        </p:spPr>
        <p:txBody>
          <a:bodyPr>
            <a:normAutofit fontScale="90000"/>
          </a:bodyPr>
          <a:lstStyle/>
          <a:p>
            <a:r>
              <a:rPr lang="en-US" altLang="ja-JP" sz="1100" dirty="0">
                <a:solidFill>
                  <a:srgbClr val="002060"/>
                </a:solidFill>
              </a:rPr>
              <a:t>3.3.4 </a:t>
            </a:r>
            <a:r>
              <a:rPr lang="ja-JP" altLang="en-US" sz="1100" dirty="0">
                <a:solidFill>
                  <a:srgbClr val="002060"/>
                </a:solidFill>
              </a:rPr>
              <a:t>自己主権型／分散型アイデンティティに関する取り組み・ユースケース　</a:t>
            </a:r>
            <a:r>
              <a:rPr lang="en-US" altLang="ja-JP" sz="1400" b="1" spc="0" dirty="0">
                <a:solidFill>
                  <a:srgbClr val="002060"/>
                </a:solidFill>
              </a:rPr>
              <a:t/>
            </a:r>
            <a:br>
              <a:rPr lang="en-US" altLang="ja-JP" sz="1400" b="1" spc="0" dirty="0">
                <a:solidFill>
                  <a:srgbClr val="002060"/>
                </a:solidFill>
              </a:rPr>
            </a:br>
            <a:r>
              <a:rPr lang="en-US" altLang="ja-JP" sz="2000" b="1" spc="0" dirty="0" err="1">
                <a:solidFill>
                  <a:srgbClr val="002060"/>
                </a:solidFill>
              </a:rPr>
              <a:t>sgID</a:t>
            </a:r>
            <a:endParaRPr lang="ja-JP" altLang="en-US" sz="3100" b="1" spc="0" dirty="0">
              <a:solidFill>
                <a:srgbClr val="002060"/>
              </a:solidFill>
            </a:endParaRPr>
          </a:p>
        </p:txBody>
      </p:sp>
      <p:sp>
        <p:nvSpPr>
          <p:cNvPr id="10" name="正方形/長方形 9"/>
          <p:cNvSpPr/>
          <p:nvPr/>
        </p:nvSpPr>
        <p:spPr>
          <a:xfrm>
            <a:off x="8260080" y="74294"/>
            <a:ext cx="1314431" cy="186395"/>
          </a:xfrm>
          <a:prstGeom prst="rect">
            <a:avLst/>
          </a:prstGeom>
          <a:solidFill>
            <a:schemeClr val="accent2">
              <a:lumMod val="25000"/>
              <a:lumOff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シンガポール</a:t>
            </a:r>
          </a:p>
        </p:txBody>
      </p:sp>
      <p:sp>
        <p:nvSpPr>
          <p:cNvPr id="11" name="正方形/長方形 10"/>
          <p:cNvSpPr/>
          <p:nvPr/>
        </p:nvSpPr>
        <p:spPr>
          <a:xfrm>
            <a:off x="8260080" y="287160"/>
            <a:ext cx="1314431" cy="186395"/>
          </a:xfrm>
          <a:prstGeom prst="rect">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インド</a:t>
            </a:r>
          </a:p>
        </p:txBody>
      </p:sp>
      <p:sp>
        <p:nvSpPr>
          <p:cNvPr id="12" name="コンテンツ プレースホルダー 1"/>
          <p:cNvSpPr txBox="1">
            <a:spLocks/>
          </p:cNvSpPr>
          <p:nvPr/>
        </p:nvSpPr>
        <p:spPr>
          <a:xfrm>
            <a:off x="335693" y="643475"/>
            <a:ext cx="9362943" cy="1020433"/>
          </a:xfrm>
          <a:prstGeom prst="rect">
            <a:avLst/>
          </a:prstGeom>
          <a:ln>
            <a:noFill/>
          </a:ln>
        </p:spPr>
        <p:txBody>
          <a:bodyPr/>
          <a:lstStyle>
            <a:lvl1pPr marL="0" indent="0" algn="l" defTabSz="609559" rtl="0" eaLnBrk="1" fontAlgn="base" hangingPunct="1">
              <a:spcBef>
                <a:spcPct val="20000"/>
              </a:spcBef>
              <a:spcAft>
                <a:spcPct val="0"/>
              </a:spcAft>
              <a:buFont typeface="Arial" pitchFamily="34" charset="0"/>
              <a:buNone/>
              <a:defRPr kumimoji="1" sz="2000" kern="1200">
                <a:solidFill>
                  <a:schemeClr val="tx1"/>
                </a:solidFill>
                <a:latin typeface="+mn-ea"/>
                <a:ea typeface="+mn-ea"/>
                <a:cs typeface="Arial"/>
              </a:defRPr>
            </a:lvl1pPr>
            <a:lvl2pPr marL="910105" indent="-300545"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2pPr>
            <a:lvl3pPr marL="1454051" indent="-234935"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3pPr>
            <a:lvl4pPr marL="2059377" indent="-230703"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4pPr>
            <a:lvl5pPr marL="2666818" indent="-228585"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a:lstStyle>
          <a:p>
            <a:pPr marL="285750" marR="0" lvl="0" indent="-285750" algn="l" defTabSz="609559"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1" lang="en-US" altLang="ja-JP" sz="1600" b="1" i="0" u="none" strike="noStrike" kern="1200" cap="none" spc="0" normalizeH="0" baseline="0" noProof="0" dirty="0" err="1">
                <a:ln>
                  <a:noFill/>
                </a:ln>
                <a:solidFill>
                  <a:srgbClr val="000000">
                    <a:lumMod val="85000"/>
                    <a:lumOff val="15000"/>
                  </a:srgbClr>
                </a:solidFill>
                <a:effectLst/>
                <a:uLnTx/>
                <a:uFillTx/>
                <a:latin typeface="Meiryo UI"/>
                <a:ea typeface="Meiryo UI"/>
                <a:cs typeface="Arial"/>
              </a:rPr>
              <a:t>sgID</a:t>
            </a:r>
            <a:r>
              <a:rPr kumimoji="1" lang="ja-JP" altLang="en-US" sz="1600" b="1"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は、</a:t>
            </a:r>
            <a:r>
              <a:rPr kumimoji="1" lang="en-US" altLang="ja-JP" sz="1600" b="1" i="0" u="none" strike="noStrike" kern="1200" cap="none" spc="0" normalizeH="0" baseline="0" noProof="0" dirty="0" err="1">
                <a:ln>
                  <a:noFill/>
                </a:ln>
                <a:solidFill>
                  <a:srgbClr val="000000">
                    <a:lumMod val="85000"/>
                    <a:lumOff val="15000"/>
                  </a:srgbClr>
                </a:solidFill>
                <a:effectLst/>
                <a:uLnTx/>
                <a:uFillTx/>
                <a:latin typeface="Meiryo UI"/>
                <a:ea typeface="Meiryo UI"/>
                <a:cs typeface="Arial"/>
              </a:rPr>
              <a:t>GovTech</a:t>
            </a:r>
            <a:r>
              <a:rPr kumimoji="1" lang="ja-JP" altLang="en-US" sz="1600" b="1"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によって開発されている、プライバシー保護に重点を置いた実験的な認証およびデータ共有サービスであり、一部の企業や政府機関で利用できる。</a:t>
            </a:r>
            <a:r>
              <a:rPr kumimoji="1" lang="en-US" altLang="ja-JP" sz="1600" b="1" i="0" u="none" strike="noStrike" kern="1200" cap="none" spc="0" normalizeH="0" baseline="0" noProof="0" dirty="0" err="1">
                <a:ln>
                  <a:noFill/>
                </a:ln>
                <a:solidFill>
                  <a:srgbClr val="000000">
                    <a:lumMod val="85000"/>
                    <a:lumOff val="15000"/>
                  </a:srgbClr>
                </a:solidFill>
                <a:effectLst/>
                <a:uLnTx/>
                <a:uFillTx/>
                <a:latin typeface="Meiryo UI"/>
                <a:ea typeface="Meiryo UI"/>
                <a:cs typeface="Arial"/>
              </a:rPr>
              <a:t>sgID</a:t>
            </a:r>
            <a:r>
              <a:rPr kumimoji="1" lang="ja-JP" altLang="en-US" sz="1600" b="1"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はユーザーが認証を求められるビジネス・サービスごとに固有識別子（</a:t>
            </a:r>
            <a:r>
              <a:rPr kumimoji="1" lang="en-US" altLang="ja-JP" sz="1600" b="1"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unique identifier</a:t>
            </a:r>
            <a:r>
              <a:rPr kumimoji="1" lang="ja-JP" altLang="en-US" sz="1600" b="1"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）を発行するため、</a:t>
            </a:r>
            <a:r>
              <a:rPr kumimoji="1" lang="en-US" altLang="ja-JP" sz="1600" b="1"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NRIC</a:t>
            </a:r>
            <a:r>
              <a:rPr kumimoji="1" lang="ja-JP" altLang="en-US" sz="1600" b="1"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など単一の個人識別番号に依存</a:t>
            </a:r>
            <a:r>
              <a:rPr kumimoji="1" lang="ja-JP" altLang="en-US" sz="1600" b="1"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しないとされる</a:t>
            </a:r>
            <a:endParaRPr kumimoji="1" lang="ja-JP" altLang="en-US" sz="1600" b="1" i="0" u="none" strike="noStrike" kern="1200" cap="none" spc="0" normalizeH="0" baseline="0" noProof="0" dirty="0">
              <a:ln>
                <a:noFill/>
              </a:ln>
              <a:solidFill>
                <a:srgbClr val="000000">
                  <a:lumMod val="85000"/>
                  <a:lumOff val="15000"/>
                </a:srgbClr>
              </a:solidFill>
              <a:effectLst/>
              <a:uLnTx/>
              <a:uFillTx/>
              <a:latin typeface="Meiryo UI"/>
              <a:ea typeface="Meiryo UI"/>
              <a:cs typeface="Arial"/>
            </a:endParaRPr>
          </a:p>
          <a:p>
            <a:pPr marL="285750" marR="0" lvl="0" indent="-285750" algn="l" defTabSz="609559"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1" lang="en-US" altLang="ja-JP" sz="1600" b="1" i="0" u="none" strike="noStrike" kern="1200" cap="none" spc="0" normalizeH="0" baseline="0" noProof="0" dirty="0" err="1">
                <a:ln>
                  <a:noFill/>
                </a:ln>
                <a:solidFill>
                  <a:srgbClr val="000000">
                    <a:lumMod val="85000"/>
                    <a:lumOff val="15000"/>
                  </a:srgbClr>
                </a:solidFill>
                <a:effectLst/>
                <a:uLnTx/>
                <a:uFillTx/>
                <a:latin typeface="Meiryo UI"/>
                <a:ea typeface="Meiryo UI"/>
                <a:cs typeface="Arial"/>
              </a:rPr>
              <a:t>sgID</a:t>
            </a:r>
            <a:r>
              <a:rPr kumimoji="1" lang="ja-JP" altLang="en-US" sz="1600" b="1"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による通信は、ゼロ知識プロトコルを用いてやり取りされ、またユーザーは認証・共有するデータをコントロールできることで安全性・自己主権性を高めているとされ、</a:t>
            </a:r>
            <a:r>
              <a:rPr kumimoji="1" lang="en-US" altLang="ja-JP" sz="1600" b="1" i="0" u="none" strike="noStrike" kern="1200" cap="none" spc="0" normalizeH="0" baseline="0" noProof="0" dirty="0" err="1">
                <a:ln>
                  <a:noFill/>
                </a:ln>
                <a:solidFill>
                  <a:srgbClr val="000000">
                    <a:lumMod val="85000"/>
                    <a:lumOff val="15000"/>
                  </a:srgbClr>
                </a:solidFill>
                <a:effectLst/>
                <a:uLnTx/>
                <a:uFillTx/>
                <a:latin typeface="Meiryo UI"/>
                <a:ea typeface="Meiryo UI"/>
                <a:cs typeface="Arial"/>
              </a:rPr>
              <a:t>sgID</a:t>
            </a:r>
            <a:r>
              <a:rPr kumimoji="1" lang="ja-JP" altLang="en-US" sz="1600" b="1" i="0" u="none" strike="noStrike" kern="1200" cap="none" spc="0" normalizeH="0" baseline="0" noProof="0" dirty="0" err="1">
                <a:ln>
                  <a:noFill/>
                </a:ln>
                <a:solidFill>
                  <a:srgbClr val="000000">
                    <a:lumMod val="85000"/>
                    <a:lumOff val="15000"/>
                  </a:srgbClr>
                </a:solidFill>
                <a:effectLst/>
                <a:uLnTx/>
                <a:uFillTx/>
                <a:latin typeface="Meiryo UI"/>
                <a:ea typeface="Meiryo UI"/>
                <a:cs typeface="Arial"/>
              </a:rPr>
              <a:t>への</a:t>
            </a:r>
            <a:r>
              <a:rPr kumimoji="1" lang="ja-JP" altLang="en-US" sz="1600" b="1"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ログインは、</a:t>
            </a:r>
            <a:r>
              <a:rPr kumimoji="1" lang="en-US" altLang="ja-JP" sz="1600" b="1"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Singpass Mobile</a:t>
            </a:r>
            <a:r>
              <a:rPr kumimoji="1" lang="ja-JP" altLang="en-US" sz="1600" b="1"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の</a:t>
            </a:r>
            <a:r>
              <a:rPr kumimoji="1" lang="en-US" altLang="ja-JP" sz="1600" b="1"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QR</a:t>
            </a:r>
            <a:r>
              <a:rPr kumimoji="1" lang="ja-JP" altLang="en-US" sz="1600" b="1"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コードスキャンによって行われる</a:t>
            </a:r>
            <a:r>
              <a:rPr kumimoji="1" lang="ja-JP" altLang="en-US" sz="1600" b="1" i="0" u="none" strike="noStrike" kern="1200" cap="none" spc="0" normalizeH="0" baseline="30000" noProof="0" dirty="0">
                <a:ln>
                  <a:noFill/>
                </a:ln>
                <a:solidFill>
                  <a:srgbClr val="000000">
                    <a:lumMod val="85000"/>
                    <a:lumOff val="15000"/>
                  </a:srgbClr>
                </a:solidFill>
                <a:effectLst/>
                <a:uLnTx/>
                <a:uFillTx/>
                <a:latin typeface="Meiryo UI"/>
                <a:ea typeface="Meiryo UI"/>
                <a:cs typeface="Arial"/>
              </a:rPr>
              <a:t>１，２</a:t>
            </a:r>
          </a:p>
        </p:txBody>
      </p:sp>
      <p:pic>
        <p:nvPicPr>
          <p:cNvPr id="13" name="図 12"/>
          <p:cNvPicPr>
            <a:picLocks noChangeAspect="1"/>
          </p:cNvPicPr>
          <p:nvPr/>
        </p:nvPicPr>
        <p:blipFill>
          <a:blip r:embed="rId2"/>
          <a:stretch>
            <a:fillRect/>
          </a:stretch>
        </p:blipFill>
        <p:spPr>
          <a:xfrm>
            <a:off x="2491223" y="2940470"/>
            <a:ext cx="4916972" cy="3609190"/>
          </a:xfrm>
          <a:prstGeom prst="rect">
            <a:avLst/>
          </a:prstGeom>
        </p:spPr>
      </p:pic>
      <p:sp>
        <p:nvSpPr>
          <p:cNvPr id="14" name="テキスト ボックス 13"/>
          <p:cNvSpPr txBox="1"/>
          <p:nvPr/>
        </p:nvSpPr>
        <p:spPr>
          <a:xfrm>
            <a:off x="3234863" y="2727648"/>
            <a:ext cx="3453530" cy="252179"/>
          </a:xfrm>
          <a:prstGeom prst="rect">
            <a:avLst/>
          </a:prstGeom>
          <a:noFill/>
        </p:spPr>
        <p:txBody>
          <a:bodyPr wrap="none" lIns="0" rIns="0" rtlCol="0" anchor="ctr">
            <a:noAutofit/>
          </a:bodyPr>
          <a:lstStyle/>
          <a:p>
            <a:pPr marL="0" marR="0" lvl="0" indent="0" algn="ctr" defTabSz="288000" rtl="0" eaLnBrk="1" fontAlgn="auto" latinLnBrk="0" hangingPunct="1">
              <a:lnSpc>
                <a:spcPct val="100000"/>
              </a:lnSpc>
              <a:spcBef>
                <a:spcPts val="0"/>
              </a:spcBef>
              <a:spcAft>
                <a:spcPts val="0"/>
              </a:spcAft>
              <a:buClrTx/>
              <a:buSzTx/>
              <a:buFontTx/>
              <a:buNone/>
              <a:tabLst/>
              <a:defRPr/>
            </a:pPr>
            <a:r>
              <a:rPr kumimoji="1" lang="en-US" altLang="ja-JP" sz="1600" b="1" i="0" u="sng" strike="noStrike" kern="1200" cap="none" spc="0" normalizeH="0" baseline="0" noProof="0" dirty="0" err="1">
                <a:ln>
                  <a:noFill/>
                </a:ln>
                <a:solidFill>
                  <a:srgbClr val="070F26">
                    <a:lumMod val="75000"/>
                    <a:lumOff val="25000"/>
                  </a:srgbClr>
                </a:solidFill>
                <a:effectLst/>
                <a:uLnTx/>
                <a:uFillTx/>
                <a:latin typeface="Meiryo UI"/>
                <a:ea typeface="Meiryo UI"/>
                <a:cs typeface="+mn-cs"/>
              </a:rPr>
              <a:t>Singapass</a:t>
            </a:r>
            <a:r>
              <a:rPr kumimoji="1" lang="en-US" altLang="ja-JP" sz="1600" b="1" i="0" u="sng" strike="noStrike" kern="1200" cap="none" spc="0" normalizeH="0" baseline="0" noProof="0" dirty="0">
                <a:ln>
                  <a:noFill/>
                </a:ln>
                <a:solidFill>
                  <a:srgbClr val="070F26">
                    <a:lumMod val="75000"/>
                    <a:lumOff val="25000"/>
                  </a:srgbClr>
                </a:solidFill>
                <a:effectLst/>
                <a:uLnTx/>
                <a:uFillTx/>
                <a:latin typeface="Meiryo UI"/>
                <a:ea typeface="Meiryo UI"/>
                <a:cs typeface="+mn-cs"/>
              </a:rPr>
              <a:t> Mobile</a:t>
            </a:r>
            <a:r>
              <a:rPr kumimoji="1" lang="ja-JP" altLang="en-US" sz="1600" b="1" i="0" u="sng" strike="noStrike" kern="1200" cap="none" spc="0" normalizeH="0" baseline="0" noProof="0" dirty="0">
                <a:ln>
                  <a:noFill/>
                </a:ln>
                <a:solidFill>
                  <a:srgbClr val="070F26">
                    <a:lumMod val="75000"/>
                    <a:lumOff val="25000"/>
                  </a:srgbClr>
                </a:solidFill>
                <a:effectLst/>
                <a:uLnTx/>
                <a:uFillTx/>
                <a:latin typeface="Meiryo UI"/>
                <a:ea typeface="Meiryo UI"/>
                <a:cs typeface="+mn-cs"/>
              </a:rPr>
              <a:t>を通じた</a:t>
            </a:r>
            <a:r>
              <a:rPr kumimoji="1" lang="en-US" altLang="ja-JP" sz="1600" b="1" i="0" u="sng" strike="noStrike" kern="1200" cap="none" spc="0" normalizeH="0" baseline="0" noProof="0" dirty="0" err="1">
                <a:ln>
                  <a:noFill/>
                </a:ln>
                <a:solidFill>
                  <a:srgbClr val="070F26">
                    <a:lumMod val="75000"/>
                    <a:lumOff val="25000"/>
                  </a:srgbClr>
                </a:solidFill>
                <a:effectLst/>
                <a:uLnTx/>
                <a:uFillTx/>
                <a:latin typeface="Meiryo UI"/>
                <a:ea typeface="Meiryo UI"/>
                <a:cs typeface="+mn-cs"/>
              </a:rPr>
              <a:t>sgID</a:t>
            </a:r>
            <a:r>
              <a:rPr kumimoji="1" lang="ja-JP" altLang="en-US" sz="1600" b="1" i="0" u="sng" strike="noStrike" kern="1200" cap="none" spc="0" normalizeH="0" baseline="0" noProof="0" dirty="0" err="1">
                <a:ln>
                  <a:noFill/>
                </a:ln>
                <a:solidFill>
                  <a:srgbClr val="070F26">
                    <a:lumMod val="75000"/>
                    <a:lumOff val="25000"/>
                  </a:srgbClr>
                </a:solidFill>
                <a:effectLst/>
                <a:uLnTx/>
                <a:uFillTx/>
                <a:latin typeface="Meiryo UI"/>
                <a:ea typeface="Meiryo UI"/>
                <a:cs typeface="+mn-cs"/>
              </a:rPr>
              <a:t>への</a:t>
            </a:r>
            <a:r>
              <a:rPr kumimoji="1" lang="ja-JP" altLang="en-US" sz="1600" b="1" i="0" u="sng" strike="noStrike" kern="1200" cap="none" spc="0" normalizeH="0" baseline="0" noProof="0" dirty="0">
                <a:ln>
                  <a:noFill/>
                </a:ln>
                <a:solidFill>
                  <a:srgbClr val="070F26">
                    <a:lumMod val="75000"/>
                    <a:lumOff val="25000"/>
                  </a:srgbClr>
                </a:solidFill>
                <a:effectLst/>
                <a:uLnTx/>
                <a:uFillTx/>
                <a:latin typeface="Meiryo UI"/>
                <a:ea typeface="Meiryo UI"/>
                <a:cs typeface="+mn-cs"/>
              </a:rPr>
              <a:t>ログイン画面</a:t>
            </a:r>
          </a:p>
        </p:txBody>
      </p:sp>
      <p:sp>
        <p:nvSpPr>
          <p:cNvPr id="15" name="テキスト ボックス 14"/>
          <p:cNvSpPr txBox="1"/>
          <p:nvPr/>
        </p:nvSpPr>
        <p:spPr>
          <a:xfrm>
            <a:off x="335693" y="6410159"/>
            <a:ext cx="4750187" cy="279001"/>
          </a:xfrm>
          <a:prstGeom prst="rect">
            <a:avLst/>
          </a:prstGeom>
          <a:noFill/>
          <a:ln>
            <a:noFill/>
          </a:ln>
        </p:spPr>
        <p:txBody>
          <a:bodyPr wrap="square" lIns="36000" tIns="36000" rIns="36000" bIns="36000"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rgbClr val="000000"/>
                </a:solidFill>
                <a:effectLst/>
                <a:uLnTx/>
                <a:uFillTx/>
                <a:latin typeface="Meiryo UI"/>
                <a:ea typeface="Meiryo UI"/>
                <a:cs typeface="+mn-cs"/>
              </a:rPr>
              <a:t>出所）１　</a:t>
            </a:r>
            <a:r>
              <a:rPr kumimoji="1" lang="en-US" altLang="ja-JP" sz="900" b="0" i="0" u="none" strike="noStrike" kern="1200" cap="none" spc="0" normalizeH="0" baseline="0" noProof="0" dirty="0">
                <a:ln>
                  <a:noFill/>
                </a:ln>
                <a:solidFill>
                  <a:srgbClr val="000000"/>
                </a:solidFill>
                <a:effectLst/>
                <a:uLnTx/>
                <a:uFillTx/>
                <a:latin typeface="Meiryo UI"/>
                <a:ea typeface="Meiryo UI"/>
                <a:cs typeface="+mn-cs"/>
              </a:rPr>
              <a:t>https://www.id.gov.sg/</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rgbClr val="000000"/>
                </a:solidFill>
                <a:effectLst/>
                <a:uLnTx/>
                <a:uFillTx/>
                <a:latin typeface="Meiryo UI"/>
                <a:ea typeface="Meiryo UI"/>
                <a:cs typeface="+mn-cs"/>
              </a:rPr>
              <a:t>　　　　 ２　</a:t>
            </a:r>
            <a:r>
              <a:rPr kumimoji="1" lang="en-US" altLang="ja-JP" sz="900" b="0" i="0" u="none" strike="noStrike" kern="1200" cap="none" spc="0" normalizeH="0" baseline="0" noProof="0" dirty="0">
                <a:ln>
                  <a:noFill/>
                </a:ln>
                <a:solidFill>
                  <a:srgbClr val="000000"/>
                </a:solidFill>
                <a:effectLst/>
                <a:uLnTx/>
                <a:uFillTx/>
                <a:latin typeface="Meiryo UI"/>
                <a:ea typeface="Meiryo UI"/>
                <a:cs typeface="+mn-cs"/>
              </a:rPr>
              <a:t>https://www.open.gov.sg/products/sgid/</a:t>
            </a:r>
            <a:endParaRPr kumimoji="1" lang="ja-JP" altLang="en-US" sz="900" b="0" i="0" u="none" strike="noStrike" kern="1200" cap="none" spc="0" normalizeH="0" baseline="0" noProof="0" dirty="0">
              <a:ln>
                <a:noFill/>
              </a:ln>
              <a:solidFill>
                <a:srgbClr val="000000"/>
              </a:solidFill>
              <a:effectLst/>
              <a:uLnTx/>
              <a:uFillTx/>
              <a:latin typeface="Meiryo UI"/>
              <a:ea typeface="Meiryo UI"/>
              <a:cs typeface="+mn-cs"/>
            </a:endParaRPr>
          </a:p>
        </p:txBody>
      </p:sp>
    </p:spTree>
    <p:extLst>
      <p:ext uri="{BB962C8B-B14F-4D97-AF65-F5344CB8AC3E}">
        <p14:creationId xmlns:p14="http://schemas.microsoft.com/office/powerpoint/2010/main" val="2945328589"/>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タイトル 7"/>
          <p:cNvSpPr>
            <a:spLocks noGrp="1"/>
          </p:cNvSpPr>
          <p:nvPr>
            <p:ph type="title"/>
          </p:nvPr>
        </p:nvSpPr>
        <p:spPr>
          <a:xfrm>
            <a:off x="331490" y="164692"/>
            <a:ext cx="9243021" cy="497459"/>
          </a:xfrm>
        </p:spPr>
        <p:txBody>
          <a:bodyPr>
            <a:normAutofit fontScale="90000"/>
          </a:bodyPr>
          <a:lstStyle/>
          <a:p>
            <a:r>
              <a:rPr lang="en-US" altLang="ja-JP" sz="1100" dirty="0">
                <a:solidFill>
                  <a:srgbClr val="002060"/>
                </a:solidFill>
              </a:rPr>
              <a:t>3.3.4 </a:t>
            </a:r>
            <a:r>
              <a:rPr lang="ja-JP" altLang="en-US" sz="1100" dirty="0">
                <a:solidFill>
                  <a:srgbClr val="002060"/>
                </a:solidFill>
              </a:rPr>
              <a:t>自己主権型／分散型アイデンティティに関する取り組み・ユースケース　</a:t>
            </a:r>
            <a:r>
              <a:rPr lang="en-US" altLang="ja-JP" sz="1400" b="1" spc="0" dirty="0">
                <a:solidFill>
                  <a:srgbClr val="002060"/>
                </a:solidFill>
              </a:rPr>
              <a:t/>
            </a:r>
            <a:br>
              <a:rPr lang="en-US" altLang="ja-JP" sz="1400" b="1" spc="0" dirty="0">
                <a:solidFill>
                  <a:srgbClr val="002060"/>
                </a:solidFill>
              </a:rPr>
            </a:br>
            <a:r>
              <a:rPr lang="ja-JP" altLang="en-US" sz="2000" dirty="0">
                <a:solidFill>
                  <a:srgbClr val="002060"/>
                </a:solidFill>
              </a:rPr>
              <a:t>分散型アイデンティティへの移行情報</a:t>
            </a:r>
            <a:endParaRPr lang="ja-JP" altLang="en-US" sz="3100" b="1" spc="0" dirty="0">
              <a:solidFill>
                <a:srgbClr val="002060"/>
              </a:solidFill>
            </a:endParaRPr>
          </a:p>
        </p:txBody>
      </p:sp>
      <p:sp>
        <p:nvSpPr>
          <p:cNvPr id="10" name="正方形/長方形 9"/>
          <p:cNvSpPr/>
          <p:nvPr/>
        </p:nvSpPr>
        <p:spPr>
          <a:xfrm>
            <a:off x="8260080" y="74294"/>
            <a:ext cx="1314431" cy="186395"/>
          </a:xfrm>
          <a:prstGeom prst="rect">
            <a:avLst/>
          </a:prstGeom>
          <a:solidFill>
            <a:schemeClr val="accent2">
              <a:lumMod val="25000"/>
              <a:lumOff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シンガポール</a:t>
            </a:r>
          </a:p>
        </p:txBody>
      </p:sp>
      <p:sp>
        <p:nvSpPr>
          <p:cNvPr id="11" name="正方形/長方形 10"/>
          <p:cNvSpPr/>
          <p:nvPr/>
        </p:nvSpPr>
        <p:spPr>
          <a:xfrm>
            <a:off x="8260080" y="287160"/>
            <a:ext cx="1314431" cy="186395"/>
          </a:xfrm>
          <a:prstGeom prst="rect">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インド</a:t>
            </a:r>
          </a:p>
        </p:txBody>
      </p:sp>
      <p:sp>
        <p:nvSpPr>
          <p:cNvPr id="12" name="コンテンツ プレースホルダー 1"/>
          <p:cNvSpPr txBox="1">
            <a:spLocks/>
          </p:cNvSpPr>
          <p:nvPr/>
        </p:nvSpPr>
        <p:spPr>
          <a:xfrm>
            <a:off x="335693" y="643475"/>
            <a:ext cx="9362943" cy="1020433"/>
          </a:xfrm>
          <a:prstGeom prst="rect">
            <a:avLst/>
          </a:prstGeom>
          <a:ln>
            <a:noFill/>
          </a:ln>
        </p:spPr>
        <p:txBody>
          <a:bodyPr/>
          <a:lstStyle>
            <a:lvl1pPr marL="0" indent="0" algn="l" defTabSz="609559" rtl="0" eaLnBrk="1" fontAlgn="base" hangingPunct="1">
              <a:spcBef>
                <a:spcPct val="20000"/>
              </a:spcBef>
              <a:spcAft>
                <a:spcPct val="0"/>
              </a:spcAft>
              <a:buFont typeface="Arial" pitchFamily="34" charset="0"/>
              <a:buNone/>
              <a:defRPr kumimoji="1" sz="2000" kern="1200">
                <a:solidFill>
                  <a:schemeClr val="tx1"/>
                </a:solidFill>
                <a:latin typeface="+mn-ea"/>
                <a:ea typeface="+mn-ea"/>
                <a:cs typeface="Arial"/>
              </a:defRPr>
            </a:lvl1pPr>
            <a:lvl2pPr marL="910105" indent="-300545"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2pPr>
            <a:lvl3pPr marL="1454051" indent="-234935"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3pPr>
            <a:lvl4pPr marL="2059377" indent="-230703"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4pPr>
            <a:lvl5pPr marL="2666818" indent="-228585"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a:lstStyle>
          <a:p>
            <a:pPr marL="0" marR="0" lvl="0" indent="0" algn="l" defTabSz="609559" rtl="0" eaLnBrk="1" fontAlgn="base" latinLnBrk="0" hangingPunct="1">
              <a:lnSpc>
                <a:spcPct val="100000"/>
              </a:lnSpc>
              <a:spcBef>
                <a:spcPct val="20000"/>
              </a:spcBef>
              <a:spcAft>
                <a:spcPct val="0"/>
              </a:spcAft>
              <a:buClrTx/>
              <a:buSzTx/>
              <a:buFont typeface="Arial" pitchFamily="34" charset="0"/>
              <a:buNone/>
              <a:tabLst/>
              <a:defRPr/>
            </a:pPr>
            <a:r>
              <a:rPr kumimoji="1" lang="en-US" altLang="ja-JP" sz="1600" b="1" i="0" u="none" strike="noStrike" kern="1200" cap="none" spc="0" normalizeH="0" baseline="0" noProof="0" dirty="0" err="1">
                <a:ln>
                  <a:noFill/>
                </a:ln>
                <a:solidFill>
                  <a:srgbClr val="000000"/>
                </a:solidFill>
                <a:effectLst/>
                <a:uLnTx/>
                <a:uFillTx/>
                <a:latin typeface="Meiryo UI"/>
                <a:ea typeface="Meiryo UI"/>
                <a:cs typeface="Arial"/>
              </a:rPr>
              <a:t>GovTech</a:t>
            </a:r>
            <a:r>
              <a:rPr kumimoji="1" lang="ja-JP" altLang="en-US" sz="1600" b="1" i="0" u="none" strike="noStrike" kern="1200" cap="none" spc="0" normalizeH="0" baseline="0" noProof="0" dirty="0">
                <a:ln>
                  <a:noFill/>
                </a:ln>
                <a:solidFill>
                  <a:srgbClr val="000000"/>
                </a:solidFill>
                <a:effectLst/>
                <a:uLnTx/>
                <a:uFillTx/>
                <a:latin typeface="Meiryo UI"/>
                <a:ea typeface="Meiryo UI"/>
                <a:cs typeface="Arial"/>
              </a:rPr>
              <a:t>のナショナルデジタルアイデンティティ（</a:t>
            </a:r>
            <a:r>
              <a:rPr kumimoji="1" lang="en-US" altLang="ja-JP" sz="1600" b="1" i="0" u="none" strike="noStrike" kern="1200" cap="none" spc="0" normalizeH="0" baseline="0" noProof="0" dirty="0">
                <a:ln>
                  <a:noFill/>
                </a:ln>
                <a:solidFill>
                  <a:srgbClr val="000000"/>
                </a:solidFill>
                <a:effectLst/>
                <a:uLnTx/>
                <a:uFillTx/>
                <a:latin typeface="Meiryo UI"/>
                <a:ea typeface="Meiryo UI"/>
                <a:cs typeface="Arial"/>
              </a:rPr>
              <a:t>NDI</a:t>
            </a:r>
            <a:r>
              <a:rPr kumimoji="1" lang="ja-JP" altLang="en-US" sz="1600" b="1" i="0" u="none" strike="noStrike" kern="1200" cap="none" spc="0" normalizeH="0" baseline="0" noProof="0" dirty="0">
                <a:ln>
                  <a:noFill/>
                </a:ln>
                <a:solidFill>
                  <a:srgbClr val="000000"/>
                </a:solidFill>
                <a:effectLst/>
                <a:uLnTx/>
                <a:uFillTx/>
                <a:latin typeface="Meiryo UI"/>
                <a:ea typeface="Meiryo UI"/>
                <a:cs typeface="Arial"/>
              </a:rPr>
              <a:t>）・ディレクターである</a:t>
            </a:r>
            <a:r>
              <a:rPr kumimoji="1" lang="en-US" altLang="ja-JP" sz="1600" b="1" i="0" u="none" strike="noStrike" kern="1200" cap="none" spc="0" normalizeH="0" baseline="0" noProof="0" dirty="0" err="1">
                <a:ln>
                  <a:noFill/>
                </a:ln>
                <a:solidFill>
                  <a:srgbClr val="000000"/>
                </a:solidFill>
                <a:effectLst/>
                <a:uLnTx/>
                <a:uFillTx/>
                <a:latin typeface="Meiryo UI"/>
                <a:ea typeface="Meiryo UI"/>
                <a:cs typeface="Arial"/>
              </a:rPr>
              <a:t>Kendric</a:t>
            </a:r>
            <a:r>
              <a:rPr kumimoji="1" lang="en-US" altLang="ja-JP" sz="1600" b="1" i="0" u="none" strike="noStrike" kern="1200" cap="none" spc="0" normalizeH="0" baseline="0" noProof="0" dirty="0">
                <a:ln>
                  <a:noFill/>
                </a:ln>
                <a:solidFill>
                  <a:srgbClr val="000000"/>
                </a:solidFill>
                <a:effectLst/>
                <a:uLnTx/>
                <a:uFillTx/>
                <a:latin typeface="Meiryo UI"/>
                <a:ea typeface="Meiryo UI"/>
                <a:cs typeface="Arial"/>
              </a:rPr>
              <a:t> Lee</a:t>
            </a:r>
            <a:r>
              <a:rPr kumimoji="1" lang="ja-JP" altLang="en-US" sz="1600" b="1" i="0" u="none" strike="noStrike" kern="1200" cap="none" spc="0" normalizeH="0" baseline="0" noProof="0" dirty="0">
                <a:ln>
                  <a:noFill/>
                </a:ln>
                <a:solidFill>
                  <a:srgbClr val="000000"/>
                </a:solidFill>
                <a:effectLst/>
                <a:uLnTx/>
                <a:uFillTx/>
                <a:latin typeface="Meiryo UI"/>
                <a:ea typeface="Meiryo UI"/>
                <a:cs typeface="Arial"/>
              </a:rPr>
              <a:t>氏は、アラン・チュ－リング研究所が</a:t>
            </a:r>
            <a:r>
              <a:rPr kumimoji="1" lang="en-US" altLang="ja-JP" sz="1600" b="1" i="0" u="none" strike="noStrike" kern="1200" cap="none" spc="0" normalizeH="0" baseline="0" noProof="0" dirty="0">
                <a:ln>
                  <a:noFill/>
                </a:ln>
                <a:solidFill>
                  <a:srgbClr val="000000"/>
                </a:solidFill>
                <a:effectLst/>
                <a:uLnTx/>
                <a:uFillTx/>
                <a:latin typeface="Meiryo UI"/>
                <a:ea typeface="Meiryo UI"/>
                <a:cs typeface="Arial"/>
              </a:rPr>
              <a:t>2022</a:t>
            </a:r>
            <a:r>
              <a:rPr kumimoji="1" lang="ja-JP" altLang="en-US" sz="1600" b="1" i="0" u="none" strike="noStrike" kern="1200" cap="none" spc="0" normalizeH="0" baseline="0" noProof="0" dirty="0">
                <a:ln>
                  <a:noFill/>
                </a:ln>
                <a:solidFill>
                  <a:srgbClr val="000000"/>
                </a:solidFill>
                <a:effectLst/>
                <a:uLnTx/>
                <a:uFillTx/>
                <a:latin typeface="Meiryo UI"/>
                <a:ea typeface="Meiryo UI"/>
                <a:cs typeface="Arial"/>
              </a:rPr>
              <a:t>年</a:t>
            </a:r>
            <a:r>
              <a:rPr kumimoji="1" lang="en-US" altLang="ja-JP" sz="1600" b="1" i="0" u="none" strike="noStrike" kern="1200" cap="none" spc="0" normalizeH="0" baseline="0" noProof="0" dirty="0">
                <a:ln>
                  <a:noFill/>
                </a:ln>
                <a:solidFill>
                  <a:srgbClr val="000000"/>
                </a:solidFill>
                <a:effectLst/>
                <a:uLnTx/>
                <a:uFillTx/>
                <a:latin typeface="Meiryo UI"/>
                <a:ea typeface="Meiryo UI"/>
                <a:cs typeface="Arial"/>
              </a:rPr>
              <a:t>7</a:t>
            </a:r>
            <a:r>
              <a:rPr kumimoji="1" lang="ja-JP" altLang="en-US" sz="1600" b="1" i="0" u="none" strike="noStrike" kern="1200" cap="none" spc="0" normalizeH="0" baseline="0" noProof="0" dirty="0">
                <a:ln>
                  <a:noFill/>
                </a:ln>
                <a:solidFill>
                  <a:srgbClr val="000000"/>
                </a:solidFill>
                <a:effectLst/>
                <a:uLnTx/>
                <a:uFillTx/>
                <a:latin typeface="Meiryo UI"/>
                <a:ea typeface="Meiryo UI"/>
                <a:cs typeface="Arial"/>
              </a:rPr>
              <a:t>月に開催した公開セッションで、「</a:t>
            </a:r>
            <a:r>
              <a:rPr kumimoji="1" lang="en-US" altLang="ja-JP" sz="1600" b="1" i="0" u="none" strike="noStrike" kern="1200" cap="none" spc="0" normalizeH="0" baseline="0" noProof="0" dirty="0">
                <a:ln>
                  <a:noFill/>
                </a:ln>
                <a:solidFill>
                  <a:srgbClr val="000000"/>
                </a:solidFill>
                <a:effectLst/>
                <a:uLnTx/>
                <a:uFillTx/>
                <a:latin typeface="Meiryo UI"/>
                <a:ea typeface="Meiryo UI"/>
                <a:cs typeface="Arial"/>
              </a:rPr>
              <a:t>Singpass</a:t>
            </a:r>
            <a:r>
              <a:rPr kumimoji="1" lang="ja-JP" altLang="en-US" sz="1600" b="1" i="0" u="none" strike="noStrike" kern="1200" cap="none" spc="0" normalizeH="0" baseline="0" noProof="0" dirty="0">
                <a:ln>
                  <a:noFill/>
                </a:ln>
                <a:solidFill>
                  <a:srgbClr val="000000"/>
                </a:solidFill>
                <a:effectLst/>
                <a:uLnTx/>
                <a:uFillTx/>
                <a:latin typeface="Meiryo UI"/>
                <a:ea typeface="Meiryo UI"/>
                <a:cs typeface="Arial"/>
              </a:rPr>
              <a:t>で利用できるサービスの</a:t>
            </a:r>
            <a:r>
              <a:rPr kumimoji="1" lang="en-US" altLang="ja-JP" sz="1600" b="1" i="0" u="none" strike="noStrike" kern="1200" cap="none" spc="0" normalizeH="0" baseline="0" noProof="0" dirty="0" err="1">
                <a:ln>
                  <a:noFill/>
                </a:ln>
                <a:solidFill>
                  <a:srgbClr val="000000"/>
                </a:solidFill>
                <a:effectLst/>
                <a:uLnTx/>
                <a:uFillTx/>
                <a:latin typeface="Meiryo UI"/>
                <a:ea typeface="Meiryo UI"/>
                <a:cs typeface="Arial"/>
              </a:rPr>
              <a:t>MyInfo</a:t>
            </a:r>
            <a:r>
              <a:rPr kumimoji="1" lang="ja-JP" altLang="en-US" sz="1600" b="1" i="0" u="none" strike="noStrike" kern="1200" cap="none" spc="0" normalizeH="0" baseline="0" noProof="0" dirty="0">
                <a:ln>
                  <a:noFill/>
                </a:ln>
                <a:solidFill>
                  <a:srgbClr val="000000"/>
                </a:solidFill>
                <a:effectLst/>
                <a:uLnTx/>
                <a:uFillTx/>
                <a:latin typeface="Meiryo UI"/>
                <a:ea typeface="Meiryo UI"/>
                <a:cs typeface="Arial"/>
              </a:rPr>
              <a:t>はユーザーが自分の</a:t>
            </a:r>
            <a:r>
              <a:rPr kumimoji="1" lang="en-US" altLang="ja-JP" sz="1600" b="1" i="0" u="none" strike="noStrike" kern="1200" cap="none" spc="0" normalizeH="0" baseline="0" noProof="0" dirty="0">
                <a:ln>
                  <a:noFill/>
                </a:ln>
                <a:solidFill>
                  <a:srgbClr val="000000"/>
                </a:solidFill>
                <a:effectLst/>
                <a:uLnTx/>
                <a:uFillTx/>
                <a:latin typeface="Meiryo UI"/>
                <a:ea typeface="Meiryo UI"/>
                <a:cs typeface="Arial"/>
              </a:rPr>
              <a:t>ID</a:t>
            </a:r>
            <a:r>
              <a:rPr kumimoji="1" lang="ja-JP" altLang="en-US" sz="1600" b="1" i="0" u="none" strike="noStrike" kern="1200" cap="none" spc="0" normalizeH="0" baseline="0" noProof="0" dirty="0">
                <a:ln>
                  <a:noFill/>
                </a:ln>
                <a:solidFill>
                  <a:srgbClr val="000000"/>
                </a:solidFill>
                <a:effectLst/>
                <a:uLnTx/>
                <a:uFillTx/>
                <a:latin typeface="Meiryo UI"/>
                <a:ea typeface="Meiryo UI"/>
                <a:cs typeface="Arial"/>
              </a:rPr>
              <a:t>を制御する試みであり、ある程度フェデレーション型のエコシステムだが、</a:t>
            </a:r>
            <a:r>
              <a:rPr kumimoji="1" lang="en-US" altLang="ja-JP" sz="1600" b="1" i="0" u="none" strike="noStrike" kern="1200" cap="none" spc="0" normalizeH="0" baseline="0" noProof="0" dirty="0">
                <a:ln>
                  <a:noFill/>
                </a:ln>
                <a:solidFill>
                  <a:srgbClr val="000000"/>
                </a:solidFill>
                <a:effectLst/>
                <a:uLnTx/>
                <a:uFillTx/>
                <a:latin typeface="Meiryo UI"/>
                <a:ea typeface="Meiryo UI"/>
                <a:cs typeface="Arial"/>
              </a:rPr>
              <a:t>W3C</a:t>
            </a:r>
            <a:r>
              <a:rPr kumimoji="1" lang="ja-JP" altLang="en-US" sz="1600" b="1" i="0" u="none" strike="noStrike" kern="1200" cap="none" spc="0" normalizeH="0" baseline="0" noProof="0" dirty="0">
                <a:ln>
                  <a:noFill/>
                </a:ln>
                <a:solidFill>
                  <a:srgbClr val="000000"/>
                </a:solidFill>
                <a:effectLst/>
                <a:uLnTx/>
                <a:uFillTx/>
                <a:latin typeface="Meiryo UI"/>
                <a:ea typeface="Meiryo UI"/>
                <a:cs typeface="Arial"/>
              </a:rPr>
              <a:t>の</a:t>
            </a:r>
            <a:r>
              <a:rPr kumimoji="1" lang="en-US" altLang="ja-JP" sz="1600" b="1" i="0" u="none" strike="noStrike" kern="1200" cap="none" spc="0" normalizeH="0" baseline="0" noProof="0" dirty="0">
                <a:ln>
                  <a:noFill/>
                </a:ln>
                <a:solidFill>
                  <a:srgbClr val="000000"/>
                </a:solidFill>
                <a:effectLst/>
                <a:uLnTx/>
                <a:uFillTx/>
                <a:latin typeface="Meiryo UI"/>
                <a:ea typeface="Meiryo UI"/>
                <a:cs typeface="Arial"/>
              </a:rPr>
              <a:t>DID</a:t>
            </a:r>
            <a:r>
              <a:rPr kumimoji="1" lang="ja-JP" altLang="en-US" sz="1600" b="1" i="0" u="none" strike="noStrike" kern="1200" cap="none" spc="0" normalizeH="0" baseline="0" noProof="0" dirty="0" err="1">
                <a:ln>
                  <a:noFill/>
                </a:ln>
                <a:solidFill>
                  <a:srgbClr val="000000"/>
                </a:solidFill>
                <a:effectLst/>
                <a:uLnTx/>
                <a:uFillTx/>
                <a:latin typeface="Meiryo UI"/>
                <a:ea typeface="Meiryo UI"/>
                <a:cs typeface="Arial"/>
              </a:rPr>
              <a:t>、</a:t>
            </a:r>
            <a:r>
              <a:rPr kumimoji="1" lang="en-US" altLang="ja-JP" sz="1600" b="1" i="0" u="none" strike="noStrike" kern="1200" cap="none" spc="0" normalizeH="0" baseline="0" noProof="0" dirty="0">
                <a:ln>
                  <a:noFill/>
                </a:ln>
                <a:solidFill>
                  <a:srgbClr val="000000"/>
                </a:solidFill>
                <a:effectLst/>
                <a:uLnTx/>
                <a:uFillTx/>
                <a:latin typeface="Meiryo UI"/>
                <a:ea typeface="Meiryo UI"/>
                <a:cs typeface="Arial"/>
              </a:rPr>
              <a:t>VC</a:t>
            </a:r>
            <a:r>
              <a:rPr kumimoji="1" lang="ja-JP" altLang="en-US" sz="1600" b="1" i="0" u="none" strike="noStrike" kern="1200" cap="none" spc="0" normalizeH="0" baseline="0" noProof="0" dirty="0">
                <a:ln>
                  <a:noFill/>
                </a:ln>
                <a:solidFill>
                  <a:srgbClr val="000000"/>
                </a:solidFill>
                <a:effectLst/>
                <a:uLnTx/>
                <a:uFillTx/>
                <a:latin typeface="Meiryo UI"/>
                <a:ea typeface="Meiryo UI"/>
                <a:cs typeface="Arial"/>
              </a:rPr>
              <a:t>などに基づく分散型モデルを検討している」旨述べた</a:t>
            </a:r>
            <a:r>
              <a:rPr kumimoji="1" lang="ja-JP" altLang="en-US" sz="1600" b="1" i="0" u="none" strike="noStrike" kern="1200" cap="none" spc="0" normalizeH="0" baseline="30000" noProof="0" dirty="0">
                <a:ln>
                  <a:noFill/>
                </a:ln>
                <a:solidFill>
                  <a:srgbClr val="000000"/>
                </a:solidFill>
                <a:effectLst/>
                <a:uLnTx/>
                <a:uFillTx/>
                <a:latin typeface="Meiryo UI"/>
                <a:ea typeface="Meiryo UI"/>
                <a:cs typeface="Arial"/>
              </a:rPr>
              <a:t>１</a:t>
            </a:r>
            <a:endParaRPr kumimoji="1" lang="en-US" altLang="ja-JP" sz="1600" b="1" i="0" u="none" strike="noStrike" kern="1200" cap="none" spc="0" normalizeH="0" baseline="30000" noProof="0" dirty="0">
              <a:ln>
                <a:noFill/>
              </a:ln>
              <a:solidFill>
                <a:srgbClr val="000000"/>
              </a:solidFill>
              <a:effectLst/>
              <a:uLnTx/>
              <a:uFillTx/>
              <a:latin typeface="Meiryo UI"/>
              <a:ea typeface="Meiryo UI"/>
              <a:cs typeface="Arial"/>
            </a:endParaRPr>
          </a:p>
        </p:txBody>
      </p:sp>
      <p:sp>
        <p:nvSpPr>
          <p:cNvPr id="9" name="テキスト ボックス 8"/>
          <p:cNvSpPr txBox="1"/>
          <p:nvPr/>
        </p:nvSpPr>
        <p:spPr>
          <a:xfrm>
            <a:off x="299302" y="6242821"/>
            <a:ext cx="9059423" cy="334756"/>
          </a:xfrm>
          <a:prstGeom prst="rect">
            <a:avLst/>
          </a:prstGeom>
          <a:noFill/>
          <a:ln>
            <a:noFill/>
          </a:ln>
        </p:spPr>
        <p:txBody>
          <a:bodyPr wrap="square" lIns="36000" tIns="36000" rIns="36000" bIns="36000" rtlCol="0" anchor="t">
            <a:noAutofit/>
          </a:bodyPr>
          <a:lstStyle/>
          <a:p>
            <a:pPr marL="0" marR="0" lvl="0" indent="0" algn="l" defTabSz="914400" rtl="0" eaLnBrk="1" fontAlgn="auto" latinLnBrk="1"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rgbClr val="000000"/>
                </a:solidFill>
                <a:effectLst/>
                <a:uLnTx/>
                <a:uFillTx/>
                <a:latin typeface="Meiryo UI"/>
                <a:ea typeface="Meiryo UI"/>
                <a:cs typeface="+mn-cs"/>
              </a:rPr>
              <a:t>出所</a:t>
            </a:r>
            <a:r>
              <a:rPr kumimoji="1" lang="en-US" altLang="ja-JP" sz="900" b="0" i="0" u="none" strike="noStrike" kern="1200" cap="none" spc="0" normalizeH="0" baseline="0" noProof="0" dirty="0">
                <a:ln>
                  <a:noFill/>
                </a:ln>
                <a:solidFill>
                  <a:srgbClr val="000000"/>
                </a:solidFill>
                <a:effectLst/>
                <a:uLnTx/>
                <a:uFillTx/>
                <a:latin typeface="Meiryo UI"/>
                <a:ea typeface="Meiryo UI"/>
                <a:cs typeface="+mn-cs"/>
              </a:rPr>
              <a:t>) </a:t>
            </a:r>
          </a:p>
          <a:p>
            <a:pPr marL="0" marR="0" lvl="0" indent="0" algn="l" defTabSz="914400" rtl="0" eaLnBrk="1" fontAlgn="auto" latinLnBrk="1"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rgbClr val="000000"/>
                </a:solidFill>
                <a:effectLst/>
                <a:uLnTx/>
                <a:uFillTx/>
                <a:latin typeface="Meiryo UI"/>
                <a:ea typeface="Meiryo UI"/>
                <a:cs typeface="+mn-cs"/>
              </a:rPr>
              <a:t>１　</a:t>
            </a:r>
            <a:r>
              <a:rPr kumimoji="1" lang="en-US" altLang="ja-JP" sz="900" b="0" i="0" u="none" strike="noStrike" kern="1200" cap="none" spc="0" normalizeH="0" baseline="0" noProof="0" dirty="0">
                <a:ln>
                  <a:noFill/>
                </a:ln>
                <a:solidFill>
                  <a:srgbClr val="000000"/>
                </a:solidFill>
                <a:effectLst/>
                <a:uLnTx/>
                <a:uFillTx/>
                <a:latin typeface="Meiryo UI"/>
                <a:ea typeface="Meiryo UI"/>
                <a:cs typeface="+mn-cs"/>
              </a:rPr>
              <a:t>https://www.biometricupdate.com/202207/singpass-incorporates-digital-identity-card-saves-36-per-onboarding-considers-decentralization</a:t>
            </a:r>
          </a:p>
        </p:txBody>
      </p:sp>
      <p:grpSp>
        <p:nvGrpSpPr>
          <p:cNvPr id="16" name="グループ化 15"/>
          <p:cNvGrpSpPr>
            <a:grpSpLocks noChangeAspect="1"/>
          </p:cNvGrpSpPr>
          <p:nvPr/>
        </p:nvGrpSpPr>
        <p:grpSpPr>
          <a:xfrm>
            <a:off x="765751" y="3668508"/>
            <a:ext cx="1214514" cy="1034495"/>
            <a:chOff x="6249144" y="886511"/>
            <a:chExt cx="720080" cy="845997"/>
          </a:xfrm>
        </p:grpSpPr>
        <p:sp>
          <p:nvSpPr>
            <p:cNvPr id="17" name="円柱 16"/>
            <p:cNvSpPr/>
            <p:nvPr/>
          </p:nvSpPr>
          <p:spPr>
            <a:xfrm>
              <a:off x="6249144" y="1420675"/>
              <a:ext cx="720080" cy="311833"/>
            </a:xfrm>
            <a:prstGeom prst="can">
              <a:avLst/>
            </a:prstGeom>
            <a:solidFill>
              <a:srgbClr val="C2CEE6"/>
            </a:solidFill>
            <a:ln w="9525" cap="flat" cmpd="sng" algn="ctr">
              <a:solidFill>
                <a:srgbClr val="6785C1"/>
              </a:solidFill>
              <a:prstDash val="solid"/>
            </a:ln>
            <a:effectLst/>
          </p:spPr>
          <p:txBody>
            <a:bodyPr rtlCol="0" anchor="ctr"/>
            <a:lstStyle/>
            <a:p>
              <a:pPr marL="0" marR="0" lvl="0" indent="0" algn="ctr" defTabSz="925880" rtl="0" eaLnBrk="1" fontAlgn="auto" latinLnBrk="0" hangingPunct="1">
                <a:lnSpc>
                  <a:spcPct val="100000"/>
                </a:lnSpc>
                <a:spcBef>
                  <a:spcPts val="0"/>
                </a:spcBef>
                <a:spcAft>
                  <a:spcPts val="0"/>
                </a:spcAft>
                <a:buClrTx/>
                <a:buSzTx/>
                <a:buFontTx/>
                <a:buNone/>
                <a:tabLst/>
                <a:defRPr/>
              </a:pPr>
              <a:endParaRPr kumimoji="0" lang="ja-JP" altLang="en-US" sz="1822" b="0" i="0" u="none" strike="noStrike" kern="0" cap="none" spc="0" normalizeH="0" baseline="0" noProof="0" dirty="0">
                <a:ln>
                  <a:noFill/>
                </a:ln>
                <a:solidFill>
                  <a:srgbClr val="000000"/>
                </a:solidFill>
                <a:effectLst/>
                <a:uLnTx/>
                <a:uFillTx/>
                <a:latin typeface="HGP創英角ｺﾞｼｯｸUB"/>
                <a:ea typeface="HGP創英角ｺﾞｼｯｸUB"/>
                <a:cs typeface="+mn-cs"/>
              </a:endParaRPr>
            </a:p>
          </p:txBody>
        </p:sp>
        <p:sp>
          <p:nvSpPr>
            <p:cNvPr id="18" name="円柱 17"/>
            <p:cNvSpPr/>
            <p:nvPr/>
          </p:nvSpPr>
          <p:spPr>
            <a:xfrm>
              <a:off x="6249144" y="1158692"/>
              <a:ext cx="720080" cy="311833"/>
            </a:xfrm>
            <a:prstGeom prst="can">
              <a:avLst/>
            </a:prstGeom>
            <a:solidFill>
              <a:srgbClr val="C2CEE6"/>
            </a:solidFill>
            <a:ln w="9525" cap="flat" cmpd="sng" algn="ctr">
              <a:solidFill>
                <a:srgbClr val="6785C1"/>
              </a:solidFill>
              <a:prstDash val="solid"/>
            </a:ln>
            <a:effectLst/>
          </p:spPr>
          <p:txBody>
            <a:bodyPr rtlCol="0" anchor="ctr"/>
            <a:lstStyle/>
            <a:p>
              <a:pPr marL="0" marR="0" lvl="0" indent="0" algn="ctr" defTabSz="925880" rtl="0" eaLnBrk="1" fontAlgn="auto" latinLnBrk="0" hangingPunct="1">
                <a:lnSpc>
                  <a:spcPct val="100000"/>
                </a:lnSpc>
                <a:spcBef>
                  <a:spcPts val="0"/>
                </a:spcBef>
                <a:spcAft>
                  <a:spcPts val="0"/>
                </a:spcAft>
                <a:buClrTx/>
                <a:buSzTx/>
                <a:buFontTx/>
                <a:buNone/>
                <a:tabLst/>
                <a:defRPr/>
              </a:pPr>
              <a:endParaRPr kumimoji="0" lang="ja-JP" altLang="en-US" sz="1822" b="0" i="0" u="none" strike="noStrike" kern="0" cap="none" spc="0" normalizeH="0" baseline="0" noProof="0" dirty="0">
                <a:ln>
                  <a:noFill/>
                </a:ln>
                <a:solidFill>
                  <a:srgbClr val="000000"/>
                </a:solidFill>
                <a:effectLst/>
                <a:uLnTx/>
                <a:uFillTx/>
                <a:latin typeface="HGP創英角ｺﾞｼｯｸUB"/>
                <a:ea typeface="HGP創英角ｺﾞｼｯｸUB"/>
                <a:cs typeface="+mn-cs"/>
              </a:endParaRPr>
            </a:p>
          </p:txBody>
        </p:sp>
        <p:sp>
          <p:nvSpPr>
            <p:cNvPr id="19" name="円柱 18"/>
            <p:cNvSpPr/>
            <p:nvPr/>
          </p:nvSpPr>
          <p:spPr>
            <a:xfrm>
              <a:off x="6249144" y="886511"/>
              <a:ext cx="720080" cy="311833"/>
            </a:xfrm>
            <a:prstGeom prst="can">
              <a:avLst/>
            </a:prstGeom>
            <a:solidFill>
              <a:srgbClr val="C2CEE6"/>
            </a:solidFill>
            <a:ln w="9525" cap="flat" cmpd="sng" algn="ctr">
              <a:solidFill>
                <a:srgbClr val="6785C1"/>
              </a:solidFill>
              <a:prstDash val="solid"/>
            </a:ln>
            <a:effectLst/>
          </p:spPr>
          <p:txBody>
            <a:bodyPr rtlCol="0" anchor="ctr"/>
            <a:lstStyle/>
            <a:p>
              <a:pPr marL="0" marR="0" lvl="0" indent="0" algn="ctr" defTabSz="925880" rtl="0" eaLnBrk="1" fontAlgn="auto" latinLnBrk="0" hangingPunct="1">
                <a:lnSpc>
                  <a:spcPct val="100000"/>
                </a:lnSpc>
                <a:spcBef>
                  <a:spcPts val="0"/>
                </a:spcBef>
                <a:spcAft>
                  <a:spcPts val="0"/>
                </a:spcAft>
                <a:buClrTx/>
                <a:buSzTx/>
                <a:buFontTx/>
                <a:buNone/>
                <a:tabLst/>
                <a:defRPr/>
              </a:pPr>
              <a:endParaRPr kumimoji="0" lang="ja-JP" altLang="en-US" sz="1822" b="0" i="0" u="none" strike="noStrike" kern="0" cap="none" spc="0" normalizeH="0" baseline="0" noProof="0" dirty="0">
                <a:ln>
                  <a:noFill/>
                </a:ln>
                <a:solidFill>
                  <a:srgbClr val="000000"/>
                </a:solidFill>
                <a:effectLst/>
                <a:uLnTx/>
                <a:uFillTx/>
                <a:latin typeface="HGP創英角ｺﾞｼｯｸUB"/>
                <a:ea typeface="HGP創英角ｺﾞｼｯｸUB"/>
                <a:cs typeface="+mn-cs"/>
              </a:endParaRPr>
            </a:p>
          </p:txBody>
        </p:sp>
      </p:grpSp>
      <p:pic>
        <p:nvPicPr>
          <p:cNvPr id="20" name="図 1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86094" y="3633821"/>
            <a:ext cx="904291" cy="904291"/>
          </a:xfrm>
          <a:prstGeom prst="rect">
            <a:avLst/>
          </a:prstGeom>
        </p:spPr>
      </p:pic>
      <p:pic>
        <p:nvPicPr>
          <p:cNvPr id="21" name="図 2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217665" y="3796760"/>
            <a:ext cx="715586" cy="715586"/>
          </a:xfrm>
          <a:prstGeom prst="rect">
            <a:avLst/>
          </a:prstGeom>
        </p:spPr>
      </p:pic>
      <p:sp>
        <p:nvSpPr>
          <p:cNvPr id="22" name="テキスト ボックス 21"/>
          <p:cNvSpPr txBox="1"/>
          <p:nvPr/>
        </p:nvSpPr>
        <p:spPr>
          <a:xfrm>
            <a:off x="3989370" y="4532034"/>
            <a:ext cx="2837793" cy="914400"/>
          </a:xfrm>
          <a:prstGeom prst="rect">
            <a:avLst/>
          </a:prstGeom>
          <a:noFill/>
        </p:spPr>
        <p:txBody>
          <a:bodyPr wrap="none" lIns="0" rIns="0" rtlCol="0">
            <a:noAutofit/>
          </a:bodyPr>
          <a:lstStyle/>
          <a:p>
            <a:pPr marL="0" marR="0" lvl="0" indent="0" algn="ctr" defTabSz="288000" rtl="0" eaLnBrk="1" fontAlgn="auto" latinLnBrk="0" hangingPunct="1">
              <a:lnSpc>
                <a:spcPct val="100000"/>
              </a:lnSpc>
              <a:spcBef>
                <a:spcPts val="0"/>
              </a:spcBef>
              <a:spcAft>
                <a:spcPts val="0"/>
              </a:spcAft>
              <a:buClrTx/>
              <a:buSzTx/>
              <a:buFontTx/>
              <a:buNone/>
              <a:tabLst/>
              <a:defRPr/>
            </a:pPr>
            <a:r>
              <a:rPr kumimoji="1" lang="en-US" altLang="ja-JP" sz="1200" b="0" i="0" u="none" strike="noStrike" kern="1200" cap="none" spc="0" normalizeH="0" baseline="0" noProof="0" dirty="0">
                <a:ln>
                  <a:noFill/>
                </a:ln>
                <a:solidFill>
                  <a:srgbClr val="000000"/>
                </a:solidFill>
                <a:effectLst/>
                <a:uLnTx/>
                <a:uFillTx/>
                <a:latin typeface="Meiryo UI"/>
                <a:ea typeface="Meiryo UI"/>
                <a:cs typeface="+mn-cs"/>
              </a:rPr>
              <a:t>Singpass</a:t>
            </a:r>
            <a:r>
              <a:rPr kumimoji="1" lang="ja-JP" altLang="en-US" sz="1200" b="0" i="0" u="none" strike="noStrike" kern="1200" cap="none" spc="0" normalizeH="0" baseline="0" noProof="0" dirty="0">
                <a:ln>
                  <a:noFill/>
                </a:ln>
                <a:solidFill>
                  <a:srgbClr val="000000"/>
                </a:solidFill>
                <a:effectLst/>
                <a:uLnTx/>
                <a:uFillTx/>
                <a:latin typeface="Meiryo UI"/>
                <a:ea typeface="Meiryo UI"/>
                <a:cs typeface="+mn-cs"/>
              </a:rPr>
              <a:t>モバイルアプリ</a:t>
            </a:r>
            <a:endParaRPr kumimoji="1" lang="en-US" altLang="ja-JP" sz="1200" b="0" i="0" u="none" strike="noStrike" kern="1200" cap="none" spc="0" normalizeH="0" baseline="0" noProof="0" dirty="0">
              <a:ln>
                <a:noFill/>
              </a:ln>
              <a:solidFill>
                <a:srgbClr val="000000"/>
              </a:solidFill>
              <a:effectLst/>
              <a:uLnTx/>
              <a:uFillTx/>
              <a:latin typeface="Meiryo UI"/>
              <a:ea typeface="Meiryo UI"/>
              <a:cs typeface="+mn-cs"/>
            </a:endParaRPr>
          </a:p>
          <a:p>
            <a:pPr marL="0" marR="0" lvl="0" indent="0" algn="ctr" defTabSz="2880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Meiryo UI"/>
                <a:ea typeface="Meiryo UI"/>
                <a:cs typeface="+mn-cs"/>
              </a:rPr>
              <a:t>ユーザー</a:t>
            </a:r>
          </a:p>
        </p:txBody>
      </p:sp>
      <p:cxnSp>
        <p:nvCxnSpPr>
          <p:cNvPr id="23" name="直線矢印コネクタ 22"/>
          <p:cNvCxnSpPr/>
          <p:nvPr/>
        </p:nvCxnSpPr>
        <p:spPr>
          <a:xfrm flipH="1" flipV="1">
            <a:off x="2373253" y="3856574"/>
            <a:ext cx="1915321" cy="122"/>
          </a:xfrm>
          <a:prstGeom prst="straightConnector1">
            <a:avLst/>
          </a:prstGeom>
          <a:ln>
            <a:solidFill>
              <a:schemeClr val="tx1"/>
            </a:solidFill>
            <a:tailEnd type="triangle"/>
          </a:ln>
        </p:spPr>
        <p:style>
          <a:lnRef idx="1">
            <a:schemeClr val="accent3"/>
          </a:lnRef>
          <a:fillRef idx="0">
            <a:schemeClr val="accent3"/>
          </a:fillRef>
          <a:effectRef idx="0">
            <a:schemeClr val="accent3"/>
          </a:effectRef>
          <a:fontRef idx="minor">
            <a:schemeClr val="tx1"/>
          </a:fontRef>
        </p:style>
      </p:cxnSp>
      <p:cxnSp>
        <p:nvCxnSpPr>
          <p:cNvPr id="24" name="直線矢印コネクタ 23"/>
          <p:cNvCxnSpPr/>
          <p:nvPr/>
        </p:nvCxnSpPr>
        <p:spPr>
          <a:xfrm>
            <a:off x="2373253" y="4571857"/>
            <a:ext cx="1882384" cy="0"/>
          </a:xfrm>
          <a:prstGeom prst="straightConnector1">
            <a:avLst/>
          </a:prstGeom>
          <a:ln>
            <a:solidFill>
              <a:schemeClr val="tx1"/>
            </a:solidFill>
            <a:tailEnd type="triangle"/>
          </a:ln>
        </p:spPr>
        <p:style>
          <a:lnRef idx="1">
            <a:schemeClr val="accent3"/>
          </a:lnRef>
          <a:fillRef idx="0">
            <a:schemeClr val="accent3"/>
          </a:fillRef>
          <a:effectRef idx="0">
            <a:schemeClr val="accent3"/>
          </a:effectRef>
          <a:fontRef idx="minor">
            <a:schemeClr val="tx1"/>
          </a:fontRef>
        </p:style>
      </p:cxnSp>
      <p:pic>
        <p:nvPicPr>
          <p:cNvPr id="25" name="図 2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127475" y="3403359"/>
            <a:ext cx="1388247" cy="1388247"/>
          </a:xfrm>
          <a:prstGeom prst="rect">
            <a:avLst/>
          </a:prstGeom>
        </p:spPr>
      </p:pic>
      <p:sp>
        <p:nvSpPr>
          <p:cNvPr id="26" name="テキスト ボックス 25"/>
          <p:cNvSpPr txBox="1"/>
          <p:nvPr/>
        </p:nvSpPr>
        <p:spPr>
          <a:xfrm>
            <a:off x="8106206" y="4744110"/>
            <a:ext cx="1460124" cy="366159"/>
          </a:xfrm>
          <a:prstGeom prst="rect">
            <a:avLst/>
          </a:prstGeom>
          <a:noFill/>
        </p:spPr>
        <p:txBody>
          <a:bodyPr wrap="none" lIns="0" rIns="0" rtlCol="0">
            <a:noAutofit/>
          </a:bodyPr>
          <a:lstStyle/>
          <a:p>
            <a:pPr marL="0" marR="0" lvl="0" indent="0" algn="ctr" defTabSz="2880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Meiryo UI"/>
                <a:ea typeface="Meiryo UI"/>
                <a:cs typeface="+mn-cs"/>
              </a:rPr>
              <a:t>企業・公共サービス</a:t>
            </a:r>
          </a:p>
        </p:txBody>
      </p:sp>
      <p:cxnSp>
        <p:nvCxnSpPr>
          <p:cNvPr id="27" name="直線矢印コネクタ 26"/>
          <p:cNvCxnSpPr/>
          <p:nvPr/>
        </p:nvCxnSpPr>
        <p:spPr>
          <a:xfrm>
            <a:off x="6187219" y="4191990"/>
            <a:ext cx="2070622" cy="0"/>
          </a:xfrm>
          <a:prstGeom prst="straightConnector1">
            <a:avLst/>
          </a:prstGeom>
          <a:ln>
            <a:solidFill>
              <a:schemeClr val="tx1"/>
            </a:solidFill>
            <a:tailEnd type="triangle"/>
          </a:ln>
        </p:spPr>
        <p:style>
          <a:lnRef idx="1">
            <a:schemeClr val="accent3"/>
          </a:lnRef>
          <a:fillRef idx="0">
            <a:schemeClr val="accent3"/>
          </a:fillRef>
          <a:effectRef idx="0">
            <a:schemeClr val="accent3"/>
          </a:effectRef>
          <a:fontRef idx="minor">
            <a:schemeClr val="tx1"/>
          </a:fontRef>
        </p:style>
      </p:cxnSp>
      <p:sp>
        <p:nvSpPr>
          <p:cNvPr id="28" name="テキスト ボックス 27"/>
          <p:cNvSpPr txBox="1"/>
          <p:nvPr/>
        </p:nvSpPr>
        <p:spPr>
          <a:xfrm>
            <a:off x="5911927" y="3969888"/>
            <a:ext cx="1673744" cy="369330"/>
          </a:xfrm>
          <a:prstGeom prst="rect">
            <a:avLst/>
          </a:prstGeom>
          <a:noFill/>
        </p:spPr>
        <p:txBody>
          <a:bodyPr wrap="none" lIns="0" rIns="0" rtlCol="0">
            <a:noAutofit/>
          </a:bodyPr>
          <a:lstStyle/>
          <a:p>
            <a:pPr marL="0" marR="0" lvl="0" indent="0" algn="ctr" defTabSz="2880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Meiryo UI"/>
                <a:ea typeface="Meiryo UI"/>
                <a:cs typeface="+mn-cs"/>
              </a:rPr>
              <a:t>必要な範囲で開示</a:t>
            </a:r>
          </a:p>
        </p:txBody>
      </p:sp>
      <p:sp>
        <p:nvSpPr>
          <p:cNvPr id="29" name="テキスト ボックス 28"/>
          <p:cNvSpPr txBox="1"/>
          <p:nvPr/>
        </p:nvSpPr>
        <p:spPr>
          <a:xfrm>
            <a:off x="2581893" y="3341715"/>
            <a:ext cx="1673744" cy="369330"/>
          </a:xfrm>
          <a:prstGeom prst="rect">
            <a:avLst/>
          </a:prstGeom>
          <a:noFill/>
        </p:spPr>
        <p:txBody>
          <a:bodyPr wrap="none" lIns="0" rIns="0" rtlCol="0">
            <a:noAutofit/>
          </a:bodyPr>
          <a:lstStyle/>
          <a:p>
            <a:pPr marL="0" marR="0" lvl="0" indent="0" algn="ctr" defTabSz="288000" rtl="0" eaLnBrk="1" fontAlgn="auto" latinLnBrk="0" hangingPunct="1">
              <a:lnSpc>
                <a:spcPct val="100000"/>
              </a:lnSpc>
              <a:spcBef>
                <a:spcPts val="0"/>
              </a:spcBef>
              <a:spcAft>
                <a:spcPts val="0"/>
              </a:spcAft>
              <a:buClrTx/>
              <a:buSzTx/>
              <a:buFontTx/>
              <a:buNone/>
              <a:tabLst/>
              <a:defRPr/>
            </a:pPr>
            <a:r>
              <a:rPr kumimoji="1" lang="en-US" altLang="ja-JP" sz="1200" b="0" i="0" u="none" strike="noStrike" kern="1200" cap="none" spc="0" normalizeH="0" baseline="0" noProof="0" dirty="0">
                <a:ln>
                  <a:noFill/>
                </a:ln>
                <a:solidFill>
                  <a:srgbClr val="000000"/>
                </a:solidFill>
                <a:effectLst/>
                <a:uLnTx/>
                <a:uFillTx/>
                <a:latin typeface="Meiryo UI"/>
                <a:ea typeface="Meiryo UI"/>
                <a:cs typeface="+mn-cs"/>
              </a:rPr>
              <a:t>Singpass</a:t>
            </a:r>
            <a:r>
              <a:rPr kumimoji="1" lang="ja-JP" altLang="en-US" sz="1200" b="0" i="0" u="none" strike="noStrike" kern="1200" cap="none" spc="0" normalizeH="0" baseline="0" noProof="0" dirty="0">
                <a:ln>
                  <a:noFill/>
                </a:ln>
                <a:solidFill>
                  <a:srgbClr val="000000"/>
                </a:solidFill>
                <a:effectLst/>
                <a:uLnTx/>
                <a:uFillTx/>
                <a:latin typeface="Meiryo UI"/>
                <a:ea typeface="Meiryo UI"/>
                <a:cs typeface="+mn-cs"/>
              </a:rPr>
              <a:t>認証</a:t>
            </a:r>
            <a:endParaRPr kumimoji="1" lang="en-US" altLang="ja-JP" sz="1200" b="0" i="0" u="none" strike="noStrike" kern="1200" cap="none" spc="0" normalizeH="0" baseline="0" noProof="0" dirty="0">
              <a:ln>
                <a:noFill/>
              </a:ln>
              <a:solidFill>
                <a:srgbClr val="000000"/>
              </a:solidFill>
              <a:effectLst/>
              <a:uLnTx/>
              <a:uFillTx/>
              <a:latin typeface="Meiryo UI"/>
              <a:ea typeface="Meiryo UI"/>
              <a:cs typeface="+mn-cs"/>
            </a:endParaRPr>
          </a:p>
          <a:p>
            <a:pPr marL="0" marR="0" lvl="0" indent="0" algn="ctr" defTabSz="2880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Meiryo UI"/>
                <a:ea typeface="Meiryo UI"/>
                <a:cs typeface="+mn-cs"/>
              </a:rPr>
              <a:t>（国民識別番号等）</a:t>
            </a:r>
          </a:p>
        </p:txBody>
      </p:sp>
      <p:sp>
        <p:nvSpPr>
          <p:cNvPr id="30" name="テキスト ボックス 29"/>
          <p:cNvSpPr txBox="1"/>
          <p:nvPr/>
        </p:nvSpPr>
        <p:spPr>
          <a:xfrm>
            <a:off x="2581893" y="4584701"/>
            <a:ext cx="1673744" cy="369330"/>
          </a:xfrm>
          <a:prstGeom prst="rect">
            <a:avLst/>
          </a:prstGeom>
          <a:noFill/>
        </p:spPr>
        <p:txBody>
          <a:bodyPr wrap="none" lIns="0" rIns="0" rtlCol="0">
            <a:noAutofit/>
          </a:bodyPr>
          <a:lstStyle/>
          <a:p>
            <a:pPr marL="0" marR="0" lvl="0" indent="0" algn="ctr" defTabSz="2880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Meiryo UI"/>
                <a:ea typeface="Meiryo UI"/>
                <a:cs typeface="+mn-cs"/>
              </a:rPr>
              <a:t>個人情報の提供</a:t>
            </a:r>
            <a:endParaRPr kumimoji="1" lang="en-US" altLang="ja-JP" sz="1200" b="0" i="0" u="none" strike="noStrike" kern="1200" cap="none" spc="0" normalizeH="0" baseline="0" noProof="0" dirty="0">
              <a:ln>
                <a:noFill/>
              </a:ln>
              <a:solidFill>
                <a:srgbClr val="000000"/>
              </a:solidFill>
              <a:effectLst/>
              <a:uLnTx/>
              <a:uFillTx/>
              <a:latin typeface="Meiryo UI"/>
              <a:ea typeface="Meiryo UI"/>
              <a:cs typeface="+mn-cs"/>
            </a:endParaRPr>
          </a:p>
          <a:p>
            <a:pPr marL="0" marR="0" lvl="0" indent="0" algn="ctr" defTabSz="2880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Meiryo UI"/>
                <a:ea typeface="Meiryo UI"/>
                <a:cs typeface="+mn-cs"/>
              </a:rPr>
              <a:t>（本人認証、金融、教育等）</a:t>
            </a:r>
          </a:p>
        </p:txBody>
      </p:sp>
      <p:sp>
        <p:nvSpPr>
          <p:cNvPr id="31" name="楕円 30"/>
          <p:cNvSpPr/>
          <p:nvPr/>
        </p:nvSpPr>
        <p:spPr>
          <a:xfrm>
            <a:off x="7414407" y="2821900"/>
            <a:ext cx="533253" cy="2778569"/>
          </a:xfrm>
          <a:prstGeom prst="ellipse">
            <a:avLst/>
          </a:prstGeom>
          <a:solidFill>
            <a:srgbClr val="C2CEE6"/>
          </a:solidFill>
          <a:ln w="9525"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25880" rtl="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dirty="0">
              <a:ln>
                <a:noFill/>
              </a:ln>
              <a:solidFill>
                <a:srgbClr val="000000"/>
              </a:solidFill>
              <a:effectLst/>
              <a:uLnTx/>
              <a:uFillTx/>
              <a:latin typeface="Meiryo UI"/>
              <a:ea typeface="Meiryo UI"/>
              <a:cs typeface="+mn-cs"/>
            </a:endParaRPr>
          </a:p>
        </p:txBody>
      </p:sp>
      <p:sp>
        <p:nvSpPr>
          <p:cNvPr id="32" name="正方形/長方形 31"/>
          <p:cNvSpPr/>
          <p:nvPr/>
        </p:nvSpPr>
        <p:spPr>
          <a:xfrm>
            <a:off x="7100676" y="3427435"/>
            <a:ext cx="1148071"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b="0" i="0" u="none" strike="noStrike" kern="1200" cap="none" spc="0" normalizeH="0" baseline="0" noProof="0" dirty="0" err="1">
                <a:ln>
                  <a:noFill/>
                </a:ln>
                <a:solidFill>
                  <a:srgbClr val="000000"/>
                </a:solidFill>
                <a:effectLst/>
                <a:uLnTx/>
                <a:uFillTx/>
                <a:latin typeface="Meiryo UI"/>
                <a:ea typeface="Meiryo UI"/>
                <a:cs typeface="+mn-cs"/>
              </a:rPr>
              <a:t>MyInfo</a:t>
            </a:r>
            <a:r>
              <a:rPr kumimoji="1" lang="en-US" altLang="ja-JP" sz="1400" b="0" i="0" u="none" strike="noStrike" kern="1200" cap="none" spc="0" normalizeH="0" baseline="0" noProof="0" dirty="0">
                <a:ln>
                  <a:noFill/>
                </a:ln>
                <a:solidFill>
                  <a:srgbClr val="000000"/>
                </a:solidFill>
                <a:effectLst/>
                <a:uLnTx/>
                <a:uFillTx/>
                <a:latin typeface="Meiryo UI"/>
                <a:ea typeface="Meiryo UI"/>
                <a:cs typeface="+mn-cs"/>
              </a:rPr>
              <a:t> API</a:t>
            </a:r>
          </a:p>
        </p:txBody>
      </p:sp>
      <p:sp>
        <p:nvSpPr>
          <p:cNvPr id="33" name="テキスト ボックス 32"/>
          <p:cNvSpPr txBox="1"/>
          <p:nvPr/>
        </p:nvSpPr>
        <p:spPr>
          <a:xfrm>
            <a:off x="3227823" y="1701646"/>
            <a:ext cx="3453530" cy="252179"/>
          </a:xfrm>
          <a:prstGeom prst="rect">
            <a:avLst/>
          </a:prstGeom>
          <a:noFill/>
        </p:spPr>
        <p:txBody>
          <a:bodyPr wrap="none" lIns="0" rIns="0" rtlCol="0">
            <a:noAutofit/>
          </a:bodyPr>
          <a:lstStyle/>
          <a:p>
            <a:pPr marL="0" marR="0" lvl="0" indent="0" algn="ctr" defTabSz="288000" rtl="0" eaLnBrk="1" fontAlgn="auto" latinLnBrk="0" hangingPunct="1">
              <a:lnSpc>
                <a:spcPct val="100000"/>
              </a:lnSpc>
              <a:spcBef>
                <a:spcPts val="0"/>
              </a:spcBef>
              <a:spcAft>
                <a:spcPts val="0"/>
              </a:spcAft>
              <a:buClrTx/>
              <a:buSzTx/>
              <a:buFontTx/>
              <a:buNone/>
              <a:tabLst/>
              <a:defRPr/>
            </a:pPr>
            <a:r>
              <a:rPr kumimoji="1" lang="en-US" altLang="ja-JP" sz="1600" b="1" i="0" u="sng" strike="noStrike" kern="1200" cap="none" spc="0" normalizeH="0" baseline="0" noProof="0" dirty="0" err="1">
                <a:ln>
                  <a:noFill/>
                </a:ln>
                <a:solidFill>
                  <a:srgbClr val="070F26">
                    <a:lumMod val="90000"/>
                    <a:lumOff val="10000"/>
                  </a:srgbClr>
                </a:solidFill>
                <a:effectLst/>
                <a:uLnTx/>
                <a:uFillTx/>
                <a:latin typeface="Meiryo UI"/>
                <a:ea typeface="Meiryo UI"/>
                <a:cs typeface="+mn-cs"/>
              </a:rPr>
              <a:t>MyInfo</a:t>
            </a:r>
            <a:r>
              <a:rPr kumimoji="1" lang="ja-JP" altLang="en-US" sz="1600" b="1" i="0" u="sng" strike="noStrike" kern="1200" cap="none" spc="0" normalizeH="0" baseline="0" noProof="0" dirty="0">
                <a:ln>
                  <a:noFill/>
                </a:ln>
                <a:solidFill>
                  <a:srgbClr val="070F26">
                    <a:lumMod val="90000"/>
                    <a:lumOff val="10000"/>
                  </a:srgbClr>
                </a:solidFill>
                <a:effectLst/>
                <a:uLnTx/>
                <a:uFillTx/>
                <a:latin typeface="Meiryo UI"/>
                <a:ea typeface="Meiryo UI"/>
                <a:cs typeface="+mn-cs"/>
              </a:rPr>
              <a:t>の現状スキーム図</a:t>
            </a:r>
          </a:p>
        </p:txBody>
      </p:sp>
      <p:sp>
        <p:nvSpPr>
          <p:cNvPr id="2" name="正方形/長方形 1"/>
          <p:cNvSpPr/>
          <p:nvPr/>
        </p:nvSpPr>
        <p:spPr>
          <a:xfrm>
            <a:off x="506907" y="2237787"/>
            <a:ext cx="8811660" cy="523220"/>
          </a:xfrm>
          <a:prstGeom prst="rect">
            <a:avLst/>
          </a:prstGeom>
          <a:ln>
            <a:solidFill>
              <a:schemeClr val="accent1"/>
            </a:solid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b="0" i="0" u="none" strike="noStrike" kern="1200" cap="none" spc="0" normalizeH="0" baseline="0" noProof="0" dirty="0" err="1">
                <a:ln>
                  <a:noFill/>
                </a:ln>
                <a:solidFill>
                  <a:srgbClr val="000000"/>
                </a:solidFill>
                <a:effectLst/>
                <a:uLnTx/>
                <a:uFillTx/>
                <a:latin typeface="Meiryo UI"/>
                <a:ea typeface="Meiryo UI"/>
                <a:cs typeface="+mn-cs"/>
              </a:rPr>
              <a:t>MyInfo</a:t>
            </a:r>
            <a:r>
              <a:rPr kumimoji="1" lang="ja-JP" altLang="en-US" sz="1400" b="0" i="0" u="none" strike="noStrike" kern="1200" cap="none" spc="0" normalizeH="0" baseline="0" noProof="0" dirty="0">
                <a:ln>
                  <a:noFill/>
                </a:ln>
                <a:solidFill>
                  <a:srgbClr val="000000"/>
                </a:solidFill>
                <a:effectLst/>
                <a:uLnTx/>
                <a:uFillTx/>
                <a:latin typeface="Meiryo UI"/>
                <a:ea typeface="Meiryo UI"/>
                <a:cs typeface="+mn-cs"/>
              </a:rPr>
              <a:t>は現状では個人のスマ－トフォンにインストールされた</a:t>
            </a:r>
            <a:r>
              <a:rPr kumimoji="1" lang="en-US" altLang="ja-JP" sz="1400" b="0" i="0" u="none" strike="noStrike" kern="1200" cap="none" spc="0" normalizeH="0" baseline="0" noProof="0" dirty="0">
                <a:ln>
                  <a:noFill/>
                </a:ln>
                <a:solidFill>
                  <a:srgbClr val="000000"/>
                </a:solidFill>
                <a:effectLst/>
                <a:uLnTx/>
                <a:uFillTx/>
                <a:latin typeface="Meiryo UI"/>
                <a:ea typeface="Meiryo UI"/>
                <a:cs typeface="+mn-cs"/>
              </a:rPr>
              <a:t>Singpass</a:t>
            </a:r>
            <a:r>
              <a:rPr kumimoji="1" lang="ja-JP" altLang="en-US" sz="1400" b="0" i="0" u="none" strike="noStrike" kern="1200" cap="none" spc="0" normalizeH="0" baseline="0" noProof="0" dirty="0">
                <a:ln>
                  <a:noFill/>
                </a:ln>
                <a:solidFill>
                  <a:srgbClr val="000000"/>
                </a:solidFill>
                <a:effectLst/>
                <a:uLnTx/>
                <a:uFillTx/>
                <a:latin typeface="Meiryo UI"/>
                <a:ea typeface="Meiryo UI"/>
                <a:cs typeface="+mn-cs"/>
              </a:rPr>
              <a:t>モバイルアプリから認証を行い、政府のデータソースから必要な個人情報を選択して、</a:t>
            </a:r>
            <a:r>
              <a:rPr kumimoji="1" lang="en-US" altLang="ja-JP" sz="1400" b="0" i="0" u="none" strike="noStrike" kern="1200" cap="none" spc="0" normalizeH="0" baseline="0" noProof="0" dirty="0" err="1">
                <a:ln>
                  <a:noFill/>
                </a:ln>
                <a:solidFill>
                  <a:srgbClr val="000000"/>
                </a:solidFill>
                <a:effectLst/>
                <a:uLnTx/>
                <a:uFillTx/>
                <a:latin typeface="Meiryo UI"/>
                <a:ea typeface="Meiryo UI"/>
                <a:cs typeface="+mn-cs"/>
              </a:rPr>
              <a:t>MyInfoAPI</a:t>
            </a:r>
            <a:r>
              <a:rPr kumimoji="1" lang="ja-JP" altLang="en-US" sz="1400" b="0" i="0" u="none" strike="noStrike" kern="1200" cap="none" spc="0" normalizeH="0" baseline="0" noProof="0" dirty="0">
                <a:ln>
                  <a:noFill/>
                </a:ln>
                <a:solidFill>
                  <a:srgbClr val="000000"/>
                </a:solidFill>
                <a:effectLst/>
                <a:uLnTx/>
                <a:uFillTx/>
                <a:latin typeface="Meiryo UI"/>
                <a:ea typeface="Meiryo UI"/>
                <a:cs typeface="+mn-cs"/>
              </a:rPr>
              <a:t>を通じて企業・公共機関へ開示・入力するスキームとなっている</a:t>
            </a:r>
          </a:p>
        </p:txBody>
      </p:sp>
    </p:spTree>
    <p:extLst>
      <p:ext uri="{BB962C8B-B14F-4D97-AF65-F5344CB8AC3E}">
        <p14:creationId xmlns:p14="http://schemas.microsoft.com/office/powerpoint/2010/main" val="3854305507"/>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タイトル 7"/>
          <p:cNvSpPr>
            <a:spLocks noGrp="1"/>
          </p:cNvSpPr>
          <p:nvPr>
            <p:ph type="title"/>
          </p:nvPr>
        </p:nvSpPr>
        <p:spPr>
          <a:xfrm>
            <a:off x="331490" y="164692"/>
            <a:ext cx="9243021" cy="497459"/>
          </a:xfrm>
        </p:spPr>
        <p:txBody>
          <a:bodyPr>
            <a:normAutofit fontScale="90000"/>
          </a:bodyPr>
          <a:lstStyle/>
          <a:p>
            <a:r>
              <a:rPr lang="en-US" altLang="ja-JP" sz="1100" dirty="0">
                <a:solidFill>
                  <a:srgbClr val="002060"/>
                </a:solidFill>
              </a:rPr>
              <a:t>3.3.4 </a:t>
            </a:r>
            <a:r>
              <a:rPr lang="ja-JP" altLang="en-US" sz="1100" dirty="0">
                <a:solidFill>
                  <a:srgbClr val="002060"/>
                </a:solidFill>
              </a:rPr>
              <a:t>自己主権型／分散型アイデンティティに関する取り組み・ユースケース　</a:t>
            </a:r>
            <a:r>
              <a:rPr lang="en-US" altLang="ja-JP" sz="1400" b="1" spc="0" dirty="0">
                <a:solidFill>
                  <a:srgbClr val="002060"/>
                </a:solidFill>
              </a:rPr>
              <a:t/>
            </a:r>
            <a:br>
              <a:rPr lang="en-US" altLang="ja-JP" sz="1400" b="1" spc="0" dirty="0">
                <a:solidFill>
                  <a:srgbClr val="002060"/>
                </a:solidFill>
              </a:rPr>
            </a:br>
            <a:r>
              <a:rPr lang="en-US" altLang="ja-JP" sz="2000" b="1" spc="0" dirty="0">
                <a:solidFill>
                  <a:srgbClr val="002060"/>
                </a:solidFill>
              </a:rPr>
              <a:t>Project Guardian</a:t>
            </a:r>
            <a:endParaRPr lang="ja-JP" altLang="en-US" sz="3100" b="1" spc="0" dirty="0">
              <a:solidFill>
                <a:srgbClr val="002060"/>
              </a:solidFill>
            </a:endParaRPr>
          </a:p>
        </p:txBody>
      </p:sp>
      <p:sp>
        <p:nvSpPr>
          <p:cNvPr id="10" name="正方形/長方形 9"/>
          <p:cNvSpPr/>
          <p:nvPr/>
        </p:nvSpPr>
        <p:spPr>
          <a:xfrm>
            <a:off x="8260080" y="74294"/>
            <a:ext cx="1314431" cy="186395"/>
          </a:xfrm>
          <a:prstGeom prst="rect">
            <a:avLst/>
          </a:prstGeom>
          <a:solidFill>
            <a:schemeClr val="accent2">
              <a:lumMod val="25000"/>
              <a:lumOff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シンガポール</a:t>
            </a:r>
          </a:p>
        </p:txBody>
      </p:sp>
      <p:sp>
        <p:nvSpPr>
          <p:cNvPr id="11" name="正方形/長方形 10"/>
          <p:cNvSpPr/>
          <p:nvPr/>
        </p:nvSpPr>
        <p:spPr>
          <a:xfrm>
            <a:off x="8260080" y="287160"/>
            <a:ext cx="1314431" cy="186395"/>
          </a:xfrm>
          <a:prstGeom prst="rect">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インド</a:t>
            </a:r>
          </a:p>
        </p:txBody>
      </p:sp>
      <p:sp>
        <p:nvSpPr>
          <p:cNvPr id="12" name="コンテンツ プレースホルダー 1"/>
          <p:cNvSpPr txBox="1">
            <a:spLocks/>
          </p:cNvSpPr>
          <p:nvPr/>
        </p:nvSpPr>
        <p:spPr>
          <a:xfrm>
            <a:off x="189600" y="643475"/>
            <a:ext cx="9467526" cy="1020433"/>
          </a:xfrm>
          <a:prstGeom prst="rect">
            <a:avLst/>
          </a:prstGeom>
          <a:ln>
            <a:noFill/>
          </a:ln>
        </p:spPr>
        <p:txBody>
          <a:bodyPr/>
          <a:lstStyle>
            <a:lvl1pPr marL="0" indent="0" algn="l" defTabSz="609559" rtl="0" eaLnBrk="1" fontAlgn="base" hangingPunct="1">
              <a:spcBef>
                <a:spcPct val="20000"/>
              </a:spcBef>
              <a:spcAft>
                <a:spcPct val="0"/>
              </a:spcAft>
              <a:buFont typeface="Arial" pitchFamily="34" charset="0"/>
              <a:buNone/>
              <a:defRPr kumimoji="1" sz="2000" kern="1200">
                <a:solidFill>
                  <a:schemeClr val="tx1"/>
                </a:solidFill>
                <a:latin typeface="+mn-ea"/>
                <a:ea typeface="+mn-ea"/>
                <a:cs typeface="Arial"/>
              </a:defRPr>
            </a:lvl1pPr>
            <a:lvl2pPr marL="910105" indent="-300545"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2pPr>
            <a:lvl3pPr marL="1454051" indent="-234935"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3pPr>
            <a:lvl4pPr marL="2059377" indent="-230703"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4pPr>
            <a:lvl5pPr marL="2666818" indent="-228585"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a:lstStyle>
          <a:p>
            <a:pPr marL="0" marR="0" lvl="0" indent="0" algn="l" defTabSz="288000" rtl="0" eaLnBrk="1" fontAlgn="base" latinLnBrk="0" hangingPunct="1">
              <a:lnSpc>
                <a:spcPct val="100000"/>
              </a:lnSpc>
              <a:spcBef>
                <a:spcPct val="20000"/>
              </a:spcBef>
              <a:spcAft>
                <a:spcPct val="0"/>
              </a:spcAft>
              <a:buClrTx/>
              <a:buSzTx/>
              <a:buFont typeface="Arial" pitchFamily="34" charset="0"/>
              <a:buNone/>
              <a:tabLst/>
              <a:defRPr/>
            </a:pPr>
            <a:r>
              <a:rPr kumimoji="1" lang="ja-JP" altLang="en-US" sz="1600" b="1" i="0" u="none" strike="noStrike" kern="1200" cap="none" spc="0" normalizeH="0" baseline="0" noProof="0" dirty="0">
                <a:ln>
                  <a:noFill/>
                </a:ln>
                <a:solidFill>
                  <a:srgbClr val="000000"/>
                </a:solidFill>
                <a:effectLst/>
                <a:uLnTx/>
                <a:uFillTx/>
                <a:latin typeface="Meiryo UI"/>
                <a:ea typeface="Meiryo UI"/>
                <a:cs typeface="Arial"/>
              </a:rPr>
              <a:t>シンガポール金融管理庁（</a:t>
            </a:r>
            <a:r>
              <a:rPr kumimoji="1" lang="en-US" altLang="ja-JP" sz="1600" b="1" i="0" u="none" strike="noStrike" kern="1200" cap="none" spc="0" normalizeH="0" baseline="0" noProof="0" dirty="0">
                <a:ln>
                  <a:noFill/>
                </a:ln>
                <a:solidFill>
                  <a:srgbClr val="000000"/>
                </a:solidFill>
                <a:effectLst/>
                <a:uLnTx/>
                <a:uFillTx/>
                <a:latin typeface="Meiryo UI"/>
                <a:ea typeface="Meiryo UI"/>
                <a:cs typeface="Arial"/>
              </a:rPr>
              <a:t>MAS</a:t>
            </a:r>
            <a:r>
              <a:rPr kumimoji="1" lang="ja-JP" altLang="en-US" sz="1600" b="1" i="0" u="none" strike="noStrike" kern="1200" cap="none" spc="0" normalizeH="0" baseline="0" noProof="0" dirty="0">
                <a:ln>
                  <a:noFill/>
                </a:ln>
                <a:solidFill>
                  <a:srgbClr val="000000"/>
                </a:solidFill>
                <a:effectLst/>
                <a:uLnTx/>
                <a:uFillTx/>
                <a:latin typeface="Meiryo UI"/>
                <a:ea typeface="Meiryo UI"/>
                <a:cs typeface="Arial"/>
              </a:rPr>
              <a:t>）は、</a:t>
            </a:r>
            <a:r>
              <a:rPr kumimoji="1" lang="en-US" altLang="ja-JP" sz="1600" b="1" i="0" u="none" strike="noStrike" kern="1200" cap="none" spc="0" normalizeH="0" baseline="0" noProof="0" dirty="0">
                <a:ln>
                  <a:noFill/>
                </a:ln>
                <a:solidFill>
                  <a:srgbClr val="000000"/>
                </a:solidFill>
                <a:effectLst/>
                <a:uLnTx/>
                <a:uFillTx/>
                <a:latin typeface="Meiryo UI"/>
                <a:ea typeface="Meiryo UI"/>
                <a:cs typeface="Arial"/>
              </a:rPr>
              <a:t>2022</a:t>
            </a:r>
            <a:r>
              <a:rPr kumimoji="1" lang="ja-JP" altLang="en-US" sz="1600" b="1" i="0" u="none" strike="noStrike" kern="1200" cap="none" spc="0" normalizeH="0" baseline="0" noProof="0" dirty="0">
                <a:ln>
                  <a:noFill/>
                </a:ln>
                <a:solidFill>
                  <a:srgbClr val="000000"/>
                </a:solidFill>
                <a:effectLst/>
                <a:uLnTx/>
                <a:uFillTx/>
                <a:latin typeface="Meiryo UI"/>
                <a:ea typeface="Meiryo UI"/>
                <a:cs typeface="Arial"/>
              </a:rPr>
              <a:t>年</a:t>
            </a:r>
            <a:r>
              <a:rPr kumimoji="1" lang="en-US" altLang="ja-JP" sz="1600" b="1" i="0" u="none" strike="noStrike" kern="1200" cap="none" spc="0" normalizeH="0" baseline="0" noProof="0" dirty="0">
                <a:ln>
                  <a:noFill/>
                </a:ln>
                <a:solidFill>
                  <a:srgbClr val="000000"/>
                </a:solidFill>
                <a:effectLst/>
                <a:uLnTx/>
                <a:uFillTx/>
                <a:latin typeface="Meiryo UI"/>
                <a:ea typeface="Meiryo UI"/>
                <a:cs typeface="Arial"/>
              </a:rPr>
              <a:t>5</a:t>
            </a:r>
            <a:r>
              <a:rPr kumimoji="1" lang="ja-JP" altLang="en-US" sz="1600" b="1" i="0" u="none" strike="noStrike" kern="1200" cap="none" spc="0" normalizeH="0" baseline="0" noProof="0" dirty="0">
                <a:ln>
                  <a:noFill/>
                </a:ln>
                <a:solidFill>
                  <a:srgbClr val="000000"/>
                </a:solidFill>
                <a:effectLst/>
                <a:uLnTx/>
                <a:uFillTx/>
                <a:latin typeface="Meiryo UI"/>
                <a:ea typeface="Meiryo UI"/>
                <a:cs typeface="Arial"/>
              </a:rPr>
              <a:t>月にブロックチェーンを活用した資産トークン化のユースケースを探求する金融業界との共同イニシアチブである</a:t>
            </a:r>
            <a:r>
              <a:rPr kumimoji="1" lang="en-US" altLang="ja-JP" sz="1600" b="1" i="0" u="none" strike="noStrike" kern="1200" cap="none" spc="0" normalizeH="0" baseline="0" noProof="0" dirty="0">
                <a:ln>
                  <a:noFill/>
                </a:ln>
                <a:solidFill>
                  <a:srgbClr val="000000"/>
                </a:solidFill>
                <a:effectLst/>
                <a:uLnTx/>
                <a:uFillTx/>
                <a:latin typeface="Meiryo UI"/>
                <a:ea typeface="Meiryo UI"/>
                <a:cs typeface="Arial"/>
              </a:rPr>
              <a:t>Project Guardian</a:t>
            </a:r>
            <a:r>
              <a:rPr kumimoji="1" lang="ja-JP" altLang="en-US" sz="1600" b="1" i="0" u="none" strike="noStrike" kern="1200" cap="none" spc="0" normalizeH="0" baseline="0" noProof="0" dirty="0">
                <a:ln>
                  <a:noFill/>
                </a:ln>
                <a:solidFill>
                  <a:srgbClr val="000000"/>
                </a:solidFill>
                <a:effectLst/>
                <a:uLnTx/>
                <a:uFillTx/>
                <a:latin typeface="Meiryo UI"/>
                <a:ea typeface="Meiryo UI"/>
                <a:cs typeface="Arial"/>
              </a:rPr>
              <a:t>を発表し、その中で</a:t>
            </a:r>
            <a:r>
              <a:rPr kumimoji="1" lang="en-US" altLang="ja-JP" sz="1600" b="1" i="0" u="none" strike="noStrike" kern="1200" cap="none" spc="0" normalizeH="0" baseline="0" noProof="0" dirty="0">
                <a:ln>
                  <a:noFill/>
                </a:ln>
                <a:solidFill>
                  <a:srgbClr val="000000"/>
                </a:solidFill>
                <a:effectLst/>
                <a:uLnTx/>
                <a:uFillTx/>
                <a:latin typeface="Meiryo UI"/>
                <a:ea typeface="Meiryo UI"/>
                <a:cs typeface="Arial"/>
              </a:rPr>
              <a:t>4</a:t>
            </a:r>
            <a:r>
              <a:rPr kumimoji="1" lang="ja-JP" altLang="en-US" sz="1600" b="1" i="0" u="none" strike="noStrike" kern="1200" cap="none" spc="0" normalizeH="0" baseline="0" noProof="0" dirty="0" err="1">
                <a:ln>
                  <a:noFill/>
                </a:ln>
                <a:solidFill>
                  <a:srgbClr val="000000"/>
                </a:solidFill>
                <a:effectLst/>
                <a:uLnTx/>
                <a:uFillTx/>
                <a:latin typeface="Meiryo UI"/>
                <a:ea typeface="Meiryo UI"/>
                <a:cs typeface="Arial"/>
              </a:rPr>
              <a:t>つの</a:t>
            </a:r>
            <a:r>
              <a:rPr kumimoji="1" lang="ja-JP" altLang="en-US" sz="1600" b="1" i="0" u="none" strike="noStrike" kern="1200" cap="none" spc="0" normalizeH="0" baseline="0" noProof="0" dirty="0">
                <a:ln>
                  <a:noFill/>
                </a:ln>
                <a:solidFill>
                  <a:srgbClr val="000000"/>
                </a:solidFill>
                <a:effectLst/>
                <a:uLnTx/>
                <a:uFillTx/>
                <a:latin typeface="Meiryo UI"/>
                <a:ea typeface="Meiryo UI"/>
                <a:cs typeface="Arial"/>
              </a:rPr>
              <a:t>主要な分野でユースケースを開発するパイロットを実施するとしており、その一つに「信頼ある分散型金融（</a:t>
            </a:r>
            <a:r>
              <a:rPr kumimoji="1" lang="en-US" altLang="ja-JP" sz="1600" b="1" i="0" u="none" strike="noStrike" kern="1200" cap="none" spc="0" normalizeH="0" baseline="0" noProof="0" dirty="0" err="1">
                <a:ln>
                  <a:noFill/>
                </a:ln>
                <a:solidFill>
                  <a:srgbClr val="000000"/>
                </a:solidFill>
                <a:effectLst/>
                <a:uLnTx/>
                <a:uFillTx/>
                <a:latin typeface="Meiryo UI"/>
                <a:ea typeface="Meiryo UI"/>
                <a:cs typeface="Arial"/>
              </a:rPr>
              <a:t>DeFi</a:t>
            </a:r>
            <a:r>
              <a:rPr kumimoji="1" lang="ja-JP" altLang="en-US" sz="1600" b="1" i="0" u="none" strike="noStrike" kern="1200" cap="none" spc="0" normalizeH="0" baseline="0" noProof="0" dirty="0">
                <a:ln>
                  <a:noFill/>
                </a:ln>
                <a:solidFill>
                  <a:srgbClr val="000000"/>
                </a:solidFill>
                <a:effectLst/>
                <a:uLnTx/>
                <a:uFillTx/>
                <a:latin typeface="Meiryo UI"/>
                <a:ea typeface="Meiryo UI"/>
                <a:cs typeface="Arial"/>
              </a:rPr>
              <a:t>）の環境のための、参加するエンティティの検証可能な資格情報を発行・検証する独立したトラストアンカー」が挙げられている</a:t>
            </a:r>
            <a:r>
              <a:rPr kumimoji="1" lang="ja-JP" altLang="en-US" sz="1600" b="1" i="0" u="none" strike="noStrike" kern="1200" cap="none" spc="0" normalizeH="0" baseline="30000" noProof="0" dirty="0">
                <a:ln>
                  <a:noFill/>
                </a:ln>
                <a:solidFill>
                  <a:srgbClr val="000000"/>
                </a:solidFill>
                <a:effectLst/>
                <a:uLnTx/>
                <a:uFillTx/>
                <a:latin typeface="Meiryo UI"/>
                <a:ea typeface="Meiryo UI"/>
                <a:cs typeface="Arial"/>
              </a:rPr>
              <a:t>１</a:t>
            </a:r>
            <a:endParaRPr kumimoji="1" lang="en-US" altLang="ja-JP" sz="1600" b="1" i="0" u="none" strike="noStrike" kern="1200" cap="none" spc="0" normalizeH="0" baseline="30000" noProof="0" dirty="0">
              <a:ln>
                <a:noFill/>
              </a:ln>
              <a:solidFill>
                <a:srgbClr val="000000"/>
              </a:solidFill>
              <a:effectLst/>
              <a:uLnTx/>
              <a:uFillTx/>
              <a:latin typeface="Meiryo UI"/>
              <a:ea typeface="Meiryo UI"/>
              <a:cs typeface="Arial"/>
            </a:endParaRPr>
          </a:p>
        </p:txBody>
      </p:sp>
      <p:sp>
        <p:nvSpPr>
          <p:cNvPr id="34" name="正方形/長方形 33"/>
          <p:cNvSpPr/>
          <p:nvPr/>
        </p:nvSpPr>
        <p:spPr>
          <a:xfrm>
            <a:off x="331490" y="6294301"/>
            <a:ext cx="9242723"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rgbClr val="000000"/>
                </a:solidFill>
                <a:effectLst/>
                <a:uLnTx/>
                <a:uFillTx/>
                <a:latin typeface="Meiryo UI"/>
                <a:ea typeface="Meiryo UI"/>
                <a:cs typeface="+mn-cs"/>
              </a:rPr>
              <a:t>出所）</a:t>
            </a:r>
            <a:endParaRPr kumimoji="1" lang="en-US" altLang="ja-JP" sz="900" b="0" i="0" u="none" strike="noStrike" kern="1200" cap="none" spc="0" normalizeH="0" baseline="0" noProof="0" dirty="0">
              <a:ln>
                <a:noFill/>
              </a:ln>
              <a:solidFill>
                <a:srgbClr val="000000"/>
              </a:solidFill>
              <a:effectLst/>
              <a:uLnTx/>
              <a:uFillTx/>
              <a:latin typeface="Meiryo UI"/>
              <a:ea typeface="Meiryo U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rgbClr val="000000"/>
                </a:solidFill>
                <a:effectLst/>
                <a:uLnTx/>
                <a:uFillTx/>
                <a:latin typeface="Meiryo UI"/>
                <a:ea typeface="Meiryo UI"/>
                <a:cs typeface="+mn-cs"/>
              </a:rPr>
              <a:t>１　</a:t>
            </a:r>
            <a:r>
              <a:rPr kumimoji="1" lang="en-US" altLang="ja-JP" sz="900" b="0" i="0" u="none" strike="noStrike" kern="1200" cap="none" spc="0" normalizeH="0" baseline="0" noProof="0" dirty="0">
                <a:ln>
                  <a:noFill/>
                </a:ln>
                <a:solidFill>
                  <a:srgbClr val="000000"/>
                </a:solidFill>
                <a:effectLst/>
                <a:uLnTx/>
                <a:uFillTx/>
                <a:latin typeface="Meiryo UI"/>
                <a:ea typeface="Meiryo UI"/>
                <a:cs typeface="+mn-cs"/>
              </a:rPr>
              <a:t>https://www.mas.gov.sg/news/media-releases/2022/mas-partners-the-industry-to-pilot-use-cases-in-digital-assets</a:t>
            </a:r>
          </a:p>
        </p:txBody>
      </p:sp>
      <p:graphicFrame>
        <p:nvGraphicFramePr>
          <p:cNvPr id="2" name="表 1"/>
          <p:cNvGraphicFramePr>
            <a:graphicFrameLocks noGrp="1"/>
          </p:cNvGraphicFramePr>
          <p:nvPr>
            <p:extLst/>
          </p:nvPr>
        </p:nvGraphicFramePr>
        <p:xfrm>
          <a:off x="401272" y="2121455"/>
          <a:ext cx="9103455" cy="3036946"/>
        </p:xfrm>
        <a:graphic>
          <a:graphicData uri="http://schemas.openxmlformats.org/drawingml/2006/table">
            <a:tbl>
              <a:tblPr firstRow="1" bandRow="1">
                <a:tableStyleId>{5C22544A-7EE6-4342-B048-85BDC9FD1C3A}</a:tableStyleId>
              </a:tblPr>
              <a:tblGrid>
                <a:gridCol w="1904634">
                  <a:extLst>
                    <a:ext uri="{9D8B030D-6E8A-4147-A177-3AD203B41FA5}">
                      <a16:colId xmlns:a16="http://schemas.microsoft.com/office/drawing/2014/main" val="2019393366"/>
                    </a:ext>
                  </a:extLst>
                </a:gridCol>
                <a:gridCol w="7198821">
                  <a:extLst>
                    <a:ext uri="{9D8B030D-6E8A-4147-A177-3AD203B41FA5}">
                      <a16:colId xmlns:a16="http://schemas.microsoft.com/office/drawing/2014/main" val="2542741387"/>
                    </a:ext>
                  </a:extLst>
                </a:gridCol>
              </a:tblGrid>
              <a:tr h="417902">
                <a:tc>
                  <a:txBody>
                    <a:bodyPr/>
                    <a:lstStyle/>
                    <a:p>
                      <a:pPr algn="ctr"/>
                      <a:r>
                        <a:rPr kumimoji="1" lang="ja-JP" altLang="en-US" sz="1400" dirty="0">
                          <a:solidFill>
                            <a:schemeClr val="bg1"/>
                          </a:solidFill>
                          <a:latin typeface="+mn-ea"/>
                          <a:ea typeface="+mn-ea"/>
                        </a:rPr>
                        <a:t>分野</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90000"/>
                        <a:lumOff val="10000"/>
                      </a:schemeClr>
                    </a:solidFill>
                  </a:tcPr>
                </a:tc>
                <a:tc>
                  <a:txBody>
                    <a:bodyPr/>
                    <a:lstStyle/>
                    <a:p>
                      <a:pPr algn="ctr"/>
                      <a:r>
                        <a:rPr kumimoji="1" lang="ja-JP" altLang="en-US" sz="1400" dirty="0">
                          <a:solidFill>
                            <a:schemeClr val="bg1"/>
                          </a:solidFill>
                          <a:latin typeface="+mn-ea"/>
                          <a:ea typeface="+mn-ea"/>
                        </a:rPr>
                        <a:t>開発するユースケースの概要</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90000"/>
                        <a:lumOff val="10000"/>
                      </a:schemeClr>
                    </a:solidFill>
                  </a:tcPr>
                </a:tc>
                <a:extLst>
                  <a:ext uri="{0D108BD9-81ED-4DB2-BD59-A6C34878D82A}">
                    <a16:rowId xmlns:a16="http://schemas.microsoft.com/office/drawing/2014/main" val="1738459005"/>
                  </a:ext>
                </a:extLst>
              </a:tr>
              <a:tr h="583918">
                <a:tc>
                  <a:txBody>
                    <a:bodyPr/>
                    <a:lstStyle/>
                    <a:p>
                      <a:pPr algn="ctr"/>
                      <a:r>
                        <a:rPr kumimoji="1" lang="ja-JP" altLang="en-US" sz="1400" b="1" dirty="0">
                          <a:solidFill>
                            <a:schemeClr val="tx1"/>
                          </a:solidFill>
                          <a:latin typeface="+mn-ea"/>
                          <a:ea typeface="+mn-ea"/>
                        </a:rPr>
                        <a:t>オープンで相互運用</a:t>
                      </a:r>
                      <a:endParaRPr kumimoji="1" lang="en-US" altLang="ja-JP" sz="1400" b="1" dirty="0">
                        <a:solidFill>
                          <a:schemeClr val="tx1"/>
                        </a:solidFill>
                        <a:latin typeface="+mn-ea"/>
                        <a:ea typeface="+mn-ea"/>
                      </a:endParaRPr>
                    </a:p>
                    <a:p>
                      <a:pPr algn="ctr"/>
                      <a:r>
                        <a:rPr kumimoji="1" lang="ja-JP" altLang="en-US" sz="1400" b="1" dirty="0">
                          <a:solidFill>
                            <a:schemeClr val="tx1"/>
                          </a:solidFill>
                          <a:latin typeface="+mn-ea"/>
                          <a:ea typeface="+mn-ea"/>
                        </a:rPr>
                        <a:t>可能なネットワーク</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10000"/>
                        <a:lumOff val="90000"/>
                      </a:schemeClr>
                    </a:solidFill>
                  </a:tcPr>
                </a:tc>
                <a:tc>
                  <a:txBody>
                    <a:bodyPr/>
                    <a:lstStyle/>
                    <a:p>
                      <a:r>
                        <a:rPr kumimoji="1" lang="ja-JP" altLang="en-US" sz="1400" dirty="0">
                          <a:latin typeface="+mn-ea"/>
                          <a:ea typeface="+mn-ea"/>
                        </a:rPr>
                        <a:t>パブリックブロックチェーンを使用し、デジタル資産を取引できるようにするオープンで、既存の金融インフラストラクチャとも相互運用可能なネットワークを構築する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870883971"/>
                  </a:ext>
                </a:extLst>
              </a:tr>
              <a:tr h="824355">
                <a:tc>
                  <a:txBody>
                    <a:bodyPr/>
                    <a:lstStyle/>
                    <a:p>
                      <a:pPr marL="0" marR="0" lvl="0" indent="0" algn="ctr" defTabSz="609559" rtl="0" eaLnBrk="1" fontAlgn="auto" latinLnBrk="0" hangingPunct="1">
                        <a:lnSpc>
                          <a:spcPct val="100000"/>
                        </a:lnSpc>
                        <a:spcBef>
                          <a:spcPts val="0"/>
                        </a:spcBef>
                        <a:spcAft>
                          <a:spcPts val="0"/>
                        </a:spcAft>
                        <a:buClrTx/>
                        <a:buSzTx/>
                        <a:buFontTx/>
                        <a:buNone/>
                        <a:tabLst/>
                        <a:defRPr/>
                      </a:pPr>
                      <a:r>
                        <a:rPr lang="ja-JP" altLang="en-US" sz="1400" b="1" dirty="0">
                          <a:solidFill>
                            <a:schemeClr val="accent4"/>
                          </a:solidFill>
                          <a:latin typeface="+mn-ea"/>
                          <a:ea typeface="+mn-ea"/>
                        </a:rPr>
                        <a:t>トラストアンカー</a:t>
                      </a:r>
                      <a:endParaRPr kumimoji="1" lang="en-US" altLang="ja-JP" sz="1200" b="1" i="0" u="none" strike="noStrike" kern="1200" cap="none" spc="0" normalizeH="0" baseline="0" noProof="0" dirty="0">
                        <a:ln>
                          <a:noFill/>
                        </a:ln>
                        <a:solidFill>
                          <a:schemeClr val="accent4"/>
                        </a:solidFill>
                        <a:effectLst/>
                        <a:uLnTx/>
                        <a:uFillTx/>
                        <a:latin typeface="+mn-ea"/>
                        <a:ea typeface="+mn-ea"/>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r>
                        <a:rPr kumimoji="1" lang="ja-JP" altLang="en-US" sz="1400" dirty="0">
                          <a:latin typeface="+mn-ea"/>
                          <a:ea typeface="+mn-ea"/>
                        </a:rPr>
                        <a:t>独立したトラストアンカーの共通のトラストレイヤーを通じて、</a:t>
                      </a:r>
                      <a:r>
                        <a:rPr kumimoji="1" lang="en-US" altLang="ja-JP" sz="1400" dirty="0" err="1">
                          <a:latin typeface="+mn-ea"/>
                          <a:ea typeface="+mn-ea"/>
                        </a:rPr>
                        <a:t>DeFi</a:t>
                      </a:r>
                      <a:r>
                        <a:rPr kumimoji="1" lang="ja-JP" altLang="en-US" sz="1400" baseline="30000" dirty="0">
                          <a:latin typeface="+mn-ea"/>
                          <a:ea typeface="+mn-ea"/>
                        </a:rPr>
                        <a:t>＊</a:t>
                      </a:r>
                      <a:r>
                        <a:rPr kumimoji="1" lang="ja-JP" altLang="en-US" sz="1400" dirty="0">
                          <a:latin typeface="+mn-ea"/>
                          <a:ea typeface="+mn-ea"/>
                        </a:rPr>
                        <a:t>プロトコルを実行するための信頼ある環境を確立する。トラストアンカーは、</a:t>
                      </a:r>
                      <a:r>
                        <a:rPr kumimoji="1" lang="en-US" altLang="ja-JP" sz="1400" dirty="0" err="1">
                          <a:latin typeface="+mn-ea"/>
                          <a:ea typeface="+mn-ea"/>
                        </a:rPr>
                        <a:t>DeFi</a:t>
                      </a:r>
                      <a:r>
                        <a:rPr kumimoji="1" lang="ja-JP" altLang="en-US" sz="1400" dirty="0">
                          <a:latin typeface="+mn-ea"/>
                          <a:ea typeface="+mn-ea"/>
                        </a:rPr>
                        <a:t>プロトコルへの参加を希望するエンティティに検証可能な資格情報をスクリーニング、検証、発行する規制対象の金融機関である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28245531"/>
                  </a:ext>
                </a:extLst>
              </a:tr>
              <a:tr h="583918">
                <a:tc>
                  <a:txBody>
                    <a:bodyPr/>
                    <a:lstStyle/>
                    <a:p>
                      <a:pPr marL="0" marR="0" lvl="0" indent="0" algn="ctr" defTabSz="609559" rtl="0" eaLnBrk="1" fontAlgn="auto" latinLnBrk="0" hangingPunct="1">
                        <a:lnSpc>
                          <a:spcPct val="100000"/>
                        </a:lnSpc>
                        <a:spcBef>
                          <a:spcPts val="0"/>
                        </a:spcBef>
                        <a:spcAft>
                          <a:spcPts val="0"/>
                        </a:spcAft>
                        <a:buClrTx/>
                        <a:buSzTx/>
                        <a:buFontTx/>
                        <a:buNone/>
                        <a:tabLst/>
                        <a:defRPr/>
                      </a:pPr>
                      <a:r>
                        <a:rPr lang="ja-JP" altLang="en-US" sz="1400" b="1" dirty="0">
                          <a:solidFill>
                            <a:schemeClr val="tx1"/>
                          </a:solidFill>
                          <a:latin typeface="+mn-ea"/>
                          <a:ea typeface="+mn-ea"/>
                        </a:rPr>
                        <a:t>資産のトークン化</a:t>
                      </a:r>
                      <a:endParaRPr kumimoji="1" lang="en-US" altLang="ja-JP" sz="1200" b="1" i="0" u="none" strike="noStrike" kern="1200" cap="none" spc="0" normalizeH="0" baseline="0" noProof="0" dirty="0">
                        <a:ln>
                          <a:noFill/>
                        </a:ln>
                        <a:solidFill>
                          <a:schemeClr val="tx1"/>
                        </a:solidFill>
                        <a:effectLst/>
                        <a:uLnTx/>
                        <a:uFillTx/>
                        <a:latin typeface="+mn-ea"/>
                        <a:ea typeface="+mn-ea"/>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10000"/>
                        <a:lumOff val="90000"/>
                      </a:schemeClr>
                    </a:solidFill>
                  </a:tcPr>
                </a:tc>
                <a:tc>
                  <a:txBody>
                    <a:bodyPr/>
                    <a:lstStyle/>
                    <a:p>
                      <a:r>
                        <a:rPr kumimoji="1" lang="ja-JP" altLang="en-US" sz="1400" dirty="0">
                          <a:latin typeface="+mn-ea"/>
                          <a:ea typeface="+mn-ea"/>
                        </a:rPr>
                        <a:t>デジタル伝送が可能な資産のセキュリティや、パブリックブロックチェーン上の預金受取機関によって発行されるトークン化された預金の利用を検討する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833502507"/>
                  </a:ext>
                </a:extLst>
              </a:tr>
              <a:tr h="626853">
                <a:tc>
                  <a:txBody>
                    <a:bodyPr/>
                    <a:lstStyle/>
                    <a:p>
                      <a:pPr lvl="0" algn="ctr">
                        <a:spcBef>
                          <a:spcPts val="300"/>
                        </a:spcBef>
                        <a:defRPr/>
                      </a:pPr>
                      <a:r>
                        <a:rPr lang="ja-JP" altLang="en-US" sz="1400" b="1" dirty="0">
                          <a:solidFill>
                            <a:schemeClr val="tx1"/>
                          </a:solidFill>
                          <a:latin typeface="+mn-ea"/>
                          <a:ea typeface="+mn-ea"/>
                        </a:rPr>
                        <a:t>機関グレードの</a:t>
                      </a:r>
                      <a:endParaRPr lang="en-US" altLang="ja-JP" sz="1400" b="1" dirty="0">
                        <a:solidFill>
                          <a:schemeClr val="tx1"/>
                        </a:solidFill>
                        <a:latin typeface="+mn-ea"/>
                        <a:ea typeface="+mn-ea"/>
                      </a:endParaRPr>
                    </a:p>
                    <a:p>
                      <a:pPr lvl="0" algn="ctr">
                        <a:spcBef>
                          <a:spcPts val="300"/>
                        </a:spcBef>
                        <a:defRPr/>
                      </a:pPr>
                      <a:r>
                        <a:rPr lang="en-US" altLang="ja-JP" sz="1400" b="1" dirty="0" err="1">
                          <a:solidFill>
                            <a:schemeClr val="tx1"/>
                          </a:solidFill>
                          <a:latin typeface="+mn-ea"/>
                          <a:ea typeface="+mn-ea"/>
                        </a:rPr>
                        <a:t>DeFi</a:t>
                      </a:r>
                      <a:r>
                        <a:rPr lang="ja-JP" altLang="en-US" sz="1400" b="1" dirty="0">
                          <a:solidFill>
                            <a:schemeClr val="tx1"/>
                          </a:solidFill>
                          <a:latin typeface="+mn-ea"/>
                          <a:ea typeface="+mn-ea"/>
                        </a:rPr>
                        <a:t>プロトコル</a:t>
                      </a:r>
                      <a:endParaRPr kumimoji="1" lang="en-US" altLang="ja-JP" sz="1200" b="1" i="0" u="none" strike="noStrike" kern="1200" cap="none" spc="0" normalizeH="0" baseline="0" noProof="0" dirty="0">
                        <a:ln>
                          <a:noFill/>
                        </a:ln>
                        <a:solidFill>
                          <a:schemeClr val="tx1"/>
                        </a:solidFill>
                        <a:effectLst/>
                        <a:uLnTx/>
                        <a:uFillTx/>
                        <a:latin typeface="+mn-ea"/>
                        <a:ea typeface="+mn-ea"/>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10000"/>
                        <a:lumOff val="90000"/>
                      </a:schemeClr>
                    </a:solidFill>
                  </a:tcPr>
                </a:tc>
                <a:tc>
                  <a:txBody>
                    <a:bodyPr/>
                    <a:lstStyle/>
                    <a:p>
                      <a:r>
                        <a:rPr kumimoji="1" lang="ja-JP" altLang="en-US" sz="1400" dirty="0">
                          <a:latin typeface="+mn-ea"/>
                          <a:ea typeface="+mn-ea"/>
                        </a:rPr>
                        <a:t>市場操作と運用リスクを軽減するために、</a:t>
                      </a:r>
                      <a:r>
                        <a:rPr kumimoji="1" lang="en-US" altLang="ja-JP" sz="1400" dirty="0" err="1">
                          <a:latin typeface="+mn-ea"/>
                          <a:ea typeface="+mn-ea"/>
                        </a:rPr>
                        <a:t>DeFi</a:t>
                      </a:r>
                      <a:r>
                        <a:rPr kumimoji="1" lang="ja-JP" altLang="en-US" sz="1400" dirty="0">
                          <a:latin typeface="+mn-ea"/>
                          <a:ea typeface="+mn-ea"/>
                        </a:rPr>
                        <a:t>プロトコルに規制上のセーフガードとコントロールを導入することを検討する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23449418"/>
                  </a:ext>
                </a:extLst>
              </a:tr>
            </a:tbl>
          </a:graphicData>
        </a:graphic>
      </p:graphicFrame>
      <p:sp>
        <p:nvSpPr>
          <p:cNvPr id="44" name="テキスト ボックス 43"/>
          <p:cNvSpPr txBox="1"/>
          <p:nvPr/>
        </p:nvSpPr>
        <p:spPr>
          <a:xfrm>
            <a:off x="2615697" y="1707738"/>
            <a:ext cx="4802934" cy="252179"/>
          </a:xfrm>
          <a:prstGeom prst="rect">
            <a:avLst/>
          </a:prstGeom>
          <a:noFill/>
        </p:spPr>
        <p:txBody>
          <a:bodyPr wrap="none" lIns="0" rIns="0" rtlCol="0">
            <a:noAutofit/>
          </a:bodyPr>
          <a:lstStyle/>
          <a:p>
            <a:pPr marL="0" marR="0" lvl="0" indent="0" algn="ctr" defTabSz="288000" rtl="0" eaLnBrk="1" fontAlgn="auto" latinLnBrk="0" hangingPunct="1">
              <a:lnSpc>
                <a:spcPct val="100000"/>
              </a:lnSpc>
              <a:spcBef>
                <a:spcPts val="0"/>
              </a:spcBef>
              <a:spcAft>
                <a:spcPts val="0"/>
              </a:spcAft>
              <a:buClrTx/>
              <a:buSzTx/>
              <a:buFontTx/>
              <a:buNone/>
              <a:tabLst/>
              <a:defRPr/>
            </a:pPr>
            <a:r>
              <a:rPr kumimoji="1" lang="en-US" altLang="ja-JP" sz="1600" b="1" i="0" u="sng" strike="noStrike" kern="1200" cap="none" spc="0" normalizeH="0" baseline="0" noProof="0" dirty="0">
                <a:ln>
                  <a:noFill/>
                </a:ln>
                <a:solidFill>
                  <a:srgbClr val="070F26">
                    <a:lumMod val="75000"/>
                    <a:lumOff val="25000"/>
                  </a:srgbClr>
                </a:solidFill>
                <a:effectLst/>
                <a:uLnTx/>
                <a:uFillTx/>
                <a:latin typeface="Arial"/>
                <a:ea typeface="Meiryo UI"/>
                <a:cs typeface="+mn-cs"/>
              </a:rPr>
              <a:t>Project Guardian</a:t>
            </a:r>
            <a:r>
              <a:rPr kumimoji="1" lang="ja-JP" altLang="en-US" sz="1600" b="1" i="0" u="sng" strike="noStrike" kern="1200" cap="none" spc="0" normalizeH="0" baseline="0" noProof="0" dirty="0">
                <a:ln>
                  <a:noFill/>
                </a:ln>
                <a:solidFill>
                  <a:srgbClr val="070F26">
                    <a:lumMod val="75000"/>
                    <a:lumOff val="25000"/>
                  </a:srgbClr>
                </a:solidFill>
                <a:effectLst/>
                <a:uLnTx/>
                <a:uFillTx/>
                <a:latin typeface="Arial"/>
                <a:ea typeface="Meiryo UI"/>
                <a:cs typeface="+mn-cs"/>
              </a:rPr>
              <a:t>で開発される４分野のユースケース</a:t>
            </a:r>
            <a:endParaRPr kumimoji="1" lang="ja-JP" altLang="en-US" sz="1600" b="1" i="0" u="sng" strike="noStrike" kern="1200" cap="none" spc="0" normalizeH="0" baseline="0" noProof="0" dirty="0">
              <a:ln>
                <a:noFill/>
              </a:ln>
              <a:solidFill>
                <a:srgbClr val="070F26">
                  <a:lumMod val="75000"/>
                  <a:lumOff val="25000"/>
                </a:srgbClr>
              </a:solidFill>
              <a:effectLst/>
              <a:uLnTx/>
              <a:uFillTx/>
              <a:latin typeface="Meiryo UI"/>
              <a:ea typeface="Meiryo UI"/>
              <a:cs typeface="+mn-cs"/>
            </a:endParaRPr>
          </a:p>
        </p:txBody>
      </p:sp>
      <p:sp>
        <p:nvSpPr>
          <p:cNvPr id="3" name="テキスト ボックス 2"/>
          <p:cNvSpPr txBox="1"/>
          <p:nvPr/>
        </p:nvSpPr>
        <p:spPr>
          <a:xfrm>
            <a:off x="401272" y="5158402"/>
            <a:ext cx="9103454" cy="914400"/>
          </a:xfrm>
          <a:prstGeom prst="rect">
            <a:avLst/>
          </a:prstGeom>
        </p:spPr>
        <p:txBody>
          <a:bodyPr vert="horz" wrap="none" lIns="0" tIns="45720" rIns="0" bIns="45720" rtlCol="0" anchor="t" anchorCtr="0">
            <a:normAutofit fontScale="975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rgbClr val="000000"/>
                </a:solidFill>
                <a:effectLst/>
                <a:uLnTx/>
                <a:uFillTx/>
                <a:latin typeface="Meiryo UI"/>
                <a:ea typeface="Meiryo UI"/>
                <a:cs typeface="+mn-cs"/>
              </a:rPr>
              <a:t>＊</a:t>
            </a:r>
            <a:r>
              <a:rPr kumimoji="1" lang="en-US" altLang="ja-JP" sz="900" b="0" i="0" u="none" strike="noStrike" kern="1200" cap="none" spc="0" normalizeH="0" baseline="0" noProof="0" dirty="0" err="1">
                <a:ln>
                  <a:noFill/>
                </a:ln>
                <a:solidFill>
                  <a:srgbClr val="000000"/>
                </a:solidFill>
                <a:effectLst/>
                <a:uLnTx/>
                <a:uFillTx/>
                <a:latin typeface="Meiryo UI"/>
                <a:ea typeface="Meiryo UI"/>
                <a:cs typeface="+mn-cs"/>
              </a:rPr>
              <a:t>DeFi</a:t>
            </a:r>
            <a:r>
              <a:rPr kumimoji="1" lang="ja-JP" altLang="en-US" sz="900" b="0" i="0" u="none" strike="noStrike" kern="1200" cap="none" spc="0" normalizeH="0" baseline="0" noProof="0" dirty="0">
                <a:ln>
                  <a:noFill/>
                </a:ln>
                <a:solidFill>
                  <a:srgbClr val="000000"/>
                </a:solidFill>
                <a:effectLst/>
                <a:uLnTx/>
                <a:uFillTx/>
                <a:latin typeface="Meiryo UI"/>
                <a:ea typeface="Meiryo UI"/>
                <a:cs typeface="+mn-cs"/>
              </a:rPr>
              <a:t>：ブロックチェーン上に構築された金融エコシステムの総称であり、既存の中央集権的な金融サービス管理主体（政府・銀行）の介在を必要としない仕組み。</a:t>
            </a:r>
            <a:r>
              <a:rPr kumimoji="1" lang="en-US" altLang="ja-JP" sz="900" b="0" i="0" u="none" strike="noStrike" kern="1200" cap="none" spc="0" normalizeH="0" baseline="0" noProof="0" dirty="0">
                <a:ln>
                  <a:noFill/>
                </a:ln>
                <a:solidFill>
                  <a:srgbClr val="000000"/>
                </a:solidFill>
                <a:effectLst/>
                <a:uLnTx/>
                <a:uFillTx/>
                <a:latin typeface="Meiryo UI"/>
                <a:ea typeface="Meiryo UI"/>
                <a:cs typeface="+mn-cs"/>
              </a:rPr>
              <a:t/>
            </a:r>
            <a:br>
              <a:rPr kumimoji="1" lang="en-US" altLang="ja-JP" sz="900" b="0" i="0" u="none" strike="noStrike" kern="1200" cap="none" spc="0" normalizeH="0" baseline="0" noProof="0" dirty="0">
                <a:ln>
                  <a:noFill/>
                </a:ln>
                <a:solidFill>
                  <a:srgbClr val="000000"/>
                </a:solidFill>
                <a:effectLst/>
                <a:uLnTx/>
                <a:uFillTx/>
                <a:latin typeface="Meiryo UI"/>
                <a:ea typeface="Meiryo UI"/>
                <a:cs typeface="+mn-cs"/>
              </a:rPr>
            </a:br>
            <a:r>
              <a:rPr kumimoji="1" lang="ja-JP" altLang="en-US" sz="900" b="0" i="0" u="none" strike="noStrike" kern="1200" cap="none" spc="0" normalizeH="0" baseline="0" noProof="0" dirty="0">
                <a:ln>
                  <a:noFill/>
                </a:ln>
                <a:solidFill>
                  <a:srgbClr val="000000"/>
                </a:solidFill>
                <a:effectLst/>
                <a:uLnTx/>
                <a:uFillTx/>
                <a:latin typeface="Meiryo UI"/>
                <a:ea typeface="Meiryo UI"/>
                <a:cs typeface="+mn-cs"/>
              </a:rPr>
              <a:t>　　　　　　 ブロックチェーンによるスマートコントラクトや改ざん・不正の困難性によって、ユーザー同士の迅速かつセキュアな金融取引を実行可能にすると期待されている</a:t>
            </a:r>
            <a:r>
              <a:rPr kumimoji="1" lang="ja-JP" altLang="en-US" sz="1100" b="0" i="0" u="none" strike="noStrike" kern="1200" cap="none" spc="0" normalizeH="0" baseline="0" noProof="0" dirty="0">
                <a:ln>
                  <a:noFill/>
                </a:ln>
                <a:solidFill>
                  <a:srgbClr val="000000"/>
                </a:solidFill>
                <a:effectLst/>
                <a:uLnTx/>
                <a:uFillTx/>
                <a:latin typeface="Meiryo UI"/>
                <a:ea typeface="Meiryo UI"/>
                <a:cs typeface="+mn-cs"/>
              </a:rPr>
              <a:t>。</a:t>
            </a:r>
            <a:endParaRPr kumimoji="1" lang="en-US" altLang="ja-JP" sz="1100" b="0" i="0" u="none" strike="noStrike" kern="1200" cap="none" spc="0" normalizeH="0" baseline="0" noProof="0" dirty="0">
              <a:ln>
                <a:noFill/>
              </a:ln>
              <a:solidFill>
                <a:srgbClr val="000000"/>
              </a:solidFill>
              <a:effectLst/>
              <a:uLnTx/>
              <a:uFillTx/>
              <a:latin typeface="Meiryo UI"/>
              <a:ea typeface="Meiryo U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Meiryo UI"/>
                <a:ea typeface="Meiryo UI"/>
                <a:cs typeface="+mn-cs"/>
              </a:rPr>
              <a:t>　　　　　　 　　　　　　</a:t>
            </a:r>
          </a:p>
        </p:txBody>
      </p:sp>
    </p:spTree>
    <p:extLst>
      <p:ext uri="{BB962C8B-B14F-4D97-AF65-F5344CB8AC3E}">
        <p14:creationId xmlns:p14="http://schemas.microsoft.com/office/powerpoint/2010/main" val="1176296533"/>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タイトル 7"/>
          <p:cNvSpPr>
            <a:spLocks noGrp="1"/>
          </p:cNvSpPr>
          <p:nvPr>
            <p:ph type="title"/>
          </p:nvPr>
        </p:nvSpPr>
        <p:spPr>
          <a:xfrm>
            <a:off x="331490" y="164692"/>
            <a:ext cx="9243021" cy="497459"/>
          </a:xfrm>
        </p:spPr>
        <p:txBody>
          <a:bodyPr>
            <a:normAutofit fontScale="90000"/>
          </a:bodyPr>
          <a:lstStyle/>
          <a:p>
            <a:r>
              <a:rPr lang="en-US" altLang="ja-JP" sz="1100" dirty="0">
                <a:solidFill>
                  <a:srgbClr val="002060"/>
                </a:solidFill>
              </a:rPr>
              <a:t>3.3.4</a:t>
            </a:r>
            <a:r>
              <a:rPr lang="ja-JP" altLang="en-US" sz="1100" dirty="0">
                <a:solidFill>
                  <a:srgbClr val="002060"/>
                </a:solidFill>
              </a:rPr>
              <a:t>　自己主権型／分散型アイデンティティに関する取り組み・ユースケース　</a:t>
            </a:r>
            <a:r>
              <a:rPr lang="en-US" altLang="ja-JP" sz="1400" b="1" spc="0" dirty="0">
                <a:solidFill>
                  <a:srgbClr val="002060"/>
                </a:solidFill>
              </a:rPr>
              <a:t/>
            </a:r>
            <a:br>
              <a:rPr lang="en-US" altLang="ja-JP" sz="1400" b="1" spc="0" dirty="0">
                <a:solidFill>
                  <a:srgbClr val="002060"/>
                </a:solidFill>
              </a:rPr>
            </a:br>
            <a:r>
              <a:rPr lang="en-US" altLang="ja-JP" sz="2000" b="1" spc="0" dirty="0">
                <a:solidFill>
                  <a:srgbClr val="002060"/>
                </a:solidFill>
              </a:rPr>
              <a:t>Open Attestation</a:t>
            </a:r>
            <a:endParaRPr lang="ja-JP" altLang="en-US" sz="3100" b="1" spc="0" dirty="0">
              <a:solidFill>
                <a:srgbClr val="002060"/>
              </a:solidFill>
            </a:endParaRPr>
          </a:p>
        </p:txBody>
      </p:sp>
      <p:sp>
        <p:nvSpPr>
          <p:cNvPr id="10" name="正方形/長方形 9"/>
          <p:cNvSpPr/>
          <p:nvPr/>
        </p:nvSpPr>
        <p:spPr>
          <a:xfrm>
            <a:off x="8260080" y="74294"/>
            <a:ext cx="1314431" cy="186395"/>
          </a:xfrm>
          <a:prstGeom prst="rect">
            <a:avLst/>
          </a:prstGeom>
          <a:solidFill>
            <a:schemeClr val="accent2">
              <a:lumMod val="25000"/>
              <a:lumOff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シンガポール</a:t>
            </a:r>
          </a:p>
        </p:txBody>
      </p:sp>
      <p:sp>
        <p:nvSpPr>
          <p:cNvPr id="11" name="正方形/長方形 10"/>
          <p:cNvSpPr/>
          <p:nvPr/>
        </p:nvSpPr>
        <p:spPr>
          <a:xfrm>
            <a:off x="8260080" y="287160"/>
            <a:ext cx="1314431" cy="186395"/>
          </a:xfrm>
          <a:prstGeom prst="rect">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インド</a:t>
            </a:r>
          </a:p>
        </p:txBody>
      </p:sp>
      <p:sp>
        <p:nvSpPr>
          <p:cNvPr id="12" name="コンテンツ プレースホルダー 1"/>
          <p:cNvSpPr txBox="1">
            <a:spLocks/>
          </p:cNvSpPr>
          <p:nvPr/>
        </p:nvSpPr>
        <p:spPr>
          <a:xfrm>
            <a:off x="335693" y="643475"/>
            <a:ext cx="9362943" cy="1020433"/>
          </a:xfrm>
          <a:prstGeom prst="rect">
            <a:avLst/>
          </a:prstGeom>
          <a:ln>
            <a:noFill/>
          </a:ln>
        </p:spPr>
        <p:txBody>
          <a:bodyPr/>
          <a:lstStyle>
            <a:lvl1pPr marL="0" indent="0" algn="l" defTabSz="609559" rtl="0" eaLnBrk="1" fontAlgn="base" hangingPunct="1">
              <a:spcBef>
                <a:spcPct val="20000"/>
              </a:spcBef>
              <a:spcAft>
                <a:spcPct val="0"/>
              </a:spcAft>
              <a:buFont typeface="Arial" pitchFamily="34" charset="0"/>
              <a:buNone/>
              <a:defRPr kumimoji="1" sz="2000" kern="1200">
                <a:solidFill>
                  <a:schemeClr val="tx1"/>
                </a:solidFill>
                <a:latin typeface="+mn-ea"/>
                <a:ea typeface="+mn-ea"/>
                <a:cs typeface="Arial"/>
              </a:defRPr>
            </a:lvl1pPr>
            <a:lvl2pPr marL="910105" indent="-300545"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2pPr>
            <a:lvl3pPr marL="1454051" indent="-234935"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3pPr>
            <a:lvl4pPr marL="2059377" indent="-230703"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4pPr>
            <a:lvl5pPr marL="2666818" indent="-228585"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a:lstStyle>
          <a:p>
            <a:pPr marL="0" marR="0" lvl="0" indent="0" algn="l" defTabSz="609559" rtl="0" eaLnBrk="1" fontAlgn="base" latinLnBrk="0" hangingPunct="1">
              <a:lnSpc>
                <a:spcPct val="100000"/>
              </a:lnSpc>
              <a:spcBef>
                <a:spcPct val="20000"/>
              </a:spcBef>
              <a:spcAft>
                <a:spcPct val="0"/>
              </a:spcAft>
              <a:buClrTx/>
              <a:buSzTx/>
              <a:buFont typeface="Arial" pitchFamily="34" charset="0"/>
              <a:buNone/>
              <a:tabLst/>
              <a:defRPr/>
            </a:pPr>
            <a:r>
              <a:rPr kumimoji="1" lang="en-US" altLang="ja-JP" sz="1600" b="1" i="0" u="none" strike="noStrike" kern="1200" cap="none" spc="0" normalizeH="0" baseline="0" noProof="0" dirty="0" err="1">
                <a:ln>
                  <a:noFill/>
                </a:ln>
                <a:solidFill>
                  <a:srgbClr val="000000">
                    <a:lumMod val="85000"/>
                    <a:lumOff val="15000"/>
                  </a:srgbClr>
                </a:solidFill>
                <a:effectLst/>
                <a:uLnTx/>
                <a:uFillTx/>
                <a:latin typeface="Meiryo UI"/>
                <a:ea typeface="Meiryo UI"/>
                <a:cs typeface="Arial"/>
              </a:rPr>
              <a:t>Govtech</a:t>
            </a:r>
            <a:r>
              <a:rPr kumimoji="1" lang="ja-JP" altLang="en-US" sz="1600" b="1"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は、ブロックチェーンを利用した文書の発行・検証のオープンソースフレームワークである</a:t>
            </a:r>
            <a:r>
              <a:rPr kumimoji="1" lang="en-US" altLang="ja-JP" sz="1600" b="1" i="0" u="none" strike="noStrike" kern="1200" cap="none" spc="0" normalizeH="0" baseline="0" noProof="0" dirty="0" err="1">
                <a:ln>
                  <a:noFill/>
                </a:ln>
                <a:solidFill>
                  <a:srgbClr val="000000">
                    <a:lumMod val="85000"/>
                    <a:lumOff val="15000"/>
                  </a:srgbClr>
                </a:solidFill>
                <a:effectLst/>
                <a:uLnTx/>
                <a:uFillTx/>
                <a:latin typeface="Meiryo UI"/>
                <a:ea typeface="Meiryo UI"/>
                <a:cs typeface="Arial"/>
              </a:rPr>
              <a:t>OpenAttestation</a:t>
            </a:r>
            <a:r>
              <a:rPr kumimoji="1" lang="ja-JP" altLang="en-US" sz="1600" b="1"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を構築しており、下記のようなブロックチェーンを活用した各種証明書の発行・検証サービスを開発している</a:t>
            </a:r>
          </a:p>
        </p:txBody>
      </p:sp>
      <p:sp>
        <p:nvSpPr>
          <p:cNvPr id="34" name="テキスト ボックス 33"/>
          <p:cNvSpPr txBox="1"/>
          <p:nvPr/>
        </p:nvSpPr>
        <p:spPr>
          <a:xfrm>
            <a:off x="2910840" y="6030799"/>
            <a:ext cx="6404590" cy="279001"/>
          </a:xfrm>
          <a:prstGeom prst="rect">
            <a:avLst/>
          </a:prstGeom>
          <a:noFill/>
          <a:ln>
            <a:noFill/>
          </a:ln>
        </p:spPr>
        <p:txBody>
          <a:bodyPr wrap="square" lIns="36000" tIns="36000" rIns="36000" bIns="36000"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rgbClr val="000000"/>
                </a:solidFill>
                <a:effectLst/>
                <a:uLnTx/>
                <a:uFillTx/>
                <a:latin typeface="Meiryo UI"/>
                <a:ea typeface="Meiryo UI"/>
                <a:cs typeface="+mn-cs"/>
              </a:rPr>
              <a:t>出所）</a:t>
            </a:r>
            <a:r>
              <a:rPr kumimoji="1" lang="en-US" altLang="ja-JP" sz="900" b="0" i="0" u="none" strike="noStrike" kern="1200" cap="none" spc="0" normalizeH="0" baseline="0" noProof="0" dirty="0">
                <a:ln>
                  <a:noFill/>
                </a:ln>
                <a:solidFill>
                  <a:srgbClr val="000000"/>
                </a:solidFill>
                <a:effectLst/>
                <a:uLnTx/>
                <a:uFillTx/>
                <a:latin typeface="Meiryo UI"/>
                <a:ea typeface="Meiryo UI"/>
                <a:cs typeface="+mn-cs"/>
              </a:rPr>
              <a:t>https://www.developer.tech.gov.sg/products/categories/blockchain/opencerts/overview.html</a:t>
            </a:r>
            <a:r>
              <a:rPr kumimoji="1" lang="ja-JP" altLang="en-US" sz="900" b="0" i="0" u="none" strike="noStrike" kern="1200" cap="none" spc="0" normalizeH="0" baseline="0" noProof="0" dirty="0">
                <a:ln>
                  <a:noFill/>
                </a:ln>
                <a:solidFill>
                  <a:srgbClr val="000000"/>
                </a:solidFill>
                <a:effectLst/>
                <a:uLnTx/>
                <a:uFillTx/>
                <a:latin typeface="Meiryo UI"/>
                <a:ea typeface="Meiryo UI"/>
                <a:cs typeface="+mn-cs"/>
              </a:rPr>
              <a:t>　　</a:t>
            </a:r>
          </a:p>
        </p:txBody>
      </p:sp>
      <p:pic>
        <p:nvPicPr>
          <p:cNvPr id="35" name="図 34"/>
          <p:cNvPicPr>
            <a:picLocks noChangeAspect="1"/>
          </p:cNvPicPr>
          <p:nvPr/>
        </p:nvPicPr>
        <p:blipFill>
          <a:blip r:embed="rId2"/>
          <a:stretch>
            <a:fillRect/>
          </a:stretch>
        </p:blipFill>
        <p:spPr>
          <a:xfrm>
            <a:off x="539901" y="2177600"/>
            <a:ext cx="2011940" cy="1240063"/>
          </a:xfrm>
          <a:prstGeom prst="rect">
            <a:avLst/>
          </a:prstGeom>
          <a:ln>
            <a:solidFill>
              <a:schemeClr val="accent2">
                <a:lumMod val="25000"/>
                <a:lumOff val="75000"/>
              </a:schemeClr>
            </a:solidFill>
          </a:ln>
        </p:spPr>
      </p:pic>
      <p:sp>
        <p:nvSpPr>
          <p:cNvPr id="36" name="角丸四角形 35"/>
          <p:cNvSpPr/>
          <p:nvPr/>
        </p:nvSpPr>
        <p:spPr>
          <a:xfrm>
            <a:off x="331192" y="1554799"/>
            <a:ext cx="2372082" cy="323193"/>
          </a:xfrm>
          <a:prstGeom prst="roundRect">
            <a:avLst/>
          </a:prstGeom>
          <a:solidFill>
            <a:schemeClr val="accent2">
              <a:lumMod val="90000"/>
              <a:lumOff val="10000"/>
            </a:schemeClr>
          </a:solidFill>
          <a:ln w="3175">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600" b="1" i="0" u="none" strike="noStrike" kern="1200" cap="none" spc="0" normalizeH="0" baseline="0" noProof="0" dirty="0">
                <a:ln>
                  <a:noFill/>
                </a:ln>
                <a:solidFill>
                  <a:schemeClr val="bg1"/>
                </a:solidFill>
                <a:effectLst/>
                <a:uLnTx/>
                <a:uFillTx/>
                <a:latin typeface="Meiryo UI"/>
                <a:ea typeface="Meiryo UI"/>
                <a:cs typeface="+mn-cs"/>
              </a:rPr>
              <a:t>Verify</a:t>
            </a:r>
            <a:endParaRPr kumimoji="1" lang="ja-JP" altLang="en-US" sz="1600" b="1" i="0" u="none" strike="noStrike" kern="1200" cap="none" spc="0" normalizeH="0" baseline="0" noProof="0" dirty="0">
              <a:ln>
                <a:noFill/>
              </a:ln>
              <a:solidFill>
                <a:schemeClr val="bg1"/>
              </a:solidFill>
              <a:effectLst/>
              <a:uLnTx/>
              <a:uFillTx/>
              <a:latin typeface="Meiryo UI"/>
              <a:ea typeface="Meiryo UI"/>
              <a:cs typeface="+mn-cs"/>
            </a:endParaRPr>
          </a:p>
        </p:txBody>
      </p:sp>
      <p:sp>
        <p:nvSpPr>
          <p:cNvPr id="37" name="角丸四角形 36"/>
          <p:cNvSpPr/>
          <p:nvPr/>
        </p:nvSpPr>
        <p:spPr>
          <a:xfrm>
            <a:off x="2910840" y="1884864"/>
            <a:ext cx="6663373" cy="1682549"/>
          </a:xfrm>
          <a:prstGeom prst="roundRect">
            <a:avLst>
              <a:gd name="adj" fmla="val 6094"/>
            </a:avLst>
          </a:prstGeom>
          <a:noFill/>
          <a:ln w="3175">
            <a:solidFill>
              <a:schemeClr val="accent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en-US" altLang="ja-JP" sz="1600" b="0" i="0" u="none" strike="noStrike" kern="1200" cap="none" spc="0" normalizeH="0" baseline="0" noProof="0" dirty="0" err="1">
                <a:ln>
                  <a:noFill/>
                </a:ln>
                <a:solidFill>
                  <a:srgbClr val="000000"/>
                </a:solidFill>
                <a:effectLst/>
                <a:uLnTx/>
                <a:uFillTx/>
                <a:latin typeface="Meiryo UI"/>
                <a:ea typeface="Meiryo UI"/>
                <a:cs typeface="+mn-cs"/>
              </a:rPr>
              <a:t>GovTech</a:t>
            </a:r>
            <a:r>
              <a:rPr kumimoji="1" lang="ja-JP" altLang="en-US" sz="1600" b="0" i="0" u="none" strike="noStrike" kern="1200" cap="none" spc="0" normalizeH="0" baseline="0" noProof="0" dirty="0">
                <a:ln>
                  <a:noFill/>
                </a:ln>
                <a:solidFill>
                  <a:srgbClr val="000000"/>
                </a:solidFill>
                <a:effectLst/>
                <a:uLnTx/>
                <a:uFillTx/>
                <a:latin typeface="Meiryo UI"/>
                <a:ea typeface="Meiryo UI"/>
                <a:cs typeface="+mn-cs"/>
              </a:rPr>
              <a:t>の開発したデジタル公的証明書の検証システム</a:t>
            </a:r>
            <a:endParaRPr kumimoji="1" lang="en-US" altLang="ja-JP" sz="1600" b="0" i="0" u="none" strike="noStrike" kern="1200" cap="none" spc="0" normalizeH="0" baseline="0" noProof="0" dirty="0">
              <a:ln>
                <a:noFill/>
              </a:ln>
              <a:solidFill>
                <a:srgbClr val="000000"/>
              </a:solidFill>
              <a:effectLst/>
              <a:uLnTx/>
              <a:uFillTx/>
              <a:latin typeface="Meiryo UI"/>
              <a:ea typeface="Meiryo UI"/>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600" b="0" i="0" u="none" strike="noStrike" kern="1200" cap="none" spc="0" normalizeH="0" baseline="0" noProof="0" dirty="0">
                <a:ln>
                  <a:noFill/>
                </a:ln>
                <a:solidFill>
                  <a:srgbClr val="000000"/>
                </a:solidFill>
                <a:effectLst/>
                <a:uLnTx/>
                <a:uFillTx/>
                <a:latin typeface="Meiryo UI"/>
                <a:ea typeface="Meiryo UI"/>
                <a:cs typeface="+mn-cs"/>
              </a:rPr>
              <a:t>シンガポール政府機関の発行する証明書には、固有のデジタルコードが紐付けられ、それは証明書の要約情報とともにブロックチェーン上で保存されている</a:t>
            </a:r>
            <a:endParaRPr kumimoji="1" lang="en-US" altLang="ja-JP" sz="1600" b="0" i="0" u="none" strike="noStrike" kern="1200" cap="none" spc="0" normalizeH="0" baseline="0" noProof="0" dirty="0">
              <a:ln>
                <a:noFill/>
              </a:ln>
              <a:solidFill>
                <a:srgbClr val="000000"/>
              </a:solidFill>
              <a:effectLst/>
              <a:uLnTx/>
              <a:uFillTx/>
              <a:latin typeface="Meiryo UI"/>
              <a:ea typeface="Meiryo UI"/>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600" b="0" i="0" u="none" strike="noStrike" kern="1200" cap="none" spc="0" normalizeH="0" baseline="0" noProof="0" dirty="0">
                <a:ln>
                  <a:noFill/>
                </a:ln>
                <a:solidFill>
                  <a:srgbClr val="000000"/>
                </a:solidFill>
                <a:effectLst/>
                <a:uLnTx/>
                <a:uFillTx/>
                <a:latin typeface="Meiryo UI"/>
                <a:ea typeface="Meiryo UI"/>
                <a:cs typeface="+mn-cs"/>
              </a:rPr>
              <a:t>ユーザーは</a:t>
            </a:r>
            <a:r>
              <a:rPr kumimoji="1" lang="en-US" altLang="ja-JP" sz="1600" b="0" i="0" u="none" strike="noStrike" kern="1200" cap="none" spc="0" normalizeH="0" baseline="0" noProof="0" dirty="0">
                <a:ln>
                  <a:noFill/>
                </a:ln>
                <a:solidFill>
                  <a:srgbClr val="000000"/>
                </a:solidFill>
                <a:effectLst/>
                <a:uLnTx/>
                <a:uFillTx/>
                <a:latin typeface="Meiryo UI"/>
                <a:ea typeface="Meiryo UI"/>
                <a:cs typeface="+mn-cs"/>
              </a:rPr>
              <a:t>Verify</a:t>
            </a:r>
            <a:r>
              <a:rPr kumimoji="1" lang="ja-JP" altLang="en-US" sz="1600" b="0" i="0" u="none" strike="noStrike" kern="1200" cap="none" spc="0" normalizeH="0" baseline="0" noProof="0" dirty="0">
                <a:ln>
                  <a:noFill/>
                </a:ln>
                <a:solidFill>
                  <a:srgbClr val="000000"/>
                </a:solidFill>
                <a:effectLst/>
                <a:uLnTx/>
                <a:uFillTx/>
                <a:latin typeface="Meiryo UI"/>
                <a:ea typeface="Meiryo UI"/>
                <a:cs typeface="+mn-cs"/>
              </a:rPr>
              <a:t>サイト上で証明書をアップロードし開くことによって、ブロックチェーン上の情報と対比が行われ、内容の改竄の有無・正式な証明書であるかを検証することができる</a:t>
            </a:r>
            <a:endParaRPr kumimoji="1" lang="en-US" altLang="ja-JP" sz="1600" b="0"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38" name="テキスト ボックス 37"/>
          <p:cNvSpPr txBox="1"/>
          <p:nvPr/>
        </p:nvSpPr>
        <p:spPr>
          <a:xfrm>
            <a:off x="599861" y="1884864"/>
            <a:ext cx="1882032" cy="252179"/>
          </a:xfrm>
          <a:prstGeom prst="rect">
            <a:avLst/>
          </a:prstGeom>
          <a:noFill/>
        </p:spPr>
        <p:txBody>
          <a:bodyPr wrap="none" lIns="0" rIns="0" rtlCol="0">
            <a:noAutofit/>
          </a:bodyPr>
          <a:lstStyle/>
          <a:p>
            <a:pPr marL="0" marR="0" lvl="0" indent="0" algn="l" defTabSz="288000" rtl="0" eaLnBrk="1" fontAlgn="auto" latinLnBrk="0" hangingPunct="1">
              <a:lnSpc>
                <a:spcPct val="100000"/>
              </a:lnSpc>
              <a:spcBef>
                <a:spcPts val="0"/>
              </a:spcBef>
              <a:spcAft>
                <a:spcPts val="0"/>
              </a:spcAft>
              <a:buClrTx/>
              <a:buSzTx/>
              <a:buFontTx/>
              <a:buNone/>
              <a:tabLst/>
              <a:defRPr/>
            </a:pPr>
            <a:r>
              <a:rPr kumimoji="1" lang="en-US" altLang="ja-JP" sz="1400" b="1" i="0" u="sng" strike="noStrike" kern="1200" cap="none" spc="0" normalizeH="0" baseline="0" noProof="0" dirty="0">
                <a:ln>
                  <a:noFill/>
                </a:ln>
                <a:solidFill>
                  <a:srgbClr val="070F26">
                    <a:lumMod val="75000"/>
                    <a:lumOff val="25000"/>
                  </a:srgbClr>
                </a:solidFill>
                <a:effectLst/>
                <a:uLnTx/>
                <a:uFillTx/>
                <a:latin typeface="Meiryo UI"/>
                <a:ea typeface="Meiryo UI"/>
                <a:cs typeface="+mn-cs"/>
              </a:rPr>
              <a:t>Verify</a:t>
            </a:r>
            <a:r>
              <a:rPr kumimoji="1" lang="ja-JP" altLang="en-US" sz="1400" b="1" i="0" u="sng" strike="noStrike" kern="1200" cap="none" spc="0" normalizeH="0" baseline="0" noProof="0" dirty="0">
                <a:ln>
                  <a:noFill/>
                </a:ln>
                <a:solidFill>
                  <a:srgbClr val="070F26">
                    <a:lumMod val="75000"/>
                    <a:lumOff val="25000"/>
                  </a:srgbClr>
                </a:solidFill>
                <a:effectLst/>
                <a:uLnTx/>
                <a:uFillTx/>
                <a:latin typeface="Meiryo UI"/>
                <a:ea typeface="Meiryo UI"/>
                <a:cs typeface="+mn-cs"/>
              </a:rPr>
              <a:t>のアップロード画面</a:t>
            </a:r>
          </a:p>
        </p:txBody>
      </p:sp>
      <p:sp>
        <p:nvSpPr>
          <p:cNvPr id="39" name="テキスト ボックス 38"/>
          <p:cNvSpPr txBox="1"/>
          <p:nvPr/>
        </p:nvSpPr>
        <p:spPr>
          <a:xfrm>
            <a:off x="2910840" y="3562733"/>
            <a:ext cx="6404590" cy="279001"/>
          </a:xfrm>
          <a:prstGeom prst="rect">
            <a:avLst/>
          </a:prstGeom>
          <a:noFill/>
          <a:ln>
            <a:noFill/>
          </a:ln>
        </p:spPr>
        <p:txBody>
          <a:bodyPr wrap="square" lIns="36000" tIns="36000" rIns="36000" bIns="36000"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rgbClr val="000000"/>
                </a:solidFill>
                <a:effectLst/>
                <a:uLnTx/>
                <a:uFillTx/>
                <a:latin typeface="Meiryo UI"/>
                <a:ea typeface="Meiryo UI"/>
                <a:cs typeface="+mn-cs"/>
              </a:rPr>
              <a:t>出所）</a:t>
            </a:r>
            <a:r>
              <a:rPr kumimoji="1" lang="en-US" altLang="ja-JP" sz="900" b="0" i="0" u="none" strike="noStrike" kern="1200" cap="none" spc="0" normalizeH="0" baseline="0" noProof="0" dirty="0">
                <a:ln>
                  <a:noFill/>
                </a:ln>
                <a:solidFill>
                  <a:srgbClr val="000000"/>
                </a:solidFill>
                <a:effectLst/>
                <a:uLnTx/>
                <a:uFillTx/>
                <a:latin typeface="Meiryo UI"/>
                <a:ea typeface="Meiryo UI"/>
                <a:cs typeface="+mn-cs"/>
              </a:rPr>
              <a:t>https://www.verify.gov.sg/verify</a:t>
            </a:r>
            <a:r>
              <a:rPr kumimoji="1" lang="ja-JP" altLang="en-US" sz="900" b="0" i="0" u="none" strike="noStrike" kern="1200" cap="none" spc="0" normalizeH="0" baseline="0" noProof="0" dirty="0">
                <a:ln>
                  <a:noFill/>
                </a:ln>
                <a:solidFill>
                  <a:srgbClr val="000000"/>
                </a:solidFill>
                <a:effectLst/>
                <a:uLnTx/>
                <a:uFillTx/>
                <a:latin typeface="Meiryo UI"/>
                <a:ea typeface="Meiryo UI"/>
                <a:cs typeface="+mn-cs"/>
              </a:rPr>
              <a:t>　　　　</a:t>
            </a:r>
          </a:p>
        </p:txBody>
      </p:sp>
      <p:sp>
        <p:nvSpPr>
          <p:cNvPr id="40" name="角丸四角形 39"/>
          <p:cNvSpPr/>
          <p:nvPr/>
        </p:nvSpPr>
        <p:spPr>
          <a:xfrm>
            <a:off x="331192" y="3644021"/>
            <a:ext cx="2202808" cy="323193"/>
          </a:xfrm>
          <a:prstGeom prst="roundRect">
            <a:avLst/>
          </a:prstGeom>
          <a:solidFill>
            <a:schemeClr val="accent2">
              <a:lumMod val="90000"/>
              <a:lumOff val="10000"/>
            </a:schemeClr>
          </a:solidFill>
          <a:ln w="3175">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600" b="1" i="0" u="none" strike="noStrike" kern="1200" cap="none" spc="0" normalizeH="0" baseline="0" noProof="0" dirty="0" err="1">
                <a:ln>
                  <a:noFill/>
                </a:ln>
                <a:solidFill>
                  <a:schemeClr val="bg1"/>
                </a:solidFill>
                <a:effectLst/>
                <a:uLnTx/>
                <a:uFillTx/>
                <a:latin typeface="Meiryo UI"/>
                <a:ea typeface="Meiryo UI"/>
                <a:cs typeface="+mn-cs"/>
              </a:rPr>
              <a:t>Opencerts</a:t>
            </a:r>
            <a:endParaRPr kumimoji="1" lang="ja-JP" altLang="en-US" sz="1600" b="1" i="0" u="none" strike="noStrike" kern="1200" cap="none" spc="0" normalizeH="0" baseline="0" noProof="0" dirty="0">
              <a:ln>
                <a:noFill/>
              </a:ln>
              <a:solidFill>
                <a:schemeClr val="bg1"/>
              </a:solidFill>
              <a:effectLst/>
              <a:uLnTx/>
              <a:uFillTx/>
              <a:latin typeface="Meiryo UI"/>
              <a:ea typeface="Meiryo UI"/>
              <a:cs typeface="+mn-cs"/>
            </a:endParaRPr>
          </a:p>
        </p:txBody>
      </p:sp>
      <p:sp>
        <p:nvSpPr>
          <p:cNvPr id="41" name="角丸四角形 40"/>
          <p:cNvSpPr/>
          <p:nvPr/>
        </p:nvSpPr>
        <p:spPr>
          <a:xfrm>
            <a:off x="2910840" y="4196596"/>
            <a:ext cx="6663373" cy="1866425"/>
          </a:xfrm>
          <a:prstGeom prst="roundRect">
            <a:avLst>
              <a:gd name="adj" fmla="val 6094"/>
            </a:avLst>
          </a:prstGeom>
          <a:noFill/>
          <a:ln w="3175">
            <a:solidFill>
              <a:schemeClr val="accent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en-US" altLang="ja-JP" sz="1600" b="0" i="0" u="none" strike="noStrike" kern="1200" cap="none" spc="0" normalizeH="0" baseline="0" noProof="0" dirty="0" err="1">
                <a:ln>
                  <a:noFill/>
                </a:ln>
                <a:solidFill>
                  <a:srgbClr val="000000"/>
                </a:solidFill>
                <a:effectLst/>
                <a:uLnTx/>
                <a:uFillTx/>
                <a:latin typeface="Meiryo UI"/>
                <a:ea typeface="Meiryo UI"/>
                <a:cs typeface="+mn-cs"/>
              </a:rPr>
              <a:t>GovTech</a:t>
            </a:r>
            <a:r>
              <a:rPr kumimoji="1" lang="ja-JP" altLang="en-US" sz="1600" b="0" i="0" u="none" strike="noStrike" kern="1200" cap="none" spc="0" normalizeH="0" baseline="0" noProof="0" dirty="0">
                <a:ln>
                  <a:noFill/>
                </a:ln>
                <a:solidFill>
                  <a:srgbClr val="000000"/>
                </a:solidFill>
                <a:effectLst/>
                <a:uLnTx/>
                <a:uFillTx/>
                <a:latin typeface="Meiryo UI"/>
                <a:ea typeface="Meiryo UI"/>
                <a:cs typeface="+mn-cs"/>
              </a:rPr>
              <a:t>と</a:t>
            </a:r>
            <a:r>
              <a:rPr kumimoji="1" lang="en-US" altLang="ja-JP" sz="1600" b="0" i="0" u="none" strike="noStrike" kern="1200" cap="none" spc="0" normalizeH="0" baseline="0" noProof="0" dirty="0" err="1">
                <a:ln>
                  <a:noFill/>
                </a:ln>
                <a:solidFill>
                  <a:srgbClr val="000000"/>
                </a:solidFill>
                <a:effectLst/>
                <a:uLnTx/>
                <a:uFillTx/>
                <a:latin typeface="Meiryo UI"/>
                <a:ea typeface="Meiryo UI"/>
                <a:cs typeface="+mn-cs"/>
              </a:rPr>
              <a:t>Opencerts</a:t>
            </a:r>
            <a:r>
              <a:rPr kumimoji="1" lang="ja-JP" altLang="en-US" sz="1600" b="0" i="0" u="none" strike="noStrike" kern="1200" cap="none" spc="0" normalizeH="0" baseline="0" noProof="0" dirty="0">
                <a:ln>
                  <a:noFill/>
                </a:ln>
                <a:solidFill>
                  <a:srgbClr val="000000"/>
                </a:solidFill>
                <a:effectLst/>
                <a:uLnTx/>
                <a:uFillTx/>
                <a:latin typeface="Meiryo UI"/>
                <a:ea typeface="Meiryo UI"/>
                <a:cs typeface="+mn-cs"/>
              </a:rPr>
              <a:t>コンソーシアムが開発した、デジタル卒業証明書の発行・検証システム</a:t>
            </a:r>
            <a:endParaRPr kumimoji="1" lang="en-US" altLang="ja-JP" sz="1600" b="0" i="0" u="none" strike="noStrike" kern="1200" cap="none" spc="0" normalizeH="0" baseline="0" noProof="0" dirty="0">
              <a:ln>
                <a:noFill/>
              </a:ln>
              <a:solidFill>
                <a:srgbClr val="000000"/>
              </a:solidFill>
              <a:effectLst/>
              <a:uLnTx/>
              <a:uFillTx/>
              <a:latin typeface="Meiryo UI"/>
              <a:ea typeface="Meiryo UI"/>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en-US" altLang="ja-JP" sz="1600" b="0" i="0" u="none" strike="noStrike" kern="1200" cap="none" spc="0" normalizeH="0" baseline="0" noProof="0" dirty="0" err="1">
                <a:ln>
                  <a:noFill/>
                </a:ln>
                <a:solidFill>
                  <a:srgbClr val="000000"/>
                </a:solidFill>
                <a:effectLst/>
                <a:uLnTx/>
                <a:uFillTx/>
                <a:latin typeface="Meiryo UI"/>
                <a:ea typeface="Meiryo UI"/>
                <a:cs typeface="+mn-cs"/>
              </a:rPr>
              <a:t>Opencerts</a:t>
            </a:r>
            <a:r>
              <a:rPr kumimoji="1" lang="ja-JP" altLang="en-US" sz="1600" b="0" i="0" u="none" strike="noStrike" kern="1200" cap="none" spc="0" normalizeH="0" baseline="0" noProof="0" dirty="0">
                <a:ln>
                  <a:noFill/>
                </a:ln>
                <a:solidFill>
                  <a:srgbClr val="000000"/>
                </a:solidFill>
                <a:effectLst/>
                <a:uLnTx/>
                <a:uFillTx/>
                <a:latin typeface="Meiryo UI"/>
                <a:ea typeface="Meiryo UI"/>
                <a:cs typeface="+mn-cs"/>
              </a:rPr>
              <a:t>コンソーシアムに加盟する教育機関によって採用されており、ブロックチェーンを活用して改竄が困難な学術証明書を発行し、検証を可能にする</a:t>
            </a:r>
            <a:endParaRPr kumimoji="1" lang="en-US" altLang="ja-JP" sz="1600" b="0" i="0" u="none" strike="noStrike" kern="1200" cap="none" spc="0" normalizeH="0" baseline="0" noProof="0" dirty="0">
              <a:ln>
                <a:noFill/>
              </a:ln>
              <a:solidFill>
                <a:srgbClr val="000000"/>
              </a:solidFill>
              <a:effectLst/>
              <a:uLnTx/>
              <a:uFillTx/>
              <a:latin typeface="Meiryo UI"/>
              <a:ea typeface="Meiryo UI"/>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600" b="0" i="0" u="none" strike="noStrike" kern="1200" cap="none" spc="0" normalizeH="0" baseline="0" noProof="0" dirty="0">
                <a:ln>
                  <a:noFill/>
                </a:ln>
                <a:solidFill>
                  <a:srgbClr val="000000"/>
                </a:solidFill>
                <a:effectLst/>
                <a:uLnTx/>
                <a:uFillTx/>
                <a:latin typeface="Meiryo UI"/>
                <a:ea typeface="Meiryo UI"/>
                <a:cs typeface="+mn-cs"/>
              </a:rPr>
              <a:t>検証は</a:t>
            </a:r>
            <a:r>
              <a:rPr kumimoji="1" lang="en-US" altLang="ja-JP" sz="1600" b="0" i="0" u="none" strike="noStrike" kern="1200" cap="none" spc="0" normalizeH="0" baseline="0" noProof="0" dirty="0">
                <a:ln>
                  <a:noFill/>
                </a:ln>
                <a:solidFill>
                  <a:srgbClr val="000000"/>
                </a:solidFill>
                <a:effectLst/>
                <a:uLnTx/>
                <a:uFillTx/>
                <a:latin typeface="Meiryo UI"/>
                <a:ea typeface="Meiryo UI"/>
                <a:cs typeface="+mn-cs"/>
              </a:rPr>
              <a:t>Verify</a:t>
            </a:r>
            <a:r>
              <a:rPr kumimoji="1" lang="ja-JP" altLang="en-US" sz="1600" b="0" i="0" u="none" strike="noStrike" kern="1200" cap="none" spc="0" normalizeH="0" baseline="0" noProof="0" dirty="0">
                <a:ln>
                  <a:noFill/>
                </a:ln>
                <a:solidFill>
                  <a:srgbClr val="000000"/>
                </a:solidFill>
                <a:effectLst/>
                <a:uLnTx/>
                <a:uFillTx/>
                <a:latin typeface="Meiryo UI"/>
                <a:ea typeface="Meiryo UI"/>
                <a:cs typeface="+mn-cs"/>
              </a:rPr>
              <a:t>と同様に、</a:t>
            </a:r>
            <a:r>
              <a:rPr kumimoji="1" lang="en-US" altLang="ja-JP" sz="1600" b="0" i="0" u="none" strike="noStrike" kern="1200" cap="none" spc="0" normalizeH="0" baseline="0" noProof="0" dirty="0" err="1">
                <a:ln>
                  <a:noFill/>
                </a:ln>
                <a:solidFill>
                  <a:srgbClr val="000000"/>
                </a:solidFill>
                <a:effectLst/>
                <a:uLnTx/>
                <a:uFillTx/>
                <a:latin typeface="Meiryo UI"/>
                <a:ea typeface="Meiryo UI"/>
                <a:cs typeface="+mn-cs"/>
              </a:rPr>
              <a:t>Opencerts</a:t>
            </a:r>
            <a:r>
              <a:rPr kumimoji="1" lang="ja-JP" altLang="en-US" sz="1600" b="0" i="0" u="none" strike="noStrike" kern="1200" cap="none" spc="0" normalizeH="0" baseline="0" noProof="0" dirty="0">
                <a:ln>
                  <a:noFill/>
                </a:ln>
                <a:solidFill>
                  <a:srgbClr val="000000"/>
                </a:solidFill>
                <a:effectLst/>
                <a:uLnTx/>
                <a:uFillTx/>
                <a:latin typeface="Meiryo UI"/>
                <a:ea typeface="Meiryo UI"/>
                <a:cs typeface="+mn-cs"/>
              </a:rPr>
              <a:t>のサイト上で証明書を開くことによって行うことができる</a:t>
            </a:r>
            <a:endParaRPr kumimoji="1" lang="en-US" altLang="ja-JP" sz="1600" b="0" i="0" u="none" strike="noStrike" kern="1200" cap="none" spc="0" normalizeH="0" baseline="0" noProof="0" dirty="0">
              <a:ln>
                <a:noFill/>
              </a:ln>
              <a:solidFill>
                <a:srgbClr val="000000"/>
              </a:solidFill>
              <a:effectLst/>
              <a:uLnTx/>
              <a:uFillTx/>
              <a:latin typeface="Meiryo UI"/>
              <a:ea typeface="Meiryo UI"/>
              <a:cs typeface="+mn-cs"/>
            </a:endParaRPr>
          </a:p>
        </p:txBody>
      </p:sp>
      <p:pic>
        <p:nvPicPr>
          <p:cNvPr id="42" name="図 41"/>
          <p:cNvPicPr>
            <a:picLocks noChangeAspect="1"/>
          </p:cNvPicPr>
          <p:nvPr/>
        </p:nvPicPr>
        <p:blipFill>
          <a:blip r:embed="rId3"/>
          <a:stretch>
            <a:fillRect/>
          </a:stretch>
        </p:blipFill>
        <p:spPr>
          <a:xfrm>
            <a:off x="539901" y="4259761"/>
            <a:ext cx="2016588" cy="1927734"/>
          </a:xfrm>
          <a:prstGeom prst="rect">
            <a:avLst/>
          </a:prstGeom>
        </p:spPr>
      </p:pic>
      <p:sp>
        <p:nvSpPr>
          <p:cNvPr id="43" name="テキスト ボックス 42"/>
          <p:cNvSpPr txBox="1"/>
          <p:nvPr/>
        </p:nvSpPr>
        <p:spPr>
          <a:xfrm>
            <a:off x="656468" y="3995359"/>
            <a:ext cx="1882032" cy="252179"/>
          </a:xfrm>
          <a:prstGeom prst="rect">
            <a:avLst/>
          </a:prstGeom>
          <a:noFill/>
        </p:spPr>
        <p:txBody>
          <a:bodyPr wrap="none" lIns="0" rIns="0" rtlCol="0">
            <a:noAutofit/>
          </a:bodyPr>
          <a:lstStyle/>
          <a:p>
            <a:pPr marL="0" marR="0" lvl="0" indent="0" algn="l" defTabSz="288000" rtl="0" eaLnBrk="1" fontAlgn="auto" latinLnBrk="0" hangingPunct="1">
              <a:lnSpc>
                <a:spcPct val="100000"/>
              </a:lnSpc>
              <a:spcBef>
                <a:spcPts val="0"/>
              </a:spcBef>
              <a:spcAft>
                <a:spcPts val="0"/>
              </a:spcAft>
              <a:buClrTx/>
              <a:buSzTx/>
              <a:buFontTx/>
              <a:buNone/>
              <a:tabLst/>
              <a:defRPr/>
            </a:pPr>
            <a:r>
              <a:rPr kumimoji="1" lang="ja-JP" altLang="en-US" sz="1400" b="1" i="0" u="sng" strike="noStrike" kern="1200" cap="none" spc="0" normalizeH="0" baseline="0" noProof="0" dirty="0">
                <a:ln>
                  <a:noFill/>
                </a:ln>
                <a:solidFill>
                  <a:srgbClr val="070F26">
                    <a:lumMod val="75000"/>
                    <a:lumOff val="25000"/>
                  </a:srgbClr>
                </a:solidFill>
                <a:effectLst/>
                <a:uLnTx/>
                <a:uFillTx/>
                <a:latin typeface="Meiryo UI"/>
                <a:ea typeface="Meiryo UI"/>
                <a:cs typeface="+mn-cs"/>
              </a:rPr>
              <a:t>検証された証明書の例</a:t>
            </a:r>
          </a:p>
        </p:txBody>
      </p:sp>
    </p:spTree>
    <p:extLst>
      <p:ext uri="{BB962C8B-B14F-4D97-AF65-F5344CB8AC3E}">
        <p14:creationId xmlns:p14="http://schemas.microsoft.com/office/powerpoint/2010/main" val="2204609593"/>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タイトル 7"/>
          <p:cNvSpPr>
            <a:spLocks noGrp="1"/>
          </p:cNvSpPr>
          <p:nvPr>
            <p:ph type="title"/>
          </p:nvPr>
        </p:nvSpPr>
        <p:spPr>
          <a:xfrm>
            <a:off x="331490" y="164692"/>
            <a:ext cx="9243021" cy="497459"/>
          </a:xfrm>
        </p:spPr>
        <p:txBody>
          <a:bodyPr>
            <a:normAutofit fontScale="90000"/>
          </a:bodyPr>
          <a:lstStyle/>
          <a:p>
            <a:r>
              <a:rPr lang="en-US" altLang="ja-JP" sz="1100" dirty="0">
                <a:solidFill>
                  <a:srgbClr val="002060"/>
                </a:solidFill>
              </a:rPr>
              <a:t>3.3.4</a:t>
            </a:r>
            <a:r>
              <a:rPr lang="ja-JP" altLang="en-US" sz="1100" dirty="0">
                <a:solidFill>
                  <a:srgbClr val="002060"/>
                </a:solidFill>
              </a:rPr>
              <a:t>　自己主権型／分散型アイデンティティに関する取り組み・ユースケース　</a:t>
            </a:r>
            <a:r>
              <a:rPr lang="en-US" altLang="ja-JP" sz="1400" b="1" spc="0" dirty="0">
                <a:solidFill>
                  <a:srgbClr val="002060"/>
                </a:solidFill>
              </a:rPr>
              <a:t/>
            </a:r>
            <a:br>
              <a:rPr lang="en-US" altLang="ja-JP" sz="1400" b="1" spc="0" dirty="0">
                <a:solidFill>
                  <a:srgbClr val="002060"/>
                </a:solidFill>
              </a:rPr>
            </a:br>
            <a:r>
              <a:rPr lang="en-US" altLang="ja-JP" sz="2000" dirty="0">
                <a:solidFill>
                  <a:srgbClr val="002060"/>
                </a:solidFill>
              </a:rPr>
              <a:t>Singpass</a:t>
            </a:r>
            <a:r>
              <a:rPr lang="ja-JP" altLang="en-US" sz="2000" dirty="0">
                <a:solidFill>
                  <a:srgbClr val="002060"/>
                </a:solidFill>
              </a:rPr>
              <a:t>と</a:t>
            </a:r>
            <a:r>
              <a:rPr lang="en-US" altLang="ja-JP" sz="2000" dirty="0" err="1">
                <a:solidFill>
                  <a:srgbClr val="002060"/>
                </a:solidFill>
              </a:rPr>
              <a:t>OpenAttestation</a:t>
            </a:r>
            <a:r>
              <a:rPr lang="ja-JP" altLang="en-US" sz="2000" dirty="0">
                <a:solidFill>
                  <a:srgbClr val="002060"/>
                </a:solidFill>
              </a:rPr>
              <a:t>の関連（補足）</a:t>
            </a:r>
            <a:r>
              <a:rPr lang="ja-JP" altLang="en-US" sz="2000" b="1" spc="0" dirty="0">
                <a:solidFill>
                  <a:srgbClr val="002060"/>
                </a:solidFill>
              </a:rPr>
              <a:t>　</a:t>
            </a:r>
            <a:endParaRPr lang="ja-JP" altLang="en-US" sz="3100" b="1" spc="0" dirty="0">
              <a:solidFill>
                <a:srgbClr val="002060"/>
              </a:solidFill>
            </a:endParaRPr>
          </a:p>
        </p:txBody>
      </p:sp>
      <p:sp>
        <p:nvSpPr>
          <p:cNvPr id="10" name="正方形/長方形 9"/>
          <p:cNvSpPr/>
          <p:nvPr/>
        </p:nvSpPr>
        <p:spPr>
          <a:xfrm>
            <a:off x="8260080" y="74294"/>
            <a:ext cx="1314431" cy="186395"/>
          </a:xfrm>
          <a:prstGeom prst="rect">
            <a:avLst/>
          </a:prstGeom>
          <a:solidFill>
            <a:schemeClr val="accent2">
              <a:lumMod val="25000"/>
              <a:lumOff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シンガポール</a:t>
            </a:r>
          </a:p>
        </p:txBody>
      </p:sp>
      <p:sp>
        <p:nvSpPr>
          <p:cNvPr id="11" name="正方形/長方形 10"/>
          <p:cNvSpPr/>
          <p:nvPr/>
        </p:nvSpPr>
        <p:spPr>
          <a:xfrm>
            <a:off x="8260080" y="287160"/>
            <a:ext cx="1314431" cy="186395"/>
          </a:xfrm>
          <a:prstGeom prst="rect">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インド</a:t>
            </a:r>
          </a:p>
        </p:txBody>
      </p:sp>
      <p:sp>
        <p:nvSpPr>
          <p:cNvPr id="16" name="正方形/長方形 15"/>
          <p:cNvSpPr/>
          <p:nvPr/>
        </p:nvSpPr>
        <p:spPr>
          <a:xfrm>
            <a:off x="332709" y="1232118"/>
            <a:ext cx="9241503" cy="332866"/>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800" b="1" i="0" u="none" strike="noStrike" kern="1200" cap="none" spc="0" normalizeH="0" baseline="0" noProof="0" dirty="0">
                <a:ln>
                  <a:noFill/>
                </a:ln>
                <a:solidFill>
                  <a:srgbClr val="FFFFFF"/>
                </a:solidFill>
                <a:effectLst/>
                <a:uLnTx/>
                <a:uFillTx/>
                <a:latin typeface="Meiryo UI"/>
                <a:ea typeface="Meiryo UI"/>
                <a:cs typeface="+mn-cs"/>
              </a:rPr>
              <a:t>Singpass</a:t>
            </a:r>
            <a:r>
              <a:rPr kumimoji="1" lang="ja-JP" altLang="en-US" sz="1800" b="1" i="0" u="none" strike="noStrike" kern="1200" cap="none" spc="0" normalizeH="0" baseline="0" noProof="0" dirty="0">
                <a:ln>
                  <a:noFill/>
                </a:ln>
                <a:solidFill>
                  <a:srgbClr val="FFFFFF"/>
                </a:solidFill>
                <a:effectLst/>
                <a:uLnTx/>
                <a:uFillTx/>
                <a:latin typeface="Meiryo UI"/>
                <a:ea typeface="Meiryo UI"/>
                <a:cs typeface="+mn-cs"/>
              </a:rPr>
              <a:t>と</a:t>
            </a:r>
            <a:r>
              <a:rPr kumimoji="1" lang="en-US" altLang="ja-JP" sz="1800" b="1" i="0" u="none" strike="noStrike" kern="1200" cap="none" spc="0" normalizeH="0" baseline="0" noProof="0" dirty="0" err="1">
                <a:ln>
                  <a:noFill/>
                </a:ln>
                <a:solidFill>
                  <a:srgbClr val="FFFFFF"/>
                </a:solidFill>
                <a:effectLst/>
                <a:uLnTx/>
                <a:uFillTx/>
                <a:latin typeface="Meiryo UI"/>
                <a:ea typeface="Meiryo UI"/>
                <a:cs typeface="+mn-cs"/>
              </a:rPr>
              <a:t>OpenAttestation</a:t>
            </a:r>
            <a:r>
              <a:rPr kumimoji="1" lang="ja-JP" altLang="en-US" sz="1800" b="1" i="0" u="none" strike="noStrike" kern="1200" cap="none" spc="0" normalizeH="0" baseline="0" noProof="0" dirty="0">
                <a:ln>
                  <a:noFill/>
                </a:ln>
                <a:solidFill>
                  <a:srgbClr val="FFFFFF"/>
                </a:solidFill>
                <a:effectLst/>
                <a:uLnTx/>
                <a:uFillTx/>
                <a:latin typeface="Meiryo UI"/>
                <a:ea typeface="Meiryo UI"/>
                <a:cs typeface="+mn-cs"/>
              </a:rPr>
              <a:t>の関連</a:t>
            </a:r>
          </a:p>
        </p:txBody>
      </p:sp>
      <p:sp>
        <p:nvSpPr>
          <p:cNvPr id="17" name="テキスト ボックス 16"/>
          <p:cNvSpPr txBox="1"/>
          <p:nvPr/>
        </p:nvSpPr>
        <p:spPr>
          <a:xfrm>
            <a:off x="239341" y="6181061"/>
            <a:ext cx="9059423" cy="514379"/>
          </a:xfrm>
          <a:prstGeom prst="rect">
            <a:avLst/>
          </a:prstGeom>
          <a:noFill/>
          <a:ln>
            <a:noFill/>
          </a:ln>
        </p:spPr>
        <p:txBody>
          <a:bodyPr wrap="square" lIns="36000" tIns="36000" rIns="36000" bIns="36000" rtlCol="0" anchor="t">
            <a:noAutofit/>
          </a:bodyPr>
          <a:lstStyle/>
          <a:p>
            <a:pPr marL="0" marR="0" lvl="0" indent="0" algn="l" defTabSz="914400" rtl="0" eaLnBrk="1" fontAlgn="auto" latinLnBrk="1"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rgbClr val="000000"/>
                </a:solidFill>
                <a:effectLst/>
                <a:uLnTx/>
                <a:uFillTx/>
                <a:latin typeface="Meiryo UI"/>
                <a:ea typeface="Meiryo UI"/>
                <a:cs typeface="+mn-cs"/>
              </a:rPr>
              <a:t>出所</a:t>
            </a:r>
            <a:r>
              <a:rPr kumimoji="1" lang="en-US" altLang="ja-JP" sz="900" b="0" i="0" u="none" strike="noStrike" kern="1200" cap="none" spc="0" normalizeH="0" baseline="0" noProof="0" dirty="0">
                <a:ln>
                  <a:noFill/>
                </a:ln>
                <a:solidFill>
                  <a:srgbClr val="000000"/>
                </a:solidFill>
                <a:effectLst/>
                <a:uLnTx/>
                <a:uFillTx/>
                <a:latin typeface="Meiryo UI"/>
                <a:ea typeface="Meiryo UI"/>
                <a:cs typeface="+mn-cs"/>
              </a:rPr>
              <a:t>) </a:t>
            </a:r>
            <a:r>
              <a:rPr kumimoji="1" lang="ja-JP" altLang="en-US" sz="900" b="0" i="0" u="none" strike="noStrike" kern="1200" cap="none" spc="0" normalizeH="0" baseline="0" noProof="0" dirty="0">
                <a:ln>
                  <a:noFill/>
                </a:ln>
                <a:solidFill>
                  <a:srgbClr val="000000"/>
                </a:solidFill>
                <a:effectLst/>
                <a:uLnTx/>
                <a:uFillTx/>
                <a:latin typeface="Meiryo UI"/>
                <a:ea typeface="Meiryo UI"/>
                <a:cs typeface="+mn-cs"/>
              </a:rPr>
              <a:t>１　</a:t>
            </a:r>
            <a:r>
              <a:rPr kumimoji="1" lang="en-US" altLang="ja-JP" sz="900" b="0" i="0" u="none" strike="noStrike" kern="1200" cap="none" spc="0" normalizeH="0" baseline="0" noProof="0" dirty="0">
                <a:ln>
                  <a:noFill/>
                </a:ln>
                <a:solidFill>
                  <a:srgbClr val="000000"/>
                </a:solidFill>
                <a:effectLst/>
                <a:uLnTx/>
                <a:uFillTx/>
                <a:latin typeface="Meiryo UI"/>
                <a:ea typeface="Meiryo UI"/>
                <a:cs typeface="+mn-cs"/>
              </a:rPr>
              <a:t>https://www.openattestation.com/docs/docs-section/roadmap/v3/overview</a:t>
            </a:r>
          </a:p>
          <a:p>
            <a:pPr marL="0" marR="0" lvl="0" indent="0" algn="l" defTabSz="914400" rtl="0" eaLnBrk="1" fontAlgn="auto" latinLnBrk="1"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rgbClr val="000000"/>
                </a:solidFill>
                <a:effectLst/>
                <a:uLnTx/>
                <a:uFillTx/>
                <a:latin typeface="Meiryo UI"/>
                <a:ea typeface="Meiryo UI"/>
                <a:cs typeface="+mn-cs"/>
              </a:rPr>
              <a:t>　　　　２　</a:t>
            </a:r>
            <a:r>
              <a:rPr kumimoji="1" lang="en-US" altLang="ja-JP" sz="900" b="0" i="0" u="none" strike="noStrike" kern="1200" cap="none" spc="0" normalizeH="0" baseline="0" noProof="0" dirty="0">
                <a:ln>
                  <a:noFill/>
                </a:ln>
                <a:solidFill>
                  <a:srgbClr val="000000"/>
                </a:solidFill>
                <a:effectLst/>
                <a:uLnTx/>
                <a:uFillTx/>
                <a:latin typeface="Meiryo UI"/>
                <a:ea typeface="Meiryo UI"/>
                <a:cs typeface="+mn-cs"/>
              </a:rPr>
              <a:t>https://gallery.openattestation.com/tag/health-certs</a:t>
            </a:r>
          </a:p>
          <a:p>
            <a:pPr marL="0" marR="0" lvl="0" indent="0" algn="l" defTabSz="914400" rtl="0" eaLnBrk="1" fontAlgn="auto" latinLnBrk="1"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rgbClr val="000000"/>
                </a:solidFill>
                <a:effectLst/>
                <a:uLnTx/>
                <a:uFillTx/>
                <a:latin typeface="Meiryo UI"/>
                <a:ea typeface="Meiryo UI"/>
                <a:cs typeface="+mn-cs"/>
              </a:rPr>
              <a:t>　　　　３　</a:t>
            </a:r>
            <a:r>
              <a:rPr kumimoji="1" lang="en-US" altLang="ja-JP" sz="900" b="0" i="0" u="none" strike="noStrike" kern="1200" cap="none" spc="0" normalizeH="0" baseline="0" noProof="0" dirty="0">
                <a:ln>
                  <a:noFill/>
                </a:ln>
                <a:solidFill>
                  <a:srgbClr val="000000"/>
                </a:solidFill>
                <a:effectLst/>
                <a:uLnTx/>
                <a:uFillTx/>
                <a:latin typeface="Meiryo UI"/>
                <a:ea typeface="Meiryo UI"/>
                <a:cs typeface="+mn-cs"/>
              </a:rPr>
              <a:t>https://www.biometricupdate.com/202207/singpass-incorporates-digital-identity-card-saves-36-per-onboarding-considers-decentralization</a:t>
            </a:r>
          </a:p>
          <a:p>
            <a:pPr marL="0" marR="0" lvl="0" indent="0" algn="l" defTabSz="914400" rtl="0" eaLnBrk="1" fontAlgn="auto" latinLnBrk="1" hangingPunct="1">
              <a:lnSpc>
                <a:spcPct val="100000"/>
              </a:lnSpc>
              <a:spcBef>
                <a:spcPts val="0"/>
              </a:spcBef>
              <a:spcAft>
                <a:spcPts val="0"/>
              </a:spcAft>
              <a:buClrTx/>
              <a:buSzTx/>
              <a:buFontTx/>
              <a:buNone/>
              <a:tabLst/>
              <a:defRPr/>
            </a:pPr>
            <a:endParaRPr kumimoji="1" lang="en-US" altLang="ja-JP" sz="900" b="0"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18" name="正方形/長方形 17"/>
          <p:cNvSpPr/>
          <p:nvPr/>
        </p:nvSpPr>
        <p:spPr>
          <a:xfrm>
            <a:off x="332709" y="1626625"/>
            <a:ext cx="9233617" cy="1792112"/>
          </a:xfrm>
          <a:prstGeom prst="rect">
            <a:avLst/>
          </a:prstGeom>
          <a:noFill/>
          <a:ln w="19050">
            <a:solidFill>
              <a:schemeClr val="accent2">
                <a:lumMod val="25000"/>
                <a:lumOff val="75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en-US" altLang="ja-JP" sz="1600" b="0" i="0" u="none" strike="noStrike" kern="1200" cap="none" spc="0" normalizeH="0" baseline="0" noProof="0" dirty="0" err="1">
                <a:ln>
                  <a:noFill/>
                </a:ln>
                <a:solidFill>
                  <a:srgbClr val="000000"/>
                </a:solidFill>
                <a:effectLst/>
                <a:uLnTx/>
                <a:uFillTx/>
                <a:latin typeface="Arial"/>
                <a:ea typeface="Meiryo UI"/>
                <a:cs typeface="+mn-cs"/>
              </a:rPr>
              <a:t>Govtech</a:t>
            </a:r>
            <a:r>
              <a:rPr kumimoji="1" lang="ja-JP" altLang="en-US" sz="1600" b="0" i="0" u="none" strike="noStrike" kern="1200" cap="none" spc="0" normalizeH="0" baseline="0" noProof="0" dirty="0">
                <a:ln>
                  <a:noFill/>
                </a:ln>
                <a:solidFill>
                  <a:srgbClr val="000000"/>
                </a:solidFill>
                <a:effectLst/>
                <a:uLnTx/>
                <a:uFillTx/>
                <a:latin typeface="Arial"/>
                <a:ea typeface="Meiryo UI"/>
                <a:cs typeface="+mn-cs"/>
              </a:rPr>
              <a:t>は、ブロックチェーンを利用した文書の発行・検証のオープンソースフレームワークである</a:t>
            </a:r>
            <a:r>
              <a:rPr kumimoji="1" lang="en-US" altLang="ja-JP" sz="1600" b="0" i="0" u="none" strike="noStrike" kern="1200" cap="none" spc="0" normalizeH="0" baseline="0" noProof="0" dirty="0" err="1">
                <a:ln>
                  <a:noFill/>
                </a:ln>
                <a:solidFill>
                  <a:srgbClr val="000000"/>
                </a:solidFill>
                <a:effectLst/>
                <a:uLnTx/>
                <a:uFillTx/>
                <a:latin typeface="Arial"/>
                <a:ea typeface="Meiryo UI"/>
                <a:cs typeface="+mn-cs"/>
              </a:rPr>
              <a:t>OpenAttestation</a:t>
            </a:r>
            <a:r>
              <a:rPr kumimoji="1" lang="ja-JP" altLang="en-US" sz="1600" b="0" i="0" u="none" strike="noStrike" kern="1200" cap="none" spc="0" normalizeH="0" baseline="0" noProof="0" dirty="0">
                <a:ln>
                  <a:noFill/>
                </a:ln>
                <a:solidFill>
                  <a:srgbClr val="000000"/>
                </a:solidFill>
                <a:effectLst/>
                <a:uLnTx/>
                <a:uFillTx/>
                <a:latin typeface="Arial"/>
                <a:ea typeface="Meiryo UI"/>
                <a:cs typeface="+mn-cs"/>
              </a:rPr>
              <a:t>を構築しており、各種証明書の検証サービスである</a:t>
            </a:r>
            <a:r>
              <a:rPr kumimoji="1" lang="en-US" altLang="ja-JP" sz="1600" b="0" i="0" u="none" strike="noStrike" kern="1200" cap="none" spc="0" normalizeH="0" baseline="0" noProof="0" dirty="0" err="1">
                <a:ln>
                  <a:noFill/>
                </a:ln>
                <a:solidFill>
                  <a:srgbClr val="000000"/>
                </a:solidFill>
                <a:effectLst/>
                <a:uLnTx/>
                <a:uFillTx/>
                <a:latin typeface="Arial"/>
                <a:ea typeface="Meiryo UI"/>
                <a:cs typeface="+mn-cs"/>
              </a:rPr>
              <a:t>Opencerts</a:t>
            </a:r>
            <a:r>
              <a:rPr kumimoji="1" lang="ja-JP" altLang="en-US" sz="1600" b="0" i="0" u="none" strike="noStrike" kern="1200" cap="none" spc="0" normalizeH="0" baseline="0" noProof="0" dirty="0">
                <a:ln>
                  <a:noFill/>
                </a:ln>
                <a:solidFill>
                  <a:srgbClr val="000000"/>
                </a:solidFill>
                <a:effectLst/>
                <a:uLnTx/>
                <a:uFillTx/>
                <a:latin typeface="Arial"/>
                <a:ea typeface="Meiryo UI"/>
                <a:cs typeface="+mn-cs"/>
              </a:rPr>
              <a:t>や</a:t>
            </a:r>
            <a:r>
              <a:rPr kumimoji="1" lang="en-US" altLang="ja-JP" sz="1600" b="0" i="0" u="none" strike="noStrike" kern="1200" cap="none" spc="0" normalizeH="0" baseline="0" noProof="0" dirty="0" err="1">
                <a:ln>
                  <a:noFill/>
                </a:ln>
                <a:solidFill>
                  <a:srgbClr val="000000"/>
                </a:solidFill>
                <a:effectLst/>
                <a:uLnTx/>
                <a:uFillTx/>
                <a:latin typeface="Arial"/>
                <a:ea typeface="Meiryo UI"/>
                <a:cs typeface="+mn-cs"/>
              </a:rPr>
              <a:t>Verfy</a:t>
            </a:r>
            <a:r>
              <a:rPr kumimoji="1" lang="ja-JP" altLang="en-US" sz="1600" b="0" i="0" u="none" strike="noStrike" kern="1200" cap="none" spc="0" normalizeH="0" baseline="0" noProof="0" dirty="0">
                <a:ln>
                  <a:noFill/>
                </a:ln>
                <a:solidFill>
                  <a:srgbClr val="000000"/>
                </a:solidFill>
                <a:effectLst/>
                <a:uLnTx/>
                <a:uFillTx/>
                <a:latin typeface="Arial"/>
                <a:ea typeface="Meiryo UI"/>
                <a:cs typeface="+mn-cs"/>
              </a:rPr>
              <a:t>は、</a:t>
            </a:r>
            <a:r>
              <a:rPr kumimoji="1" lang="en-US" altLang="ja-JP" sz="1600" b="0" i="0" u="none" strike="noStrike" kern="1200" cap="none" spc="0" normalizeH="0" baseline="0" noProof="0" dirty="0" err="1">
                <a:ln>
                  <a:noFill/>
                </a:ln>
                <a:solidFill>
                  <a:srgbClr val="000000"/>
                </a:solidFill>
                <a:effectLst/>
                <a:uLnTx/>
                <a:uFillTx/>
                <a:latin typeface="Arial"/>
                <a:ea typeface="Meiryo UI"/>
                <a:cs typeface="+mn-cs"/>
              </a:rPr>
              <a:t>OpenAttestation</a:t>
            </a:r>
            <a:r>
              <a:rPr kumimoji="1" lang="ja-JP" altLang="en-US" sz="1600" b="0" i="0" u="none" strike="noStrike" kern="1200" cap="none" spc="0" normalizeH="0" baseline="0" noProof="0" dirty="0">
                <a:ln>
                  <a:noFill/>
                </a:ln>
                <a:solidFill>
                  <a:srgbClr val="000000"/>
                </a:solidFill>
                <a:effectLst/>
                <a:uLnTx/>
                <a:uFillTx/>
                <a:latin typeface="Arial"/>
                <a:ea typeface="Meiryo UI"/>
                <a:cs typeface="+mn-cs"/>
              </a:rPr>
              <a:t>を利用した電子政府サービスである。 （</a:t>
            </a:r>
            <a:r>
              <a:rPr kumimoji="1" lang="en-US" altLang="ja-JP" sz="1600" b="0" i="0" u="none" strike="noStrike" kern="1200" cap="none" spc="0" normalizeH="0" baseline="0" noProof="0" dirty="0" err="1">
                <a:ln>
                  <a:noFill/>
                </a:ln>
                <a:solidFill>
                  <a:srgbClr val="000000"/>
                </a:solidFill>
                <a:effectLst/>
                <a:uLnTx/>
                <a:uFillTx/>
                <a:latin typeface="Arial"/>
                <a:ea typeface="Meiryo UI"/>
                <a:cs typeface="+mn-cs"/>
              </a:rPr>
              <a:t>OpenAttestation</a:t>
            </a:r>
            <a:r>
              <a:rPr kumimoji="1" lang="ja-JP" altLang="en-US" sz="1600" b="0" i="0" u="none" strike="noStrike" kern="1200" cap="none" spc="0" normalizeH="0" baseline="0" noProof="0" dirty="0">
                <a:ln>
                  <a:noFill/>
                </a:ln>
                <a:solidFill>
                  <a:srgbClr val="000000"/>
                </a:solidFill>
                <a:effectLst/>
                <a:uLnTx/>
                <a:uFillTx/>
                <a:latin typeface="Arial"/>
                <a:ea typeface="Meiryo UI"/>
                <a:cs typeface="+mn-cs"/>
              </a:rPr>
              <a:t>は</a:t>
            </a:r>
            <a:r>
              <a:rPr kumimoji="1" lang="en-US" altLang="ja-JP" sz="1600" b="0" i="0" u="none" strike="noStrike" kern="1200" cap="none" spc="0" normalizeH="0" baseline="0" noProof="0" dirty="0">
                <a:ln>
                  <a:noFill/>
                </a:ln>
                <a:solidFill>
                  <a:srgbClr val="000000"/>
                </a:solidFill>
                <a:effectLst/>
                <a:uLnTx/>
                <a:uFillTx/>
                <a:latin typeface="Arial"/>
                <a:ea typeface="Meiryo UI"/>
                <a:cs typeface="+mn-cs"/>
              </a:rPr>
              <a:t>NDI</a:t>
            </a:r>
            <a:r>
              <a:rPr kumimoji="1" lang="ja-JP" altLang="en-US" sz="1600" b="0" i="0" u="none" strike="noStrike" kern="1200" cap="none" spc="0" normalizeH="0" baseline="0" noProof="0" dirty="0">
                <a:ln>
                  <a:noFill/>
                </a:ln>
                <a:solidFill>
                  <a:srgbClr val="000000"/>
                </a:solidFill>
                <a:effectLst/>
                <a:uLnTx/>
                <a:uFillTx/>
                <a:latin typeface="Arial"/>
                <a:ea typeface="Meiryo UI"/>
                <a:cs typeface="+mn-cs"/>
              </a:rPr>
              <a:t>とは別の取り組み）カナダも</a:t>
            </a:r>
            <a:r>
              <a:rPr kumimoji="1" lang="en-US" altLang="ja-JP" sz="1600" b="0" i="0" u="none" strike="noStrike" kern="1200" cap="none" spc="0" normalizeH="0" baseline="0" noProof="0" dirty="0" err="1">
                <a:ln>
                  <a:noFill/>
                </a:ln>
                <a:solidFill>
                  <a:srgbClr val="000000"/>
                </a:solidFill>
                <a:effectLst/>
                <a:uLnTx/>
                <a:uFillTx/>
                <a:latin typeface="Arial"/>
                <a:ea typeface="Meiryo UI"/>
                <a:cs typeface="+mn-cs"/>
              </a:rPr>
              <a:t>Opencerts</a:t>
            </a:r>
            <a:r>
              <a:rPr kumimoji="1" lang="ja-JP" altLang="en-US" sz="1600" b="0" i="0" u="none" strike="noStrike" kern="1200" cap="none" spc="0" normalizeH="0" baseline="0" noProof="0" dirty="0">
                <a:ln>
                  <a:noFill/>
                </a:ln>
                <a:solidFill>
                  <a:srgbClr val="000000"/>
                </a:solidFill>
                <a:effectLst/>
                <a:uLnTx/>
                <a:uFillTx/>
                <a:latin typeface="Arial"/>
                <a:ea typeface="Meiryo UI"/>
                <a:cs typeface="+mn-cs"/>
              </a:rPr>
              <a:t>を採用している</a:t>
            </a:r>
            <a:r>
              <a:rPr kumimoji="1" lang="ja-JP" altLang="en-US" sz="1600" b="0" i="0" u="none" strike="noStrike" kern="1200" cap="none" spc="0" normalizeH="0" baseline="30000" noProof="0" dirty="0">
                <a:ln>
                  <a:noFill/>
                </a:ln>
                <a:solidFill>
                  <a:srgbClr val="000000"/>
                </a:solidFill>
                <a:effectLst/>
                <a:uLnTx/>
                <a:uFillTx/>
                <a:latin typeface="Arial"/>
                <a:ea typeface="Meiryo UI"/>
                <a:cs typeface="+mn-cs"/>
              </a:rPr>
              <a:t>１</a:t>
            </a:r>
            <a:endParaRPr kumimoji="1" lang="en-US" altLang="ja-JP" sz="1600" b="0" i="0" u="none" strike="noStrike" kern="1200" cap="none" spc="0" normalizeH="0" baseline="30000" noProof="0" dirty="0">
              <a:ln>
                <a:noFill/>
              </a:ln>
              <a:solidFill>
                <a:srgbClr val="000000"/>
              </a:solidFill>
              <a:effectLst/>
              <a:uLnTx/>
              <a:uFillTx/>
              <a:latin typeface="Arial"/>
              <a:ea typeface="Meiryo UI"/>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en-US" altLang="ja-JP" sz="1600" b="0" i="0" u="none" strike="noStrike" kern="1200" cap="none" spc="0" normalizeH="0" baseline="0" noProof="0" dirty="0" err="1">
                <a:ln>
                  <a:noFill/>
                </a:ln>
                <a:solidFill>
                  <a:srgbClr val="000000"/>
                </a:solidFill>
                <a:effectLst/>
                <a:uLnTx/>
                <a:uFillTx/>
                <a:latin typeface="Arial"/>
                <a:ea typeface="Meiryo UI"/>
                <a:cs typeface="+mn-cs"/>
              </a:rPr>
              <a:t>OpenAttestation</a:t>
            </a:r>
            <a:r>
              <a:rPr kumimoji="1" lang="ja-JP" altLang="en-US" sz="1600" b="0" i="0" u="none" strike="noStrike" kern="1200" cap="none" spc="0" normalizeH="0" baseline="0" noProof="0" dirty="0">
                <a:ln>
                  <a:noFill/>
                </a:ln>
                <a:solidFill>
                  <a:srgbClr val="000000"/>
                </a:solidFill>
                <a:effectLst/>
                <a:uLnTx/>
                <a:uFillTx/>
                <a:latin typeface="Arial"/>
                <a:ea typeface="Meiryo UI"/>
                <a:cs typeface="+mn-cs"/>
              </a:rPr>
              <a:t>で</a:t>
            </a:r>
            <a:r>
              <a:rPr kumimoji="1" lang="en-US" altLang="ja-JP" sz="1600" b="0" i="0" u="none" strike="noStrike" kern="1200" cap="none" spc="0" normalizeH="0" baseline="0" noProof="0" dirty="0">
                <a:ln>
                  <a:noFill/>
                </a:ln>
                <a:solidFill>
                  <a:srgbClr val="000000"/>
                </a:solidFill>
                <a:effectLst/>
                <a:uLnTx/>
                <a:uFillTx/>
                <a:latin typeface="Arial"/>
                <a:ea typeface="Meiryo UI"/>
                <a:cs typeface="+mn-cs"/>
              </a:rPr>
              <a:t>Covid-19</a:t>
            </a:r>
            <a:r>
              <a:rPr kumimoji="1" lang="ja-JP" altLang="en-US" sz="1600" b="0" i="0" u="none" strike="noStrike" kern="1200" cap="none" spc="0" normalizeH="0" baseline="0" noProof="0" dirty="0">
                <a:ln>
                  <a:noFill/>
                </a:ln>
                <a:solidFill>
                  <a:srgbClr val="000000"/>
                </a:solidFill>
                <a:effectLst/>
                <a:uLnTx/>
                <a:uFillTx/>
                <a:latin typeface="Arial"/>
                <a:ea typeface="Meiryo UI"/>
                <a:cs typeface="+mn-cs"/>
              </a:rPr>
              <a:t>の予防接種証明書を検証するサービスである</a:t>
            </a:r>
            <a:r>
              <a:rPr kumimoji="1" lang="en-US" altLang="ja-JP" sz="1600" b="0" i="0" u="none" strike="noStrike" kern="1200" cap="none" spc="0" normalizeH="0" baseline="0" noProof="0" dirty="0" err="1">
                <a:ln>
                  <a:noFill/>
                </a:ln>
                <a:solidFill>
                  <a:srgbClr val="000000"/>
                </a:solidFill>
                <a:effectLst/>
                <a:uLnTx/>
                <a:uFillTx/>
                <a:latin typeface="Arial"/>
                <a:ea typeface="Meiryo UI"/>
                <a:cs typeface="+mn-cs"/>
              </a:rPr>
              <a:t>Healthcerts</a:t>
            </a:r>
            <a:r>
              <a:rPr kumimoji="1" lang="ja-JP" altLang="en-US" sz="1600" b="0" i="0" u="none" strike="noStrike" kern="1200" cap="none" spc="0" normalizeH="0" baseline="0" noProof="0" dirty="0">
                <a:ln>
                  <a:noFill/>
                </a:ln>
                <a:solidFill>
                  <a:srgbClr val="000000"/>
                </a:solidFill>
                <a:effectLst/>
                <a:uLnTx/>
                <a:uFillTx/>
                <a:latin typeface="Arial"/>
                <a:ea typeface="Meiryo UI"/>
                <a:cs typeface="+mn-cs"/>
              </a:rPr>
              <a:t>が</a:t>
            </a:r>
            <a:r>
              <a:rPr kumimoji="1" lang="en-US" altLang="ja-JP" sz="1600" b="0" i="0" u="none" strike="noStrike" kern="1200" cap="none" spc="0" normalizeH="0" baseline="0" noProof="0" dirty="0">
                <a:ln>
                  <a:noFill/>
                </a:ln>
                <a:solidFill>
                  <a:srgbClr val="000000"/>
                </a:solidFill>
                <a:effectLst/>
                <a:uLnTx/>
                <a:uFillTx/>
                <a:latin typeface="Arial"/>
                <a:ea typeface="Meiryo UI"/>
                <a:cs typeface="+mn-cs"/>
              </a:rPr>
              <a:t>Singpass</a:t>
            </a:r>
            <a:r>
              <a:rPr kumimoji="1" lang="ja-JP" altLang="en-US" sz="1600" b="0" i="0" u="none" strike="noStrike" kern="1200" cap="none" spc="0" normalizeH="0" baseline="0" noProof="0" dirty="0">
                <a:ln>
                  <a:noFill/>
                </a:ln>
                <a:solidFill>
                  <a:srgbClr val="000000"/>
                </a:solidFill>
                <a:effectLst/>
                <a:uLnTx/>
                <a:uFillTx/>
                <a:latin typeface="Arial"/>
                <a:ea typeface="Meiryo UI"/>
                <a:cs typeface="+mn-cs"/>
              </a:rPr>
              <a:t>アプリのドキュメントウォレットで表示できることから</a:t>
            </a:r>
            <a:r>
              <a:rPr kumimoji="1" lang="ja-JP" altLang="en-US" sz="1600" b="0" i="0" u="none" strike="noStrike" kern="1200" cap="none" spc="0" normalizeH="0" baseline="30000" noProof="0" dirty="0">
                <a:ln>
                  <a:noFill/>
                </a:ln>
                <a:solidFill>
                  <a:srgbClr val="000000"/>
                </a:solidFill>
                <a:effectLst/>
                <a:uLnTx/>
                <a:uFillTx/>
                <a:latin typeface="Arial"/>
                <a:ea typeface="Meiryo UI"/>
                <a:cs typeface="+mn-cs"/>
              </a:rPr>
              <a:t>２</a:t>
            </a:r>
            <a:r>
              <a:rPr kumimoji="1" lang="ja-JP" altLang="en-US" sz="1600" b="0" i="0" u="none" strike="noStrike" kern="1200" cap="none" spc="0" normalizeH="0" baseline="0" noProof="0" dirty="0">
                <a:ln>
                  <a:noFill/>
                </a:ln>
                <a:solidFill>
                  <a:srgbClr val="000000"/>
                </a:solidFill>
                <a:effectLst/>
                <a:uLnTx/>
                <a:uFillTx/>
                <a:latin typeface="Arial"/>
                <a:ea typeface="Meiryo UI"/>
                <a:cs typeface="+mn-cs"/>
              </a:rPr>
              <a:t>、</a:t>
            </a:r>
            <a:r>
              <a:rPr kumimoji="1" lang="en-US" altLang="ja-JP" sz="1600" b="0" i="0" u="none" strike="noStrike" kern="1200" cap="none" spc="0" normalizeH="0" baseline="0" noProof="0" dirty="0" err="1">
                <a:ln>
                  <a:noFill/>
                </a:ln>
                <a:solidFill>
                  <a:srgbClr val="000000"/>
                </a:solidFill>
                <a:effectLst/>
                <a:uLnTx/>
                <a:uFillTx/>
                <a:latin typeface="Arial"/>
                <a:ea typeface="Meiryo UI"/>
                <a:cs typeface="+mn-cs"/>
              </a:rPr>
              <a:t>OpenAttestation</a:t>
            </a:r>
            <a:r>
              <a:rPr kumimoji="1" lang="ja-JP" altLang="en-US" sz="1600" b="0" i="0" u="none" strike="noStrike" kern="1200" cap="none" spc="0" normalizeH="0" baseline="0" noProof="0" dirty="0">
                <a:ln>
                  <a:noFill/>
                </a:ln>
                <a:solidFill>
                  <a:srgbClr val="000000"/>
                </a:solidFill>
                <a:effectLst/>
                <a:uLnTx/>
                <a:uFillTx/>
                <a:latin typeface="Arial"/>
                <a:ea typeface="Meiryo UI"/>
                <a:cs typeface="+mn-cs"/>
              </a:rPr>
              <a:t>による文書の発行・検証は</a:t>
            </a:r>
            <a:r>
              <a:rPr kumimoji="1" lang="en-US" altLang="ja-JP" sz="1600" b="0" i="0" u="none" strike="noStrike" kern="1200" cap="none" spc="0" normalizeH="0" baseline="0" noProof="0" dirty="0">
                <a:ln>
                  <a:noFill/>
                </a:ln>
                <a:solidFill>
                  <a:srgbClr val="000000"/>
                </a:solidFill>
                <a:effectLst/>
                <a:uLnTx/>
                <a:uFillTx/>
                <a:latin typeface="Arial"/>
                <a:ea typeface="Meiryo UI"/>
                <a:cs typeface="+mn-cs"/>
              </a:rPr>
              <a:t>Singpass</a:t>
            </a:r>
            <a:r>
              <a:rPr kumimoji="1" lang="ja-JP" altLang="en-US" sz="1600" b="0" i="0" u="none" strike="noStrike" kern="1200" cap="none" spc="0" normalizeH="0" baseline="0" noProof="0" dirty="0">
                <a:ln>
                  <a:noFill/>
                </a:ln>
                <a:solidFill>
                  <a:srgbClr val="000000"/>
                </a:solidFill>
                <a:effectLst/>
                <a:uLnTx/>
                <a:uFillTx/>
                <a:latin typeface="Arial"/>
                <a:ea typeface="Meiryo UI"/>
                <a:cs typeface="+mn-cs"/>
              </a:rPr>
              <a:t>と連携していると思われる</a:t>
            </a:r>
            <a:endParaRPr kumimoji="1" lang="en-US" altLang="ja-JP" sz="1600" b="0" i="0" u="none" strike="noStrike" kern="1200" cap="none" spc="0" normalizeH="0" baseline="30000" noProof="0" dirty="0">
              <a:ln>
                <a:noFill/>
              </a:ln>
              <a:solidFill>
                <a:srgbClr val="000000"/>
              </a:solidFill>
              <a:effectLst/>
              <a:uLnTx/>
              <a:uFillTx/>
              <a:latin typeface="Arial"/>
              <a:ea typeface="Meiryo UI"/>
              <a:cs typeface="+mn-cs"/>
            </a:endParaRPr>
          </a:p>
        </p:txBody>
      </p:sp>
      <p:sp>
        <p:nvSpPr>
          <p:cNvPr id="19" name="正方形/長方形 18"/>
          <p:cNvSpPr/>
          <p:nvPr/>
        </p:nvSpPr>
        <p:spPr>
          <a:xfrm>
            <a:off x="332708" y="4079590"/>
            <a:ext cx="9233618" cy="1198180"/>
          </a:xfrm>
          <a:prstGeom prst="rect">
            <a:avLst/>
          </a:prstGeom>
          <a:noFill/>
          <a:ln w="19050">
            <a:solidFill>
              <a:schemeClr val="accent2">
                <a:lumMod val="25000"/>
                <a:lumOff val="75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en-US" altLang="ja-JP" sz="1600" b="0" i="0" u="none" strike="noStrike" kern="1200" cap="none" spc="0" normalizeH="0" baseline="0" noProof="0" dirty="0" err="1">
                <a:ln>
                  <a:noFill/>
                </a:ln>
                <a:solidFill>
                  <a:srgbClr val="000000"/>
                </a:solidFill>
                <a:effectLst/>
                <a:uLnTx/>
                <a:uFillTx/>
                <a:latin typeface="Arial"/>
                <a:ea typeface="Meiryo UI"/>
                <a:cs typeface="+mn-cs"/>
              </a:rPr>
              <a:t>OpenAttestation</a:t>
            </a:r>
            <a:r>
              <a:rPr kumimoji="1" lang="ja-JP" altLang="en-US" sz="1600" b="0" i="0" u="none" strike="noStrike" kern="1200" cap="none" spc="0" normalizeH="0" baseline="0" noProof="0" dirty="0">
                <a:ln>
                  <a:noFill/>
                </a:ln>
                <a:solidFill>
                  <a:srgbClr val="000000"/>
                </a:solidFill>
                <a:effectLst/>
                <a:uLnTx/>
                <a:uFillTx/>
                <a:latin typeface="Arial"/>
                <a:ea typeface="Meiryo UI"/>
                <a:cs typeface="+mn-cs"/>
              </a:rPr>
              <a:t>は他の</a:t>
            </a:r>
            <a:r>
              <a:rPr kumimoji="1" lang="en-US" altLang="ja-JP" sz="1600" b="0" i="0" u="none" strike="noStrike" kern="1200" cap="none" spc="0" normalizeH="0" baseline="0" noProof="0" dirty="0">
                <a:ln>
                  <a:noFill/>
                </a:ln>
                <a:solidFill>
                  <a:srgbClr val="000000"/>
                </a:solidFill>
                <a:effectLst/>
                <a:uLnTx/>
                <a:uFillTx/>
                <a:latin typeface="Arial"/>
                <a:ea typeface="Meiryo UI"/>
                <a:cs typeface="+mn-cs"/>
              </a:rPr>
              <a:t>W3C</a:t>
            </a:r>
            <a:r>
              <a:rPr kumimoji="1" lang="ja-JP" altLang="en-US" sz="1600" b="0" i="0" u="none" strike="noStrike" kern="1200" cap="none" spc="0" normalizeH="0" baseline="0" noProof="0" dirty="0">
                <a:ln>
                  <a:noFill/>
                </a:ln>
                <a:solidFill>
                  <a:srgbClr val="000000"/>
                </a:solidFill>
                <a:effectLst/>
                <a:uLnTx/>
                <a:uFillTx/>
                <a:latin typeface="Arial"/>
                <a:ea typeface="Meiryo UI"/>
                <a:cs typeface="+mn-cs"/>
              </a:rPr>
              <a:t>　</a:t>
            </a:r>
            <a:r>
              <a:rPr kumimoji="1" lang="en-US" altLang="ja-JP" sz="1600" b="0" i="0" u="none" strike="noStrike" kern="1200" cap="none" spc="0" normalizeH="0" baseline="0" noProof="0" dirty="0">
                <a:ln>
                  <a:noFill/>
                </a:ln>
                <a:solidFill>
                  <a:srgbClr val="000000"/>
                </a:solidFill>
                <a:effectLst/>
                <a:uLnTx/>
                <a:uFillTx/>
                <a:latin typeface="Arial"/>
                <a:ea typeface="Meiryo UI"/>
                <a:cs typeface="+mn-cs"/>
              </a:rPr>
              <a:t>VC</a:t>
            </a:r>
            <a:r>
              <a:rPr kumimoji="1" lang="ja-JP" altLang="en-US" sz="1600" b="0" i="0" u="none" strike="noStrike" kern="1200" cap="none" spc="0" normalizeH="0" baseline="0" noProof="0" dirty="0">
                <a:ln>
                  <a:noFill/>
                </a:ln>
                <a:solidFill>
                  <a:srgbClr val="000000"/>
                </a:solidFill>
                <a:effectLst/>
                <a:uLnTx/>
                <a:uFillTx/>
                <a:latin typeface="Arial"/>
                <a:ea typeface="Meiryo UI"/>
                <a:cs typeface="+mn-cs"/>
              </a:rPr>
              <a:t>ウォレットと相互運用性を持たせるべく、データモデルを</a:t>
            </a:r>
            <a:r>
              <a:rPr kumimoji="1" lang="en-US" altLang="ja-JP" sz="1600" b="0" i="0" u="none" strike="noStrike" kern="1200" cap="none" spc="0" normalizeH="0" baseline="0" noProof="0" dirty="0">
                <a:ln>
                  <a:noFill/>
                </a:ln>
                <a:solidFill>
                  <a:srgbClr val="000000"/>
                </a:solidFill>
                <a:effectLst/>
                <a:uLnTx/>
                <a:uFillTx/>
                <a:latin typeface="Arial"/>
                <a:ea typeface="Meiryo UI"/>
                <a:cs typeface="+mn-cs"/>
              </a:rPr>
              <a:t>W3C</a:t>
            </a:r>
            <a:r>
              <a:rPr kumimoji="1" lang="ja-JP" altLang="en-US" sz="1600" b="0" i="0" u="none" strike="noStrike" kern="1200" cap="none" spc="0" normalizeH="0" baseline="0" noProof="0" dirty="0">
                <a:ln>
                  <a:noFill/>
                </a:ln>
                <a:solidFill>
                  <a:srgbClr val="000000"/>
                </a:solidFill>
                <a:effectLst/>
                <a:uLnTx/>
                <a:uFillTx/>
                <a:latin typeface="Arial"/>
                <a:ea typeface="Meiryo UI"/>
                <a:cs typeface="+mn-cs"/>
              </a:rPr>
              <a:t>の規格に合わせる予定であるとしている</a:t>
            </a:r>
            <a:r>
              <a:rPr kumimoji="1" lang="ja-JP" altLang="en-US" sz="1600" b="0" i="0" u="none" strike="noStrike" kern="1200" cap="none" spc="0" normalizeH="0" baseline="30000" noProof="0" dirty="0">
                <a:ln>
                  <a:noFill/>
                </a:ln>
                <a:solidFill>
                  <a:srgbClr val="000000"/>
                </a:solidFill>
                <a:effectLst/>
                <a:uLnTx/>
                <a:uFillTx/>
                <a:latin typeface="Arial"/>
                <a:ea typeface="Meiryo UI"/>
                <a:cs typeface="+mn-cs"/>
              </a:rPr>
              <a:t>３</a:t>
            </a:r>
            <a:endParaRPr kumimoji="1" lang="en-US" altLang="ja-JP" sz="1600" b="0" i="0" u="none" strike="noStrike" kern="1200" cap="none" spc="0" normalizeH="0" baseline="30000" noProof="0" dirty="0">
              <a:ln>
                <a:noFill/>
              </a:ln>
              <a:solidFill>
                <a:srgbClr val="000000"/>
              </a:solidFill>
              <a:effectLst/>
              <a:uLnTx/>
              <a:uFillTx/>
              <a:latin typeface="Arial"/>
              <a:ea typeface="Meiryo UI"/>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600" b="0" i="0" u="none" strike="noStrike" kern="1200" cap="none" spc="0" normalizeH="0" baseline="0" noProof="0" dirty="0">
                <a:ln>
                  <a:noFill/>
                </a:ln>
                <a:solidFill>
                  <a:srgbClr val="000000"/>
                </a:solidFill>
                <a:effectLst/>
                <a:uLnTx/>
                <a:uFillTx/>
                <a:latin typeface="Arial"/>
                <a:ea typeface="Meiryo UI"/>
                <a:cs typeface="+mn-cs"/>
              </a:rPr>
              <a:t>その他、</a:t>
            </a:r>
            <a:r>
              <a:rPr kumimoji="1" lang="en-US" altLang="ja-JP" sz="1600" b="0" i="0" u="none" strike="noStrike" kern="1200" cap="none" spc="0" normalizeH="0" baseline="0" noProof="0" dirty="0">
                <a:ln>
                  <a:noFill/>
                </a:ln>
                <a:solidFill>
                  <a:srgbClr val="000000"/>
                </a:solidFill>
                <a:effectLst/>
                <a:uLnTx/>
                <a:uFillTx/>
                <a:latin typeface="Arial"/>
                <a:ea typeface="Meiryo UI"/>
                <a:cs typeface="+mn-cs"/>
              </a:rPr>
              <a:t>Singpass</a:t>
            </a:r>
            <a:r>
              <a:rPr kumimoji="1" lang="ja-JP" altLang="en-US" sz="1600" b="0" i="0" u="none" strike="noStrike" kern="1200" cap="none" spc="0" normalizeH="0" baseline="0" noProof="0" dirty="0">
                <a:ln>
                  <a:noFill/>
                </a:ln>
                <a:solidFill>
                  <a:srgbClr val="000000"/>
                </a:solidFill>
                <a:effectLst/>
                <a:uLnTx/>
                <a:uFillTx/>
                <a:latin typeface="Arial"/>
                <a:ea typeface="Meiryo UI"/>
                <a:cs typeface="+mn-cs"/>
              </a:rPr>
              <a:t>の一部における固有識別子を活用した認証サービスである</a:t>
            </a:r>
            <a:r>
              <a:rPr kumimoji="1" lang="en-US" altLang="ja-JP" sz="1600" b="0" i="0" u="none" strike="noStrike" kern="1200" cap="none" spc="0" normalizeH="0" baseline="0" noProof="0" dirty="0" err="1">
                <a:ln>
                  <a:noFill/>
                </a:ln>
                <a:solidFill>
                  <a:srgbClr val="000000"/>
                </a:solidFill>
                <a:effectLst/>
                <a:uLnTx/>
                <a:uFillTx/>
                <a:latin typeface="Arial"/>
                <a:ea typeface="Meiryo UI"/>
                <a:cs typeface="+mn-cs"/>
              </a:rPr>
              <a:t>sgID</a:t>
            </a:r>
            <a:r>
              <a:rPr kumimoji="1" lang="ja-JP" altLang="en-US" sz="1600" b="0" i="0" u="none" strike="noStrike" kern="1200" cap="none" spc="0" normalizeH="0" baseline="0" noProof="0" dirty="0">
                <a:ln>
                  <a:noFill/>
                </a:ln>
                <a:solidFill>
                  <a:srgbClr val="000000"/>
                </a:solidFill>
                <a:effectLst/>
                <a:uLnTx/>
                <a:uFillTx/>
                <a:latin typeface="Arial"/>
                <a:ea typeface="Meiryo UI"/>
                <a:cs typeface="+mn-cs"/>
              </a:rPr>
              <a:t>については、使用している技術・参照規格などは確認できなかった</a:t>
            </a:r>
            <a:endParaRPr kumimoji="1" lang="en-US" altLang="ja-JP" sz="16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20" name="正方形/長方形 19"/>
          <p:cNvSpPr/>
          <p:nvPr/>
        </p:nvSpPr>
        <p:spPr>
          <a:xfrm>
            <a:off x="332708" y="3674514"/>
            <a:ext cx="9233618" cy="332866"/>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800" b="1" i="0" u="none" strike="noStrike" kern="1200" cap="none" spc="0" normalizeH="0" baseline="0" noProof="0" dirty="0">
                <a:ln>
                  <a:noFill/>
                </a:ln>
                <a:solidFill>
                  <a:srgbClr val="FFFFFF"/>
                </a:solidFill>
                <a:effectLst/>
                <a:uLnTx/>
                <a:uFillTx/>
                <a:latin typeface="Meiryo UI"/>
                <a:ea typeface="Meiryo UI"/>
                <a:cs typeface="+mn-cs"/>
              </a:rPr>
              <a:t>参照される技術</a:t>
            </a:r>
          </a:p>
        </p:txBody>
      </p:sp>
    </p:spTree>
    <p:extLst>
      <p:ext uri="{BB962C8B-B14F-4D97-AF65-F5344CB8AC3E}">
        <p14:creationId xmlns:p14="http://schemas.microsoft.com/office/powerpoint/2010/main" val="2108285045"/>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タイトル 7"/>
          <p:cNvSpPr>
            <a:spLocks noGrp="1"/>
          </p:cNvSpPr>
          <p:nvPr>
            <p:ph type="title"/>
          </p:nvPr>
        </p:nvSpPr>
        <p:spPr>
          <a:xfrm>
            <a:off x="331490" y="164692"/>
            <a:ext cx="9243021" cy="497459"/>
          </a:xfrm>
        </p:spPr>
        <p:txBody>
          <a:bodyPr>
            <a:normAutofit fontScale="90000"/>
          </a:bodyPr>
          <a:lstStyle/>
          <a:p>
            <a:r>
              <a:rPr lang="en-US" altLang="ja-JP" sz="1100" dirty="0">
                <a:solidFill>
                  <a:srgbClr val="002060"/>
                </a:solidFill>
              </a:rPr>
              <a:t>3.3.4</a:t>
            </a:r>
            <a:r>
              <a:rPr lang="ja-JP" altLang="en-US" sz="1100" dirty="0">
                <a:solidFill>
                  <a:srgbClr val="002060"/>
                </a:solidFill>
              </a:rPr>
              <a:t>　自己主権型／分散型アイデンティティに関する取り組み　</a:t>
            </a:r>
            <a:r>
              <a:rPr lang="en-US" altLang="ja-JP" sz="1100" dirty="0">
                <a:solidFill>
                  <a:srgbClr val="002060"/>
                </a:solidFill>
              </a:rPr>
              <a:t>–</a:t>
            </a:r>
            <a:r>
              <a:rPr lang="ja-JP" altLang="en-US" sz="1100" dirty="0">
                <a:solidFill>
                  <a:srgbClr val="002060"/>
                </a:solidFill>
              </a:rPr>
              <a:t>ユースケース　</a:t>
            </a:r>
            <a:r>
              <a:rPr lang="en-US" altLang="ja-JP" sz="1400" b="1" spc="0" dirty="0">
                <a:solidFill>
                  <a:srgbClr val="002060"/>
                </a:solidFill>
              </a:rPr>
              <a:t/>
            </a:r>
            <a:br>
              <a:rPr lang="en-US" altLang="ja-JP" sz="1400" b="1" spc="0" dirty="0">
                <a:solidFill>
                  <a:srgbClr val="002060"/>
                </a:solidFill>
              </a:rPr>
            </a:br>
            <a:r>
              <a:rPr lang="en-US" altLang="ja-JP" sz="2000" b="1" spc="0" dirty="0" err="1">
                <a:solidFill>
                  <a:srgbClr val="002060"/>
                </a:solidFill>
              </a:rPr>
              <a:t>Aadhaar</a:t>
            </a:r>
            <a:r>
              <a:rPr lang="ja-JP" altLang="en-US" sz="2000" b="1" spc="0" dirty="0">
                <a:solidFill>
                  <a:srgbClr val="002060"/>
                </a:solidFill>
              </a:rPr>
              <a:t>の補完に向けた取り組み</a:t>
            </a:r>
            <a:endParaRPr lang="ja-JP" altLang="en-US" sz="3100" b="1" spc="0" dirty="0">
              <a:solidFill>
                <a:srgbClr val="002060"/>
              </a:solidFill>
            </a:endParaRPr>
          </a:p>
        </p:txBody>
      </p:sp>
      <p:sp>
        <p:nvSpPr>
          <p:cNvPr id="10" name="正方形/長方形 9"/>
          <p:cNvSpPr/>
          <p:nvPr/>
        </p:nvSpPr>
        <p:spPr>
          <a:xfrm>
            <a:off x="8260080" y="74294"/>
            <a:ext cx="1314431" cy="186395"/>
          </a:xfrm>
          <a:prstGeom prst="rect">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シンガポール</a:t>
            </a:r>
          </a:p>
        </p:txBody>
      </p:sp>
      <p:sp>
        <p:nvSpPr>
          <p:cNvPr id="11" name="正方形/長方形 10"/>
          <p:cNvSpPr/>
          <p:nvPr/>
        </p:nvSpPr>
        <p:spPr>
          <a:xfrm>
            <a:off x="8260080" y="287160"/>
            <a:ext cx="1314431" cy="186395"/>
          </a:xfrm>
          <a:prstGeom prst="rect">
            <a:avLst/>
          </a:prstGeom>
          <a:solidFill>
            <a:schemeClr val="accent2">
              <a:lumMod val="25000"/>
              <a:lumOff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インド</a:t>
            </a:r>
          </a:p>
        </p:txBody>
      </p:sp>
      <p:sp>
        <p:nvSpPr>
          <p:cNvPr id="12" name="コンテンツ プレースホルダー 1"/>
          <p:cNvSpPr txBox="1">
            <a:spLocks/>
          </p:cNvSpPr>
          <p:nvPr/>
        </p:nvSpPr>
        <p:spPr>
          <a:xfrm>
            <a:off x="331490" y="608763"/>
            <a:ext cx="9416850" cy="876695"/>
          </a:xfrm>
          <a:prstGeom prst="rect">
            <a:avLst/>
          </a:prstGeom>
          <a:ln>
            <a:noFill/>
          </a:ln>
        </p:spPr>
        <p:txBody>
          <a:bodyPr/>
          <a:lstStyle>
            <a:lvl1pPr marL="0" indent="0" algn="l" defTabSz="609559" rtl="0" eaLnBrk="1" fontAlgn="base" hangingPunct="1">
              <a:spcBef>
                <a:spcPct val="20000"/>
              </a:spcBef>
              <a:spcAft>
                <a:spcPct val="0"/>
              </a:spcAft>
              <a:buFont typeface="Arial" pitchFamily="34" charset="0"/>
              <a:buNone/>
              <a:defRPr kumimoji="1" sz="2000" kern="1200">
                <a:solidFill>
                  <a:schemeClr val="tx1"/>
                </a:solidFill>
                <a:latin typeface="+mn-ea"/>
                <a:ea typeface="+mn-ea"/>
                <a:cs typeface="Arial"/>
              </a:defRPr>
            </a:lvl1pPr>
            <a:lvl2pPr marL="910105" indent="-300545"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2pPr>
            <a:lvl3pPr marL="1454051" indent="-234935"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3pPr>
            <a:lvl4pPr marL="2059377" indent="-230703"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4pPr>
            <a:lvl5pPr marL="2666818" indent="-228585"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a:lstStyle>
          <a:p>
            <a:pPr marL="0" marR="0" lvl="0" indent="0" algn="l" defTabSz="609559" rtl="0" eaLnBrk="1" fontAlgn="base" latinLnBrk="0" hangingPunct="1">
              <a:lnSpc>
                <a:spcPct val="100000"/>
              </a:lnSpc>
              <a:spcBef>
                <a:spcPct val="20000"/>
              </a:spcBef>
              <a:spcAft>
                <a:spcPct val="0"/>
              </a:spcAft>
              <a:buClrTx/>
              <a:buSzTx/>
              <a:buFont typeface="Arial" pitchFamily="34" charset="0"/>
              <a:buNone/>
              <a:tabLst/>
              <a:defRPr/>
            </a:pPr>
            <a:r>
              <a:rPr kumimoji="1" lang="en-US" altLang="ja-JP" sz="1600" b="1" i="0" u="none" strike="noStrike" kern="1200" cap="none" spc="0" normalizeH="0" baseline="0" noProof="0" dirty="0" err="1">
                <a:ln>
                  <a:noFill/>
                </a:ln>
                <a:solidFill>
                  <a:srgbClr val="000000">
                    <a:lumMod val="85000"/>
                    <a:lumOff val="15000"/>
                  </a:srgbClr>
                </a:solidFill>
                <a:effectLst/>
                <a:uLnTx/>
                <a:uFillTx/>
                <a:latin typeface="Meiryo UI"/>
                <a:ea typeface="Meiryo UI"/>
                <a:cs typeface="Arial"/>
              </a:rPr>
              <a:t>Aadhaar</a:t>
            </a:r>
            <a:r>
              <a:rPr kumimoji="1" lang="ja-JP" altLang="en-US" sz="1600" b="1"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は生体情報を含む国民の個人情報を政府に提供する特性上、プライバシー侵害や情報流出への懸念に対する訴訟や、民間企業の利用に関する法改正などが度々生起していることから、</a:t>
            </a:r>
            <a:r>
              <a:rPr kumimoji="1" lang="en-US" altLang="ja-JP" sz="1600" b="1" i="0" u="none" strike="noStrike" kern="1200" cap="none" spc="0" normalizeH="0" baseline="0" noProof="0" dirty="0" err="1">
                <a:ln>
                  <a:noFill/>
                </a:ln>
                <a:solidFill>
                  <a:srgbClr val="000000">
                    <a:lumMod val="85000"/>
                    <a:lumOff val="15000"/>
                  </a:srgbClr>
                </a:solidFill>
                <a:effectLst/>
                <a:uLnTx/>
                <a:uFillTx/>
                <a:latin typeface="Meiryo UI"/>
                <a:ea typeface="Meiryo UI"/>
                <a:cs typeface="Arial"/>
              </a:rPr>
              <a:t>Aadhaar</a:t>
            </a:r>
            <a:r>
              <a:rPr kumimoji="1" lang="ja-JP" altLang="en-US" sz="1600" b="1"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を所管する</a:t>
            </a:r>
            <a:r>
              <a:rPr kumimoji="1" lang="en-US" altLang="ja-JP" sz="1600" b="1"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UIDAI</a:t>
            </a:r>
            <a:r>
              <a:rPr kumimoji="1" lang="ja-JP" altLang="en-US" sz="1600" b="1"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は</a:t>
            </a:r>
            <a:r>
              <a:rPr kumimoji="1" lang="en-US" altLang="ja-JP" sz="1600" b="1" i="0" u="none" strike="noStrike" kern="1200" cap="none" spc="0" normalizeH="0" baseline="0" noProof="0" dirty="0" err="1">
                <a:ln>
                  <a:noFill/>
                </a:ln>
                <a:solidFill>
                  <a:srgbClr val="000000">
                    <a:lumMod val="85000"/>
                    <a:lumOff val="15000"/>
                  </a:srgbClr>
                </a:solidFill>
                <a:effectLst/>
                <a:uLnTx/>
                <a:uFillTx/>
                <a:latin typeface="Meiryo UI"/>
                <a:ea typeface="Meiryo UI"/>
                <a:cs typeface="Arial"/>
              </a:rPr>
              <a:t>Aadhaar</a:t>
            </a:r>
            <a:r>
              <a:rPr kumimoji="1" lang="ja-JP" altLang="en-US" sz="1600" b="1"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を補完する取り組みを行っている</a:t>
            </a:r>
            <a:endParaRPr kumimoji="1" lang="en-US" altLang="ja-JP" sz="1600" b="0" i="0" u="none" strike="noStrike" kern="1200" cap="none" spc="0" normalizeH="0" baseline="0" noProof="0" dirty="0">
              <a:ln>
                <a:noFill/>
              </a:ln>
              <a:solidFill>
                <a:srgbClr val="000000">
                  <a:lumMod val="85000"/>
                  <a:lumOff val="15000"/>
                </a:srgbClr>
              </a:solidFill>
              <a:effectLst/>
              <a:uLnTx/>
              <a:uFillTx/>
              <a:latin typeface="Meiryo UI"/>
              <a:ea typeface="Meiryo UI"/>
              <a:cs typeface="Arial"/>
            </a:endParaRPr>
          </a:p>
          <a:p>
            <a:pPr marL="285750" marR="0" lvl="0" indent="-285750" algn="l" defTabSz="609559" rtl="0" eaLnBrk="1" fontAlgn="base" latinLnBrk="0" hangingPunct="1">
              <a:lnSpc>
                <a:spcPct val="100000"/>
              </a:lnSpc>
              <a:spcBef>
                <a:spcPct val="20000"/>
              </a:spcBef>
              <a:spcAft>
                <a:spcPct val="0"/>
              </a:spcAft>
              <a:buClrTx/>
              <a:buSzTx/>
              <a:buFont typeface="Arial" panose="020B0604020202020204" pitchFamily="34" charset="0"/>
              <a:buChar char="•"/>
              <a:tabLst/>
              <a:defRPr/>
            </a:pPr>
            <a:endParaRPr kumimoji="1" lang="en-US" altLang="ja-JP" sz="1600" b="0" i="0" u="none" strike="noStrike" kern="1200" cap="none" spc="0" normalizeH="0" baseline="0" noProof="0" dirty="0">
              <a:ln>
                <a:noFill/>
              </a:ln>
              <a:solidFill>
                <a:srgbClr val="070F26">
                  <a:lumMod val="75000"/>
                  <a:lumOff val="25000"/>
                </a:srgbClr>
              </a:solidFill>
              <a:effectLst/>
              <a:uLnTx/>
              <a:uFillTx/>
              <a:latin typeface="Meiryo UI"/>
              <a:ea typeface="Meiryo UI"/>
              <a:cs typeface="Arial"/>
            </a:endParaRPr>
          </a:p>
        </p:txBody>
      </p:sp>
      <p:sp>
        <p:nvSpPr>
          <p:cNvPr id="13" name="角丸四角形 12"/>
          <p:cNvSpPr/>
          <p:nvPr/>
        </p:nvSpPr>
        <p:spPr>
          <a:xfrm>
            <a:off x="812198" y="1857899"/>
            <a:ext cx="8284779" cy="970093"/>
          </a:xfrm>
          <a:prstGeom prst="round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1" i="0" u="sng" strike="noStrike" kern="1200" cap="none" spc="0" normalizeH="0" baseline="0" noProof="0" dirty="0">
                <a:ln>
                  <a:noFill/>
                </a:ln>
                <a:solidFill>
                  <a:srgbClr val="000000"/>
                </a:solidFill>
                <a:effectLst/>
                <a:uLnTx/>
                <a:uFillTx/>
                <a:latin typeface="Meiryo UI"/>
                <a:ea typeface="Meiryo UI"/>
                <a:cs typeface="+mn-cs"/>
              </a:rPr>
              <a:t>ブロックチェーン・量子コンピューティングの活用への言及</a:t>
            </a:r>
            <a:endParaRPr kumimoji="1" lang="en-US" altLang="ja-JP" sz="1400" b="1" i="0" u="sng" strike="noStrike" kern="1200" cap="none" spc="0" normalizeH="0" baseline="0" noProof="0" dirty="0">
              <a:ln>
                <a:noFill/>
              </a:ln>
              <a:solidFill>
                <a:srgbClr val="000000"/>
              </a:solidFill>
              <a:effectLst/>
              <a:uLnTx/>
              <a:uFillTx/>
              <a:latin typeface="Meiryo UI"/>
              <a:ea typeface="Meiryo U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b="0" i="0" u="none" strike="noStrike" kern="1200" cap="none" spc="0" normalizeH="0" baseline="0" noProof="0" dirty="0">
                <a:ln>
                  <a:noFill/>
                </a:ln>
                <a:solidFill>
                  <a:srgbClr val="000000"/>
                </a:solidFill>
                <a:effectLst/>
                <a:uLnTx/>
                <a:uFillTx/>
                <a:latin typeface="Meiryo UI"/>
                <a:ea typeface="Meiryo UI"/>
                <a:cs typeface="+mn-cs"/>
              </a:rPr>
              <a:t>UIDAI</a:t>
            </a:r>
            <a:r>
              <a:rPr kumimoji="1" lang="ja-JP" altLang="en-US" sz="1400" b="0" i="0" u="none" strike="noStrike" kern="1200" cap="none" spc="0" normalizeH="0" baseline="0" noProof="0" dirty="0">
                <a:ln>
                  <a:noFill/>
                </a:ln>
                <a:solidFill>
                  <a:srgbClr val="000000"/>
                </a:solidFill>
                <a:effectLst/>
                <a:uLnTx/>
                <a:uFillTx/>
                <a:latin typeface="Meiryo UI"/>
                <a:ea typeface="Meiryo UI"/>
                <a:cs typeface="+mn-cs"/>
              </a:rPr>
              <a:t>の</a:t>
            </a:r>
            <a:r>
              <a:rPr kumimoji="1" lang="en-US" altLang="ja-JP" sz="1400" b="0" i="0" u="none" strike="noStrike" kern="1200" cap="none" spc="0" normalizeH="0" baseline="0" noProof="0" dirty="0">
                <a:ln>
                  <a:noFill/>
                </a:ln>
                <a:solidFill>
                  <a:srgbClr val="000000"/>
                </a:solidFill>
                <a:effectLst/>
                <a:uLnTx/>
                <a:uFillTx/>
                <a:latin typeface="Meiryo UI"/>
                <a:ea typeface="Meiryo UI"/>
                <a:cs typeface="+mn-cs"/>
              </a:rPr>
              <a:t>CEO</a:t>
            </a:r>
            <a:r>
              <a:rPr kumimoji="1" lang="ja-JP" altLang="en-US" sz="1400" b="0" i="0" u="none" strike="noStrike" kern="1200" cap="none" spc="0" normalizeH="0" baseline="0" noProof="0" dirty="0">
                <a:ln>
                  <a:noFill/>
                </a:ln>
                <a:solidFill>
                  <a:srgbClr val="000000"/>
                </a:solidFill>
                <a:effectLst/>
                <a:uLnTx/>
                <a:uFillTx/>
                <a:latin typeface="Meiryo UI"/>
                <a:ea typeface="Meiryo UI"/>
                <a:cs typeface="+mn-cs"/>
              </a:rPr>
              <a:t>は、</a:t>
            </a:r>
            <a:r>
              <a:rPr kumimoji="1" lang="en-US" altLang="ja-JP" sz="1400" b="0" i="0" u="none" strike="noStrike" kern="1200" cap="none" spc="0" normalizeH="0" baseline="0" noProof="0" dirty="0">
                <a:ln>
                  <a:noFill/>
                </a:ln>
                <a:solidFill>
                  <a:srgbClr val="000000"/>
                </a:solidFill>
                <a:effectLst/>
                <a:uLnTx/>
                <a:uFillTx/>
                <a:latin typeface="Meiryo UI"/>
                <a:ea typeface="Meiryo UI"/>
                <a:cs typeface="+mn-cs"/>
              </a:rPr>
              <a:t>2022</a:t>
            </a:r>
            <a:r>
              <a:rPr kumimoji="1" lang="ja-JP" altLang="en-US" sz="1400" b="0" i="0" u="none" strike="noStrike" kern="1200" cap="none" spc="0" normalizeH="0" baseline="0" noProof="0" dirty="0">
                <a:ln>
                  <a:noFill/>
                </a:ln>
                <a:solidFill>
                  <a:srgbClr val="000000"/>
                </a:solidFill>
                <a:effectLst/>
                <a:uLnTx/>
                <a:uFillTx/>
                <a:latin typeface="Meiryo UI"/>
                <a:ea typeface="Meiryo UI"/>
                <a:cs typeface="+mn-cs"/>
              </a:rPr>
              <a:t>年</a:t>
            </a:r>
            <a:r>
              <a:rPr kumimoji="1" lang="en-US" altLang="ja-JP" sz="1400" b="0" i="0" u="none" strike="noStrike" kern="1200" cap="none" spc="0" normalizeH="0" baseline="0" noProof="0" dirty="0">
                <a:ln>
                  <a:noFill/>
                </a:ln>
                <a:solidFill>
                  <a:srgbClr val="000000"/>
                </a:solidFill>
                <a:effectLst/>
                <a:uLnTx/>
                <a:uFillTx/>
                <a:latin typeface="Meiryo UI"/>
                <a:ea typeface="Meiryo UI"/>
                <a:cs typeface="+mn-cs"/>
              </a:rPr>
              <a:t>1</a:t>
            </a:r>
            <a:r>
              <a:rPr kumimoji="1" lang="ja-JP" altLang="en-US" sz="1400" b="0" i="0" u="none" strike="noStrike" kern="1200" cap="none" spc="0" normalizeH="0" baseline="0" noProof="0" dirty="0">
                <a:ln>
                  <a:noFill/>
                </a:ln>
                <a:solidFill>
                  <a:srgbClr val="000000"/>
                </a:solidFill>
                <a:effectLst/>
                <a:uLnTx/>
                <a:uFillTx/>
                <a:latin typeface="Meiryo UI"/>
                <a:ea typeface="Meiryo UI"/>
                <a:cs typeface="+mn-cs"/>
              </a:rPr>
              <a:t>月開催の</a:t>
            </a:r>
            <a:r>
              <a:rPr kumimoji="1" lang="en-US" altLang="ja-JP" sz="1400" b="0" i="0" u="none" strike="noStrike" kern="1200" cap="none" spc="0" normalizeH="0" baseline="0" noProof="0" dirty="0">
                <a:ln>
                  <a:noFill/>
                </a:ln>
                <a:solidFill>
                  <a:srgbClr val="000000"/>
                </a:solidFill>
                <a:effectLst/>
                <a:uLnTx/>
                <a:uFillTx/>
                <a:latin typeface="Meiryo UI"/>
                <a:ea typeface="Meiryo UI"/>
                <a:cs typeface="+mn-cs"/>
              </a:rPr>
              <a:t>India Digital Summit 2022</a:t>
            </a:r>
            <a:r>
              <a:rPr kumimoji="1" lang="ja-JP" altLang="en-US" sz="1400" b="0" i="0" u="none" strike="noStrike" kern="1200" cap="none" spc="0" normalizeH="0" baseline="0" noProof="0" dirty="0">
                <a:ln>
                  <a:noFill/>
                </a:ln>
                <a:solidFill>
                  <a:srgbClr val="000000"/>
                </a:solidFill>
                <a:effectLst/>
                <a:uLnTx/>
                <a:uFillTx/>
                <a:latin typeface="Meiryo UI"/>
                <a:ea typeface="Meiryo UI"/>
                <a:cs typeface="+mn-cs"/>
              </a:rPr>
              <a:t>で、</a:t>
            </a:r>
            <a:r>
              <a:rPr kumimoji="1" lang="en-US" altLang="ja-JP" sz="1400" b="0" i="0" u="none" strike="noStrike" kern="1200" cap="none" spc="0" normalizeH="0" baseline="0" noProof="0" dirty="0" err="1">
                <a:ln>
                  <a:noFill/>
                </a:ln>
                <a:solidFill>
                  <a:srgbClr val="000000"/>
                </a:solidFill>
                <a:effectLst/>
                <a:uLnTx/>
                <a:uFillTx/>
                <a:latin typeface="Meiryo UI"/>
                <a:ea typeface="Meiryo UI"/>
                <a:cs typeface="+mn-cs"/>
              </a:rPr>
              <a:t>Aadhaar</a:t>
            </a:r>
            <a:r>
              <a:rPr kumimoji="1" lang="ja-JP" altLang="en-US" sz="1400" b="0" i="0" u="none" strike="noStrike" kern="1200" cap="none" spc="0" normalizeH="0" baseline="0" noProof="0" dirty="0">
                <a:ln>
                  <a:noFill/>
                </a:ln>
                <a:solidFill>
                  <a:srgbClr val="000000"/>
                </a:solidFill>
                <a:effectLst/>
                <a:uLnTx/>
                <a:uFillTx/>
                <a:latin typeface="Meiryo UI"/>
                <a:ea typeface="Meiryo UI"/>
                <a:cs typeface="+mn-cs"/>
              </a:rPr>
              <a:t>のセキュリティ強化のため、ブロックチェーンや量子コンピューティング使用の可能性を探っていると発言した。</a:t>
            </a:r>
            <a:r>
              <a:rPr kumimoji="1" lang="en-US" altLang="ja-JP" sz="1400" b="0" i="0" u="none" strike="noStrike" kern="1200" cap="none" spc="0" normalizeH="0" baseline="0" noProof="0" dirty="0" err="1">
                <a:ln>
                  <a:noFill/>
                </a:ln>
                <a:solidFill>
                  <a:srgbClr val="000000"/>
                </a:solidFill>
                <a:effectLst/>
                <a:uLnTx/>
                <a:uFillTx/>
                <a:latin typeface="Meiryo UI"/>
                <a:ea typeface="Meiryo UI"/>
                <a:cs typeface="+mn-cs"/>
              </a:rPr>
              <a:t>Aadhaar</a:t>
            </a:r>
            <a:r>
              <a:rPr kumimoji="1" lang="en-US" altLang="ja-JP" sz="1400" b="0" i="0" u="none" strike="noStrike" kern="1200" cap="none" spc="0" normalizeH="0" baseline="0" noProof="0" dirty="0">
                <a:ln>
                  <a:noFill/>
                </a:ln>
                <a:solidFill>
                  <a:srgbClr val="000000"/>
                </a:solidFill>
                <a:effectLst/>
                <a:uLnTx/>
                <a:uFillTx/>
                <a:latin typeface="Meiryo UI"/>
                <a:ea typeface="Meiryo UI"/>
                <a:cs typeface="+mn-cs"/>
              </a:rPr>
              <a:t> 2.0</a:t>
            </a:r>
            <a:r>
              <a:rPr kumimoji="1" lang="ja-JP" altLang="en-US" sz="1400" b="0" i="0" u="none" strike="noStrike" kern="1200" cap="none" spc="0" normalizeH="0" baseline="0" noProof="0" dirty="0">
                <a:ln>
                  <a:noFill/>
                </a:ln>
                <a:solidFill>
                  <a:srgbClr val="000000"/>
                </a:solidFill>
                <a:effectLst/>
                <a:uLnTx/>
                <a:uFillTx/>
                <a:latin typeface="Meiryo UI"/>
                <a:ea typeface="Meiryo UI"/>
                <a:cs typeface="+mn-cs"/>
              </a:rPr>
              <a:t>では、エコシステムのセキュリティに重点を置き、自動化されたバイオメトリック・マッチング・ソリューションの高速化を図るとしている</a:t>
            </a:r>
            <a:r>
              <a:rPr kumimoji="1" lang="ja-JP" altLang="en-US" sz="1400" b="0" i="0" u="none" strike="noStrike" kern="1200" cap="none" spc="0" normalizeH="0" baseline="30000" noProof="0" dirty="0">
                <a:ln>
                  <a:noFill/>
                </a:ln>
                <a:solidFill>
                  <a:srgbClr val="000000"/>
                </a:solidFill>
                <a:effectLst/>
                <a:uLnTx/>
                <a:uFillTx/>
                <a:latin typeface="Meiryo UI"/>
                <a:ea typeface="Meiryo UI"/>
                <a:cs typeface="+mn-cs"/>
              </a:rPr>
              <a:t>１</a:t>
            </a:r>
            <a:endParaRPr kumimoji="1" lang="ja-JP" altLang="en-US" sz="1400" b="1" i="0" u="none" strike="noStrike" kern="1200" cap="none" spc="0" normalizeH="0" baseline="30000" noProof="0" dirty="0">
              <a:ln>
                <a:noFill/>
              </a:ln>
              <a:solidFill>
                <a:srgbClr val="000000"/>
              </a:solidFill>
              <a:effectLst/>
              <a:uLnTx/>
              <a:uFillTx/>
              <a:latin typeface="Meiryo UI"/>
              <a:ea typeface="Meiryo UI"/>
              <a:cs typeface="+mn-cs"/>
            </a:endParaRPr>
          </a:p>
        </p:txBody>
      </p:sp>
      <p:sp>
        <p:nvSpPr>
          <p:cNvPr id="14" name="角丸四角形 13"/>
          <p:cNvSpPr/>
          <p:nvPr/>
        </p:nvSpPr>
        <p:spPr>
          <a:xfrm>
            <a:off x="812198" y="2941218"/>
            <a:ext cx="8284779" cy="970093"/>
          </a:xfrm>
          <a:prstGeom prst="round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b="1" i="0" u="sng" strike="noStrike" kern="1200" cap="none" spc="0" normalizeH="0" baseline="0" noProof="0" dirty="0" err="1">
                <a:ln>
                  <a:noFill/>
                </a:ln>
                <a:solidFill>
                  <a:srgbClr val="000000"/>
                </a:solidFill>
                <a:effectLst/>
                <a:uLnTx/>
                <a:uFillTx/>
                <a:latin typeface="Meiryo UI"/>
                <a:ea typeface="Meiryo UI"/>
                <a:cs typeface="+mn-cs"/>
              </a:rPr>
              <a:t>Aadhaar</a:t>
            </a:r>
            <a:r>
              <a:rPr kumimoji="1" lang="en-US" altLang="ja-JP" sz="1400" b="1" i="0" u="sng" strike="noStrike" kern="1200" cap="none" spc="0" normalizeH="0" baseline="0" noProof="0" dirty="0">
                <a:ln>
                  <a:noFill/>
                </a:ln>
                <a:solidFill>
                  <a:srgbClr val="000000"/>
                </a:solidFill>
                <a:effectLst/>
                <a:uLnTx/>
                <a:uFillTx/>
                <a:latin typeface="Meiryo UI"/>
                <a:ea typeface="Meiryo UI"/>
                <a:cs typeface="+mn-cs"/>
              </a:rPr>
              <a:t> Notice and Consent Guidelines</a:t>
            </a:r>
            <a:r>
              <a:rPr kumimoji="1" lang="ja-JP" altLang="en-US" sz="1400" b="1" i="0" u="sng" strike="noStrike" kern="1200" cap="none" spc="0" normalizeH="0" baseline="0" noProof="0" dirty="0">
                <a:ln>
                  <a:noFill/>
                </a:ln>
                <a:solidFill>
                  <a:srgbClr val="000000"/>
                </a:solidFill>
                <a:effectLst/>
                <a:uLnTx/>
                <a:uFillTx/>
                <a:latin typeface="Meiryo UI"/>
                <a:ea typeface="Meiryo UI"/>
                <a:cs typeface="+mn-cs"/>
              </a:rPr>
              <a:t>の公開</a:t>
            </a:r>
            <a:endParaRPr kumimoji="1" lang="en-US" altLang="ja-JP" sz="1400" b="1" i="0" u="sng" strike="noStrike" kern="1200" cap="none" spc="0" normalizeH="0" baseline="0" noProof="0" dirty="0">
              <a:ln>
                <a:noFill/>
              </a:ln>
              <a:solidFill>
                <a:srgbClr val="000000"/>
              </a:solidFill>
              <a:effectLst/>
              <a:uLnTx/>
              <a:uFillTx/>
              <a:latin typeface="Meiryo UI"/>
              <a:ea typeface="Meiryo U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dirty="0">
                <a:ln>
                  <a:noFill/>
                </a:ln>
                <a:solidFill>
                  <a:srgbClr val="000000"/>
                </a:solidFill>
                <a:effectLst/>
                <a:uLnTx/>
                <a:uFillTx/>
                <a:latin typeface="Meiryo UI"/>
                <a:ea typeface="Meiryo UI"/>
                <a:cs typeface="+mn-cs"/>
              </a:rPr>
              <a:t> </a:t>
            </a:r>
            <a:r>
              <a:rPr kumimoji="1" lang="en-US" altLang="ja-JP" sz="1400" b="0" i="0" u="none" strike="noStrike" kern="1200" cap="none" spc="0" normalizeH="0" baseline="0" noProof="0" dirty="0">
                <a:ln>
                  <a:noFill/>
                </a:ln>
                <a:solidFill>
                  <a:srgbClr val="000000"/>
                </a:solidFill>
                <a:effectLst/>
                <a:uLnTx/>
                <a:uFillTx/>
                <a:latin typeface="Meiryo UI"/>
                <a:ea typeface="Meiryo UI"/>
                <a:cs typeface="+mn-cs"/>
              </a:rPr>
              <a:t>UIDAI</a:t>
            </a:r>
            <a:r>
              <a:rPr kumimoji="1" lang="ja-JP" altLang="en-US" sz="1400" b="0" i="0" u="none" strike="noStrike" kern="1200" cap="none" spc="0" normalizeH="0" baseline="0" noProof="0" dirty="0">
                <a:ln>
                  <a:noFill/>
                </a:ln>
                <a:solidFill>
                  <a:srgbClr val="000000"/>
                </a:solidFill>
                <a:effectLst/>
                <a:uLnTx/>
                <a:uFillTx/>
                <a:latin typeface="Meiryo UI"/>
                <a:ea typeface="Meiryo UI"/>
                <a:cs typeface="+mn-cs"/>
              </a:rPr>
              <a:t>は</a:t>
            </a:r>
            <a:r>
              <a:rPr kumimoji="1" lang="en-US" altLang="ja-JP" sz="1400" b="0" i="0" u="none" strike="noStrike" kern="1200" cap="none" spc="0" normalizeH="0" baseline="0" noProof="0" dirty="0">
                <a:ln>
                  <a:noFill/>
                </a:ln>
                <a:solidFill>
                  <a:srgbClr val="000000"/>
                </a:solidFill>
                <a:effectLst/>
                <a:uLnTx/>
                <a:uFillTx/>
                <a:latin typeface="Meiryo UI"/>
                <a:ea typeface="Meiryo UI"/>
                <a:cs typeface="+mn-cs"/>
              </a:rPr>
              <a:t>2022</a:t>
            </a:r>
            <a:r>
              <a:rPr kumimoji="1" lang="ja-JP" altLang="en-US" sz="1400" b="0" i="0" u="none" strike="noStrike" kern="1200" cap="none" spc="0" normalizeH="0" baseline="0" noProof="0" dirty="0">
                <a:ln>
                  <a:noFill/>
                </a:ln>
                <a:solidFill>
                  <a:srgbClr val="000000"/>
                </a:solidFill>
                <a:effectLst/>
                <a:uLnTx/>
                <a:uFillTx/>
                <a:latin typeface="Meiryo UI"/>
                <a:ea typeface="Meiryo UI"/>
                <a:cs typeface="+mn-cs"/>
              </a:rPr>
              <a:t>年</a:t>
            </a:r>
            <a:r>
              <a:rPr kumimoji="1" lang="en-US" altLang="ja-JP" sz="1400" b="0" i="0" u="none" strike="noStrike" kern="1200" cap="none" spc="0" normalizeH="0" baseline="0" noProof="0" dirty="0">
                <a:ln>
                  <a:noFill/>
                </a:ln>
                <a:solidFill>
                  <a:srgbClr val="000000"/>
                </a:solidFill>
                <a:effectLst/>
                <a:uLnTx/>
                <a:uFillTx/>
                <a:latin typeface="Meiryo UI"/>
                <a:ea typeface="Meiryo UI"/>
                <a:cs typeface="+mn-cs"/>
              </a:rPr>
              <a:t>3</a:t>
            </a:r>
            <a:r>
              <a:rPr kumimoji="1" lang="ja-JP" altLang="en-US" sz="1400" b="0" i="0" u="none" strike="noStrike" kern="1200" cap="none" spc="0" normalizeH="0" baseline="0" noProof="0" dirty="0">
                <a:ln>
                  <a:noFill/>
                </a:ln>
                <a:solidFill>
                  <a:srgbClr val="000000"/>
                </a:solidFill>
                <a:effectLst/>
                <a:uLnTx/>
                <a:uFillTx/>
                <a:latin typeface="Meiryo UI"/>
                <a:ea typeface="Meiryo UI"/>
                <a:cs typeface="+mn-cs"/>
              </a:rPr>
              <a:t>月に</a:t>
            </a:r>
            <a:r>
              <a:rPr kumimoji="1" lang="en-US" altLang="ja-JP" sz="1400" b="0" i="0" u="none" strike="noStrike" kern="1200" cap="none" spc="0" normalizeH="0" baseline="0" noProof="0" dirty="0" err="1">
                <a:ln>
                  <a:noFill/>
                </a:ln>
                <a:solidFill>
                  <a:srgbClr val="000000"/>
                </a:solidFill>
                <a:effectLst/>
                <a:uLnTx/>
                <a:uFillTx/>
                <a:latin typeface="Meiryo UI"/>
                <a:ea typeface="Meiryo UI"/>
                <a:cs typeface="+mn-cs"/>
              </a:rPr>
              <a:t>Aadhaar</a:t>
            </a:r>
            <a:r>
              <a:rPr kumimoji="1" lang="en-US" altLang="ja-JP" sz="1400" b="0" i="0" u="none" strike="noStrike" kern="1200" cap="none" spc="0" normalizeH="0" baseline="0" noProof="0" dirty="0">
                <a:ln>
                  <a:noFill/>
                </a:ln>
                <a:solidFill>
                  <a:srgbClr val="000000"/>
                </a:solidFill>
                <a:effectLst/>
                <a:uLnTx/>
                <a:uFillTx/>
                <a:latin typeface="Meiryo UI"/>
                <a:ea typeface="Meiryo UI"/>
                <a:cs typeface="+mn-cs"/>
              </a:rPr>
              <a:t> Notice and Consent Guideline</a:t>
            </a:r>
            <a:r>
              <a:rPr kumimoji="1" lang="ja-JP" altLang="en-US" sz="1400" b="0" i="0" u="none" strike="noStrike" kern="1200" cap="none" spc="0" normalizeH="0" baseline="0" noProof="0" dirty="0">
                <a:ln>
                  <a:noFill/>
                </a:ln>
                <a:solidFill>
                  <a:srgbClr val="000000"/>
                </a:solidFill>
                <a:effectLst/>
                <a:uLnTx/>
                <a:uFillTx/>
                <a:latin typeface="Meiryo UI"/>
                <a:ea typeface="Meiryo UI"/>
                <a:cs typeface="+mn-cs"/>
              </a:rPr>
              <a:t>を公開している。</a:t>
            </a:r>
            <a:endParaRPr kumimoji="1" lang="en-US" altLang="ja-JP" sz="1400" b="0" i="0" u="none" strike="noStrike" kern="1200" cap="none" spc="0" normalizeH="0" baseline="0" noProof="0" dirty="0">
              <a:ln>
                <a:noFill/>
              </a:ln>
              <a:solidFill>
                <a:srgbClr val="000000"/>
              </a:solidFill>
              <a:effectLst/>
              <a:uLnTx/>
              <a:uFillTx/>
              <a:latin typeface="Meiryo UI"/>
              <a:ea typeface="Meiryo U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dirty="0">
                <a:ln>
                  <a:noFill/>
                </a:ln>
                <a:solidFill>
                  <a:srgbClr val="000000"/>
                </a:solidFill>
                <a:effectLst/>
                <a:uLnTx/>
                <a:uFillTx/>
                <a:latin typeface="Meiryo UI"/>
                <a:ea typeface="Meiryo UI"/>
                <a:cs typeface="+mn-cs"/>
              </a:rPr>
              <a:t>さまざまな官民組織の個人データの収集や処理を含む取引のシナリオに対処するために、通知や同意取得の実装に関するガイダンスを提供するものである</a:t>
            </a:r>
            <a:r>
              <a:rPr kumimoji="1" lang="ja-JP" altLang="en-US" sz="1400" b="0" i="0" u="none" strike="noStrike" kern="1200" cap="none" spc="0" normalizeH="0" baseline="30000" noProof="0" dirty="0">
                <a:ln>
                  <a:noFill/>
                </a:ln>
                <a:solidFill>
                  <a:srgbClr val="000000"/>
                </a:solidFill>
                <a:effectLst/>
                <a:uLnTx/>
                <a:uFillTx/>
                <a:latin typeface="Meiryo UI"/>
                <a:ea typeface="Meiryo UI"/>
                <a:cs typeface="+mn-cs"/>
              </a:rPr>
              <a:t>２</a:t>
            </a:r>
          </a:p>
        </p:txBody>
      </p:sp>
      <p:sp>
        <p:nvSpPr>
          <p:cNvPr id="15" name="角丸四角形 14"/>
          <p:cNvSpPr/>
          <p:nvPr/>
        </p:nvSpPr>
        <p:spPr>
          <a:xfrm>
            <a:off x="812198" y="4001939"/>
            <a:ext cx="8284779" cy="1331686"/>
          </a:xfrm>
          <a:prstGeom prst="roundRect">
            <a:avLst>
              <a:gd name="adj" fmla="val 11377"/>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1" i="0" u="sng" strike="noStrike" kern="1200" cap="none" spc="0" normalizeH="0" baseline="0" noProof="0" dirty="0">
                <a:ln>
                  <a:noFill/>
                </a:ln>
                <a:solidFill>
                  <a:srgbClr val="000000"/>
                </a:solidFill>
                <a:effectLst/>
                <a:uLnTx/>
                <a:uFillTx/>
                <a:latin typeface="Meiryo UI"/>
                <a:ea typeface="Meiryo UI"/>
                <a:cs typeface="+mn-cs"/>
              </a:rPr>
              <a:t>デジタル</a:t>
            </a:r>
            <a:r>
              <a:rPr kumimoji="1" lang="en-US" altLang="ja-JP" sz="1400" b="1" i="0" u="sng" strike="noStrike" kern="1200" cap="none" spc="0" normalizeH="0" baseline="0" noProof="0" dirty="0">
                <a:ln>
                  <a:noFill/>
                </a:ln>
                <a:solidFill>
                  <a:srgbClr val="000000"/>
                </a:solidFill>
                <a:effectLst/>
                <a:uLnTx/>
                <a:uFillTx/>
                <a:latin typeface="Meiryo UI"/>
                <a:ea typeface="Meiryo UI"/>
                <a:cs typeface="+mn-cs"/>
              </a:rPr>
              <a:t>ID</a:t>
            </a:r>
            <a:r>
              <a:rPr kumimoji="1" lang="ja-JP" altLang="en-US" sz="1400" b="1" i="0" u="sng" strike="noStrike" kern="1200" cap="none" spc="0" normalizeH="0" baseline="0" noProof="0" dirty="0">
                <a:ln>
                  <a:noFill/>
                </a:ln>
                <a:solidFill>
                  <a:srgbClr val="000000"/>
                </a:solidFill>
                <a:effectLst/>
                <a:uLnTx/>
                <a:uFillTx/>
                <a:latin typeface="Meiryo UI"/>
                <a:ea typeface="Meiryo UI"/>
                <a:cs typeface="+mn-cs"/>
              </a:rPr>
              <a:t>・映像</a:t>
            </a:r>
            <a:r>
              <a:rPr kumimoji="1" lang="en-US" altLang="ja-JP" sz="1400" b="1" i="0" u="sng" strike="noStrike" kern="1200" cap="none" spc="0" normalizeH="0" baseline="0" noProof="0" dirty="0">
                <a:ln>
                  <a:noFill/>
                </a:ln>
                <a:solidFill>
                  <a:srgbClr val="000000"/>
                </a:solidFill>
                <a:effectLst/>
                <a:uLnTx/>
                <a:uFillTx/>
                <a:latin typeface="Meiryo UI"/>
                <a:ea typeface="Meiryo UI"/>
                <a:cs typeface="+mn-cs"/>
              </a:rPr>
              <a:t>KYC</a:t>
            </a:r>
            <a:r>
              <a:rPr kumimoji="1" lang="ja-JP" altLang="en-US" sz="1400" b="1" i="0" u="sng" strike="noStrike" kern="1200" cap="none" spc="0" normalizeH="0" baseline="0" noProof="0" dirty="0">
                <a:ln>
                  <a:noFill/>
                </a:ln>
                <a:solidFill>
                  <a:srgbClr val="000000"/>
                </a:solidFill>
                <a:effectLst/>
                <a:uLnTx/>
                <a:uFillTx/>
                <a:latin typeface="Meiryo UI"/>
                <a:ea typeface="Meiryo UI"/>
                <a:cs typeface="+mn-cs"/>
              </a:rPr>
              <a:t>認証システムの開発</a:t>
            </a:r>
            <a:endParaRPr kumimoji="1" lang="en-US" altLang="ja-JP" sz="1400" b="1" i="0" u="sng" strike="noStrike" kern="1200" cap="none" spc="0" normalizeH="0" baseline="0" noProof="0" dirty="0">
              <a:ln>
                <a:noFill/>
              </a:ln>
              <a:solidFill>
                <a:srgbClr val="000000"/>
              </a:solidFill>
              <a:effectLst/>
              <a:uLnTx/>
              <a:uFillTx/>
              <a:latin typeface="Meiryo UI"/>
              <a:ea typeface="Meiryo U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b="0" i="0" u="none" strike="noStrike" kern="1200" cap="none" spc="0" normalizeH="0" baseline="0" noProof="0" dirty="0" err="1">
                <a:ln>
                  <a:noFill/>
                </a:ln>
                <a:solidFill>
                  <a:srgbClr val="000000"/>
                </a:solidFill>
                <a:effectLst/>
                <a:uLnTx/>
                <a:uFillTx/>
                <a:latin typeface="Meiryo UI"/>
                <a:ea typeface="Meiryo UI"/>
                <a:cs typeface="+mn-cs"/>
              </a:rPr>
              <a:t>MeitY</a:t>
            </a:r>
            <a:r>
              <a:rPr kumimoji="1" lang="ja-JP" altLang="en-US" sz="1400" b="0" i="0" u="none" strike="noStrike" kern="1200" cap="none" spc="0" normalizeH="0" baseline="0" noProof="0" dirty="0">
                <a:ln>
                  <a:noFill/>
                </a:ln>
                <a:solidFill>
                  <a:srgbClr val="000000"/>
                </a:solidFill>
                <a:effectLst/>
                <a:uLnTx/>
                <a:uFillTx/>
                <a:latin typeface="Meiryo UI"/>
                <a:ea typeface="Meiryo UI"/>
                <a:cs typeface="+mn-cs"/>
              </a:rPr>
              <a:t>（インド電子情報技術庁）からの</a:t>
            </a:r>
            <a:r>
              <a:rPr kumimoji="1" lang="en-US" altLang="ja-JP" sz="1400" b="0" i="0" u="none" strike="noStrike" kern="1200" cap="none" spc="0" normalizeH="0" baseline="0" noProof="0" dirty="0">
                <a:ln>
                  <a:noFill/>
                </a:ln>
                <a:solidFill>
                  <a:srgbClr val="000000"/>
                </a:solidFill>
                <a:effectLst/>
                <a:uLnTx/>
                <a:uFillTx/>
                <a:latin typeface="Meiryo UI"/>
                <a:ea typeface="Meiryo UI"/>
                <a:cs typeface="+mn-cs"/>
              </a:rPr>
              <a:t>2</a:t>
            </a:r>
            <a:r>
              <a:rPr kumimoji="1" lang="ja-JP" altLang="en-US" sz="1400" b="0" i="0" u="none" strike="noStrike" kern="1200" cap="none" spc="0" normalizeH="0" baseline="0" noProof="0" dirty="0">
                <a:ln>
                  <a:noFill/>
                </a:ln>
                <a:solidFill>
                  <a:srgbClr val="000000"/>
                </a:solidFill>
                <a:effectLst/>
                <a:uLnTx/>
                <a:uFillTx/>
                <a:latin typeface="Meiryo UI"/>
                <a:ea typeface="Meiryo UI"/>
                <a:cs typeface="+mn-cs"/>
              </a:rPr>
              <a:t>億</a:t>
            </a:r>
            <a:r>
              <a:rPr kumimoji="1" lang="en-US" altLang="ja-JP" sz="1400" b="0" i="0" u="none" strike="noStrike" kern="1200" cap="none" spc="0" normalizeH="0" baseline="0" noProof="0" dirty="0">
                <a:ln>
                  <a:noFill/>
                </a:ln>
                <a:solidFill>
                  <a:srgbClr val="000000"/>
                </a:solidFill>
                <a:effectLst/>
                <a:uLnTx/>
                <a:uFillTx/>
                <a:latin typeface="Meiryo UI"/>
                <a:ea typeface="Meiryo UI"/>
                <a:cs typeface="+mn-cs"/>
              </a:rPr>
              <a:t>3,000</a:t>
            </a:r>
            <a:r>
              <a:rPr kumimoji="1" lang="ja-JP" altLang="en-US" sz="1400" b="0" i="0" u="none" strike="noStrike" kern="1200" cap="none" spc="0" normalizeH="0" baseline="0" noProof="0" dirty="0">
                <a:ln>
                  <a:noFill/>
                </a:ln>
                <a:solidFill>
                  <a:srgbClr val="000000"/>
                </a:solidFill>
                <a:effectLst/>
                <a:uLnTx/>
                <a:uFillTx/>
                <a:latin typeface="Meiryo UI"/>
                <a:ea typeface="Meiryo UI"/>
                <a:cs typeface="+mn-cs"/>
              </a:rPr>
              <a:t>万ルピーの支援をうけ、銀行研究所</a:t>
            </a:r>
            <a:r>
              <a:rPr kumimoji="1" lang="en-US" altLang="ja-JP" sz="1400" b="0" i="0" u="none" strike="noStrike" kern="1200" cap="none" spc="0" normalizeH="0" baseline="0" noProof="0" dirty="0">
                <a:ln>
                  <a:noFill/>
                </a:ln>
                <a:solidFill>
                  <a:srgbClr val="000000"/>
                </a:solidFill>
                <a:effectLst/>
                <a:uLnTx/>
                <a:uFillTx/>
                <a:latin typeface="Meiryo UI"/>
                <a:ea typeface="Meiryo UI"/>
                <a:cs typeface="+mn-cs"/>
              </a:rPr>
              <a:t>(IDRBT)</a:t>
            </a:r>
            <a:r>
              <a:rPr kumimoji="1" lang="ja-JP" altLang="en-US" sz="1400" b="0" i="0" u="none" strike="noStrike" kern="1200" cap="none" spc="0" normalizeH="0" baseline="0" noProof="0" dirty="0" err="1">
                <a:ln>
                  <a:noFill/>
                </a:ln>
                <a:solidFill>
                  <a:srgbClr val="000000"/>
                </a:solidFill>
                <a:effectLst/>
                <a:uLnTx/>
                <a:uFillTx/>
                <a:latin typeface="Meiryo UI"/>
                <a:ea typeface="Meiryo UI"/>
                <a:cs typeface="+mn-cs"/>
              </a:rPr>
              <a:t>、</a:t>
            </a:r>
            <a:r>
              <a:rPr kumimoji="1" lang="ja-JP" altLang="en-US" sz="1400" b="0" i="0" u="none" strike="noStrike" kern="1200" cap="none" spc="0" normalizeH="0" baseline="0" noProof="0" dirty="0">
                <a:ln>
                  <a:noFill/>
                </a:ln>
                <a:solidFill>
                  <a:srgbClr val="000000"/>
                </a:solidFill>
                <a:effectLst/>
                <a:uLnTx/>
                <a:uFillTx/>
                <a:latin typeface="Meiryo UI"/>
                <a:ea typeface="Meiryo UI"/>
                <a:cs typeface="+mn-cs"/>
              </a:rPr>
              <a:t>ハイデラバードの国際情報技術研究所、およびインド工科大学ビライ校などが、新しいブロックチェーンおよび機械学習ベースのデジタル</a:t>
            </a:r>
            <a:r>
              <a:rPr kumimoji="1" lang="en-US" altLang="ja-JP" sz="1400" b="0" i="0" u="none" strike="noStrike" kern="1200" cap="none" spc="0" normalizeH="0" baseline="0" noProof="0" dirty="0">
                <a:ln>
                  <a:noFill/>
                </a:ln>
                <a:solidFill>
                  <a:srgbClr val="000000"/>
                </a:solidFill>
                <a:effectLst/>
                <a:uLnTx/>
                <a:uFillTx/>
                <a:latin typeface="Meiryo UI"/>
                <a:ea typeface="Meiryo UI"/>
                <a:cs typeface="+mn-cs"/>
              </a:rPr>
              <a:t>ID</a:t>
            </a:r>
            <a:r>
              <a:rPr kumimoji="1" lang="ja-JP" altLang="en-US" sz="1400" b="0" i="0" u="none" strike="noStrike" kern="1200" cap="none" spc="0" normalizeH="0" baseline="0" noProof="0" dirty="0">
                <a:ln>
                  <a:noFill/>
                </a:ln>
                <a:solidFill>
                  <a:srgbClr val="000000"/>
                </a:solidFill>
                <a:effectLst/>
                <a:uLnTx/>
                <a:uFillTx/>
                <a:latin typeface="Meiryo UI"/>
                <a:ea typeface="Meiryo UI"/>
                <a:cs typeface="+mn-cs"/>
              </a:rPr>
              <a:t>と</a:t>
            </a:r>
            <a:r>
              <a:rPr kumimoji="1" lang="ja-JP" altLang="en-US" sz="1400" b="0" i="0" u="none" strike="noStrike" kern="1200" cap="none" spc="0" normalizeH="0" baseline="0" noProof="0" dirty="0" err="1">
                <a:ln>
                  <a:noFill/>
                </a:ln>
                <a:solidFill>
                  <a:srgbClr val="000000"/>
                </a:solidFill>
                <a:effectLst/>
                <a:uLnTx/>
                <a:uFillTx/>
                <a:latin typeface="Meiryo UI"/>
                <a:ea typeface="Meiryo UI"/>
                <a:cs typeface="+mn-cs"/>
              </a:rPr>
              <a:t>、</a:t>
            </a:r>
            <a:r>
              <a:rPr kumimoji="1" lang="ja-JP" altLang="en-US" sz="1400" b="0" i="0" u="none" strike="noStrike" kern="1200" cap="none" spc="0" normalizeH="0" baseline="0" noProof="0" dirty="0">
                <a:ln>
                  <a:noFill/>
                </a:ln>
                <a:solidFill>
                  <a:srgbClr val="000000"/>
                </a:solidFill>
                <a:effectLst/>
                <a:uLnTx/>
                <a:uFillTx/>
                <a:latin typeface="Meiryo UI"/>
                <a:ea typeface="Meiryo UI"/>
                <a:cs typeface="+mn-cs"/>
              </a:rPr>
              <a:t>ビデオ</a:t>
            </a:r>
            <a:r>
              <a:rPr kumimoji="1" lang="en-US" altLang="ja-JP" sz="1400" b="0" i="0" u="none" strike="noStrike" kern="1200" cap="none" spc="0" normalizeH="0" baseline="0" noProof="0" dirty="0">
                <a:ln>
                  <a:noFill/>
                </a:ln>
                <a:solidFill>
                  <a:srgbClr val="000000"/>
                </a:solidFill>
                <a:effectLst/>
                <a:uLnTx/>
                <a:uFillTx/>
                <a:latin typeface="Meiryo UI"/>
                <a:ea typeface="Meiryo UI"/>
                <a:cs typeface="+mn-cs"/>
              </a:rPr>
              <a:t>KYC</a:t>
            </a:r>
            <a:r>
              <a:rPr kumimoji="1" lang="ja-JP" altLang="en-US" sz="1400" b="0" i="0" u="none" strike="noStrike" kern="1200" cap="none" spc="0" normalizeH="0" baseline="0" noProof="0" dirty="0">
                <a:ln>
                  <a:noFill/>
                </a:ln>
                <a:solidFill>
                  <a:srgbClr val="000000"/>
                </a:solidFill>
                <a:effectLst/>
                <a:uLnTx/>
                <a:uFillTx/>
                <a:latin typeface="Meiryo UI"/>
                <a:ea typeface="Meiryo UI"/>
                <a:cs typeface="+mn-cs"/>
              </a:rPr>
              <a:t>認証システムを開発中である。</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dirty="0">
                <a:ln>
                  <a:noFill/>
                </a:ln>
                <a:solidFill>
                  <a:srgbClr val="000000"/>
                </a:solidFill>
                <a:effectLst/>
                <a:uLnTx/>
                <a:uFillTx/>
                <a:latin typeface="Meiryo UI"/>
                <a:ea typeface="Meiryo UI"/>
                <a:cs typeface="+mn-cs"/>
              </a:rPr>
              <a:t>この</a:t>
            </a:r>
            <a:r>
              <a:rPr kumimoji="1" lang="ja-JP" altLang="en-US" sz="1400" b="0" i="0" u="none" strike="noStrike" kern="1200" cap="none" spc="0" normalizeH="0" baseline="0" noProof="0" dirty="0" smtClean="0">
                <a:ln>
                  <a:noFill/>
                </a:ln>
                <a:solidFill>
                  <a:srgbClr val="000000"/>
                </a:solidFill>
                <a:effectLst/>
                <a:uLnTx/>
                <a:uFillTx/>
                <a:latin typeface="Meiryo UI"/>
                <a:ea typeface="Meiryo UI"/>
                <a:cs typeface="+mn-cs"/>
              </a:rPr>
              <a:t>プラットフォームは</a:t>
            </a:r>
            <a:r>
              <a:rPr kumimoji="1" lang="ja-JP" altLang="en-US" sz="1400" b="0" i="0" u="none" strike="noStrike" kern="1200" cap="none" spc="0" normalizeH="0" baseline="0" noProof="0" dirty="0">
                <a:ln>
                  <a:noFill/>
                </a:ln>
                <a:solidFill>
                  <a:srgbClr val="000000"/>
                </a:solidFill>
                <a:effectLst/>
                <a:uLnTx/>
                <a:uFillTx/>
                <a:latin typeface="Meiryo UI"/>
                <a:ea typeface="Meiryo UI"/>
                <a:cs typeface="+mn-cs"/>
              </a:rPr>
              <a:t>、金融取引に必要なドキュメントを保存するデジタルウォレットとして、</a:t>
            </a:r>
            <a:r>
              <a:rPr kumimoji="1" lang="en-US" altLang="ja-JP" sz="1400" b="0" i="0" u="none" strike="noStrike" kern="1200" cap="none" spc="0" normalizeH="0" baseline="0" noProof="0" dirty="0" err="1">
                <a:ln>
                  <a:noFill/>
                </a:ln>
                <a:solidFill>
                  <a:srgbClr val="000000"/>
                </a:solidFill>
                <a:effectLst/>
                <a:uLnTx/>
                <a:uFillTx/>
                <a:latin typeface="Meiryo UI"/>
                <a:ea typeface="Meiryo UI"/>
                <a:cs typeface="+mn-cs"/>
              </a:rPr>
              <a:t>Aadhaar</a:t>
            </a:r>
            <a:r>
              <a:rPr kumimoji="1" lang="ja-JP" altLang="en-US" sz="1400" b="0" i="0" u="none" strike="noStrike" kern="1200" cap="none" spc="0" normalizeH="0" baseline="0" noProof="0" dirty="0">
                <a:ln>
                  <a:noFill/>
                </a:ln>
                <a:solidFill>
                  <a:srgbClr val="000000"/>
                </a:solidFill>
                <a:effectLst/>
                <a:uLnTx/>
                <a:uFillTx/>
                <a:latin typeface="Meiryo UI"/>
                <a:ea typeface="Meiryo UI"/>
                <a:cs typeface="+mn-cs"/>
              </a:rPr>
              <a:t>システムの補完が可能としている</a:t>
            </a:r>
            <a:r>
              <a:rPr kumimoji="1" lang="ja-JP" altLang="en-US" sz="1400" b="0" i="0" u="none" strike="noStrike" kern="1200" cap="none" spc="0" normalizeH="0" baseline="30000" noProof="0" dirty="0">
                <a:ln>
                  <a:noFill/>
                </a:ln>
                <a:solidFill>
                  <a:srgbClr val="000000"/>
                </a:solidFill>
                <a:effectLst/>
                <a:uLnTx/>
                <a:uFillTx/>
                <a:latin typeface="Meiryo UI"/>
                <a:ea typeface="Meiryo UI"/>
                <a:cs typeface="+mn-cs"/>
              </a:rPr>
              <a:t>３</a:t>
            </a:r>
            <a:endParaRPr kumimoji="1" lang="ja-JP" altLang="en-US" sz="1400" b="1" i="0" u="none" strike="noStrike" kern="1200" cap="none" spc="0" normalizeH="0" baseline="30000" noProof="0" dirty="0">
              <a:ln>
                <a:noFill/>
              </a:ln>
              <a:solidFill>
                <a:srgbClr val="000000"/>
              </a:solidFill>
              <a:effectLst/>
              <a:uLnTx/>
              <a:uFillTx/>
              <a:latin typeface="Meiryo UI"/>
              <a:ea typeface="Meiryo UI"/>
              <a:cs typeface="+mn-cs"/>
            </a:endParaRPr>
          </a:p>
        </p:txBody>
      </p:sp>
      <p:sp>
        <p:nvSpPr>
          <p:cNvPr id="16" name="正方形/長方形 15"/>
          <p:cNvSpPr/>
          <p:nvPr/>
        </p:nvSpPr>
        <p:spPr>
          <a:xfrm>
            <a:off x="338578" y="6079577"/>
            <a:ext cx="9817395" cy="92333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rgbClr val="000000"/>
                </a:solidFill>
                <a:effectLst/>
                <a:uLnTx/>
                <a:uFillTx/>
                <a:latin typeface="Meiryo UI"/>
                <a:ea typeface="Meiryo UI"/>
                <a:cs typeface="+mn-cs"/>
              </a:rPr>
              <a:t>出所）１　</a:t>
            </a:r>
            <a:r>
              <a:rPr kumimoji="1" lang="en-US" altLang="ja-JP" sz="900" b="0" i="0" u="none" strike="noStrike" kern="1200" cap="none" spc="0" normalizeH="0" baseline="0" noProof="0" dirty="0">
                <a:ln>
                  <a:noFill/>
                </a:ln>
                <a:solidFill>
                  <a:srgbClr val="000000"/>
                </a:solidFill>
                <a:effectLst/>
                <a:uLnTx/>
                <a:uFillTx/>
                <a:latin typeface="Meiryo UI"/>
                <a:ea typeface="Meiryo UI"/>
                <a:cs typeface="+mn-cs"/>
              </a:rPr>
              <a:t>https://www.dqindia.com/exploring-application-of-blockchain-quantum-for-aadhaar-uidai-ceo/</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rgbClr val="000000"/>
                </a:solidFill>
                <a:effectLst/>
                <a:uLnTx/>
                <a:uFillTx/>
                <a:latin typeface="Meiryo UI"/>
                <a:ea typeface="Meiryo UI"/>
                <a:cs typeface="+mn-cs"/>
              </a:rPr>
              <a:t>　　　　 ２　</a:t>
            </a:r>
            <a:r>
              <a:rPr kumimoji="1" lang="en-US" altLang="ja-JP" sz="900" b="0" i="0" u="none" strike="noStrike" kern="1200" cap="none" spc="0" normalizeH="0" baseline="0" noProof="0" dirty="0">
                <a:ln>
                  <a:noFill/>
                </a:ln>
                <a:solidFill>
                  <a:srgbClr val="000000"/>
                </a:solidFill>
                <a:effectLst/>
                <a:uLnTx/>
                <a:uFillTx/>
                <a:latin typeface="Meiryo UI"/>
                <a:ea typeface="Meiryo UI"/>
                <a:cs typeface="+mn-cs"/>
              </a:rPr>
              <a:t>https://uidai.gov.in/images/resource/Final_Aadhaar_Notice_and_Consent_Guidelines.pdf</a:t>
            </a:r>
          </a:p>
          <a:p>
            <a:pPr marL="446088" marR="0" lvl="0" indent="-446088"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rgbClr val="000000"/>
                </a:solidFill>
                <a:effectLst/>
                <a:uLnTx/>
                <a:uFillTx/>
                <a:latin typeface="Meiryo UI"/>
                <a:ea typeface="Meiryo UI"/>
                <a:cs typeface="+mn-cs"/>
              </a:rPr>
              <a:t>　　　　 ３　</a:t>
            </a:r>
            <a:r>
              <a:rPr kumimoji="1" lang="en-US" altLang="ja-JP" sz="900" b="0" i="0" u="none" strike="noStrike" kern="1200" cap="none" spc="0" normalizeH="0" baseline="0" noProof="0" dirty="0">
                <a:ln>
                  <a:noFill/>
                </a:ln>
                <a:solidFill>
                  <a:srgbClr val="000000"/>
                </a:solidFill>
                <a:effectLst/>
                <a:uLnTx/>
                <a:uFillTx/>
                <a:latin typeface="Meiryo UI"/>
                <a:ea typeface="Meiryo UI"/>
                <a:cs typeface="+mn-cs"/>
              </a:rPr>
              <a:t>https://timesofindia.indiatimes.com/city/hyderabad/aadhaar-2-0-next-gen-digital-id-platform-being-built-by-city-based-research-bodies/articleshow/91110623.cms</a:t>
            </a:r>
          </a:p>
          <a:p>
            <a:pPr marL="446088" marR="0" lvl="0" indent="-446088" algn="l" defTabSz="914400" rtl="0" eaLnBrk="1" fontAlgn="auto" latinLnBrk="0" hangingPunct="1">
              <a:lnSpc>
                <a:spcPct val="100000"/>
              </a:lnSpc>
              <a:spcBef>
                <a:spcPts val="0"/>
              </a:spcBef>
              <a:spcAft>
                <a:spcPts val="0"/>
              </a:spcAft>
              <a:buClrTx/>
              <a:buSzTx/>
              <a:buFontTx/>
              <a:buNone/>
              <a:tabLst/>
              <a:defRPr/>
            </a:pPr>
            <a:endParaRPr kumimoji="1" lang="en-US" altLang="ja-JP" sz="900" b="0" i="0" u="none" strike="noStrike" kern="1200" cap="none" spc="0" normalizeH="0" baseline="0" noProof="0" dirty="0">
              <a:ln>
                <a:noFill/>
              </a:ln>
              <a:solidFill>
                <a:srgbClr val="000000"/>
              </a:solidFill>
              <a:effectLst/>
              <a:uLnTx/>
              <a:uFillTx/>
              <a:latin typeface="Meiryo UI"/>
              <a:ea typeface="Meiryo U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rgbClr val="000000"/>
                </a:solidFill>
                <a:effectLst/>
                <a:uLnTx/>
                <a:uFillTx/>
                <a:latin typeface="Meiryo UI"/>
                <a:ea typeface="Meiryo UI"/>
                <a:cs typeface="+mn-cs"/>
              </a:rPr>
              <a:t>　　　　 </a:t>
            </a:r>
            <a:endParaRPr kumimoji="1" lang="en-US" altLang="ja-JP" sz="900" b="0"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17" name="テキスト ボックス 16"/>
          <p:cNvSpPr txBox="1"/>
          <p:nvPr/>
        </p:nvSpPr>
        <p:spPr>
          <a:xfrm>
            <a:off x="2958098" y="1485458"/>
            <a:ext cx="3992978" cy="335704"/>
          </a:xfrm>
          <a:prstGeom prst="rect">
            <a:avLst/>
          </a:prstGeom>
        </p:spPr>
        <p:txBody>
          <a:bodyPr vert="horz" wrap="none" lIns="0" tIns="45720" rIns="0" bIns="45720" rtlCol="0" anchor="t" anchorCtr="0">
            <a:normAutofit fontScale="975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600" b="1" i="0" u="sng" strike="noStrike" kern="1200" cap="none" spc="0" normalizeH="0" baseline="0" noProof="0" dirty="0" err="1">
                <a:ln>
                  <a:noFill/>
                </a:ln>
                <a:solidFill>
                  <a:srgbClr val="070F26">
                    <a:lumMod val="75000"/>
                    <a:lumOff val="25000"/>
                  </a:srgbClr>
                </a:solidFill>
                <a:effectLst/>
                <a:uLnTx/>
                <a:uFillTx/>
                <a:latin typeface="Meiryo UI"/>
                <a:ea typeface="Meiryo UI"/>
                <a:cs typeface="+mn-cs"/>
              </a:rPr>
              <a:t>Aadhaar</a:t>
            </a:r>
            <a:r>
              <a:rPr kumimoji="1" lang="ja-JP" altLang="en-US" sz="1600" b="1" i="0" u="sng" strike="noStrike" kern="1200" cap="none" spc="0" normalizeH="0" baseline="0" noProof="0" dirty="0">
                <a:ln>
                  <a:noFill/>
                </a:ln>
                <a:solidFill>
                  <a:srgbClr val="070F26">
                    <a:lumMod val="75000"/>
                    <a:lumOff val="25000"/>
                  </a:srgbClr>
                </a:solidFill>
                <a:effectLst/>
                <a:uLnTx/>
                <a:uFillTx/>
                <a:latin typeface="Meiryo UI"/>
                <a:ea typeface="Meiryo UI"/>
                <a:cs typeface="+mn-cs"/>
              </a:rPr>
              <a:t>を補完するための取組に関する情報</a:t>
            </a:r>
            <a:endParaRPr kumimoji="1" lang="en-US" altLang="ja-JP" sz="1600" b="1" i="0" u="sng" strike="noStrike" kern="1200" cap="none" spc="0" normalizeH="0" baseline="0" noProof="0" dirty="0">
              <a:ln>
                <a:noFill/>
              </a:ln>
              <a:solidFill>
                <a:srgbClr val="070F26">
                  <a:lumMod val="75000"/>
                  <a:lumOff val="25000"/>
                </a:srgbClr>
              </a:solidFill>
              <a:effectLst/>
              <a:uLnTx/>
              <a:uFillTx/>
              <a:latin typeface="Meiryo UI"/>
              <a:ea typeface="Meiryo UI"/>
              <a:cs typeface="+mn-cs"/>
            </a:endParaRPr>
          </a:p>
        </p:txBody>
      </p:sp>
    </p:spTree>
    <p:extLst>
      <p:ext uri="{BB962C8B-B14F-4D97-AF65-F5344CB8AC3E}">
        <p14:creationId xmlns:p14="http://schemas.microsoft.com/office/powerpoint/2010/main" val="325057176"/>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タイトル 7"/>
          <p:cNvSpPr>
            <a:spLocks noGrp="1"/>
          </p:cNvSpPr>
          <p:nvPr>
            <p:ph type="title"/>
          </p:nvPr>
        </p:nvSpPr>
        <p:spPr>
          <a:xfrm>
            <a:off x="331490" y="164692"/>
            <a:ext cx="9243021" cy="497459"/>
          </a:xfrm>
        </p:spPr>
        <p:txBody>
          <a:bodyPr>
            <a:normAutofit fontScale="90000"/>
          </a:bodyPr>
          <a:lstStyle/>
          <a:p>
            <a:r>
              <a:rPr lang="en-US" altLang="ja-JP" sz="1100" dirty="0">
                <a:solidFill>
                  <a:srgbClr val="002060"/>
                </a:solidFill>
              </a:rPr>
              <a:t>3.3.4</a:t>
            </a:r>
            <a:r>
              <a:rPr lang="ja-JP" altLang="en-US" sz="1100" dirty="0">
                <a:solidFill>
                  <a:srgbClr val="002060"/>
                </a:solidFill>
              </a:rPr>
              <a:t>　自己主権型／分散型アイデンティティに関する取り組み　</a:t>
            </a:r>
            <a:r>
              <a:rPr lang="en-US" altLang="ja-JP" sz="1100" dirty="0">
                <a:solidFill>
                  <a:srgbClr val="002060"/>
                </a:solidFill>
              </a:rPr>
              <a:t>–</a:t>
            </a:r>
            <a:r>
              <a:rPr lang="ja-JP" altLang="en-US" sz="1100" dirty="0">
                <a:solidFill>
                  <a:srgbClr val="002060"/>
                </a:solidFill>
              </a:rPr>
              <a:t>ユースケース　</a:t>
            </a:r>
            <a:r>
              <a:rPr lang="en-US" altLang="ja-JP" sz="1400" b="1" spc="0" dirty="0">
                <a:solidFill>
                  <a:srgbClr val="002060"/>
                </a:solidFill>
              </a:rPr>
              <a:t/>
            </a:r>
            <a:br>
              <a:rPr lang="en-US" altLang="ja-JP" sz="1400" b="1" spc="0" dirty="0">
                <a:solidFill>
                  <a:srgbClr val="002060"/>
                </a:solidFill>
              </a:rPr>
            </a:br>
            <a:r>
              <a:rPr lang="en-US" altLang="ja-JP" sz="2000" dirty="0">
                <a:solidFill>
                  <a:srgbClr val="002060"/>
                </a:solidFill>
              </a:rPr>
              <a:t>NATIONAL STRATEGY ON BLOCKCHAIN</a:t>
            </a:r>
            <a:endParaRPr lang="ja-JP" altLang="en-US" sz="3100" b="1" spc="0" dirty="0">
              <a:solidFill>
                <a:srgbClr val="002060"/>
              </a:solidFill>
            </a:endParaRPr>
          </a:p>
        </p:txBody>
      </p:sp>
      <p:sp>
        <p:nvSpPr>
          <p:cNvPr id="10" name="正方形/長方形 9"/>
          <p:cNvSpPr/>
          <p:nvPr/>
        </p:nvSpPr>
        <p:spPr>
          <a:xfrm>
            <a:off x="8260080" y="74294"/>
            <a:ext cx="1314431" cy="186395"/>
          </a:xfrm>
          <a:prstGeom prst="rect">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シンガポール</a:t>
            </a:r>
          </a:p>
        </p:txBody>
      </p:sp>
      <p:sp>
        <p:nvSpPr>
          <p:cNvPr id="11" name="正方形/長方形 10"/>
          <p:cNvSpPr/>
          <p:nvPr/>
        </p:nvSpPr>
        <p:spPr>
          <a:xfrm>
            <a:off x="8260080" y="287160"/>
            <a:ext cx="1314431" cy="186395"/>
          </a:xfrm>
          <a:prstGeom prst="rect">
            <a:avLst/>
          </a:prstGeom>
          <a:solidFill>
            <a:schemeClr val="accent2">
              <a:lumMod val="25000"/>
              <a:lumOff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インド</a:t>
            </a:r>
          </a:p>
        </p:txBody>
      </p:sp>
      <p:sp>
        <p:nvSpPr>
          <p:cNvPr id="12" name="コンテンツ プレースホルダー 1"/>
          <p:cNvSpPr txBox="1">
            <a:spLocks/>
          </p:cNvSpPr>
          <p:nvPr/>
        </p:nvSpPr>
        <p:spPr>
          <a:xfrm>
            <a:off x="337810" y="608763"/>
            <a:ext cx="9410530" cy="1133097"/>
          </a:xfrm>
          <a:prstGeom prst="rect">
            <a:avLst/>
          </a:prstGeom>
          <a:ln>
            <a:noFill/>
          </a:ln>
        </p:spPr>
        <p:txBody>
          <a:bodyPr/>
          <a:lstStyle>
            <a:lvl1pPr marL="0" indent="0" algn="l" defTabSz="609559" rtl="0" eaLnBrk="1" fontAlgn="base" hangingPunct="1">
              <a:spcBef>
                <a:spcPct val="20000"/>
              </a:spcBef>
              <a:spcAft>
                <a:spcPct val="0"/>
              </a:spcAft>
              <a:buFont typeface="Arial" pitchFamily="34" charset="0"/>
              <a:buNone/>
              <a:defRPr kumimoji="1" sz="2000" kern="1200">
                <a:solidFill>
                  <a:schemeClr val="tx1"/>
                </a:solidFill>
                <a:latin typeface="+mn-ea"/>
                <a:ea typeface="+mn-ea"/>
                <a:cs typeface="Arial"/>
              </a:defRPr>
            </a:lvl1pPr>
            <a:lvl2pPr marL="910105" indent="-300545"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2pPr>
            <a:lvl3pPr marL="1454051" indent="-234935"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3pPr>
            <a:lvl4pPr marL="2059377" indent="-230703"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4pPr>
            <a:lvl5pPr marL="2666818" indent="-228585"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a:lstStyle>
          <a:p>
            <a:pPr marL="0" marR="0" lvl="0" indent="0" algn="l" defTabSz="609559" rtl="0" eaLnBrk="1" fontAlgn="base" latinLnBrk="0" hangingPunct="1">
              <a:lnSpc>
                <a:spcPct val="100000"/>
              </a:lnSpc>
              <a:spcBef>
                <a:spcPct val="20000"/>
              </a:spcBef>
              <a:spcAft>
                <a:spcPct val="0"/>
              </a:spcAft>
              <a:buClrTx/>
              <a:buSzTx/>
              <a:buFont typeface="Arial" pitchFamily="34" charset="0"/>
              <a:buNone/>
              <a:tabLst/>
              <a:defRPr/>
            </a:pPr>
            <a:r>
              <a:rPr kumimoji="1" lang="ja-JP" altLang="en-US" sz="1600" b="1"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インド政府の</a:t>
            </a:r>
            <a:r>
              <a:rPr kumimoji="1" lang="en-US" altLang="ja-JP" sz="1600" b="1" i="0" u="none" strike="noStrike" kern="1200" cap="none" spc="0" normalizeH="0" baseline="0" noProof="0" dirty="0" err="1">
                <a:ln>
                  <a:noFill/>
                </a:ln>
                <a:solidFill>
                  <a:srgbClr val="000000">
                    <a:lumMod val="85000"/>
                    <a:lumOff val="15000"/>
                  </a:srgbClr>
                </a:solidFill>
                <a:effectLst/>
                <a:uLnTx/>
                <a:uFillTx/>
                <a:latin typeface="Meiryo UI"/>
                <a:ea typeface="Meiryo UI"/>
                <a:cs typeface="Arial"/>
              </a:rPr>
              <a:t>MeitY</a:t>
            </a:r>
            <a:r>
              <a:rPr kumimoji="1" lang="ja-JP" altLang="en-US" sz="1600" b="1"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（電子情報技術省）は</a:t>
            </a:r>
            <a:r>
              <a:rPr kumimoji="1" lang="en-US" altLang="ja-JP" sz="1600" b="1"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2021</a:t>
            </a:r>
            <a:r>
              <a:rPr kumimoji="1" lang="ja-JP" altLang="en-US" sz="1600" b="1"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年</a:t>
            </a:r>
            <a:r>
              <a:rPr kumimoji="1" lang="en-US" altLang="ja-JP" sz="1600" b="1"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12</a:t>
            </a:r>
            <a:r>
              <a:rPr kumimoji="1" lang="ja-JP" altLang="en-US" sz="1600" b="1"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月に「ブロックチェーンに関する国家戦略（</a:t>
            </a:r>
            <a:r>
              <a:rPr kumimoji="1" lang="en-US" altLang="ja-JP" sz="1600" b="1"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NATIONAL STRATEGY ON BLOCKCHAIN</a:t>
            </a:r>
            <a:r>
              <a:rPr kumimoji="1" lang="ja-JP" altLang="en-US" sz="1600" b="1"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）」を発表し、インド国内でのブロックチェーンの適用可能性や、開発作業の方向性、課題、及び参照モデルである国家ブロックチェーンフレームワークについて記述しており、その中で</a:t>
            </a:r>
            <a:r>
              <a:rPr kumimoji="1" lang="en-US" altLang="ja-JP" sz="1600" b="1" i="0" u="none" strike="noStrike" kern="1200" cap="none" spc="0" normalizeH="0" baseline="0" noProof="0" dirty="0" err="1">
                <a:ln>
                  <a:noFill/>
                </a:ln>
                <a:solidFill>
                  <a:srgbClr val="000000">
                    <a:lumMod val="85000"/>
                    <a:lumOff val="15000"/>
                  </a:srgbClr>
                </a:solidFill>
                <a:effectLst/>
                <a:uLnTx/>
                <a:uFillTx/>
                <a:latin typeface="Meiryo UI"/>
                <a:ea typeface="Meiryo UI"/>
                <a:cs typeface="Arial"/>
              </a:rPr>
              <a:t>Aadaar</a:t>
            </a:r>
            <a:r>
              <a:rPr kumimoji="1" lang="ja-JP" altLang="en-US" sz="1600" b="1"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とブロックチェーンの接続可能性や、</a:t>
            </a:r>
            <a:r>
              <a:rPr kumimoji="1" lang="en-US" altLang="ja-JP" sz="1600" b="1"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SSI</a:t>
            </a:r>
            <a:r>
              <a:rPr kumimoji="1" lang="ja-JP" altLang="en-US" sz="1600" b="1"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a:t>
            </a:r>
            <a:r>
              <a:rPr kumimoji="1" lang="en-US" altLang="ja-JP" sz="1600" b="1"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DID</a:t>
            </a:r>
            <a:r>
              <a:rPr kumimoji="1" lang="ja-JP" altLang="en-US" sz="1600" b="1"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について言及されている</a:t>
            </a:r>
            <a:r>
              <a:rPr kumimoji="1" lang="ja-JP" altLang="en-US" sz="1600" b="1" i="0" u="none" strike="noStrike" kern="1200" cap="none" spc="0" normalizeH="0" baseline="30000" noProof="0" dirty="0">
                <a:ln>
                  <a:noFill/>
                </a:ln>
                <a:solidFill>
                  <a:srgbClr val="000000">
                    <a:lumMod val="85000"/>
                    <a:lumOff val="15000"/>
                  </a:srgbClr>
                </a:solidFill>
                <a:effectLst/>
                <a:uLnTx/>
                <a:uFillTx/>
                <a:latin typeface="Meiryo UI"/>
                <a:ea typeface="Meiryo UI"/>
                <a:cs typeface="Arial"/>
              </a:rPr>
              <a:t>１</a:t>
            </a:r>
            <a:endParaRPr kumimoji="1" lang="en-US" altLang="ja-JP" sz="1600" b="1" i="0" u="none" strike="noStrike" kern="1200" cap="none" spc="0" normalizeH="0" baseline="30000" noProof="0" dirty="0">
              <a:ln>
                <a:noFill/>
              </a:ln>
              <a:solidFill>
                <a:srgbClr val="000000">
                  <a:lumMod val="85000"/>
                  <a:lumOff val="15000"/>
                </a:srgbClr>
              </a:solidFill>
              <a:effectLst/>
              <a:uLnTx/>
              <a:uFillTx/>
              <a:latin typeface="Meiryo UI"/>
              <a:ea typeface="Meiryo UI"/>
              <a:cs typeface="Arial"/>
            </a:endParaRPr>
          </a:p>
        </p:txBody>
      </p:sp>
      <p:sp>
        <p:nvSpPr>
          <p:cNvPr id="18" name="正方形/長方形 17"/>
          <p:cNvSpPr/>
          <p:nvPr/>
        </p:nvSpPr>
        <p:spPr>
          <a:xfrm>
            <a:off x="320876" y="6358536"/>
            <a:ext cx="9395834"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rgbClr val="000000"/>
                </a:solidFill>
                <a:effectLst/>
                <a:uLnTx/>
                <a:uFillTx/>
                <a:latin typeface="Meiryo UI"/>
                <a:ea typeface="Meiryo UI"/>
                <a:cs typeface="+mn-cs"/>
              </a:rPr>
              <a:t>出所）</a:t>
            </a:r>
            <a:endParaRPr kumimoji="1" lang="en-US" altLang="ja-JP" sz="900" b="0" i="0" u="none" strike="noStrike" kern="1200" cap="none" spc="0" normalizeH="0" baseline="0" noProof="0" dirty="0">
              <a:ln>
                <a:noFill/>
              </a:ln>
              <a:solidFill>
                <a:srgbClr val="000000"/>
              </a:solidFill>
              <a:effectLst/>
              <a:uLnTx/>
              <a:uFillTx/>
              <a:latin typeface="Meiryo UI"/>
              <a:ea typeface="Meiryo U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rgbClr val="000000"/>
                </a:solidFill>
                <a:effectLst/>
                <a:uLnTx/>
                <a:uFillTx/>
                <a:latin typeface="Meiryo UI"/>
                <a:ea typeface="Meiryo UI"/>
                <a:cs typeface="+mn-cs"/>
              </a:rPr>
              <a:t>１　</a:t>
            </a:r>
            <a:r>
              <a:rPr kumimoji="1" lang="en-US" altLang="ja-JP" sz="900" b="0" i="0" u="none" strike="noStrike" kern="1200" cap="none" spc="0" normalizeH="0" baseline="0" noProof="0" dirty="0">
                <a:ln>
                  <a:noFill/>
                </a:ln>
                <a:solidFill>
                  <a:srgbClr val="000000"/>
                </a:solidFill>
                <a:effectLst/>
                <a:uLnTx/>
                <a:uFillTx/>
                <a:latin typeface="Meiryo UI"/>
                <a:ea typeface="Meiryo UI"/>
                <a:cs typeface="+mn-cs"/>
              </a:rPr>
              <a:t>https://www.meity.gov.in/writereaddata/files/National_BCT_Strategy.pdf</a:t>
            </a:r>
          </a:p>
        </p:txBody>
      </p:sp>
      <p:sp>
        <p:nvSpPr>
          <p:cNvPr id="19" name="テキスト ボックス 18"/>
          <p:cNvSpPr txBox="1"/>
          <p:nvPr/>
        </p:nvSpPr>
        <p:spPr>
          <a:xfrm>
            <a:off x="1700640" y="2028690"/>
            <a:ext cx="6684870" cy="335704"/>
          </a:xfrm>
          <a:prstGeom prst="rect">
            <a:avLst/>
          </a:prstGeom>
        </p:spPr>
        <p:txBody>
          <a:bodyPr vert="horz" wrap="none" lIns="0" tIns="45720" rIns="0" bIns="45720" rtlCol="0" anchor="t" anchorCtr="0">
            <a:normAutofit fontScale="975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600" b="1" i="0" u="sng" strike="noStrike" kern="1200" cap="none" spc="0" normalizeH="0" baseline="0" noProof="0" dirty="0">
                <a:ln>
                  <a:noFill/>
                </a:ln>
                <a:solidFill>
                  <a:srgbClr val="070F26">
                    <a:lumMod val="75000"/>
                    <a:lumOff val="25000"/>
                  </a:srgbClr>
                </a:solidFill>
                <a:effectLst/>
                <a:uLnTx/>
                <a:uFillTx/>
                <a:latin typeface="Meiryo UI"/>
                <a:ea typeface="Meiryo UI"/>
                <a:cs typeface="+mn-cs"/>
              </a:rPr>
              <a:t>NATIONAL STRATEGY ON BLOCKCHAIN</a:t>
            </a:r>
            <a:r>
              <a:rPr kumimoji="1" lang="ja-JP" altLang="en-US" sz="1600" b="1" i="0" u="sng" strike="noStrike" kern="1200" cap="none" spc="0" normalizeH="0" baseline="0" noProof="0" dirty="0">
                <a:ln>
                  <a:noFill/>
                </a:ln>
                <a:solidFill>
                  <a:srgbClr val="070F26">
                    <a:lumMod val="75000"/>
                    <a:lumOff val="25000"/>
                  </a:srgbClr>
                </a:solidFill>
                <a:effectLst/>
                <a:uLnTx/>
                <a:uFillTx/>
                <a:latin typeface="Meiryo UI"/>
                <a:ea typeface="Meiryo UI"/>
                <a:cs typeface="+mn-cs"/>
              </a:rPr>
              <a:t>におけるデジタル</a:t>
            </a:r>
            <a:r>
              <a:rPr kumimoji="1" lang="en-US" altLang="ja-JP" sz="1600" b="1" i="0" u="sng" strike="noStrike" kern="1200" cap="none" spc="0" normalizeH="0" baseline="0" noProof="0" dirty="0">
                <a:ln>
                  <a:noFill/>
                </a:ln>
                <a:solidFill>
                  <a:srgbClr val="070F26">
                    <a:lumMod val="75000"/>
                    <a:lumOff val="25000"/>
                  </a:srgbClr>
                </a:solidFill>
                <a:effectLst/>
                <a:uLnTx/>
                <a:uFillTx/>
                <a:latin typeface="Meiryo UI"/>
                <a:ea typeface="Meiryo UI"/>
                <a:cs typeface="+mn-cs"/>
              </a:rPr>
              <a:t>ID</a:t>
            </a:r>
            <a:r>
              <a:rPr kumimoji="1" lang="ja-JP" altLang="en-US" sz="1600" b="1" i="0" u="sng" strike="noStrike" kern="1200" cap="none" spc="0" normalizeH="0" baseline="0" noProof="0" dirty="0" err="1">
                <a:ln>
                  <a:noFill/>
                </a:ln>
                <a:solidFill>
                  <a:srgbClr val="070F26">
                    <a:lumMod val="75000"/>
                    <a:lumOff val="25000"/>
                  </a:srgbClr>
                </a:solidFill>
                <a:effectLst/>
                <a:uLnTx/>
                <a:uFillTx/>
                <a:latin typeface="Meiryo UI"/>
                <a:ea typeface="Meiryo UI"/>
                <a:cs typeface="+mn-cs"/>
              </a:rPr>
              <a:t>への</a:t>
            </a:r>
            <a:r>
              <a:rPr kumimoji="1" lang="ja-JP" altLang="en-US" sz="1600" b="1" i="0" u="sng" strike="noStrike" kern="1200" cap="none" spc="0" normalizeH="0" baseline="0" noProof="0" dirty="0">
                <a:ln>
                  <a:noFill/>
                </a:ln>
                <a:solidFill>
                  <a:srgbClr val="070F26">
                    <a:lumMod val="75000"/>
                    <a:lumOff val="25000"/>
                  </a:srgbClr>
                </a:solidFill>
                <a:effectLst/>
                <a:uLnTx/>
                <a:uFillTx/>
                <a:latin typeface="Meiryo UI"/>
                <a:ea typeface="Meiryo UI"/>
                <a:cs typeface="+mn-cs"/>
              </a:rPr>
              <a:t>言及</a:t>
            </a:r>
            <a:endParaRPr kumimoji="1" lang="en-US" altLang="ja-JP" sz="1600" b="1" i="0" u="sng" strike="noStrike" kern="1200" cap="none" spc="0" normalizeH="0" baseline="0" noProof="0" dirty="0">
              <a:ln>
                <a:noFill/>
              </a:ln>
              <a:solidFill>
                <a:srgbClr val="070F26">
                  <a:lumMod val="75000"/>
                  <a:lumOff val="25000"/>
                </a:srgbClr>
              </a:solidFill>
              <a:effectLst/>
              <a:uLnTx/>
              <a:uFillTx/>
              <a:latin typeface="Meiryo UI"/>
              <a:ea typeface="Meiryo UI"/>
              <a:cs typeface="+mn-cs"/>
            </a:endParaRPr>
          </a:p>
        </p:txBody>
      </p:sp>
      <p:pic>
        <p:nvPicPr>
          <p:cNvPr id="2" name="図 1"/>
          <p:cNvPicPr>
            <a:picLocks noChangeAspect="1"/>
          </p:cNvPicPr>
          <p:nvPr/>
        </p:nvPicPr>
        <p:blipFill>
          <a:blip r:embed="rId2"/>
          <a:stretch>
            <a:fillRect/>
          </a:stretch>
        </p:blipFill>
        <p:spPr>
          <a:xfrm>
            <a:off x="331490" y="2426372"/>
            <a:ext cx="3792758" cy="3819325"/>
          </a:xfrm>
          <a:prstGeom prst="rect">
            <a:avLst/>
          </a:prstGeom>
          <a:ln>
            <a:solidFill>
              <a:schemeClr val="accent2">
                <a:lumMod val="75000"/>
                <a:lumOff val="25000"/>
              </a:schemeClr>
            </a:solidFill>
          </a:ln>
        </p:spPr>
      </p:pic>
      <p:sp>
        <p:nvSpPr>
          <p:cNvPr id="3" name="角丸四角形 2"/>
          <p:cNvSpPr/>
          <p:nvPr/>
        </p:nvSpPr>
        <p:spPr>
          <a:xfrm>
            <a:off x="3657600" y="2421642"/>
            <a:ext cx="533400" cy="1136569"/>
          </a:xfrm>
          <a:prstGeom prst="roundRect">
            <a:avLst>
              <a:gd name="adj" fmla="val 10735"/>
            </a:avLst>
          </a:prstGeom>
          <a:noFill/>
          <a:ln w="19050">
            <a:solidFill>
              <a:schemeClr val="accent2">
                <a:lumMod val="75000"/>
                <a:lumOff val="25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4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13" name="角丸四角形 12"/>
          <p:cNvSpPr/>
          <p:nvPr/>
        </p:nvSpPr>
        <p:spPr>
          <a:xfrm>
            <a:off x="4837812" y="2426372"/>
            <a:ext cx="4750809" cy="1265961"/>
          </a:xfrm>
          <a:prstGeom prst="roundRect">
            <a:avLst>
              <a:gd name="adj" fmla="val 0"/>
            </a:avLst>
          </a:prstGeom>
          <a:noFill/>
          <a:ln w="19050">
            <a:solidFill>
              <a:schemeClr val="accent2">
                <a:lumMod val="75000"/>
                <a:lumOff val="25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1400" b="0" i="0" u="none" strike="noStrike" kern="1200" cap="none" spc="0" normalizeH="0" baseline="0" noProof="0" dirty="0">
              <a:ln>
                <a:noFill/>
              </a:ln>
              <a:solidFill>
                <a:srgbClr val="000000"/>
              </a:solidFill>
              <a:effectLst/>
              <a:uLnTx/>
              <a:uFillTx/>
              <a:latin typeface="Meiryo UI"/>
              <a:ea typeface="Meiryo U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dirty="0">
                <a:ln>
                  <a:noFill/>
                </a:ln>
                <a:solidFill>
                  <a:srgbClr val="000000"/>
                </a:solidFill>
                <a:effectLst/>
                <a:uLnTx/>
                <a:uFillTx/>
                <a:latin typeface="Meiryo UI"/>
                <a:ea typeface="Meiryo UI"/>
                <a:cs typeface="+mn-cs"/>
              </a:rPr>
              <a:t>インドの構築する国家レベルのブロックチェーンインフラの開発において参照するモデルとなる国家ブロックチェーンフレームワークにおいて、</a:t>
            </a:r>
            <a:r>
              <a:rPr kumimoji="1" lang="en-US" altLang="ja-JP" sz="1400" b="0" i="0" u="none" strike="noStrike" kern="1200" cap="none" spc="0" normalizeH="0" baseline="0" noProof="0" dirty="0" err="1">
                <a:ln>
                  <a:noFill/>
                </a:ln>
                <a:solidFill>
                  <a:srgbClr val="000000"/>
                </a:solidFill>
                <a:effectLst/>
                <a:uLnTx/>
                <a:uFillTx/>
                <a:latin typeface="Meiryo UI"/>
                <a:ea typeface="Meiryo UI"/>
                <a:cs typeface="+mn-cs"/>
              </a:rPr>
              <a:t>Aadhaar</a:t>
            </a:r>
            <a:r>
              <a:rPr kumimoji="1" lang="ja-JP" altLang="en-US" sz="1400" b="0" i="0" u="none" strike="noStrike" kern="1200" cap="none" spc="0" normalizeH="0" baseline="0" noProof="0" dirty="0">
                <a:ln>
                  <a:noFill/>
                </a:ln>
                <a:solidFill>
                  <a:srgbClr val="000000"/>
                </a:solidFill>
                <a:effectLst/>
                <a:uLnTx/>
                <a:uFillTx/>
                <a:latin typeface="Meiryo UI"/>
                <a:ea typeface="Meiryo UI"/>
                <a:cs typeface="+mn-cs"/>
              </a:rPr>
              <a:t>や</a:t>
            </a:r>
            <a:r>
              <a:rPr kumimoji="1" lang="en-US" altLang="ja-JP" sz="1400" b="0" i="0" u="none" strike="noStrike" kern="1200" cap="none" spc="0" normalizeH="0" baseline="0" noProof="0" dirty="0">
                <a:ln>
                  <a:noFill/>
                </a:ln>
                <a:solidFill>
                  <a:srgbClr val="000000"/>
                </a:solidFill>
                <a:effectLst/>
                <a:uLnTx/>
                <a:uFillTx/>
                <a:latin typeface="Meiryo UI"/>
                <a:ea typeface="Meiryo UI"/>
                <a:cs typeface="+mn-cs"/>
              </a:rPr>
              <a:t>India Stack</a:t>
            </a:r>
            <a:r>
              <a:rPr kumimoji="1" lang="ja-JP" altLang="en-US" sz="1400" b="0" i="0" u="none" strike="noStrike" kern="1200" cap="none" spc="0" normalizeH="0" baseline="0" noProof="0" dirty="0">
                <a:ln>
                  <a:noFill/>
                </a:ln>
                <a:solidFill>
                  <a:srgbClr val="000000"/>
                </a:solidFill>
                <a:effectLst/>
                <a:uLnTx/>
                <a:uFillTx/>
                <a:latin typeface="Meiryo UI"/>
                <a:ea typeface="Meiryo UI"/>
                <a:cs typeface="+mn-cs"/>
              </a:rPr>
              <a:t>の</a:t>
            </a:r>
            <a:r>
              <a:rPr kumimoji="1" lang="en-US" altLang="ja-JP" sz="1400" b="0" i="0" u="none" strike="noStrike" kern="1200" cap="none" spc="0" normalizeH="0" baseline="0" noProof="0" dirty="0">
                <a:ln>
                  <a:noFill/>
                </a:ln>
                <a:solidFill>
                  <a:srgbClr val="000000"/>
                </a:solidFill>
                <a:effectLst/>
                <a:uLnTx/>
                <a:uFillTx/>
                <a:latin typeface="Meiryo UI"/>
                <a:ea typeface="Meiryo UI"/>
                <a:cs typeface="+mn-cs"/>
              </a:rPr>
              <a:t>API</a:t>
            </a:r>
            <a:r>
              <a:rPr kumimoji="1" lang="ja-JP" altLang="en-US" sz="1400" b="0" i="0" u="none" strike="noStrike" kern="1200" cap="none" spc="0" normalizeH="0" baseline="0" noProof="0" dirty="0">
                <a:ln>
                  <a:noFill/>
                </a:ln>
                <a:solidFill>
                  <a:srgbClr val="000000"/>
                </a:solidFill>
                <a:effectLst/>
                <a:uLnTx/>
                <a:uFillTx/>
                <a:latin typeface="Meiryo UI"/>
                <a:ea typeface="Meiryo UI"/>
                <a:cs typeface="+mn-cs"/>
              </a:rPr>
              <a:t>などの既存のアプリケーションとの統合可能性が述べられている</a:t>
            </a:r>
          </a:p>
        </p:txBody>
      </p:sp>
      <p:cxnSp>
        <p:nvCxnSpPr>
          <p:cNvPr id="5" name="直線コネクタ 4"/>
          <p:cNvCxnSpPr>
            <a:stCxn id="3" idx="3"/>
            <a:endCxn id="13" idx="1"/>
          </p:cNvCxnSpPr>
          <p:nvPr/>
        </p:nvCxnSpPr>
        <p:spPr>
          <a:xfrm>
            <a:off x="4191000" y="2989927"/>
            <a:ext cx="646812" cy="69426"/>
          </a:xfrm>
          <a:prstGeom prst="line">
            <a:avLst/>
          </a:prstGeom>
          <a:ln w="12700">
            <a:solidFill>
              <a:schemeClr val="accent2">
                <a:lumMod val="75000"/>
                <a:lumOff val="25000"/>
              </a:schemeClr>
            </a:solidFill>
          </a:ln>
          <a:effectLst/>
        </p:spPr>
        <p:style>
          <a:lnRef idx="2">
            <a:schemeClr val="accent1"/>
          </a:lnRef>
          <a:fillRef idx="0">
            <a:schemeClr val="accent1"/>
          </a:fillRef>
          <a:effectRef idx="1">
            <a:schemeClr val="accent1"/>
          </a:effectRef>
          <a:fontRef idx="minor">
            <a:schemeClr val="tx1"/>
          </a:fontRef>
        </p:style>
      </p:cxnSp>
      <p:sp>
        <p:nvSpPr>
          <p:cNvPr id="21" name="角丸四角形 20"/>
          <p:cNvSpPr/>
          <p:nvPr/>
        </p:nvSpPr>
        <p:spPr>
          <a:xfrm>
            <a:off x="4837812" y="4305019"/>
            <a:ext cx="4750809" cy="1581703"/>
          </a:xfrm>
          <a:prstGeom prst="roundRect">
            <a:avLst>
              <a:gd name="adj" fmla="val 0"/>
            </a:avLst>
          </a:prstGeom>
          <a:noFill/>
          <a:ln w="19050">
            <a:solidFill>
              <a:schemeClr val="accent2">
                <a:lumMod val="75000"/>
                <a:lumOff val="25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1400" b="0" i="0" u="none" strike="noStrike" kern="1200" cap="none" spc="0" normalizeH="0" baseline="0" noProof="0" dirty="0">
              <a:ln>
                <a:noFill/>
              </a:ln>
              <a:solidFill>
                <a:srgbClr val="000000">
                  <a:lumMod val="85000"/>
                  <a:lumOff val="15000"/>
                </a:srgbClr>
              </a:solidFill>
              <a:effectLst/>
              <a:uLnTx/>
              <a:uFillTx/>
              <a:latin typeface="Meiryo UI"/>
              <a:ea typeface="Meiryo U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dirty="0">
                <a:ln>
                  <a:noFill/>
                </a:ln>
                <a:solidFill>
                  <a:srgbClr val="000000">
                    <a:lumMod val="85000"/>
                    <a:lumOff val="15000"/>
                  </a:srgbClr>
                </a:solidFill>
                <a:effectLst/>
                <a:uLnTx/>
                <a:uFillTx/>
                <a:latin typeface="Meiryo UI"/>
                <a:ea typeface="Meiryo UI"/>
                <a:cs typeface="+mn-cs"/>
              </a:rPr>
              <a:t>同文書では、インドでのブロックチェーン活用に関するパブリックコンサルテーションを行った結果から、実行可能な推奨事項を記載しており、その中では</a:t>
            </a:r>
            <a:r>
              <a:rPr kumimoji="1" lang="ja-JP" altLang="en-US" sz="1400" b="0" i="0" u="sng" strike="noStrike" kern="1200" cap="none" spc="0" normalizeH="0" baseline="0" noProof="0" dirty="0">
                <a:ln>
                  <a:noFill/>
                </a:ln>
                <a:solidFill>
                  <a:srgbClr val="000000">
                    <a:lumMod val="85000"/>
                    <a:lumOff val="15000"/>
                  </a:srgbClr>
                </a:solidFill>
                <a:effectLst/>
                <a:uLnTx/>
                <a:uFillTx/>
                <a:latin typeface="Meiryo UI"/>
                <a:ea typeface="Meiryo UI"/>
                <a:cs typeface="+mn-cs"/>
              </a:rPr>
              <a:t>「自己主権型アイデンティティ、ゼロ知識証明・・・など、既存の関連技術を調査し、フレームワークの適切なレイヤーに統合する可能性がある」</a:t>
            </a:r>
            <a:r>
              <a:rPr kumimoji="1" lang="ja-JP" altLang="en-US" sz="1400" b="0" i="0" u="none" strike="noStrike" kern="1200" cap="none" spc="0" normalizeH="0" baseline="0" noProof="0" dirty="0">
                <a:ln>
                  <a:noFill/>
                </a:ln>
                <a:solidFill>
                  <a:srgbClr val="000000">
                    <a:lumMod val="85000"/>
                    <a:lumOff val="15000"/>
                  </a:srgbClr>
                </a:solidFill>
                <a:effectLst/>
                <a:uLnTx/>
                <a:uFillTx/>
                <a:latin typeface="Meiryo UI"/>
                <a:ea typeface="Meiryo UI"/>
                <a:cs typeface="+mn-cs"/>
              </a:rPr>
              <a:t>旨述べられている</a:t>
            </a:r>
            <a:endParaRPr kumimoji="1" lang="en-US" altLang="ja-JP" sz="1400" b="0" i="0" u="none" strike="noStrike" kern="1200" cap="none" spc="0" normalizeH="0" baseline="0" noProof="0" dirty="0">
              <a:ln>
                <a:noFill/>
              </a:ln>
              <a:solidFill>
                <a:srgbClr val="000000">
                  <a:lumMod val="85000"/>
                  <a:lumOff val="15000"/>
                </a:srgbClr>
              </a:solidFill>
              <a:effectLst/>
              <a:uLnTx/>
              <a:uFillTx/>
              <a:latin typeface="Meiryo UI"/>
              <a:ea typeface="Meiryo UI"/>
              <a:cs typeface="+mn-cs"/>
            </a:endParaRPr>
          </a:p>
        </p:txBody>
      </p:sp>
      <p:sp>
        <p:nvSpPr>
          <p:cNvPr id="22" name="正方形/長方形 21"/>
          <p:cNvSpPr/>
          <p:nvPr/>
        </p:nvSpPr>
        <p:spPr>
          <a:xfrm>
            <a:off x="320876" y="2421642"/>
            <a:ext cx="2642457" cy="225017"/>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Arial"/>
                <a:ea typeface="Meiryo UI"/>
                <a:cs typeface="+mn-cs"/>
              </a:rPr>
              <a:t>国家ブロックチェーンフレームワーク</a:t>
            </a:r>
          </a:p>
        </p:txBody>
      </p:sp>
      <p:sp>
        <p:nvSpPr>
          <p:cNvPr id="24" name="正方形/長方形 23"/>
          <p:cNvSpPr/>
          <p:nvPr/>
        </p:nvSpPr>
        <p:spPr>
          <a:xfrm>
            <a:off x="4837813" y="4299850"/>
            <a:ext cx="2827644" cy="296730"/>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400" b="1" i="0" u="none" strike="noStrike" kern="1200" cap="none" spc="0" normalizeH="0" baseline="0" noProof="0" dirty="0">
                <a:ln>
                  <a:noFill/>
                </a:ln>
                <a:solidFill>
                  <a:srgbClr val="FFFFFF"/>
                </a:solidFill>
                <a:effectLst/>
                <a:uLnTx/>
                <a:uFillTx/>
                <a:latin typeface="Arial"/>
                <a:ea typeface="Meiryo UI"/>
                <a:cs typeface="+mn-cs"/>
              </a:rPr>
              <a:t>SSI</a:t>
            </a:r>
            <a:r>
              <a:rPr kumimoji="1" lang="ja-JP" altLang="en-US" sz="1400" b="1" i="0" u="none" strike="noStrike" kern="1200" cap="none" spc="0" normalizeH="0" baseline="0" noProof="0" dirty="0" err="1">
                <a:ln>
                  <a:noFill/>
                </a:ln>
                <a:solidFill>
                  <a:srgbClr val="FFFFFF"/>
                </a:solidFill>
                <a:effectLst/>
                <a:uLnTx/>
                <a:uFillTx/>
                <a:latin typeface="Arial"/>
                <a:ea typeface="Meiryo UI"/>
                <a:cs typeface="+mn-cs"/>
              </a:rPr>
              <a:t>、</a:t>
            </a:r>
            <a:r>
              <a:rPr kumimoji="1" lang="en-US" altLang="ja-JP" sz="1400" b="1" i="0" u="none" strike="noStrike" kern="1200" cap="none" spc="0" normalizeH="0" baseline="0" noProof="0" dirty="0">
                <a:ln>
                  <a:noFill/>
                </a:ln>
                <a:solidFill>
                  <a:srgbClr val="FFFFFF"/>
                </a:solidFill>
                <a:effectLst/>
                <a:uLnTx/>
                <a:uFillTx/>
                <a:latin typeface="Arial"/>
                <a:ea typeface="Meiryo UI"/>
                <a:cs typeface="+mn-cs"/>
              </a:rPr>
              <a:t>DID</a:t>
            </a:r>
            <a:r>
              <a:rPr kumimoji="1" lang="ja-JP" altLang="en-US" sz="1400" b="1" i="0" u="none" strike="noStrike" kern="1200" cap="none" spc="0" normalizeH="0" baseline="0" noProof="0" dirty="0" err="1">
                <a:ln>
                  <a:noFill/>
                </a:ln>
                <a:solidFill>
                  <a:srgbClr val="FFFFFF"/>
                </a:solidFill>
                <a:effectLst/>
                <a:uLnTx/>
                <a:uFillTx/>
                <a:latin typeface="Arial"/>
                <a:ea typeface="Meiryo UI"/>
                <a:cs typeface="+mn-cs"/>
              </a:rPr>
              <a:t>への</a:t>
            </a:r>
            <a:r>
              <a:rPr kumimoji="1" lang="ja-JP" altLang="en-US" sz="1400" b="1" i="0" u="none" strike="noStrike" kern="1200" cap="none" spc="0" normalizeH="0" baseline="0" noProof="0" dirty="0">
                <a:ln>
                  <a:noFill/>
                </a:ln>
                <a:solidFill>
                  <a:srgbClr val="FFFFFF"/>
                </a:solidFill>
                <a:effectLst/>
                <a:uLnTx/>
                <a:uFillTx/>
                <a:latin typeface="Arial"/>
                <a:ea typeface="Meiryo UI"/>
                <a:cs typeface="+mn-cs"/>
              </a:rPr>
              <a:t>言及</a:t>
            </a:r>
          </a:p>
        </p:txBody>
      </p:sp>
      <p:sp>
        <p:nvSpPr>
          <p:cNvPr id="33" name="正方形/長方形 32"/>
          <p:cNvSpPr/>
          <p:nvPr/>
        </p:nvSpPr>
        <p:spPr>
          <a:xfrm>
            <a:off x="4837813" y="2426372"/>
            <a:ext cx="2827644" cy="274006"/>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Arial"/>
                <a:ea typeface="Meiryo UI"/>
                <a:cs typeface="+mn-cs"/>
              </a:rPr>
              <a:t>ブロックチェーンと</a:t>
            </a:r>
            <a:r>
              <a:rPr kumimoji="1" lang="en-US" altLang="ja-JP" sz="1400" b="1" i="0" u="none" strike="noStrike" kern="1200" cap="none" spc="0" normalizeH="0" baseline="0" noProof="0" dirty="0" err="1">
                <a:ln>
                  <a:noFill/>
                </a:ln>
                <a:solidFill>
                  <a:srgbClr val="FFFFFF"/>
                </a:solidFill>
                <a:effectLst/>
                <a:uLnTx/>
                <a:uFillTx/>
                <a:latin typeface="Arial"/>
                <a:ea typeface="Meiryo UI"/>
                <a:cs typeface="+mn-cs"/>
              </a:rPr>
              <a:t>Aadhaar</a:t>
            </a:r>
            <a:r>
              <a:rPr kumimoji="1" lang="ja-JP" altLang="en-US" sz="1400" b="1" i="0" u="none" strike="noStrike" kern="1200" cap="none" spc="0" normalizeH="0" baseline="0" noProof="0" dirty="0">
                <a:ln>
                  <a:noFill/>
                </a:ln>
                <a:solidFill>
                  <a:srgbClr val="FFFFFF"/>
                </a:solidFill>
                <a:effectLst/>
                <a:uLnTx/>
                <a:uFillTx/>
                <a:latin typeface="Arial"/>
                <a:ea typeface="Meiryo UI"/>
                <a:cs typeface="+mn-cs"/>
              </a:rPr>
              <a:t>等の統合</a:t>
            </a:r>
          </a:p>
        </p:txBody>
      </p:sp>
    </p:spTree>
    <p:extLst>
      <p:ext uri="{BB962C8B-B14F-4D97-AF65-F5344CB8AC3E}">
        <p14:creationId xmlns:p14="http://schemas.microsoft.com/office/powerpoint/2010/main" val="2622845105"/>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タイトル 7"/>
          <p:cNvSpPr>
            <a:spLocks noGrp="1"/>
          </p:cNvSpPr>
          <p:nvPr>
            <p:ph type="title"/>
          </p:nvPr>
        </p:nvSpPr>
        <p:spPr>
          <a:xfrm>
            <a:off x="331490" y="164692"/>
            <a:ext cx="9243021" cy="497459"/>
          </a:xfrm>
        </p:spPr>
        <p:txBody>
          <a:bodyPr>
            <a:normAutofit fontScale="90000"/>
          </a:bodyPr>
          <a:lstStyle/>
          <a:p>
            <a:r>
              <a:rPr lang="en-US" altLang="ja-JP" sz="1100" dirty="0">
                <a:solidFill>
                  <a:srgbClr val="002060"/>
                </a:solidFill>
              </a:rPr>
              <a:t>3.3.4</a:t>
            </a:r>
            <a:r>
              <a:rPr lang="ja-JP" altLang="en-US" sz="1100" dirty="0">
                <a:solidFill>
                  <a:srgbClr val="002060"/>
                </a:solidFill>
              </a:rPr>
              <a:t>　自己主権型／分散型アイデンティティに関する取り組み　</a:t>
            </a:r>
            <a:r>
              <a:rPr lang="en-US" altLang="ja-JP" sz="1100" dirty="0">
                <a:solidFill>
                  <a:srgbClr val="002060"/>
                </a:solidFill>
              </a:rPr>
              <a:t>–</a:t>
            </a:r>
            <a:r>
              <a:rPr lang="ja-JP" altLang="en-US" sz="1100" dirty="0">
                <a:solidFill>
                  <a:srgbClr val="002060"/>
                </a:solidFill>
              </a:rPr>
              <a:t>ユースケース　</a:t>
            </a:r>
            <a:r>
              <a:rPr lang="en-US" altLang="ja-JP" sz="1400" b="1" spc="0" dirty="0">
                <a:solidFill>
                  <a:srgbClr val="002060"/>
                </a:solidFill>
              </a:rPr>
              <a:t/>
            </a:r>
            <a:br>
              <a:rPr lang="en-US" altLang="ja-JP" sz="1400" b="1" spc="0" dirty="0">
                <a:solidFill>
                  <a:srgbClr val="002060"/>
                </a:solidFill>
              </a:rPr>
            </a:br>
            <a:r>
              <a:rPr lang="en-US" altLang="ja-JP" sz="2000" dirty="0" err="1">
                <a:solidFill>
                  <a:srgbClr val="002060"/>
                </a:solidFill>
              </a:rPr>
              <a:t>MeitY</a:t>
            </a:r>
            <a:r>
              <a:rPr lang="ja-JP" altLang="en-US" sz="2000" dirty="0">
                <a:solidFill>
                  <a:srgbClr val="002060"/>
                </a:solidFill>
              </a:rPr>
              <a:t>（電子情報技術省）ブロックチェーン技術センターオブエクセレンス</a:t>
            </a:r>
            <a:endParaRPr lang="ja-JP" altLang="en-US" sz="3100" b="1" spc="0" dirty="0">
              <a:solidFill>
                <a:srgbClr val="002060"/>
              </a:solidFill>
            </a:endParaRPr>
          </a:p>
        </p:txBody>
      </p:sp>
      <p:sp>
        <p:nvSpPr>
          <p:cNvPr id="10" name="正方形/長方形 9"/>
          <p:cNvSpPr/>
          <p:nvPr/>
        </p:nvSpPr>
        <p:spPr>
          <a:xfrm>
            <a:off x="8260080" y="74294"/>
            <a:ext cx="1314431" cy="186395"/>
          </a:xfrm>
          <a:prstGeom prst="rect">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シンガポール</a:t>
            </a:r>
          </a:p>
        </p:txBody>
      </p:sp>
      <p:sp>
        <p:nvSpPr>
          <p:cNvPr id="11" name="正方形/長方形 10"/>
          <p:cNvSpPr/>
          <p:nvPr/>
        </p:nvSpPr>
        <p:spPr>
          <a:xfrm>
            <a:off x="8260080" y="287160"/>
            <a:ext cx="1314431" cy="186395"/>
          </a:xfrm>
          <a:prstGeom prst="rect">
            <a:avLst/>
          </a:prstGeom>
          <a:solidFill>
            <a:schemeClr val="accent2">
              <a:lumMod val="25000"/>
              <a:lumOff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インド</a:t>
            </a:r>
          </a:p>
        </p:txBody>
      </p:sp>
      <p:sp>
        <p:nvSpPr>
          <p:cNvPr id="12" name="コンテンツ プレースホルダー 1"/>
          <p:cNvSpPr txBox="1">
            <a:spLocks/>
          </p:cNvSpPr>
          <p:nvPr/>
        </p:nvSpPr>
        <p:spPr>
          <a:xfrm>
            <a:off x="337810" y="608763"/>
            <a:ext cx="9410530" cy="1867868"/>
          </a:xfrm>
          <a:prstGeom prst="rect">
            <a:avLst/>
          </a:prstGeom>
          <a:ln>
            <a:noFill/>
          </a:ln>
        </p:spPr>
        <p:txBody>
          <a:bodyPr/>
          <a:lstStyle>
            <a:lvl1pPr marL="0" indent="0" algn="l" defTabSz="609559" rtl="0" eaLnBrk="1" fontAlgn="base" hangingPunct="1">
              <a:spcBef>
                <a:spcPct val="20000"/>
              </a:spcBef>
              <a:spcAft>
                <a:spcPct val="0"/>
              </a:spcAft>
              <a:buFont typeface="Arial" pitchFamily="34" charset="0"/>
              <a:buNone/>
              <a:defRPr kumimoji="1" sz="2000" kern="1200">
                <a:solidFill>
                  <a:schemeClr val="tx1"/>
                </a:solidFill>
                <a:latin typeface="+mn-ea"/>
                <a:ea typeface="+mn-ea"/>
                <a:cs typeface="Arial"/>
              </a:defRPr>
            </a:lvl1pPr>
            <a:lvl2pPr marL="910105" indent="-300545"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2pPr>
            <a:lvl3pPr marL="1454051" indent="-234935"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3pPr>
            <a:lvl4pPr marL="2059377" indent="-230703"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4pPr>
            <a:lvl5pPr marL="2666818" indent="-228585"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a:lstStyle>
          <a:p>
            <a:pPr marL="285750" marR="0" lvl="0" indent="-285750" algn="l" defTabSz="609559"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1" lang="ja-JP" altLang="en-US" sz="1600" b="1" i="0" u="none" strike="noStrike" kern="1200" cap="none" spc="0" normalizeH="0" baseline="0" noProof="0" dirty="0">
                <a:ln>
                  <a:noFill/>
                </a:ln>
                <a:solidFill>
                  <a:srgbClr val="000000"/>
                </a:solidFill>
                <a:effectLst/>
                <a:uLnTx/>
                <a:uFillTx/>
                <a:latin typeface="Meiryo UI"/>
                <a:ea typeface="Meiryo UI"/>
                <a:cs typeface="Arial"/>
              </a:rPr>
              <a:t>インド政府の</a:t>
            </a:r>
            <a:r>
              <a:rPr kumimoji="1" lang="en-US" altLang="zh-TW" sz="1600" b="1" i="0" u="none" strike="noStrike" kern="1200" cap="none" spc="0" normalizeH="0" baseline="0" noProof="0" dirty="0" err="1">
                <a:ln>
                  <a:noFill/>
                </a:ln>
                <a:solidFill>
                  <a:srgbClr val="000000"/>
                </a:solidFill>
                <a:effectLst/>
                <a:uLnTx/>
                <a:uFillTx/>
                <a:latin typeface="Meiryo UI"/>
                <a:ea typeface="Meiryo UI"/>
                <a:cs typeface="Arial"/>
              </a:rPr>
              <a:t>MeitY</a:t>
            </a:r>
            <a:r>
              <a:rPr kumimoji="1" lang="zh-TW" altLang="en-US" sz="1600" b="1" i="0" u="none" strike="noStrike" kern="1200" cap="none" spc="0" normalizeH="0" baseline="0" noProof="0" dirty="0">
                <a:ln>
                  <a:noFill/>
                </a:ln>
                <a:solidFill>
                  <a:srgbClr val="000000"/>
                </a:solidFill>
                <a:effectLst/>
                <a:uLnTx/>
                <a:uFillTx/>
                <a:latin typeface="Meiryo UI"/>
                <a:ea typeface="Meiryo UI"/>
                <a:cs typeface="Arial"/>
              </a:rPr>
              <a:t>（電子情報技術省）</a:t>
            </a:r>
            <a:r>
              <a:rPr kumimoji="1" lang="ja-JP" altLang="en-US" sz="1600" b="1" i="0" u="none" strike="noStrike" kern="1200" cap="none" spc="0" normalizeH="0" baseline="0" noProof="0" dirty="0">
                <a:ln>
                  <a:noFill/>
                </a:ln>
                <a:solidFill>
                  <a:srgbClr val="000000"/>
                </a:solidFill>
                <a:effectLst/>
                <a:uLnTx/>
                <a:uFillTx/>
                <a:latin typeface="Meiryo UI"/>
                <a:ea typeface="Meiryo UI"/>
                <a:cs typeface="Arial"/>
              </a:rPr>
              <a:t>は、全国的に調整された相互運用可能なブロックチェーンエコシステムを構築し、ブロックチェーンの実装を進めるためにブロックチェーン技術センターオブエクセレンス（</a:t>
            </a:r>
            <a:r>
              <a:rPr kumimoji="1" lang="en-US" altLang="ja-JP" sz="1600" b="1" i="0" u="none" strike="noStrike" kern="1200" cap="none" spc="0" normalizeH="0" baseline="0" noProof="0" dirty="0" err="1">
                <a:ln>
                  <a:noFill/>
                </a:ln>
                <a:solidFill>
                  <a:srgbClr val="000000"/>
                </a:solidFill>
                <a:effectLst/>
                <a:uLnTx/>
                <a:uFillTx/>
                <a:latin typeface="Meiryo UI"/>
                <a:ea typeface="Meiryo UI"/>
                <a:cs typeface="Arial"/>
              </a:rPr>
              <a:t>CoE</a:t>
            </a:r>
            <a:r>
              <a:rPr kumimoji="1" lang="en-US" altLang="ja-JP" sz="1600" b="1" i="0" u="none" strike="noStrike" kern="1200" cap="none" spc="0" normalizeH="0" baseline="0" noProof="0" dirty="0">
                <a:ln>
                  <a:noFill/>
                </a:ln>
                <a:solidFill>
                  <a:srgbClr val="000000"/>
                </a:solidFill>
                <a:effectLst/>
                <a:uLnTx/>
                <a:uFillTx/>
                <a:latin typeface="Meiryo UI"/>
                <a:ea typeface="Meiryo UI"/>
                <a:cs typeface="Arial"/>
              </a:rPr>
              <a:t>-BCT</a:t>
            </a:r>
            <a:r>
              <a:rPr kumimoji="1" lang="ja-JP" altLang="en-US" sz="1600" b="1" i="0" u="none" strike="noStrike" kern="1200" cap="none" spc="0" normalizeH="0" baseline="0" noProof="0" dirty="0">
                <a:ln>
                  <a:noFill/>
                </a:ln>
                <a:solidFill>
                  <a:srgbClr val="000000"/>
                </a:solidFill>
                <a:effectLst/>
                <a:uLnTx/>
                <a:uFillTx/>
                <a:latin typeface="Meiryo UI"/>
                <a:ea typeface="Meiryo UI"/>
                <a:cs typeface="Arial"/>
              </a:rPr>
              <a:t>）を有している</a:t>
            </a:r>
            <a:endParaRPr kumimoji="1" lang="en-US" altLang="ja-JP" sz="1600" b="1" i="0" u="none" strike="noStrike" kern="1200" cap="none" spc="0" normalizeH="0" baseline="0" noProof="0" dirty="0">
              <a:ln>
                <a:noFill/>
              </a:ln>
              <a:solidFill>
                <a:srgbClr val="000000"/>
              </a:solidFill>
              <a:effectLst/>
              <a:uLnTx/>
              <a:uFillTx/>
              <a:latin typeface="Meiryo UI"/>
              <a:ea typeface="Meiryo UI"/>
              <a:cs typeface="Arial"/>
            </a:endParaRPr>
          </a:p>
          <a:p>
            <a:pPr marL="285750" marR="0" lvl="0" indent="-285750" algn="l" defTabSz="609559"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1" lang="en-US" altLang="ja-JP" sz="1600" b="1" i="0" u="none" strike="noStrike" kern="1200" cap="none" spc="0" normalizeH="0" baseline="0" noProof="0" dirty="0" err="1">
                <a:ln>
                  <a:noFill/>
                </a:ln>
                <a:solidFill>
                  <a:srgbClr val="000000"/>
                </a:solidFill>
                <a:effectLst/>
                <a:uLnTx/>
                <a:uFillTx/>
                <a:latin typeface="Meiryo UI"/>
                <a:ea typeface="Meiryo UI"/>
                <a:cs typeface="Arial"/>
              </a:rPr>
              <a:t>CoE</a:t>
            </a:r>
            <a:r>
              <a:rPr kumimoji="1" lang="en-US" altLang="ja-JP" sz="1600" b="1" i="0" u="none" strike="noStrike" kern="1200" cap="none" spc="0" normalizeH="0" baseline="0" noProof="0" dirty="0">
                <a:ln>
                  <a:noFill/>
                </a:ln>
                <a:solidFill>
                  <a:srgbClr val="000000"/>
                </a:solidFill>
                <a:effectLst/>
                <a:uLnTx/>
                <a:uFillTx/>
                <a:latin typeface="Meiryo UI"/>
                <a:ea typeface="Meiryo UI"/>
                <a:cs typeface="Arial"/>
              </a:rPr>
              <a:t>-BCT</a:t>
            </a:r>
            <a:r>
              <a:rPr kumimoji="1" lang="ja-JP" altLang="en-US" sz="1600" b="1" i="0" u="none" strike="noStrike" kern="1200" cap="none" spc="0" normalizeH="0" baseline="0" noProof="0" dirty="0">
                <a:ln>
                  <a:noFill/>
                </a:ln>
                <a:solidFill>
                  <a:srgbClr val="000000"/>
                </a:solidFill>
                <a:effectLst/>
                <a:uLnTx/>
                <a:uFillTx/>
                <a:latin typeface="Meiryo UI"/>
                <a:ea typeface="Meiryo UI"/>
                <a:cs typeface="Arial"/>
              </a:rPr>
              <a:t>は研究機関や政府と連携し、概念実証からプロダクトまでのブロックチェーンソリューションの開発と実装を進めており、以下の様なブロックチェーンプロダクトを実装している</a:t>
            </a:r>
            <a:endParaRPr kumimoji="1" lang="en-US" altLang="ja-JP" sz="1600" b="1" i="0" u="none" strike="noStrike" kern="1200" cap="none" spc="0" normalizeH="0" baseline="0" noProof="0" dirty="0">
              <a:ln>
                <a:noFill/>
              </a:ln>
              <a:solidFill>
                <a:srgbClr val="000000">
                  <a:lumMod val="85000"/>
                  <a:lumOff val="15000"/>
                </a:srgbClr>
              </a:solidFill>
              <a:effectLst/>
              <a:uLnTx/>
              <a:uFillTx/>
              <a:latin typeface="Meiryo UI"/>
              <a:ea typeface="Meiryo UI"/>
              <a:cs typeface="Arial"/>
            </a:endParaRPr>
          </a:p>
        </p:txBody>
      </p:sp>
      <p:sp>
        <p:nvSpPr>
          <p:cNvPr id="9" name="正方形/長方形 8"/>
          <p:cNvSpPr/>
          <p:nvPr/>
        </p:nvSpPr>
        <p:spPr>
          <a:xfrm>
            <a:off x="274747" y="6436562"/>
            <a:ext cx="6724630"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rgbClr val="000000"/>
                </a:solidFill>
                <a:effectLst/>
                <a:uLnTx/>
                <a:uFillTx/>
                <a:latin typeface="Meiryo UI"/>
                <a:ea typeface="Meiryo UI"/>
                <a:cs typeface="+mn-cs"/>
              </a:rPr>
              <a:t>出所）</a:t>
            </a:r>
            <a:endParaRPr kumimoji="1" lang="en-US" altLang="ja-JP" sz="900" b="0" i="0" u="none" strike="noStrike" kern="1200" cap="none" spc="0" normalizeH="0" baseline="0" noProof="0" dirty="0">
              <a:ln>
                <a:noFill/>
              </a:ln>
              <a:solidFill>
                <a:srgbClr val="000000"/>
              </a:solidFill>
              <a:effectLst/>
              <a:uLnTx/>
              <a:uFillTx/>
              <a:latin typeface="Meiryo UI"/>
              <a:ea typeface="Meiryo U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rgbClr val="000000"/>
                </a:solidFill>
                <a:effectLst/>
                <a:uLnTx/>
                <a:uFillTx/>
                <a:latin typeface="Meiryo UI"/>
                <a:ea typeface="Meiryo UI"/>
                <a:cs typeface="+mn-cs"/>
              </a:rPr>
              <a:t>１　</a:t>
            </a:r>
            <a:r>
              <a:rPr kumimoji="1" lang="en-US" altLang="ja-JP" sz="900" b="0" i="0" u="none" strike="noStrike" kern="1200" cap="none" spc="0" normalizeH="0" baseline="0" noProof="0" dirty="0">
                <a:ln>
                  <a:noFill/>
                </a:ln>
                <a:solidFill>
                  <a:srgbClr val="000000"/>
                </a:solidFill>
                <a:effectLst/>
                <a:uLnTx/>
                <a:uFillTx/>
                <a:latin typeface="Meiryo UI"/>
                <a:ea typeface="Meiryo UI"/>
                <a:cs typeface="+mn-cs"/>
              </a:rPr>
              <a:t>https://blockchain.gov.in</a:t>
            </a:r>
          </a:p>
        </p:txBody>
      </p:sp>
      <p:sp>
        <p:nvSpPr>
          <p:cNvPr id="13" name="テキスト ボックス 12"/>
          <p:cNvSpPr txBox="1"/>
          <p:nvPr/>
        </p:nvSpPr>
        <p:spPr>
          <a:xfrm>
            <a:off x="3013761" y="2030803"/>
            <a:ext cx="4058628" cy="335704"/>
          </a:xfrm>
          <a:prstGeom prst="rect">
            <a:avLst/>
          </a:prstGeom>
        </p:spPr>
        <p:txBody>
          <a:bodyPr vert="horz" wrap="none" lIns="0" tIns="45720" rIns="0" bIns="45720" rtlCol="0" anchor="t" anchorCtr="0">
            <a:normAutofit fontScale="975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600" b="1" i="0" u="sng" strike="noStrike" kern="1200" cap="none" spc="0" normalizeH="0" baseline="0" noProof="0" dirty="0" err="1">
                <a:ln>
                  <a:noFill/>
                </a:ln>
                <a:solidFill>
                  <a:srgbClr val="070F26">
                    <a:lumMod val="75000"/>
                    <a:lumOff val="25000"/>
                  </a:srgbClr>
                </a:solidFill>
                <a:effectLst/>
                <a:uLnTx/>
                <a:uFillTx/>
                <a:latin typeface="Meiryo UI"/>
                <a:ea typeface="Meiryo UI"/>
                <a:cs typeface="+mn-cs"/>
              </a:rPr>
              <a:t>CoE</a:t>
            </a:r>
            <a:r>
              <a:rPr kumimoji="1" lang="en-US" altLang="ja-JP" sz="1600" b="1" i="0" u="sng" strike="noStrike" kern="1200" cap="none" spc="0" normalizeH="0" baseline="0" noProof="0" dirty="0">
                <a:ln>
                  <a:noFill/>
                </a:ln>
                <a:solidFill>
                  <a:srgbClr val="070F26">
                    <a:lumMod val="75000"/>
                    <a:lumOff val="25000"/>
                  </a:srgbClr>
                </a:solidFill>
                <a:effectLst/>
                <a:uLnTx/>
                <a:uFillTx/>
                <a:latin typeface="Meiryo UI"/>
                <a:ea typeface="Meiryo UI"/>
                <a:cs typeface="+mn-cs"/>
              </a:rPr>
              <a:t>-BCT</a:t>
            </a:r>
            <a:r>
              <a:rPr kumimoji="1" lang="ja-JP" altLang="en-US" sz="1600" b="1" i="0" u="sng" strike="noStrike" kern="1200" cap="none" spc="0" normalizeH="0" baseline="0" noProof="0" dirty="0">
                <a:ln>
                  <a:noFill/>
                </a:ln>
                <a:solidFill>
                  <a:srgbClr val="070F26">
                    <a:lumMod val="75000"/>
                    <a:lumOff val="25000"/>
                  </a:srgbClr>
                </a:solidFill>
                <a:effectLst/>
                <a:uLnTx/>
                <a:uFillTx/>
                <a:latin typeface="Meiryo UI"/>
                <a:ea typeface="Meiryo UI"/>
                <a:cs typeface="+mn-cs"/>
              </a:rPr>
              <a:t>の開発したブロックチェーンプロダクト</a:t>
            </a:r>
            <a:r>
              <a:rPr kumimoji="1" lang="ja-JP" altLang="en-US" sz="1600" b="1" i="0" u="sng" strike="noStrike" kern="1200" cap="none" spc="0" normalizeH="0" baseline="30000" noProof="0" dirty="0">
                <a:ln>
                  <a:noFill/>
                </a:ln>
                <a:solidFill>
                  <a:srgbClr val="070F26">
                    <a:lumMod val="75000"/>
                    <a:lumOff val="25000"/>
                  </a:srgbClr>
                </a:solidFill>
                <a:effectLst/>
                <a:uLnTx/>
                <a:uFillTx/>
                <a:latin typeface="Meiryo UI"/>
                <a:ea typeface="Meiryo UI"/>
                <a:cs typeface="+mn-cs"/>
              </a:rPr>
              <a:t>１</a:t>
            </a:r>
          </a:p>
        </p:txBody>
      </p:sp>
      <p:pic>
        <p:nvPicPr>
          <p:cNvPr id="14" name="図 13"/>
          <p:cNvPicPr>
            <a:picLocks noChangeAspect="1"/>
          </p:cNvPicPr>
          <p:nvPr/>
        </p:nvPicPr>
        <p:blipFill>
          <a:blip r:embed="rId2"/>
          <a:stretch>
            <a:fillRect/>
          </a:stretch>
        </p:blipFill>
        <p:spPr>
          <a:xfrm>
            <a:off x="274746" y="2845283"/>
            <a:ext cx="2167265" cy="1444843"/>
          </a:xfrm>
          <a:prstGeom prst="rect">
            <a:avLst/>
          </a:prstGeom>
        </p:spPr>
      </p:pic>
      <p:sp>
        <p:nvSpPr>
          <p:cNvPr id="15" name="正方形/長方形 14"/>
          <p:cNvSpPr/>
          <p:nvPr/>
        </p:nvSpPr>
        <p:spPr>
          <a:xfrm>
            <a:off x="274747" y="2438580"/>
            <a:ext cx="4675624" cy="294514"/>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600" b="1" i="0" u="none" strike="noStrike" kern="1200" cap="none" spc="0" normalizeH="0" baseline="0" noProof="0" dirty="0">
                <a:ln>
                  <a:noFill/>
                </a:ln>
                <a:solidFill>
                  <a:schemeClr val="bg1"/>
                </a:solidFill>
                <a:effectLst/>
                <a:uLnTx/>
                <a:uFillTx/>
                <a:latin typeface="Arial"/>
                <a:ea typeface="Meiryo UI"/>
                <a:cs typeface="+mn-cs"/>
              </a:rPr>
              <a:t>証明書チェーン（</a:t>
            </a:r>
            <a:r>
              <a:rPr kumimoji="1" lang="en-US" altLang="ja-JP" sz="1600" b="1" i="0" u="none" strike="noStrike" kern="1200" cap="none" spc="0" normalizeH="0" baseline="0" noProof="0" dirty="0">
                <a:ln>
                  <a:noFill/>
                </a:ln>
                <a:solidFill>
                  <a:schemeClr val="bg1"/>
                </a:solidFill>
                <a:effectLst/>
                <a:uLnTx/>
                <a:uFillTx/>
                <a:latin typeface="Arial"/>
                <a:ea typeface="Meiryo UI"/>
                <a:cs typeface="+mn-cs"/>
              </a:rPr>
              <a:t>CC</a:t>
            </a:r>
            <a:r>
              <a:rPr kumimoji="1" lang="ja-JP" altLang="en-US" sz="1600" b="1" i="0" u="none" strike="noStrike" kern="1200" cap="none" spc="0" normalizeH="0" baseline="0" noProof="0" dirty="0">
                <a:ln>
                  <a:noFill/>
                </a:ln>
                <a:solidFill>
                  <a:schemeClr val="bg1"/>
                </a:solidFill>
                <a:effectLst/>
                <a:uLnTx/>
                <a:uFillTx/>
                <a:latin typeface="Arial"/>
                <a:ea typeface="Meiryo UI"/>
                <a:cs typeface="+mn-cs"/>
              </a:rPr>
              <a:t>）</a:t>
            </a:r>
          </a:p>
        </p:txBody>
      </p:sp>
      <p:sp>
        <p:nvSpPr>
          <p:cNvPr id="16" name="正方形/長方形 15"/>
          <p:cNvSpPr/>
          <p:nvPr/>
        </p:nvSpPr>
        <p:spPr>
          <a:xfrm>
            <a:off x="2442011" y="2803963"/>
            <a:ext cx="2508359" cy="1523470"/>
          </a:xfrm>
          <a:prstGeom prst="rect">
            <a:avLst/>
          </a:prstGeom>
          <a:noFill/>
          <a:ln w="3175">
            <a:solidFill>
              <a:schemeClr val="accent2">
                <a:lumMod val="75000"/>
                <a:lumOff val="25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400" b="0" i="0" u="none" strike="noStrike" kern="1200" cap="none" spc="0" normalizeH="0" baseline="0" noProof="0" dirty="0">
                <a:ln>
                  <a:noFill/>
                </a:ln>
                <a:solidFill>
                  <a:srgbClr val="000000"/>
                </a:solidFill>
                <a:effectLst/>
                <a:uLnTx/>
                <a:uFillTx/>
                <a:latin typeface="Arial"/>
                <a:ea typeface="Meiryo UI"/>
                <a:cs typeface="+mn-cs"/>
              </a:rPr>
              <a:t>ブロックチェーンを活用し、発行された証明書の記録・保管を行い、オンラインでのアクセス（取得）と検証を行うことを可能にする</a:t>
            </a:r>
            <a:endParaRPr kumimoji="1" lang="en-US" altLang="ja-JP" sz="1400" b="0" i="0" u="none" strike="noStrike" kern="1200" cap="none" spc="0" normalizeH="0" baseline="0" noProof="0" dirty="0">
              <a:ln>
                <a:noFill/>
              </a:ln>
              <a:solidFill>
                <a:srgbClr val="000000"/>
              </a:solidFill>
              <a:effectLst/>
              <a:uLnTx/>
              <a:uFillTx/>
              <a:latin typeface="Arial"/>
              <a:ea typeface="Meiryo UI"/>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400" b="0" i="0" u="none" strike="noStrike" kern="1200" cap="none" spc="0" normalizeH="0" baseline="0" noProof="0" dirty="0">
                <a:ln>
                  <a:noFill/>
                </a:ln>
                <a:solidFill>
                  <a:srgbClr val="000000"/>
                </a:solidFill>
                <a:effectLst/>
                <a:uLnTx/>
                <a:uFillTx/>
                <a:latin typeface="Arial"/>
                <a:ea typeface="Meiryo UI"/>
                <a:cs typeface="+mn-cs"/>
              </a:rPr>
              <a:t>教育試験委員会などで導入実績がある</a:t>
            </a:r>
          </a:p>
        </p:txBody>
      </p:sp>
      <p:sp>
        <p:nvSpPr>
          <p:cNvPr id="17" name="正方形/長方形 16"/>
          <p:cNvSpPr/>
          <p:nvPr/>
        </p:nvSpPr>
        <p:spPr>
          <a:xfrm>
            <a:off x="274747" y="4468276"/>
            <a:ext cx="4675624" cy="294514"/>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600" b="1" i="0" u="none" strike="noStrike" kern="1200" cap="none" spc="0" normalizeH="0" baseline="0" noProof="0" dirty="0">
                <a:ln>
                  <a:noFill/>
                </a:ln>
                <a:solidFill>
                  <a:schemeClr val="bg1"/>
                </a:solidFill>
                <a:effectLst/>
                <a:uLnTx/>
                <a:uFillTx/>
                <a:latin typeface="Arial"/>
                <a:ea typeface="Meiryo UI"/>
                <a:cs typeface="+mn-cs"/>
              </a:rPr>
              <a:t>ドキュメントチェーン（</a:t>
            </a:r>
            <a:r>
              <a:rPr kumimoji="1" lang="en-US" altLang="ja-JP" sz="1600" b="1" i="0" u="none" strike="noStrike" kern="1200" cap="none" spc="0" normalizeH="0" baseline="0" noProof="0" dirty="0">
                <a:ln>
                  <a:noFill/>
                </a:ln>
                <a:solidFill>
                  <a:schemeClr val="bg1"/>
                </a:solidFill>
                <a:effectLst/>
                <a:uLnTx/>
                <a:uFillTx/>
                <a:latin typeface="Arial"/>
                <a:ea typeface="Meiryo UI"/>
                <a:cs typeface="+mn-cs"/>
              </a:rPr>
              <a:t>DC</a:t>
            </a:r>
            <a:r>
              <a:rPr kumimoji="1" lang="ja-JP" altLang="en-US" sz="1600" b="1" i="0" u="none" strike="noStrike" kern="1200" cap="none" spc="0" normalizeH="0" baseline="0" noProof="0" dirty="0">
                <a:ln>
                  <a:noFill/>
                </a:ln>
                <a:solidFill>
                  <a:schemeClr val="bg1"/>
                </a:solidFill>
                <a:effectLst/>
                <a:uLnTx/>
                <a:uFillTx/>
                <a:latin typeface="Arial"/>
                <a:ea typeface="Meiryo UI"/>
                <a:cs typeface="+mn-cs"/>
              </a:rPr>
              <a:t>）</a:t>
            </a:r>
          </a:p>
        </p:txBody>
      </p:sp>
      <p:sp>
        <p:nvSpPr>
          <p:cNvPr id="21" name="正方形/長方形 20"/>
          <p:cNvSpPr/>
          <p:nvPr/>
        </p:nvSpPr>
        <p:spPr>
          <a:xfrm>
            <a:off x="268427" y="4833659"/>
            <a:ext cx="4681944" cy="1592466"/>
          </a:xfrm>
          <a:prstGeom prst="rect">
            <a:avLst/>
          </a:prstGeom>
          <a:noFill/>
          <a:ln w="3175">
            <a:solidFill>
              <a:schemeClr val="accent2">
                <a:lumMod val="75000"/>
                <a:lumOff val="25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400" b="0" i="0" u="none" strike="noStrike" kern="1200" cap="none" spc="0" normalizeH="0" baseline="0" noProof="0" dirty="0">
                <a:ln>
                  <a:noFill/>
                </a:ln>
                <a:solidFill>
                  <a:srgbClr val="000000"/>
                </a:solidFill>
                <a:effectLst/>
                <a:uLnTx/>
                <a:uFillTx/>
                <a:latin typeface="Arial"/>
                <a:ea typeface="Meiryo UI"/>
                <a:cs typeface="+mn-cs"/>
              </a:rPr>
              <a:t>ブロックチェーンを活用し、カースト、収入、配給カード、運転免許証、出生・死亡証明書など、政府が発行した文書の保存と検索・検証を可能にする</a:t>
            </a:r>
            <a:endParaRPr kumimoji="1" lang="en-US" altLang="ja-JP" sz="1400" b="0" i="0" u="none" strike="noStrike" kern="1200" cap="none" spc="0" normalizeH="0" baseline="0" noProof="0" dirty="0">
              <a:ln>
                <a:noFill/>
              </a:ln>
              <a:solidFill>
                <a:srgbClr val="000000"/>
              </a:solidFill>
              <a:effectLst/>
              <a:uLnTx/>
              <a:uFillTx/>
              <a:latin typeface="Arial"/>
              <a:ea typeface="Meiryo UI"/>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400" b="0" i="0" u="none" strike="noStrike" kern="1200" cap="none" spc="0" normalizeH="0" baseline="0" noProof="0" dirty="0">
                <a:ln>
                  <a:noFill/>
                </a:ln>
                <a:solidFill>
                  <a:srgbClr val="000000"/>
                </a:solidFill>
                <a:effectLst/>
                <a:uLnTx/>
                <a:uFillTx/>
                <a:latin typeface="Arial"/>
                <a:ea typeface="Meiryo UI"/>
                <a:cs typeface="+mn-cs"/>
              </a:rPr>
              <a:t>カルナータカ州の出生・死亡証明書、歳入庁の所得証明書などで導入実績がある</a:t>
            </a:r>
          </a:p>
        </p:txBody>
      </p:sp>
      <p:sp>
        <p:nvSpPr>
          <p:cNvPr id="22" name="正方形/長方形 21"/>
          <p:cNvSpPr/>
          <p:nvPr/>
        </p:nvSpPr>
        <p:spPr>
          <a:xfrm>
            <a:off x="5129047" y="2438580"/>
            <a:ext cx="4603121" cy="294514"/>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600" b="1" i="0" u="none" strike="noStrike" kern="1200" cap="none" spc="0" normalizeH="0" baseline="0" noProof="0" dirty="0">
                <a:ln>
                  <a:noFill/>
                </a:ln>
                <a:solidFill>
                  <a:schemeClr val="bg1"/>
                </a:solidFill>
                <a:effectLst/>
                <a:uLnTx/>
                <a:uFillTx/>
                <a:latin typeface="Arial"/>
                <a:ea typeface="Meiryo UI"/>
                <a:cs typeface="+mn-cs"/>
              </a:rPr>
              <a:t>プロパティチェーン（</a:t>
            </a:r>
            <a:r>
              <a:rPr kumimoji="1" lang="en-US" altLang="ja-JP" sz="1600" b="1" i="0" u="none" strike="noStrike" kern="1200" cap="none" spc="0" normalizeH="0" baseline="0" noProof="0" dirty="0">
                <a:ln>
                  <a:noFill/>
                </a:ln>
                <a:solidFill>
                  <a:schemeClr val="bg1"/>
                </a:solidFill>
                <a:effectLst/>
                <a:uLnTx/>
                <a:uFillTx/>
                <a:latin typeface="Arial"/>
                <a:ea typeface="Meiryo UI"/>
                <a:cs typeface="+mn-cs"/>
              </a:rPr>
              <a:t>CC</a:t>
            </a:r>
            <a:r>
              <a:rPr kumimoji="1" lang="ja-JP" altLang="en-US" sz="1600" b="1" i="0" u="none" strike="noStrike" kern="1200" cap="none" spc="0" normalizeH="0" baseline="0" noProof="0" dirty="0">
                <a:ln>
                  <a:noFill/>
                </a:ln>
                <a:solidFill>
                  <a:schemeClr val="bg1"/>
                </a:solidFill>
                <a:effectLst/>
                <a:uLnTx/>
                <a:uFillTx/>
                <a:latin typeface="Arial"/>
                <a:ea typeface="Meiryo UI"/>
                <a:cs typeface="+mn-cs"/>
              </a:rPr>
              <a:t>）</a:t>
            </a:r>
          </a:p>
        </p:txBody>
      </p:sp>
      <p:sp>
        <p:nvSpPr>
          <p:cNvPr id="23" name="正方形/長方形 22"/>
          <p:cNvSpPr/>
          <p:nvPr/>
        </p:nvSpPr>
        <p:spPr>
          <a:xfrm>
            <a:off x="7150715" y="2803963"/>
            <a:ext cx="2581453" cy="1523470"/>
          </a:xfrm>
          <a:prstGeom prst="rect">
            <a:avLst/>
          </a:prstGeom>
          <a:noFill/>
          <a:ln w="3175">
            <a:solidFill>
              <a:schemeClr val="accent2">
                <a:lumMod val="75000"/>
                <a:lumOff val="25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400" b="0" i="0" u="none" strike="noStrike" kern="1200" cap="none" spc="0" normalizeH="0" baseline="0" noProof="0" dirty="0">
                <a:ln>
                  <a:noFill/>
                </a:ln>
                <a:solidFill>
                  <a:srgbClr val="000000"/>
                </a:solidFill>
                <a:effectLst/>
                <a:uLnTx/>
                <a:uFillTx/>
                <a:latin typeface="Arial"/>
                <a:ea typeface="Meiryo UI"/>
                <a:cs typeface="+mn-cs"/>
              </a:rPr>
              <a:t>ブロックチェーンを活用し、不動産の詳細と相続、売却、贈与などの取引を記録・参照可能にする</a:t>
            </a:r>
            <a:endParaRPr kumimoji="1" lang="en-US" altLang="ja-JP" sz="1400" b="0" i="0" u="none" strike="noStrike" kern="1200" cap="none" spc="0" normalizeH="0" baseline="0" noProof="0" dirty="0">
              <a:ln>
                <a:noFill/>
              </a:ln>
              <a:solidFill>
                <a:srgbClr val="000000"/>
              </a:solidFill>
              <a:effectLst/>
              <a:uLnTx/>
              <a:uFillTx/>
              <a:latin typeface="Arial"/>
              <a:ea typeface="Meiryo UI"/>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400" b="0" i="0" u="none" strike="noStrike" kern="1200" cap="none" spc="0" normalizeH="0" baseline="0" noProof="0" dirty="0">
                <a:ln>
                  <a:noFill/>
                </a:ln>
                <a:solidFill>
                  <a:srgbClr val="000000"/>
                </a:solidFill>
                <a:effectLst/>
                <a:uLnTx/>
                <a:uFillTx/>
                <a:latin typeface="Arial"/>
                <a:ea typeface="Meiryo UI"/>
                <a:cs typeface="+mn-cs"/>
              </a:rPr>
              <a:t>カルナータカ州の提供するアプリケーションと統合実績がある</a:t>
            </a:r>
          </a:p>
        </p:txBody>
      </p:sp>
      <p:pic>
        <p:nvPicPr>
          <p:cNvPr id="24" name="Picture 2" descr="https://blockchain.gov.in/assets/images/pc.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10657" y="2755850"/>
            <a:ext cx="2109369" cy="1628754"/>
          </a:xfrm>
          <a:prstGeom prst="rect">
            <a:avLst/>
          </a:prstGeom>
          <a:noFill/>
          <a:extLst>
            <a:ext uri="{909E8E84-426E-40DD-AFC4-6F175D3DCCD1}">
              <a14:hiddenFill xmlns:a14="http://schemas.microsoft.com/office/drawing/2010/main">
                <a:solidFill>
                  <a:srgbClr val="FFFFFF"/>
                </a:solidFill>
              </a14:hiddenFill>
            </a:ext>
          </a:extLst>
        </p:spPr>
      </p:pic>
      <p:sp>
        <p:nvSpPr>
          <p:cNvPr id="25" name="正方形/長方形 24"/>
          <p:cNvSpPr/>
          <p:nvPr/>
        </p:nvSpPr>
        <p:spPr>
          <a:xfrm>
            <a:off x="5129047" y="4472316"/>
            <a:ext cx="4603121" cy="294514"/>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600" b="1" i="0" u="none" strike="noStrike" kern="1200" cap="none" spc="0" normalizeH="0" baseline="0" noProof="0" dirty="0">
                <a:ln>
                  <a:noFill/>
                </a:ln>
                <a:solidFill>
                  <a:schemeClr val="bg1"/>
                </a:solidFill>
                <a:effectLst/>
                <a:uLnTx/>
                <a:uFillTx/>
                <a:latin typeface="Arial"/>
                <a:ea typeface="Meiryo UI"/>
                <a:cs typeface="+mn-cs"/>
              </a:rPr>
              <a:t>ロジスティクスチェーン（</a:t>
            </a:r>
            <a:r>
              <a:rPr kumimoji="1" lang="en-US" altLang="ja-JP" sz="1600" b="1" i="0" u="none" strike="noStrike" kern="1200" cap="none" spc="0" normalizeH="0" baseline="0" noProof="0" dirty="0">
                <a:ln>
                  <a:noFill/>
                </a:ln>
                <a:solidFill>
                  <a:schemeClr val="bg1"/>
                </a:solidFill>
                <a:effectLst/>
                <a:uLnTx/>
                <a:uFillTx/>
                <a:latin typeface="Arial"/>
                <a:ea typeface="Meiryo UI"/>
                <a:cs typeface="+mn-cs"/>
              </a:rPr>
              <a:t>LC</a:t>
            </a:r>
            <a:r>
              <a:rPr kumimoji="1" lang="ja-JP" altLang="en-US" sz="1600" b="1" i="0" u="none" strike="noStrike" kern="1200" cap="none" spc="0" normalizeH="0" baseline="0" noProof="0" dirty="0">
                <a:ln>
                  <a:noFill/>
                </a:ln>
                <a:solidFill>
                  <a:schemeClr val="bg1"/>
                </a:solidFill>
                <a:effectLst/>
                <a:uLnTx/>
                <a:uFillTx/>
                <a:latin typeface="Arial"/>
                <a:ea typeface="Meiryo UI"/>
                <a:cs typeface="+mn-cs"/>
              </a:rPr>
              <a:t>）</a:t>
            </a:r>
          </a:p>
        </p:txBody>
      </p:sp>
      <p:sp>
        <p:nvSpPr>
          <p:cNvPr id="26" name="正方形/長方形 25"/>
          <p:cNvSpPr/>
          <p:nvPr/>
        </p:nvSpPr>
        <p:spPr>
          <a:xfrm>
            <a:off x="7150715" y="4837699"/>
            <a:ext cx="2581453" cy="1523470"/>
          </a:xfrm>
          <a:prstGeom prst="rect">
            <a:avLst/>
          </a:prstGeom>
          <a:noFill/>
          <a:ln w="3175">
            <a:solidFill>
              <a:schemeClr val="accent2">
                <a:lumMod val="75000"/>
                <a:lumOff val="25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400" b="0" i="0" u="none" strike="noStrike" kern="1200" cap="none" spc="0" normalizeH="0" baseline="0" noProof="0" dirty="0">
                <a:ln>
                  <a:noFill/>
                </a:ln>
                <a:solidFill>
                  <a:srgbClr val="000000"/>
                </a:solidFill>
                <a:effectLst/>
                <a:uLnTx/>
                <a:uFillTx/>
                <a:latin typeface="Arial"/>
                <a:ea typeface="Meiryo UI"/>
                <a:cs typeface="+mn-cs"/>
              </a:rPr>
              <a:t>ブロックチェーンを活用し、医薬品などの製造業者からサプライヤー、倉庫、病院にいたるまでの状態・取引を記録する</a:t>
            </a:r>
            <a:endParaRPr kumimoji="1" lang="en-US" altLang="ja-JP" sz="1400" b="0" i="0" u="none" strike="noStrike" kern="1200" cap="none" spc="0" normalizeH="0" baseline="0" noProof="0" dirty="0">
              <a:ln>
                <a:noFill/>
              </a:ln>
              <a:solidFill>
                <a:srgbClr val="000000"/>
              </a:solidFill>
              <a:effectLst/>
              <a:uLnTx/>
              <a:uFillTx/>
              <a:latin typeface="Arial"/>
              <a:ea typeface="Meiryo UI"/>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400" b="0" i="0" u="none" strike="noStrike" kern="1200" cap="none" spc="0" normalizeH="0" baseline="0" noProof="0" dirty="0">
                <a:ln>
                  <a:noFill/>
                </a:ln>
                <a:solidFill>
                  <a:srgbClr val="000000"/>
                </a:solidFill>
                <a:effectLst/>
                <a:uLnTx/>
                <a:uFillTx/>
                <a:latin typeface="Arial"/>
                <a:ea typeface="Meiryo UI"/>
                <a:cs typeface="+mn-cs"/>
              </a:rPr>
              <a:t>カルナータカ州の医薬品物流倉庫協会での導入実績がある</a:t>
            </a:r>
          </a:p>
        </p:txBody>
      </p:sp>
      <p:pic>
        <p:nvPicPr>
          <p:cNvPr id="27" name="図 26"/>
          <p:cNvPicPr>
            <a:picLocks noChangeAspect="1"/>
          </p:cNvPicPr>
          <p:nvPr/>
        </p:nvPicPr>
        <p:blipFill>
          <a:blip r:embed="rId4"/>
          <a:stretch>
            <a:fillRect/>
          </a:stretch>
        </p:blipFill>
        <p:spPr>
          <a:xfrm>
            <a:off x="5110657" y="4837699"/>
            <a:ext cx="1827796" cy="1594339"/>
          </a:xfrm>
          <a:prstGeom prst="rect">
            <a:avLst/>
          </a:prstGeom>
        </p:spPr>
      </p:pic>
    </p:spTree>
    <p:extLst>
      <p:ext uri="{BB962C8B-B14F-4D97-AF65-F5344CB8AC3E}">
        <p14:creationId xmlns:p14="http://schemas.microsoft.com/office/powerpoint/2010/main" val="1004621031"/>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タイトル 7"/>
          <p:cNvSpPr>
            <a:spLocks noGrp="1"/>
          </p:cNvSpPr>
          <p:nvPr>
            <p:ph type="title"/>
          </p:nvPr>
        </p:nvSpPr>
        <p:spPr>
          <a:xfrm>
            <a:off x="331490" y="164692"/>
            <a:ext cx="9243021" cy="497459"/>
          </a:xfrm>
        </p:spPr>
        <p:txBody>
          <a:bodyPr>
            <a:normAutofit fontScale="90000"/>
          </a:bodyPr>
          <a:lstStyle/>
          <a:p>
            <a:r>
              <a:rPr lang="en-US" altLang="ja-JP" sz="1100" dirty="0">
                <a:solidFill>
                  <a:srgbClr val="002060"/>
                </a:solidFill>
              </a:rPr>
              <a:t>3.3.4</a:t>
            </a:r>
            <a:r>
              <a:rPr lang="ja-JP" altLang="en-US" sz="1100" dirty="0">
                <a:solidFill>
                  <a:srgbClr val="002060"/>
                </a:solidFill>
              </a:rPr>
              <a:t>　自己主権型／分散型アイデンティティに関する取り組み　</a:t>
            </a:r>
            <a:r>
              <a:rPr lang="en-US" altLang="ja-JP" sz="1100" dirty="0">
                <a:solidFill>
                  <a:srgbClr val="002060"/>
                </a:solidFill>
              </a:rPr>
              <a:t>–</a:t>
            </a:r>
            <a:r>
              <a:rPr lang="ja-JP" altLang="en-US" sz="1100" dirty="0">
                <a:solidFill>
                  <a:srgbClr val="002060"/>
                </a:solidFill>
              </a:rPr>
              <a:t>ユースケース　</a:t>
            </a:r>
            <a:r>
              <a:rPr lang="en-US" altLang="ja-JP" sz="1400" b="1" spc="0" dirty="0">
                <a:solidFill>
                  <a:srgbClr val="002060"/>
                </a:solidFill>
              </a:rPr>
              <a:t/>
            </a:r>
            <a:br>
              <a:rPr lang="en-US" altLang="ja-JP" sz="1400" b="1" spc="0" dirty="0">
                <a:solidFill>
                  <a:srgbClr val="002060"/>
                </a:solidFill>
              </a:rPr>
            </a:br>
            <a:r>
              <a:rPr lang="ja-JP" altLang="en-US" sz="2000" b="1" spc="0" dirty="0">
                <a:solidFill>
                  <a:srgbClr val="002060"/>
                </a:solidFill>
              </a:rPr>
              <a:t>ユースケース：</a:t>
            </a:r>
            <a:r>
              <a:rPr lang="en-US" altLang="ja-JP" sz="2000" b="1" spc="0" dirty="0" err="1">
                <a:solidFill>
                  <a:srgbClr val="002060"/>
                </a:solidFill>
              </a:rPr>
              <a:t>Truscholar</a:t>
            </a:r>
            <a:endParaRPr lang="ja-JP" altLang="en-US" sz="3100" b="1" spc="0" dirty="0">
              <a:solidFill>
                <a:srgbClr val="002060"/>
              </a:solidFill>
            </a:endParaRPr>
          </a:p>
        </p:txBody>
      </p:sp>
      <p:sp>
        <p:nvSpPr>
          <p:cNvPr id="10" name="正方形/長方形 9"/>
          <p:cNvSpPr/>
          <p:nvPr/>
        </p:nvSpPr>
        <p:spPr>
          <a:xfrm>
            <a:off x="8260080" y="74294"/>
            <a:ext cx="1314431" cy="186395"/>
          </a:xfrm>
          <a:prstGeom prst="rect">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シンガポール</a:t>
            </a:r>
          </a:p>
        </p:txBody>
      </p:sp>
      <p:sp>
        <p:nvSpPr>
          <p:cNvPr id="11" name="正方形/長方形 10"/>
          <p:cNvSpPr/>
          <p:nvPr/>
        </p:nvSpPr>
        <p:spPr>
          <a:xfrm>
            <a:off x="8260080" y="287160"/>
            <a:ext cx="1314431" cy="186395"/>
          </a:xfrm>
          <a:prstGeom prst="rect">
            <a:avLst/>
          </a:prstGeom>
          <a:solidFill>
            <a:schemeClr val="accent2">
              <a:lumMod val="25000"/>
              <a:lumOff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インド</a:t>
            </a:r>
          </a:p>
        </p:txBody>
      </p:sp>
      <p:sp>
        <p:nvSpPr>
          <p:cNvPr id="19" name="正方形/長方形 18"/>
          <p:cNvSpPr/>
          <p:nvPr/>
        </p:nvSpPr>
        <p:spPr>
          <a:xfrm>
            <a:off x="162915" y="6471713"/>
            <a:ext cx="6724630"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rgbClr val="000000"/>
                </a:solidFill>
                <a:effectLst/>
                <a:uLnTx/>
                <a:uFillTx/>
                <a:latin typeface="Meiryo UI"/>
                <a:ea typeface="Meiryo UI"/>
                <a:cs typeface="+mn-cs"/>
              </a:rPr>
              <a:t>出所）</a:t>
            </a:r>
            <a:endParaRPr kumimoji="1" lang="en-US" altLang="ja-JP" sz="900" b="0" i="0" u="none" strike="noStrike" kern="1200" cap="none" spc="0" normalizeH="0" baseline="0" noProof="0" dirty="0">
              <a:ln>
                <a:noFill/>
              </a:ln>
              <a:solidFill>
                <a:srgbClr val="000000"/>
              </a:solidFill>
              <a:effectLst/>
              <a:uLnTx/>
              <a:uFillTx/>
              <a:latin typeface="Meiryo UI"/>
              <a:ea typeface="Meiryo U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rgbClr val="000000"/>
                </a:solidFill>
                <a:effectLst/>
                <a:uLnTx/>
                <a:uFillTx/>
                <a:latin typeface="Meiryo UI"/>
                <a:ea typeface="Meiryo UI"/>
                <a:cs typeface="+mn-cs"/>
              </a:rPr>
              <a:t>１　</a:t>
            </a:r>
            <a:r>
              <a:rPr kumimoji="1" lang="en-US" altLang="ja-JP" sz="900" b="0" i="0" u="none" strike="noStrike" kern="1200" cap="none" spc="0" normalizeH="0" baseline="0" noProof="0" dirty="0">
                <a:ln>
                  <a:noFill/>
                </a:ln>
                <a:solidFill>
                  <a:srgbClr val="000000"/>
                </a:solidFill>
                <a:effectLst/>
                <a:uLnTx/>
                <a:uFillTx/>
                <a:latin typeface="Meiryo UI"/>
                <a:ea typeface="Meiryo UI"/>
                <a:cs typeface="+mn-cs"/>
              </a:rPr>
              <a:t>https://www.truscholar.io/student-support/</a:t>
            </a:r>
            <a:endParaRPr kumimoji="1" lang="ja-JP" altLang="en-US" sz="900" b="0"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20" name="正方形/長方形 19"/>
          <p:cNvSpPr/>
          <p:nvPr/>
        </p:nvSpPr>
        <p:spPr>
          <a:xfrm>
            <a:off x="179479" y="2311439"/>
            <a:ext cx="4621121" cy="212209"/>
          </a:xfrm>
          <a:prstGeom prst="rect">
            <a:avLst/>
          </a:prstGeom>
          <a:solidFill>
            <a:schemeClr val="accent1">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ペインポイント</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28" name="正方形/長方形 27"/>
          <p:cNvSpPr/>
          <p:nvPr/>
        </p:nvSpPr>
        <p:spPr>
          <a:xfrm>
            <a:off x="5107053" y="727661"/>
            <a:ext cx="1224136" cy="180806"/>
          </a:xfrm>
          <a:prstGeom prst="rect">
            <a:avLst/>
          </a:prstGeom>
          <a:solidFill>
            <a:schemeClr val="accent1">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エンティティ</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29" name="正方形/長方形 28"/>
          <p:cNvSpPr/>
          <p:nvPr/>
        </p:nvSpPr>
        <p:spPr>
          <a:xfrm>
            <a:off x="5108029" y="719778"/>
            <a:ext cx="4603530" cy="1051124"/>
          </a:xfrm>
          <a:prstGeom prst="rect">
            <a:avLst/>
          </a:prstGeom>
          <a:noFill/>
          <a:ln>
            <a:solidFill>
              <a:schemeClr val="accent2">
                <a:lumMod val="25000"/>
                <a:lumOff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30" name="テキスト ボックス 29"/>
          <p:cNvSpPr txBox="1"/>
          <p:nvPr/>
        </p:nvSpPr>
        <p:spPr>
          <a:xfrm>
            <a:off x="5265229" y="983197"/>
            <a:ext cx="4446330" cy="646331"/>
          </a:xfrm>
          <a:prstGeom prst="rect">
            <a:avLst/>
          </a:prstGeom>
          <a:noFill/>
        </p:spPr>
        <p:txBody>
          <a:bodyPr wrap="square" rtlCol="0">
            <a:sp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費用負担主体：大学等教育機関</a:t>
            </a:r>
            <a:endPar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価値提供主体：</a:t>
            </a:r>
            <a:r>
              <a:rPr kumimoji="1" lang="en-US" altLang="ja-JP" sz="1200" b="0" i="0" u="none" strike="noStrike" kern="1200" cap="none" spc="0" normalizeH="0" baseline="0" noProof="0" dirty="0" err="1">
                <a:ln>
                  <a:noFill/>
                </a:ln>
                <a:solidFill>
                  <a:srgbClr val="000000"/>
                </a:solidFill>
                <a:effectLst/>
                <a:uLnTx/>
                <a:uFillTx/>
                <a:latin typeface="Meiryo UI" panose="020B0604030504040204" pitchFamily="50" charset="-128"/>
                <a:ea typeface="Meiryo UI" panose="020B0604030504040204" pitchFamily="50" charset="-128"/>
                <a:cs typeface="+mn-cs"/>
              </a:rPr>
              <a:t>Truscholar</a:t>
            </a: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社</a:t>
            </a:r>
            <a:endPar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参加者：学生（費用負担なし）</a:t>
            </a:r>
            <a:endPar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31" name="正方形/長方形 30"/>
          <p:cNvSpPr/>
          <p:nvPr/>
        </p:nvSpPr>
        <p:spPr>
          <a:xfrm>
            <a:off x="187362" y="727661"/>
            <a:ext cx="1720266" cy="180806"/>
          </a:xfrm>
          <a:prstGeom prst="rect">
            <a:avLst/>
          </a:prstGeom>
          <a:solidFill>
            <a:schemeClr val="accent1">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概要</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32" name="正方形/長方形 31"/>
          <p:cNvSpPr/>
          <p:nvPr/>
        </p:nvSpPr>
        <p:spPr>
          <a:xfrm>
            <a:off x="179478" y="719778"/>
            <a:ext cx="4928551" cy="1051124"/>
          </a:xfrm>
          <a:prstGeom prst="rect">
            <a:avLst/>
          </a:prstGeom>
          <a:noFill/>
          <a:ln>
            <a:solidFill>
              <a:schemeClr val="accent2">
                <a:lumMod val="25000"/>
                <a:lumOff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33" name="テキスト ボックス 32"/>
          <p:cNvSpPr txBox="1"/>
          <p:nvPr/>
        </p:nvSpPr>
        <p:spPr>
          <a:xfrm>
            <a:off x="162915" y="955562"/>
            <a:ext cx="4945114" cy="830997"/>
          </a:xfrm>
          <a:prstGeom prst="rect">
            <a:avLst/>
          </a:prstGeom>
          <a:noFill/>
        </p:spPr>
        <p:txBody>
          <a:bodyPr wrap="square" rtlCol="0">
            <a:sp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インドの</a:t>
            </a:r>
            <a:r>
              <a:rPr kumimoji="1" lang="en-US" altLang="ja-JP" sz="1200" b="0" i="0" u="none" strike="noStrike" kern="1200" cap="none" spc="0" normalizeH="0" baseline="0" noProof="0" dirty="0" err="1">
                <a:ln>
                  <a:noFill/>
                </a:ln>
                <a:solidFill>
                  <a:srgbClr val="000000"/>
                </a:solidFill>
                <a:effectLst/>
                <a:uLnTx/>
                <a:uFillTx/>
                <a:latin typeface="Meiryo UI" panose="020B0604030504040204" pitchFamily="50" charset="-128"/>
                <a:ea typeface="Meiryo UI" panose="020B0604030504040204" pitchFamily="50" charset="-128"/>
                <a:cs typeface="+mn-cs"/>
              </a:rPr>
              <a:t>TruScholar</a:t>
            </a: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社はブロックチェーンネットワーク基盤をもってデジタル証明書インフラやクレデンシャルウォレット、分散型</a:t>
            </a:r>
            <a:r>
              <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ID</a:t>
            </a: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メカニズムを大学等教育機関に提供し、学術証明書の発行・失効等の記録管理、学習者</a:t>
            </a:r>
            <a:r>
              <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ID</a:t>
            </a: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の作成や、証明書の提示・検証を可能にするとしている</a:t>
            </a:r>
            <a:r>
              <a:rPr kumimoji="1" lang="ja-JP" altLang="en-US" sz="1200" b="0" i="0" u="none" strike="noStrike" kern="1200" cap="none" spc="0" normalizeH="0" baseline="30000" noProof="0" dirty="0">
                <a:ln>
                  <a:noFill/>
                </a:ln>
                <a:solidFill>
                  <a:srgbClr val="000000"/>
                </a:solidFill>
                <a:effectLst/>
                <a:uLnTx/>
                <a:uFillTx/>
                <a:latin typeface="Meiryo UI" panose="020B0604030504040204" pitchFamily="50" charset="-128"/>
                <a:ea typeface="Meiryo UI" panose="020B0604030504040204" pitchFamily="50" charset="-128"/>
                <a:cs typeface="+mn-cs"/>
              </a:rPr>
              <a:t>１</a:t>
            </a:r>
            <a:endParaRPr kumimoji="1" lang="en-US" altLang="ja-JP" sz="1200" b="0" i="0" u="none" strike="noStrike" kern="1200" cap="none" spc="0" normalizeH="0" baseline="3000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34" name="正方形/長方形 33"/>
          <p:cNvSpPr/>
          <p:nvPr/>
        </p:nvSpPr>
        <p:spPr>
          <a:xfrm>
            <a:off x="179479" y="2572388"/>
            <a:ext cx="4621121" cy="210792"/>
          </a:xfrm>
          <a:prstGeom prst="rect">
            <a:avLst/>
          </a:prstGeom>
          <a:solidFill>
            <a:schemeClr val="accent2">
              <a:lumMod val="10000"/>
              <a:lumOff val="9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教育機関の名前を悪用した不正な資格情報生成</a:t>
            </a:r>
          </a:p>
        </p:txBody>
      </p:sp>
      <p:sp>
        <p:nvSpPr>
          <p:cNvPr id="35" name="正方形/長方形 34"/>
          <p:cNvSpPr/>
          <p:nvPr/>
        </p:nvSpPr>
        <p:spPr>
          <a:xfrm>
            <a:off x="5107053" y="2311439"/>
            <a:ext cx="4604506" cy="212209"/>
          </a:xfrm>
          <a:prstGeom prst="rect">
            <a:avLst/>
          </a:prstGeom>
          <a:solidFill>
            <a:schemeClr val="accent1">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提供する価値</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36" name="正方形/長方形 35"/>
          <p:cNvSpPr/>
          <p:nvPr/>
        </p:nvSpPr>
        <p:spPr>
          <a:xfrm>
            <a:off x="5107053" y="2572173"/>
            <a:ext cx="4604506" cy="210792"/>
          </a:xfrm>
          <a:prstGeom prst="rect">
            <a:avLst/>
          </a:prstGeom>
          <a:solidFill>
            <a:schemeClr val="accent2">
              <a:lumMod val="10000"/>
              <a:lumOff val="9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改竄不可能なデジタル証明書の生成</a:t>
            </a:r>
          </a:p>
        </p:txBody>
      </p:sp>
      <p:sp>
        <p:nvSpPr>
          <p:cNvPr id="37" name="正方形/長方形 36"/>
          <p:cNvSpPr/>
          <p:nvPr/>
        </p:nvSpPr>
        <p:spPr>
          <a:xfrm>
            <a:off x="178502" y="3084502"/>
            <a:ext cx="9533057" cy="3411146"/>
          </a:xfrm>
          <a:prstGeom prst="rect">
            <a:avLst/>
          </a:prstGeom>
          <a:noFill/>
          <a:ln>
            <a:solidFill>
              <a:schemeClr val="accent2">
                <a:lumMod val="25000"/>
                <a:lumOff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38" name="正方形/長方形 37"/>
          <p:cNvSpPr/>
          <p:nvPr/>
        </p:nvSpPr>
        <p:spPr>
          <a:xfrm>
            <a:off x="179479" y="3079576"/>
            <a:ext cx="1440160" cy="235015"/>
          </a:xfrm>
          <a:prstGeom prst="rect">
            <a:avLst/>
          </a:prstGeom>
          <a:solidFill>
            <a:schemeClr val="accent1">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ビジネスモデル</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39" name="正方形/長方形 38"/>
          <p:cNvSpPr/>
          <p:nvPr/>
        </p:nvSpPr>
        <p:spPr>
          <a:xfrm>
            <a:off x="178502" y="2829079"/>
            <a:ext cx="4621121" cy="210792"/>
          </a:xfrm>
          <a:prstGeom prst="rect">
            <a:avLst/>
          </a:prstGeom>
          <a:solidFill>
            <a:schemeClr val="accent2">
              <a:lumMod val="10000"/>
              <a:lumOff val="9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学術証明書発行に時間を要する</a:t>
            </a:r>
          </a:p>
        </p:txBody>
      </p:sp>
      <p:sp>
        <p:nvSpPr>
          <p:cNvPr id="40" name="正方形/長方形 39"/>
          <p:cNvSpPr/>
          <p:nvPr/>
        </p:nvSpPr>
        <p:spPr>
          <a:xfrm>
            <a:off x="5107053" y="2829079"/>
            <a:ext cx="4604506" cy="210792"/>
          </a:xfrm>
          <a:prstGeom prst="rect">
            <a:avLst/>
          </a:prstGeom>
          <a:solidFill>
            <a:schemeClr val="accent2">
              <a:lumMod val="10000"/>
              <a:lumOff val="9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デジタル証明書発行プラットフォームによるプロセスの高速化</a:t>
            </a:r>
          </a:p>
        </p:txBody>
      </p:sp>
      <p:sp>
        <p:nvSpPr>
          <p:cNvPr id="41" name="二等辺三角形 40"/>
          <p:cNvSpPr/>
          <p:nvPr/>
        </p:nvSpPr>
        <p:spPr>
          <a:xfrm rot="5400000">
            <a:off x="4854483" y="2586315"/>
            <a:ext cx="202287" cy="182508"/>
          </a:xfrm>
          <a:prstGeom prst="triangle">
            <a:avLst/>
          </a:prstGeom>
          <a:solidFill>
            <a:schemeClr val="accent1">
              <a:lumMod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2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42" name="二等辺三角形 41"/>
          <p:cNvSpPr/>
          <p:nvPr/>
        </p:nvSpPr>
        <p:spPr>
          <a:xfrm rot="5400000">
            <a:off x="4851856" y="2861973"/>
            <a:ext cx="202287" cy="182508"/>
          </a:xfrm>
          <a:prstGeom prst="triangle">
            <a:avLst/>
          </a:prstGeom>
          <a:solidFill>
            <a:schemeClr val="accent1">
              <a:lumMod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200" b="0" i="0" u="none" strike="noStrike" kern="1200" cap="none" spc="0" normalizeH="0" baseline="0" noProof="0" dirty="0">
              <a:ln>
                <a:noFill/>
              </a:ln>
              <a:solidFill>
                <a:srgbClr val="000000"/>
              </a:solidFill>
              <a:effectLst/>
              <a:uLnTx/>
              <a:uFillTx/>
              <a:latin typeface="Arial"/>
              <a:ea typeface="Meiryo UI"/>
              <a:cs typeface="+mn-cs"/>
            </a:endParaRPr>
          </a:p>
        </p:txBody>
      </p:sp>
      <p:pic>
        <p:nvPicPr>
          <p:cNvPr id="43" name="図 4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12360" y="3390744"/>
            <a:ext cx="795113" cy="795113"/>
          </a:xfrm>
          <a:prstGeom prst="rect">
            <a:avLst/>
          </a:prstGeom>
        </p:spPr>
      </p:pic>
      <p:pic>
        <p:nvPicPr>
          <p:cNvPr id="44" name="図 4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2825" y="4484428"/>
            <a:ext cx="798583" cy="798583"/>
          </a:xfrm>
          <a:prstGeom prst="rect">
            <a:avLst/>
          </a:prstGeom>
        </p:spPr>
      </p:pic>
      <p:pic>
        <p:nvPicPr>
          <p:cNvPr id="45" name="図 44"/>
          <p:cNvPicPr>
            <a:picLocks noChangeAspect="1"/>
          </p:cNvPicPr>
          <p:nvPr/>
        </p:nvPicPr>
        <p:blipFill>
          <a:blip r:embed="rId4"/>
          <a:stretch>
            <a:fillRect/>
          </a:stretch>
        </p:blipFill>
        <p:spPr>
          <a:xfrm>
            <a:off x="4935302" y="5763581"/>
            <a:ext cx="2691536" cy="447396"/>
          </a:xfrm>
          <a:prstGeom prst="rect">
            <a:avLst/>
          </a:prstGeom>
        </p:spPr>
      </p:pic>
      <p:sp>
        <p:nvSpPr>
          <p:cNvPr id="46" name="テキスト ボックス 45"/>
          <p:cNvSpPr txBox="1"/>
          <p:nvPr/>
        </p:nvSpPr>
        <p:spPr>
          <a:xfrm>
            <a:off x="5634684" y="6229765"/>
            <a:ext cx="1292772" cy="324710"/>
          </a:xfrm>
          <a:prstGeom prst="rect">
            <a:avLst/>
          </a:prstGeom>
        </p:spPr>
        <p:txBody>
          <a:bodyPr vert="horz" wrap="none" lIns="0" tIns="45720" rIns="0" bIns="45720" rtlCol="0" anchor="t" anchorCtr="0">
            <a:normAutofit fontScale="975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Arial"/>
                <a:ea typeface="Meiryo UI"/>
                <a:cs typeface="+mn-cs"/>
              </a:rPr>
              <a:t>ブロックチェーンネットワーク</a:t>
            </a:r>
          </a:p>
        </p:txBody>
      </p:sp>
      <p:pic>
        <p:nvPicPr>
          <p:cNvPr id="47" name="図 4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992137" y="3399831"/>
            <a:ext cx="792461" cy="792461"/>
          </a:xfrm>
          <a:prstGeom prst="rect">
            <a:avLst/>
          </a:prstGeom>
        </p:spPr>
      </p:pic>
      <p:sp>
        <p:nvSpPr>
          <p:cNvPr id="48" name="テキスト ボックス 47"/>
          <p:cNvSpPr txBox="1"/>
          <p:nvPr/>
        </p:nvSpPr>
        <p:spPr>
          <a:xfrm>
            <a:off x="4741981" y="4491117"/>
            <a:ext cx="1292772" cy="394352"/>
          </a:xfrm>
          <a:prstGeom prst="rect">
            <a:avLst/>
          </a:prstGeom>
        </p:spPr>
        <p:txBody>
          <a:bodyPr vert="horz" wrap="none" lIns="0" tIns="45720" rIns="0" bIns="45720" rtlCol="0" anchor="t" anchorCtr="0">
            <a:normAutofit fontScale="90000" lnSpcReduction="100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Arial"/>
                <a:ea typeface="Meiryo UI"/>
                <a:cs typeface="+mn-cs"/>
              </a:rPr>
              <a:t>学習者向け</a:t>
            </a:r>
            <a:endParaRPr kumimoji="1" lang="en-US" altLang="ja-JP" sz="1200" b="0" i="0" u="none" strike="noStrike" kern="1200" cap="none" spc="0" normalizeH="0" baseline="0" noProof="0" dirty="0">
              <a:ln>
                <a:noFill/>
              </a:ln>
              <a:solidFill>
                <a:srgbClr val="000000"/>
              </a:solidFill>
              <a:effectLst/>
              <a:uLnTx/>
              <a:uFillTx/>
              <a:latin typeface="Arial"/>
              <a:ea typeface="Meiryo UI"/>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Arial"/>
                <a:ea typeface="Meiryo UI"/>
                <a:cs typeface="+mn-cs"/>
              </a:rPr>
              <a:t>クレデンシャルウォレットの提供</a:t>
            </a:r>
          </a:p>
        </p:txBody>
      </p:sp>
      <p:pic>
        <p:nvPicPr>
          <p:cNvPr id="49" name="図 4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303546" y="3656677"/>
            <a:ext cx="548612" cy="548612"/>
          </a:xfrm>
          <a:prstGeom prst="rect">
            <a:avLst/>
          </a:prstGeom>
        </p:spPr>
      </p:pic>
      <p:pic>
        <p:nvPicPr>
          <p:cNvPr id="50" name="図 4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89220" y="3382830"/>
            <a:ext cx="798583" cy="798583"/>
          </a:xfrm>
          <a:prstGeom prst="rect">
            <a:avLst/>
          </a:prstGeom>
        </p:spPr>
      </p:pic>
      <p:sp>
        <p:nvSpPr>
          <p:cNvPr id="51" name="テキスト ボックス 50"/>
          <p:cNvSpPr txBox="1"/>
          <p:nvPr/>
        </p:nvSpPr>
        <p:spPr>
          <a:xfrm>
            <a:off x="3925211" y="3549169"/>
            <a:ext cx="1292772" cy="324710"/>
          </a:xfrm>
          <a:prstGeom prst="rect">
            <a:avLst/>
          </a:prstGeom>
        </p:spPr>
        <p:txBody>
          <a:bodyPr vert="horz" wrap="none" lIns="0" tIns="45720" rIns="0" bIns="45720" rtlCol="0" anchor="t" anchorCtr="0">
            <a:normAutofit fontScale="975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Arial"/>
                <a:ea typeface="Meiryo UI"/>
                <a:cs typeface="+mn-cs"/>
              </a:rPr>
              <a:t>証明書の発行</a:t>
            </a:r>
          </a:p>
        </p:txBody>
      </p:sp>
      <p:grpSp>
        <p:nvGrpSpPr>
          <p:cNvPr id="52" name="グループ化 51"/>
          <p:cNvGrpSpPr>
            <a:grpSpLocks noChangeAspect="1"/>
          </p:cNvGrpSpPr>
          <p:nvPr/>
        </p:nvGrpSpPr>
        <p:grpSpPr>
          <a:xfrm>
            <a:off x="3636393" y="3820043"/>
            <a:ext cx="404830" cy="344825"/>
            <a:chOff x="6249144" y="886511"/>
            <a:chExt cx="720080" cy="845997"/>
          </a:xfrm>
        </p:grpSpPr>
        <p:sp>
          <p:nvSpPr>
            <p:cNvPr id="53" name="円柱 52"/>
            <p:cNvSpPr/>
            <p:nvPr/>
          </p:nvSpPr>
          <p:spPr>
            <a:xfrm>
              <a:off x="6249144" y="1420675"/>
              <a:ext cx="720080" cy="311833"/>
            </a:xfrm>
            <a:prstGeom prst="can">
              <a:avLst/>
            </a:prstGeom>
            <a:solidFill>
              <a:srgbClr val="C2CEE6"/>
            </a:solidFill>
            <a:ln w="9525" cap="flat" cmpd="sng" algn="ctr">
              <a:solidFill>
                <a:srgbClr val="6785C1"/>
              </a:solidFill>
              <a:prstDash val="solid"/>
            </a:ln>
            <a:effectLst/>
          </p:spPr>
          <p:txBody>
            <a:bodyPr rtlCol="0" anchor="ctr"/>
            <a:lstStyle/>
            <a:p>
              <a:pPr marL="0" marR="0" lvl="0" indent="0" algn="ctr" defTabSz="925880" rtl="0" eaLnBrk="1" fontAlgn="auto" latinLnBrk="0" hangingPunct="1">
                <a:lnSpc>
                  <a:spcPct val="100000"/>
                </a:lnSpc>
                <a:spcBef>
                  <a:spcPts val="0"/>
                </a:spcBef>
                <a:spcAft>
                  <a:spcPts val="0"/>
                </a:spcAft>
                <a:buClrTx/>
                <a:buSzTx/>
                <a:buFontTx/>
                <a:buNone/>
                <a:tabLst/>
                <a:defRPr/>
              </a:pPr>
              <a:endParaRPr kumimoji="0" lang="ja-JP" altLang="en-US" sz="1822" b="0" i="0" u="none" strike="noStrike" kern="0" cap="none" spc="0" normalizeH="0" baseline="0" noProof="0" dirty="0">
                <a:ln>
                  <a:noFill/>
                </a:ln>
                <a:solidFill>
                  <a:srgbClr val="000000"/>
                </a:solidFill>
                <a:effectLst/>
                <a:uLnTx/>
                <a:uFillTx/>
                <a:latin typeface="HGP創英角ｺﾞｼｯｸUB"/>
                <a:ea typeface="HGP創英角ｺﾞｼｯｸUB"/>
                <a:cs typeface="+mn-cs"/>
              </a:endParaRPr>
            </a:p>
          </p:txBody>
        </p:sp>
        <p:sp>
          <p:nvSpPr>
            <p:cNvPr id="54" name="円柱 53"/>
            <p:cNvSpPr/>
            <p:nvPr/>
          </p:nvSpPr>
          <p:spPr>
            <a:xfrm>
              <a:off x="6249144" y="1158692"/>
              <a:ext cx="720080" cy="311833"/>
            </a:xfrm>
            <a:prstGeom prst="can">
              <a:avLst/>
            </a:prstGeom>
            <a:solidFill>
              <a:srgbClr val="C2CEE6"/>
            </a:solidFill>
            <a:ln w="9525" cap="flat" cmpd="sng" algn="ctr">
              <a:solidFill>
                <a:srgbClr val="6785C1"/>
              </a:solidFill>
              <a:prstDash val="solid"/>
            </a:ln>
            <a:effectLst/>
          </p:spPr>
          <p:txBody>
            <a:bodyPr rtlCol="0" anchor="ctr"/>
            <a:lstStyle/>
            <a:p>
              <a:pPr marL="0" marR="0" lvl="0" indent="0" algn="ctr" defTabSz="925880" rtl="0" eaLnBrk="1" fontAlgn="auto" latinLnBrk="0" hangingPunct="1">
                <a:lnSpc>
                  <a:spcPct val="100000"/>
                </a:lnSpc>
                <a:spcBef>
                  <a:spcPts val="0"/>
                </a:spcBef>
                <a:spcAft>
                  <a:spcPts val="0"/>
                </a:spcAft>
                <a:buClrTx/>
                <a:buSzTx/>
                <a:buFontTx/>
                <a:buNone/>
                <a:tabLst/>
                <a:defRPr/>
              </a:pPr>
              <a:endParaRPr kumimoji="0" lang="ja-JP" altLang="en-US" sz="1822" b="0" i="0" u="none" strike="noStrike" kern="0" cap="none" spc="0" normalizeH="0" baseline="0" noProof="0" dirty="0">
                <a:ln>
                  <a:noFill/>
                </a:ln>
                <a:solidFill>
                  <a:srgbClr val="000000"/>
                </a:solidFill>
                <a:effectLst/>
                <a:uLnTx/>
                <a:uFillTx/>
                <a:latin typeface="HGP創英角ｺﾞｼｯｸUB"/>
                <a:ea typeface="HGP創英角ｺﾞｼｯｸUB"/>
                <a:cs typeface="+mn-cs"/>
              </a:endParaRPr>
            </a:p>
          </p:txBody>
        </p:sp>
        <p:sp>
          <p:nvSpPr>
            <p:cNvPr id="55" name="円柱 54"/>
            <p:cNvSpPr/>
            <p:nvPr/>
          </p:nvSpPr>
          <p:spPr>
            <a:xfrm>
              <a:off x="6249144" y="886511"/>
              <a:ext cx="720080" cy="311833"/>
            </a:xfrm>
            <a:prstGeom prst="can">
              <a:avLst/>
            </a:prstGeom>
            <a:solidFill>
              <a:srgbClr val="C2CEE6"/>
            </a:solidFill>
            <a:ln w="9525" cap="flat" cmpd="sng" algn="ctr">
              <a:solidFill>
                <a:srgbClr val="6785C1"/>
              </a:solidFill>
              <a:prstDash val="solid"/>
            </a:ln>
            <a:effectLst/>
          </p:spPr>
          <p:txBody>
            <a:bodyPr rtlCol="0" anchor="ctr"/>
            <a:lstStyle/>
            <a:p>
              <a:pPr marL="0" marR="0" lvl="0" indent="0" algn="ctr" defTabSz="925880" rtl="0" eaLnBrk="1" fontAlgn="auto" latinLnBrk="0" hangingPunct="1">
                <a:lnSpc>
                  <a:spcPct val="100000"/>
                </a:lnSpc>
                <a:spcBef>
                  <a:spcPts val="0"/>
                </a:spcBef>
                <a:spcAft>
                  <a:spcPts val="0"/>
                </a:spcAft>
                <a:buClrTx/>
                <a:buSzTx/>
                <a:buFontTx/>
                <a:buNone/>
                <a:tabLst/>
                <a:defRPr/>
              </a:pPr>
              <a:endParaRPr kumimoji="0" lang="ja-JP" altLang="en-US" sz="1822" b="0" i="0" u="none" strike="noStrike" kern="0" cap="none" spc="0" normalizeH="0" baseline="0" noProof="0" dirty="0">
                <a:ln>
                  <a:noFill/>
                </a:ln>
                <a:solidFill>
                  <a:srgbClr val="000000"/>
                </a:solidFill>
                <a:effectLst/>
                <a:uLnTx/>
                <a:uFillTx/>
                <a:latin typeface="HGP創英角ｺﾞｼｯｸUB"/>
                <a:ea typeface="HGP創英角ｺﾞｼｯｸUB"/>
                <a:cs typeface="+mn-cs"/>
              </a:endParaRPr>
            </a:p>
          </p:txBody>
        </p:sp>
      </p:grpSp>
      <p:cxnSp>
        <p:nvCxnSpPr>
          <p:cNvPr id="56" name="カギ線コネクタ 55"/>
          <p:cNvCxnSpPr>
            <a:stCxn id="44" idx="3"/>
            <a:endCxn id="70" idx="2"/>
          </p:cNvCxnSpPr>
          <p:nvPr/>
        </p:nvCxnSpPr>
        <p:spPr>
          <a:xfrm flipV="1">
            <a:off x="1291408" y="4555298"/>
            <a:ext cx="2552164" cy="328422"/>
          </a:xfrm>
          <a:prstGeom prst="bentConnector2">
            <a:avLst/>
          </a:prstGeom>
          <a:ln w="3175">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57" name="カギ線コネクタ 56"/>
          <p:cNvCxnSpPr>
            <a:stCxn id="44" idx="3"/>
            <a:endCxn id="69" idx="2"/>
          </p:cNvCxnSpPr>
          <p:nvPr/>
        </p:nvCxnSpPr>
        <p:spPr>
          <a:xfrm flipV="1">
            <a:off x="1291408" y="4524133"/>
            <a:ext cx="5294862" cy="359587"/>
          </a:xfrm>
          <a:prstGeom prst="bentConnector2">
            <a:avLst/>
          </a:prstGeom>
          <a:ln w="3175">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58" name="直線矢印コネクタ 57"/>
          <p:cNvCxnSpPr/>
          <p:nvPr/>
        </p:nvCxnSpPr>
        <p:spPr>
          <a:xfrm flipV="1">
            <a:off x="4041223" y="3915217"/>
            <a:ext cx="1044981" cy="0"/>
          </a:xfrm>
          <a:prstGeom prst="straightConnector1">
            <a:avLst/>
          </a:prstGeom>
          <a:ln w="3175">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sp>
        <p:nvSpPr>
          <p:cNvPr id="59" name="テキスト ボックス 58"/>
          <p:cNvSpPr txBox="1"/>
          <p:nvPr/>
        </p:nvSpPr>
        <p:spPr>
          <a:xfrm>
            <a:off x="5736931" y="3530031"/>
            <a:ext cx="498418" cy="324710"/>
          </a:xfrm>
          <a:prstGeom prst="rect">
            <a:avLst/>
          </a:prstGeom>
        </p:spPr>
        <p:txBody>
          <a:bodyPr vert="horz" wrap="none" lIns="0" tIns="45720" rIns="0" bIns="45720" rtlCol="0" anchor="t" anchorCtr="0">
            <a:normAutofit fontScale="975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Arial"/>
                <a:ea typeface="Meiryo UI"/>
                <a:cs typeface="+mn-cs"/>
              </a:rPr>
              <a:t>格納</a:t>
            </a:r>
          </a:p>
        </p:txBody>
      </p:sp>
      <p:cxnSp>
        <p:nvCxnSpPr>
          <p:cNvPr id="60" name="直線矢印コネクタ 59"/>
          <p:cNvCxnSpPr/>
          <p:nvPr/>
        </p:nvCxnSpPr>
        <p:spPr>
          <a:xfrm flipV="1">
            <a:off x="5691205" y="3903963"/>
            <a:ext cx="589865" cy="0"/>
          </a:xfrm>
          <a:prstGeom prst="straightConnector1">
            <a:avLst/>
          </a:prstGeom>
          <a:ln w="3175">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61" name="直線矢印コネクタ 60"/>
          <p:cNvCxnSpPr/>
          <p:nvPr/>
        </p:nvCxnSpPr>
        <p:spPr>
          <a:xfrm flipV="1">
            <a:off x="6927851" y="3888306"/>
            <a:ext cx="1264428" cy="0"/>
          </a:xfrm>
          <a:prstGeom prst="straightConnector1">
            <a:avLst/>
          </a:prstGeom>
          <a:ln w="3175">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sp>
        <p:nvSpPr>
          <p:cNvPr id="62" name="テキスト ボックス 61"/>
          <p:cNvSpPr txBox="1"/>
          <p:nvPr/>
        </p:nvSpPr>
        <p:spPr>
          <a:xfrm>
            <a:off x="7247509" y="3535797"/>
            <a:ext cx="498418" cy="324710"/>
          </a:xfrm>
          <a:prstGeom prst="rect">
            <a:avLst/>
          </a:prstGeom>
        </p:spPr>
        <p:txBody>
          <a:bodyPr vert="horz" wrap="none" lIns="0" tIns="45720" rIns="0" bIns="45720" rtlCol="0" anchor="t" anchorCtr="0">
            <a:normAutofit fontScale="975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Arial"/>
                <a:ea typeface="Meiryo UI"/>
                <a:cs typeface="+mn-cs"/>
              </a:rPr>
              <a:t>提示</a:t>
            </a:r>
          </a:p>
        </p:txBody>
      </p:sp>
      <p:sp>
        <p:nvSpPr>
          <p:cNvPr id="63" name="テキスト ボックス 62"/>
          <p:cNvSpPr txBox="1"/>
          <p:nvPr/>
        </p:nvSpPr>
        <p:spPr>
          <a:xfrm>
            <a:off x="7942125" y="4134615"/>
            <a:ext cx="1292772" cy="633553"/>
          </a:xfrm>
          <a:prstGeom prst="rect">
            <a:avLst/>
          </a:prstGeom>
        </p:spPr>
        <p:txBody>
          <a:bodyPr vert="horz" wrap="none" lIns="0" tIns="45720" rIns="0" bIns="45720" rtlCol="0" anchor="t"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Arial"/>
                <a:ea typeface="Meiryo UI"/>
                <a:cs typeface="+mn-cs"/>
              </a:rPr>
              <a:t>提示先</a:t>
            </a:r>
            <a:endParaRPr kumimoji="1" lang="en-US" altLang="ja-JP" sz="1200" b="0" i="0" u="none" strike="noStrike" kern="1200" cap="none" spc="0" normalizeH="0" baseline="0" noProof="0" dirty="0">
              <a:ln>
                <a:noFill/>
              </a:ln>
              <a:solidFill>
                <a:srgbClr val="000000"/>
              </a:solidFill>
              <a:effectLst/>
              <a:uLnTx/>
              <a:uFillTx/>
              <a:latin typeface="Arial"/>
              <a:ea typeface="Meiryo UI"/>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Arial"/>
                <a:ea typeface="Meiryo UI"/>
                <a:cs typeface="+mn-cs"/>
              </a:rPr>
              <a:t>（大学内、他組織、</a:t>
            </a:r>
            <a:endParaRPr kumimoji="1" lang="en-US" altLang="ja-JP" sz="1200" b="0" i="0" u="none" strike="noStrike" kern="1200" cap="none" spc="0" normalizeH="0" baseline="0" noProof="0" dirty="0">
              <a:ln>
                <a:noFill/>
              </a:ln>
              <a:solidFill>
                <a:srgbClr val="000000"/>
              </a:solidFill>
              <a:effectLst/>
              <a:uLnTx/>
              <a:uFillTx/>
              <a:latin typeface="Arial"/>
              <a:ea typeface="Meiryo UI"/>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200" b="0" i="0" u="none" strike="noStrike" kern="1200" cap="none" spc="0" normalizeH="0" baseline="0" noProof="0" dirty="0" err="1">
                <a:ln>
                  <a:noFill/>
                </a:ln>
                <a:solidFill>
                  <a:srgbClr val="000000"/>
                </a:solidFill>
                <a:effectLst/>
                <a:uLnTx/>
                <a:uFillTx/>
                <a:latin typeface="Arial"/>
                <a:ea typeface="Meiryo UI"/>
                <a:cs typeface="+mn-cs"/>
              </a:rPr>
              <a:t>Linkedin</a:t>
            </a:r>
            <a:r>
              <a:rPr kumimoji="1" lang="ja-JP" altLang="en-US" sz="1200" b="0" i="0" u="none" strike="noStrike" kern="1200" cap="none" spc="0" normalizeH="0" baseline="0" noProof="0" dirty="0">
                <a:ln>
                  <a:noFill/>
                </a:ln>
                <a:solidFill>
                  <a:srgbClr val="000000"/>
                </a:solidFill>
                <a:effectLst/>
                <a:uLnTx/>
                <a:uFillTx/>
                <a:latin typeface="Arial"/>
                <a:ea typeface="Meiryo UI"/>
                <a:cs typeface="+mn-cs"/>
              </a:rPr>
              <a:t>などのサービス）</a:t>
            </a:r>
          </a:p>
        </p:txBody>
      </p:sp>
      <p:cxnSp>
        <p:nvCxnSpPr>
          <p:cNvPr id="64" name="直線矢印コネクタ 63"/>
          <p:cNvCxnSpPr>
            <a:stCxn id="63" idx="2"/>
          </p:cNvCxnSpPr>
          <p:nvPr/>
        </p:nvCxnSpPr>
        <p:spPr>
          <a:xfrm flipH="1">
            <a:off x="7626838" y="4768168"/>
            <a:ext cx="961673" cy="995413"/>
          </a:xfrm>
          <a:prstGeom prst="straightConnector1">
            <a:avLst/>
          </a:prstGeom>
          <a:ln w="3175">
            <a:solidFill>
              <a:schemeClr val="tx1"/>
            </a:solidFill>
            <a:prstDash val="dash"/>
            <a:tailEnd type="triangle"/>
          </a:ln>
          <a:effectLst/>
        </p:spPr>
        <p:style>
          <a:lnRef idx="2">
            <a:schemeClr val="accent1"/>
          </a:lnRef>
          <a:fillRef idx="0">
            <a:schemeClr val="accent1"/>
          </a:fillRef>
          <a:effectRef idx="1">
            <a:schemeClr val="accent1"/>
          </a:effectRef>
          <a:fontRef idx="minor">
            <a:schemeClr val="tx1"/>
          </a:fontRef>
        </p:style>
      </p:cxnSp>
      <p:cxnSp>
        <p:nvCxnSpPr>
          <p:cNvPr id="65" name="直線矢印コネクタ 64"/>
          <p:cNvCxnSpPr/>
          <p:nvPr/>
        </p:nvCxnSpPr>
        <p:spPr>
          <a:xfrm>
            <a:off x="3945616" y="4506112"/>
            <a:ext cx="959870" cy="1273451"/>
          </a:xfrm>
          <a:prstGeom prst="straightConnector1">
            <a:avLst/>
          </a:prstGeom>
          <a:ln w="3175">
            <a:solidFill>
              <a:schemeClr val="tx1"/>
            </a:solidFill>
            <a:prstDash val="dash"/>
            <a:tailEnd type="triangle"/>
          </a:ln>
          <a:effectLst/>
        </p:spPr>
        <p:style>
          <a:lnRef idx="2">
            <a:schemeClr val="accent1"/>
          </a:lnRef>
          <a:fillRef idx="0">
            <a:schemeClr val="accent1"/>
          </a:fillRef>
          <a:effectRef idx="1">
            <a:schemeClr val="accent1"/>
          </a:effectRef>
          <a:fontRef idx="minor">
            <a:schemeClr val="tx1"/>
          </a:fontRef>
        </p:style>
      </p:cxnSp>
      <p:sp>
        <p:nvSpPr>
          <p:cNvPr id="66" name="テキスト ボックス 65"/>
          <p:cNvSpPr txBox="1"/>
          <p:nvPr/>
        </p:nvSpPr>
        <p:spPr>
          <a:xfrm>
            <a:off x="1826019" y="4497547"/>
            <a:ext cx="1292772" cy="394352"/>
          </a:xfrm>
          <a:prstGeom prst="rect">
            <a:avLst/>
          </a:prstGeom>
        </p:spPr>
        <p:txBody>
          <a:bodyPr vert="horz" wrap="none" lIns="0" tIns="45720" rIns="0" bIns="45720" rtlCol="0" anchor="t" anchorCtr="0">
            <a:normAutofit fontScale="90000" lnSpcReduction="100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Arial"/>
                <a:ea typeface="Meiryo UI"/>
                <a:cs typeface="+mn-cs"/>
              </a:rPr>
              <a:t>デジタル証明書発行</a:t>
            </a:r>
            <a:endParaRPr kumimoji="1" lang="en-US" altLang="ja-JP" sz="1200" b="0" i="0" u="none" strike="noStrike" kern="1200" cap="none" spc="0" normalizeH="0" baseline="0" noProof="0" dirty="0">
              <a:ln>
                <a:noFill/>
              </a:ln>
              <a:solidFill>
                <a:srgbClr val="000000"/>
              </a:solidFill>
              <a:effectLst/>
              <a:uLnTx/>
              <a:uFillTx/>
              <a:latin typeface="Arial"/>
              <a:ea typeface="Meiryo UI"/>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Arial"/>
                <a:ea typeface="Meiryo UI"/>
                <a:cs typeface="+mn-cs"/>
              </a:rPr>
              <a:t>プラットフォームの提供</a:t>
            </a:r>
          </a:p>
        </p:txBody>
      </p:sp>
      <p:sp>
        <p:nvSpPr>
          <p:cNvPr id="67" name="テキスト ボックス 66"/>
          <p:cNvSpPr txBox="1"/>
          <p:nvPr/>
        </p:nvSpPr>
        <p:spPr>
          <a:xfrm>
            <a:off x="1108093" y="3425080"/>
            <a:ext cx="1636070" cy="406420"/>
          </a:xfrm>
          <a:prstGeom prst="rect">
            <a:avLst/>
          </a:prstGeom>
        </p:spPr>
        <p:txBody>
          <a:bodyPr vert="horz" wrap="none" lIns="0" tIns="45720" rIns="0" bIns="45720" rtlCol="0" anchor="t" anchorCtr="0">
            <a:normAutofit fontScale="90000" lnSpcReduction="100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Arial"/>
                <a:ea typeface="Meiryo UI"/>
                <a:cs typeface="+mn-cs"/>
              </a:rPr>
              <a:t>参加者（学生）当たりの</a:t>
            </a:r>
            <a:endParaRPr kumimoji="1" lang="en-US" altLang="ja-JP" sz="1200" b="0" i="0" u="none" strike="noStrike" kern="1200" cap="none" spc="0" normalizeH="0" baseline="0" noProof="0" dirty="0">
              <a:ln>
                <a:noFill/>
              </a:ln>
              <a:solidFill>
                <a:srgbClr val="000000"/>
              </a:solidFill>
              <a:effectLst/>
              <a:uLnTx/>
              <a:uFillTx/>
              <a:latin typeface="Arial"/>
              <a:ea typeface="Meiryo UI"/>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Arial"/>
                <a:ea typeface="Meiryo UI"/>
                <a:cs typeface="+mn-cs"/>
              </a:rPr>
              <a:t>費用支払い</a:t>
            </a:r>
          </a:p>
        </p:txBody>
      </p:sp>
      <p:sp>
        <p:nvSpPr>
          <p:cNvPr id="68" name="テキスト ボックス 67"/>
          <p:cNvSpPr txBox="1"/>
          <p:nvPr/>
        </p:nvSpPr>
        <p:spPr>
          <a:xfrm>
            <a:off x="245730" y="5338609"/>
            <a:ext cx="1292772" cy="394352"/>
          </a:xfrm>
          <a:prstGeom prst="rect">
            <a:avLst/>
          </a:prstGeom>
        </p:spPr>
        <p:txBody>
          <a:bodyPr vert="horz" wrap="none" lIns="0" tIns="45720" rIns="0" bIns="45720" rtlCol="0" anchor="t" anchorCtr="0">
            <a:normAutofit fontScale="975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200" b="0" i="0" u="none" strike="noStrike" kern="1200" cap="none" spc="0" normalizeH="0" baseline="0" noProof="0" dirty="0" err="1">
                <a:ln>
                  <a:noFill/>
                </a:ln>
                <a:solidFill>
                  <a:srgbClr val="000000"/>
                </a:solidFill>
                <a:effectLst/>
                <a:uLnTx/>
                <a:uFillTx/>
                <a:latin typeface="Arial"/>
                <a:ea typeface="Meiryo UI"/>
                <a:cs typeface="+mn-cs"/>
              </a:rPr>
              <a:t>Truscholar</a:t>
            </a:r>
            <a:r>
              <a:rPr kumimoji="1" lang="ja-JP" altLang="en-US" sz="1200" b="0" i="0" u="none" strike="noStrike" kern="1200" cap="none" spc="0" normalizeH="0" baseline="0" noProof="0" dirty="0">
                <a:ln>
                  <a:noFill/>
                </a:ln>
                <a:solidFill>
                  <a:srgbClr val="000000"/>
                </a:solidFill>
                <a:effectLst/>
                <a:uLnTx/>
                <a:uFillTx/>
                <a:latin typeface="Arial"/>
                <a:ea typeface="Meiryo UI"/>
                <a:cs typeface="+mn-cs"/>
              </a:rPr>
              <a:t>社</a:t>
            </a:r>
          </a:p>
        </p:txBody>
      </p:sp>
      <p:sp>
        <p:nvSpPr>
          <p:cNvPr id="69" name="テキスト ボックス 68"/>
          <p:cNvSpPr txBox="1"/>
          <p:nvPr/>
        </p:nvSpPr>
        <p:spPr>
          <a:xfrm>
            <a:off x="6279979" y="4117541"/>
            <a:ext cx="612582" cy="406592"/>
          </a:xfrm>
          <a:prstGeom prst="rect">
            <a:avLst/>
          </a:prstGeom>
        </p:spPr>
        <p:txBody>
          <a:bodyPr vert="horz" wrap="none" lIns="0" tIns="45720" rIns="0" bIns="45720" rtlCol="0" anchor="t" anchorCtr="0">
            <a:normAutofit fontScale="90000" lnSpcReduction="100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Arial"/>
                <a:ea typeface="Meiryo UI"/>
                <a:cs typeface="+mn-cs"/>
              </a:rPr>
              <a:t>ウォレット</a:t>
            </a:r>
            <a:endParaRPr kumimoji="1" lang="en-US" altLang="ja-JP" sz="1200" b="0" i="0" u="none" strike="noStrike" kern="1200" cap="none" spc="0" normalizeH="0" baseline="0" noProof="0" dirty="0">
              <a:ln>
                <a:noFill/>
              </a:ln>
              <a:solidFill>
                <a:srgbClr val="000000"/>
              </a:solidFill>
              <a:effectLst/>
              <a:uLnTx/>
              <a:uFillTx/>
              <a:latin typeface="Arial"/>
              <a:ea typeface="Meiryo UI"/>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Arial"/>
                <a:ea typeface="Meiryo UI"/>
                <a:cs typeface="+mn-cs"/>
              </a:rPr>
              <a:t>アプリ</a:t>
            </a:r>
          </a:p>
        </p:txBody>
      </p:sp>
      <p:sp>
        <p:nvSpPr>
          <p:cNvPr id="70" name="テキスト ボックス 69"/>
          <p:cNvSpPr txBox="1"/>
          <p:nvPr/>
        </p:nvSpPr>
        <p:spPr>
          <a:xfrm>
            <a:off x="3537281" y="4148706"/>
            <a:ext cx="612582" cy="406592"/>
          </a:xfrm>
          <a:prstGeom prst="rect">
            <a:avLst/>
          </a:prstGeom>
        </p:spPr>
        <p:txBody>
          <a:bodyPr vert="horz" wrap="none" lIns="0" tIns="45720" rIns="0" bIns="45720" rtlCol="0" anchor="t" anchorCtr="0">
            <a:normAutofit fontScale="90000" lnSpcReduction="100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Arial"/>
                <a:ea typeface="Meiryo UI"/>
                <a:cs typeface="+mn-cs"/>
              </a:rPr>
              <a:t>発行</a:t>
            </a:r>
            <a:endParaRPr kumimoji="1" lang="en-US" altLang="ja-JP" sz="1200" b="0" i="0" u="none" strike="noStrike" kern="1200" cap="none" spc="0" normalizeH="0" baseline="0" noProof="0" dirty="0">
              <a:ln>
                <a:noFill/>
              </a:ln>
              <a:solidFill>
                <a:srgbClr val="000000"/>
              </a:solidFill>
              <a:effectLst/>
              <a:uLnTx/>
              <a:uFillTx/>
              <a:latin typeface="Arial"/>
              <a:ea typeface="Meiryo UI"/>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Arial"/>
                <a:ea typeface="Meiryo UI"/>
                <a:cs typeface="+mn-cs"/>
              </a:rPr>
              <a:t>プラットフォーム</a:t>
            </a:r>
            <a:endParaRPr kumimoji="1" lang="en-US" altLang="ja-JP" sz="12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71" name="テキスト ボックス 70"/>
          <p:cNvSpPr txBox="1"/>
          <p:nvPr/>
        </p:nvSpPr>
        <p:spPr>
          <a:xfrm>
            <a:off x="3876702" y="5298884"/>
            <a:ext cx="498418" cy="324710"/>
          </a:xfrm>
          <a:prstGeom prst="rect">
            <a:avLst/>
          </a:prstGeom>
        </p:spPr>
        <p:txBody>
          <a:bodyPr vert="horz" wrap="none" lIns="0" tIns="45720" rIns="0" bIns="45720" rtlCol="0" anchor="t" anchorCtr="0">
            <a:normAutofit fontScale="975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Arial"/>
                <a:ea typeface="Meiryo UI"/>
                <a:cs typeface="+mn-cs"/>
              </a:rPr>
              <a:t>紐づけ</a:t>
            </a:r>
          </a:p>
        </p:txBody>
      </p:sp>
      <p:sp>
        <p:nvSpPr>
          <p:cNvPr id="72" name="テキスト ボックス 71"/>
          <p:cNvSpPr txBox="1"/>
          <p:nvPr/>
        </p:nvSpPr>
        <p:spPr>
          <a:xfrm>
            <a:off x="8209683" y="5235605"/>
            <a:ext cx="498418" cy="324710"/>
          </a:xfrm>
          <a:prstGeom prst="rect">
            <a:avLst/>
          </a:prstGeom>
        </p:spPr>
        <p:txBody>
          <a:bodyPr vert="horz" wrap="none" lIns="0" tIns="45720" rIns="0" bIns="45720" rtlCol="0" anchor="t" anchorCtr="0">
            <a:normAutofit fontScale="975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Arial"/>
                <a:ea typeface="Meiryo UI"/>
                <a:cs typeface="+mn-cs"/>
              </a:rPr>
              <a:t>検証</a:t>
            </a:r>
          </a:p>
        </p:txBody>
      </p:sp>
      <p:sp>
        <p:nvSpPr>
          <p:cNvPr id="73" name="テキスト ボックス 72"/>
          <p:cNvSpPr txBox="1"/>
          <p:nvPr/>
        </p:nvSpPr>
        <p:spPr>
          <a:xfrm>
            <a:off x="2544393" y="4055564"/>
            <a:ext cx="1292772" cy="324710"/>
          </a:xfrm>
          <a:prstGeom prst="rect">
            <a:avLst/>
          </a:prstGeom>
        </p:spPr>
        <p:txBody>
          <a:bodyPr vert="horz" wrap="none" lIns="0" tIns="45720" rIns="0" bIns="45720" rtlCol="0" anchor="t" anchorCtr="0">
            <a:normAutofit fontScale="975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Arial"/>
                <a:ea typeface="Meiryo UI"/>
                <a:cs typeface="+mn-cs"/>
              </a:rPr>
              <a:t>大学</a:t>
            </a:r>
          </a:p>
        </p:txBody>
      </p:sp>
      <p:sp>
        <p:nvSpPr>
          <p:cNvPr id="74" name="テキスト ボックス 73"/>
          <p:cNvSpPr txBox="1"/>
          <p:nvPr/>
        </p:nvSpPr>
        <p:spPr>
          <a:xfrm>
            <a:off x="4739517" y="4144283"/>
            <a:ext cx="1292772" cy="324710"/>
          </a:xfrm>
          <a:prstGeom prst="rect">
            <a:avLst/>
          </a:prstGeom>
        </p:spPr>
        <p:txBody>
          <a:bodyPr vert="horz" wrap="none" lIns="0" tIns="45720" rIns="0" bIns="45720" rtlCol="0" anchor="t" anchorCtr="0">
            <a:normAutofit fontScale="975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Arial"/>
                <a:ea typeface="Meiryo UI"/>
                <a:cs typeface="+mn-cs"/>
              </a:rPr>
              <a:t>学生</a:t>
            </a:r>
          </a:p>
        </p:txBody>
      </p:sp>
      <p:cxnSp>
        <p:nvCxnSpPr>
          <p:cNvPr id="75" name="カギ線コネクタ 74"/>
          <p:cNvCxnSpPr>
            <a:stCxn id="43" idx="1"/>
            <a:endCxn id="44" idx="0"/>
          </p:cNvCxnSpPr>
          <p:nvPr/>
        </p:nvCxnSpPr>
        <p:spPr>
          <a:xfrm rot="10800000" flipV="1">
            <a:off x="892118" y="3788300"/>
            <a:ext cx="1920243" cy="696127"/>
          </a:xfrm>
          <a:prstGeom prst="bentConnector2">
            <a:avLst/>
          </a:prstGeom>
          <a:ln w="3175">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sp>
        <p:nvSpPr>
          <p:cNvPr id="76" name="正方形/長方形 75"/>
          <p:cNvSpPr/>
          <p:nvPr/>
        </p:nvSpPr>
        <p:spPr>
          <a:xfrm>
            <a:off x="178501" y="1761615"/>
            <a:ext cx="4928551" cy="490255"/>
          </a:xfrm>
          <a:prstGeom prst="rect">
            <a:avLst/>
          </a:prstGeom>
          <a:noFill/>
          <a:ln>
            <a:solidFill>
              <a:schemeClr val="accent2">
                <a:lumMod val="25000"/>
                <a:lumOff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77" name="正方形/長方形 76"/>
          <p:cNvSpPr/>
          <p:nvPr/>
        </p:nvSpPr>
        <p:spPr>
          <a:xfrm>
            <a:off x="179478" y="1769499"/>
            <a:ext cx="1720266" cy="220018"/>
          </a:xfrm>
          <a:prstGeom prst="rect">
            <a:avLst/>
          </a:prstGeom>
          <a:solidFill>
            <a:schemeClr val="accent1">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使用されている技術</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78" name="正方形/長方形 77"/>
          <p:cNvSpPr/>
          <p:nvPr/>
        </p:nvSpPr>
        <p:spPr>
          <a:xfrm>
            <a:off x="5108028" y="1768095"/>
            <a:ext cx="1720266" cy="220018"/>
          </a:xfrm>
          <a:prstGeom prst="rect">
            <a:avLst/>
          </a:prstGeom>
          <a:solidFill>
            <a:schemeClr val="accent1">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扱う属性情報</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79" name="正方形/長方形 78"/>
          <p:cNvSpPr/>
          <p:nvPr/>
        </p:nvSpPr>
        <p:spPr>
          <a:xfrm>
            <a:off x="5107053" y="1758738"/>
            <a:ext cx="4604506" cy="490255"/>
          </a:xfrm>
          <a:prstGeom prst="rect">
            <a:avLst/>
          </a:prstGeom>
          <a:noFill/>
          <a:ln>
            <a:solidFill>
              <a:schemeClr val="accent2">
                <a:lumMod val="25000"/>
                <a:lumOff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80" name="テキスト ボックス 79"/>
          <p:cNvSpPr txBox="1"/>
          <p:nvPr/>
        </p:nvSpPr>
        <p:spPr>
          <a:xfrm>
            <a:off x="178500" y="1982185"/>
            <a:ext cx="4889933" cy="276999"/>
          </a:xfrm>
          <a:prstGeom prst="rect">
            <a:avLst/>
          </a:prstGeom>
          <a:noFill/>
        </p:spPr>
        <p:txBody>
          <a:bodyPr wrap="square" rtlCol="0">
            <a:sp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ブロックチェーン（</a:t>
            </a:r>
            <a:r>
              <a:rPr kumimoji="1" lang="en-US" altLang="ja-JP" sz="1200" b="0" i="0" u="none" strike="noStrike" kern="1200" cap="none" spc="0" normalizeH="0" baseline="0" noProof="0" dirty="0" err="1">
                <a:ln>
                  <a:noFill/>
                </a:ln>
                <a:solidFill>
                  <a:srgbClr val="000000"/>
                </a:solidFill>
                <a:effectLst/>
                <a:uLnTx/>
                <a:uFillTx/>
                <a:latin typeface="Meiryo UI" panose="020B0604030504040204" pitchFamily="50" charset="-128"/>
                <a:ea typeface="Meiryo UI" panose="020B0604030504040204" pitchFamily="50" charset="-128"/>
                <a:cs typeface="+mn-cs"/>
              </a:rPr>
              <a:t>Hyperledger</a:t>
            </a: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　</a:t>
            </a:r>
            <a:r>
              <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Fabric</a:t>
            </a:r>
            <a:r>
              <a:rPr kumimoji="1" lang="ja-JP" altLang="en-US" sz="1200" b="0" i="0" u="none" strike="noStrike" kern="1200" cap="none" spc="0" normalizeH="0" baseline="0" noProof="0" dirty="0" err="1">
                <a:ln>
                  <a:noFill/>
                </a:ln>
                <a:solidFill>
                  <a:srgbClr val="000000"/>
                </a:solidFill>
                <a:effectLst/>
                <a:uLnTx/>
                <a:uFillTx/>
                <a:latin typeface="Meiryo UI" panose="020B0604030504040204" pitchFamily="50" charset="-128"/>
                <a:ea typeface="Meiryo UI" panose="020B0604030504040204" pitchFamily="50" charset="-128"/>
                <a:cs typeface="+mn-cs"/>
              </a:rPr>
              <a:t>、</a:t>
            </a:r>
            <a:r>
              <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Indy</a:t>
            </a: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a:t>
            </a:r>
            <a:endPar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81" name="テキスト ボックス 80"/>
          <p:cNvSpPr txBox="1"/>
          <p:nvPr/>
        </p:nvSpPr>
        <p:spPr>
          <a:xfrm>
            <a:off x="5107052" y="1985504"/>
            <a:ext cx="4604507" cy="276999"/>
          </a:xfrm>
          <a:prstGeom prst="rect">
            <a:avLst/>
          </a:prstGeom>
          <a:noFill/>
        </p:spPr>
        <p:txBody>
          <a:bodyPr wrap="square" rtlCol="0">
            <a:sp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大学在籍証明、保有資格、卒業証明等</a:t>
            </a:r>
            <a:endPar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82" name="正方形/長方形 81"/>
          <p:cNvSpPr/>
          <p:nvPr/>
        </p:nvSpPr>
        <p:spPr>
          <a:xfrm>
            <a:off x="6291829" y="74302"/>
            <a:ext cx="1878311" cy="278660"/>
          </a:xfrm>
          <a:prstGeom prst="rect">
            <a:avLst/>
          </a:prstGeom>
          <a:solidFill>
            <a:schemeClr val="accent2">
              <a:lumMod val="90000"/>
              <a:lumOff val="10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分野：教育</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83" name="正方形/長方形 82"/>
          <p:cNvSpPr/>
          <p:nvPr/>
        </p:nvSpPr>
        <p:spPr>
          <a:xfrm>
            <a:off x="6291829" y="382291"/>
            <a:ext cx="1878311" cy="278660"/>
          </a:xfrm>
          <a:prstGeom prst="rect">
            <a:avLst/>
          </a:prstGeom>
          <a:solidFill>
            <a:schemeClr val="accent2">
              <a:lumMod val="90000"/>
              <a:lumOff val="10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フェーズ：実運用</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Tree>
    <p:extLst>
      <p:ext uri="{BB962C8B-B14F-4D97-AF65-F5344CB8AC3E}">
        <p14:creationId xmlns:p14="http://schemas.microsoft.com/office/powerpoint/2010/main" val="860773557"/>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タイトル 7"/>
          <p:cNvSpPr>
            <a:spLocks noGrp="1"/>
          </p:cNvSpPr>
          <p:nvPr>
            <p:ph type="title"/>
          </p:nvPr>
        </p:nvSpPr>
        <p:spPr>
          <a:xfrm>
            <a:off x="331490" y="164692"/>
            <a:ext cx="9243021" cy="497459"/>
          </a:xfrm>
        </p:spPr>
        <p:txBody>
          <a:bodyPr>
            <a:normAutofit fontScale="90000"/>
          </a:bodyPr>
          <a:lstStyle/>
          <a:p>
            <a:r>
              <a:rPr lang="en-US" altLang="ja-JP" sz="1100" dirty="0">
                <a:solidFill>
                  <a:srgbClr val="002060"/>
                </a:solidFill>
              </a:rPr>
              <a:t>3.3.4</a:t>
            </a:r>
            <a:r>
              <a:rPr lang="ja-JP" altLang="en-US" sz="1100" dirty="0">
                <a:solidFill>
                  <a:srgbClr val="002060"/>
                </a:solidFill>
              </a:rPr>
              <a:t>　自己主権型／分散型アイデンティティに関する取り組み　</a:t>
            </a:r>
            <a:r>
              <a:rPr lang="en-US" altLang="ja-JP" sz="1100" dirty="0">
                <a:solidFill>
                  <a:srgbClr val="002060"/>
                </a:solidFill>
              </a:rPr>
              <a:t>–</a:t>
            </a:r>
            <a:r>
              <a:rPr lang="ja-JP" altLang="en-US" sz="1100" dirty="0">
                <a:solidFill>
                  <a:srgbClr val="002060"/>
                </a:solidFill>
              </a:rPr>
              <a:t>ユースケース　</a:t>
            </a:r>
            <a:r>
              <a:rPr lang="en-US" altLang="ja-JP" sz="1400" b="1" spc="0" dirty="0">
                <a:solidFill>
                  <a:srgbClr val="002060"/>
                </a:solidFill>
              </a:rPr>
              <a:t/>
            </a:r>
            <a:br>
              <a:rPr lang="en-US" altLang="ja-JP" sz="1400" b="1" spc="0" dirty="0">
                <a:solidFill>
                  <a:srgbClr val="002060"/>
                </a:solidFill>
              </a:rPr>
            </a:br>
            <a:r>
              <a:rPr lang="ja-JP" altLang="en-US" sz="2000" b="1" spc="0" dirty="0">
                <a:solidFill>
                  <a:srgbClr val="002060"/>
                </a:solidFill>
              </a:rPr>
              <a:t>ユースケース：</a:t>
            </a:r>
            <a:r>
              <a:rPr lang="en-US" altLang="ja-JP" sz="2000" b="1" spc="0" dirty="0">
                <a:solidFill>
                  <a:srgbClr val="002060"/>
                </a:solidFill>
              </a:rPr>
              <a:t>CRUBN</a:t>
            </a:r>
            <a:endParaRPr lang="ja-JP" altLang="en-US" sz="3100" b="1" spc="0" dirty="0">
              <a:solidFill>
                <a:srgbClr val="002060"/>
              </a:solidFill>
            </a:endParaRPr>
          </a:p>
        </p:txBody>
      </p:sp>
      <p:sp>
        <p:nvSpPr>
          <p:cNvPr id="10" name="正方形/長方形 9"/>
          <p:cNvSpPr/>
          <p:nvPr/>
        </p:nvSpPr>
        <p:spPr>
          <a:xfrm>
            <a:off x="8260080" y="74294"/>
            <a:ext cx="1314431" cy="186395"/>
          </a:xfrm>
          <a:prstGeom prst="rect">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シンガポール</a:t>
            </a:r>
          </a:p>
        </p:txBody>
      </p:sp>
      <p:sp>
        <p:nvSpPr>
          <p:cNvPr id="11" name="正方形/長方形 10"/>
          <p:cNvSpPr/>
          <p:nvPr/>
        </p:nvSpPr>
        <p:spPr>
          <a:xfrm>
            <a:off x="8260080" y="287160"/>
            <a:ext cx="1314431" cy="186395"/>
          </a:xfrm>
          <a:prstGeom prst="rect">
            <a:avLst/>
          </a:prstGeom>
          <a:solidFill>
            <a:schemeClr val="accent2">
              <a:lumMod val="25000"/>
              <a:lumOff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インド</a:t>
            </a:r>
          </a:p>
        </p:txBody>
      </p:sp>
      <p:sp>
        <p:nvSpPr>
          <p:cNvPr id="82" name="正方形/長方形 81"/>
          <p:cNvSpPr/>
          <p:nvPr/>
        </p:nvSpPr>
        <p:spPr>
          <a:xfrm>
            <a:off x="6187441" y="74302"/>
            <a:ext cx="1982700" cy="278660"/>
          </a:xfrm>
          <a:prstGeom prst="rect">
            <a:avLst/>
          </a:prstGeom>
          <a:solidFill>
            <a:schemeClr val="accent2">
              <a:lumMod val="90000"/>
              <a:lumOff val="10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分野：教育、医療、金融</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83" name="正方形/長方形 82"/>
          <p:cNvSpPr/>
          <p:nvPr/>
        </p:nvSpPr>
        <p:spPr>
          <a:xfrm>
            <a:off x="6187441" y="382291"/>
            <a:ext cx="1982700" cy="278660"/>
          </a:xfrm>
          <a:prstGeom prst="rect">
            <a:avLst/>
          </a:prstGeom>
          <a:solidFill>
            <a:schemeClr val="accent2">
              <a:lumMod val="90000"/>
              <a:lumOff val="10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フェーズ：実運用</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grpSp>
        <p:nvGrpSpPr>
          <p:cNvPr id="84" name="グループ化 83"/>
          <p:cNvGrpSpPr/>
          <p:nvPr/>
        </p:nvGrpSpPr>
        <p:grpSpPr>
          <a:xfrm>
            <a:off x="4888795" y="3388645"/>
            <a:ext cx="1528285" cy="1328709"/>
            <a:chOff x="3895030" y="2986020"/>
            <a:chExt cx="1975577" cy="1789058"/>
          </a:xfrm>
        </p:grpSpPr>
        <p:pic>
          <p:nvPicPr>
            <p:cNvPr id="85" name="図 84"/>
            <p:cNvPicPr>
              <a:picLocks noChangeAspect="1"/>
            </p:cNvPicPr>
            <p:nvPr/>
          </p:nvPicPr>
          <p:blipFill>
            <a:blip r:embed="rId2"/>
            <a:stretch>
              <a:fillRect/>
            </a:stretch>
          </p:blipFill>
          <p:spPr>
            <a:xfrm>
              <a:off x="3895030" y="2986020"/>
              <a:ext cx="1975577" cy="1789058"/>
            </a:xfrm>
            <a:prstGeom prst="rect">
              <a:avLst/>
            </a:prstGeom>
          </p:spPr>
        </p:pic>
        <p:sp>
          <p:nvSpPr>
            <p:cNvPr id="86" name="正方形/長方形 85"/>
            <p:cNvSpPr/>
            <p:nvPr/>
          </p:nvSpPr>
          <p:spPr>
            <a:xfrm>
              <a:off x="5040959" y="3896706"/>
              <a:ext cx="666158" cy="657766"/>
            </a:xfrm>
            <a:prstGeom prst="rect">
              <a:avLst/>
            </a:prstGeom>
            <a:solidFill>
              <a:schemeClr val="bg1"/>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400" b="0" i="0" u="none" strike="noStrike" kern="1200" cap="none" spc="0" normalizeH="0" baseline="0" noProof="0" dirty="0">
                <a:ln>
                  <a:noFill/>
                </a:ln>
                <a:solidFill>
                  <a:srgbClr val="000000"/>
                </a:solidFill>
                <a:effectLst/>
                <a:uLnTx/>
                <a:uFillTx/>
                <a:latin typeface="Arial"/>
                <a:ea typeface="Meiryo UI"/>
                <a:cs typeface="+mn-cs"/>
              </a:endParaRPr>
            </a:p>
          </p:txBody>
        </p:sp>
      </p:grpSp>
      <p:sp>
        <p:nvSpPr>
          <p:cNvPr id="87" name="正方形/長方形 86"/>
          <p:cNvSpPr/>
          <p:nvPr/>
        </p:nvSpPr>
        <p:spPr>
          <a:xfrm>
            <a:off x="179479" y="2697696"/>
            <a:ext cx="4621121" cy="212209"/>
          </a:xfrm>
          <a:prstGeom prst="rect">
            <a:avLst/>
          </a:prstGeom>
          <a:solidFill>
            <a:schemeClr val="accent1">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ペインポイント</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88" name="正方形/長方形 87"/>
          <p:cNvSpPr/>
          <p:nvPr/>
        </p:nvSpPr>
        <p:spPr>
          <a:xfrm>
            <a:off x="5107053" y="727661"/>
            <a:ext cx="1224136" cy="180806"/>
          </a:xfrm>
          <a:prstGeom prst="rect">
            <a:avLst/>
          </a:prstGeom>
          <a:solidFill>
            <a:schemeClr val="accent1">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エンティティ</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89" name="正方形/長方形 88"/>
          <p:cNvSpPr/>
          <p:nvPr/>
        </p:nvSpPr>
        <p:spPr>
          <a:xfrm>
            <a:off x="5108029" y="719778"/>
            <a:ext cx="4603530" cy="1423814"/>
          </a:xfrm>
          <a:prstGeom prst="rect">
            <a:avLst/>
          </a:prstGeom>
          <a:noFill/>
          <a:ln>
            <a:solidFill>
              <a:schemeClr val="accent2">
                <a:lumMod val="25000"/>
                <a:lumOff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90" name="テキスト ボックス 89"/>
          <p:cNvSpPr txBox="1"/>
          <p:nvPr/>
        </p:nvSpPr>
        <p:spPr>
          <a:xfrm>
            <a:off x="5108029" y="919838"/>
            <a:ext cx="4446330" cy="646331"/>
          </a:xfrm>
          <a:prstGeom prst="rect">
            <a:avLst/>
          </a:prstGeom>
          <a:noFill/>
        </p:spPr>
        <p:txBody>
          <a:bodyPr wrap="square" rtlCol="0">
            <a:sp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費用負担主体：病院・教育機関等資格情報の発行主体</a:t>
            </a:r>
            <a:endPar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価値提供主体：</a:t>
            </a:r>
            <a:r>
              <a:rPr kumimoji="1" lang="en-US" altLang="ja-JP" sz="1200" b="0"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 </a:t>
            </a:r>
            <a:r>
              <a:rPr kumimoji="1" lang="en-US" altLang="ja-JP" sz="1200" b="0" i="0" u="none" strike="noStrike" kern="1200" cap="none" spc="0" normalizeH="0" baseline="0" noProof="0" dirty="0" err="1">
                <a:ln>
                  <a:noFill/>
                </a:ln>
                <a:solidFill>
                  <a:srgbClr val="000000">
                    <a:lumMod val="85000"/>
                    <a:lumOff val="15000"/>
                  </a:srgbClr>
                </a:solidFill>
                <a:effectLst/>
                <a:uLnTx/>
                <a:uFillTx/>
                <a:latin typeface="Meiryo UI"/>
                <a:ea typeface="Meiryo UI"/>
                <a:cs typeface="Arial"/>
              </a:rPr>
              <a:t>Trential</a:t>
            </a:r>
            <a:r>
              <a:rPr kumimoji="1" lang="ja-JP" altLang="en-US" sz="1200" b="0" i="0" u="none" strike="noStrike" kern="1200" cap="none" spc="0" normalizeH="0" baseline="0" noProof="0" dirty="0" err="1">
                <a:ln>
                  <a:noFill/>
                </a:ln>
                <a:solidFill>
                  <a:srgbClr val="000000">
                    <a:lumMod val="85000"/>
                    <a:lumOff val="15000"/>
                  </a:srgbClr>
                </a:solidFill>
                <a:effectLst/>
                <a:uLnTx/>
                <a:uFillTx/>
                <a:latin typeface="Meiryo UI"/>
                <a:ea typeface="Meiryo UI"/>
                <a:cs typeface="Arial"/>
              </a:rPr>
              <a:t>、</a:t>
            </a:r>
            <a:r>
              <a:rPr kumimoji="1" lang="en-US" altLang="ja-JP" sz="1200" b="0"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 CRUBN</a:t>
            </a:r>
            <a:endPar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参加者：資格情報の発行を受けるユーザー</a:t>
            </a:r>
            <a:endPar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91" name="正方形/長方形 90"/>
          <p:cNvSpPr/>
          <p:nvPr/>
        </p:nvSpPr>
        <p:spPr>
          <a:xfrm>
            <a:off x="187362" y="727661"/>
            <a:ext cx="1720266" cy="180806"/>
          </a:xfrm>
          <a:prstGeom prst="rect">
            <a:avLst/>
          </a:prstGeom>
          <a:solidFill>
            <a:schemeClr val="accent1">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概要</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92" name="正方形/長方形 91"/>
          <p:cNvSpPr/>
          <p:nvPr/>
        </p:nvSpPr>
        <p:spPr>
          <a:xfrm>
            <a:off x="179478" y="719778"/>
            <a:ext cx="4928551" cy="1423814"/>
          </a:xfrm>
          <a:prstGeom prst="rect">
            <a:avLst/>
          </a:prstGeom>
          <a:noFill/>
          <a:ln>
            <a:solidFill>
              <a:schemeClr val="accent2">
                <a:lumMod val="25000"/>
                <a:lumOff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93" name="正方形/長方形 92"/>
          <p:cNvSpPr/>
          <p:nvPr/>
        </p:nvSpPr>
        <p:spPr>
          <a:xfrm>
            <a:off x="179479" y="2958645"/>
            <a:ext cx="4621121" cy="210792"/>
          </a:xfrm>
          <a:prstGeom prst="rect">
            <a:avLst/>
          </a:prstGeom>
          <a:solidFill>
            <a:schemeClr val="accent2">
              <a:lumMod val="10000"/>
              <a:lumOff val="9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教育機関の名前を悪用した不正な資格情報生成</a:t>
            </a:r>
          </a:p>
        </p:txBody>
      </p:sp>
      <p:sp>
        <p:nvSpPr>
          <p:cNvPr id="94" name="正方形/長方形 93"/>
          <p:cNvSpPr/>
          <p:nvPr/>
        </p:nvSpPr>
        <p:spPr>
          <a:xfrm>
            <a:off x="5107053" y="2697696"/>
            <a:ext cx="4604506" cy="212209"/>
          </a:xfrm>
          <a:prstGeom prst="rect">
            <a:avLst/>
          </a:prstGeom>
          <a:solidFill>
            <a:schemeClr val="accent1">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提供する価値</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95" name="正方形/長方形 94"/>
          <p:cNvSpPr/>
          <p:nvPr/>
        </p:nvSpPr>
        <p:spPr>
          <a:xfrm>
            <a:off x="5107053" y="2958430"/>
            <a:ext cx="4604506" cy="210792"/>
          </a:xfrm>
          <a:prstGeom prst="rect">
            <a:avLst/>
          </a:prstGeom>
          <a:solidFill>
            <a:schemeClr val="accent2">
              <a:lumMod val="10000"/>
              <a:lumOff val="9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改竄不可能なデジタル証明書の生成</a:t>
            </a:r>
          </a:p>
        </p:txBody>
      </p:sp>
      <p:sp>
        <p:nvSpPr>
          <p:cNvPr id="96" name="正方形/長方形 95"/>
          <p:cNvSpPr/>
          <p:nvPr/>
        </p:nvSpPr>
        <p:spPr>
          <a:xfrm>
            <a:off x="178502" y="3229435"/>
            <a:ext cx="9533057" cy="3266213"/>
          </a:xfrm>
          <a:prstGeom prst="rect">
            <a:avLst/>
          </a:prstGeom>
          <a:noFill/>
          <a:ln>
            <a:solidFill>
              <a:schemeClr val="accent2">
                <a:lumMod val="25000"/>
                <a:lumOff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97" name="正方形/長方形 96"/>
          <p:cNvSpPr/>
          <p:nvPr/>
        </p:nvSpPr>
        <p:spPr>
          <a:xfrm>
            <a:off x="187362" y="3240441"/>
            <a:ext cx="1440160" cy="247103"/>
          </a:xfrm>
          <a:prstGeom prst="rect">
            <a:avLst/>
          </a:prstGeom>
          <a:solidFill>
            <a:schemeClr val="accent1">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ビジネスモデル</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98" name="二等辺三角形 97"/>
          <p:cNvSpPr/>
          <p:nvPr/>
        </p:nvSpPr>
        <p:spPr>
          <a:xfrm rot="5400000">
            <a:off x="4854483" y="2972572"/>
            <a:ext cx="202287" cy="182508"/>
          </a:xfrm>
          <a:prstGeom prst="triangle">
            <a:avLst/>
          </a:prstGeom>
          <a:solidFill>
            <a:schemeClr val="accent1">
              <a:lumMod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2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99" name="正方形/長方形 98"/>
          <p:cNvSpPr/>
          <p:nvPr/>
        </p:nvSpPr>
        <p:spPr>
          <a:xfrm>
            <a:off x="178501" y="2139989"/>
            <a:ext cx="4928551" cy="490255"/>
          </a:xfrm>
          <a:prstGeom prst="rect">
            <a:avLst/>
          </a:prstGeom>
          <a:noFill/>
          <a:ln>
            <a:solidFill>
              <a:schemeClr val="accent2">
                <a:lumMod val="25000"/>
                <a:lumOff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100" name="正方形/長方形 99"/>
          <p:cNvSpPr/>
          <p:nvPr/>
        </p:nvSpPr>
        <p:spPr>
          <a:xfrm>
            <a:off x="179478" y="2147873"/>
            <a:ext cx="1720266" cy="220018"/>
          </a:xfrm>
          <a:prstGeom prst="rect">
            <a:avLst/>
          </a:prstGeom>
          <a:solidFill>
            <a:schemeClr val="accent1">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使用されている技術</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101" name="正方形/長方形 100"/>
          <p:cNvSpPr/>
          <p:nvPr/>
        </p:nvSpPr>
        <p:spPr>
          <a:xfrm>
            <a:off x="5108028" y="2146469"/>
            <a:ext cx="1720266" cy="220018"/>
          </a:xfrm>
          <a:prstGeom prst="rect">
            <a:avLst/>
          </a:prstGeom>
          <a:solidFill>
            <a:schemeClr val="accent1">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扱う属性情報</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102" name="正方形/長方形 101"/>
          <p:cNvSpPr/>
          <p:nvPr/>
        </p:nvSpPr>
        <p:spPr>
          <a:xfrm>
            <a:off x="5107053" y="2137112"/>
            <a:ext cx="4604506" cy="490255"/>
          </a:xfrm>
          <a:prstGeom prst="rect">
            <a:avLst/>
          </a:prstGeom>
          <a:noFill/>
          <a:ln>
            <a:solidFill>
              <a:schemeClr val="accent2">
                <a:lumMod val="25000"/>
                <a:lumOff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103" name="テキスト ボックス 102"/>
          <p:cNvSpPr txBox="1"/>
          <p:nvPr/>
        </p:nvSpPr>
        <p:spPr>
          <a:xfrm>
            <a:off x="178500" y="2360559"/>
            <a:ext cx="4889933" cy="276999"/>
          </a:xfrm>
          <a:prstGeom prst="rect">
            <a:avLst/>
          </a:prstGeom>
          <a:noFill/>
        </p:spPr>
        <p:txBody>
          <a:bodyPr wrap="square" rtlCol="0">
            <a:sp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ブロックチェーン</a:t>
            </a:r>
            <a:endPar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104" name="テキスト ボックス 103"/>
          <p:cNvSpPr txBox="1"/>
          <p:nvPr/>
        </p:nvSpPr>
        <p:spPr>
          <a:xfrm>
            <a:off x="5107052" y="2363878"/>
            <a:ext cx="4604507" cy="276999"/>
          </a:xfrm>
          <a:prstGeom prst="rect">
            <a:avLst/>
          </a:prstGeom>
          <a:noFill/>
        </p:spPr>
        <p:txBody>
          <a:bodyPr wrap="square" rtlCol="0">
            <a:sp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大学在籍証明、医療記録、運転免許証等</a:t>
            </a:r>
            <a:endPar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pic>
        <p:nvPicPr>
          <p:cNvPr id="105" name="図 10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12865" y="4019378"/>
            <a:ext cx="792461" cy="792461"/>
          </a:xfrm>
          <a:prstGeom prst="rect">
            <a:avLst/>
          </a:prstGeom>
        </p:spPr>
      </p:pic>
      <p:pic>
        <p:nvPicPr>
          <p:cNvPr id="106" name="図 10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413412" y="5388207"/>
            <a:ext cx="798583" cy="798583"/>
          </a:xfrm>
          <a:prstGeom prst="rect">
            <a:avLst/>
          </a:prstGeom>
        </p:spPr>
      </p:pic>
      <p:sp>
        <p:nvSpPr>
          <p:cNvPr id="107" name="楕円 106"/>
          <p:cNvSpPr/>
          <p:nvPr/>
        </p:nvSpPr>
        <p:spPr>
          <a:xfrm>
            <a:off x="8002414" y="3964970"/>
            <a:ext cx="1671879" cy="846870"/>
          </a:xfrm>
          <a:prstGeom prst="ellipse">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dirty="0">
                <a:ln>
                  <a:noFill/>
                </a:ln>
                <a:solidFill>
                  <a:srgbClr val="000000"/>
                </a:solidFill>
                <a:effectLst/>
                <a:uLnTx/>
                <a:uFillTx/>
                <a:latin typeface="Arial"/>
                <a:ea typeface="Meiryo UI"/>
                <a:cs typeface="+mn-cs"/>
              </a:rPr>
              <a:t>各種サービス、</a:t>
            </a:r>
            <a:endParaRPr kumimoji="1" lang="en-US" altLang="ja-JP" sz="1400" b="0" i="0" u="none" strike="noStrike" kern="1200" cap="none" spc="0" normalizeH="0" baseline="0" noProof="0" dirty="0">
              <a:ln>
                <a:noFill/>
              </a:ln>
              <a:solidFill>
                <a:srgbClr val="000000"/>
              </a:solidFill>
              <a:effectLst/>
              <a:uLnTx/>
              <a:uFillTx/>
              <a:latin typeface="Arial"/>
              <a:ea typeface="Meiryo UI"/>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400" b="0" i="0" u="none" strike="noStrike" kern="1200" cap="none" spc="0" normalizeH="0" baseline="0" noProof="0" dirty="0">
                <a:ln>
                  <a:noFill/>
                </a:ln>
                <a:solidFill>
                  <a:srgbClr val="000000"/>
                </a:solidFill>
                <a:effectLst/>
                <a:uLnTx/>
                <a:uFillTx/>
                <a:latin typeface="Arial"/>
                <a:ea typeface="Meiryo UI"/>
                <a:cs typeface="+mn-cs"/>
              </a:rPr>
              <a:t>Relying Party</a:t>
            </a:r>
            <a:endParaRPr kumimoji="1" lang="ja-JP" altLang="en-US" sz="1400" b="0" i="0" u="none" strike="noStrike" kern="1200" cap="none" spc="0" normalizeH="0" baseline="0" noProof="0" dirty="0">
              <a:ln>
                <a:noFill/>
              </a:ln>
              <a:solidFill>
                <a:srgbClr val="000000"/>
              </a:solidFill>
              <a:effectLst/>
              <a:uLnTx/>
              <a:uFillTx/>
              <a:latin typeface="Arial"/>
              <a:ea typeface="Meiryo UI"/>
              <a:cs typeface="+mn-cs"/>
            </a:endParaRPr>
          </a:p>
        </p:txBody>
      </p:sp>
      <p:pic>
        <p:nvPicPr>
          <p:cNvPr id="108" name="図 107"/>
          <p:cNvPicPr>
            <a:picLocks noChangeAspect="1"/>
          </p:cNvPicPr>
          <p:nvPr/>
        </p:nvPicPr>
        <p:blipFill>
          <a:blip r:embed="rId5"/>
          <a:stretch>
            <a:fillRect/>
          </a:stretch>
        </p:blipFill>
        <p:spPr>
          <a:xfrm>
            <a:off x="3974789" y="5524906"/>
            <a:ext cx="3981894" cy="661884"/>
          </a:xfrm>
          <a:prstGeom prst="rect">
            <a:avLst/>
          </a:prstGeom>
        </p:spPr>
      </p:pic>
      <p:sp>
        <p:nvSpPr>
          <p:cNvPr id="109" name="テキスト ボックス 108"/>
          <p:cNvSpPr txBox="1"/>
          <p:nvPr/>
        </p:nvSpPr>
        <p:spPr>
          <a:xfrm>
            <a:off x="3466802" y="3955303"/>
            <a:ext cx="1781355" cy="484566"/>
          </a:xfrm>
          <a:prstGeom prst="rect">
            <a:avLst/>
          </a:prstGeom>
        </p:spPr>
        <p:txBody>
          <a:bodyPr vert="horz" wrap="none" lIns="0" tIns="45720" rIns="0" bIns="45720" rtlCol="0" anchor="t" anchorCtr="0">
            <a:normAutofit fontScale="975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100" b="0" i="0" u="none" strike="noStrike" kern="1200" cap="none" spc="0" normalizeH="0" baseline="0" noProof="0" dirty="0">
                <a:ln>
                  <a:noFill/>
                </a:ln>
                <a:solidFill>
                  <a:srgbClr val="000000"/>
                </a:solidFill>
                <a:effectLst/>
                <a:uLnTx/>
                <a:uFillTx/>
                <a:latin typeface="Arial"/>
                <a:ea typeface="Meiryo UI"/>
                <a:cs typeface="+mn-cs"/>
              </a:rPr>
              <a:t>ID</a:t>
            </a:r>
            <a:r>
              <a:rPr kumimoji="1" lang="ja-JP" altLang="en-US" sz="1100" b="0" i="0" u="none" strike="noStrike" kern="1200" cap="none" spc="0" normalizeH="0" baseline="0" noProof="0" dirty="0" err="1">
                <a:ln>
                  <a:noFill/>
                </a:ln>
                <a:solidFill>
                  <a:srgbClr val="000000"/>
                </a:solidFill>
                <a:effectLst/>
                <a:uLnTx/>
                <a:uFillTx/>
                <a:latin typeface="Arial"/>
                <a:ea typeface="Meiryo UI"/>
                <a:cs typeface="+mn-cs"/>
              </a:rPr>
              <a:t>、</a:t>
            </a:r>
            <a:r>
              <a:rPr kumimoji="1" lang="ja-JP" altLang="en-US" sz="1100" b="0" i="0" u="none" strike="noStrike" kern="1200" cap="none" spc="0" normalizeH="0" baseline="0" noProof="0" dirty="0">
                <a:ln>
                  <a:noFill/>
                </a:ln>
                <a:solidFill>
                  <a:srgbClr val="000000"/>
                </a:solidFill>
                <a:effectLst/>
                <a:uLnTx/>
                <a:uFillTx/>
                <a:latin typeface="Arial"/>
                <a:ea typeface="Meiryo UI"/>
                <a:cs typeface="+mn-cs"/>
              </a:rPr>
              <a:t>パスワード等</a:t>
            </a:r>
            <a:endParaRPr kumimoji="1" lang="en-US" altLang="ja-JP" sz="1100" b="0" i="0" u="none" strike="noStrike" kern="1200" cap="none" spc="0" normalizeH="0" baseline="0" noProof="0" dirty="0">
              <a:ln>
                <a:noFill/>
              </a:ln>
              <a:solidFill>
                <a:srgbClr val="000000"/>
              </a:solidFill>
              <a:effectLst/>
              <a:uLnTx/>
              <a:uFillTx/>
              <a:latin typeface="Arial"/>
              <a:ea typeface="Meiryo U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Arial"/>
                <a:ea typeface="Meiryo UI"/>
                <a:cs typeface="+mn-cs"/>
              </a:rPr>
              <a:t>認証情報入力</a:t>
            </a:r>
          </a:p>
        </p:txBody>
      </p:sp>
      <p:cxnSp>
        <p:nvCxnSpPr>
          <p:cNvPr id="110" name="直線矢印コネクタ 109"/>
          <p:cNvCxnSpPr>
            <a:stCxn id="105" idx="3"/>
          </p:cNvCxnSpPr>
          <p:nvPr/>
        </p:nvCxnSpPr>
        <p:spPr>
          <a:xfrm>
            <a:off x="3205326" y="4415609"/>
            <a:ext cx="1641693" cy="0"/>
          </a:xfrm>
          <a:prstGeom prst="straightConnector1">
            <a:avLst/>
          </a:prstGeom>
          <a:ln w="3175">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sp>
        <p:nvSpPr>
          <p:cNvPr id="111" name="テキスト ボックス 110"/>
          <p:cNvSpPr txBox="1"/>
          <p:nvPr/>
        </p:nvSpPr>
        <p:spPr>
          <a:xfrm>
            <a:off x="2917246" y="5113664"/>
            <a:ext cx="1781355" cy="484566"/>
          </a:xfrm>
          <a:prstGeom prst="rect">
            <a:avLst/>
          </a:prstGeom>
        </p:spPr>
        <p:txBody>
          <a:bodyPr vert="horz" wrap="none" lIns="0" tIns="45720" rIns="0" bIns="45720" rtlCol="0" anchor="t" anchorCtr="0">
            <a:normAutofit fontScale="975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Arial"/>
                <a:ea typeface="Meiryo UI"/>
                <a:cs typeface="+mn-cs"/>
              </a:rPr>
              <a:t>資格情報の発行</a:t>
            </a:r>
          </a:p>
        </p:txBody>
      </p:sp>
      <p:cxnSp>
        <p:nvCxnSpPr>
          <p:cNvPr id="112" name="直線矢印コネクタ 111"/>
          <p:cNvCxnSpPr>
            <a:stCxn id="106" idx="3"/>
            <a:endCxn id="108" idx="1"/>
          </p:cNvCxnSpPr>
          <p:nvPr/>
        </p:nvCxnSpPr>
        <p:spPr>
          <a:xfrm>
            <a:off x="3211995" y="5787499"/>
            <a:ext cx="762794" cy="0"/>
          </a:xfrm>
          <a:prstGeom prst="straightConnector1">
            <a:avLst/>
          </a:prstGeom>
          <a:ln w="3175">
            <a:solidFill>
              <a:schemeClr val="tx1"/>
            </a:solidFill>
            <a:prstDash val="dash"/>
            <a:tailEnd type="triangle"/>
          </a:ln>
          <a:effectLst/>
        </p:spPr>
        <p:style>
          <a:lnRef idx="2">
            <a:schemeClr val="accent1"/>
          </a:lnRef>
          <a:fillRef idx="0">
            <a:schemeClr val="accent1"/>
          </a:fillRef>
          <a:effectRef idx="1">
            <a:schemeClr val="accent1"/>
          </a:effectRef>
          <a:fontRef idx="minor">
            <a:schemeClr val="tx1"/>
          </a:fontRef>
        </p:style>
      </p:cxnSp>
      <p:cxnSp>
        <p:nvCxnSpPr>
          <p:cNvPr id="113" name="直線矢印コネクタ 112"/>
          <p:cNvCxnSpPr>
            <a:stCxn id="107" idx="4"/>
          </p:cNvCxnSpPr>
          <p:nvPr/>
        </p:nvCxnSpPr>
        <p:spPr>
          <a:xfrm flipH="1">
            <a:off x="7348318" y="4811840"/>
            <a:ext cx="1490036" cy="1075674"/>
          </a:xfrm>
          <a:prstGeom prst="straightConnector1">
            <a:avLst/>
          </a:prstGeom>
          <a:ln w="3175">
            <a:solidFill>
              <a:schemeClr val="tx1"/>
            </a:solidFill>
            <a:prstDash val="dash"/>
            <a:tailEnd type="triangle"/>
          </a:ln>
          <a:effectLst/>
        </p:spPr>
        <p:style>
          <a:lnRef idx="2">
            <a:schemeClr val="accent1"/>
          </a:lnRef>
          <a:fillRef idx="0">
            <a:schemeClr val="accent1"/>
          </a:fillRef>
          <a:effectRef idx="1">
            <a:schemeClr val="accent1"/>
          </a:effectRef>
          <a:fontRef idx="minor">
            <a:schemeClr val="tx1"/>
          </a:fontRef>
        </p:style>
      </p:cxnSp>
      <p:sp>
        <p:nvSpPr>
          <p:cNvPr id="114" name="テキスト ボックス 113"/>
          <p:cNvSpPr txBox="1"/>
          <p:nvPr/>
        </p:nvSpPr>
        <p:spPr>
          <a:xfrm>
            <a:off x="7846325" y="5294662"/>
            <a:ext cx="914400" cy="292777"/>
          </a:xfrm>
          <a:prstGeom prst="rect">
            <a:avLst/>
          </a:prstGeom>
        </p:spPr>
        <p:txBody>
          <a:bodyPr vert="horz" wrap="none" lIns="0" tIns="45720" rIns="0" bIns="45720" rtlCol="0" anchor="t" anchorCtr="0">
            <a:normAutofit fontScale="975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Meiryo UI"/>
                <a:ea typeface="Meiryo UI"/>
                <a:cs typeface="+mn-cs"/>
              </a:rPr>
              <a:t>検証</a:t>
            </a:r>
          </a:p>
        </p:txBody>
      </p:sp>
      <p:sp>
        <p:nvSpPr>
          <p:cNvPr id="115" name="テキスト ボックス 114"/>
          <p:cNvSpPr txBox="1"/>
          <p:nvPr/>
        </p:nvSpPr>
        <p:spPr>
          <a:xfrm>
            <a:off x="3154811" y="5855848"/>
            <a:ext cx="914400" cy="292777"/>
          </a:xfrm>
          <a:prstGeom prst="rect">
            <a:avLst/>
          </a:prstGeom>
        </p:spPr>
        <p:txBody>
          <a:bodyPr vert="horz" wrap="none" lIns="0" tIns="45720" rIns="0" bIns="45720" rtlCol="0" anchor="t" anchorCtr="0">
            <a:normAutofit fontScale="975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Meiryo UI"/>
                <a:ea typeface="Meiryo UI"/>
                <a:cs typeface="+mn-cs"/>
              </a:rPr>
              <a:t>紐づけ</a:t>
            </a:r>
          </a:p>
        </p:txBody>
      </p:sp>
      <p:cxnSp>
        <p:nvCxnSpPr>
          <p:cNvPr id="116" name="直線矢印コネクタ 115"/>
          <p:cNvCxnSpPr/>
          <p:nvPr/>
        </p:nvCxnSpPr>
        <p:spPr>
          <a:xfrm flipV="1">
            <a:off x="5747292" y="4388405"/>
            <a:ext cx="2143891" cy="2"/>
          </a:xfrm>
          <a:prstGeom prst="straightConnector1">
            <a:avLst/>
          </a:prstGeom>
          <a:ln w="3175">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sp>
        <p:nvSpPr>
          <p:cNvPr id="117" name="テキスト ボックス 116"/>
          <p:cNvSpPr txBox="1"/>
          <p:nvPr/>
        </p:nvSpPr>
        <p:spPr>
          <a:xfrm>
            <a:off x="2367068" y="4838458"/>
            <a:ext cx="914400" cy="292777"/>
          </a:xfrm>
          <a:prstGeom prst="rect">
            <a:avLst/>
          </a:prstGeom>
        </p:spPr>
        <p:txBody>
          <a:bodyPr vert="horz" wrap="none" lIns="0" tIns="45720" rIns="0" bIns="45720" rtlCol="0" anchor="t" anchorCtr="0">
            <a:normAutofit fontScale="975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Meiryo UI"/>
                <a:ea typeface="Meiryo UI"/>
                <a:cs typeface="+mn-cs"/>
              </a:rPr>
              <a:t>ユーザー</a:t>
            </a:r>
          </a:p>
        </p:txBody>
      </p:sp>
      <p:sp>
        <p:nvSpPr>
          <p:cNvPr id="118" name="テキスト ボックス 117"/>
          <p:cNvSpPr txBox="1"/>
          <p:nvPr/>
        </p:nvSpPr>
        <p:spPr>
          <a:xfrm>
            <a:off x="2367068" y="6162431"/>
            <a:ext cx="914400" cy="292777"/>
          </a:xfrm>
          <a:prstGeom prst="rect">
            <a:avLst/>
          </a:prstGeom>
        </p:spPr>
        <p:txBody>
          <a:bodyPr vert="horz" wrap="none" lIns="0" tIns="45720" rIns="0" bIns="45720" rtlCol="0" anchor="t" anchorCtr="0">
            <a:normAutofit fontScale="975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Meiryo UI"/>
                <a:ea typeface="Meiryo UI"/>
                <a:cs typeface="+mn-cs"/>
              </a:rPr>
              <a:t>資格情報の発行主体</a:t>
            </a:r>
          </a:p>
        </p:txBody>
      </p:sp>
      <p:sp>
        <p:nvSpPr>
          <p:cNvPr id="119" name="テキスト ボックス 118"/>
          <p:cNvSpPr txBox="1"/>
          <p:nvPr/>
        </p:nvSpPr>
        <p:spPr>
          <a:xfrm>
            <a:off x="4315494" y="6170948"/>
            <a:ext cx="2503627" cy="292777"/>
          </a:xfrm>
          <a:prstGeom prst="rect">
            <a:avLst/>
          </a:prstGeom>
        </p:spPr>
        <p:txBody>
          <a:bodyPr vert="horz" wrap="none" lIns="0" tIns="45720" rIns="0" bIns="45720" rtlCol="0" anchor="t" anchorCtr="0">
            <a:normAutofit fontScale="975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Meiryo UI"/>
                <a:ea typeface="Meiryo UI"/>
                <a:cs typeface="+mn-cs"/>
              </a:rPr>
              <a:t>ブロックチェーン基盤</a:t>
            </a:r>
            <a:r>
              <a:rPr kumimoji="1" lang="en-US" altLang="ja-JP" sz="1200" b="0" i="0" u="none" strike="noStrike" kern="1200" cap="none" spc="0" normalizeH="0" baseline="0" noProof="0" dirty="0">
                <a:ln>
                  <a:noFill/>
                </a:ln>
                <a:solidFill>
                  <a:srgbClr val="000000"/>
                </a:solidFill>
                <a:effectLst/>
                <a:uLnTx/>
                <a:uFillTx/>
                <a:latin typeface="Meiryo UI"/>
                <a:ea typeface="Meiryo UI"/>
                <a:cs typeface="+mn-cs"/>
              </a:rPr>
              <a:t>(</a:t>
            </a:r>
            <a:r>
              <a:rPr kumimoji="1" lang="ja-JP" altLang="en-US" sz="1200" b="0" i="0" u="none" strike="noStrike" kern="1200" cap="none" spc="0" normalizeH="0" baseline="0" noProof="0" dirty="0">
                <a:ln>
                  <a:noFill/>
                </a:ln>
                <a:solidFill>
                  <a:srgbClr val="000000"/>
                </a:solidFill>
                <a:effectLst/>
                <a:uLnTx/>
                <a:uFillTx/>
                <a:latin typeface="Meiryo UI"/>
                <a:ea typeface="Meiryo UI"/>
                <a:cs typeface="+mn-cs"/>
              </a:rPr>
              <a:t>準拠標準等は不明</a:t>
            </a:r>
            <a:r>
              <a:rPr kumimoji="1" lang="en-US" altLang="ja-JP" sz="1200" b="0" i="0" u="none" strike="noStrike" kern="1200" cap="none" spc="0" normalizeH="0" baseline="0" noProof="0" dirty="0">
                <a:ln>
                  <a:noFill/>
                </a:ln>
                <a:solidFill>
                  <a:srgbClr val="000000"/>
                </a:solidFill>
                <a:effectLst/>
                <a:uLnTx/>
                <a:uFillTx/>
                <a:latin typeface="Meiryo UI"/>
                <a:ea typeface="Meiryo UI"/>
                <a:cs typeface="+mn-cs"/>
              </a:rPr>
              <a:t>)</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200" b="0"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120" name="テキスト ボックス 119"/>
          <p:cNvSpPr txBox="1"/>
          <p:nvPr/>
        </p:nvSpPr>
        <p:spPr>
          <a:xfrm>
            <a:off x="6454346" y="3955303"/>
            <a:ext cx="1292142" cy="504427"/>
          </a:xfrm>
          <a:prstGeom prst="rect">
            <a:avLst/>
          </a:prstGeom>
        </p:spPr>
        <p:txBody>
          <a:bodyPr vert="horz" wrap="none" lIns="0" tIns="45720" rIns="0" bIns="45720" rtlCol="0" anchor="t" anchorCtr="0">
            <a:normAutofit fontScale="975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200" b="0" i="0" u="none" strike="noStrike" kern="1200" cap="none" spc="0" normalizeH="0" baseline="0" noProof="0" dirty="0">
                <a:ln>
                  <a:noFill/>
                </a:ln>
                <a:solidFill>
                  <a:srgbClr val="000000"/>
                </a:solidFill>
                <a:effectLst/>
                <a:uLnTx/>
                <a:uFillTx/>
                <a:latin typeface="Meiryo UI"/>
                <a:ea typeface="Meiryo UI"/>
                <a:cs typeface="+mn-cs"/>
              </a:rPr>
              <a:t>QR</a:t>
            </a:r>
            <a:r>
              <a:rPr kumimoji="1" lang="ja-JP" altLang="en-US" sz="1200" b="0" i="0" u="none" strike="noStrike" kern="1200" cap="none" spc="0" normalizeH="0" baseline="0" noProof="0" dirty="0">
                <a:ln>
                  <a:noFill/>
                </a:ln>
                <a:solidFill>
                  <a:srgbClr val="000000"/>
                </a:solidFill>
                <a:effectLst/>
                <a:uLnTx/>
                <a:uFillTx/>
                <a:latin typeface="Meiryo UI"/>
                <a:ea typeface="Meiryo UI"/>
                <a:cs typeface="+mn-cs"/>
              </a:rPr>
              <a:t>コードの読み取りによるログイン</a:t>
            </a:r>
            <a:endParaRPr kumimoji="1" lang="en-US" altLang="ja-JP" sz="1200" b="0" i="0" u="none" strike="noStrike" kern="1200" cap="none" spc="0" normalizeH="0" baseline="0" noProof="0" dirty="0">
              <a:ln>
                <a:noFill/>
              </a:ln>
              <a:solidFill>
                <a:srgbClr val="000000"/>
              </a:solidFill>
              <a:effectLst/>
              <a:uLnTx/>
              <a:uFillTx/>
              <a:latin typeface="Meiryo UI"/>
              <a:ea typeface="Meiryo UI"/>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Meiryo UI"/>
                <a:ea typeface="Meiryo UI"/>
                <a:cs typeface="+mn-cs"/>
              </a:rPr>
              <a:t>資格情報の選択的提示</a:t>
            </a:r>
          </a:p>
        </p:txBody>
      </p:sp>
      <p:cxnSp>
        <p:nvCxnSpPr>
          <p:cNvPr id="121" name="直線矢印コネクタ 120"/>
          <p:cNvCxnSpPr>
            <a:stCxn id="106" idx="0"/>
          </p:cNvCxnSpPr>
          <p:nvPr/>
        </p:nvCxnSpPr>
        <p:spPr>
          <a:xfrm flipH="1" flipV="1">
            <a:off x="2789028" y="5020368"/>
            <a:ext cx="0" cy="367839"/>
          </a:xfrm>
          <a:prstGeom prst="straightConnector1">
            <a:avLst/>
          </a:prstGeom>
          <a:ln w="3175">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sp>
        <p:nvSpPr>
          <p:cNvPr id="122" name="テキスト ボックス 121"/>
          <p:cNvSpPr txBox="1"/>
          <p:nvPr/>
        </p:nvSpPr>
        <p:spPr>
          <a:xfrm>
            <a:off x="3466802" y="4535802"/>
            <a:ext cx="1781355" cy="484566"/>
          </a:xfrm>
          <a:prstGeom prst="rect">
            <a:avLst/>
          </a:prstGeom>
        </p:spPr>
        <p:txBody>
          <a:bodyPr vert="horz" wrap="none" lIns="0" tIns="45720" rIns="0" bIns="45720" rtlCol="0" anchor="t" anchorCtr="0">
            <a:normAutofit fontScale="975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Arial"/>
                <a:ea typeface="Meiryo UI"/>
                <a:cs typeface="+mn-cs"/>
              </a:rPr>
              <a:t>資格情報の格納</a:t>
            </a:r>
          </a:p>
        </p:txBody>
      </p:sp>
      <p:sp>
        <p:nvSpPr>
          <p:cNvPr id="123" name="正方形/長方形 122"/>
          <p:cNvSpPr/>
          <p:nvPr/>
        </p:nvSpPr>
        <p:spPr>
          <a:xfrm>
            <a:off x="200052" y="900113"/>
            <a:ext cx="4868381" cy="1288045"/>
          </a:xfrm>
          <a:prstGeom prst="rect">
            <a:avLst/>
          </a:prstGeom>
        </p:spPr>
        <p:txBody>
          <a:bodyPr wrap="square">
            <a:spAutoFit/>
          </a:bodyPr>
          <a:lstStyle/>
          <a:p>
            <a:pPr marL="171450" marR="0" lvl="0" indent="-171450" algn="l" defTabSz="609559"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1" lang="ja-JP" altLang="en-US" sz="1050" b="0"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インド工科大学カンプール校（</a:t>
            </a:r>
            <a:r>
              <a:rPr kumimoji="1" lang="en-US" altLang="ja-JP" sz="1050" b="0"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IIT</a:t>
            </a:r>
            <a:r>
              <a:rPr kumimoji="1" lang="ja-JP" altLang="en-US" sz="1050" b="0"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）発の</a:t>
            </a:r>
            <a:r>
              <a:rPr kumimoji="1" lang="en-US" altLang="ja-JP" sz="1050" b="0"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SSI</a:t>
            </a:r>
            <a:r>
              <a:rPr kumimoji="1" lang="ja-JP" altLang="en-US" sz="1050" b="0"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ソリューション提供を行う団体である</a:t>
            </a:r>
            <a:r>
              <a:rPr kumimoji="1" lang="en-US" altLang="ja-JP" sz="1050" b="0" i="0" u="none" strike="noStrike" kern="1200" cap="none" spc="0" normalizeH="0" baseline="0" noProof="0" dirty="0" err="1">
                <a:ln>
                  <a:noFill/>
                </a:ln>
                <a:solidFill>
                  <a:srgbClr val="000000">
                    <a:lumMod val="85000"/>
                    <a:lumOff val="15000"/>
                  </a:srgbClr>
                </a:solidFill>
                <a:effectLst/>
                <a:uLnTx/>
                <a:uFillTx/>
                <a:latin typeface="Meiryo UI"/>
                <a:ea typeface="Meiryo UI"/>
                <a:cs typeface="Arial"/>
              </a:rPr>
              <a:t>Trential</a:t>
            </a:r>
            <a:r>
              <a:rPr kumimoji="1" lang="ja-JP" altLang="en-US" sz="1050" b="0"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は、同じく</a:t>
            </a:r>
            <a:r>
              <a:rPr kumimoji="1" lang="en-US" altLang="ja-JP" sz="1050" b="0"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IIT</a:t>
            </a:r>
            <a:r>
              <a:rPr kumimoji="1" lang="ja-JP" altLang="en-US" sz="1050" b="0"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発の非営利団体である</a:t>
            </a:r>
            <a:r>
              <a:rPr kumimoji="1" lang="en-US" altLang="ja-JP" sz="1050" b="0"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CRUBN</a:t>
            </a:r>
            <a:r>
              <a:rPr kumimoji="1" lang="ja-JP" altLang="en-US" sz="1050" b="0"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とともに、</a:t>
            </a:r>
            <a:r>
              <a:rPr kumimoji="1" lang="en-US" altLang="ja-JP" sz="1050" b="0"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SSI</a:t>
            </a:r>
            <a:r>
              <a:rPr kumimoji="1" lang="ja-JP" altLang="en-US" sz="1050" b="0"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ソリューションの提供を行っており、ブロックチェーンを基盤として、検証可能な資格情報の発行ポータル、デジタル</a:t>
            </a:r>
            <a:r>
              <a:rPr kumimoji="1" lang="en-US" altLang="ja-JP" sz="1050" b="0"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ID</a:t>
            </a:r>
            <a:r>
              <a:rPr kumimoji="1" lang="ja-JP" altLang="en-US" sz="1050" b="0"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ウォレットの「</a:t>
            </a:r>
            <a:r>
              <a:rPr kumimoji="1" lang="en-US" altLang="ja-JP" sz="1050" b="0" i="0" u="none" strike="noStrike" kern="1200" cap="none" spc="0" normalizeH="0" baseline="0" noProof="0" dirty="0" err="1">
                <a:ln>
                  <a:noFill/>
                </a:ln>
                <a:solidFill>
                  <a:srgbClr val="000000">
                    <a:lumMod val="85000"/>
                    <a:lumOff val="15000"/>
                  </a:srgbClr>
                </a:solidFill>
                <a:effectLst/>
                <a:uLnTx/>
                <a:uFillTx/>
                <a:latin typeface="Meiryo UI"/>
                <a:ea typeface="Meiryo UI"/>
                <a:cs typeface="Arial"/>
              </a:rPr>
              <a:t>Indisi</a:t>
            </a:r>
            <a:r>
              <a:rPr kumimoji="1" lang="en-US" altLang="ja-JP" sz="1050" b="0"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 Wallet</a:t>
            </a:r>
            <a:r>
              <a:rPr kumimoji="1" lang="ja-JP" altLang="en-US" sz="1050" b="0"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」と、検証サービスを提供する</a:t>
            </a:r>
            <a:endParaRPr kumimoji="1" lang="en-US" altLang="ja-JP" sz="1050" b="0" i="0" u="none" strike="noStrike" kern="1200" cap="none" spc="0" normalizeH="0" baseline="0" noProof="0" dirty="0">
              <a:ln>
                <a:noFill/>
              </a:ln>
              <a:solidFill>
                <a:srgbClr val="000000">
                  <a:lumMod val="85000"/>
                  <a:lumOff val="15000"/>
                </a:srgbClr>
              </a:solidFill>
              <a:effectLst/>
              <a:uLnTx/>
              <a:uFillTx/>
              <a:latin typeface="Meiryo UI"/>
              <a:ea typeface="Meiryo UI"/>
              <a:cs typeface="Arial"/>
            </a:endParaRPr>
          </a:p>
          <a:p>
            <a:pPr marL="171450" marR="0" lvl="0" indent="-171450" algn="l" defTabSz="609559"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1" lang="ja-JP" altLang="en-US" sz="1050" b="0"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ユーザーは資格情報の格納・選択的提示が可能である</a:t>
            </a:r>
            <a:r>
              <a:rPr kumimoji="1" lang="ja-JP" altLang="en-US" sz="1050" b="0" i="0" u="none" strike="noStrike" kern="1200" cap="none" spc="0" normalizeH="0" baseline="30000" noProof="0" dirty="0">
                <a:ln>
                  <a:noFill/>
                </a:ln>
                <a:solidFill>
                  <a:srgbClr val="000000">
                    <a:lumMod val="85000"/>
                    <a:lumOff val="15000"/>
                  </a:srgbClr>
                </a:solidFill>
                <a:effectLst/>
                <a:uLnTx/>
                <a:uFillTx/>
                <a:latin typeface="Meiryo UI"/>
                <a:ea typeface="Meiryo UI"/>
                <a:cs typeface="Arial"/>
              </a:rPr>
              <a:t>１</a:t>
            </a:r>
            <a:endParaRPr kumimoji="1" lang="en-US" altLang="ja-JP" sz="1050" b="0" i="0" u="none" strike="noStrike" kern="1200" cap="none" spc="0" normalizeH="0" baseline="30000" noProof="0" dirty="0">
              <a:ln>
                <a:noFill/>
              </a:ln>
              <a:solidFill>
                <a:srgbClr val="000000">
                  <a:lumMod val="85000"/>
                  <a:lumOff val="15000"/>
                </a:srgbClr>
              </a:solidFill>
              <a:effectLst/>
              <a:uLnTx/>
              <a:uFillTx/>
              <a:latin typeface="Meiryo UI"/>
              <a:ea typeface="Meiryo UI"/>
              <a:cs typeface="Arial"/>
            </a:endParaRPr>
          </a:p>
          <a:p>
            <a:pPr marL="171450" marR="0" lvl="0" indent="-171450" algn="l" defTabSz="609559"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1" lang="ja-JP" altLang="en-US" sz="1050" b="0"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学術証明書の発行・格納・提示や、医療、金融サービスにおける使用などを想定している</a:t>
            </a:r>
            <a:r>
              <a:rPr kumimoji="1" lang="ja-JP" altLang="en-US" sz="1050" b="0" i="0" u="none" strike="noStrike" kern="1200" cap="none" spc="0" normalizeH="0" baseline="30000" noProof="0" dirty="0">
                <a:ln>
                  <a:noFill/>
                </a:ln>
                <a:solidFill>
                  <a:srgbClr val="000000">
                    <a:lumMod val="85000"/>
                    <a:lumOff val="15000"/>
                  </a:srgbClr>
                </a:solidFill>
                <a:effectLst/>
                <a:uLnTx/>
                <a:uFillTx/>
                <a:latin typeface="Meiryo UI"/>
                <a:ea typeface="Meiryo UI"/>
                <a:cs typeface="Arial"/>
              </a:rPr>
              <a:t>２</a:t>
            </a:r>
            <a:endParaRPr kumimoji="1" lang="en-US" altLang="ja-JP" sz="1050" b="0" i="0" u="none" strike="noStrike" kern="1200" cap="none" spc="0" normalizeH="0" baseline="30000" noProof="0" dirty="0">
              <a:ln>
                <a:noFill/>
              </a:ln>
              <a:solidFill>
                <a:srgbClr val="000000">
                  <a:lumMod val="85000"/>
                  <a:lumOff val="15000"/>
                </a:srgbClr>
              </a:solidFill>
              <a:effectLst/>
              <a:uLnTx/>
              <a:uFillTx/>
              <a:latin typeface="Meiryo UI"/>
              <a:ea typeface="Meiryo UI"/>
              <a:cs typeface="Arial"/>
            </a:endParaRPr>
          </a:p>
        </p:txBody>
      </p:sp>
      <p:sp>
        <p:nvSpPr>
          <p:cNvPr id="124" name="正方形/長方形 123"/>
          <p:cNvSpPr/>
          <p:nvPr/>
        </p:nvSpPr>
        <p:spPr>
          <a:xfrm>
            <a:off x="174987" y="6493286"/>
            <a:ext cx="6724630"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rgbClr val="000000"/>
                </a:solidFill>
                <a:effectLst/>
                <a:uLnTx/>
                <a:uFillTx/>
                <a:latin typeface="Meiryo UI"/>
                <a:ea typeface="Meiryo UI"/>
                <a:cs typeface="+mn-cs"/>
              </a:rPr>
              <a:t>出所）１　</a:t>
            </a:r>
            <a:r>
              <a:rPr kumimoji="1" lang="en-US" altLang="ja-JP" sz="900" b="0" i="0" u="none" strike="noStrike" kern="1200" cap="none" spc="0" normalizeH="0" baseline="0" noProof="0" dirty="0">
                <a:ln>
                  <a:noFill/>
                </a:ln>
                <a:solidFill>
                  <a:srgbClr val="000000"/>
                </a:solidFill>
                <a:effectLst/>
                <a:uLnTx/>
                <a:uFillTx/>
                <a:latin typeface="Meiryo UI"/>
                <a:ea typeface="Meiryo UI"/>
                <a:cs typeface="+mn-cs"/>
              </a:rPr>
              <a:t>https://www.trential.com/digital-credentials</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rgbClr val="000000"/>
                </a:solidFill>
                <a:effectLst/>
                <a:uLnTx/>
                <a:uFillTx/>
                <a:latin typeface="Meiryo UI"/>
                <a:ea typeface="Meiryo UI"/>
                <a:cs typeface="+mn-cs"/>
              </a:rPr>
              <a:t>　　　　 ２　</a:t>
            </a:r>
            <a:r>
              <a:rPr kumimoji="1" lang="en-US" altLang="ja-JP" sz="900" b="0" i="0" u="none" strike="noStrike" kern="1200" cap="none" spc="0" normalizeH="0" baseline="0" noProof="0" dirty="0">
                <a:ln>
                  <a:noFill/>
                </a:ln>
                <a:solidFill>
                  <a:srgbClr val="000000"/>
                </a:solidFill>
                <a:effectLst/>
                <a:uLnTx/>
                <a:uFillTx/>
                <a:latin typeface="Meiryo UI"/>
                <a:ea typeface="Meiryo UI"/>
                <a:cs typeface="+mn-cs"/>
              </a:rPr>
              <a:t>https://www.ssi.crubn.com/</a:t>
            </a:r>
          </a:p>
        </p:txBody>
      </p:sp>
      <p:pic>
        <p:nvPicPr>
          <p:cNvPr id="125" name="図 12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8315" y="4019378"/>
            <a:ext cx="798583" cy="798583"/>
          </a:xfrm>
          <a:prstGeom prst="rect">
            <a:avLst/>
          </a:prstGeom>
        </p:spPr>
      </p:pic>
      <p:cxnSp>
        <p:nvCxnSpPr>
          <p:cNvPr id="126" name="カギ線コネクタ 125"/>
          <p:cNvCxnSpPr>
            <a:stCxn id="125" idx="0"/>
            <a:endCxn id="127" idx="0"/>
          </p:cNvCxnSpPr>
          <p:nvPr/>
        </p:nvCxnSpPr>
        <p:spPr>
          <a:xfrm rot="5400000" flipH="1" flipV="1">
            <a:off x="3060154" y="1831375"/>
            <a:ext cx="185456" cy="4190550"/>
          </a:xfrm>
          <a:prstGeom prst="bentConnector3">
            <a:avLst>
              <a:gd name="adj1" fmla="val 223264"/>
            </a:avLst>
          </a:prstGeom>
          <a:ln w="3175">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sp>
        <p:nvSpPr>
          <p:cNvPr id="127" name="正方形/長方形 126"/>
          <p:cNvSpPr/>
          <p:nvPr/>
        </p:nvSpPr>
        <p:spPr>
          <a:xfrm>
            <a:off x="4998720" y="3833922"/>
            <a:ext cx="498874" cy="309942"/>
          </a:xfrm>
          <a:prstGeom prst="rect">
            <a:avLst/>
          </a:prstGeom>
          <a:no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4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128" name="テキスト ボックス 127"/>
          <p:cNvSpPr txBox="1"/>
          <p:nvPr/>
        </p:nvSpPr>
        <p:spPr>
          <a:xfrm>
            <a:off x="610934" y="4811839"/>
            <a:ext cx="914400" cy="292777"/>
          </a:xfrm>
          <a:prstGeom prst="rect">
            <a:avLst/>
          </a:prstGeom>
        </p:spPr>
        <p:txBody>
          <a:bodyPr vert="horz" wrap="none" lIns="0" tIns="45720" rIns="0" bIns="45720" rtlCol="0" anchor="t" anchorCtr="0">
            <a:normAutofit fontScale="975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200" b="0" i="0" u="none" strike="noStrike" kern="1200" cap="none" spc="0" normalizeH="0" baseline="0" noProof="0" dirty="0">
                <a:ln>
                  <a:noFill/>
                </a:ln>
                <a:solidFill>
                  <a:srgbClr val="000000"/>
                </a:solidFill>
                <a:effectLst/>
                <a:uLnTx/>
                <a:uFillTx/>
                <a:latin typeface="Meiryo UI"/>
                <a:ea typeface="Meiryo UI"/>
                <a:cs typeface="+mn-cs"/>
              </a:rPr>
              <a:t>CRUBN</a:t>
            </a:r>
            <a:endParaRPr kumimoji="1" lang="ja-JP" altLang="en-US" sz="1200" b="0" i="0" u="none" strike="noStrike" kern="1200" cap="none" spc="0" normalizeH="0" baseline="0" noProof="0" dirty="0">
              <a:ln>
                <a:noFill/>
              </a:ln>
              <a:solidFill>
                <a:srgbClr val="000000"/>
              </a:solidFill>
              <a:effectLst/>
              <a:uLnTx/>
              <a:uFillTx/>
              <a:latin typeface="Meiryo UI"/>
              <a:ea typeface="Meiryo UI"/>
              <a:cs typeface="+mn-cs"/>
            </a:endParaRPr>
          </a:p>
        </p:txBody>
      </p:sp>
      <p:cxnSp>
        <p:nvCxnSpPr>
          <p:cNvPr id="129" name="カギ線コネクタ 128"/>
          <p:cNvCxnSpPr>
            <a:stCxn id="128" idx="2"/>
            <a:endCxn id="106" idx="1"/>
          </p:cNvCxnSpPr>
          <p:nvPr/>
        </p:nvCxnSpPr>
        <p:spPr>
          <a:xfrm rot="16200000" flipH="1">
            <a:off x="1399332" y="4773418"/>
            <a:ext cx="682883" cy="1345278"/>
          </a:xfrm>
          <a:prstGeom prst="bentConnector2">
            <a:avLst/>
          </a:prstGeom>
          <a:ln w="3175">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sp>
        <p:nvSpPr>
          <p:cNvPr id="130" name="テキスト ボックス 129"/>
          <p:cNvSpPr txBox="1"/>
          <p:nvPr/>
        </p:nvSpPr>
        <p:spPr>
          <a:xfrm>
            <a:off x="695152" y="5815114"/>
            <a:ext cx="914400" cy="292777"/>
          </a:xfrm>
          <a:prstGeom prst="rect">
            <a:avLst/>
          </a:prstGeom>
        </p:spPr>
        <p:txBody>
          <a:bodyPr vert="horz" wrap="none" lIns="0" tIns="45720" rIns="0" bIns="45720" rtlCol="0" anchor="t" anchorCtr="0">
            <a:normAutofit fontScale="975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Meiryo UI"/>
                <a:ea typeface="Meiryo UI"/>
                <a:cs typeface="+mn-cs"/>
              </a:rPr>
              <a:t>発行ポータルの提供</a:t>
            </a:r>
          </a:p>
        </p:txBody>
      </p:sp>
      <p:sp>
        <p:nvSpPr>
          <p:cNvPr id="131" name="テキスト ボックス 130"/>
          <p:cNvSpPr txBox="1"/>
          <p:nvPr/>
        </p:nvSpPr>
        <p:spPr>
          <a:xfrm>
            <a:off x="2824205" y="3348446"/>
            <a:ext cx="914400" cy="292777"/>
          </a:xfrm>
          <a:prstGeom prst="rect">
            <a:avLst/>
          </a:prstGeom>
        </p:spPr>
        <p:txBody>
          <a:bodyPr vert="horz" wrap="none" lIns="0" tIns="45720" rIns="0" bIns="45720" rtlCol="0" anchor="t" anchorCtr="0">
            <a:normAutofit fontScale="975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Meiryo UI"/>
                <a:ea typeface="Meiryo UI"/>
                <a:cs typeface="+mn-cs"/>
              </a:rPr>
              <a:t>モバイルアプリケーションの提供</a:t>
            </a:r>
          </a:p>
        </p:txBody>
      </p:sp>
      <p:sp>
        <p:nvSpPr>
          <p:cNvPr id="132" name="正方形/長方形 131"/>
          <p:cNvSpPr/>
          <p:nvPr/>
        </p:nvSpPr>
        <p:spPr>
          <a:xfrm>
            <a:off x="4728513" y="4697600"/>
            <a:ext cx="1006109" cy="276999"/>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200" b="0" i="0" u="none" strike="noStrike" kern="1200" cap="none" spc="0" normalizeH="0" baseline="0" noProof="0" dirty="0" err="1">
                <a:ln>
                  <a:noFill/>
                </a:ln>
                <a:solidFill>
                  <a:srgbClr val="000000"/>
                </a:solidFill>
                <a:effectLst/>
                <a:uLnTx/>
                <a:uFillTx/>
                <a:latin typeface="Arial"/>
                <a:ea typeface="Meiryo UI"/>
                <a:cs typeface="+mn-cs"/>
              </a:rPr>
              <a:t>Indisi</a:t>
            </a:r>
            <a:r>
              <a:rPr kumimoji="1" lang="en-US" altLang="ja-JP" sz="1200" b="0" i="0" u="none" strike="noStrike" kern="1200" cap="none" spc="0" normalizeH="0" baseline="0" noProof="0" dirty="0">
                <a:ln>
                  <a:noFill/>
                </a:ln>
                <a:solidFill>
                  <a:srgbClr val="000000"/>
                </a:solidFill>
                <a:effectLst/>
                <a:uLnTx/>
                <a:uFillTx/>
                <a:latin typeface="Arial"/>
                <a:ea typeface="Meiryo UI"/>
                <a:cs typeface="+mn-cs"/>
              </a:rPr>
              <a:t> Wallet</a:t>
            </a:r>
            <a:endParaRPr kumimoji="1" lang="ja-JP" altLang="en-US" sz="1200" b="0" i="0" u="none" strike="noStrike" kern="1200" cap="none" spc="0" normalizeH="0" baseline="0" noProof="0" dirty="0">
              <a:ln>
                <a:noFill/>
              </a:ln>
              <a:solidFill>
                <a:srgbClr val="000000"/>
              </a:solidFill>
              <a:effectLst/>
              <a:uLnTx/>
              <a:uFillTx/>
              <a:latin typeface="Arial"/>
              <a:ea typeface="Meiryo UI"/>
              <a:cs typeface="+mn-cs"/>
            </a:endParaRPr>
          </a:p>
        </p:txBody>
      </p:sp>
    </p:spTree>
    <p:extLst>
      <p:ext uri="{BB962C8B-B14F-4D97-AF65-F5344CB8AC3E}">
        <p14:creationId xmlns:p14="http://schemas.microsoft.com/office/powerpoint/2010/main" val="1081764752"/>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プレースホルダー 2"/>
          <p:cNvSpPr>
            <a:spLocks noGrp="1"/>
          </p:cNvSpPr>
          <p:nvPr>
            <p:ph type="body" sz="quarter" idx="11"/>
          </p:nvPr>
        </p:nvSpPr>
        <p:spPr>
          <a:xfrm>
            <a:off x="331490" y="2717803"/>
            <a:ext cx="9574509" cy="3060698"/>
          </a:xfrm>
        </p:spPr>
        <p:txBody>
          <a:bodyPr/>
          <a:lstStyle/>
          <a:p>
            <a:r>
              <a:rPr lang="en-US" altLang="ja-JP" sz="2400" b="1" dirty="0"/>
              <a:t>3.3 </a:t>
            </a:r>
            <a:r>
              <a:rPr lang="ja-JP" altLang="en-US" sz="2400" b="1" dirty="0"/>
              <a:t>詳細調査結果：自己主権型／分散型アイデンティティに関する取り組み</a:t>
            </a:r>
            <a:r>
              <a:rPr lang="en-US" altLang="ja-JP" sz="2400" b="1" dirty="0"/>
              <a:t/>
            </a:r>
            <a:br>
              <a:rPr lang="en-US" altLang="ja-JP" sz="2400" b="1" dirty="0"/>
            </a:br>
            <a:r>
              <a:rPr kumimoji="1" lang="ja-JP" altLang="en-US" sz="2400" b="1" dirty="0"/>
              <a:t>　</a:t>
            </a:r>
            <a:r>
              <a:rPr lang="en-US" altLang="ja-JP" sz="2400" b="1" dirty="0"/>
              <a:t>3.3.5 </a:t>
            </a:r>
            <a:r>
              <a:rPr lang="ja-JP" altLang="en-US" sz="2400" b="1" dirty="0"/>
              <a:t>自己主権型／分散型アイデンティティに関する取り組みに関する総括</a:t>
            </a:r>
            <a:endParaRPr lang="en-US" altLang="ja-JP" sz="2400" b="1" dirty="0"/>
          </a:p>
        </p:txBody>
      </p:sp>
    </p:spTree>
    <p:extLst>
      <p:ext uri="{BB962C8B-B14F-4D97-AF65-F5344CB8AC3E}">
        <p14:creationId xmlns:p14="http://schemas.microsoft.com/office/powerpoint/2010/main" val="2681580487"/>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タイトル 7"/>
          <p:cNvSpPr>
            <a:spLocks noGrp="1"/>
          </p:cNvSpPr>
          <p:nvPr>
            <p:ph type="title"/>
          </p:nvPr>
        </p:nvSpPr>
        <p:spPr>
          <a:xfrm>
            <a:off x="331490" y="164692"/>
            <a:ext cx="9243021" cy="497459"/>
          </a:xfrm>
        </p:spPr>
        <p:txBody>
          <a:bodyPr>
            <a:normAutofit fontScale="90000"/>
          </a:bodyPr>
          <a:lstStyle/>
          <a:p>
            <a:r>
              <a:rPr lang="en-US" altLang="ja-JP" sz="1100" dirty="0">
                <a:solidFill>
                  <a:srgbClr val="002060"/>
                </a:solidFill>
              </a:rPr>
              <a:t>3.3.5</a:t>
            </a:r>
            <a:r>
              <a:rPr lang="ja-JP" altLang="en-US" sz="1100" dirty="0">
                <a:solidFill>
                  <a:srgbClr val="002060"/>
                </a:solidFill>
              </a:rPr>
              <a:t>　自己主権型／分散型アイデンティティに関する取り組みに関する総括　</a:t>
            </a:r>
            <a:r>
              <a:rPr lang="en-US" altLang="ja-JP" sz="1100" b="1" spc="0" dirty="0">
                <a:solidFill>
                  <a:srgbClr val="002060"/>
                </a:solidFill>
              </a:rPr>
              <a:t/>
            </a:r>
            <a:br>
              <a:rPr lang="en-US" altLang="ja-JP" sz="1100" b="1" spc="0" dirty="0">
                <a:solidFill>
                  <a:srgbClr val="002060"/>
                </a:solidFill>
              </a:rPr>
            </a:br>
            <a:r>
              <a:rPr lang="ja-JP" altLang="en-US" sz="2000" b="1" spc="0" dirty="0">
                <a:solidFill>
                  <a:srgbClr val="002060"/>
                </a:solidFill>
              </a:rPr>
              <a:t>自己主権型／分散型アイデンティティに関する政府の</a:t>
            </a:r>
            <a:r>
              <a:rPr lang="ja-JP" altLang="en-US" sz="2000" dirty="0">
                <a:solidFill>
                  <a:srgbClr val="002060"/>
                </a:solidFill>
              </a:rPr>
              <a:t>取り組み</a:t>
            </a:r>
            <a:endParaRPr lang="ja-JP" altLang="en-US" sz="3100" b="1" spc="0" dirty="0">
              <a:solidFill>
                <a:srgbClr val="002060"/>
              </a:solidFill>
            </a:endParaRPr>
          </a:p>
        </p:txBody>
      </p:sp>
      <p:graphicFrame>
        <p:nvGraphicFramePr>
          <p:cNvPr id="3" name="表 2"/>
          <p:cNvGraphicFramePr>
            <a:graphicFrameLocks noGrp="1"/>
          </p:cNvGraphicFramePr>
          <p:nvPr>
            <p:extLst>
              <p:ext uri="{D42A27DB-BD31-4B8C-83A1-F6EECF244321}">
                <p14:modId xmlns:p14="http://schemas.microsoft.com/office/powerpoint/2010/main" val="1608093763"/>
              </p:ext>
            </p:extLst>
          </p:nvPr>
        </p:nvGraphicFramePr>
        <p:xfrm>
          <a:off x="323009" y="2383126"/>
          <a:ext cx="9266878" cy="4267200"/>
        </p:xfrm>
        <a:graphic>
          <a:graphicData uri="http://schemas.openxmlformats.org/drawingml/2006/table">
            <a:tbl>
              <a:tblPr firstRow="1" bandRow="1">
                <a:tableStyleId>{5C22544A-7EE6-4342-B048-85BDC9FD1C3A}</a:tableStyleId>
              </a:tblPr>
              <a:tblGrid>
                <a:gridCol w="338878">
                  <a:extLst>
                    <a:ext uri="{9D8B030D-6E8A-4147-A177-3AD203B41FA5}">
                      <a16:colId xmlns:a16="http://schemas.microsoft.com/office/drawing/2014/main" val="1629416870"/>
                    </a:ext>
                  </a:extLst>
                </a:gridCol>
                <a:gridCol w="4356000">
                  <a:extLst>
                    <a:ext uri="{9D8B030D-6E8A-4147-A177-3AD203B41FA5}">
                      <a16:colId xmlns:a16="http://schemas.microsoft.com/office/drawing/2014/main" val="2623269636"/>
                    </a:ext>
                  </a:extLst>
                </a:gridCol>
                <a:gridCol w="2268000">
                  <a:extLst>
                    <a:ext uri="{9D8B030D-6E8A-4147-A177-3AD203B41FA5}">
                      <a16:colId xmlns:a16="http://schemas.microsoft.com/office/drawing/2014/main" val="600094166"/>
                    </a:ext>
                  </a:extLst>
                </a:gridCol>
                <a:gridCol w="2304000">
                  <a:extLst>
                    <a:ext uri="{9D8B030D-6E8A-4147-A177-3AD203B41FA5}">
                      <a16:colId xmlns:a16="http://schemas.microsoft.com/office/drawing/2014/main" val="3733704555"/>
                    </a:ext>
                  </a:extLst>
                </a:gridCol>
              </a:tblGrid>
              <a:tr h="282924">
                <a:tc rowSpan="2">
                  <a:txBody>
                    <a:bodyPr/>
                    <a:lstStyle/>
                    <a:p>
                      <a:endParaRPr kumimoji="1" lang="ja-JP" altLang="en-US" dirty="0">
                        <a:latin typeface="+mn-ea"/>
                        <a:ea typeface="+mn-ea"/>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ap="flat" cmpd="sng" algn="ctr">
                      <a:solidFill>
                        <a:schemeClr val="bg1"/>
                      </a:solidFill>
                      <a:prstDash val="solid"/>
                      <a:round/>
                      <a:headEnd type="none" w="med" len="med"/>
                      <a:tailEnd type="none" w="med" len="med"/>
                    </a:lnTlToBr>
                    <a:solidFill>
                      <a:schemeClr val="accent2">
                        <a:lumMod val="90000"/>
                        <a:lumOff val="10000"/>
                      </a:schemeClr>
                    </a:solidFill>
                  </a:tcPr>
                </a:tc>
                <a:tc gridSpan="3">
                  <a:txBody>
                    <a:bodyPr/>
                    <a:lstStyle/>
                    <a:p>
                      <a:pPr algn="ctr"/>
                      <a:r>
                        <a:rPr kumimoji="1" lang="ja-JP" altLang="en-US" sz="1400" b="1" dirty="0">
                          <a:solidFill>
                            <a:schemeClr val="bg1"/>
                          </a:solidFill>
                          <a:latin typeface="+mn-ea"/>
                          <a:ea typeface="+mn-ea"/>
                        </a:rPr>
                        <a:t>欧州</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90000"/>
                        <a:lumOff val="10000"/>
                      </a:schemeClr>
                    </a:solidFill>
                  </a:tcPr>
                </a:tc>
                <a:tc hMerge="1">
                  <a:txBody>
                    <a:bodyPr/>
                    <a:lstStyle/>
                    <a:p>
                      <a:endParaRPr kumimoji="1" lang="ja-JP" altLang="en-US" dirty="0"/>
                    </a:p>
                  </a:txBody>
                  <a:tcPr/>
                </a:tc>
                <a:tc hMerge="1">
                  <a:txBody>
                    <a:bodyPr/>
                    <a:lstStyle/>
                    <a:p>
                      <a:endParaRPr kumimoji="1" lang="ja-JP" altLang="en-US" dirty="0"/>
                    </a:p>
                  </a:txBody>
                  <a:tcPr/>
                </a:tc>
                <a:extLst>
                  <a:ext uri="{0D108BD9-81ED-4DB2-BD59-A6C34878D82A}">
                    <a16:rowId xmlns:a16="http://schemas.microsoft.com/office/drawing/2014/main" val="800434596"/>
                  </a:ext>
                </a:extLst>
              </a:tr>
              <a:tr h="282924">
                <a:tc vMerge="1">
                  <a:txBody>
                    <a:bodyPr/>
                    <a:lstStyle/>
                    <a:p>
                      <a:endParaRPr kumimoji="1" lang="ja-JP" altLang="en-US" dirty="0"/>
                    </a:p>
                  </a:txBody>
                  <a:tcPr/>
                </a:tc>
                <a:tc>
                  <a:txBody>
                    <a:bodyPr/>
                    <a:lstStyle/>
                    <a:p>
                      <a:pPr algn="ctr"/>
                      <a:r>
                        <a:rPr kumimoji="1" lang="en-US" altLang="ja-JP" sz="1400" b="1" dirty="0">
                          <a:solidFill>
                            <a:schemeClr val="bg1"/>
                          </a:solidFill>
                          <a:latin typeface="+mn-ea"/>
                          <a:ea typeface="+mn-ea"/>
                        </a:rPr>
                        <a:t>EU</a:t>
                      </a:r>
                      <a:endParaRPr kumimoji="1" lang="ja-JP" altLang="en-US" sz="1400" b="1" dirty="0">
                        <a:solidFill>
                          <a:schemeClr val="bg1"/>
                        </a:solidFill>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90000"/>
                        <a:lumOff val="10000"/>
                      </a:schemeClr>
                    </a:solidFill>
                  </a:tcPr>
                </a:tc>
                <a:tc>
                  <a:txBody>
                    <a:bodyPr/>
                    <a:lstStyle/>
                    <a:p>
                      <a:pPr algn="ctr"/>
                      <a:r>
                        <a:rPr kumimoji="1" lang="ja-JP" altLang="en-US" sz="1400" b="1" dirty="0">
                          <a:solidFill>
                            <a:schemeClr val="bg1"/>
                          </a:solidFill>
                          <a:latin typeface="+mn-ea"/>
                          <a:ea typeface="+mn-ea"/>
                        </a:rPr>
                        <a:t>ドイツ</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90000"/>
                        <a:lumOff val="10000"/>
                      </a:schemeClr>
                    </a:solidFill>
                  </a:tcPr>
                </a:tc>
                <a:tc>
                  <a:txBody>
                    <a:bodyPr/>
                    <a:lstStyle/>
                    <a:p>
                      <a:pPr algn="ctr"/>
                      <a:r>
                        <a:rPr kumimoji="1" lang="ja-JP" altLang="en-US" sz="1400" b="1" dirty="0">
                          <a:solidFill>
                            <a:schemeClr val="bg1"/>
                          </a:solidFill>
                          <a:latin typeface="+mn-ea"/>
                          <a:ea typeface="+mn-ea"/>
                        </a:rPr>
                        <a:t>イギリス</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90000"/>
                        <a:lumOff val="10000"/>
                      </a:schemeClr>
                    </a:solidFill>
                  </a:tcPr>
                </a:tc>
                <a:extLst>
                  <a:ext uri="{0D108BD9-81ED-4DB2-BD59-A6C34878D82A}">
                    <a16:rowId xmlns:a16="http://schemas.microsoft.com/office/drawing/2014/main" val="1708189065"/>
                  </a:ext>
                </a:extLst>
              </a:tr>
              <a:tr h="3352644">
                <a:tc>
                  <a:txBody>
                    <a:bodyPr/>
                    <a:lstStyle/>
                    <a:p>
                      <a:pPr algn="ctr"/>
                      <a:r>
                        <a:rPr kumimoji="1" lang="ja-JP" altLang="en-US" sz="1200" b="1" dirty="0">
                          <a:solidFill>
                            <a:schemeClr val="bg1"/>
                          </a:solidFill>
                          <a:latin typeface="+mn-ea"/>
                          <a:ea typeface="+mn-ea"/>
                        </a:rPr>
                        <a:t>政</a:t>
                      </a:r>
                      <a:endParaRPr kumimoji="1" lang="en-US" altLang="ja-JP" sz="1200" b="1" dirty="0">
                        <a:solidFill>
                          <a:schemeClr val="bg1"/>
                        </a:solidFill>
                        <a:latin typeface="+mn-ea"/>
                        <a:ea typeface="+mn-ea"/>
                      </a:endParaRPr>
                    </a:p>
                    <a:p>
                      <a:pPr algn="ctr"/>
                      <a:r>
                        <a:rPr kumimoji="1" lang="ja-JP" altLang="en-US" sz="1200" b="1" dirty="0">
                          <a:solidFill>
                            <a:schemeClr val="bg1"/>
                          </a:solidFill>
                          <a:latin typeface="+mn-ea"/>
                          <a:ea typeface="+mn-ea"/>
                        </a:rPr>
                        <a:t>府</a:t>
                      </a:r>
                      <a:endParaRPr kumimoji="1" lang="en-US" altLang="ja-JP" sz="1200" b="1" dirty="0">
                        <a:solidFill>
                          <a:schemeClr val="bg1"/>
                        </a:solidFill>
                        <a:latin typeface="+mn-ea"/>
                        <a:ea typeface="+mn-ea"/>
                      </a:endParaRPr>
                    </a:p>
                    <a:p>
                      <a:pPr algn="ctr"/>
                      <a:r>
                        <a:rPr kumimoji="1" lang="ja-JP" altLang="en-US" sz="1200" b="1" dirty="0">
                          <a:solidFill>
                            <a:schemeClr val="bg1"/>
                          </a:solidFill>
                          <a:latin typeface="+mn-ea"/>
                          <a:ea typeface="+mn-ea"/>
                        </a:rPr>
                        <a:t>に</a:t>
                      </a:r>
                      <a:endParaRPr kumimoji="1" lang="en-US" altLang="ja-JP" sz="1200" b="1" dirty="0">
                        <a:solidFill>
                          <a:schemeClr val="bg1"/>
                        </a:solidFill>
                        <a:latin typeface="+mn-ea"/>
                        <a:ea typeface="+mn-ea"/>
                      </a:endParaRPr>
                    </a:p>
                    <a:p>
                      <a:pPr algn="ctr"/>
                      <a:r>
                        <a:rPr kumimoji="1" lang="ja-JP" altLang="en-US" sz="1200" b="1" dirty="0">
                          <a:solidFill>
                            <a:schemeClr val="bg1"/>
                          </a:solidFill>
                          <a:latin typeface="+mn-ea"/>
                          <a:ea typeface="+mn-ea"/>
                        </a:rPr>
                        <a:t>よ</a:t>
                      </a:r>
                      <a:endParaRPr kumimoji="1" lang="en-US" altLang="ja-JP" sz="1200" b="1" dirty="0">
                        <a:solidFill>
                          <a:schemeClr val="bg1"/>
                        </a:solidFill>
                        <a:latin typeface="+mn-ea"/>
                        <a:ea typeface="+mn-ea"/>
                      </a:endParaRPr>
                    </a:p>
                    <a:p>
                      <a:pPr algn="ctr"/>
                      <a:r>
                        <a:rPr kumimoji="1" lang="ja-JP" altLang="en-US" sz="1200" b="1" dirty="0">
                          <a:solidFill>
                            <a:schemeClr val="bg1"/>
                          </a:solidFill>
                          <a:latin typeface="+mn-ea"/>
                          <a:ea typeface="+mn-ea"/>
                        </a:rPr>
                        <a:t>る</a:t>
                      </a:r>
                      <a:endParaRPr kumimoji="1" lang="en-US" altLang="ja-JP" sz="1200" b="1" dirty="0">
                        <a:solidFill>
                          <a:schemeClr val="bg1"/>
                        </a:solidFill>
                        <a:latin typeface="+mn-ea"/>
                        <a:ea typeface="+mn-ea"/>
                      </a:endParaRPr>
                    </a:p>
                    <a:p>
                      <a:pPr algn="ctr"/>
                      <a:r>
                        <a:rPr kumimoji="1" lang="ja-JP" altLang="en-US" sz="1200" b="1" dirty="0">
                          <a:solidFill>
                            <a:schemeClr val="bg1"/>
                          </a:solidFill>
                          <a:latin typeface="+mn-ea"/>
                          <a:ea typeface="+mn-ea"/>
                        </a:rPr>
                        <a:t>取り組み</a:t>
                      </a:r>
                      <a:endParaRPr kumimoji="1" lang="en-US" altLang="ja-JP" sz="1200" b="1" dirty="0">
                        <a:solidFill>
                          <a:schemeClr val="bg1"/>
                        </a:solidFill>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90000"/>
                        <a:lumOff val="10000"/>
                      </a:schemeClr>
                    </a:solidFill>
                  </a:tcPr>
                </a:tc>
                <a:tc>
                  <a:txBody>
                    <a:bodyPr/>
                    <a:lstStyle/>
                    <a:p>
                      <a:pPr marL="0" marR="0" lvl="0" indent="0" algn="l" defTabSz="609559" rtl="0" eaLnBrk="1" fontAlgn="auto" latinLnBrk="0" hangingPunct="1">
                        <a:lnSpc>
                          <a:spcPct val="100000"/>
                        </a:lnSpc>
                        <a:spcBef>
                          <a:spcPts val="0"/>
                        </a:spcBef>
                        <a:spcAft>
                          <a:spcPts val="0"/>
                        </a:spcAft>
                        <a:buClrTx/>
                        <a:buSzTx/>
                        <a:buFont typeface="Arial" panose="020B0604020202020204" pitchFamily="34" charset="0"/>
                        <a:buNone/>
                        <a:tabLst/>
                        <a:defRPr/>
                      </a:pPr>
                      <a:r>
                        <a:rPr lang="en-US" altLang="ja-JP" sz="900" b="1" i="0" u="sng" strike="noStrike" dirty="0" smtClean="0">
                          <a:solidFill>
                            <a:srgbClr val="000000"/>
                          </a:solidFill>
                          <a:effectLst/>
                          <a:latin typeface="+mn-ea"/>
                          <a:ea typeface="+mn-ea"/>
                        </a:rPr>
                        <a:t>ESSIF</a:t>
                      </a:r>
                      <a:r>
                        <a:rPr lang="ja-JP" altLang="en-US" sz="900" b="1" i="0" u="sng" strike="noStrike" dirty="0" smtClean="0">
                          <a:solidFill>
                            <a:srgbClr val="000000"/>
                          </a:solidFill>
                          <a:effectLst/>
                          <a:latin typeface="+mn-ea"/>
                          <a:ea typeface="+mn-ea"/>
                        </a:rPr>
                        <a:t>（</a:t>
                      </a:r>
                      <a:r>
                        <a:rPr lang="en-US" altLang="ja-JP" sz="900" b="1" i="0" u="sng" strike="noStrike" dirty="0" smtClean="0">
                          <a:solidFill>
                            <a:srgbClr val="000000"/>
                          </a:solidFill>
                          <a:effectLst/>
                          <a:latin typeface="+mn-ea"/>
                          <a:ea typeface="+mn-ea"/>
                        </a:rPr>
                        <a:t>2014</a:t>
                      </a:r>
                      <a:r>
                        <a:rPr lang="ja-JP" altLang="en-US" sz="900" b="1" i="0" u="sng" strike="noStrike" dirty="0" smtClean="0">
                          <a:solidFill>
                            <a:srgbClr val="000000"/>
                          </a:solidFill>
                          <a:effectLst/>
                          <a:latin typeface="+mn-ea"/>
                          <a:ea typeface="+mn-ea"/>
                        </a:rPr>
                        <a:t>年～）</a:t>
                      </a:r>
                      <a:endParaRPr lang="en-US" altLang="ja-JP" sz="900" b="1" i="0" u="sng" strike="noStrike" dirty="0" smtClean="0">
                        <a:solidFill>
                          <a:srgbClr val="000000"/>
                        </a:solidFill>
                        <a:effectLst/>
                        <a:latin typeface="+mn-ea"/>
                        <a:ea typeface="+mn-ea"/>
                      </a:endParaRPr>
                    </a:p>
                    <a:p>
                      <a:pPr marL="0" marR="0" lvl="0" indent="0" algn="l" defTabSz="609559" rtl="0" eaLnBrk="1" fontAlgn="auto" latinLnBrk="0" hangingPunct="1">
                        <a:lnSpc>
                          <a:spcPct val="100000"/>
                        </a:lnSpc>
                        <a:spcBef>
                          <a:spcPts val="0"/>
                        </a:spcBef>
                        <a:spcAft>
                          <a:spcPts val="0"/>
                        </a:spcAft>
                        <a:buClrTx/>
                        <a:buSzTx/>
                        <a:buFont typeface="Arial" panose="020B0604020202020204" pitchFamily="34" charset="0"/>
                        <a:buNone/>
                        <a:tabLst/>
                        <a:defRPr/>
                      </a:pPr>
                      <a:r>
                        <a:rPr lang="en-US" altLang="ja-JP" sz="900" b="0" i="0" u="none" strike="noStrike" dirty="0" smtClean="0">
                          <a:solidFill>
                            <a:srgbClr val="000000"/>
                          </a:solidFill>
                          <a:effectLst/>
                          <a:latin typeface="+mn-ea"/>
                          <a:ea typeface="+mn-ea"/>
                        </a:rPr>
                        <a:t>EBSI</a:t>
                      </a:r>
                      <a:r>
                        <a:rPr lang="ja-JP" altLang="en-US" sz="900" b="0" i="0" u="none" strike="noStrike" dirty="0" smtClean="0">
                          <a:solidFill>
                            <a:srgbClr val="000000"/>
                          </a:solidFill>
                          <a:effectLst/>
                          <a:latin typeface="+mn-ea"/>
                          <a:ea typeface="+mn-ea"/>
                        </a:rPr>
                        <a:t>の中のプロジェクトの一つであり、</a:t>
                      </a:r>
                      <a:r>
                        <a:rPr lang="ja-JP" altLang="en-US" sz="900" b="1" i="0" u="sng" strike="noStrike" dirty="0" smtClean="0">
                          <a:solidFill>
                            <a:schemeClr val="accent2">
                              <a:lumMod val="75000"/>
                              <a:lumOff val="25000"/>
                            </a:schemeClr>
                          </a:solidFill>
                          <a:effectLst/>
                          <a:latin typeface="+mn-ea"/>
                          <a:ea typeface="+mn-ea"/>
                        </a:rPr>
                        <a:t>相互運用可能な自己主権型</a:t>
                      </a:r>
                      <a:r>
                        <a:rPr lang="en-US" altLang="ja-JP" sz="900" b="1" i="0" u="sng" strike="noStrike" dirty="0" smtClean="0">
                          <a:solidFill>
                            <a:schemeClr val="accent2">
                              <a:lumMod val="75000"/>
                              <a:lumOff val="25000"/>
                            </a:schemeClr>
                          </a:solidFill>
                          <a:effectLst/>
                          <a:latin typeface="+mn-ea"/>
                          <a:ea typeface="+mn-ea"/>
                        </a:rPr>
                        <a:t>ID</a:t>
                      </a:r>
                      <a:r>
                        <a:rPr lang="ja-JP" altLang="en-US" sz="900" b="1" i="0" u="sng" strike="noStrike" dirty="0" smtClean="0">
                          <a:solidFill>
                            <a:schemeClr val="accent2">
                              <a:lumMod val="75000"/>
                              <a:lumOff val="25000"/>
                            </a:schemeClr>
                          </a:solidFill>
                          <a:effectLst/>
                          <a:latin typeface="+mn-ea"/>
                          <a:ea typeface="+mn-ea"/>
                        </a:rPr>
                        <a:t>フレームワークを実装し、必要な仕様を定義し、市民が単一の中央集権的な仕組みに依存することなく、独自のデジタル</a:t>
                      </a:r>
                      <a:r>
                        <a:rPr lang="en-US" altLang="ja-JP" sz="900" b="1" i="0" u="sng" strike="noStrike" dirty="0" smtClean="0">
                          <a:solidFill>
                            <a:schemeClr val="accent2">
                              <a:lumMod val="75000"/>
                              <a:lumOff val="25000"/>
                            </a:schemeClr>
                          </a:solidFill>
                          <a:effectLst/>
                          <a:latin typeface="+mn-ea"/>
                          <a:ea typeface="+mn-ea"/>
                        </a:rPr>
                        <a:t>ID</a:t>
                      </a:r>
                      <a:r>
                        <a:rPr lang="ja-JP" altLang="en-US" sz="900" b="1" i="0" u="sng" strike="noStrike" dirty="0" smtClean="0">
                          <a:solidFill>
                            <a:schemeClr val="accent2">
                              <a:lumMod val="75000"/>
                              <a:lumOff val="25000"/>
                            </a:schemeClr>
                          </a:solidFill>
                          <a:effectLst/>
                          <a:latin typeface="+mn-ea"/>
                          <a:ea typeface="+mn-ea"/>
                        </a:rPr>
                        <a:t>を作成、制御、および使用</a:t>
                      </a:r>
                      <a:r>
                        <a:rPr lang="ja-JP" altLang="en-US" sz="900" b="0" i="0" u="none" strike="noStrike" dirty="0" smtClean="0">
                          <a:solidFill>
                            <a:srgbClr val="000000"/>
                          </a:solidFill>
                          <a:effectLst/>
                          <a:latin typeface="+mn-ea"/>
                          <a:ea typeface="+mn-ea"/>
                        </a:rPr>
                        <a:t>できるようにすることを目指している</a:t>
                      </a:r>
                      <a:endParaRPr lang="en-US" altLang="ja-JP" sz="900" b="0" i="0" u="none" strike="noStrike" dirty="0" smtClean="0">
                        <a:solidFill>
                          <a:srgbClr val="000000"/>
                        </a:solidFill>
                        <a:effectLst/>
                        <a:latin typeface="+mn-ea"/>
                        <a:ea typeface="+mn-ea"/>
                      </a:endParaRPr>
                    </a:p>
                    <a:p>
                      <a:pPr marL="0" marR="0" lvl="0" indent="0" algn="l" defTabSz="609559" rtl="0" eaLnBrk="1" fontAlgn="auto" latinLnBrk="0" hangingPunct="1">
                        <a:lnSpc>
                          <a:spcPct val="100000"/>
                        </a:lnSpc>
                        <a:spcBef>
                          <a:spcPts val="0"/>
                        </a:spcBef>
                        <a:spcAft>
                          <a:spcPts val="0"/>
                        </a:spcAft>
                        <a:buClrTx/>
                        <a:buSzTx/>
                        <a:buFont typeface="Arial" panose="020B0604020202020204" pitchFamily="34" charset="0"/>
                        <a:buNone/>
                        <a:tabLst/>
                        <a:defRPr/>
                      </a:pPr>
                      <a:r>
                        <a:rPr lang="en-US" altLang="ja-JP" sz="900" b="0" i="0" u="none" strike="noStrike" dirty="0" smtClean="0">
                          <a:solidFill>
                            <a:srgbClr val="000000"/>
                          </a:solidFill>
                          <a:effectLst/>
                          <a:latin typeface="+mn-ea"/>
                          <a:ea typeface="+mn-ea"/>
                        </a:rPr>
                        <a:t>ESSIF</a:t>
                      </a:r>
                      <a:r>
                        <a:rPr lang="ja-JP" altLang="en-US" sz="900" b="0" i="0" u="none" strike="noStrike" dirty="0" smtClean="0">
                          <a:solidFill>
                            <a:srgbClr val="000000"/>
                          </a:solidFill>
                          <a:effectLst/>
                          <a:latin typeface="+mn-ea"/>
                          <a:ea typeface="+mn-ea"/>
                        </a:rPr>
                        <a:t>の中で</a:t>
                      </a:r>
                      <a:r>
                        <a:rPr lang="en-US" altLang="ja-JP" sz="900" b="0" i="0" u="none" strike="noStrike" dirty="0" smtClean="0">
                          <a:solidFill>
                            <a:srgbClr val="000000"/>
                          </a:solidFill>
                          <a:effectLst/>
                          <a:latin typeface="+mn-ea"/>
                          <a:ea typeface="+mn-ea"/>
                        </a:rPr>
                        <a:t>SSI </a:t>
                      </a:r>
                      <a:r>
                        <a:rPr lang="en-US" altLang="ja-JP" sz="900" b="0" i="0" u="none" strike="noStrike" dirty="0" err="1" smtClean="0">
                          <a:solidFill>
                            <a:srgbClr val="000000"/>
                          </a:solidFill>
                          <a:effectLst/>
                          <a:latin typeface="+mn-ea"/>
                          <a:ea typeface="+mn-ea"/>
                        </a:rPr>
                        <a:t>eIDAS</a:t>
                      </a:r>
                      <a:r>
                        <a:rPr lang="en-US" altLang="ja-JP" sz="900" b="0" i="0" u="none" strike="noStrike" dirty="0" smtClean="0">
                          <a:solidFill>
                            <a:srgbClr val="000000"/>
                          </a:solidFill>
                          <a:effectLst/>
                          <a:latin typeface="+mn-ea"/>
                          <a:ea typeface="+mn-ea"/>
                        </a:rPr>
                        <a:t> bridge</a:t>
                      </a:r>
                      <a:r>
                        <a:rPr lang="ja-JP" altLang="en-US" sz="900" b="0" i="0" u="none" strike="noStrike" dirty="0" smtClean="0">
                          <a:solidFill>
                            <a:srgbClr val="000000"/>
                          </a:solidFill>
                          <a:effectLst/>
                          <a:latin typeface="+mn-ea"/>
                          <a:ea typeface="+mn-ea"/>
                        </a:rPr>
                        <a:t>というコンポーネントが開発されており、</a:t>
                      </a:r>
                      <a:r>
                        <a:rPr lang="en-US" altLang="ja-JP" sz="900" b="0" i="0" u="none" strike="noStrike" dirty="0" smtClean="0">
                          <a:solidFill>
                            <a:srgbClr val="000000"/>
                          </a:solidFill>
                          <a:effectLst/>
                          <a:latin typeface="+mn-ea"/>
                          <a:ea typeface="+mn-ea"/>
                        </a:rPr>
                        <a:t>SSI </a:t>
                      </a:r>
                      <a:r>
                        <a:rPr lang="en-US" altLang="ja-JP" sz="900" b="0" i="0" u="none" strike="noStrike" dirty="0" err="1" smtClean="0">
                          <a:solidFill>
                            <a:srgbClr val="000000"/>
                          </a:solidFill>
                          <a:effectLst/>
                          <a:latin typeface="+mn-ea"/>
                          <a:ea typeface="+mn-ea"/>
                        </a:rPr>
                        <a:t>eIDAS</a:t>
                      </a:r>
                      <a:r>
                        <a:rPr lang="en-US" altLang="ja-JP" sz="900" b="0" i="0" u="none" strike="noStrike" dirty="0" smtClean="0">
                          <a:solidFill>
                            <a:srgbClr val="000000"/>
                          </a:solidFill>
                          <a:effectLst/>
                          <a:latin typeface="+mn-ea"/>
                          <a:ea typeface="+mn-ea"/>
                        </a:rPr>
                        <a:t> bridge</a:t>
                      </a:r>
                      <a:r>
                        <a:rPr lang="ja-JP" altLang="en-US" sz="900" b="0" i="0" u="none" strike="noStrike" dirty="0" smtClean="0">
                          <a:solidFill>
                            <a:srgbClr val="000000"/>
                          </a:solidFill>
                          <a:effectLst/>
                          <a:latin typeface="+mn-ea"/>
                          <a:ea typeface="+mn-ea"/>
                        </a:rPr>
                        <a:t>はブロックチェーンによって、</a:t>
                      </a:r>
                      <a:r>
                        <a:rPr lang="en-US" altLang="ja-JP" sz="900" b="0" i="0" u="none" strike="noStrike" dirty="0" smtClean="0">
                          <a:solidFill>
                            <a:srgbClr val="000000"/>
                          </a:solidFill>
                          <a:effectLst/>
                          <a:latin typeface="+mn-ea"/>
                          <a:ea typeface="+mn-ea"/>
                        </a:rPr>
                        <a:t>issuer</a:t>
                      </a:r>
                      <a:r>
                        <a:rPr lang="ja-JP" altLang="en-US" sz="900" b="0" i="0" u="none" strike="noStrike" dirty="0" smtClean="0">
                          <a:solidFill>
                            <a:srgbClr val="000000"/>
                          </a:solidFill>
                          <a:effectLst/>
                          <a:latin typeface="+mn-ea"/>
                          <a:ea typeface="+mn-ea"/>
                        </a:rPr>
                        <a:t>による</a:t>
                      </a:r>
                      <a:r>
                        <a:rPr lang="en-US" altLang="ja-JP" sz="900" b="0" i="0" u="none" strike="noStrike" dirty="0" smtClean="0">
                          <a:solidFill>
                            <a:srgbClr val="000000"/>
                          </a:solidFill>
                          <a:effectLst/>
                          <a:latin typeface="+mn-ea"/>
                          <a:ea typeface="+mn-ea"/>
                        </a:rPr>
                        <a:t>VC</a:t>
                      </a:r>
                      <a:r>
                        <a:rPr lang="ja-JP" altLang="en-US" sz="900" b="0" i="0" u="none" strike="noStrike" dirty="0" smtClean="0">
                          <a:solidFill>
                            <a:srgbClr val="000000"/>
                          </a:solidFill>
                          <a:effectLst/>
                          <a:latin typeface="+mn-ea"/>
                          <a:ea typeface="+mn-ea"/>
                        </a:rPr>
                        <a:t>の発行、電子署名（シール）、</a:t>
                      </a:r>
                      <a:r>
                        <a:rPr lang="en-US" altLang="ja-JP" sz="900" b="0" i="0" u="none" strike="noStrike" dirty="0" smtClean="0">
                          <a:solidFill>
                            <a:srgbClr val="000000"/>
                          </a:solidFill>
                          <a:effectLst/>
                          <a:latin typeface="+mn-ea"/>
                          <a:ea typeface="+mn-ea"/>
                        </a:rPr>
                        <a:t>verifier</a:t>
                      </a:r>
                      <a:r>
                        <a:rPr lang="ja-JP" altLang="en-US" sz="900" b="0" i="0" u="none" strike="noStrike" dirty="0" smtClean="0">
                          <a:solidFill>
                            <a:srgbClr val="000000"/>
                          </a:solidFill>
                          <a:effectLst/>
                          <a:latin typeface="+mn-ea"/>
                          <a:ea typeface="+mn-ea"/>
                        </a:rPr>
                        <a:t>による</a:t>
                      </a:r>
                      <a:r>
                        <a:rPr lang="en-US" altLang="ja-JP" sz="900" b="0" i="0" u="none" strike="noStrike" dirty="0" smtClean="0">
                          <a:solidFill>
                            <a:srgbClr val="000000"/>
                          </a:solidFill>
                          <a:effectLst/>
                          <a:latin typeface="+mn-ea"/>
                          <a:ea typeface="+mn-ea"/>
                        </a:rPr>
                        <a:t>VC</a:t>
                      </a:r>
                      <a:r>
                        <a:rPr lang="ja-JP" altLang="en-US" sz="900" b="0" i="0" u="none" strike="noStrike" dirty="0" smtClean="0">
                          <a:solidFill>
                            <a:srgbClr val="000000"/>
                          </a:solidFill>
                          <a:effectLst/>
                          <a:latin typeface="+mn-ea"/>
                          <a:ea typeface="+mn-ea"/>
                        </a:rPr>
                        <a:t>の検証の橋渡しをする機能であり、</a:t>
                      </a:r>
                      <a:r>
                        <a:rPr lang="en-US" altLang="ja-JP" sz="900" b="0" i="0" u="none" strike="noStrike" dirty="0" err="1" smtClean="0">
                          <a:solidFill>
                            <a:srgbClr val="000000"/>
                          </a:solidFill>
                          <a:effectLst/>
                          <a:latin typeface="+mn-ea"/>
                          <a:ea typeface="+mn-ea"/>
                        </a:rPr>
                        <a:t>eIDAS</a:t>
                      </a:r>
                      <a:r>
                        <a:rPr lang="ja-JP" altLang="en-US" sz="900" b="0" i="0" u="none" strike="noStrike" dirty="0" smtClean="0">
                          <a:solidFill>
                            <a:srgbClr val="000000"/>
                          </a:solidFill>
                          <a:effectLst/>
                          <a:latin typeface="+mn-ea"/>
                          <a:ea typeface="+mn-ea"/>
                        </a:rPr>
                        <a:t>が規定するトラストサービス等を</a:t>
                      </a:r>
                      <a:r>
                        <a:rPr lang="en-US" altLang="ja-JP" sz="900" b="0" i="0" u="none" strike="noStrike" dirty="0" smtClean="0">
                          <a:solidFill>
                            <a:srgbClr val="000000"/>
                          </a:solidFill>
                          <a:effectLst/>
                          <a:latin typeface="+mn-ea"/>
                          <a:ea typeface="+mn-ea"/>
                        </a:rPr>
                        <a:t>SSI</a:t>
                      </a:r>
                      <a:r>
                        <a:rPr lang="ja-JP" altLang="en-US" sz="900" b="0" i="0" u="none" strike="noStrike" dirty="0" smtClean="0">
                          <a:solidFill>
                            <a:srgbClr val="000000"/>
                          </a:solidFill>
                          <a:effectLst/>
                          <a:latin typeface="+mn-ea"/>
                          <a:ea typeface="+mn-ea"/>
                        </a:rPr>
                        <a:t>のエコシステムに組み入れるものである</a:t>
                      </a:r>
                    </a:p>
                    <a:p>
                      <a:endParaRPr kumimoji="1" lang="en-US" altLang="ja-JP" sz="900" b="1" u="sng" dirty="0" smtClean="0">
                        <a:latin typeface="+mn-ea"/>
                        <a:ea typeface="+mn-ea"/>
                      </a:endParaRPr>
                    </a:p>
                    <a:p>
                      <a:r>
                        <a:rPr kumimoji="1" lang="en-US" altLang="ja-JP" sz="900" b="1" u="sng" dirty="0" err="1" smtClean="0">
                          <a:latin typeface="+mn-ea"/>
                          <a:ea typeface="+mn-ea"/>
                        </a:rPr>
                        <a:t>eSSIF</a:t>
                      </a:r>
                      <a:r>
                        <a:rPr kumimoji="1" lang="en-US" altLang="ja-JP" sz="900" b="1" u="sng" dirty="0" smtClean="0">
                          <a:latin typeface="+mn-ea"/>
                          <a:ea typeface="+mn-ea"/>
                        </a:rPr>
                        <a:t>-Lab</a:t>
                      </a:r>
                      <a:r>
                        <a:rPr kumimoji="1" lang="ja-JP" altLang="en-US" sz="900" b="1" u="sng" dirty="0" smtClean="0">
                          <a:latin typeface="+mn-ea"/>
                          <a:ea typeface="+mn-ea"/>
                        </a:rPr>
                        <a:t>（</a:t>
                      </a:r>
                      <a:r>
                        <a:rPr kumimoji="1" lang="en-US" altLang="ja-JP" sz="900" b="1" u="sng" dirty="0" smtClean="0">
                          <a:latin typeface="+mn-ea"/>
                          <a:ea typeface="+mn-ea"/>
                        </a:rPr>
                        <a:t>2020</a:t>
                      </a:r>
                      <a:r>
                        <a:rPr kumimoji="1" lang="ja-JP" altLang="en-US" sz="900" b="1" u="sng" dirty="0" smtClean="0">
                          <a:latin typeface="+mn-ea"/>
                          <a:ea typeface="+mn-ea"/>
                        </a:rPr>
                        <a:t>年～）</a:t>
                      </a:r>
                      <a:endParaRPr kumimoji="1" lang="en-US" altLang="ja-JP" sz="900" b="1" u="sng" dirty="0">
                        <a:latin typeface="+mn-ea"/>
                        <a:ea typeface="+mn-ea"/>
                      </a:endParaRPr>
                    </a:p>
                    <a:p>
                      <a:r>
                        <a:rPr kumimoji="1" lang="en-US" altLang="ja-JP" sz="900" dirty="0">
                          <a:latin typeface="+mn-ea"/>
                          <a:ea typeface="+mn-ea"/>
                        </a:rPr>
                        <a:t>SSI</a:t>
                      </a:r>
                      <a:r>
                        <a:rPr kumimoji="1" lang="ja-JP" altLang="en-US" sz="900" dirty="0">
                          <a:latin typeface="+mn-ea"/>
                          <a:ea typeface="+mn-ea"/>
                        </a:rPr>
                        <a:t>を促進するプロジェクトに対し欧州委員会から資金提供を行うプログラムである</a:t>
                      </a:r>
                    </a:p>
                    <a:p>
                      <a:r>
                        <a:rPr kumimoji="1" lang="ja-JP" altLang="en-US" sz="900" dirty="0">
                          <a:latin typeface="+mn-ea"/>
                          <a:ea typeface="+mn-ea"/>
                        </a:rPr>
                        <a:t>大きく</a:t>
                      </a:r>
                      <a:r>
                        <a:rPr kumimoji="1" lang="ja-JP" altLang="en-US" sz="900" b="1" u="sng" dirty="0">
                          <a:solidFill>
                            <a:schemeClr val="accent2">
                              <a:lumMod val="75000"/>
                              <a:lumOff val="25000"/>
                            </a:schemeClr>
                          </a:solidFill>
                          <a:latin typeface="+mn-ea"/>
                          <a:ea typeface="+mn-ea"/>
                        </a:rPr>
                        <a:t>オープンソースの</a:t>
                      </a:r>
                      <a:r>
                        <a:rPr kumimoji="1" lang="en-US" altLang="ja-JP" sz="900" b="1" u="sng" dirty="0">
                          <a:solidFill>
                            <a:schemeClr val="accent2">
                              <a:lumMod val="75000"/>
                              <a:lumOff val="25000"/>
                            </a:schemeClr>
                          </a:solidFill>
                          <a:latin typeface="+mn-ea"/>
                          <a:ea typeface="+mn-ea"/>
                        </a:rPr>
                        <a:t>SSI</a:t>
                      </a:r>
                      <a:r>
                        <a:rPr kumimoji="1" lang="ja-JP" altLang="en-US" sz="900" b="1" u="sng" dirty="0">
                          <a:solidFill>
                            <a:schemeClr val="accent2">
                              <a:lumMod val="75000"/>
                              <a:lumOff val="25000"/>
                            </a:schemeClr>
                          </a:solidFill>
                          <a:latin typeface="+mn-ea"/>
                          <a:ea typeface="+mn-ea"/>
                        </a:rPr>
                        <a:t>インフラの開発に貢献するプロジェクトと、商用領域でマーケットと</a:t>
                      </a:r>
                      <a:r>
                        <a:rPr kumimoji="1" lang="en-US" altLang="ja-JP" sz="900" b="1" u="sng" dirty="0">
                          <a:solidFill>
                            <a:schemeClr val="accent2">
                              <a:lumMod val="75000"/>
                              <a:lumOff val="25000"/>
                            </a:schemeClr>
                          </a:solidFill>
                          <a:latin typeface="+mn-ea"/>
                          <a:ea typeface="+mn-ea"/>
                        </a:rPr>
                        <a:t>SSI</a:t>
                      </a:r>
                      <a:r>
                        <a:rPr kumimoji="1" lang="ja-JP" altLang="en-US" sz="900" b="1" u="sng" dirty="0">
                          <a:solidFill>
                            <a:schemeClr val="accent2">
                              <a:lumMod val="75000"/>
                              <a:lumOff val="25000"/>
                            </a:schemeClr>
                          </a:solidFill>
                          <a:latin typeface="+mn-ea"/>
                          <a:ea typeface="+mn-ea"/>
                        </a:rPr>
                        <a:t>技術を統合するプロジェクト</a:t>
                      </a:r>
                      <a:r>
                        <a:rPr kumimoji="1" lang="ja-JP" altLang="en-US" sz="900" dirty="0">
                          <a:latin typeface="+mn-ea"/>
                          <a:ea typeface="+mn-ea"/>
                        </a:rPr>
                        <a:t>に分かれ、</a:t>
                      </a:r>
                      <a:r>
                        <a:rPr kumimoji="1" lang="en-US" altLang="ja-JP" sz="900" dirty="0">
                          <a:latin typeface="+mn-ea"/>
                          <a:ea typeface="+mn-ea"/>
                        </a:rPr>
                        <a:t>2022</a:t>
                      </a:r>
                      <a:r>
                        <a:rPr kumimoji="1" lang="ja-JP" altLang="en-US" sz="900" dirty="0">
                          <a:latin typeface="+mn-ea"/>
                          <a:ea typeface="+mn-ea"/>
                        </a:rPr>
                        <a:t>年現在で合計</a:t>
                      </a:r>
                      <a:r>
                        <a:rPr kumimoji="1" lang="en-US" altLang="ja-JP" sz="900" dirty="0" smtClean="0">
                          <a:latin typeface="+mn-ea"/>
                          <a:ea typeface="+mn-ea"/>
                        </a:rPr>
                        <a:t>62</a:t>
                      </a:r>
                      <a:r>
                        <a:rPr kumimoji="1" lang="ja-JP" altLang="en-US" sz="900" dirty="0" smtClean="0">
                          <a:latin typeface="+mn-ea"/>
                          <a:ea typeface="+mn-ea"/>
                        </a:rPr>
                        <a:t>プロジェクトに資金提供している</a:t>
                      </a:r>
                      <a:endParaRPr kumimoji="1" lang="en-US" altLang="ja-JP" sz="900" dirty="0" smtClean="0">
                        <a:latin typeface="+mn-ea"/>
                        <a:ea typeface="+mn-ea"/>
                      </a:endParaRPr>
                    </a:p>
                    <a:p>
                      <a:r>
                        <a:rPr kumimoji="1" lang="ja-JP" altLang="en-US" sz="900" dirty="0" smtClean="0">
                          <a:latin typeface="+mn-ea"/>
                          <a:ea typeface="+mn-ea"/>
                        </a:rPr>
                        <a:t>各プロジェクトは到達段階に応じて</a:t>
                      </a:r>
                      <a:r>
                        <a:rPr kumimoji="1" lang="en-US" altLang="ja-JP" sz="900" dirty="0" smtClean="0">
                          <a:latin typeface="+mn-ea"/>
                          <a:ea typeface="+mn-ea"/>
                        </a:rPr>
                        <a:t>15,000</a:t>
                      </a:r>
                      <a:r>
                        <a:rPr kumimoji="1" lang="ja-JP" altLang="en-US" sz="900" dirty="0" smtClean="0">
                          <a:latin typeface="+mn-ea"/>
                          <a:ea typeface="+mn-ea"/>
                        </a:rPr>
                        <a:t>～最大</a:t>
                      </a:r>
                      <a:r>
                        <a:rPr kumimoji="1" lang="en-US" altLang="ja-JP" sz="900" dirty="0" smtClean="0">
                          <a:latin typeface="+mn-ea"/>
                          <a:ea typeface="+mn-ea"/>
                        </a:rPr>
                        <a:t>106,000</a:t>
                      </a:r>
                      <a:r>
                        <a:rPr kumimoji="1" lang="ja-JP" altLang="en-US" sz="900" dirty="0" smtClean="0">
                          <a:latin typeface="+mn-ea"/>
                          <a:ea typeface="+mn-ea"/>
                        </a:rPr>
                        <a:t>ユーロの資金提供を受けることができ、総計</a:t>
                      </a:r>
                      <a:r>
                        <a:rPr kumimoji="1" lang="en-US" altLang="ja-JP" sz="900" dirty="0" smtClean="0">
                          <a:latin typeface="+mn-ea"/>
                          <a:ea typeface="+mn-ea"/>
                        </a:rPr>
                        <a:t>5,600,000</a:t>
                      </a:r>
                      <a:r>
                        <a:rPr kumimoji="1" lang="ja-JP" altLang="en-US" sz="900" dirty="0" smtClean="0">
                          <a:latin typeface="+mn-ea"/>
                          <a:ea typeface="+mn-ea"/>
                        </a:rPr>
                        <a:t>ユーロの資金提供を行うとしている</a:t>
                      </a:r>
                      <a:endParaRPr kumimoji="1" lang="ja-JP" altLang="en-US" sz="900" dirty="0">
                        <a:latin typeface="+mn-ea"/>
                        <a:ea typeface="+mn-ea"/>
                      </a:endParaRPr>
                    </a:p>
                    <a:p>
                      <a:r>
                        <a:rPr kumimoji="1" lang="en-US" altLang="ja-JP" sz="900" dirty="0" err="1" smtClean="0">
                          <a:latin typeface="+mn-ea"/>
                          <a:ea typeface="+mn-ea"/>
                        </a:rPr>
                        <a:t>eSSIF</a:t>
                      </a:r>
                      <a:r>
                        <a:rPr kumimoji="1" lang="en-US" altLang="ja-JP" sz="900" dirty="0" smtClean="0">
                          <a:latin typeface="+mn-ea"/>
                          <a:ea typeface="+mn-ea"/>
                        </a:rPr>
                        <a:t>-Lab</a:t>
                      </a:r>
                      <a:r>
                        <a:rPr kumimoji="1" lang="ja-JP" altLang="en-US" sz="900" dirty="0">
                          <a:latin typeface="+mn-ea"/>
                          <a:ea typeface="+mn-ea"/>
                        </a:rPr>
                        <a:t>は</a:t>
                      </a:r>
                      <a:r>
                        <a:rPr kumimoji="1" lang="ja-JP" altLang="en-US" sz="900" dirty="0" smtClean="0">
                          <a:latin typeface="+mn-ea"/>
                          <a:ea typeface="+mn-ea"/>
                        </a:rPr>
                        <a:t>、資金提供した</a:t>
                      </a:r>
                      <a:r>
                        <a:rPr kumimoji="1" lang="ja-JP" altLang="en-US" sz="900" dirty="0">
                          <a:latin typeface="+mn-ea"/>
                          <a:ea typeface="+mn-ea"/>
                        </a:rPr>
                        <a:t>プロジェクトの成果物は実装の際、</a:t>
                      </a:r>
                      <a:r>
                        <a:rPr kumimoji="1" lang="en-US" altLang="ja-JP" sz="900" dirty="0">
                          <a:latin typeface="+mn-ea"/>
                          <a:ea typeface="+mn-ea"/>
                        </a:rPr>
                        <a:t>EBSI</a:t>
                      </a:r>
                      <a:r>
                        <a:rPr kumimoji="1" lang="ja-JP" altLang="en-US" sz="900" dirty="0" err="1">
                          <a:latin typeface="+mn-ea"/>
                          <a:ea typeface="+mn-ea"/>
                        </a:rPr>
                        <a:t>、</a:t>
                      </a:r>
                      <a:r>
                        <a:rPr kumimoji="1" lang="en-US" altLang="ja-JP" sz="900" dirty="0">
                          <a:latin typeface="+mn-ea"/>
                          <a:ea typeface="+mn-ea"/>
                        </a:rPr>
                        <a:t>ESSIF</a:t>
                      </a:r>
                      <a:r>
                        <a:rPr kumimoji="1" lang="ja-JP" altLang="en-US" sz="900" dirty="0">
                          <a:latin typeface="+mn-ea"/>
                          <a:ea typeface="+mn-ea"/>
                        </a:rPr>
                        <a:t>や米国の</a:t>
                      </a:r>
                      <a:r>
                        <a:rPr kumimoji="1" lang="en-US" altLang="ja-JP" sz="900" dirty="0">
                          <a:latin typeface="+mn-ea"/>
                          <a:ea typeface="+mn-ea"/>
                        </a:rPr>
                        <a:t>DHS-SVIP</a:t>
                      </a:r>
                      <a:r>
                        <a:rPr kumimoji="1" lang="ja-JP" altLang="en-US" sz="900" dirty="0">
                          <a:latin typeface="+mn-ea"/>
                          <a:ea typeface="+mn-ea"/>
                        </a:rPr>
                        <a:t>（国土安全保障省シリコンバレーイノベーションプログラム）との相互接続性テストを実行するとしている</a:t>
                      </a:r>
                      <a:endParaRPr kumimoji="1" lang="en-US" altLang="ja-JP" sz="900" dirty="0">
                        <a:latin typeface="+mn-ea"/>
                        <a:ea typeface="+mn-ea"/>
                      </a:endParaRPr>
                    </a:p>
                    <a:p>
                      <a:endParaRPr kumimoji="1" lang="en-US" altLang="ja-JP" sz="900" b="1" u="sng" dirty="0" smtClean="0">
                        <a:latin typeface="+mn-ea"/>
                        <a:ea typeface="+mn-ea"/>
                      </a:endParaRPr>
                    </a:p>
                    <a:p>
                      <a:r>
                        <a:rPr kumimoji="1" lang="en-US" altLang="ja-JP" sz="900" b="1" u="sng" dirty="0" smtClean="0">
                          <a:latin typeface="+mn-ea"/>
                          <a:ea typeface="+mn-ea"/>
                        </a:rPr>
                        <a:t>EUDIW</a:t>
                      </a:r>
                      <a:r>
                        <a:rPr kumimoji="1" lang="ja-JP" altLang="en-US" sz="900" b="1" u="sng" dirty="0" smtClean="0">
                          <a:latin typeface="+mn-ea"/>
                          <a:ea typeface="+mn-ea"/>
                        </a:rPr>
                        <a:t>パイロットプロジェクト（</a:t>
                      </a:r>
                      <a:r>
                        <a:rPr kumimoji="1" lang="en-US" altLang="ja-JP" sz="900" b="1" u="sng" dirty="0" smtClean="0">
                          <a:latin typeface="+mn-ea"/>
                          <a:ea typeface="+mn-ea"/>
                        </a:rPr>
                        <a:t>2022</a:t>
                      </a:r>
                      <a:r>
                        <a:rPr kumimoji="1" lang="ja-JP" altLang="en-US" sz="900" b="1" u="sng" dirty="0" smtClean="0">
                          <a:latin typeface="+mn-ea"/>
                          <a:ea typeface="+mn-ea"/>
                        </a:rPr>
                        <a:t>年～）</a:t>
                      </a:r>
                      <a:endParaRPr kumimoji="1" lang="en-US" altLang="ja-JP" sz="900" b="1" u="sng" dirty="0" smtClean="0">
                        <a:latin typeface="+mn-ea"/>
                        <a:ea typeface="+mn-ea"/>
                      </a:endParaRPr>
                    </a:p>
                    <a:p>
                      <a:r>
                        <a:rPr lang="ja-JP" altLang="en-US" sz="900" b="0" dirty="0" smtClean="0">
                          <a:solidFill>
                            <a:schemeClr val="tx1">
                              <a:lumMod val="85000"/>
                              <a:lumOff val="15000"/>
                            </a:schemeClr>
                          </a:solidFill>
                        </a:rPr>
                        <a:t>欧州委員会は</a:t>
                      </a:r>
                      <a:r>
                        <a:rPr lang="en-US" altLang="ja-JP" sz="900" b="0" dirty="0" smtClean="0">
                          <a:solidFill>
                            <a:schemeClr val="tx1">
                              <a:lumMod val="85000"/>
                              <a:lumOff val="15000"/>
                            </a:schemeClr>
                          </a:solidFill>
                        </a:rPr>
                        <a:t>2022</a:t>
                      </a:r>
                      <a:r>
                        <a:rPr lang="ja-JP" altLang="en-US" sz="900" b="0" dirty="0" smtClean="0">
                          <a:solidFill>
                            <a:schemeClr val="tx1">
                              <a:lumMod val="85000"/>
                              <a:lumOff val="15000"/>
                            </a:schemeClr>
                          </a:solidFill>
                        </a:rPr>
                        <a:t>年</a:t>
                      </a:r>
                      <a:r>
                        <a:rPr lang="en-US" altLang="ja-JP" sz="900" b="0" dirty="0" smtClean="0">
                          <a:solidFill>
                            <a:schemeClr val="tx1">
                              <a:lumMod val="85000"/>
                              <a:lumOff val="15000"/>
                            </a:schemeClr>
                          </a:solidFill>
                        </a:rPr>
                        <a:t>2</a:t>
                      </a:r>
                      <a:r>
                        <a:rPr lang="ja-JP" altLang="en-US" sz="900" b="0" dirty="0" smtClean="0">
                          <a:solidFill>
                            <a:schemeClr val="tx1">
                              <a:lumMod val="85000"/>
                              <a:lumOff val="15000"/>
                            </a:schemeClr>
                          </a:solidFill>
                        </a:rPr>
                        <a:t>月、</a:t>
                      </a:r>
                      <a:r>
                        <a:rPr lang="en-US" altLang="ja-JP" sz="900" b="1" u="sng" dirty="0" smtClean="0">
                          <a:solidFill>
                            <a:schemeClr val="accent2">
                              <a:lumMod val="75000"/>
                              <a:lumOff val="25000"/>
                            </a:schemeClr>
                          </a:solidFill>
                        </a:rPr>
                        <a:t>EUDIW</a:t>
                      </a:r>
                      <a:r>
                        <a:rPr lang="ja-JP" altLang="en-US" sz="900" b="1" u="sng" dirty="0" smtClean="0">
                          <a:solidFill>
                            <a:schemeClr val="accent2">
                              <a:lumMod val="75000"/>
                              <a:lumOff val="25000"/>
                            </a:schemeClr>
                          </a:solidFill>
                        </a:rPr>
                        <a:t>の試験運用を行うためにパイロットプロジェクトの募集を行った</a:t>
                      </a:r>
                      <a:r>
                        <a:rPr lang="ja-JP" altLang="en-US" sz="900" b="0" dirty="0" smtClean="0">
                          <a:solidFill>
                            <a:schemeClr val="tx1">
                              <a:lumMod val="85000"/>
                              <a:lumOff val="15000"/>
                            </a:schemeClr>
                          </a:solidFill>
                        </a:rPr>
                        <a:t>。パイロットプロジェクトは</a:t>
                      </a:r>
                      <a:r>
                        <a:rPr lang="en-US" altLang="ja-JP" sz="900" b="0" dirty="0" smtClean="0">
                          <a:solidFill>
                            <a:schemeClr val="tx1">
                              <a:lumMod val="85000"/>
                              <a:lumOff val="15000"/>
                            </a:schemeClr>
                          </a:solidFill>
                        </a:rPr>
                        <a:t>2022</a:t>
                      </a:r>
                      <a:r>
                        <a:rPr lang="ja-JP" altLang="en-US" sz="900" b="0" dirty="0" smtClean="0">
                          <a:solidFill>
                            <a:schemeClr val="tx1">
                              <a:lumMod val="85000"/>
                              <a:lumOff val="15000"/>
                            </a:schemeClr>
                          </a:solidFill>
                        </a:rPr>
                        <a:t>年</a:t>
                      </a:r>
                      <a:r>
                        <a:rPr lang="en-US" altLang="ja-JP" sz="900" b="0" dirty="0" smtClean="0">
                          <a:solidFill>
                            <a:schemeClr val="tx1">
                              <a:lumMod val="85000"/>
                              <a:lumOff val="15000"/>
                            </a:schemeClr>
                          </a:solidFill>
                        </a:rPr>
                        <a:t>10</a:t>
                      </a:r>
                      <a:r>
                        <a:rPr lang="ja-JP" altLang="en-US" sz="900" b="0" dirty="0" smtClean="0">
                          <a:solidFill>
                            <a:schemeClr val="tx1">
                              <a:lumMod val="85000"/>
                              <a:lumOff val="15000"/>
                            </a:schemeClr>
                          </a:solidFill>
                        </a:rPr>
                        <a:t>月に発表される予定の共通ツールボックスに基づいた「モバイル運転免許証」「決済」「</a:t>
                      </a:r>
                      <a:r>
                        <a:rPr lang="en-US" altLang="ja-JP" sz="900" b="0" dirty="0" smtClean="0">
                          <a:solidFill>
                            <a:schemeClr val="tx1">
                              <a:lumMod val="85000"/>
                              <a:lumOff val="15000"/>
                            </a:schemeClr>
                          </a:solidFill>
                        </a:rPr>
                        <a:t>eHealth</a:t>
                      </a:r>
                      <a:r>
                        <a:rPr lang="ja-JP" altLang="en-US" sz="900" b="0" dirty="0" smtClean="0">
                          <a:solidFill>
                            <a:schemeClr val="tx1">
                              <a:lumMod val="85000"/>
                              <a:lumOff val="15000"/>
                            </a:schemeClr>
                          </a:solidFill>
                        </a:rPr>
                        <a:t>」「教育・職業資格」等のテーマに焦点を当てた提案が募集された。基準を超えた提案のために合計</a:t>
                      </a:r>
                      <a:r>
                        <a:rPr lang="en-US" altLang="ja-JP" sz="900" b="0" dirty="0" smtClean="0">
                          <a:solidFill>
                            <a:schemeClr val="tx1">
                              <a:lumMod val="85000"/>
                              <a:lumOff val="15000"/>
                            </a:schemeClr>
                          </a:solidFill>
                        </a:rPr>
                        <a:t>46,640,478</a:t>
                      </a:r>
                      <a:r>
                        <a:rPr lang="ja-JP" altLang="en-US" sz="900" b="0" dirty="0" smtClean="0">
                          <a:solidFill>
                            <a:schemeClr val="tx1">
                              <a:lumMod val="85000"/>
                              <a:lumOff val="15000"/>
                            </a:schemeClr>
                          </a:solidFill>
                        </a:rPr>
                        <a:t>ユーロの予算が要求されるとしている</a:t>
                      </a:r>
                      <a:endParaRPr lang="en-US" altLang="ja-JP" sz="900" b="0" dirty="0" smtClean="0">
                        <a:solidFill>
                          <a:schemeClr val="tx1">
                            <a:lumMod val="85000"/>
                            <a:lumOff val="15000"/>
                          </a:schemeClr>
                        </a:solidFill>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r>
                        <a:rPr kumimoji="1" lang="en-US" altLang="ja-JP" sz="900" b="1" u="sng" dirty="0">
                          <a:latin typeface="+mn-ea"/>
                          <a:ea typeface="+mn-ea"/>
                        </a:rPr>
                        <a:t>SSI</a:t>
                      </a:r>
                      <a:r>
                        <a:rPr kumimoji="1" lang="ja-JP" altLang="en-US" sz="900" b="1" u="sng" dirty="0" smtClean="0">
                          <a:latin typeface="+mn-ea"/>
                          <a:ea typeface="+mn-ea"/>
                        </a:rPr>
                        <a:t>パイロットプロジェクト（</a:t>
                      </a:r>
                      <a:r>
                        <a:rPr kumimoji="1" lang="en-US" altLang="ja-JP" sz="900" b="1" u="sng" dirty="0" smtClean="0">
                          <a:latin typeface="+mn-ea"/>
                          <a:ea typeface="+mn-ea"/>
                        </a:rPr>
                        <a:t>2020</a:t>
                      </a:r>
                      <a:r>
                        <a:rPr kumimoji="1" lang="ja-JP" altLang="en-US" sz="900" b="1" u="sng" dirty="0" smtClean="0">
                          <a:latin typeface="+mn-ea"/>
                          <a:ea typeface="+mn-ea"/>
                        </a:rPr>
                        <a:t>年～）</a:t>
                      </a:r>
                      <a:endParaRPr kumimoji="1" lang="en-US" altLang="ja-JP" sz="900" b="1" u="sng" dirty="0">
                        <a:latin typeface="+mn-ea"/>
                        <a:ea typeface="+mn-ea"/>
                      </a:endParaRPr>
                    </a:p>
                    <a:p>
                      <a:r>
                        <a:rPr kumimoji="1" lang="ja-JP" altLang="en-US" sz="900" b="1" u="sng" dirty="0">
                          <a:solidFill>
                            <a:schemeClr val="accent2">
                              <a:lumMod val="75000"/>
                              <a:lumOff val="25000"/>
                            </a:schemeClr>
                          </a:solidFill>
                          <a:latin typeface="+mn-ea"/>
                          <a:ea typeface="+mn-ea"/>
                        </a:rPr>
                        <a:t>デジタル資格情報の交換と保管の標準を備えた包括的なデジタル</a:t>
                      </a:r>
                      <a:r>
                        <a:rPr kumimoji="1" lang="en-US" altLang="ja-JP" sz="900" b="1" u="sng" dirty="0">
                          <a:solidFill>
                            <a:schemeClr val="accent2">
                              <a:lumMod val="75000"/>
                              <a:lumOff val="25000"/>
                            </a:schemeClr>
                          </a:solidFill>
                          <a:latin typeface="+mn-ea"/>
                          <a:ea typeface="+mn-ea"/>
                        </a:rPr>
                        <a:t>ID</a:t>
                      </a:r>
                      <a:r>
                        <a:rPr kumimoji="1" lang="ja-JP" altLang="en-US" sz="900" b="1" u="sng" dirty="0">
                          <a:solidFill>
                            <a:schemeClr val="accent2">
                              <a:lumMod val="75000"/>
                              <a:lumOff val="25000"/>
                            </a:schemeClr>
                          </a:solidFill>
                          <a:latin typeface="+mn-ea"/>
                          <a:ea typeface="+mn-ea"/>
                        </a:rPr>
                        <a:t>エコシステムの構築</a:t>
                      </a:r>
                      <a:r>
                        <a:rPr kumimoji="1" lang="ja-JP" altLang="en-US" sz="900" dirty="0">
                          <a:latin typeface="+mn-ea"/>
                          <a:ea typeface="+mn-ea"/>
                        </a:rPr>
                        <a:t>に向けた</a:t>
                      </a:r>
                      <a:r>
                        <a:rPr kumimoji="1" lang="en-US" altLang="ja-JP" sz="900" dirty="0">
                          <a:latin typeface="+mn-ea"/>
                          <a:ea typeface="+mn-ea"/>
                        </a:rPr>
                        <a:t>SSI</a:t>
                      </a:r>
                      <a:r>
                        <a:rPr kumimoji="1" lang="ja-JP" altLang="en-US" sz="900" dirty="0">
                          <a:latin typeface="+mn-ea"/>
                          <a:ea typeface="+mn-ea"/>
                        </a:rPr>
                        <a:t>パイロットプロジェクトシリーズが開始され、</a:t>
                      </a:r>
                      <a:r>
                        <a:rPr kumimoji="1" lang="ja-JP" altLang="en-US" sz="900" b="1" u="sng" dirty="0">
                          <a:solidFill>
                            <a:schemeClr val="accent2">
                              <a:lumMod val="75000"/>
                              <a:lumOff val="25000"/>
                            </a:schemeClr>
                          </a:solidFill>
                          <a:latin typeface="+mn-ea"/>
                          <a:ea typeface="+mn-ea"/>
                        </a:rPr>
                        <a:t>ホテルのチェックイン手続きのデジタル化のユースケースに着手</a:t>
                      </a:r>
                      <a:r>
                        <a:rPr kumimoji="1" lang="ja-JP" altLang="en-US" sz="900" dirty="0">
                          <a:latin typeface="+mn-ea"/>
                          <a:ea typeface="+mn-ea"/>
                        </a:rPr>
                        <a:t>している</a:t>
                      </a:r>
                    </a:p>
                    <a:p>
                      <a:endParaRPr kumimoji="1" lang="en-US" altLang="ja-JP" sz="900" dirty="0">
                        <a:latin typeface="+mn-ea"/>
                        <a:ea typeface="+mn-ea"/>
                      </a:endParaRPr>
                    </a:p>
                    <a:p>
                      <a:r>
                        <a:rPr kumimoji="1" lang="en-US" altLang="ja-JP" sz="900" b="1" u="sng" dirty="0">
                          <a:latin typeface="+mn-ea"/>
                          <a:ea typeface="+mn-ea"/>
                        </a:rPr>
                        <a:t>Secure Digital Identities </a:t>
                      </a:r>
                      <a:r>
                        <a:rPr kumimoji="1" lang="ja-JP" altLang="en-US" sz="900" b="1" u="sng" dirty="0" smtClean="0">
                          <a:latin typeface="+mn-ea"/>
                          <a:ea typeface="+mn-ea"/>
                        </a:rPr>
                        <a:t>ショーケース（</a:t>
                      </a:r>
                      <a:r>
                        <a:rPr kumimoji="1" lang="en-US" altLang="ja-JP" sz="900" b="1" u="sng" dirty="0" smtClean="0">
                          <a:latin typeface="+mn-ea"/>
                          <a:ea typeface="+mn-ea"/>
                        </a:rPr>
                        <a:t>2020</a:t>
                      </a:r>
                      <a:r>
                        <a:rPr kumimoji="1" lang="ja-JP" altLang="en-US" sz="900" b="1" u="sng" dirty="0" smtClean="0">
                          <a:latin typeface="+mn-ea"/>
                          <a:ea typeface="+mn-ea"/>
                        </a:rPr>
                        <a:t>年～）</a:t>
                      </a:r>
                      <a:endParaRPr kumimoji="1" lang="ja-JP" altLang="en-US" sz="900" b="1" u="sng" dirty="0">
                        <a:latin typeface="+mn-ea"/>
                        <a:ea typeface="+mn-ea"/>
                      </a:endParaRPr>
                    </a:p>
                    <a:p>
                      <a:r>
                        <a:rPr kumimoji="1" lang="ja-JP" altLang="en-US" sz="900" dirty="0">
                          <a:latin typeface="+mn-ea"/>
                          <a:ea typeface="+mn-ea"/>
                        </a:rPr>
                        <a:t>連邦経済エネルギー省（</a:t>
                      </a:r>
                      <a:r>
                        <a:rPr kumimoji="1" lang="en-US" altLang="ja-JP" sz="900" dirty="0" err="1">
                          <a:latin typeface="+mn-ea"/>
                          <a:ea typeface="+mn-ea"/>
                        </a:rPr>
                        <a:t>BMWi</a:t>
                      </a:r>
                      <a:r>
                        <a:rPr kumimoji="1" lang="ja-JP" altLang="en-US" sz="900" dirty="0">
                          <a:latin typeface="+mn-ea"/>
                          <a:ea typeface="+mn-ea"/>
                        </a:rPr>
                        <a:t>）は、イノベーションコンペティション「</a:t>
                      </a:r>
                      <a:r>
                        <a:rPr kumimoji="1" lang="en-US" altLang="ja-JP" sz="900" dirty="0">
                          <a:latin typeface="+mn-ea"/>
                          <a:ea typeface="+mn-ea"/>
                        </a:rPr>
                        <a:t>Showcase Secure Digital Identities</a:t>
                      </a:r>
                      <a:r>
                        <a:rPr kumimoji="1" lang="ja-JP" altLang="en-US" sz="900" dirty="0">
                          <a:latin typeface="+mn-ea"/>
                          <a:ea typeface="+mn-ea"/>
                        </a:rPr>
                        <a:t>」を開始した。</a:t>
                      </a:r>
                      <a:r>
                        <a:rPr kumimoji="1" lang="ja-JP" altLang="en-US" sz="900" b="1" u="sng" dirty="0">
                          <a:solidFill>
                            <a:schemeClr val="accent2">
                              <a:lumMod val="75000"/>
                              <a:lumOff val="25000"/>
                            </a:schemeClr>
                          </a:solidFill>
                          <a:latin typeface="+mn-ea"/>
                          <a:ea typeface="+mn-ea"/>
                        </a:rPr>
                        <a:t>スマートフォンを使って日常的にサービスプロバイダーや当局に対してデジタル認証を行う、新しいアイデンティティ・エコシステム</a:t>
                      </a:r>
                      <a:r>
                        <a:rPr kumimoji="1" lang="ja-JP" altLang="en-US" sz="900" dirty="0">
                          <a:latin typeface="+mn-ea"/>
                          <a:ea typeface="+mn-ea"/>
                        </a:rPr>
                        <a:t>の優れたアプローチを公募し、</a:t>
                      </a:r>
                      <a:r>
                        <a:rPr kumimoji="1" lang="en-US" altLang="ja-JP" sz="900" b="1" u="sng" dirty="0">
                          <a:solidFill>
                            <a:schemeClr val="accent2">
                              <a:lumMod val="75000"/>
                              <a:lumOff val="25000"/>
                            </a:schemeClr>
                          </a:solidFill>
                          <a:latin typeface="+mn-ea"/>
                          <a:ea typeface="+mn-ea"/>
                        </a:rPr>
                        <a:t>4</a:t>
                      </a:r>
                      <a:r>
                        <a:rPr kumimoji="1" lang="ja-JP" altLang="en-US" sz="900" b="1" u="sng" dirty="0" err="1">
                          <a:solidFill>
                            <a:schemeClr val="accent2">
                              <a:lumMod val="75000"/>
                              <a:lumOff val="25000"/>
                            </a:schemeClr>
                          </a:solidFill>
                          <a:latin typeface="+mn-ea"/>
                          <a:ea typeface="+mn-ea"/>
                        </a:rPr>
                        <a:t>つの</a:t>
                      </a:r>
                      <a:r>
                        <a:rPr kumimoji="1" lang="ja-JP" altLang="en-US" sz="900" b="1" u="sng" dirty="0">
                          <a:solidFill>
                            <a:schemeClr val="accent2">
                              <a:lumMod val="75000"/>
                              <a:lumOff val="25000"/>
                            </a:schemeClr>
                          </a:solidFill>
                          <a:latin typeface="+mn-ea"/>
                          <a:ea typeface="+mn-ea"/>
                        </a:rPr>
                        <a:t>ショーケースプロジェクト（</a:t>
                      </a:r>
                      <a:r>
                        <a:rPr kumimoji="1" lang="en-US" altLang="ja-JP" sz="900" b="1" u="sng" dirty="0">
                          <a:solidFill>
                            <a:schemeClr val="accent2">
                              <a:lumMod val="75000"/>
                              <a:lumOff val="25000"/>
                            </a:schemeClr>
                          </a:solidFill>
                          <a:latin typeface="+mn-ea"/>
                          <a:ea typeface="+mn-ea"/>
                        </a:rPr>
                        <a:t>ID-Ideal</a:t>
                      </a:r>
                      <a:r>
                        <a:rPr kumimoji="1" lang="ja-JP" altLang="en-US" sz="900" b="1" u="sng" dirty="0" err="1">
                          <a:solidFill>
                            <a:schemeClr val="accent2">
                              <a:lumMod val="75000"/>
                              <a:lumOff val="25000"/>
                            </a:schemeClr>
                          </a:solidFill>
                          <a:latin typeface="+mn-ea"/>
                          <a:ea typeface="+mn-ea"/>
                        </a:rPr>
                        <a:t>、</a:t>
                      </a:r>
                      <a:r>
                        <a:rPr kumimoji="1" lang="en-US" altLang="ja-JP" sz="900" b="1" u="sng" dirty="0">
                          <a:solidFill>
                            <a:schemeClr val="accent2">
                              <a:lumMod val="75000"/>
                              <a:lumOff val="25000"/>
                            </a:schemeClr>
                          </a:solidFill>
                          <a:latin typeface="+mn-ea"/>
                          <a:ea typeface="+mn-ea"/>
                        </a:rPr>
                        <a:t>SDIKA</a:t>
                      </a:r>
                      <a:r>
                        <a:rPr kumimoji="1" lang="ja-JP" altLang="en-US" sz="900" b="1" u="sng" dirty="0" err="1">
                          <a:solidFill>
                            <a:schemeClr val="accent2">
                              <a:lumMod val="75000"/>
                              <a:lumOff val="25000"/>
                            </a:schemeClr>
                          </a:solidFill>
                          <a:latin typeface="+mn-ea"/>
                          <a:ea typeface="+mn-ea"/>
                        </a:rPr>
                        <a:t>、</a:t>
                      </a:r>
                      <a:r>
                        <a:rPr kumimoji="1" lang="en-US" altLang="ja-JP" sz="900" b="1" u="sng" dirty="0">
                          <a:solidFill>
                            <a:schemeClr val="accent2">
                              <a:lumMod val="75000"/>
                              <a:lumOff val="25000"/>
                            </a:schemeClr>
                          </a:solidFill>
                          <a:latin typeface="+mn-ea"/>
                          <a:ea typeface="+mn-ea"/>
                        </a:rPr>
                        <a:t>ONCE</a:t>
                      </a:r>
                      <a:r>
                        <a:rPr kumimoji="1" lang="ja-JP" altLang="en-US" sz="900" b="1" u="sng" dirty="0" err="1">
                          <a:solidFill>
                            <a:schemeClr val="accent2">
                              <a:lumMod val="75000"/>
                              <a:lumOff val="25000"/>
                            </a:schemeClr>
                          </a:solidFill>
                          <a:latin typeface="+mn-ea"/>
                          <a:ea typeface="+mn-ea"/>
                        </a:rPr>
                        <a:t>、</a:t>
                      </a:r>
                      <a:r>
                        <a:rPr kumimoji="1" lang="en-US" altLang="ja-JP" sz="900" b="1" u="sng" dirty="0" err="1">
                          <a:solidFill>
                            <a:schemeClr val="accent2">
                              <a:lumMod val="75000"/>
                              <a:lumOff val="25000"/>
                            </a:schemeClr>
                          </a:solidFill>
                          <a:latin typeface="+mn-ea"/>
                          <a:ea typeface="+mn-ea"/>
                        </a:rPr>
                        <a:t>IDUnion</a:t>
                      </a:r>
                      <a:r>
                        <a:rPr kumimoji="1" lang="ja-JP" altLang="en-US" sz="900" b="1" u="sng" dirty="0">
                          <a:solidFill>
                            <a:schemeClr val="accent2">
                              <a:lumMod val="75000"/>
                              <a:lumOff val="25000"/>
                            </a:schemeClr>
                          </a:solidFill>
                          <a:latin typeface="+mn-ea"/>
                          <a:ea typeface="+mn-ea"/>
                        </a:rPr>
                        <a:t>）が選</a:t>
                      </a:r>
                      <a:r>
                        <a:rPr kumimoji="1" lang="ja-JP" altLang="en-US" sz="900" dirty="0">
                          <a:latin typeface="+mn-ea"/>
                          <a:ea typeface="+mn-ea"/>
                        </a:rPr>
                        <a:t>定された</a:t>
                      </a:r>
                    </a:p>
                    <a:p>
                      <a:endParaRPr kumimoji="1" lang="ja-JP" altLang="en-US" sz="900" dirty="0">
                        <a:latin typeface="+mn-ea"/>
                        <a:ea typeface="+mn-ea"/>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r>
                        <a:rPr kumimoji="1" lang="en-US" altLang="ja-JP" sz="900" b="1" u="sng" dirty="0">
                          <a:latin typeface="+mn-ea"/>
                          <a:ea typeface="+mn-ea"/>
                        </a:rPr>
                        <a:t>FCA</a:t>
                      </a:r>
                      <a:r>
                        <a:rPr kumimoji="1" lang="ja-JP" altLang="en-US" sz="900" b="1" u="sng" dirty="0">
                          <a:latin typeface="+mn-ea"/>
                          <a:ea typeface="+mn-ea"/>
                        </a:rPr>
                        <a:t>　規制</a:t>
                      </a:r>
                      <a:r>
                        <a:rPr kumimoji="1" lang="ja-JP" altLang="en-US" sz="900" b="1" u="sng" dirty="0" smtClean="0">
                          <a:latin typeface="+mn-ea"/>
                          <a:ea typeface="+mn-ea"/>
                        </a:rPr>
                        <a:t>サンドボックス（</a:t>
                      </a:r>
                      <a:r>
                        <a:rPr kumimoji="1" lang="en-US" altLang="ja-JP" sz="900" b="1" u="sng" dirty="0" smtClean="0">
                          <a:latin typeface="+mn-ea"/>
                          <a:ea typeface="+mn-ea"/>
                        </a:rPr>
                        <a:t>2019</a:t>
                      </a:r>
                      <a:r>
                        <a:rPr kumimoji="1" lang="ja-JP" altLang="en-US" sz="900" b="1" u="sng" dirty="0" smtClean="0">
                          <a:latin typeface="+mn-ea"/>
                          <a:ea typeface="+mn-ea"/>
                        </a:rPr>
                        <a:t>年）</a:t>
                      </a:r>
                      <a:endParaRPr kumimoji="1" lang="ja-JP" altLang="en-US" sz="900" b="1" u="sng" dirty="0">
                        <a:latin typeface="+mn-ea"/>
                        <a:ea typeface="+mn-ea"/>
                      </a:endParaRPr>
                    </a:p>
                    <a:p>
                      <a:r>
                        <a:rPr kumimoji="1" lang="en-US" altLang="ja-JP" sz="900" dirty="0">
                          <a:latin typeface="+mn-ea"/>
                          <a:ea typeface="+mn-ea"/>
                        </a:rPr>
                        <a:t>FCA</a:t>
                      </a:r>
                      <a:r>
                        <a:rPr kumimoji="1" lang="ja-JP" altLang="en-US" sz="900" dirty="0">
                          <a:latin typeface="+mn-ea"/>
                          <a:ea typeface="+mn-ea"/>
                        </a:rPr>
                        <a:t>（金融サービス庁）が新たな技術やビジネスモデルを促進するために、企業が市場で実証を行う事のできる規制サンドボックス（</a:t>
                      </a:r>
                      <a:r>
                        <a:rPr kumimoji="1" lang="en-US" altLang="ja-JP" sz="900" dirty="0">
                          <a:latin typeface="+mn-ea"/>
                          <a:ea typeface="+mn-ea"/>
                        </a:rPr>
                        <a:t>Regulatory Sandbox</a:t>
                      </a:r>
                      <a:r>
                        <a:rPr kumimoji="1" lang="ja-JP" altLang="en-US" sz="900" dirty="0">
                          <a:latin typeface="+mn-ea"/>
                          <a:ea typeface="+mn-ea"/>
                        </a:rPr>
                        <a:t>）を実施している</a:t>
                      </a:r>
                    </a:p>
                    <a:p>
                      <a:r>
                        <a:rPr kumimoji="1" lang="ja-JP" altLang="en-US" sz="900" dirty="0">
                          <a:latin typeface="+mn-ea"/>
                          <a:ea typeface="+mn-ea"/>
                        </a:rPr>
                        <a:t>規制サンドボックスの中で</a:t>
                      </a:r>
                      <a:r>
                        <a:rPr kumimoji="1" lang="ja-JP" altLang="en-US" sz="900" b="1" u="sng" dirty="0">
                          <a:solidFill>
                            <a:schemeClr val="accent2">
                              <a:lumMod val="75000"/>
                              <a:lumOff val="25000"/>
                            </a:schemeClr>
                          </a:solidFill>
                          <a:latin typeface="+mn-ea"/>
                          <a:ea typeface="+mn-ea"/>
                        </a:rPr>
                        <a:t>デジタル</a:t>
                      </a:r>
                      <a:r>
                        <a:rPr kumimoji="1" lang="en-US" altLang="ja-JP" sz="900" b="1" u="sng" dirty="0">
                          <a:solidFill>
                            <a:schemeClr val="accent2">
                              <a:lumMod val="75000"/>
                              <a:lumOff val="25000"/>
                            </a:schemeClr>
                          </a:solidFill>
                          <a:latin typeface="+mn-ea"/>
                          <a:ea typeface="+mn-ea"/>
                        </a:rPr>
                        <a:t>ID</a:t>
                      </a:r>
                      <a:r>
                        <a:rPr kumimoji="1" lang="ja-JP" altLang="en-US" sz="900" b="1" u="sng" dirty="0">
                          <a:solidFill>
                            <a:schemeClr val="accent2">
                              <a:lumMod val="75000"/>
                              <a:lumOff val="25000"/>
                            </a:schemeClr>
                          </a:solidFill>
                          <a:latin typeface="+mn-ea"/>
                          <a:ea typeface="+mn-ea"/>
                        </a:rPr>
                        <a:t>に関する実証が行われており、分散型アイデンティティ、</a:t>
                      </a:r>
                      <a:r>
                        <a:rPr kumimoji="1" lang="en-US" altLang="ja-JP" sz="900" b="1" u="sng" dirty="0">
                          <a:solidFill>
                            <a:schemeClr val="accent2">
                              <a:lumMod val="75000"/>
                              <a:lumOff val="25000"/>
                            </a:schemeClr>
                          </a:solidFill>
                          <a:latin typeface="+mn-ea"/>
                          <a:ea typeface="+mn-ea"/>
                        </a:rPr>
                        <a:t>SSI</a:t>
                      </a:r>
                      <a:r>
                        <a:rPr kumimoji="1" lang="ja-JP" altLang="en-US" sz="900" b="1" u="sng" dirty="0">
                          <a:solidFill>
                            <a:schemeClr val="accent2">
                              <a:lumMod val="75000"/>
                              <a:lumOff val="25000"/>
                            </a:schemeClr>
                          </a:solidFill>
                          <a:latin typeface="+mn-ea"/>
                          <a:ea typeface="+mn-ea"/>
                        </a:rPr>
                        <a:t>に関連した事例も含まれている</a:t>
                      </a:r>
                      <a:endParaRPr kumimoji="1" lang="en-US" altLang="ja-JP" sz="900" b="1" u="sng" dirty="0">
                        <a:solidFill>
                          <a:schemeClr val="accent2">
                            <a:lumMod val="75000"/>
                            <a:lumOff val="25000"/>
                          </a:schemeClr>
                        </a:solidFill>
                        <a:latin typeface="+mn-ea"/>
                        <a:ea typeface="+mn-ea"/>
                      </a:endParaRPr>
                    </a:p>
                    <a:p>
                      <a:endParaRPr kumimoji="1" lang="en-US" altLang="ja-JP" sz="900" dirty="0">
                        <a:latin typeface="+mn-ea"/>
                        <a:ea typeface="+mn-ea"/>
                      </a:endParaRPr>
                    </a:p>
                    <a:p>
                      <a:pPr marL="0" marR="0" lvl="0" indent="0" algn="l" defTabSz="609559" rtl="0" eaLnBrk="1" fontAlgn="auto" latinLnBrk="0" hangingPunct="1">
                        <a:lnSpc>
                          <a:spcPct val="100000"/>
                        </a:lnSpc>
                        <a:spcBef>
                          <a:spcPts val="0"/>
                        </a:spcBef>
                        <a:spcAft>
                          <a:spcPts val="0"/>
                        </a:spcAft>
                        <a:buClrTx/>
                        <a:buSzTx/>
                        <a:buFont typeface="Arial" panose="020B0604020202020204" pitchFamily="34" charset="0"/>
                        <a:buNone/>
                        <a:tabLst/>
                        <a:defRPr/>
                      </a:pPr>
                      <a:r>
                        <a:rPr kumimoji="1" lang="en-US" altLang="ja-JP" sz="900" b="1" i="0" u="sng" strike="noStrike" kern="1200" cap="none" spc="0" normalizeH="0" baseline="0" noProof="0" dirty="0">
                          <a:ln>
                            <a:noFill/>
                          </a:ln>
                          <a:solidFill>
                            <a:srgbClr val="000000"/>
                          </a:solidFill>
                          <a:effectLst/>
                          <a:uLnTx/>
                          <a:uFillTx/>
                          <a:latin typeface="+mn-ea"/>
                          <a:ea typeface="+mn-ea"/>
                        </a:rPr>
                        <a:t>NHS Digital Staff </a:t>
                      </a:r>
                      <a:r>
                        <a:rPr kumimoji="1" lang="en-US" altLang="ja-JP" sz="900" b="1" i="0" u="sng" strike="noStrike" kern="1200" cap="none" spc="0" normalizeH="0" baseline="0" noProof="0" dirty="0" smtClean="0">
                          <a:ln>
                            <a:noFill/>
                          </a:ln>
                          <a:solidFill>
                            <a:srgbClr val="000000"/>
                          </a:solidFill>
                          <a:effectLst/>
                          <a:uLnTx/>
                          <a:uFillTx/>
                          <a:latin typeface="+mn-ea"/>
                          <a:ea typeface="+mn-ea"/>
                        </a:rPr>
                        <a:t>passport</a:t>
                      </a:r>
                      <a:r>
                        <a:rPr kumimoji="1" lang="ja-JP" altLang="en-US" sz="900" b="1" i="0" u="sng" strike="noStrike" kern="1200" cap="none" spc="0" normalizeH="0" baseline="0" noProof="0" dirty="0" smtClean="0">
                          <a:ln>
                            <a:noFill/>
                          </a:ln>
                          <a:solidFill>
                            <a:srgbClr val="000000"/>
                          </a:solidFill>
                          <a:effectLst/>
                          <a:uLnTx/>
                          <a:uFillTx/>
                          <a:latin typeface="+mn-ea"/>
                          <a:ea typeface="+mn-ea"/>
                        </a:rPr>
                        <a:t>（</a:t>
                      </a:r>
                      <a:r>
                        <a:rPr kumimoji="1" lang="en-US" altLang="ja-JP" sz="900" b="1" i="0" u="sng" strike="noStrike" kern="1200" cap="none" spc="0" normalizeH="0" baseline="0" noProof="0" dirty="0" smtClean="0">
                          <a:ln>
                            <a:noFill/>
                          </a:ln>
                          <a:solidFill>
                            <a:srgbClr val="000000"/>
                          </a:solidFill>
                          <a:effectLst/>
                          <a:uLnTx/>
                          <a:uFillTx/>
                          <a:latin typeface="+mn-ea"/>
                          <a:ea typeface="+mn-ea"/>
                        </a:rPr>
                        <a:t>2020</a:t>
                      </a:r>
                      <a:r>
                        <a:rPr kumimoji="1" lang="ja-JP" altLang="en-US" sz="900" b="1" i="0" u="sng" strike="noStrike" kern="1200" cap="none" spc="0" normalizeH="0" baseline="0" noProof="0" dirty="0" smtClean="0">
                          <a:ln>
                            <a:noFill/>
                          </a:ln>
                          <a:solidFill>
                            <a:srgbClr val="000000"/>
                          </a:solidFill>
                          <a:effectLst/>
                          <a:uLnTx/>
                          <a:uFillTx/>
                          <a:latin typeface="+mn-ea"/>
                          <a:ea typeface="+mn-ea"/>
                        </a:rPr>
                        <a:t>年～）</a:t>
                      </a:r>
                      <a:endParaRPr kumimoji="1" lang="en-US" altLang="ja-JP" sz="900" b="1" i="0" u="sng" strike="noStrike" kern="1200" cap="none" spc="0" normalizeH="0" baseline="0" noProof="0" dirty="0">
                        <a:ln>
                          <a:noFill/>
                        </a:ln>
                        <a:solidFill>
                          <a:srgbClr val="000000"/>
                        </a:solidFill>
                        <a:effectLst/>
                        <a:uLnTx/>
                        <a:uFillTx/>
                        <a:latin typeface="+mn-ea"/>
                        <a:ea typeface="+mn-ea"/>
                      </a:endParaRPr>
                    </a:p>
                    <a:p>
                      <a:pPr marL="0" marR="0" lvl="0" indent="0" algn="l" defTabSz="609559" rtl="0" eaLnBrk="1" fontAlgn="auto" latinLnBrk="0" hangingPunct="1">
                        <a:lnSpc>
                          <a:spcPct val="100000"/>
                        </a:lnSpc>
                        <a:spcBef>
                          <a:spcPts val="0"/>
                        </a:spcBef>
                        <a:spcAft>
                          <a:spcPts val="0"/>
                        </a:spcAft>
                        <a:buClrTx/>
                        <a:buSzTx/>
                        <a:buFont typeface="Arial" panose="020B0604020202020204" pitchFamily="34" charset="0"/>
                        <a:buNone/>
                        <a:tabLst/>
                        <a:defRPr/>
                      </a:pPr>
                      <a:r>
                        <a:rPr kumimoji="1" lang="en-US" altLang="ja-JP" sz="900" b="0" i="0" u="none" strike="noStrike" kern="1200" cap="none" spc="0" normalizeH="0" baseline="0" noProof="0" dirty="0">
                          <a:ln>
                            <a:noFill/>
                          </a:ln>
                          <a:solidFill>
                            <a:srgbClr val="000000"/>
                          </a:solidFill>
                          <a:effectLst/>
                          <a:uLnTx/>
                          <a:uFillTx/>
                          <a:latin typeface="+mn-ea"/>
                          <a:ea typeface="+mn-ea"/>
                        </a:rPr>
                        <a:t>※</a:t>
                      </a:r>
                      <a:r>
                        <a:rPr kumimoji="1" lang="ja-JP" altLang="en-US" sz="900" b="0" i="0" u="none" strike="noStrike" kern="1200" cap="none" spc="0" normalizeH="0" baseline="0" noProof="0" dirty="0">
                          <a:ln>
                            <a:noFill/>
                          </a:ln>
                          <a:solidFill>
                            <a:srgbClr val="000000"/>
                          </a:solidFill>
                          <a:effectLst/>
                          <a:uLnTx/>
                          <a:uFillTx/>
                          <a:latin typeface="+mn-ea"/>
                          <a:ea typeface="+mn-ea"/>
                        </a:rPr>
                        <a:t>ユースケース「医療従事者のオンボーディング効率化」</a:t>
                      </a:r>
                    </a:p>
                    <a:p>
                      <a:pPr marL="0" marR="0" lvl="0" indent="0" algn="l" defTabSz="609559" rtl="0" eaLnBrk="1" fontAlgn="auto" latinLnBrk="0" hangingPunct="1">
                        <a:lnSpc>
                          <a:spcPct val="100000"/>
                        </a:lnSpc>
                        <a:spcBef>
                          <a:spcPts val="0"/>
                        </a:spcBef>
                        <a:spcAft>
                          <a:spcPts val="0"/>
                        </a:spcAft>
                        <a:buClrTx/>
                        <a:buSzTx/>
                        <a:buFont typeface="Arial" panose="020B0604020202020204" pitchFamily="34" charset="0"/>
                        <a:buNone/>
                        <a:tabLst/>
                        <a:defRPr/>
                      </a:pPr>
                      <a:r>
                        <a:rPr kumimoji="1" lang="en-US" altLang="ja-JP" sz="900" b="0" i="0" u="none" strike="noStrike" kern="1200" cap="none" spc="0" normalizeH="0" baseline="0" noProof="0" dirty="0">
                          <a:ln>
                            <a:noFill/>
                          </a:ln>
                          <a:solidFill>
                            <a:srgbClr val="000000"/>
                          </a:solidFill>
                          <a:effectLst/>
                          <a:uLnTx/>
                          <a:uFillTx/>
                          <a:latin typeface="+mn-ea"/>
                          <a:ea typeface="+mn-ea"/>
                        </a:rPr>
                        <a:t>NHS</a:t>
                      </a:r>
                      <a:r>
                        <a:rPr kumimoji="1" lang="ja-JP" altLang="en-US" sz="900" b="0" i="0" u="none" strike="noStrike" kern="1200" cap="none" spc="0" normalizeH="0" baseline="0" noProof="0" dirty="0">
                          <a:ln>
                            <a:noFill/>
                          </a:ln>
                          <a:solidFill>
                            <a:srgbClr val="000000"/>
                          </a:solidFill>
                          <a:effectLst/>
                          <a:uLnTx/>
                          <a:uFillTx/>
                          <a:latin typeface="+mn-ea"/>
                          <a:ea typeface="+mn-ea"/>
                        </a:rPr>
                        <a:t>が医療スタッフの異動等に伴う身分証明・医療証明プロセスの効率化のため、</a:t>
                      </a:r>
                      <a:r>
                        <a:rPr kumimoji="1" lang="en-US" altLang="ja-JP" sz="900" b="1" i="0" u="sng" strike="noStrike" kern="1200" cap="none" spc="0" normalizeH="0" baseline="0" noProof="0" dirty="0">
                          <a:ln>
                            <a:noFill/>
                          </a:ln>
                          <a:solidFill>
                            <a:schemeClr val="accent2">
                              <a:lumMod val="75000"/>
                              <a:lumOff val="25000"/>
                            </a:schemeClr>
                          </a:solidFill>
                          <a:effectLst/>
                          <a:uLnTx/>
                          <a:uFillTx/>
                          <a:latin typeface="+mn-ea"/>
                          <a:ea typeface="+mn-ea"/>
                        </a:rPr>
                        <a:t>W3C VC/DID</a:t>
                      </a:r>
                      <a:r>
                        <a:rPr kumimoji="1" lang="ja-JP" altLang="en-US" sz="900" b="1" i="0" u="sng" strike="noStrike" kern="1200" cap="none" spc="0" normalizeH="0" baseline="0" noProof="0" dirty="0">
                          <a:ln>
                            <a:noFill/>
                          </a:ln>
                          <a:solidFill>
                            <a:schemeClr val="accent2">
                              <a:lumMod val="75000"/>
                              <a:lumOff val="25000"/>
                            </a:schemeClr>
                          </a:solidFill>
                          <a:effectLst/>
                          <a:uLnTx/>
                          <a:uFillTx/>
                          <a:latin typeface="+mn-ea"/>
                          <a:ea typeface="+mn-ea"/>
                        </a:rPr>
                        <a:t>標準に準拠した医療従事者の証明書情報交換サービス</a:t>
                      </a:r>
                      <a:r>
                        <a:rPr kumimoji="1" lang="ja-JP" altLang="en-US" sz="900" b="0" i="0" u="none" strike="noStrike" kern="1200" cap="none" spc="0" normalizeH="0" baseline="0" noProof="0" dirty="0">
                          <a:ln>
                            <a:noFill/>
                          </a:ln>
                          <a:solidFill>
                            <a:srgbClr val="000000"/>
                          </a:solidFill>
                          <a:effectLst/>
                          <a:uLnTx/>
                          <a:uFillTx/>
                          <a:latin typeface="+mn-ea"/>
                          <a:ea typeface="+mn-ea"/>
                        </a:rPr>
                        <a:t>を</a:t>
                      </a:r>
                      <a:r>
                        <a:rPr kumimoji="1" lang="en-US" altLang="ja-JP" sz="900" b="0" i="0" u="none" strike="noStrike" kern="1200" cap="none" spc="0" normalizeH="0" baseline="0" noProof="0" dirty="0">
                          <a:ln>
                            <a:noFill/>
                          </a:ln>
                          <a:solidFill>
                            <a:srgbClr val="000000"/>
                          </a:solidFill>
                          <a:effectLst/>
                          <a:uLnTx/>
                          <a:uFillTx/>
                          <a:latin typeface="+mn-ea"/>
                          <a:ea typeface="+mn-ea"/>
                        </a:rPr>
                        <a:t>2020</a:t>
                      </a:r>
                      <a:r>
                        <a:rPr kumimoji="1" lang="ja-JP" altLang="en-US" sz="900" b="0" i="0" u="none" strike="noStrike" kern="1200" cap="none" spc="0" normalizeH="0" baseline="0" noProof="0" dirty="0">
                          <a:ln>
                            <a:noFill/>
                          </a:ln>
                          <a:solidFill>
                            <a:srgbClr val="000000"/>
                          </a:solidFill>
                          <a:effectLst/>
                          <a:uLnTx/>
                          <a:uFillTx/>
                          <a:latin typeface="+mn-ea"/>
                          <a:ea typeface="+mn-ea"/>
                        </a:rPr>
                        <a:t>年から展開している。</a:t>
                      </a:r>
                      <a:endParaRPr kumimoji="1" lang="en-US" altLang="ja-JP" sz="900" b="0" i="0" u="none" strike="noStrike" kern="1200" cap="none" spc="0" normalizeH="0" baseline="0" noProof="0" dirty="0">
                        <a:ln>
                          <a:noFill/>
                        </a:ln>
                        <a:solidFill>
                          <a:srgbClr val="000000"/>
                        </a:solidFill>
                        <a:effectLst/>
                        <a:uLnTx/>
                        <a:uFillTx/>
                        <a:latin typeface="+mn-ea"/>
                        <a:ea typeface="+mn-ea"/>
                      </a:endParaRPr>
                    </a:p>
                    <a:p>
                      <a:pPr marL="0" marR="0" lvl="0" indent="0" algn="l" defTabSz="609559" rtl="0" eaLnBrk="1" fontAlgn="auto" latinLnBrk="0" hangingPunct="1">
                        <a:lnSpc>
                          <a:spcPct val="100000"/>
                        </a:lnSpc>
                        <a:spcBef>
                          <a:spcPts val="0"/>
                        </a:spcBef>
                        <a:spcAft>
                          <a:spcPts val="0"/>
                        </a:spcAft>
                        <a:buClrTx/>
                        <a:buSzTx/>
                        <a:buFont typeface="Arial" panose="020B0604020202020204" pitchFamily="34" charset="0"/>
                        <a:buNone/>
                        <a:tabLst/>
                        <a:defRPr/>
                      </a:pPr>
                      <a:r>
                        <a:rPr kumimoji="1" lang="ja-JP" altLang="en-US" sz="900" b="0" i="0" u="none" strike="noStrike" kern="1200" cap="none" spc="0" normalizeH="0" baseline="0" noProof="0" dirty="0">
                          <a:ln>
                            <a:noFill/>
                          </a:ln>
                          <a:solidFill>
                            <a:srgbClr val="000000"/>
                          </a:solidFill>
                          <a:effectLst/>
                          <a:uLnTx/>
                          <a:uFillTx/>
                          <a:latin typeface="+mn-ea"/>
                          <a:ea typeface="+mn-ea"/>
                        </a:rPr>
                        <a:t>ベースレジストリとして、</a:t>
                      </a:r>
                      <a:r>
                        <a:rPr kumimoji="1" lang="en-US" altLang="ja-JP" sz="900" b="0" i="0" u="none" strike="noStrike" kern="1200" cap="none" spc="0" normalizeH="0" baseline="0" noProof="0" dirty="0" err="1">
                          <a:ln>
                            <a:noFill/>
                          </a:ln>
                          <a:solidFill>
                            <a:srgbClr val="000000"/>
                          </a:solidFill>
                          <a:effectLst/>
                          <a:uLnTx/>
                          <a:uFillTx/>
                          <a:latin typeface="+mn-ea"/>
                          <a:ea typeface="+mn-ea"/>
                        </a:rPr>
                        <a:t>Hyperledger</a:t>
                      </a:r>
                      <a:r>
                        <a:rPr kumimoji="1" lang="en-US" altLang="ja-JP" sz="900" b="0" i="0" u="none" strike="noStrike" kern="1200" cap="none" spc="0" normalizeH="0" baseline="0" noProof="0" dirty="0">
                          <a:ln>
                            <a:noFill/>
                          </a:ln>
                          <a:solidFill>
                            <a:srgbClr val="000000"/>
                          </a:solidFill>
                          <a:effectLst/>
                          <a:uLnTx/>
                          <a:uFillTx/>
                          <a:latin typeface="+mn-ea"/>
                          <a:ea typeface="+mn-ea"/>
                        </a:rPr>
                        <a:t> Indy</a:t>
                      </a:r>
                      <a:r>
                        <a:rPr kumimoji="1" lang="ja-JP" altLang="en-US" sz="900" b="0" i="0" u="none" strike="noStrike" kern="1200" cap="none" spc="0" normalizeH="0" baseline="0" noProof="0" dirty="0">
                          <a:ln>
                            <a:noFill/>
                          </a:ln>
                          <a:solidFill>
                            <a:srgbClr val="000000"/>
                          </a:solidFill>
                          <a:effectLst/>
                          <a:uLnTx/>
                          <a:uFillTx/>
                          <a:latin typeface="+mn-ea"/>
                          <a:ea typeface="+mn-ea"/>
                        </a:rPr>
                        <a:t>をベースとした</a:t>
                      </a:r>
                      <a:r>
                        <a:rPr kumimoji="1" lang="en-US" altLang="ja-JP" sz="900" b="0" i="0" u="none" strike="noStrike" kern="1200" cap="none" spc="0" normalizeH="0" baseline="0" noProof="0" dirty="0" err="1">
                          <a:ln>
                            <a:noFill/>
                          </a:ln>
                          <a:solidFill>
                            <a:srgbClr val="000000"/>
                          </a:solidFill>
                          <a:effectLst/>
                          <a:uLnTx/>
                          <a:uFillTx/>
                          <a:latin typeface="+mn-ea"/>
                          <a:ea typeface="+mn-ea"/>
                        </a:rPr>
                        <a:t>Sovrin</a:t>
                      </a:r>
                      <a:r>
                        <a:rPr kumimoji="1" lang="en-US" altLang="ja-JP" sz="900" b="0" i="0" u="none" strike="noStrike" kern="1200" cap="none" spc="0" normalizeH="0" baseline="0" noProof="0" dirty="0">
                          <a:ln>
                            <a:noFill/>
                          </a:ln>
                          <a:solidFill>
                            <a:srgbClr val="000000"/>
                          </a:solidFill>
                          <a:effectLst/>
                          <a:uLnTx/>
                          <a:uFillTx/>
                          <a:latin typeface="+mn-ea"/>
                          <a:ea typeface="+mn-ea"/>
                        </a:rPr>
                        <a:t> Network</a:t>
                      </a:r>
                      <a:r>
                        <a:rPr kumimoji="1" lang="ja-JP" altLang="en-US" sz="900" b="0" i="0" u="none" strike="noStrike" kern="1200" cap="none" spc="0" normalizeH="0" baseline="0" noProof="0" dirty="0">
                          <a:ln>
                            <a:noFill/>
                          </a:ln>
                          <a:solidFill>
                            <a:srgbClr val="000000"/>
                          </a:solidFill>
                          <a:effectLst/>
                          <a:uLnTx/>
                          <a:uFillTx/>
                          <a:latin typeface="+mn-ea"/>
                          <a:ea typeface="+mn-ea"/>
                        </a:rPr>
                        <a:t>を使用し、ウォレットは</a:t>
                      </a:r>
                      <a:r>
                        <a:rPr kumimoji="1" lang="en-US" altLang="ja-JP" sz="900" b="0" i="0" u="none" strike="noStrike" kern="1200" cap="none" spc="0" normalizeH="0" baseline="0" noProof="0" dirty="0" err="1">
                          <a:ln>
                            <a:noFill/>
                          </a:ln>
                          <a:solidFill>
                            <a:srgbClr val="000000"/>
                          </a:solidFill>
                          <a:effectLst/>
                          <a:uLnTx/>
                          <a:uFillTx/>
                          <a:latin typeface="+mn-ea"/>
                          <a:ea typeface="+mn-ea"/>
                        </a:rPr>
                        <a:t>Evernym</a:t>
                      </a:r>
                      <a:r>
                        <a:rPr kumimoji="1" lang="ja-JP" altLang="en-US" sz="900" b="0" i="0" u="none" strike="noStrike" kern="1200" cap="none" spc="0" normalizeH="0" baseline="0" noProof="0" dirty="0">
                          <a:ln>
                            <a:noFill/>
                          </a:ln>
                          <a:solidFill>
                            <a:srgbClr val="000000"/>
                          </a:solidFill>
                          <a:effectLst/>
                          <a:uLnTx/>
                          <a:uFillTx/>
                          <a:latin typeface="+mn-ea"/>
                          <a:ea typeface="+mn-ea"/>
                        </a:rPr>
                        <a:t>から提供を受けている。</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2794899226"/>
                  </a:ext>
                </a:extLst>
              </a:tr>
            </a:tbl>
          </a:graphicData>
        </a:graphic>
      </p:graphicFrame>
      <p:sp>
        <p:nvSpPr>
          <p:cNvPr id="11" name="コンテンツ プレースホルダー 1"/>
          <p:cNvSpPr txBox="1">
            <a:spLocks/>
          </p:cNvSpPr>
          <p:nvPr/>
        </p:nvSpPr>
        <p:spPr>
          <a:xfrm>
            <a:off x="337810" y="608763"/>
            <a:ext cx="9410530" cy="1867868"/>
          </a:xfrm>
          <a:prstGeom prst="rect">
            <a:avLst/>
          </a:prstGeom>
          <a:ln>
            <a:noFill/>
          </a:ln>
        </p:spPr>
        <p:txBody>
          <a:bodyPr/>
          <a:lstStyle>
            <a:lvl1pPr marL="0" indent="0" algn="l" defTabSz="609559" rtl="0" eaLnBrk="1" fontAlgn="base" hangingPunct="1">
              <a:spcBef>
                <a:spcPct val="20000"/>
              </a:spcBef>
              <a:spcAft>
                <a:spcPct val="0"/>
              </a:spcAft>
              <a:buFont typeface="Arial" pitchFamily="34" charset="0"/>
              <a:buNone/>
              <a:defRPr kumimoji="1" sz="2000" kern="1200">
                <a:solidFill>
                  <a:schemeClr val="tx1"/>
                </a:solidFill>
                <a:latin typeface="+mn-ea"/>
                <a:ea typeface="+mn-ea"/>
                <a:cs typeface="Arial"/>
              </a:defRPr>
            </a:lvl1pPr>
            <a:lvl2pPr marL="910105" indent="-300545"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2pPr>
            <a:lvl3pPr marL="1454051" indent="-234935"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3pPr>
            <a:lvl4pPr marL="2059377" indent="-230703"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4pPr>
            <a:lvl5pPr marL="2666818" indent="-228585"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a:lstStyle>
          <a:p>
            <a:pPr lvl="0">
              <a:defRPr/>
            </a:pPr>
            <a:r>
              <a:rPr lang="ja-JP" altLang="en-US" sz="1600" b="1" dirty="0">
                <a:solidFill>
                  <a:srgbClr val="000000"/>
                </a:solidFill>
              </a:rPr>
              <a:t>調査対象国の中で、欧州、北米、オセアニアにおいては</a:t>
            </a:r>
            <a:r>
              <a:rPr lang="en-US" altLang="ja-JP" sz="1600" b="1" dirty="0">
                <a:solidFill>
                  <a:srgbClr val="000000"/>
                </a:solidFill>
              </a:rPr>
              <a:t>SSI</a:t>
            </a:r>
            <a:r>
              <a:rPr lang="ja-JP" altLang="en-US" sz="1600" b="1" dirty="0">
                <a:solidFill>
                  <a:srgbClr val="000000"/>
                </a:solidFill>
              </a:rPr>
              <a:t>／</a:t>
            </a:r>
            <a:r>
              <a:rPr lang="en-US" altLang="ja-JP" sz="1600" b="1" dirty="0">
                <a:solidFill>
                  <a:srgbClr val="000000"/>
                </a:solidFill>
              </a:rPr>
              <a:t>DID</a:t>
            </a:r>
            <a:r>
              <a:rPr lang="ja-JP" altLang="en-US" sz="1600" b="1" dirty="0">
                <a:solidFill>
                  <a:srgbClr val="000000"/>
                </a:solidFill>
              </a:rPr>
              <a:t>の実現を支援するために</a:t>
            </a:r>
            <a:r>
              <a:rPr lang="ja-JP" altLang="en-US" sz="1600" b="1" u="sng" dirty="0">
                <a:solidFill>
                  <a:schemeClr val="accent2">
                    <a:lumMod val="75000"/>
                    <a:lumOff val="25000"/>
                  </a:schemeClr>
                </a:solidFill>
              </a:rPr>
              <a:t>政府による民間開発プログラムへ</a:t>
            </a:r>
            <a:r>
              <a:rPr lang="ja-JP" altLang="en-US" sz="1600" b="1" u="sng" dirty="0" smtClean="0">
                <a:solidFill>
                  <a:schemeClr val="accent2">
                    <a:lumMod val="75000"/>
                    <a:lumOff val="25000"/>
                  </a:schemeClr>
                </a:solidFill>
              </a:rPr>
              <a:t>の資金提供、</a:t>
            </a:r>
            <a:r>
              <a:rPr lang="ja-JP" altLang="en-US" sz="1600" b="1" u="sng" dirty="0">
                <a:solidFill>
                  <a:schemeClr val="accent2">
                    <a:lumMod val="75000"/>
                    <a:lumOff val="25000"/>
                  </a:schemeClr>
                </a:solidFill>
              </a:rPr>
              <a:t>実証環境の提供</a:t>
            </a:r>
            <a:r>
              <a:rPr lang="ja-JP" altLang="en-US" sz="1600" b="1" dirty="0">
                <a:solidFill>
                  <a:srgbClr val="000000"/>
                </a:solidFill>
              </a:rPr>
              <a:t>が行われている。シンガポール、インドでは民間主導の開発プログラムへ</a:t>
            </a:r>
            <a:r>
              <a:rPr lang="ja-JP" altLang="en-US" sz="1600" b="1" dirty="0" smtClean="0">
                <a:solidFill>
                  <a:srgbClr val="000000"/>
                </a:solidFill>
              </a:rPr>
              <a:t>の</a:t>
            </a:r>
            <a:r>
              <a:rPr lang="ja-JP" altLang="en-US" sz="1600" b="1" dirty="0">
                <a:solidFill>
                  <a:srgbClr val="000000"/>
                </a:solidFill>
              </a:rPr>
              <a:t>資金提供</a:t>
            </a:r>
            <a:r>
              <a:rPr lang="ja-JP" altLang="en-US" sz="1600" b="1" dirty="0" smtClean="0">
                <a:solidFill>
                  <a:srgbClr val="000000"/>
                </a:solidFill>
              </a:rPr>
              <a:t>は</a:t>
            </a:r>
            <a:r>
              <a:rPr lang="ja-JP" altLang="en-US" sz="1600" b="1" dirty="0">
                <a:solidFill>
                  <a:srgbClr val="000000"/>
                </a:solidFill>
              </a:rPr>
              <a:t>確認できなかった。例えばシンガポールでは政府機関（</a:t>
            </a:r>
            <a:r>
              <a:rPr lang="en-US" altLang="ja-JP" sz="1600" b="1" dirty="0" err="1">
                <a:solidFill>
                  <a:srgbClr val="000000"/>
                </a:solidFill>
              </a:rPr>
              <a:t>GovTech</a:t>
            </a:r>
            <a:r>
              <a:rPr lang="ja-JP" altLang="en-US" sz="1600" b="1" dirty="0">
                <a:solidFill>
                  <a:srgbClr val="000000"/>
                </a:solidFill>
              </a:rPr>
              <a:t>）が</a:t>
            </a:r>
            <a:r>
              <a:rPr lang="ja-JP" altLang="en-US" sz="1600" b="1" u="sng" dirty="0">
                <a:solidFill>
                  <a:schemeClr val="accent2">
                    <a:lumMod val="75000"/>
                    <a:lumOff val="25000"/>
                  </a:schemeClr>
                </a:solidFill>
              </a:rPr>
              <a:t>既存の共通識別番号に囚われない分散型識別子（</a:t>
            </a:r>
            <a:r>
              <a:rPr lang="en-US" altLang="ja-JP" sz="1600" b="1" u="sng" dirty="0">
                <a:solidFill>
                  <a:schemeClr val="accent2">
                    <a:lumMod val="75000"/>
                    <a:lumOff val="25000"/>
                  </a:schemeClr>
                </a:solidFill>
              </a:rPr>
              <a:t>Unique ID</a:t>
            </a:r>
            <a:r>
              <a:rPr lang="ja-JP" altLang="en-US" sz="1600" b="1" u="sng" dirty="0">
                <a:solidFill>
                  <a:schemeClr val="accent2">
                    <a:lumMod val="75000"/>
                    <a:lumOff val="25000"/>
                  </a:schemeClr>
                </a:solidFill>
              </a:rPr>
              <a:t>）の検討</a:t>
            </a:r>
            <a:r>
              <a:rPr lang="ja-JP" altLang="en-US" sz="1600" b="1" dirty="0">
                <a:solidFill>
                  <a:srgbClr val="000000"/>
                </a:solidFill>
              </a:rPr>
              <a:t>を行っている。またインドでは政府機関（</a:t>
            </a:r>
            <a:r>
              <a:rPr lang="en-US" altLang="ja-JP" sz="1600" b="1" dirty="0">
                <a:solidFill>
                  <a:srgbClr val="000000"/>
                </a:solidFill>
              </a:rPr>
              <a:t>UIDAI</a:t>
            </a:r>
            <a:r>
              <a:rPr lang="ja-JP" altLang="en-US" sz="1600" b="1" dirty="0">
                <a:solidFill>
                  <a:srgbClr val="000000"/>
                </a:solidFill>
              </a:rPr>
              <a:t>）が</a:t>
            </a:r>
            <a:r>
              <a:rPr lang="ja-JP" altLang="en-US" sz="1600" b="1" u="sng" dirty="0">
                <a:solidFill>
                  <a:schemeClr val="accent2">
                    <a:lumMod val="75000"/>
                    <a:lumOff val="25000"/>
                  </a:schemeClr>
                </a:solidFill>
              </a:rPr>
              <a:t>ブロックチェーンを活用した分散型ソリューション、選択的開示等の構想について検討</a:t>
            </a:r>
            <a:r>
              <a:rPr lang="ja-JP" altLang="en-US" sz="1600" b="1" dirty="0">
                <a:solidFill>
                  <a:srgbClr val="000000"/>
                </a:solidFill>
              </a:rPr>
              <a:t>をおこなっている。このようにシンガポール、インドでは</a:t>
            </a:r>
            <a:r>
              <a:rPr lang="ja-JP" altLang="en-US" sz="1600" b="1" u="sng" dirty="0">
                <a:solidFill>
                  <a:schemeClr val="accent2">
                    <a:lumMod val="75000"/>
                    <a:lumOff val="25000"/>
                  </a:schemeClr>
                </a:solidFill>
              </a:rPr>
              <a:t>政府機関自身による</a:t>
            </a:r>
            <a:r>
              <a:rPr lang="en-US" altLang="ja-JP" sz="1600" b="1" u="sng" dirty="0">
                <a:solidFill>
                  <a:schemeClr val="accent2">
                    <a:lumMod val="75000"/>
                    <a:lumOff val="25000"/>
                  </a:schemeClr>
                </a:solidFill>
              </a:rPr>
              <a:t>SSI</a:t>
            </a:r>
            <a:r>
              <a:rPr lang="ja-JP" altLang="en-US" sz="1600" b="1" u="sng" dirty="0">
                <a:solidFill>
                  <a:schemeClr val="accent2">
                    <a:lumMod val="75000"/>
                    <a:lumOff val="25000"/>
                  </a:schemeClr>
                </a:solidFill>
              </a:rPr>
              <a:t>／</a:t>
            </a:r>
            <a:r>
              <a:rPr lang="en-US" altLang="ja-JP" sz="1600" b="1" u="sng" dirty="0">
                <a:solidFill>
                  <a:schemeClr val="accent2">
                    <a:lumMod val="75000"/>
                    <a:lumOff val="25000"/>
                  </a:schemeClr>
                </a:solidFill>
              </a:rPr>
              <a:t>DID</a:t>
            </a:r>
            <a:r>
              <a:rPr lang="ja-JP" altLang="en-US" sz="1600" b="1" u="sng" dirty="0">
                <a:solidFill>
                  <a:schemeClr val="accent2">
                    <a:lumMod val="75000"/>
                    <a:lumOff val="25000"/>
                  </a:schemeClr>
                </a:solidFill>
              </a:rPr>
              <a:t>の考え方を取り入れた検討・技術開発を実施</a:t>
            </a:r>
            <a:r>
              <a:rPr lang="ja-JP" altLang="en-US" sz="1600" b="1" dirty="0">
                <a:solidFill>
                  <a:srgbClr val="000000"/>
                </a:solidFill>
              </a:rPr>
              <a:t>している傾向が見受けられた</a:t>
            </a:r>
          </a:p>
        </p:txBody>
      </p:sp>
      <p:sp>
        <p:nvSpPr>
          <p:cNvPr id="12" name="正方形/長方形 11"/>
          <p:cNvSpPr/>
          <p:nvPr/>
        </p:nvSpPr>
        <p:spPr>
          <a:xfrm>
            <a:off x="8260080" y="74294"/>
            <a:ext cx="1314431" cy="186395"/>
          </a:xfrm>
          <a:prstGeom prst="rect">
            <a:avLst/>
          </a:prstGeom>
          <a:solidFill>
            <a:srgbClr val="9DB2ED"/>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政府の取り組み</a:t>
            </a:r>
          </a:p>
        </p:txBody>
      </p:sp>
      <p:sp>
        <p:nvSpPr>
          <p:cNvPr id="14" name="正方形/長方形 13"/>
          <p:cNvSpPr/>
          <p:nvPr/>
        </p:nvSpPr>
        <p:spPr>
          <a:xfrm>
            <a:off x="8260080" y="287160"/>
            <a:ext cx="1314431" cy="186395"/>
          </a:xfrm>
          <a:prstGeom prst="rect">
            <a:avLst/>
          </a:prstGeom>
          <a:solidFill>
            <a:schemeClr val="bg1">
              <a:lumMod val="9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ユースケース</a:t>
            </a:r>
          </a:p>
        </p:txBody>
      </p:sp>
    </p:spTree>
    <p:extLst>
      <p:ext uri="{BB962C8B-B14F-4D97-AF65-F5344CB8AC3E}">
        <p14:creationId xmlns:p14="http://schemas.microsoft.com/office/powerpoint/2010/main" val="2120801848"/>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タイトル 7"/>
          <p:cNvSpPr>
            <a:spLocks noGrp="1"/>
          </p:cNvSpPr>
          <p:nvPr>
            <p:ph type="title"/>
          </p:nvPr>
        </p:nvSpPr>
        <p:spPr>
          <a:xfrm>
            <a:off x="331490" y="164692"/>
            <a:ext cx="9243021" cy="497459"/>
          </a:xfrm>
        </p:spPr>
        <p:txBody>
          <a:bodyPr>
            <a:normAutofit fontScale="90000"/>
          </a:bodyPr>
          <a:lstStyle/>
          <a:p>
            <a:r>
              <a:rPr lang="en-US" altLang="ja-JP" sz="1100" dirty="0">
                <a:solidFill>
                  <a:srgbClr val="002060"/>
                </a:solidFill>
              </a:rPr>
              <a:t>3.3.5</a:t>
            </a:r>
            <a:r>
              <a:rPr lang="ja-JP" altLang="en-US" sz="1100" dirty="0">
                <a:solidFill>
                  <a:srgbClr val="002060"/>
                </a:solidFill>
              </a:rPr>
              <a:t>　自己主権型／分散型アイデンティティに関する取り組みに関する総括　</a:t>
            </a:r>
            <a:r>
              <a:rPr lang="en-US" altLang="ja-JP" sz="1400" b="1" spc="0" dirty="0">
                <a:solidFill>
                  <a:srgbClr val="002060"/>
                </a:solidFill>
              </a:rPr>
              <a:t/>
            </a:r>
            <a:br>
              <a:rPr lang="en-US" altLang="ja-JP" sz="1400" b="1" spc="0" dirty="0">
                <a:solidFill>
                  <a:srgbClr val="002060"/>
                </a:solidFill>
              </a:rPr>
            </a:br>
            <a:r>
              <a:rPr lang="ja-JP" altLang="en-US" sz="2000" b="1" spc="0" dirty="0">
                <a:solidFill>
                  <a:srgbClr val="002060"/>
                </a:solidFill>
              </a:rPr>
              <a:t>自己主権型／分散型アイデンティティに関する政府の</a:t>
            </a:r>
            <a:r>
              <a:rPr lang="ja-JP" altLang="en-US" sz="2000" dirty="0">
                <a:solidFill>
                  <a:srgbClr val="002060"/>
                </a:solidFill>
              </a:rPr>
              <a:t>取り組み</a:t>
            </a:r>
            <a:endParaRPr lang="ja-JP" altLang="en-US" sz="3100" b="1" spc="0" dirty="0">
              <a:solidFill>
                <a:srgbClr val="002060"/>
              </a:solidFill>
            </a:endParaRPr>
          </a:p>
        </p:txBody>
      </p:sp>
      <p:graphicFrame>
        <p:nvGraphicFramePr>
          <p:cNvPr id="3" name="表 2"/>
          <p:cNvGraphicFramePr>
            <a:graphicFrameLocks noGrp="1"/>
          </p:cNvGraphicFramePr>
          <p:nvPr>
            <p:extLst>
              <p:ext uri="{D42A27DB-BD31-4B8C-83A1-F6EECF244321}">
                <p14:modId xmlns:p14="http://schemas.microsoft.com/office/powerpoint/2010/main" val="4243672517"/>
              </p:ext>
            </p:extLst>
          </p:nvPr>
        </p:nvGraphicFramePr>
        <p:xfrm>
          <a:off x="331485" y="692149"/>
          <a:ext cx="9243026" cy="5593080"/>
        </p:xfrm>
        <a:graphic>
          <a:graphicData uri="http://schemas.openxmlformats.org/drawingml/2006/table">
            <a:tbl>
              <a:tblPr firstRow="1" bandRow="1">
                <a:tableStyleId>{5C22544A-7EE6-4342-B048-85BDC9FD1C3A}</a:tableStyleId>
              </a:tblPr>
              <a:tblGrid>
                <a:gridCol w="321702">
                  <a:extLst>
                    <a:ext uri="{9D8B030D-6E8A-4147-A177-3AD203B41FA5}">
                      <a16:colId xmlns:a16="http://schemas.microsoft.com/office/drawing/2014/main" val="1629416870"/>
                    </a:ext>
                  </a:extLst>
                </a:gridCol>
                <a:gridCol w="4298128">
                  <a:extLst>
                    <a:ext uri="{9D8B030D-6E8A-4147-A177-3AD203B41FA5}">
                      <a16:colId xmlns:a16="http://schemas.microsoft.com/office/drawing/2014/main" val="2273059117"/>
                    </a:ext>
                  </a:extLst>
                </a:gridCol>
                <a:gridCol w="4623196">
                  <a:extLst>
                    <a:ext uri="{9D8B030D-6E8A-4147-A177-3AD203B41FA5}">
                      <a16:colId xmlns:a16="http://schemas.microsoft.com/office/drawing/2014/main" val="560566568"/>
                    </a:ext>
                  </a:extLst>
                </a:gridCol>
              </a:tblGrid>
              <a:tr h="320040">
                <a:tc rowSpan="2">
                  <a:txBody>
                    <a:bodyPr/>
                    <a:lstStyle/>
                    <a:p>
                      <a:endParaRPr kumimoji="1" lang="ja-JP" altLang="en-US" dirty="0">
                        <a:latin typeface="+mn-ea"/>
                        <a:ea typeface="+mn-ea"/>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ap="flat" cmpd="sng" algn="ctr">
                      <a:solidFill>
                        <a:schemeClr val="bg1"/>
                      </a:solidFill>
                      <a:prstDash val="solid"/>
                      <a:round/>
                      <a:headEnd type="none" w="med" len="med"/>
                      <a:tailEnd type="none" w="med" len="med"/>
                    </a:lnTlToBr>
                    <a:solidFill>
                      <a:schemeClr val="accent2">
                        <a:lumMod val="90000"/>
                        <a:lumOff val="10000"/>
                      </a:schemeClr>
                    </a:solidFill>
                  </a:tcPr>
                </a:tc>
                <a:tc gridSpan="2">
                  <a:txBody>
                    <a:bodyPr/>
                    <a:lstStyle/>
                    <a:p>
                      <a:pPr algn="ctr"/>
                      <a:r>
                        <a:rPr kumimoji="1" lang="ja-JP" altLang="en-US" sz="1400" b="1" dirty="0">
                          <a:solidFill>
                            <a:schemeClr val="bg1"/>
                          </a:solidFill>
                          <a:latin typeface="+mn-ea"/>
                          <a:ea typeface="+mn-ea"/>
                        </a:rPr>
                        <a:t>北米</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90000"/>
                        <a:lumOff val="10000"/>
                      </a:schemeClr>
                    </a:solidFill>
                  </a:tcPr>
                </a:tc>
                <a:tc hMerge="1">
                  <a:txBody>
                    <a:bodyPr/>
                    <a:lstStyle/>
                    <a:p>
                      <a:endParaRPr kumimoji="1" lang="ja-JP" altLang="en-US" dirty="0"/>
                    </a:p>
                  </a:txBody>
                  <a:tcPr/>
                </a:tc>
                <a:extLst>
                  <a:ext uri="{0D108BD9-81ED-4DB2-BD59-A6C34878D82A}">
                    <a16:rowId xmlns:a16="http://schemas.microsoft.com/office/drawing/2014/main" val="800434596"/>
                  </a:ext>
                </a:extLst>
              </a:tr>
              <a:tr h="320040">
                <a:tc vMerge="1">
                  <a:txBody>
                    <a:bodyPr/>
                    <a:lstStyle/>
                    <a:p>
                      <a:endParaRPr kumimoji="1" lang="ja-JP" altLang="en-US" dirty="0"/>
                    </a:p>
                  </a:txBody>
                  <a:tcPr/>
                </a:tc>
                <a:tc>
                  <a:txBody>
                    <a:bodyPr/>
                    <a:lstStyle/>
                    <a:p>
                      <a:pPr algn="ctr"/>
                      <a:r>
                        <a:rPr kumimoji="1" lang="ja-JP" altLang="en-US" sz="1400" b="1" dirty="0">
                          <a:solidFill>
                            <a:schemeClr val="bg1"/>
                          </a:solidFill>
                          <a:latin typeface="+mn-ea"/>
                          <a:ea typeface="+mn-ea"/>
                        </a:rPr>
                        <a:t>米国</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90000"/>
                        <a:lumOff val="10000"/>
                      </a:schemeClr>
                    </a:solidFill>
                  </a:tcPr>
                </a:tc>
                <a:tc>
                  <a:txBody>
                    <a:bodyPr/>
                    <a:lstStyle/>
                    <a:p>
                      <a:pPr algn="ctr"/>
                      <a:r>
                        <a:rPr kumimoji="1" lang="ja-JP" altLang="en-US" sz="1400" b="1" dirty="0">
                          <a:solidFill>
                            <a:schemeClr val="bg1"/>
                          </a:solidFill>
                          <a:latin typeface="+mn-ea"/>
                          <a:ea typeface="+mn-ea"/>
                        </a:rPr>
                        <a:t>カナダ</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90000"/>
                        <a:lumOff val="10000"/>
                      </a:schemeClr>
                    </a:solidFill>
                  </a:tcPr>
                </a:tc>
                <a:extLst>
                  <a:ext uri="{0D108BD9-81ED-4DB2-BD59-A6C34878D82A}">
                    <a16:rowId xmlns:a16="http://schemas.microsoft.com/office/drawing/2014/main" val="1708189065"/>
                  </a:ext>
                </a:extLst>
              </a:tr>
              <a:tr h="4816596">
                <a:tc>
                  <a:txBody>
                    <a:bodyPr/>
                    <a:lstStyle/>
                    <a:p>
                      <a:pPr algn="ctr"/>
                      <a:r>
                        <a:rPr kumimoji="1" lang="ja-JP" altLang="en-US" sz="1200" b="1" dirty="0">
                          <a:solidFill>
                            <a:schemeClr val="bg1"/>
                          </a:solidFill>
                          <a:latin typeface="+mn-ea"/>
                          <a:ea typeface="+mn-ea"/>
                        </a:rPr>
                        <a:t>政</a:t>
                      </a:r>
                      <a:endParaRPr kumimoji="1" lang="en-US" altLang="ja-JP" sz="1200" b="1" dirty="0">
                        <a:solidFill>
                          <a:schemeClr val="bg1"/>
                        </a:solidFill>
                        <a:latin typeface="+mn-ea"/>
                        <a:ea typeface="+mn-ea"/>
                      </a:endParaRPr>
                    </a:p>
                    <a:p>
                      <a:pPr algn="ctr"/>
                      <a:r>
                        <a:rPr kumimoji="1" lang="ja-JP" altLang="en-US" sz="1200" b="1" dirty="0">
                          <a:solidFill>
                            <a:schemeClr val="bg1"/>
                          </a:solidFill>
                          <a:latin typeface="+mn-ea"/>
                          <a:ea typeface="+mn-ea"/>
                        </a:rPr>
                        <a:t>府</a:t>
                      </a:r>
                      <a:endParaRPr kumimoji="1" lang="en-US" altLang="ja-JP" sz="1200" b="1" dirty="0">
                        <a:solidFill>
                          <a:schemeClr val="bg1"/>
                        </a:solidFill>
                        <a:latin typeface="+mn-ea"/>
                        <a:ea typeface="+mn-ea"/>
                      </a:endParaRPr>
                    </a:p>
                    <a:p>
                      <a:pPr algn="ctr"/>
                      <a:r>
                        <a:rPr kumimoji="1" lang="ja-JP" altLang="en-US" sz="1200" b="1" dirty="0">
                          <a:solidFill>
                            <a:schemeClr val="bg1"/>
                          </a:solidFill>
                          <a:latin typeface="+mn-ea"/>
                          <a:ea typeface="+mn-ea"/>
                        </a:rPr>
                        <a:t>に</a:t>
                      </a:r>
                      <a:endParaRPr kumimoji="1" lang="en-US" altLang="ja-JP" sz="1200" b="1" dirty="0">
                        <a:solidFill>
                          <a:schemeClr val="bg1"/>
                        </a:solidFill>
                        <a:latin typeface="+mn-ea"/>
                        <a:ea typeface="+mn-ea"/>
                      </a:endParaRPr>
                    </a:p>
                    <a:p>
                      <a:pPr algn="ctr"/>
                      <a:r>
                        <a:rPr kumimoji="1" lang="ja-JP" altLang="en-US" sz="1200" b="1" dirty="0">
                          <a:solidFill>
                            <a:schemeClr val="bg1"/>
                          </a:solidFill>
                          <a:latin typeface="+mn-ea"/>
                          <a:ea typeface="+mn-ea"/>
                        </a:rPr>
                        <a:t>よ</a:t>
                      </a:r>
                      <a:endParaRPr kumimoji="1" lang="en-US" altLang="ja-JP" sz="1200" b="1" dirty="0">
                        <a:solidFill>
                          <a:schemeClr val="bg1"/>
                        </a:solidFill>
                        <a:latin typeface="+mn-ea"/>
                        <a:ea typeface="+mn-ea"/>
                      </a:endParaRPr>
                    </a:p>
                    <a:p>
                      <a:pPr algn="ctr"/>
                      <a:r>
                        <a:rPr kumimoji="1" lang="ja-JP" altLang="en-US" sz="1200" b="1" dirty="0">
                          <a:solidFill>
                            <a:schemeClr val="bg1"/>
                          </a:solidFill>
                          <a:latin typeface="+mn-ea"/>
                          <a:ea typeface="+mn-ea"/>
                        </a:rPr>
                        <a:t>る</a:t>
                      </a:r>
                      <a:endParaRPr kumimoji="1" lang="en-US" altLang="ja-JP" sz="1200" b="1" dirty="0">
                        <a:solidFill>
                          <a:schemeClr val="bg1"/>
                        </a:solidFill>
                        <a:latin typeface="+mn-ea"/>
                        <a:ea typeface="+mn-ea"/>
                      </a:endParaRPr>
                    </a:p>
                    <a:p>
                      <a:pPr algn="ctr"/>
                      <a:r>
                        <a:rPr kumimoji="1" lang="ja-JP" altLang="en-US" sz="1200" b="1" dirty="0">
                          <a:solidFill>
                            <a:schemeClr val="bg1"/>
                          </a:solidFill>
                          <a:latin typeface="+mn-ea"/>
                          <a:ea typeface="+mn-ea"/>
                        </a:rPr>
                        <a:t>取</a:t>
                      </a:r>
                      <a:endParaRPr kumimoji="1" lang="en-US" altLang="ja-JP" sz="1200" b="1" dirty="0">
                        <a:solidFill>
                          <a:schemeClr val="bg1"/>
                        </a:solidFill>
                        <a:latin typeface="+mn-ea"/>
                        <a:ea typeface="+mn-ea"/>
                      </a:endParaRPr>
                    </a:p>
                    <a:p>
                      <a:pPr algn="ctr"/>
                      <a:r>
                        <a:rPr kumimoji="1" lang="ja-JP" altLang="en-US" sz="1200" b="1" dirty="0">
                          <a:solidFill>
                            <a:schemeClr val="bg1"/>
                          </a:solidFill>
                          <a:latin typeface="+mn-ea"/>
                          <a:ea typeface="+mn-ea"/>
                        </a:rPr>
                        <a:t>り</a:t>
                      </a:r>
                      <a:endParaRPr kumimoji="1" lang="en-US" altLang="ja-JP" sz="1200" b="1" dirty="0">
                        <a:solidFill>
                          <a:schemeClr val="bg1"/>
                        </a:solidFill>
                        <a:latin typeface="+mn-ea"/>
                        <a:ea typeface="+mn-ea"/>
                      </a:endParaRPr>
                    </a:p>
                    <a:p>
                      <a:pPr algn="ctr"/>
                      <a:r>
                        <a:rPr kumimoji="1" lang="ja-JP" altLang="en-US" sz="1200" b="1" dirty="0">
                          <a:solidFill>
                            <a:schemeClr val="bg1"/>
                          </a:solidFill>
                          <a:latin typeface="+mn-ea"/>
                          <a:ea typeface="+mn-ea"/>
                        </a:rPr>
                        <a:t>組</a:t>
                      </a:r>
                      <a:endParaRPr kumimoji="1" lang="en-US" altLang="ja-JP" sz="1200" b="1" dirty="0">
                        <a:solidFill>
                          <a:schemeClr val="bg1"/>
                        </a:solidFill>
                        <a:latin typeface="+mn-ea"/>
                        <a:ea typeface="+mn-ea"/>
                      </a:endParaRPr>
                    </a:p>
                    <a:p>
                      <a:pPr algn="ctr"/>
                      <a:r>
                        <a:rPr kumimoji="1" lang="ja-JP" altLang="en-US" sz="1200" b="1" dirty="0">
                          <a:solidFill>
                            <a:schemeClr val="bg1"/>
                          </a:solidFill>
                          <a:latin typeface="+mn-ea"/>
                          <a:ea typeface="+mn-ea"/>
                        </a:rPr>
                        <a:t>み</a:t>
                      </a:r>
                      <a:endParaRPr kumimoji="1" lang="en-US" altLang="ja-JP" sz="1200" b="1" dirty="0">
                        <a:solidFill>
                          <a:schemeClr val="bg1"/>
                        </a:solidFill>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90000"/>
                        <a:lumOff val="10000"/>
                      </a:schemeClr>
                    </a:solidFill>
                  </a:tcPr>
                </a:tc>
                <a:tc>
                  <a:txBody>
                    <a:bodyPr/>
                    <a:lstStyle/>
                    <a:p>
                      <a:pPr marL="0" lvl="0" indent="0">
                        <a:buFont typeface="Arial" panose="020B0604020202020204" pitchFamily="34" charset="0"/>
                        <a:buNone/>
                      </a:pPr>
                      <a:r>
                        <a:rPr kumimoji="1" lang="ja-JP" altLang="en-US" sz="1100" b="1" i="0" u="sng" strike="noStrike" kern="1200" cap="none" spc="0" normalizeH="0" baseline="0" noProof="0" dirty="0" smtClean="0">
                          <a:ln>
                            <a:noFill/>
                          </a:ln>
                          <a:solidFill>
                            <a:schemeClr val="tx1"/>
                          </a:solidFill>
                          <a:effectLst/>
                          <a:uLnTx/>
                          <a:uFillTx/>
                          <a:latin typeface="+mn-ea"/>
                          <a:ea typeface="+mn-ea"/>
                        </a:rPr>
                        <a:t>イリノイ州と</a:t>
                      </a:r>
                      <a:r>
                        <a:rPr kumimoji="1" lang="en-US" altLang="ja-JP" sz="1100" b="1" i="0" u="sng" strike="noStrike" kern="1200" cap="none" spc="0" normalizeH="0" baseline="0" noProof="0" dirty="0" err="1" smtClean="0">
                          <a:ln>
                            <a:noFill/>
                          </a:ln>
                          <a:solidFill>
                            <a:schemeClr val="tx1"/>
                          </a:solidFill>
                          <a:effectLst/>
                          <a:uLnTx/>
                          <a:uFillTx/>
                          <a:latin typeface="+mn-ea"/>
                          <a:ea typeface="+mn-ea"/>
                        </a:rPr>
                        <a:t>Evernym</a:t>
                      </a:r>
                      <a:r>
                        <a:rPr kumimoji="1" lang="ja-JP" altLang="en-US" sz="1100" b="1" i="0" u="sng" strike="noStrike" kern="1200" cap="none" spc="0" normalizeH="0" baseline="0" noProof="0" dirty="0" smtClean="0">
                          <a:ln>
                            <a:noFill/>
                          </a:ln>
                          <a:solidFill>
                            <a:schemeClr val="tx1"/>
                          </a:solidFill>
                          <a:effectLst/>
                          <a:uLnTx/>
                          <a:uFillTx/>
                          <a:latin typeface="+mn-ea"/>
                          <a:ea typeface="+mn-ea"/>
                        </a:rPr>
                        <a:t>の提携（</a:t>
                      </a:r>
                      <a:r>
                        <a:rPr kumimoji="1" lang="en-US" altLang="ja-JP" sz="1100" b="1" i="0" u="sng" strike="noStrike" kern="1200" cap="none" spc="0" normalizeH="0" baseline="0" noProof="0" dirty="0" smtClean="0">
                          <a:ln>
                            <a:noFill/>
                          </a:ln>
                          <a:solidFill>
                            <a:schemeClr val="tx1"/>
                          </a:solidFill>
                          <a:effectLst/>
                          <a:uLnTx/>
                          <a:uFillTx/>
                          <a:latin typeface="+mn-ea"/>
                          <a:ea typeface="+mn-ea"/>
                        </a:rPr>
                        <a:t>2017</a:t>
                      </a:r>
                      <a:r>
                        <a:rPr kumimoji="1" lang="ja-JP" altLang="en-US" sz="1100" b="1" i="0" u="sng" strike="noStrike" kern="1200" cap="none" spc="0" normalizeH="0" baseline="0" noProof="0" dirty="0" smtClean="0">
                          <a:ln>
                            <a:noFill/>
                          </a:ln>
                          <a:solidFill>
                            <a:schemeClr val="tx1"/>
                          </a:solidFill>
                          <a:effectLst/>
                          <a:uLnTx/>
                          <a:uFillTx/>
                          <a:latin typeface="+mn-ea"/>
                          <a:ea typeface="+mn-ea"/>
                        </a:rPr>
                        <a:t>年～）</a:t>
                      </a:r>
                    </a:p>
                    <a:p>
                      <a:pPr marL="0" lvl="0" indent="0">
                        <a:buFont typeface="Arial" panose="020B0604020202020204" pitchFamily="34" charset="0"/>
                        <a:buNone/>
                      </a:pPr>
                      <a:r>
                        <a:rPr kumimoji="1" lang="ja-JP" altLang="en-US" sz="1100" b="0" i="0" u="none" strike="noStrike" kern="1200" cap="none" spc="0" normalizeH="0" baseline="0" noProof="0" dirty="0" smtClean="0">
                          <a:ln>
                            <a:noFill/>
                          </a:ln>
                          <a:solidFill>
                            <a:schemeClr val="tx1"/>
                          </a:solidFill>
                          <a:effectLst/>
                          <a:uLnTx/>
                          <a:uFillTx/>
                          <a:latin typeface="+mn-ea"/>
                          <a:ea typeface="+mn-ea"/>
                        </a:rPr>
                        <a:t>イリノイ州政府は、自己主権型</a:t>
                      </a:r>
                      <a:r>
                        <a:rPr kumimoji="1" lang="en-US" altLang="ja-JP" sz="1100" b="0" i="0" u="none" strike="noStrike" kern="1200" cap="none" spc="0" normalizeH="0" baseline="0" noProof="0" dirty="0" smtClean="0">
                          <a:ln>
                            <a:noFill/>
                          </a:ln>
                          <a:solidFill>
                            <a:schemeClr val="tx1"/>
                          </a:solidFill>
                          <a:effectLst/>
                          <a:uLnTx/>
                          <a:uFillTx/>
                          <a:latin typeface="+mn-ea"/>
                          <a:ea typeface="+mn-ea"/>
                        </a:rPr>
                        <a:t>ID</a:t>
                      </a:r>
                      <a:r>
                        <a:rPr kumimoji="1" lang="ja-JP" altLang="en-US" sz="1100" b="0" i="0" u="none" strike="noStrike" kern="1200" cap="none" spc="0" normalizeH="0" baseline="0" noProof="0" dirty="0" smtClean="0">
                          <a:ln>
                            <a:noFill/>
                          </a:ln>
                          <a:solidFill>
                            <a:schemeClr val="tx1"/>
                          </a:solidFill>
                          <a:effectLst/>
                          <a:uLnTx/>
                          <a:uFillTx/>
                          <a:latin typeface="+mn-ea"/>
                          <a:ea typeface="+mn-ea"/>
                        </a:rPr>
                        <a:t>ソリューション提供企業である</a:t>
                      </a:r>
                      <a:r>
                        <a:rPr kumimoji="1" lang="en-US" altLang="ja-JP" sz="1100" b="0" i="0" u="none" strike="noStrike" kern="1200" cap="none" spc="0" normalizeH="0" baseline="0" noProof="0" dirty="0" err="1" smtClean="0">
                          <a:ln>
                            <a:noFill/>
                          </a:ln>
                          <a:solidFill>
                            <a:schemeClr val="tx1"/>
                          </a:solidFill>
                          <a:effectLst/>
                          <a:uLnTx/>
                          <a:uFillTx/>
                          <a:latin typeface="+mn-ea"/>
                          <a:ea typeface="+mn-ea"/>
                        </a:rPr>
                        <a:t>Evernym</a:t>
                      </a:r>
                      <a:r>
                        <a:rPr kumimoji="1" lang="ja-JP" altLang="en-US" sz="1100" b="0" i="0" u="none" strike="noStrike" kern="1200" cap="none" spc="0" normalizeH="0" baseline="0" noProof="0" dirty="0" smtClean="0">
                          <a:ln>
                            <a:noFill/>
                          </a:ln>
                          <a:solidFill>
                            <a:schemeClr val="tx1"/>
                          </a:solidFill>
                          <a:effectLst/>
                          <a:uLnTx/>
                          <a:uFillTx/>
                          <a:latin typeface="+mn-ea"/>
                          <a:ea typeface="+mn-ea"/>
                        </a:rPr>
                        <a:t>との提携を発表し、</a:t>
                      </a:r>
                      <a:r>
                        <a:rPr kumimoji="1" lang="ja-JP" altLang="en-US" sz="1100" b="1" i="0" u="sng" strike="noStrike" kern="1200" cap="none" spc="0" normalizeH="0" baseline="0" noProof="0" dirty="0" smtClean="0">
                          <a:ln>
                            <a:noFill/>
                          </a:ln>
                          <a:solidFill>
                            <a:schemeClr val="accent2">
                              <a:lumMod val="75000"/>
                              <a:lumOff val="25000"/>
                            </a:schemeClr>
                          </a:solidFill>
                          <a:effectLst/>
                          <a:uLnTx/>
                          <a:uFillTx/>
                          <a:latin typeface="+mn-ea"/>
                          <a:ea typeface="+mn-ea"/>
                        </a:rPr>
                        <a:t>分散型台帳技術を活用してイリノイ州市民のための自己主権</a:t>
                      </a:r>
                      <a:r>
                        <a:rPr kumimoji="1" lang="en-US" altLang="ja-JP" sz="1100" b="1" i="0" u="sng" strike="noStrike" kern="1200" cap="none" spc="0" normalizeH="0" baseline="0" noProof="0" dirty="0" smtClean="0">
                          <a:ln>
                            <a:noFill/>
                          </a:ln>
                          <a:solidFill>
                            <a:schemeClr val="accent2">
                              <a:lumMod val="75000"/>
                              <a:lumOff val="25000"/>
                            </a:schemeClr>
                          </a:solidFill>
                          <a:effectLst/>
                          <a:uLnTx/>
                          <a:uFillTx/>
                          <a:latin typeface="+mn-ea"/>
                          <a:ea typeface="+mn-ea"/>
                        </a:rPr>
                        <a:t>ID</a:t>
                      </a:r>
                      <a:r>
                        <a:rPr kumimoji="1" lang="ja-JP" altLang="en-US" sz="1100" b="1" i="0" u="sng" strike="noStrike" kern="1200" cap="none" spc="0" normalizeH="0" baseline="0" noProof="0" dirty="0" err="1" smtClean="0">
                          <a:ln>
                            <a:noFill/>
                          </a:ln>
                          <a:solidFill>
                            <a:schemeClr val="accent2">
                              <a:lumMod val="75000"/>
                              <a:lumOff val="25000"/>
                            </a:schemeClr>
                          </a:solidFill>
                          <a:effectLst/>
                          <a:uLnTx/>
                          <a:uFillTx/>
                          <a:latin typeface="+mn-ea"/>
                          <a:ea typeface="+mn-ea"/>
                        </a:rPr>
                        <a:t>を提</a:t>
                      </a:r>
                      <a:r>
                        <a:rPr kumimoji="1" lang="ja-JP" altLang="en-US" sz="1100" b="1" i="0" u="sng" strike="noStrike" kern="1200" cap="none" spc="0" normalizeH="0" baseline="0" noProof="0" dirty="0" smtClean="0">
                          <a:ln>
                            <a:noFill/>
                          </a:ln>
                          <a:solidFill>
                            <a:schemeClr val="accent2">
                              <a:lumMod val="75000"/>
                              <a:lumOff val="25000"/>
                            </a:schemeClr>
                          </a:solidFill>
                          <a:effectLst/>
                          <a:uLnTx/>
                          <a:uFillTx/>
                          <a:latin typeface="+mn-ea"/>
                          <a:ea typeface="+mn-ea"/>
                        </a:rPr>
                        <a:t>供する</a:t>
                      </a:r>
                      <a:r>
                        <a:rPr kumimoji="1" lang="ja-JP" altLang="en-US" sz="1100" b="0" i="0" u="none" strike="noStrike" kern="1200" cap="none" spc="0" normalizeH="0" baseline="0" noProof="0" dirty="0" smtClean="0">
                          <a:ln>
                            <a:noFill/>
                          </a:ln>
                          <a:solidFill>
                            <a:schemeClr val="tx1"/>
                          </a:solidFill>
                          <a:effectLst/>
                          <a:uLnTx/>
                          <a:uFillTx/>
                          <a:latin typeface="+mn-ea"/>
                          <a:ea typeface="+mn-ea"/>
                        </a:rPr>
                        <a:t>ことを明らかにした</a:t>
                      </a:r>
                      <a:endParaRPr kumimoji="1" lang="en-US" altLang="ja-JP" sz="1100" b="0" i="0" u="none" strike="noStrike" kern="1200" cap="none" spc="0" normalizeH="0" baseline="0" noProof="0" dirty="0" smtClean="0">
                        <a:ln>
                          <a:noFill/>
                        </a:ln>
                        <a:solidFill>
                          <a:schemeClr val="tx1"/>
                        </a:solidFill>
                        <a:effectLst/>
                        <a:uLnTx/>
                        <a:uFillTx/>
                        <a:latin typeface="+mn-ea"/>
                        <a:ea typeface="+mn-ea"/>
                      </a:endParaRPr>
                    </a:p>
                    <a:p>
                      <a:endParaRPr kumimoji="1" lang="en-US" altLang="ja-JP" sz="1100" b="1" u="sng" dirty="0" smtClean="0">
                        <a:latin typeface="+mn-ea"/>
                        <a:ea typeface="+mn-ea"/>
                      </a:endParaRPr>
                    </a:p>
                    <a:p>
                      <a:r>
                        <a:rPr kumimoji="1" lang="ja-JP" altLang="en-US" sz="1100" b="1" u="sng" dirty="0" smtClean="0">
                          <a:latin typeface="+mn-ea"/>
                          <a:ea typeface="+mn-ea"/>
                        </a:rPr>
                        <a:t>社会</a:t>
                      </a:r>
                      <a:r>
                        <a:rPr kumimoji="1" lang="ja-JP" altLang="en-US" sz="1100" b="1" u="sng" dirty="0">
                          <a:latin typeface="+mn-ea"/>
                          <a:ea typeface="+mn-ea"/>
                        </a:rPr>
                        <a:t>保障番号の代替識別子検討</a:t>
                      </a:r>
                      <a:r>
                        <a:rPr kumimoji="1" lang="ja-JP" altLang="en-US" sz="1100" b="1" u="sng" dirty="0" smtClean="0">
                          <a:latin typeface="+mn-ea"/>
                          <a:ea typeface="+mn-ea"/>
                        </a:rPr>
                        <a:t>プログラム（</a:t>
                      </a:r>
                      <a:r>
                        <a:rPr kumimoji="1" lang="en-US" altLang="ja-JP" sz="1100" b="1" u="sng" dirty="0" smtClean="0">
                          <a:latin typeface="+mn-ea"/>
                          <a:ea typeface="+mn-ea"/>
                        </a:rPr>
                        <a:t>2020</a:t>
                      </a:r>
                      <a:r>
                        <a:rPr kumimoji="1" lang="ja-JP" altLang="en-US" sz="1100" b="1" u="sng" dirty="0" smtClean="0">
                          <a:latin typeface="+mn-ea"/>
                          <a:ea typeface="+mn-ea"/>
                        </a:rPr>
                        <a:t>年）</a:t>
                      </a:r>
                      <a:endParaRPr kumimoji="1" lang="ja-JP" altLang="en-US" sz="1100" b="1" u="sng" dirty="0">
                        <a:latin typeface="+mn-ea"/>
                        <a:ea typeface="+mn-ea"/>
                      </a:endParaRPr>
                    </a:p>
                    <a:p>
                      <a:r>
                        <a:rPr kumimoji="1" lang="en-US" altLang="ja-JP" sz="1100" dirty="0">
                          <a:latin typeface="+mn-ea"/>
                          <a:ea typeface="+mn-ea"/>
                        </a:rPr>
                        <a:t>2020</a:t>
                      </a:r>
                      <a:r>
                        <a:rPr kumimoji="1" lang="ja-JP" altLang="en-US" sz="1100" dirty="0">
                          <a:latin typeface="+mn-ea"/>
                          <a:ea typeface="+mn-ea"/>
                        </a:rPr>
                        <a:t>年に米国の</a:t>
                      </a:r>
                      <a:r>
                        <a:rPr kumimoji="1" lang="en-US" altLang="ja-JP" sz="1100" dirty="0">
                          <a:latin typeface="+mn-ea"/>
                          <a:ea typeface="+mn-ea"/>
                        </a:rPr>
                        <a:t>DHS</a:t>
                      </a:r>
                      <a:r>
                        <a:rPr kumimoji="1" lang="ja-JP" altLang="en-US" sz="1100" dirty="0">
                          <a:latin typeface="+mn-ea"/>
                          <a:ea typeface="+mn-ea"/>
                        </a:rPr>
                        <a:t>（国土安全保障省）は、社会保障番号の収集と利用を減少させるため、カナダに本拠地を置く</a:t>
                      </a:r>
                      <a:r>
                        <a:rPr kumimoji="1" lang="en-US" altLang="ja-JP" sz="1100" dirty="0">
                          <a:latin typeface="+mn-ea"/>
                          <a:ea typeface="+mn-ea"/>
                        </a:rPr>
                        <a:t>Secure Key  Technologies</a:t>
                      </a:r>
                      <a:r>
                        <a:rPr kumimoji="1" lang="ja-JP" altLang="en-US" sz="1100" dirty="0">
                          <a:latin typeface="+mn-ea"/>
                          <a:ea typeface="+mn-ea"/>
                        </a:rPr>
                        <a:t>社に</a:t>
                      </a:r>
                      <a:r>
                        <a:rPr kumimoji="1" lang="en-US" altLang="ja-JP" sz="1100" dirty="0">
                          <a:latin typeface="+mn-ea"/>
                          <a:ea typeface="+mn-ea"/>
                        </a:rPr>
                        <a:t>193,000</a:t>
                      </a:r>
                      <a:r>
                        <a:rPr kumimoji="1" lang="ja-JP" altLang="en-US" sz="1100" dirty="0">
                          <a:latin typeface="+mn-ea"/>
                          <a:ea typeface="+mn-ea"/>
                        </a:rPr>
                        <a:t>ドル</a:t>
                      </a:r>
                      <a:r>
                        <a:rPr kumimoji="1" lang="ja-JP" altLang="en-US" sz="1100" dirty="0" smtClean="0">
                          <a:latin typeface="+mn-ea"/>
                          <a:ea typeface="+mn-ea"/>
                        </a:rPr>
                        <a:t>を資金提供し</a:t>
                      </a:r>
                      <a:r>
                        <a:rPr kumimoji="1" lang="ja-JP" altLang="en-US" sz="1100" dirty="0">
                          <a:latin typeface="+mn-ea"/>
                          <a:ea typeface="+mn-ea"/>
                        </a:rPr>
                        <a:t>、社会保障番号の代替識別子を実装する開発プログラムを実施した。</a:t>
                      </a:r>
                      <a:endParaRPr kumimoji="1" lang="en-US" altLang="ja-JP" sz="1100" dirty="0">
                        <a:latin typeface="+mn-ea"/>
                        <a:ea typeface="+mn-ea"/>
                      </a:endParaRPr>
                    </a:p>
                    <a:p>
                      <a:pPr marL="0" marR="0" lvl="0" indent="0" algn="l" defTabSz="609559"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mn-ea"/>
                          <a:ea typeface="+mn-ea"/>
                          <a:cs typeface="+mn-cs"/>
                        </a:rPr>
                        <a:t>プログラムは、</a:t>
                      </a:r>
                      <a:r>
                        <a:rPr kumimoji="1" lang="en-US" altLang="ja-JP" sz="1100" b="0" i="0" u="none" strike="noStrike" kern="1200" cap="none" spc="0" normalizeH="0" baseline="0" noProof="0" dirty="0">
                          <a:ln>
                            <a:noFill/>
                          </a:ln>
                          <a:solidFill>
                            <a:srgbClr val="000000"/>
                          </a:solidFill>
                          <a:effectLst/>
                          <a:uLnTx/>
                          <a:uFillTx/>
                          <a:latin typeface="+mn-ea"/>
                          <a:ea typeface="+mn-ea"/>
                          <a:cs typeface="+mn-cs"/>
                        </a:rPr>
                        <a:t>DHS</a:t>
                      </a:r>
                      <a:r>
                        <a:rPr kumimoji="1" lang="ja-JP" altLang="en-US" sz="1100" b="0" i="0" u="none" strike="noStrike" kern="1200" cap="none" spc="0" normalizeH="0" baseline="0" noProof="0" dirty="0">
                          <a:ln>
                            <a:noFill/>
                          </a:ln>
                          <a:solidFill>
                            <a:srgbClr val="000000"/>
                          </a:solidFill>
                          <a:effectLst/>
                          <a:uLnTx/>
                          <a:uFillTx/>
                          <a:latin typeface="+mn-ea"/>
                          <a:ea typeface="+mn-ea"/>
                          <a:cs typeface="+mn-cs"/>
                        </a:rPr>
                        <a:t>のシリコンバレーイノベーションプログラム（</a:t>
                      </a:r>
                      <a:r>
                        <a:rPr kumimoji="1" lang="en-US" altLang="ja-JP" sz="1100" b="0" i="0" u="none" strike="noStrike" kern="1200" cap="none" spc="0" normalizeH="0" baseline="0" noProof="0" dirty="0">
                          <a:ln>
                            <a:noFill/>
                          </a:ln>
                          <a:solidFill>
                            <a:srgbClr val="000000"/>
                          </a:solidFill>
                          <a:effectLst/>
                          <a:uLnTx/>
                          <a:uFillTx/>
                          <a:latin typeface="+mn-ea"/>
                          <a:ea typeface="+mn-ea"/>
                          <a:cs typeface="+mn-cs"/>
                        </a:rPr>
                        <a:t>SVIP</a:t>
                      </a:r>
                      <a:r>
                        <a:rPr kumimoji="1" lang="ja-JP" altLang="en-US" sz="1100" b="0" i="0" u="none" strike="noStrike" kern="1200" cap="none" spc="0" normalizeH="0" baseline="0" noProof="0" dirty="0">
                          <a:ln>
                            <a:noFill/>
                          </a:ln>
                          <a:solidFill>
                            <a:srgbClr val="000000"/>
                          </a:solidFill>
                          <a:effectLst/>
                          <a:uLnTx/>
                          <a:uFillTx/>
                          <a:latin typeface="+mn-ea"/>
                          <a:ea typeface="+mn-ea"/>
                          <a:cs typeface="+mn-cs"/>
                        </a:rPr>
                        <a:t>）の下で実施され、</a:t>
                      </a:r>
                      <a:r>
                        <a:rPr kumimoji="1" lang="en-US" altLang="ja-JP" sz="1100" b="0" i="0" u="none" strike="noStrike" kern="1200" cap="none" spc="0" normalizeH="0" baseline="0" noProof="0" dirty="0">
                          <a:ln>
                            <a:noFill/>
                          </a:ln>
                          <a:solidFill>
                            <a:srgbClr val="000000"/>
                          </a:solidFill>
                          <a:effectLst/>
                          <a:uLnTx/>
                          <a:uFillTx/>
                          <a:latin typeface="+mn-ea"/>
                          <a:ea typeface="+mn-ea"/>
                          <a:cs typeface="+mn-cs"/>
                        </a:rPr>
                        <a:t>SVIP</a:t>
                      </a:r>
                      <a:r>
                        <a:rPr kumimoji="1" lang="ja-JP" altLang="en-US" sz="1100" b="0" i="0" u="none" strike="noStrike" kern="1200" cap="none" spc="0" normalizeH="0" baseline="0" noProof="0" dirty="0">
                          <a:ln>
                            <a:noFill/>
                          </a:ln>
                          <a:solidFill>
                            <a:srgbClr val="000000"/>
                          </a:solidFill>
                          <a:effectLst/>
                          <a:uLnTx/>
                          <a:uFillTx/>
                          <a:latin typeface="+mn-ea"/>
                          <a:ea typeface="+mn-ea"/>
                          <a:cs typeface="+mn-cs"/>
                        </a:rPr>
                        <a:t>のディレクターは「</a:t>
                      </a:r>
                      <a:r>
                        <a:rPr kumimoji="1" lang="ja-JP" altLang="en-US" sz="1100" b="1" i="0" u="sng" strike="noStrike" kern="1200" cap="none" spc="0" normalizeH="0" baseline="0" noProof="0" dirty="0">
                          <a:ln>
                            <a:noFill/>
                          </a:ln>
                          <a:solidFill>
                            <a:schemeClr val="accent2">
                              <a:lumMod val="75000"/>
                              <a:lumOff val="25000"/>
                            </a:schemeClr>
                          </a:solidFill>
                          <a:effectLst/>
                          <a:uLnTx/>
                          <a:uFillTx/>
                          <a:latin typeface="+mn-ea"/>
                          <a:ea typeface="+mn-ea"/>
                          <a:cs typeface="+mn-cs"/>
                        </a:rPr>
                        <a:t>分散型識別子（</a:t>
                      </a:r>
                      <a:r>
                        <a:rPr kumimoji="1" lang="en-US" altLang="ja-JP" sz="1100" b="1" i="0" u="sng" strike="noStrike" kern="1200" cap="none" spc="0" normalizeH="0" baseline="0" noProof="0" dirty="0">
                          <a:ln>
                            <a:noFill/>
                          </a:ln>
                          <a:solidFill>
                            <a:schemeClr val="accent2">
                              <a:lumMod val="75000"/>
                              <a:lumOff val="25000"/>
                            </a:schemeClr>
                          </a:solidFill>
                          <a:effectLst/>
                          <a:uLnTx/>
                          <a:uFillTx/>
                          <a:latin typeface="+mn-ea"/>
                          <a:ea typeface="+mn-ea"/>
                          <a:cs typeface="+mn-cs"/>
                        </a:rPr>
                        <a:t>DID</a:t>
                      </a:r>
                      <a:r>
                        <a:rPr kumimoji="1" lang="ja-JP" altLang="en-US" sz="1100" b="1" i="0" u="sng" strike="noStrike" kern="1200" cap="none" spc="0" normalizeH="0" baseline="0" noProof="0" dirty="0">
                          <a:ln>
                            <a:noFill/>
                          </a:ln>
                          <a:solidFill>
                            <a:schemeClr val="accent2">
                              <a:lumMod val="75000"/>
                              <a:lumOff val="25000"/>
                            </a:schemeClr>
                          </a:solidFill>
                          <a:effectLst/>
                          <a:uLnTx/>
                          <a:uFillTx/>
                          <a:latin typeface="+mn-ea"/>
                          <a:ea typeface="+mn-ea"/>
                          <a:cs typeface="+mn-cs"/>
                        </a:rPr>
                        <a:t>）などの</a:t>
                      </a:r>
                      <a:r>
                        <a:rPr kumimoji="1" lang="en-US" altLang="ja-JP" sz="1100" b="1" i="0" u="sng" strike="noStrike" kern="1200" cap="none" spc="0" normalizeH="0" baseline="0" noProof="0" dirty="0">
                          <a:ln>
                            <a:noFill/>
                          </a:ln>
                          <a:solidFill>
                            <a:schemeClr val="accent2">
                              <a:lumMod val="75000"/>
                              <a:lumOff val="25000"/>
                            </a:schemeClr>
                          </a:solidFill>
                          <a:effectLst/>
                          <a:uLnTx/>
                          <a:uFillTx/>
                          <a:latin typeface="+mn-ea"/>
                          <a:ea typeface="+mn-ea"/>
                          <a:cs typeface="+mn-cs"/>
                        </a:rPr>
                        <a:t>W3C</a:t>
                      </a:r>
                      <a:r>
                        <a:rPr kumimoji="1" lang="ja-JP" altLang="en-US" sz="1100" b="1" i="0" u="sng" strike="noStrike" kern="1200" cap="none" spc="0" normalizeH="0" baseline="0" noProof="0" dirty="0">
                          <a:ln>
                            <a:noFill/>
                          </a:ln>
                          <a:solidFill>
                            <a:schemeClr val="accent2">
                              <a:lumMod val="75000"/>
                              <a:lumOff val="25000"/>
                            </a:schemeClr>
                          </a:solidFill>
                          <a:effectLst/>
                          <a:uLnTx/>
                          <a:uFillTx/>
                          <a:latin typeface="+mn-ea"/>
                          <a:ea typeface="+mn-ea"/>
                          <a:cs typeface="+mn-cs"/>
                        </a:rPr>
                        <a:t>標準に基づくシステムを実装し、個人を特定できる情報を明らかにせず、追跡目的で使用できない、グローバルに一意で無意味であるが解決可能で検証可能な識別子の発行を可能にする</a:t>
                      </a:r>
                      <a:r>
                        <a:rPr kumimoji="1" lang="ja-JP" altLang="en-US" sz="1100" b="0" i="0" u="none" strike="noStrike" kern="1200" cap="none" spc="0" normalizeH="0" baseline="0" noProof="0" dirty="0">
                          <a:ln>
                            <a:noFill/>
                          </a:ln>
                          <a:solidFill>
                            <a:srgbClr val="000000"/>
                          </a:solidFill>
                          <a:effectLst/>
                          <a:uLnTx/>
                          <a:uFillTx/>
                          <a:latin typeface="+mn-ea"/>
                          <a:ea typeface="+mn-ea"/>
                          <a:cs typeface="+mn-cs"/>
                        </a:rPr>
                        <a:t>」と述べている</a:t>
                      </a:r>
                      <a:endParaRPr kumimoji="1" lang="en-US" altLang="ja-JP" sz="1100" b="0" i="0" u="none" strike="noStrike" kern="1200" cap="none" spc="0" normalizeH="0" baseline="0" noProof="0" dirty="0">
                        <a:ln>
                          <a:noFill/>
                        </a:ln>
                        <a:solidFill>
                          <a:srgbClr val="000000"/>
                        </a:solidFill>
                        <a:effectLst/>
                        <a:uLnTx/>
                        <a:uFillTx/>
                        <a:latin typeface="+mn-ea"/>
                        <a:ea typeface="+mn-ea"/>
                        <a:cs typeface="+mn-cs"/>
                      </a:endParaRPr>
                    </a:p>
                    <a:p>
                      <a:pPr marL="0" lvl="0" indent="0">
                        <a:buFont typeface="Arial" panose="020B0604020202020204" pitchFamily="34" charset="0"/>
                        <a:buNone/>
                      </a:pPr>
                      <a:endParaRPr kumimoji="1" lang="en-US" altLang="ja-JP" sz="1100" b="0" i="0" u="none" strike="noStrike" kern="1200" cap="none" spc="0" normalizeH="0" baseline="0" noProof="0" dirty="0">
                        <a:ln>
                          <a:noFill/>
                        </a:ln>
                        <a:solidFill>
                          <a:schemeClr val="tx1"/>
                        </a:solidFill>
                        <a:effectLst/>
                        <a:uLnTx/>
                        <a:uFillTx/>
                        <a:latin typeface="+mn-ea"/>
                        <a:ea typeface="+mn-ea"/>
                      </a:endParaRPr>
                    </a:p>
                    <a:p>
                      <a:pPr marL="0" lvl="0" indent="0">
                        <a:buFont typeface="Arial" panose="020B0604020202020204" pitchFamily="34" charset="0"/>
                        <a:buNone/>
                      </a:pPr>
                      <a:endParaRPr kumimoji="1" lang="en-US" altLang="ja-JP" sz="300" b="1" i="0" u="none" strike="noStrike" kern="1200" cap="none" spc="0" normalizeH="0" baseline="0" noProof="0" dirty="0">
                        <a:ln>
                          <a:noFill/>
                        </a:ln>
                        <a:solidFill>
                          <a:schemeClr val="tx1"/>
                        </a:solidFill>
                        <a:effectLst/>
                        <a:uLnTx/>
                        <a:uFillTx/>
                        <a:latin typeface="+mn-ea"/>
                        <a:ea typeface="+mn-ea"/>
                      </a:endParaRPr>
                    </a:p>
                    <a:p>
                      <a:pPr marL="0" lvl="0" indent="0">
                        <a:buFont typeface="Arial" panose="020B0604020202020204" pitchFamily="34" charset="0"/>
                        <a:buNone/>
                      </a:pPr>
                      <a:r>
                        <a:rPr kumimoji="1" lang="ja-JP" altLang="en-US" sz="1100" b="1" i="0" u="sng" strike="noStrike" kern="1200" cap="none" spc="0" normalizeH="0" baseline="0" noProof="0" dirty="0">
                          <a:ln>
                            <a:noFill/>
                          </a:ln>
                          <a:solidFill>
                            <a:schemeClr val="tx1"/>
                          </a:solidFill>
                          <a:effectLst/>
                          <a:uLnTx/>
                          <a:uFillTx/>
                          <a:latin typeface="+mn-ea"/>
                          <a:ea typeface="+mn-ea"/>
                        </a:rPr>
                        <a:t>米国各州における</a:t>
                      </a:r>
                      <a:r>
                        <a:rPr kumimoji="1" lang="en-US" altLang="ja-JP" sz="1100" b="1" i="0" u="sng" strike="noStrike" kern="1200" cap="none" spc="0" normalizeH="0" baseline="0" noProof="0" dirty="0" err="1">
                          <a:ln>
                            <a:noFill/>
                          </a:ln>
                          <a:solidFill>
                            <a:schemeClr val="tx1"/>
                          </a:solidFill>
                          <a:effectLst/>
                          <a:uLnTx/>
                          <a:uFillTx/>
                          <a:latin typeface="+mn-ea"/>
                          <a:ea typeface="+mn-ea"/>
                        </a:rPr>
                        <a:t>mDL</a:t>
                      </a:r>
                      <a:r>
                        <a:rPr kumimoji="1" lang="ja-JP" altLang="en-US" sz="1100" b="1" i="0" u="sng" strike="noStrike" kern="1200" cap="none" spc="0" normalizeH="0" baseline="0" noProof="0" dirty="0">
                          <a:ln>
                            <a:noFill/>
                          </a:ln>
                          <a:solidFill>
                            <a:schemeClr val="tx1"/>
                          </a:solidFill>
                          <a:effectLst/>
                          <a:uLnTx/>
                          <a:uFillTx/>
                          <a:latin typeface="+mn-ea"/>
                          <a:ea typeface="+mn-ea"/>
                        </a:rPr>
                        <a:t>の</a:t>
                      </a:r>
                      <a:r>
                        <a:rPr kumimoji="1" lang="ja-JP" altLang="en-US" sz="1100" b="1" i="0" u="sng" strike="noStrike" kern="1200" cap="none" spc="0" normalizeH="0" baseline="0" noProof="0" dirty="0" smtClean="0">
                          <a:ln>
                            <a:noFill/>
                          </a:ln>
                          <a:solidFill>
                            <a:schemeClr val="tx1"/>
                          </a:solidFill>
                          <a:effectLst/>
                          <a:uLnTx/>
                          <a:uFillTx/>
                          <a:latin typeface="+mn-ea"/>
                          <a:ea typeface="+mn-ea"/>
                        </a:rPr>
                        <a:t>導入（</a:t>
                      </a:r>
                      <a:r>
                        <a:rPr kumimoji="1" lang="en-US" altLang="ja-JP" sz="1100" b="1" i="0" u="sng" strike="noStrike" kern="1200" cap="none" spc="0" normalizeH="0" baseline="0" noProof="0" dirty="0" smtClean="0">
                          <a:ln>
                            <a:noFill/>
                          </a:ln>
                          <a:solidFill>
                            <a:schemeClr val="tx1"/>
                          </a:solidFill>
                          <a:effectLst/>
                          <a:uLnTx/>
                          <a:uFillTx/>
                          <a:latin typeface="+mn-ea"/>
                          <a:ea typeface="+mn-ea"/>
                        </a:rPr>
                        <a:t>2021</a:t>
                      </a:r>
                      <a:r>
                        <a:rPr kumimoji="1" lang="ja-JP" altLang="en-US" sz="1100" b="1" i="0" u="sng" strike="noStrike" kern="1200" cap="none" spc="0" normalizeH="0" baseline="0" noProof="0" dirty="0" smtClean="0">
                          <a:ln>
                            <a:noFill/>
                          </a:ln>
                          <a:solidFill>
                            <a:schemeClr val="tx1"/>
                          </a:solidFill>
                          <a:effectLst/>
                          <a:uLnTx/>
                          <a:uFillTx/>
                          <a:latin typeface="+mn-ea"/>
                          <a:ea typeface="+mn-ea"/>
                        </a:rPr>
                        <a:t>年～）</a:t>
                      </a:r>
                      <a:endParaRPr kumimoji="1" lang="en-US" altLang="ja-JP" sz="1100" b="1" i="0" u="sng" strike="noStrike" kern="1200" cap="none" spc="0" normalizeH="0" baseline="0" noProof="0" dirty="0">
                        <a:ln>
                          <a:noFill/>
                        </a:ln>
                        <a:solidFill>
                          <a:schemeClr val="tx1"/>
                        </a:solidFill>
                        <a:effectLst/>
                        <a:uLnTx/>
                        <a:uFillTx/>
                        <a:latin typeface="+mn-ea"/>
                        <a:ea typeface="+mn-ea"/>
                      </a:endParaRPr>
                    </a:p>
                    <a:p>
                      <a:pPr marL="0" lvl="0" indent="0">
                        <a:buFont typeface="Arial" panose="020B0604020202020204" pitchFamily="34" charset="0"/>
                        <a:buNone/>
                      </a:pPr>
                      <a:r>
                        <a:rPr lang="ja-JP" altLang="en-US" sz="1100" b="0" dirty="0">
                          <a:solidFill>
                            <a:schemeClr val="tx1"/>
                          </a:solidFill>
                          <a:latin typeface="+mn-ea"/>
                          <a:ea typeface="+mn-ea"/>
                        </a:rPr>
                        <a:t>米国ではルイジアナ州、コロラド州、アリゾナ州、カリフォルニア州など複数州で</a:t>
                      </a:r>
                      <a:r>
                        <a:rPr lang="en-US" altLang="ja-JP" sz="1100" b="1" u="sng" dirty="0">
                          <a:solidFill>
                            <a:schemeClr val="accent2">
                              <a:lumMod val="75000"/>
                              <a:lumOff val="25000"/>
                            </a:schemeClr>
                          </a:solidFill>
                          <a:latin typeface="+mn-ea"/>
                          <a:ea typeface="+mn-ea"/>
                        </a:rPr>
                        <a:t>ISO/IEC18013-5</a:t>
                      </a:r>
                      <a:r>
                        <a:rPr lang="ja-JP" altLang="en-US" sz="1100" b="1" u="sng" dirty="0">
                          <a:solidFill>
                            <a:schemeClr val="accent2">
                              <a:lumMod val="75000"/>
                              <a:lumOff val="25000"/>
                            </a:schemeClr>
                          </a:solidFill>
                          <a:latin typeface="+mn-ea"/>
                          <a:ea typeface="+mn-ea"/>
                        </a:rPr>
                        <a:t>に基づくモバイル運転免許証（</a:t>
                      </a:r>
                      <a:r>
                        <a:rPr lang="en-US" altLang="ja-JP" sz="1100" b="1" u="sng" dirty="0" err="1">
                          <a:solidFill>
                            <a:schemeClr val="accent2">
                              <a:lumMod val="75000"/>
                              <a:lumOff val="25000"/>
                            </a:schemeClr>
                          </a:solidFill>
                          <a:latin typeface="+mn-ea"/>
                          <a:ea typeface="+mn-ea"/>
                        </a:rPr>
                        <a:t>mDL</a:t>
                      </a:r>
                      <a:r>
                        <a:rPr lang="ja-JP" altLang="en-US" sz="1100" b="1" u="sng" dirty="0">
                          <a:solidFill>
                            <a:schemeClr val="accent2">
                              <a:lumMod val="75000"/>
                              <a:lumOff val="25000"/>
                            </a:schemeClr>
                          </a:solidFill>
                          <a:latin typeface="+mn-ea"/>
                          <a:ea typeface="+mn-ea"/>
                        </a:rPr>
                        <a:t>）の導入及びテスト</a:t>
                      </a:r>
                      <a:r>
                        <a:rPr lang="ja-JP" altLang="en-US" sz="1100" b="0" dirty="0">
                          <a:solidFill>
                            <a:schemeClr val="tx1"/>
                          </a:solidFill>
                          <a:latin typeface="+mn-ea"/>
                          <a:ea typeface="+mn-ea"/>
                        </a:rPr>
                        <a:t>を展開している</a:t>
                      </a:r>
                      <a:endParaRPr kumimoji="1" lang="en-US" altLang="ja-JP" sz="1100" b="0" i="0" u="none" strike="noStrike" kern="1200" cap="none" spc="0" normalizeH="0" baseline="0" noProof="0" dirty="0">
                        <a:ln>
                          <a:noFill/>
                        </a:ln>
                        <a:solidFill>
                          <a:schemeClr val="tx1"/>
                        </a:solidFill>
                        <a:effectLst/>
                        <a:uLnTx/>
                        <a:uFillTx/>
                        <a:latin typeface="+mn-ea"/>
                        <a:ea typeface="+mn-ea"/>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lvl="0" indent="0">
                        <a:buFont typeface="Arial" panose="020B0604020202020204" pitchFamily="34" charset="0"/>
                        <a:buNone/>
                      </a:pPr>
                      <a:r>
                        <a:rPr kumimoji="1" lang="ja-JP" altLang="en-US" sz="1100" b="1" i="0" u="sng" strike="noStrike" kern="1200" cap="none" spc="0" normalizeH="0" baseline="0" noProof="0" dirty="0" smtClean="0">
                          <a:ln>
                            <a:noFill/>
                          </a:ln>
                          <a:solidFill>
                            <a:srgbClr val="000000"/>
                          </a:solidFill>
                          <a:effectLst/>
                          <a:uLnTx/>
                          <a:uFillTx/>
                          <a:latin typeface="+mn-ea"/>
                          <a:ea typeface="+mn-ea"/>
                        </a:rPr>
                        <a:t>オンタリオ州デジタル</a:t>
                      </a:r>
                      <a:r>
                        <a:rPr kumimoji="1" lang="en-US" altLang="ja-JP" sz="1100" b="1" i="0" u="sng" strike="noStrike" kern="1200" cap="none" spc="0" normalizeH="0" baseline="0" noProof="0" dirty="0" smtClean="0">
                          <a:ln>
                            <a:noFill/>
                          </a:ln>
                          <a:solidFill>
                            <a:srgbClr val="000000"/>
                          </a:solidFill>
                          <a:effectLst/>
                          <a:uLnTx/>
                          <a:uFillTx/>
                          <a:latin typeface="+mn-ea"/>
                          <a:ea typeface="+mn-ea"/>
                        </a:rPr>
                        <a:t>ID</a:t>
                      </a:r>
                      <a:r>
                        <a:rPr kumimoji="1" lang="ja-JP" altLang="en-US" sz="1100" b="1" i="0" u="sng" strike="noStrike" kern="1200" cap="none" spc="0" normalizeH="0" baseline="0" noProof="0" dirty="0" smtClean="0">
                          <a:ln>
                            <a:noFill/>
                          </a:ln>
                          <a:solidFill>
                            <a:srgbClr val="000000"/>
                          </a:solidFill>
                          <a:effectLst/>
                          <a:uLnTx/>
                          <a:uFillTx/>
                          <a:latin typeface="+mn-ea"/>
                          <a:ea typeface="+mn-ea"/>
                        </a:rPr>
                        <a:t>（</a:t>
                      </a:r>
                      <a:r>
                        <a:rPr kumimoji="1" lang="en-US" altLang="ja-JP" sz="1100" b="1" i="0" u="sng" strike="noStrike" kern="1200" cap="none" spc="0" normalizeH="0" baseline="0" noProof="0" dirty="0" smtClean="0">
                          <a:ln>
                            <a:noFill/>
                          </a:ln>
                          <a:solidFill>
                            <a:srgbClr val="000000"/>
                          </a:solidFill>
                          <a:effectLst/>
                          <a:uLnTx/>
                          <a:uFillTx/>
                          <a:latin typeface="+mn-ea"/>
                          <a:ea typeface="+mn-ea"/>
                        </a:rPr>
                        <a:t>2017</a:t>
                      </a:r>
                      <a:r>
                        <a:rPr kumimoji="1" lang="ja-JP" altLang="en-US" sz="1100" b="1" i="0" u="sng" strike="noStrike" kern="1200" cap="none" spc="0" normalizeH="0" baseline="0" noProof="0" dirty="0" smtClean="0">
                          <a:ln>
                            <a:noFill/>
                          </a:ln>
                          <a:solidFill>
                            <a:srgbClr val="000000"/>
                          </a:solidFill>
                          <a:effectLst/>
                          <a:uLnTx/>
                          <a:uFillTx/>
                          <a:latin typeface="+mn-ea"/>
                          <a:ea typeface="+mn-ea"/>
                        </a:rPr>
                        <a:t>年～）</a:t>
                      </a:r>
                      <a:endParaRPr kumimoji="1" lang="en-US" altLang="ja-JP" sz="1100" b="1" i="0" u="sng" strike="noStrike" kern="1200" cap="none" spc="0" normalizeH="0" baseline="0" noProof="0" dirty="0" smtClean="0">
                        <a:ln>
                          <a:noFill/>
                        </a:ln>
                        <a:solidFill>
                          <a:srgbClr val="000000"/>
                        </a:solidFill>
                        <a:effectLst/>
                        <a:uLnTx/>
                        <a:uFillTx/>
                        <a:latin typeface="+mn-ea"/>
                        <a:ea typeface="+mn-ea"/>
                      </a:endParaRPr>
                    </a:p>
                    <a:p>
                      <a:pPr marL="0" lvl="0" indent="0">
                        <a:buFont typeface="Arial" panose="020B0604020202020204" pitchFamily="34" charset="0"/>
                        <a:buNone/>
                      </a:pPr>
                      <a:r>
                        <a:rPr kumimoji="1" lang="ja-JP" altLang="en-US" sz="1100" b="0" i="0" u="none" strike="noStrike" kern="1200" cap="none" spc="0" normalizeH="0" baseline="0" noProof="0" dirty="0" smtClean="0">
                          <a:ln>
                            <a:noFill/>
                          </a:ln>
                          <a:solidFill>
                            <a:srgbClr val="000000"/>
                          </a:solidFill>
                          <a:effectLst/>
                          <a:uLnTx/>
                          <a:uFillTx/>
                          <a:latin typeface="+mn-ea"/>
                          <a:ea typeface="+mn-ea"/>
                        </a:rPr>
                        <a:t>オンタリオ州政府は、民間企業と連携して州の住民向けのデジタル</a:t>
                      </a:r>
                      <a:r>
                        <a:rPr kumimoji="1" lang="en-US" altLang="ja-JP" sz="1100" b="0" i="0" u="none" strike="noStrike" kern="1200" cap="none" spc="0" normalizeH="0" baseline="0" noProof="0" dirty="0" smtClean="0">
                          <a:ln>
                            <a:noFill/>
                          </a:ln>
                          <a:solidFill>
                            <a:srgbClr val="000000"/>
                          </a:solidFill>
                          <a:effectLst/>
                          <a:uLnTx/>
                          <a:uFillTx/>
                          <a:latin typeface="+mn-ea"/>
                          <a:ea typeface="+mn-ea"/>
                        </a:rPr>
                        <a:t>ID</a:t>
                      </a:r>
                      <a:r>
                        <a:rPr kumimoji="1" lang="ja-JP" altLang="en-US" sz="1100" b="0" i="0" u="none" strike="noStrike" kern="1200" cap="none" spc="0" normalizeH="0" baseline="0" noProof="0" dirty="0" smtClean="0">
                          <a:ln>
                            <a:noFill/>
                          </a:ln>
                          <a:solidFill>
                            <a:srgbClr val="000000"/>
                          </a:solidFill>
                          <a:effectLst/>
                          <a:uLnTx/>
                          <a:uFillTx/>
                          <a:latin typeface="+mn-ea"/>
                          <a:ea typeface="+mn-ea"/>
                        </a:rPr>
                        <a:t>サービスの開発・提供を実施しており、</a:t>
                      </a:r>
                      <a:r>
                        <a:rPr kumimoji="1" lang="en-US" altLang="ja-JP" sz="1100" b="1" i="0" u="sng" strike="noStrike" kern="1200" cap="none" spc="0" normalizeH="0" baseline="0" noProof="0" dirty="0" smtClean="0">
                          <a:ln>
                            <a:noFill/>
                          </a:ln>
                          <a:solidFill>
                            <a:schemeClr val="accent2">
                              <a:lumMod val="75000"/>
                              <a:lumOff val="25000"/>
                            </a:schemeClr>
                          </a:solidFill>
                          <a:effectLst/>
                          <a:uLnTx/>
                          <a:uFillTx/>
                          <a:latin typeface="+mn-ea"/>
                          <a:ea typeface="+mn-ea"/>
                        </a:rPr>
                        <a:t>W3C</a:t>
                      </a:r>
                      <a:r>
                        <a:rPr kumimoji="1" lang="ja-JP" altLang="en-US" sz="1100" b="1" i="0" u="sng" strike="noStrike" kern="1200" cap="none" spc="0" normalizeH="0" baseline="0" noProof="0" dirty="0" err="1" smtClean="0">
                          <a:ln>
                            <a:noFill/>
                          </a:ln>
                          <a:solidFill>
                            <a:schemeClr val="accent2">
                              <a:lumMod val="75000"/>
                              <a:lumOff val="25000"/>
                            </a:schemeClr>
                          </a:solidFill>
                          <a:effectLst/>
                          <a:uLnTx/>
                          <a:uFillTx/>
                          <a:latin typeface="+mn-ea"/>
                          <a:ea typeface="+mn-ea"/>
                        </a:rPr>
                        <a:t>、</a:t>
                      </a:r>
                      <a:r>
                        <a:rPr kumimoji="1" lang="en-US" altLang="ja-JP" sz="1100" b="1" i="0" u="sng" strike="noStrike" kern="1200" cap="none" spc="0" normalizeH="0" baseline="0" noProof="0" dirty="0" smtClean="0">
                          <a:ln>
                            <a:noFill/>
                          </a:ln>
                          <a:solidFill>
                            <a:schemeClr val="accent2">
                              <a:lumMod val="75000"/>
                              <a:lumOff val="25000"/>
                            </a:schemeClr>
                          </a:solidFill>
                          <a:effectLst/>
                          <a:uLnTx/>
                          <a:uFillTx/>
                          <a:latin typeface="+mn-ea"/>
                          <a:ea typeface="+mn-ea"/>
                        </a:rPr>
                        <a:t>DIF</a:t>
                      </a:r>
                      <a:r>
                        <a:rPr kumimoji="1" lang="ja-JP" altLang="en-US" sz="1100" b="1" i="0" u="sng" strike="noStrike" kern="1200" cap="none" spc="0" normalizeH="0" baseline="0" noProof="0" dirty="0" err="1" smtClean="0">
                          <a:ln>
                            <a:noFill/>
                          </a:ln>
                          <a:solidFill>
                            <a:schemeClr val="accent2">
                              <a:lumMod val="75000"/>
                              <a:lumOff val="25000"/>
                            </a:schemeClr>
                          </a:solidFill>
                          <a:effectLst/>
                          <a:uLnTx/>
                          <a:uFillTx/>
                          <a:latin typeface="+mn-ea"/>
                          <a:ea typeface="+mn-ea"/>
                        </a:rPr>
                        <a:t>、</a:t>
                      </a:r>
                      <a:r>
                        <a:rPr kumimoji="1" lang="en-US" altLang="ja-JP" sz="1100" b="1" i="0" u="sng" strike="noStrike" kern="1200" cap="none" spc="0" normalizeH="0" baseline="0" noProof="0" dirty="0" err="1" smtClean="0">
                          <a:ln>
                            <a:noFill/>
                          </a:ln>
                          <a:solidFill>
                            <a:schemeClr val="accent2">
                              <a:lumMod val="75000"/>
                              <a:lumOff val="25000"/>
                            </a:schemeClr>
                          </a:solidFill>
                          <a:effectLst/>
                          <a:uLnTx/>
                          <a:uFillTx/>
                          <a:latin typeface="+mn-ea"/>
                          <a:ea typeface="+mn-ea"/>
                        </a:rPr>
                        <a:t>ToIP</a:t>
                      </a:r>
                      <a:r>
                        <a:rPr kumimoji="1" lang="ja-JP" altLang="en-US" sz="1100" b="1" i="0" u="sng" strike="noStrike" kern="1200" cap="none" spc="0" normalizeH="0" baseline="0" noProof="0" dirty="0" err="1" smtClean="0">
                          <a:ln>
                            <a:noFill/>
                          </a:ln>
                          <a:solidFill>
                            <a:schemeClr val="accent2">
                              <a:lumMod val="75000"/>
                              <a:lumOff val="25000"/>
                            </a:schemeClr>
                          </a:solidFill>
                          <a:effectLst/>
                          <a:uLnTx/>
                          <a:uFillTx/>
                          <a:latin typeface="+mn-ea"/>
                          <a:ea typeface="+mn-ea"/>
                        </a:rPr>
                        <a:t>、</a:t>
                      </a:r>
                      <a:r>
                        <a:rPr kumimoji="1" lang="en-US" altLang="ja-JP" sz="1100" b="1" i="0" u="sng" strike="noStrike" kern="1200" cap="none" spc="0" normalizeH="0" baseline="0" noProof="0" dirty="0" err="1" smtClean="0">
                          <a:ln>
                            <a:noFill/>
                          </a:ln>
                          <a:solidFill>
                            <a:schemeClr val="accent2">
                              <a:lumMod val="75000"/>
                              <a:lumOff val="25000"/>
                            </a:schemeClr>
                          </a:solidFill>
                          <a:effectLst/>
                          <a:uLnTx/>
                          <a:uFillTx/>
                          <a:latin typeface="+mn-ea"/>
                          <a:ea typeface="+mn-ea"/>
                        </a:rPr>
                        <a:t>OpenID</a:t>
                      </a:r>
                      <a:r>
                        <a:rPr kumimoji="1" lang="en-US" altLang="ja-JP" sz="1100" b="1" i="0" u="sng" strike="noStrike" kern="1200" cap="none" spc="0" normalizeH="0" baseline="0" noProof="0" dirty="0" smtClean="0">
                          <a:ln>
                            <a:noFill/>
                          </a:ln>
                          <a:solidFill>
                            <a:schemeClr val="accent2">
                              <a:lumMod val="75000"/>
                              <a:lumOff val="25000"/>
                            </a:schemeClr>
                          </a:solidFill>
                          <a:effectLst/>
                          <a:uLnTx/>
                          <a:uFillTx/>
                          <a:latin typeface="+mn-ea"/>
                          <a:ea typeface="+mn-ea"/>
                        </a:rPr>
                        <a:t> Connect</a:t>
                      </a:r>
                      <a:r>
                        <a:rPr kumimoji="1" lang="ja-JP" altLang="en-US" sz="1100" b="1" i="0" u="sng" strike="noStrike" kern="1200" cap="none" spc="0" normalizeH="0" baseline="0" noProof="0" dirty="0" smtClean="0">
                          <a:ln>
                            <a:noFill/>
                          </a:ln>
                          <a:solidFill>
                            <a:schemeClr val="accent2">
                              <a:lumMod val="75000"/>
                              <a:lumOff val="25000"/>
                            </a:schemeClr>
                          </a:solidFill>
                          <a:effectLst/>
                          <a:uLnTx/>
                          <a:uFillTx/>
                          <a:latin typeface="+mn-ea"/>
                          <a:ea typeface="+mn-ea"/>
                        </a:rPr>
                        <a:t>などに準拠した分散型・自己主権型</a:t>
                      </a:r>
                      <a:r>
                        <a:rPr kumimoji="1" lang="en-US" altLang="ja-JP" sz="1100" b="1" i="0" u="sng" strike="noStrike" kern="1200" cap="none" spc="0" normalizeH="0" baseline="0" noProof="0" dirty="0" smtClean="0">
                          <a:ln>
                            <a:noFill/>
                          </a:ln>
                          <a:solidFill>
                            <a:schemeClr val="accent2">
                              <a:lumMod val="75000"/>
                              <a:lumOff val="25000"/>
                            </a:schemeClr>
                          </a:solidFill>
                          <a:effectLst/>
                          <a:uLnTx/>
                          <a:uFillTx/>
                          <a:latin typeface="+mn-ea"/>
                          <a:ea typeface="+mn-ea"/>
                        </a:rPr>
                        <a:t>ID</a:t>
                      </a:r>
                      <a:r>
                        <a:rPr kumimoji="1" lang="ja-JP" altLang="en-US" sz="1100" b="1" i="0" u="sng" strike="noStrike" kern="1200" cap="none" spc="0" normalizeH="0" baseline="0" noProof="0" dirty="0" smtClean="0">
                          <a:ln>
                            <a:noFill/>
                          </a:ln>
                          <a:solidFill>
                            <a:schemeClr val="accent2">
                              <a:lumMod val="75000"/>
                              <a:lumOff val="25000"/>
                            </a:schemeClr>
                          </a:solidFill>
                          <a:effectLst/>
                          <a:uLnTx/>
                          <a:uFillTx/>
                          <a:latin typeface="+mn-ea"/>
                          <a:ea typeface="+mn-ea"/>
                        </a:rPr>
                        <a:t>のモデル</a:t>
                      </a:r>
                      <a:r>
                        <a:rPr kumimoji="1" lang="ja-JP" altLang="en-US" sz="1100" b="0" i="0" u="none" strike="noStrike" kern="1200" cap="none" spc="0" normalizeH="0" baseline="0" noProof="0" dirty="0" smtClean="0">
                          <a:ln>
                            <a:noFill/>
                          </a:ln>
                          <a:solidFill>
                            <a:srgbClr val="000000"/>
                          </a:solidFill>
                          <a:effectLst/>
                          <a:uLnTx/>
                          <a:uFillTx/>
                          <a:latin typeface="+mn-ea"/>
                          <a:ea typeface="+mn-ea"/>
                        </a:rPr>
                        <a:t>を採用している</a:t>
                      </a:r>
                      <a:endParaRPr kumimoji="1" lang="en-US" altLang="ja-JP" sz="1100" b="0" i="0" u="none" strike="noStrike" kern="1200" cap="none" spc="0" normalizeH="0" baseline="0" noProof="0" dirty="0" smtClean="0">
                        <a:ln>
                          <a:noFill/>
                        </a:ln>
                        <a:solidFill>
                          <a:srgbClr val="000000"/>
                        </a:solidFill>
                        <a:effectLst/>
                        <a:uLnTx/>
                        <a:uFillTx/>
                        <a:latin typeface="+mn-ea"/>
                        <a:ea typeface="+mn-ea"/>
                      </a:endParaRPr>
                    </a:p>
                    <a:p>
                      <a:endParaRPr kumimoji="1" lang="en-US" altLang="ja-JP" sz="1100" b="1" u="sng" dirty="0" smtClean="0">
                        <a:latin typeface="+mn-ea"/>
                        <a:ea typeface="+mn-ea"/>
                      </a:endParaRPr>
                    </a:p>
                    <a:p>
                      <a:pPr marL="0" lvl="0" indent="0">
                        <a:buFont typeface="Arial" panose="020B0604020202020204" pitchFamily="34" charset="0"/>
                        <a:buNone/>
                      </a:pPr>
                      <a:r>
                        <a:rPr kumimoji="1" lang="en-US" altLang="ja-JP" sz="1100" b="1" i="0" u="sng" strike="noStrike" kern="1200" cap="none" spc="0" normalizeH="0" baseline="0" noProof="0" dirty="0" smtClean="0">
                          <a:ln>
                            <a:noFill/>
                          </a:ln>
                          <a:solidFill>
                            <a:srgbClr val="000000"/>
                          </a:solidFill>
                          <a:effectLst/>
                          <a:uLnTx/>
                          <a:uFillTx/>
                          <a:latin typeface="+mn-ea"/>
                          <a:ea typeface="+mn-ea"/>
                        </a:rPr>
                        <a:t>BC</a:t>
                      </a:r>
                      <a:r>
                        <a:rPr kumimoji="1" lang="ja-JP" altLang="en-US" sz="1100" b="1" i="0" u="sng" strike="noStrike" kern="1200" cap="none" spc="0" normalizeH="0" baseline="0" noProof="0" dirty="0" smtClean="0">
                          <a:ln>
                            <a:noFill/>
                          </a:ln>
                          <a:solidFill>
                            <a:srgbClr val="000000"/>
                          </a:solidFill>
                          <a:effectLst/>
                          <a:uLnTx/>
                          <a:uFillTx/>
                          <a:latin typeface="+mn-ea"/>
                          <a:ea typeface="+mn-ea"/>
                        </a:rPr>
                        <a:t>デジタルトラスト（</a:t>
                      </a:r>
                      <a:r>
                        <a:rPr kumimoji="1" lang="en-US" altLang="ja-JP" sz="1100" b="1" i="0" u="sng" strike="noStrike" kern="1200" cap="none" spc="0" normalizeH="0" baseline="0" noProof="0" dirty="0" smtClean="0">
                          <a:ln>
                            <a:noFill/>
                          </a:ln>
                          <a:solidFill>
                            <a:srgbClr val="000000"/>
                          </a:solidFill>
                          <a:effectLst/>
                          <a:uLnTx/>
                          <a:uFillTx/>
                          <a:latin typeface="+mn-ea"/>
                          <a:ea typeface="+mn-ea"/>
                        </a:rPr>
                        <a:t>2017</a:t>
                      </a:r>
                      <a:r>
                        <a:rPr kumimoji="1" lang="ja-JP" altLang="en-US" sz="1100" b="1" i="0" u="sng" strike="noStrike" kern="1200" cap="none" spc="0" normalizeH="0" baseline="0" noProof="0" dirty="0" smtClean="0">
                          <a:ln>
                            <a:noFill/>
                          </a:ln>
                          <a:solidFill>
                            <a:srgbClr val="000000"/>
                          </a:solidFill>
                          <a:effectLst/>
                          <a:uLnTx/>
                          <a:uFillTx/>
                          <a:latin typeface="+mn-ea"/>
                          <a:ea typeface="+mn-ea"/>
                        </a:rPr>
                        <a:t>年～）</a:t>
                      </a:r>
                    </a:p>
                    <a:p>
                      <a:pPr marL="0" lvl="0" indent="0">
                        <a:buFont typeface="Arial" panose="020B0604020202020204" pitchFamily="34" charset="0"/>
                        <a:buNone/>
                      </a:pPr>
                      <a:r>
                        <a:rPr kumimoji="1" lang="ja-JP" altLang="en-US" sz="1100" b="0" i="0" u="none" strike="noStrike" kern="1200" cap="none" spc="0" normalizeH="0" baseline="0" noProof="0" dirty="0" smtClean="0">
                          <a:ln>
                            <a:noFill/>
                          </a:ln>
                          <a:solidFill>
                            <a:srgbClr val="000000"/>
                          </a:solidFill>
                          <a:effectLst/>
                          <a:uLnTx/>
                          <a:uFillTx/>
                          <a:latin typeface="+mn-ea"/>
                          <a:ea typeface="+mn-ea"/>
                        </a:rPr>
                        <a:t>ブリティッシュコロンビア（</a:t>
                      </a:r>
                      <a:r>
                        <a:rPr kumimoji="1" lang="en-US" altLang="ja-JP" sz="1100" b="0" i="0" u="none" strike="noStrike" kern="1200" cap="none" spc="0" normalizeH="0" baseline="0" noProof="0" dirty="0" smtClean="0">
                          <a:ln>
                            <a:noFill/>
                          </a:ln>
                          <a:solidFill>
                            <a:srgbClr val="000000"/>
                          </a:solidFill>
                          <a:effectLst/>
                          <a:uLnTx/>
                          <a:uFillTx/>
                          <a:latin typeface="+mn-ea"/>
                          <a:ea typeface="+mn-ea"/>
                        </a:rPr>
                        <a:t>BC</a:t>
                      </a:r>
                      <a:r>
                        <a:rPr kumimoji="1" lang="ja-JP" altLang="en-US" sz="1100" b="0" i="0" u="none" strike="noStrike" kern="1200" cap="none" spc="0" normalizeH="0" baseline="0" noProof="0" dirty="0" smtClean="0">
                          <a:ln>
                            <a:noFill/>
                          </a:ln>
                          <a:solidFill>
                            <a:srgbClr val="000000"/>
                          </a:solidFill>
                          <a:effectLst/>
                          <a:uLnTx/>
                          <a:uFillTx/>
                          <a:latin typeface="+mn-ea"/>
                          <a:ea typeface="+mn-ea"/>
                        </a:rPr>
                        <a:t>）州政府は、デジタル</a:t>
                      </a:r>
                      <a:r>
                        <a:rPr kumimoji="1" lang="en-US" altLang="ja-JP" sz="1100" b="0" i="0" u="none" strike="noStrike" kern="1200" cap="none" spc="0" normalizeH="0" baseline="0" noProof="0" dirty="0" smtClean="0">
                          <a:ln>
                            <a:noFill/>
                          </a:ln>
                          <a:solidFill>
                            <a:srgbClr val="000000"/>
                          </a:solidFill>
                          <a:effectLst/>
                          <a:uLnTx/>
                          <a:uFillTx/>
                          <a:latin typeface="+mn-ea"/>
                          <a:ea typeface="+mn-ea"/>
                        </a:rPr>
                        <a:t>ID</a:t>
                      </a:r>
                      <a:r>
                        <a:rPr kumimoji="1" lang="ja-JP" altLang="en-US" sz="1100" b="0" i="0" u="none" strike="noStrike" kern="1200" cap="none" spc="0" normalizeH="0" baseline="0" noProof="0" dirty="0" smtClean="0">
                          <a:ln>
                            <a:noFill/>
                          </a:ln>
                          <a:solidFill>
                            <a:srgbClr val="000000"/>
                          </a:solidFill>
                          <a:effectLst/>
                          <a:uLnTx/>
                          <a:uFillTx/>
                          <a:latin typeface="+mn-ea"/>
                          <a:ea typeface="+mn-ea"/>
                        </a:rPr>
                        <a:t>と</a:t>
                      </a:r>
                      <a:r>
                        <a:rPr kumimoji="1" lang="en-US" altLang="ja-JP" sz="1100" b="0" i="0" u="none" strike="noStrike" kern="1200" cap="none" spc="0" normalizeH="0" baseline="0" noProof="0" dirty="0" smtClean="0">
                          <a:ln>
                            <a:noFill/>
                          </a:ln>
                          <a:solidFill>
                            <a:srgbClr val="000000"/>
                          </a:solidFill>
                          <a:effectLst/>
                          <a:uLnTx/>
                          <a:uFillTx/>
                          <a:latin typeface="+mn-ea"/>
                          <a:ea typeface="+mn-ea"/>
                        </a:rPr>
                        <a:t>VC</a:t>
                      </a:r>
                      <a:r>
                        <a:rPr kumimoji="1" lang="ja-JP" altLang="en-US" sz="1100" b="0" i="0" u="none" strike="noStrike" kern="1200" cap="none" spc="0" normalizeH="0" baseline="0" noProof="0" dirty="0" smtClean="0">
                          <a:ln>
                            <a:noFill/>
                          </a:ln>
                          <a:solidFill>
                            <a:srgbClr val="000000"/>
                          </a:solidFill>
                          <a:effectLst/>
                          <a:uLnTx/>
                          <a:uFillTx/>
                          <a:latin typeface="+mn-ea"/>
                          <a:ea typeface="+mn-ea"/>
                        </a:rPr>
                        <a:t>に関するプロジェクトである「</a:t>
                      </a:r>
                      <a:r>
                        <a:rPr kumimoji="1" lang="en-US" altLang="ja-JP" sz="1100" b="0" i="0" u="none" strike="noStrike" kern="1200" cap="none" spc="0" normalizeH="0" baseline="0" noProof="0" dirty="0" smtClean="0">
                          <a:ln>
                            <a:noFill/>
                          </a:ln>
                          <a:solidFill>
                            <a:srgbClr val="000000"/>
                          </a:solidFill>
                          <a:effectLst/>
                          <a:uLnTx/>
                          <a:uFillTx/>
                          <a:latin typeface="+mn-ea"/>
                          <a:ea typeface="+mn-ea"/>
                        </a:rPr>
                        <a:t>BC</a:t>
                      </a:r>
                      <a:r>
                        <a:rPr kumimoji="1" lang="ja-JP" altLang="en-US" sz="1100" b="0" i="0" u="none" strike="noStrike" kern="1200" cap="none" spc="0" normalizeH="0" baseline="0" noProof="0" dirty="0" smtClean="0">
                          <a:ln>
                            <a:noFill/>
                          </a:ln>
                          <a:solidFill>
                            <a:srgbClr val="000000"/>
                          </a:solidFill>
                          <a:effectLst/>
                          <a:uLnTx/>
                          <a:uFillTx/>
                          <a:latin typeface="+mn-ea"/>
                          <a:ea typeface="+mn-ea"/>
                        </a:rPr>
                        <a:t>デジタルトラスト」を行っている</a:t>
                      </a:r>
                    </a:p>
                    <a:p>
                      <a:endParaRPr kumimoji="1" lang="en-US" altLang="ja-JP" sz="1100" b="1" u="sng" dirty="0" smtClean="0">
                        <a:latin typeface="+mn-ea"/>
                        <a:ea typeface="+mn-ea"/>
                      </a:endParaRPr>
                    </a:p>
                    <a:p>
                      <a:pPr marL="0" lvl="0" indent="0">
                        <a:buFont typeface="Arial" panose="020B0604020202020204" pitchFamily="34" charset="0"/>
                        <a:buNone/>
                      </a:pPr>
                      <a:r>
                        <a:rPr kumimoji="1" lang="en-US" altLang="ja-JP" sz="1100" b="1" i="0" u="sng" strike="noStrike" kern="1200" cap="none" spc="0" normalizeH="0" baseline="0" noProof="0" dirty="0" smtClean="0">
                          <a:ln>
                            <a:noFill/>
                          </a:ln>
                          <a:solidFill>
                            <a:srgbClr val="000000"/>
                          </a:solidFill>
                          <a:effectLst/>
                          <a:uLnTx/>
                          <a:uFillTx/>
                          <a:latin typeface="+mn-ea"/>
                          <a:ea typeface="+mn-ea"/>
                        </a:rPr>
                        <a:t>KTDI</a:t>
                      </a:r>
                      <a:r>
                        <a:rPr kumimoji="1" lang="ja-JP" altLang="en-US" sz="1100" b="1" i="0" u="sng" strike="noStrike" kern="1200" cap="none" spc="0" normalizeH="0" baseline="0" noProof="0" dirty="0" err="1" smtClean="0">
                          <a:ln>
                            <a:noFill/>
                          </a:ln>
                          <a:solidFill>
                            <a:srgbClr val="000000"/>
                          </a:solidFill>
                          <a:effectLst/>
                          <a:uLnTx/>
                          <a:uFillTx/>
                          <a:latin typeface="+mn-ea"/>
                          <a:ea typeface="+mn-ea"/>
                        </a:rPr>
                        <a:t>への</a:t>
                      </a:r>
                      <a:r>
                        <a:rPr kumimoji="1" lang="ja-JP" altLang="en-US" sz="1100" b="1" i="0" u="sng" strike="noStrike" kern="1200" cap="none" spc="0" normalizeH="0" baseline="0" noProof="0" dirty="0" smtClean="0">
                          <a:ln>
                            <a:noFill/>
                          </a:ln>
                          <a:solidFill>
                            <a:srgbClr val="000000"/>
                          </a:solidFill>
                          <a:effectLst/>
                          <a:uLnTx/>
                          <a:uFillTx/>
                          <a:latin typeface="+mn-ea"/>
                          <a:ea typeface="+mn-ea"/>
                        </a:rPr>
                        <a:t>参加（</a:t>
                      </a:r>
                      <a:r>
                        <a:rPr kumimoji="1" lang="en-US" altLang="ja-JP" sz="1100" b="1" i="0" u="sng" strike="noStrike" kern="1200" cap="none" spc="0" normalizeH="0" baseline="0" noProof="0" dirty="0" smtClean="0">
                          <a:ln>
                            <a:noFill/>
                          </a:ln>
                          <a:solidFill>
                            <a:srgbClr val="000000"/>
                          </a:solidFill>
                          <a:effectLst/>
                          <a:uLnTx/>
                          <a:uFillTx/>
                          <a:latin typeface="+mn-ea"/>
                          <a:ea typeface="+mn-ea"/>
                        </a:rPr>
                        <a:t>2018</a:t>
                      </a:r>
                      <a:r>
                        <a:rPr kumimoji="1" lang="ja-JP" altLang="en-US" sz="1100" b="1" i="0" u="sng" strike="noStrike" kern="1200" cap="none" spc="0" normalizeH="0" baseline="0" noProof="0" dirty="0" smtClean="0">
                          <a:ln>
                            <a:noFill/>
                          </a:ln>
                          <a:solidFill>
                            <a:srgbClr val="000000"/>
                          </a:solidFill>
                          <a:effectLst/>
                          <a:uLnTx/>
                          <a:uFillTx/>
                          <a:latin typeface="+mn-ea"/>
                          <a:ea typeface="+mn-ea"/>
                        </a:rPr>
                        <a:t>年～）</a:t>
                      </a:r>
                    </a:p>
                    <a:p>
                      <a:pPr marL="0" lvl="0" indent="0">
                        <a:buFont typeface="Arial" panose="020B0604020202020204" pitchFamily="34" charset="0"/>
                        <a:buNone/>
                      </a:pPr>
                      <a:r>
                        <a:rPr kumimoji="1" lang="ja-JP" altLang="en-US" sz="1100" b="0" i="0" u="none" strike="noStrike" kern="1200" cap="none" spc="0" normalizeH="0" baseline="0" noProof="0" dirty="0" smtClean="0">
                          <a:ln>
                            <a:noFill/>
                          </a:ln>
                          <a:solidFill>
                            <a:srgbClr val="000000"/>
                          </a:solidFill>
                          <a:effectLst/>
                          <a:uLnTx/>
                          <a:uFillTx/>
                          <a:latin typeface="+mn-ea"/>
                          <a:ea typeface="+mn-ea"/>
                        </a:rPr>
                        <a:t>カナダ政府は、世界経済フォーラム（</a:t>
                      </a:r>
                      <a:r>
                        <a:rPr kumimoji="1" lang="en-US" altLang="ja-JP" sz="1100" b="0" i="0" u="none" strike="noStrike" kern="1200" cap="none" spc="0" normalizeH="0" baseline="0" noProof="0" dirty="0" smtClean="0">
                          <a:ln>
                            <a:noFill/>
                          </a:ln>
                          <a:solidFill>
                            <a:srgbClr val="000000"/>
                          </a:solidFill>
                          <a:effectLst/>
                          <a:uLnTx/>
                          <a:uFillTx/>
                          <a:latin typeface="+mn-ea"/>
                          <a:ea typeface="+mn-ea"/>
                        </a:rPr>
                        <a:t>WEF</a:t>
                      </a:r>
                      <a:r>
                        <a:rPr kumimoji="1" lang="ja-JP" altLang="en-US" sz="1100" b="0" i="0" u="none" strike="noStrike" kern="1200" cap="none" spc="0" normalizeH="0" baseline="0" noProof="0" dirty="0" smtClean="0">
                          <a:ln>
                            <a:noFill/>
                          </a:ln>
                          <a:solidFill>
                            <a:srgbClr val="000000"/>
                          </a:solidFill>
                          <a:effectLst/>
                          <a:uLnTx/>
                          <a:uFillTx/>
                          <a:latin typeface="+mn-ea"/>
                          <a:ea typeface="+mn-ea"/>
                        </a:rPr>
                        <a:t>）の主導する、世界旅行における旅行者</a:t>
                      </a:r>
                      <a:r>
                        <a:rPr kumimoji="1" lang="en-US" altLang="ja-JP" sz="1100" b="0" i="0" u="none" strike="noStrike" kern="1200" cap="none" spc="0" normalizeH="0" baseline="0" noProof="0" dirty="0" smtClean="0">
                          <a:ln>
                            <a:noFill/>
                          </a:ln>
                          <a:solidFill>
                            <a:srgbClr val="000000"/>
                          </a:solidFill>
                          <a:effectLst/>
                          <a:uLnTx/>
                          <a:uFillTx/>
                          <a:latin typeface="+mn-ea"/>
                          <a:ea typeface="+mn-ea"/>
                        </a:rPr>
                        <a:t>ID</a:t>
                      </a:r>
                      <a:r>
                        <a:rPr kumimoji="1" lang="ja-JP" altLang="en-US" sz="1100" b="0" i="0" u="none" strike="noStrike" kern="1200" cap="none" spc="0" normalizeH="0" baseline="0" noProof="0" dirty="0" smtClean="0">
                          <a:ln>
                            <a:noFill/>
                          </a:ln>
                          <a:solidFill>
                            <a:srgbClr val="000000"/>
                          </a:solidFill>
                          <a:effectLst/>
                          <a:uLnTx/>
                          <a:uFillTx/>
                          <a:latin typeface="+mn-ea"/>
                          <a:ea typeface="+mn-ea"/>
                        </a:rPr>
                        <a:t>を通じたセキュリティ強化を推進するイニシアチブである</a:t>
                      </a:r>
                      <a:r>
                        <a:rPr kumimoji="1" lang="en-US" altLang="ja-JP" sz="1100" b="0" i="0" u="none" strike="noStrike" kern="1200" cap="none" spc="0" normalizeH="0" baseline="0" noProof="0" dirty="0" smtClean="0">
                          <a:ln>
                            <a:noFill/>
                          </a:ln>
                          <a:solidFill>
                            <a:srgbClr val="000000"/>
                          </a:solidFill>
                          <a:effectLst/>
                          <a:uLnTx/>
                          <a:uFillTx/>
                          <a:latin typeface="+mn-ea"/>
                          <a:ea typeface="+mn-ea"/>
                        </a:rPr>
                        <a:t>KTDI</a:t>
                      </a:r>
                      <a:r>
                        <a:rPr kumimoji="1" lang="ja-JP" altLang="en-US" sz="1100" b="0" i="0" u="none" strike="noStrike" kern="1200" cap="none" spc="0" normalizeH="0" baseline="0" noProof="0" dirty="0" smtClean="0">
                          <a:ln>
                            <a:noFill/>
                          </a:ln>
                          <a:solidFill>
                            <a:srgbClr val="000000"/>
                          </a:solidFill>
                          <a:effectLst/>
                          <a:uLnTx/>
                          <a:uFillTx/>
                          <a:latin typeface="+mn-ea"/>
                          <a:ea typeface="+mn-ea"/>
                        </a:rPr>
                        <a:t>にパートナーとして参加している</a:t>
                      </a:r>
                    </a:p>
                    <a:p>
                      <a:endParaRPr kumimoji="1" lang="en-US" altLang="ja-JP" sz="1100" b="1" u="sng" dirty="0" smtClean="0">
                        <a:latin typeface="+mn-ea"/>
                        <a:ea typeface="+mn-ea"/>
                      </a:endParaRPr>
                    </a:p>
                    <a:p>
                      <a:r>
                        <a:rPr kumimoji="1" lang="en-US" altLang="ja-JP" sz="1100" b="1" u="sng" dirty="0" smtClean="0">
                          <a:latin typeface="+mn-ea"/>
                          <a:ea typeface="+mn-ea"/>
                        </a:rPr>
                        <a:t>ISE</a:t>
                      </a:r>
                      <a:r>
                        <a:rPr kumimoji="1" lang="ja-JP" altLang="en-US" sz="1100" b="1" u="sng" dirty="0">
                          <a:latin typeface="+mn-ea"/>
                          <a:ea typeface="+mn-ea"/>
                        </a:rPr>
                        <a:t>による資金</a:t>
                      </a:r>
                      <a:r>
                        <a:rPr kumimoji="1" lang="ja-JP" altLang="en-US" sz="1100" b="1" u="sng" dirty="0" smtClean="0">
                          <a:latin typeface="+mn-ea"/>
                          <a:ea typeface="+mn-ea"/>
                        </a:rPr>
                        <a:t>提供（</a:t>
                      </a:r>
                      <a:r>
                        <a:rPr kumimoji="1" lang="en-US" altLang="ja-JP" sz="1100" b="1" u="sng" dirty="0" smtClean="0">
                          <a:latin typeface="+mn-ea"/>
                          <a:ea typeface="+mn-ea"/>
                        </a:rPr>
                        <a:t>2019</a:t>
                      </a:r>
                      <a:r>
                        <a:rPr kumimoji="1" lang="ja-JP" altLang="en-US" sz="1100" b="1" u="sng" dirty="0" smtClean="0">
                          <a:latin typeface="+mn-ea"/>
                          <a:ea typeface="+mn-ea"/>
                        </a:rPr>
                        <a:t>年～</a:t>
                      </a:r>
                      <a:r>
                        <a:rPr kumimoji="1" lang="en-US" altLang="ja-JP" sz="1100" b="1" u="sng" dirty="0" smtClean="0">
                          <a:latin typeface="+mn-ea"/>
                          <a:ea typeface="+mn-ea"/>
                        </a:rPr>
                        <a:t>2021</a:t>
                      </a:r>
                      <a:r>
                        <a:rPr kumimoji="1" lang="ja-JP" altLang="en-US" sz="1100" b="1" u="sng" dirty="0" smtClean="0">
                          <a:latin typeface="+mn-ea"/>
                          <a:ea typeface="+mn-ea"/>
                        </a:rPr>
                        <a:t>年）</a:t>
                      </a:r>
                      <a:endParaRPr kumimoji="1" lang="ja-JP" altLang="en-US" sz="1100" b="1" u="sng" dirty="0">
                        <a:latin typeface="+mn-ea"/>
                        <a:ea typeface="+mn-ea"/>
                      </a:endParaRPr>
                    </a:p>
                    <a:p>
                      <a:r>
                        <a:rPr kumimoji="1" lang="ja-JP" altLang="en-US" sz="1100" dirty="0">
                          <a:latin typeface="+mn-ea"/>
                          <a:ea typeface="+mn-ea"/>
                        </a:rPr>
                        <a:t>イノベーション科学経済開発省</a:t>
                      </a:r>
                      <a:r>
                        <a:rPr kumimoji="1" lang="en-US" altLang="ja-JP" sz="1100" dirty="0">
                          <a:latin typeface="+mn-ea"/>
                          <a:ea typeface="+mn-ea"/>
                        </a:rPr>
                        <a:t>(ISE)</a:t>
                      </a:r>
                      <a:r>
                        <a:rPr kumimoji="1" lang="ja-JP" altLang="en-US" sz="1100" dirty="0">
                          <a:latin typeface="+mn-ea"/>
                          <a:ea typeface="+mn-ea"/>
                        </a:rPr>
                        <a:t>は</a:t>
                      </a:r>
                      <a:r>
                        <a:rPr kumimoji="1" lang="en-US" altLang="ja-JP" sz="1100" dirty="0">
                          <a:latin typeface="+mn-ea"/>
                          <a:ea typeface="+mn-ea"/>
                        </a:rPr>
                        <a:t>Innovative Solution Canada</a:t>
                      </a:r>
                      <a:r>
                        <a:rPr kumimoji="1" lang="ja-JP" altLang="en-US" sz="1100" dirty="0">
                          <a:latin typeface="+mn-ea"/>
                          <a:ea typeface="+mn-ea"/>
                        </a:rPr>
                        <a:t>というイノベーター企業への資金提供プログラムを行っており、</a:t>
                      </a:r>
                      <a:r>
                        <a:rPr kumimoji="1" lang="en-US" altLang="ja-JP" sz="1100" dirty="0">
                          <a:latin typeface="+mn-ea"/>
                          <a:ea typeface="+mn-ea"/>
                        </a:rPr>
                        <a:t>2019</a:t>
                      </a:r>
                      <a:r>
                        <a:rPr kumimoji="1" lang="ja-JP" altLang="en-US" sz="1100" dirty="0">
                          <a:latin typeface="+mn-ea"/>
                          <a:ea typeface="+mn-ea"/>
                        </a:rPr>
                        <a:t>年に「</a:t>
                      </a:r>
                      <a:r>
                        <a:rPr kumimoji="1" lang="en-US" altLang="ja-JP" sz="1100" dirty="0">
                          <a:latin typeface="+mn-ea"/>
                          <a:ea typeface="+mn-ea"/>
                        </a:rPr>
                        <a:t>User-Centric Verifiable Digital Credentials</a:t>
                      </a:r>
                      <a:r>
                        <a:rPr kumimoji="1" lang="ja-JP" altLang="en-US" sz="1100" dirty="0">
                          <a:latin typeface="+mn-ea"/>
                          <a:ea typeface="+mn-ea"/>
                        </a:rPr>
                        <a:t>」と題し、</a:t>
                      </a:r>
                      <a:r>
                        <a:rPr kumimoji="1" lang="ja-JP" altLang="en-US" sz="1100" b="1" u="sng" dirty="0">
                          <a:solidFill>
                            <a:schemeClr val="accent2">
                              <a:lumMod val="75000"/>
                              <a:lumOff val="25000"/>
                            </a:schemeClr>
                          </a:solidFill>
                          <a:latin typeface="+mn-ea"/>
                          <a:ea typeface="+mn-ea"/>
                        </a:rPr>
                        <a:t>個人が保有する、ポータブルかつ安全なデジタル資格情報：自己主権型</a:t>
                      </a:r>
                      <a:r>
                        <a:rPr kumimoji="1" lang="en-US" altLang="ja-JP" sz="1100" b="1" u="sng" dirty="0">
                          <a:solidFill>
                            <a:schemeClr val="accent2">
                              <a:lumMod val="75000"/>
                              <a:lumOff val="25000"/>
                            </a:schemeClr>
                          </a:solidFill>
                          <a:latin typeface="+mn-ea"/>
                          <a:ea typeface="+mn-ea"/>
                        </a:rPr>
                        <a:t>ID</a:t>
                      </a:r>
                      <a:r>
                        <a:rPr kumimoji="1" lang="ja-JP" altLang="en-US" sz="1100" b="1" u="sng" dirty="0">
                          <a:solidFill>
                            <a:schemeClr val="accent2">
                              <a:lumMod val="75000"/>
                              <a:lumOff val="25000"/>
                            </a:schemeClr>
                          </a:solidFill>
                          <a:latin typeface="+mn-ea"/>
                          <a:ea typeface="+mn-ea"/>
                        </a:rPr>
                        <a:t>ソリューションを募集</a:t>
                      </a:r>
                      <a:r>
                        <a:rPr kumimoji="1" lang="ja-JP" altLang="en-US" sz="1100" dirty="0">
                          <a:latin typeface="+mn-ea"/>
                          <a:ea typeface="+mn-ea"/>
                        </a:rPr>
                        <a:t>した。</a:t>
                      </a:r>
                    </a:p>
                    <a:p>
                      <a:r>
                        <a:rPr kumimoji="1" lang="ja-JP" altLang="en-US" sz="1100" dirty="0">
                          <a:latin typeface="+mn-ea"/>
                          <a:ea typeface="+mn-ea"/>
                        </a:rPr>
                        <a:t>フェーズ１で最大</a:t>
                      </a:r>
                      <a:r>
                        <a:rPr kumimoji="1" lang="en-US" altLang="ja-JP" sz="1100" dirty="0">
                          <a:latin typeface="+mn-ea"/>
                          <a:ea typeface="+mn-ea"/>
                        </a:rPr>
                        <a:t>150000</a:t>
                      </a:r>
                      <a:r>
                        <a:rPr kumimoji="1" lang="ja-JP" altLang="en-US" sz="1100" dirty="0">
                          <a:latin typeface="+mn-ea"/>
                          <a:ea typeface="+mn-ea"/>
                        </a:rPr>
                        <a:t>カナダドル、フェーズ</a:t>
                      </a:r>
                      <a:r>
                        <a:rPr kumimoji="1" lang="en-US" altLang="ja-JP" sz="1100" dirty="0">
                          <a:latin typeface="+mn-ea"/>
                          <a:ea typeface="+mn-ea"/>
                        </a:rPr>
                        <a:t>2</a:t>
                      </a:r>
                      <a:r>
                        <a:rPr kumimoji="1" lang="ja-JP" altLang="en-US" sz="1100" dirty="0">
                          <a:latin typeface="+mn-ea"/>
                          <a:ea typeface="+mn-ea"/>
                        </a:rPr>
                        <a:t>で最大</a:t>
                      </a:r>
                      <a:r>
                        <a:rPr kumimoji="1" lang="en-US" altLang="ja-JP" sz="1100" dirty="0">
                          <a:latin typeface="+mn-ea"/>
                          <a:ea typeface="+mn-ea"/>
                        </a:rPr>
                        <a:t>1000000</a:t>
                      </a:r>
                      <a:r>
                        <a:rPr kumimoji="1" lang="ja-JP" altLang="en-US" sz="1100" dirty="0">
                          <a:latin typeface="+mn-ea"/>
                          <a:ea typeface="+mn-ea"/>
                        </a:rPr>
                        <a:t>カナダドル</a:t>
                      </a:r>
                      <a:r>
                        <a:rPr kumimoji="1" lang="ja-JP" altLang="en-US" sz="1100" dirty="0" smtClean="0">
                          <a:latin typeface="+mn-ea"/>
                          <a:ea typeface="+mn-ea"/>
                        </a:rPr>
                        <a:t>の資金提供を行う</a:t>
                      </a:r>
                      <a:r>
                        <a:rPr kumimoji="1" lang="ja-JP" altLang="en-US" sz="1100" dirty="0">
                          <a:latin typeface="+mn-ea"/>
                          <a:ea typeface="+mn-ea"/>
                        </a:rPr>
                        <a:t>として提案を募集し、フェーズ</a:t>
                      </a:r>
                      <a:r>
                        <a:rPr kumimoji="1" lang="en-US" altLang="ja-JP" sz="1100" dirty="0">
                          <a:latin typeface="+mn-ea"/>
                          <a:ea typeface="+mn-ea"/>
                        </a:rPr>
                        <a:t>1</a:t>
                      </a:r>
                      <a:r>
                        <a:rPr kumimoji="1" lang="ja-JP" altLang="en-US" sz="1100" dirty="0">
                          <a:latin typeface="+mn-ea"/>
                          <a:ea typeface="+mn-ea"/>
                        </a:rPr>
                        <a:t>で適格とされた提案のみフェーズ</a:t>
                      </a:r>
                      <a:r>
                        <a:rPr kumimoji="1" lang="en-US" altLang="ja-JP" sz="1100" dirty="0">
                          <a:latin typeface="+mn-ea"/>
                          <a:ea typeface="+mn-ea"/>
                        </a:rPr>
                        <a:t>2</a:t>
                      </a:r>
                      <a:r>
                        <a:rPr kumimoji="1" lang="ja-JP" altLang="en-US" sz="1100" dirty="0">
                          <a:latin typeface="+mn-ea"/>
                          <a:ea typeface="+mn-ea"/>
                        </a:rPr>
                        <a:t>に進んだ。</a:t>
                      </a:r>
                    </a:p>
                    <a:p>
                      <a:r>
                        <a:rPr kumimoji="1" lang="ja-JP" altLang="en-US" sz="1100" dirty="0">
                          <a:latin typeface="+mn-ea"/>
                          <a:ea typeface="+mn-ea"/>
                        </a:rPr>
                        <a:t>提案するソリューションの要件として、ユーザー中心でプライバシーが守られている事、</a:t>
                      </a:r>
                      <a:r>
                        <a:rPr kumimoji="1" lang="en-US" altLang="ja-JP" sz="1100" b="1" u="sng" dirty="0">
                          <a:solidFill>
                            <a:schemeClr val="accent2">
                              <a:lumMod val="75000"/>
                              <a:lumOff val="25000"/>
                            </a:schemeClr>
                          </a:solidFill>
                          <a:latin typeface="+mn-ea"/>
                          <a:ea typeface="+mn-ea"/>
                        </a:rPr>
                        <a:t>W3C</a:t>
                      </a:r>
                      <a:r>
                        <a:rPr kumimoji="1" lang="ja-JP" altLang="en-US" sz="1100" b="1" u="sng" dirty="0">
                          <a:solidFill>
                            <a:schemeClr val="accent2">
                              <a:lumMod val="75000"/>
                              <a:lumOff val="25000"/>
                            </a:schemeClr>
                          </a:solidFill>
                          <a:latin typeface="+mn-ea"/>
                          <a:ea typeface="+mn-ea"/>
                        </a:rPr>
                        <a:t>の</a:t>
                      </a:r>
                      <a:r>
                        <a:rPr kumimoji="1" lang="en-US" altLang="ja-JP" sz="1100" b="1" u="sng" dirty="0">
                          <a:solidFill>
                            <a:schemeClr val="accent2">
                              <a:lumMod val="75000"/>
                              <a:lumOff val="25000"/>
                            </a:schemeClr>
                          </a:solidFill>
                          <a:latin typeface="+mn-ea"/>
                          <a:ea typeface="+mn-ea"/>
                        </a:rPr>
                        <a:t>DID/VC</a:t>
                      </a:r>
                      <a:r>
                        <a:rPr kumimoji="1" lang="ja-JP" altLang="en-US" sz="1100" b="1" u="sng" dirty="0" err="1">
                          <a:solidFill>
                            <a:schemeClr val="accent2">
                              <a:lumMod val="75000"/>
                              <a:lumOff val="25000"/>
                            </a:schemeClr>
                          </a:solidFill>
                          <a:latin typeface="+mn-ea"/>
                          <a:ea typeface="+mn-ea"/>
                        </a:rPr>
                        <a:t>、</a:t>
                      </a:r>
                      <a:r>
                        <a:rPr kumimoji="1" lang="en-US" altLang="ja-JP" sz="1100" b="1" u="sng" dirty="0">
                          <a:solidFill>
                            <a:schemeClr val="accent2">
                              <a:lumMod val="75000"/>
                              <a:lumOff val="25000"/>
                            </a:schemeClr>
                          </a:solidFill>
                          <a:latin typeface="+mn-ea"/>
                          <a:ea typeface="+mn-ea"/>
                        </a:rPr>
                        <a:t>JSON-LD</a:t>
                      </a:r>
                      <a:r>
                        <a:rPr kumimoji="1" lang="ja-JP" altLang="en-US" sz="1100" b="1" u="sng" dirty="0">
                          <a:solidFill>
                            <a:schemeClr val="accent2">
                              <a:lumMod val="75000"/>
                              <a:lumOff val="25000"/>
                            </a:schemeClr>
                          </a:solidFill>
                          <a:latin typeface="+mn-ea"/>
                          <a:ea typeface="+mn-ea"/>
                        </a:rPr>
                        <a:t>などの標準に準拠していること、</a:t>
                      </a:r>
                      <a:r>
                        <a:rPr kumimoji="1" lang="en-US" altLang="ja-JP" sz="1100" b="1" u="sng" dirty="0">
                          <a:solidFill>
                            <a:schemeClr val="accent2">
                              <a:lumMod val="75000"/>
                              <a:lumOff val="25000"/>
                            </a:schemeClr>
                          </a:solidFill>
                          <a:latin typeface="+mn-ea"/>
                          <a:ea typeface="+mn-ea"/>
                        </a:rPr>
                        <a:t>PCTF</a:t>
                      </a:r>
                      <a:r>
                        <a:rPr kumimoji="1" lang="ja-JP" altLang="en-US" sz="1100" b="1" u="sng" dirty="0">
                          <a:solidFill>
                            <a:schemeClr val="accent2">
                              <a:lumMod val="75000"/>
                              <a:lumOff val="25000"/>
                            </a:schemeClr>
                          </a:solidFill>
                          <a:latin typeface="+mn-ea"/>
                          <a:ea typeface="+mn-ea"/>
                        </a:rPr>
                        <a:t>その他（限定しない）のガイドラインに準拠していること</a:t>
                      </a:r>
                      <a:r>
                        <a:rPr kumimoji="1" lang="ja-JP" altLang="en-US" sz="1100" dirty="0">
                          <a:latin typeface="+mn-ea"/>
                          <a:ea typeface="+mn-ea"/>
                        </a:rPr>
                        <a:t>などが提示された。</a:t>
                      </a:r>
                      <a:endParaRPr kumimoji="1" lang="en-US" altLang="ja-JP" sz="1100" dirty="0">
                        <a:latin typeface="+mn-ea"/>
                        <a:ea typeface="+mn-ea"/>
                      </a:endParaRPr>
                    </a:p>
                    <a:p>
                      <a:endParaRPr kumimoji="1" lang="en-US" altLang="ja-JP" sz="1100" dirty="0" smtClean="0">
                        <a:latin typeface="+mn-ea"/>
                        <a:ea typeface="+mn-ea"/>
                      </a:endParaRPr>
                    </a:p>
                    <a:p>
                      <a:pPr marL="0" lvl="0" indent="0">
                        <a:buFont typeface="Arial" panose="020B0604020202020204" pitchFamily="34" charset="0"/>
                        <a:buNone/>
                      </a:pPr>
                      <a:r>
                        <a:rPr kumimoji="1" lang="ja-JP" altLang="en-US" sz="1100" b="1" i="0" u="sng" strike="noStrike" kern="1200" cap="none" spc="0" normalizeH="0" baseline="0" noProof="0" dirty="0" smtClean="0">
                          <a:ln>
                            <a:noFill/>
                          </a:ln>
                          <a:solidFill>
                            <a:srgbClr val="000000"/>
                          </a:solidFill>
                          <a:effectLst/>
                          <a:uLnTx/>
                          <a:uFillTx/>
                          <a:latin typeface="+mn-ea"/>
                          <a:ea typeface="+mn-ea"/>
                        </a:rPr>
                        <a:t>カナダ政府と</a:t>
                      </a:r>
                      <a:r>
                        <a:rPr kumimoji="1" lang="en-US" altLang="ja-JP" sz="1100" b="1" i="0" u="sng" strike="noStrike" kern="1200" cap="none" spc="0" normalizeH="0" baseline="0" noProof="0" dirty="0" smtClean="0">
                          <a:ln>
                            <a:noFill/>
                          </a:ln>
                          <a:solidFill>
                            <a:srgbClr val="000000"/>
                          </a:solidFill>
                          <a:effectLst/>
                          <a:uLnTx/>
                          <a:uFillTx/>
                          <a:latin typeface="+mn-ea"/>
                          <a:ea typeface="+mn-ea"/>
                        </a:rPr>
                        <a:t>ATB Ventures </a:t>
                      </a:r>
                      <a:r>
                        <a:rPr kumimoji="1" lang="ja-JP" altLang="en-US" sz="1100" b="1" i="0" u="sng" strike="noStrike" kern="1200" cap="none" spc="0" normalizeH="0" baseline="0" noProof="0" dirty="0" smtClean="0">
                          <a:ln>
                            <a:noFill/>
                          </a:ln>
                          <a:solidFill>
                            <a:srgbClr val="000000"/>
                          </a:solidFill>
                          <a:effectLst/>
                          <a:uLnTx/>
                          <a:uFillTx/>
                          <a:latin typeface="+mn-ea"/>
                          <a:ea typeface="+mn-ea"/>
                        </a:rPr>
                        <a:t>社の実証実験（</a:t>
                      </a:r>
                      <a:r>
                        <a:rPr kumimoji="1" lang="en-US" altLang="ja-JP" sz="1100" b="1" i="0" u="sng" strike="noStrike" kern="1200" cap="none" spc="0" normalizeH="0" baseline="0" noProof="0" dirty="0" smtClean="0">
                          <a:ln>
                            <a:noFill/>
                          </a:ln>
                          <a:solidFill>
                            <a:srgbClr val="000000"/>
                          </a:solidFill>
                          <a:effectLst/>
                          <a:uLnTx/>
                          <a:uFillTx/>
                          <a:latin typeface="+mn-ea"/>
                          <a:ea typeface="+mn-ea"/>
                        </a:rPr>
                        <a:t>2022</a:t>
                      </a:r>
                      <a:r>
                        <a:rPr kumimoji="1" lang="ja-JP" altLang="en-US" sz="1100" b="1" i="0" u="sng" strike="noStrike" kern="1200" cap="none" spc="0" normalizeH="0" baseline="0" noProof="0" dirty="0" smtClean="0">
                          <a:ln>
                            <a:noFill/>
                          </a:ln>
                          <a:solidFill>
                            <a:srgbClr val="000000"/>
                          </a:solidFill>
                          <a:effectLst/>
                          <a:uLnTx/>
                          <a:uFillTx/>
                          <a:latin typeface="+mn-ea"/>
                          <a:ea typeface="+mn-ea"/>
                        </a:rPr>
                        <a:t>年）</a:t>
                      </a:r>
                    </a:p>
                    <a:p>
                      <a:pPr marL="0" lvl="0" indent="0">
                        <a:buFont typeface="Arial" panose="020B0604020202020204" pitchFamily="34" charset="0"/>
                        <a:buNone/>
                      </a:pPr>
                      <a:r>
                        <a:rPr kumimoji="1" lang="ja-JP" altLang="en-US" sz="1100" b="0" i="0" u="none" strike="noStrike" kern="1200" cap="none" spc="0" normalizeH="0" baseline="0" noProof="0" dirty="0" smtClean="0">
                          <a:ln>
                            <a:noFill/>
                          </a:ln>
                          <a:solidFill>
                            <a:srgbClr val="000000"/>
                          </a:solidFill>
                          <a:effectLst/>
                          <a:uLnTx/>
                          <a:uFillTx/>
                          <a:latin typeface="+mn-ea"/>
                          <a:ea typeface="+mn-ea"/>
                        </a:rPr>
                        <a:t>カナダ政府は</a:t>
                      </a:r>
                      <a:r>
                        <a:rPr kumimoji="1" lang="en-US" altLang="ja-JP" sz="1100" b="0" i="0" u="none" strike="noStrike" kern="1200" cap="none" spc="0" normalizeH="0" baseline="0" noProof="0" dirty="0" smtClean="0">
                          <a:ln>
                            <a:noFill/>
                          </a:ln>
                          <a:solidFill>
                            <a:srgbClr val="000000"/>
                          </a:solidFill>
                          <a:effectLst/>
                          <a:uLnTx/>
                          <a:uFillTx/>
                          <a:latin typeface="+mn-ea"/>
                          <a:ea typeface="+mn-ea"/>
                        </a:rPr>
                        <a:t>ATB</a:t>
                      </a:r>
                      <a:r>
                        <a:rPr kumimoji="1" lang="ja-JP" altLang="en-US" sz="1100" b="0" i="0" u="none" strike="noStrike" kern="1200" cap="none" spc="0" normalizeH="0" baseline="0" noProof="0" dirty="0" smtClean="0">
                          <a:ln>
                            <a:noFill/>
                          </a:ln>
                          <a:solidFill>
                            <a:srgbClr val="000000"/>
                          </a:solidFill>
                          <a:effectLst/>
                          <a:uLnTx/>
                          <a:uFillTx/>
                          <a:latin typeface="+mn-ea"/>
                          <a:ea typeface="+mn-ea"/>
                        </a:rPr>
                        <a:t> </a:t>
                      </a:r>
                      <a:r>
                        <a:rPr kumimoji="1" lang="en-US" altLang="ja-JP" sz="1100" b="0" i="0" u="none" strike="noStrike" kern="1200" cap="none" spc="0" normalizeH="0" baseline="0" noProof="0" dirty="0" smtClean="0">
                          <a:ln>
                            <a:noFill/>
                          </a:ln>
                          <a:solidFill>
                            <a:srgbClr val="000000"/>
                          </a:solidFill>
                          <a:effectLst/>
                          <a:uLnTx/>
                          <a:uFillTx/>
                          <a:latin typeface="+mn-ea"/>
                          <a:ea typeface="+mn-ea"/>
                        </a:rPr>
                        <a:t>Ventures</a:t>
                      </a:r>
                      <a:r>
                        <a:rPr kumimoji="1" lang="ja-JP" altLang="en-US" sz="1100" b="0" i="0" u="none" strike="noStrike" kern="1200" cap="none" spc="0" normalizeH="0" baseline="0" noProof="0" dirty="0" smtClean="0">
                          <a:ln>
                            <a:noFill/>
                          </a:ln>
                          <a:solidFill>
                            <a:srgbClr val="000000"/>
                          </a:solidFill>
                          <a:effectLst/>
                          <a:uLnTx/>
                          <a:uFillTx/>
                          <a:latin typeface="+mn-ea"/>
                          <a:ea typeface="+mn-ea"/>
                        </a:rPr>
                        <a:t>社と連携し、同社の自己主権型</a:t>
                      </a:r>
                      <a:r>
                        <a:rPr kumimoji="1" lang="en-US" altLang="ja-JP" sz="1100" b="0" i="0" u="none" strike="noStrike" kern="1200" cap="none" spc="0" normalizeH="0" baseline="0" noProof="0" dirty="0" smtClean="0">
                          <a:ln>
                            <a:noFill/>
                          </a:ln>
                          <a:solidFill>
                            <a:srgbClr val="000000"/>
                          </a:solidFill>
                          <a:effectLst/>
                          <a:uLnTx/>
                          <a:uFillTx/>
                          <a:latin typeface="+mn-ea"/>
                          <a:ea typeface="+mn-ea"/>
                        </a:rPr>
                        <a:t>ID</a:t>
                      </a:r>
                      <a:r>
                        <a:rPr kumimoji="1" lang="ja-JP" altLang="en-US" sz="1100" b="0" i="0" u="none" strike="noStrike" kern="1200" cap="none" spc="0" normalizeH="0" baseline="0" noProof="0" dirty="0" smtClean="0">
                          <a:ln>
                            <a:noFill/>
                          </a:ln>
                          <a:solidFill>
                            <a:srgbClr val="000000"/>
                          </a:solidFill>
                          <a:effectLst/>
                          <a:uLnTx/>
                          <a:uFillTx/>
                          <a:latin typeface="+mn-ea"/>
                          <a:ea typeface="+mn-ea"/>
                        </a:rPr>
                        <a:t>管理ソリューションプラットフォームである「</a:t>
                      </a:r>
                      <a:r>
                        <a:rPr kumimoji="1" lang="en-US" altLang="ja-JP" sz="1100" b="0" i="0" u="none" strike="noStrike" kern="1200" cap="none" spc="0" normalizeH="0" baseline="0" noProof="0" dirty="0" err="1" smtClean="0">
                          <a:ln>
                            <a:noFill/>
                          </a:ln>
                          <a:solidFill>
                            <a:srgbClr val="000000"/>
                          </a:solidFill>
                          <a:effectLst/>
                          <a:uLnTx/>
                          <a:uFillTx/>
                          <a:latin typeface="+mn-ea"/>
                          <a:ea typeface="+mn-ea"/>
                        </a:rPr>
                        <a:t>Oliu</a:t>
                      </a:r>
                      <a:r>
                        <a:rPr kumimoji="1" lang="ja-JP" altLang="en-US" sz="1100" b="0" i="0" u="none" strike="noStrike" kern="1200" cap="none" spc="0" normalizeH="0" baseline="0" noProof="0" dirty="0" smtClean="0">
                          <a:ln>
                            <a:noFill/>
                          </a:ln>
                          <a:solidFill>
                            <a:srgbClr val="000000"/>
                          </a:solidFill>
                          <a:effectLst/>
                          <a:uLnTx/>
                          <a:uFillTx/>
                          <a:latin typeface="+mn-ea"/>
                          <a:ea typeface="+mn-ea"/>
                        </a:rPr>
                        <a:t>」を活用した実証実験を行った</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2794899226"/>
                  </a:ext>
                </a:extLst>
              </a:tr>
            </a:tbl>
          </a:graphicData>
        </a:graphic>
      </p:graphicFrame>
      <p:sp>
        <p:nvSpPr>
          <p:cNvPr id="14" name="正方形/長方形 13"/>
          <p:cNvSpPr/>
          <p:nvPr/>
        </p:nvSpPr>
        <p:spPr>
          <a:xfrm>
            <a:off x="8260080" y="74294"/>
            <a:ext cx="1314431" cy="186395"/>
          </a:xfrm>
          <a:prstGeom prst="rect">
            <a:avLst/>
          </a:prstGeom>
          <a:solidFill>
            <a:srgbClr val="9DB2ED"/>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政府の取り組み</a:t>
            </a:r>
          </a:p>
        </p:txBody>
      </p:sp>
      <p:sp>
        <p:nvSpPr>
          <p:cNvPr id="15" name="正方形/長方形 14"/>
          <p:cNvSpPr/>
          <p:nvPr/>
        </p:nvSpPr>
        <p:spPr>
          <a:xfrm>
            <a:off x="8260080" y="287160"/>
            <a:ext cx="1314431" cy="186395"/>
          </a:xfrm>
          <a:prstGeom prst="rect">
            <a:avLst/>
          </a:prstGeom>
          <a:solidFill>
            <a:schemeClr val="bg1">
              <a:lumMod val="9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ユースケース</a:t>
            </a:r>
          </a:p>
        </p:txBody>
      </p:sp>
    </p:spTree>
    <p:extLst>
      <p:ext uri="{BB962C8B-B14F-4D97-AF65-F5344CB8AC3E}">
        <p14:creationId xmlns:p14="http://schemas.microsoft.com/office/powerpoint/2010/main" val="3855451057"/>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タイトル 7"/>
          <p:cNvSpPr>
            <a:spLocks noGrp="1"/>
          </p:cNvSpPr>
          <p:nvPr>
            <p:ph type="title"/>
          </p:nvPr>
        </p:nvSpPr>
        <p:spPr>
          <a:xfrm>
            <a:off x="331490" y="164692"/>
            <a:ext cx="9243021" cy="497459"/>
          </a:xfrm>
        </p:spPr>
        <p:txBody>
          <a:bodyPr>
            <a:normAutofit fontScale="90000"/>
          </a:bodyPr>
          <a:lstStyle/>
          <a:p>
            <a:r>
              <a:rPr lang="en-US" altLang="ja-JP" sz="1100" dirty="0">
                <a:solidFill>
                  <a:srgbClr val="002060"/>
                </a:solidFill>
              </a:rPr>
              <a:t>3.3.5</a:t>
            </a:r>
            <a:r>
              <a:rPr lang="ja-JP" altLang="en-US" sz="1100" dirty="0">
                <a:solidFill>
                  <a:srgbClr val="002060"/>
                </a:solidFill>
              </a:rPr>
              <a:t>　自己主権型／分散型アイデンティティに関する取り組みに関する総括</a:t>
            </a:r>
            <a:r>
              <a:rPr lang="ja-JP" altLang="en-US" sz="1200" dirty="0">
                <a:solidFill>
                  <a:srgbClr val="002060"/>
                </a:solidFill>
              </a:rPr>
              <a:t>　</a:t>
            </a:r>
            <a:r>
              <a:rPr lang="en-US" altLang="ja-JP" sz="1400" dirty="0">
                <a:solidFill>
                  <a:srgbClr val="002060"/>
                </a:solidFill>
              </a:rPr>
              <a:t/>
            </a:r>
            <a:br>
              <a:rPr lang="en-US" altLang="ja-JP" sz="1400" dirty="0">
                <a:solidFill>
                  <a:srgbClr val="002060"/>
                </a:solidFill>
              </a:rPr>
            </a:br>
            <a:r>
              <a:rPr lang="ja-JP" altLang="en-US" sz="2000" dirty="0">
                <a:solidFill>
                  <a:srgbClr val="002060"/>
                </a:solidFill>
              </a:rPr>
              <a:t>自己主権型／分散型アイデンティティに関する政府の取り組み</a:t>
            </a:r>
            <a:endParaRPr lang="ja-JP" altLang="en-US" sz="3100" b="1" spc="0" dirty="0">
              <a:solidFill>
                <a:srgbClr val="002060"/>
              </a:solidFill>
            </a:endParaRPr>
          </a:p>
        </p:txBody>
      </p:sp>
      <p:graphicFrame>
        <p:nvGraphicFramePr>
          <p:cNvPr id="3" name="表 2"/>
          <p:cNvGraphicFramePr>
            <a:graphicFrameLocks noGrp="1"/>
          </p:cNvGraphicFramePr>
          <p:nvPr>
            <p:extLst>
              <p:ext uri="{D42A27DB-BD31-4B8C-83A1-F6EECF244321}">
                <p14:modId xmlns:p14="http://schemas.microsoft.com/office/powerpoint/2010/main" val="3815862103"/>
              </p:ext>
            </p:extLst>
          </p:nvPr>
        </p:nvGraphicFramePr>
        <p:xfrm>
          <a:off x="331490" y="692150"/>
          <a:ext cx="9243020" cy="4921665"/>
        </p:xfrm>
        <a:graphic>
          <a:graphicData uri="http://schemas.openxmlformats.org/drawingml/2006/table">
            <a:tbl>
              <a:tblPr firstRow="1" bandRow="1">
                <a:tableStyleId>{5C22544A-7EE6-4342-B048-85BDC9FD1C3A}</a:tableStyleId>
              </a:tblPr>
              <a:tblGrid>
                <a:gridCol w="306463">
                  <a:extLst>
                    <a:ext uri="{9D8B030D-6E8A-4147-A177-3AD203B41FA5}">
                      <a16:colId xmlns:a16="http://schemas.microsoft.com/office/drawing/2014/main" val="1629416870"/>
                    </a:ext>
                  </a:extLst>
                </a:gridCol>
                <a:gridCol w="2414671">
                  <a:extLst>
                    <a:ext uri="{9D8B030D-6E8A-4147-A177-3AD203B41FA5}">
                      <a16:colId xmlns:a16="http://schemas.microsoft.com/office/drawing/2014/main" val="2623269636"/>
                    </a:ext>
                  </a:extLst>
                </a:gridCol>
                <a:gridCol w="2173962">
                  <a:extLst>
                    <a:ext uri="{9D8B030D-6E8A-4147-A177-3AD203B41FA5}">
                      <a16:colId xmlns:a16="http://schemas.microsoft.com/office/drawing/2014/main" val="3733704555"/>
                    </a:ext>
                  </a:extLst>
                </a:gridCol>
                <a:gridCol w="2173962">
                  <a:extLst>
                    <a:ext uri="{9D8B030D-6E8A-4147-A177-3AD203B41FA5}">
                      <a16:colId xmlns:a16="http://schemas.microsoft.com/office/drawing/2014/main" val="2273059117"/>
                    </a:ext>
                  </a:extLst>
                </a:gridCol>
                <a:gridCol w="2173962">
                  <a:extLst>
                    <a:ext uri="{9D8B030D-6E8A-4147-A177-3AD203B41FA5}">
                      <a16:colId xmlns:a16="http://schemas.microsoft.com/office/drawing/2014/main" val="560566568"/>
                    </a:ext>
                  </a:extLst>
                </a:gridCol>
              </a:tblGrid>
              <a:tr h="341782">
                <a:tc rowSpan="2">
                  <a:txBody>
                    <a:bodyPr/>
                    <a:lstStyle/>
                    <a:p>
                      <a:endParaRPr kumimoji="1" lang="ja-JP" altLang="en-US" dirty="0">
                        <a:latin typeface="+mn-ea"/>
                        <a:ea typeface="+mn-ea"/>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ap="flat" cmpd="sng" algn="ctr">
                      <a:solidFill>
                        <a:schemeClr val="bg1"/>
                      </a:solidFill>
                      <a:prstDash val="solid"/>
                      <a:round/>
                      <a:headEnd type="none" w="med" len="med"/>
                      <a:tailEnd type="none" w="med" len="med"/>
                    </a:lnTlToBr>
                    <a:solidFill>
                      <a:schemeClr val="accent2">
                        <a:lumMod val="90000"/>
                        <a:lumOff val="10000"/>
                      </a:schemeClr>
                    </a:solidFill>
                  </a:tcPr>
                </a:tc>
                <a:tc gridSpan="2">
                  <a:txBody>
                    <a:bodyPr/>
                    <a:lstStyle/>
                    <a:p>
                      <a:pPr algn="ctr"/>
                      <a:r>
                        <a:rPr kumimoji="1" lang="ja-JP" altLang="en-US" sz="1400" b="1" dirty="0">
                          <a:solidFill>
                            <a:schemeClr val="bg1"/>
                          </a:solidFill>
                          <a:latin typeface="+mn-ea"/>
                          <a:ea typeface="+mn-ea"/>
                        </a:rPr>
                        <a:t>オセアニア</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90000"/>
                        <a:lumOff val="10000"/>
                      </a:schemeClr>
                    </a:solidFill>
                  </a:tcPr>
                </a:tc>
                <a:tc hMerge="1">
                  <a:txBody>
                    <a:bodyPr/>
                    <a:lstStyle/>
                    <a:p>
                      <a:endParaRPr kumimoji="1" lang="ja-JP" altLang="en-US" dirty="0"/>
                    </a:p>
                  </a:txBody>
                  <a:tcPr/>
                </a:tc>
                <a:tc gridSpan="2">
                  <a:txBody>
                    <a:bodyPr/>
                    <a:lstStyle/>
                    <a:p>
                      <a:pPr algn="ctr"/>
                      <a:r>
                        <a:rPr kumimoji="1" lang="ja-JP" altLang="en-US" sz="1400" b="1" dirty="0">
                          <a:solidFill>
                            <a:schemeClr val="bg1"/>
                          </a:solidFill>
                          <a:latin typeface="+mn-ea"/>
                          <a:ea typeface="+mn-ea"/>
                        </a:rPr>
                        <a:t>アジア</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90000"/>
                        <a:lumOff val="10000"/>
                      </a:schemeClr>
                    </a:solidFill>
                  </a:tcPr>
                </a:tc>
                <a:tc hMerge="1">
                  <a:txBody>
                    <a:bodyPr/>
                    <a:lstStyle/>
                    <a:p>
                      <a:endParaRPr kumimoji="1" lang="ja-JP" altLang="en-US" dirty="0"/>
                    </a:p>
                  </a:txBody>
                  <a:tcPr/>
                </a:tc>
                <a:extLst>
                  <a:ext uri="{0D108BD9-81ED-4DB2-BD59-A6C34878D82A}">
                    <a16:rowId xmlns:a16="http://schemas.microsoft.com/office/drawing/2014/main" val="800434596"/>
                  </a:ext>
                </a:extLst>
              </a:tr>
              <a:tr h="341782">
                <a:tc vMerge="1">
                  <a:txBody>
                    <a:bodyPr/>
                    <a:lstStyle/>
                    <a:p>
                      <a:endParaRPr kumimoji="1" lang="ja-JP" altLang="en-US" dirty="0"/>
                    </a:p>
                  </a:txBody>
                  <a:tcPr/>
                </a:tc>
                <a:tc>
                  <a:txBody>
                    <a:bodyPr/>
                    <a:lstStyle/>
                    <a:p>
                      <a:pPr algn="ctr"/>
                      <a:r>
                        <a:rPr kumimoji="1" lang="ja-JP" altLang="en-US" sz="1400" b="1" dirty="0">
                          <a:solidFill>
                            <a:schemeClr val="bg1"/>
                          </a:solidFill>
                          <a:latin typeface="+mn-ea"/>
                          <a:ea typeface="+mn-ea"/>
                        </a:rPr>
                        <a:t>オーストラリア</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90000"/>
                        <a:lumOff val="10000"/>
                      </a:schemeClr>
                    </a:solidFill>
                  </a:tcPr>
                </a:tc>
                <a:tc>
                  <a:txBody>
                    <a:bodyPr/>
                    <a:lstStyle/>
                    <a:p>
                      <a:pPr algn="ctr"/>
                      <a:r>
                        <a:rPr kumimoji="1" lang="ja-JP" altLang="en-US" sz="1400" b="1" dirty="0">
                          <a:solidFill>
                            <a:schemeClr val="bg1"/>
                          </a:solidFill>
                          <a:latin typeface="+mn-ea"/>
                          <a:ea typeface="+mn-ea"/>
                        </a:rPr>
                        <a:t>ニュージーランド</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90000"/>
                        <a:lumOff val="10000"/>
                      </a:schemeClr>
                    </a:solidFill>
                  </a:tcPr>
                </a:tc>
                <a:tc>
                  <a:txBody>
                    <a:bodyPr/>
                    <a:lstStyle/>
                    <a:p>
                      <a:pPr algn="ctr"/>
                      <a:r>
                        <a:rPr kumimoji="1" lang="ja-JP" altLang="en-US" sz="1400" b="1" dirty="0">
                          <a:solidFill>
                            <a:schemeClr val="bg1"/>
                          </a:solidFill>
                          <a:latin typeface="+mn-ea"/>
                          <a:ea typeface="+mn-ea"/>
                        </a:rPr>
                        <a:t>シンガポール</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90000"/>
                        <a:lumOff val="10000"/>
                      </a:schemeClr>
                    </a:solidFill>
                  </a:tcPr>
                </a:tc>
                <a:tc>
                  <a:txBody>
                    <a:bodyPr/>
                    <a:lstStyle/>
                    <a:p>
                      <a:pPr algn="ctr"/>
                      <a:r>
                        <a:rPr kumimoji="1" lang="ja-JP" altLang="en-US" sz="1400" b="1" dirty="0">
                          <a:solidFill>
                            <a:schemeClr val="bg1"/>
                          </a:solidFill>
                          <a:latin typeface="+mn-ea"/>
                          <a:ea typeface="+mn-ea"/>
                        </a:rPr>
                        <a:t>インド</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90000"/>
                        <a:lumOff val="10000"/>
                      </a:schemeClr>
                    </a:solidFill>
                  </a:tcPr>
                </a:tc>
                <a:extLst>
                  <a:ext uri="{0D108BD9-81ED-4DB2-BD59-A6C34878D82A}">
                    <a16:rowId xmlns:a16="http://schemas.microsoft.com/office/drawing/2014/main" val="1708189065"/>
                  </a:ext>
                </a:extLst>
              </a:tr>
              <a:tr h="4238101">
                <a:tc>
                  <a:txBody>
                    <a:bodyPr/>
                    <a:lstStyle/>
                    <a:p>
                      <a:pPr algn="ctr"/>
                      <a:r>
                        <a:rPr kumimoji="1" lang="ja-JP" altLang="en-US" sz="1200" b="1" dirty="0">
                          <a:solidFill>
                            <a:schemeClr val="bg1"/>
                          </a:solidFill>
                          <a:latin typeface="+mn-ea"/>
                          <a:ea typeface="+mn-ea"/>
                        </a:rPr>
                        <a:t>政</a:t>
                      </a:r>
                      <a:endParaRPr kumimoji="1" lang="en-US" altLang="ja-JP" sz="1200" b="1" dirty="0">
                        <a:solidFill>
                          <a:schemeClr val="bg1"/>
                        </a:solidFill>
                        <a:latin typeface="+mn-ea"/>
                        <a:ea typeface="+mn-ea"/>
                      </a:endParaRPr>
                    </a:p>
                    <a:p>
                      <a:pPr algn="ctr"/>
                      <a:r>
                        <a:rPr kumimoji="1" lang="ja-JP" altLang="en-US" sz="1200" b="1" dirty="0">
                          <a:solidFill>
                            <a:schemeClr val="bg1"/>
                          </a:solidFill>
                          <a:latin typeface="+mn-ea"/>
                          <a:ea typeface="+mn-ea"/>
                        </a:rPr>
                        <a:t>府</a:t>
                      </a:r>
                      <a:endParaRPr kumimoji="1" lang="en-US" altLang="ja-JP" sz="1200" b="1" dirty="0">
                        <a:solidFill>
                          <a:schemeClr val="bg1"/>
                        </a:solidFill>
                        <a:latin typeface="+mn-ea"/>
                        <a:ea typeface="+mn-ea"/>
                      </a:endParaRPr>
                    </a:p>
                    <a:p>
                      <a:pPr algn="ctr"/>
                      <a:r>
                        <a:rPr kumimoji="1" lang="ja-JP" altLang="en-US" sz="1200" b="1" dirty="0">
                          <a:solidFill>
                            <a:schemeClr val="bg1"/>
                          </a:solidFill>
                          <a:latin typeface="+mn-ea"/>
                          <a:ea typeface="+mn-ea"/>
                        </a:rPr>
                        <a:t>に</a:t>
                      </a:r>
                      <a:endParaRPr kumimoji="1" lang="en-US" altLang="ja-JP" sz="1200" b="1" dirty="0">
                        <a:solidFill>
                          <a:schemeClr val="bg1"/>
                        </a:solidFill>
                        <a:latin typeface="+mn-ea"/>
                        <a:ea typeface="+mn-ea"/>
                      </a:endParaRPr>
                    </a:p>
                    <a:p>
                      <a:pPr algn="ctr"/>
                      <a:r>
                        <a:rPr kumimoji="1" lang="ja-JP" altLang="en-US" sz="1200" b="1" dirty="0">
                          <a:solidFill>
                            <a:schemeClr val="bg1"/>
                          </a:solidFill>
                          <a:latin typeface="+mn-ea"/>
                          <a:ea typeface="+mn-ea"/>
                        </a:rPr>
                        <a:t>よ</a:t>
                      </a:r>
                      <a:endParaRPr kumimoji="1" lang="en-US" altLang="ja-JP" sz="1200" b="1" dirty="0">
                        <a:solidFill>
                          <a:schemeClr val="bg1"/>
                        </a:solidFill>
                        <a:latin typeface="+mn-ea"/>
                        <a:ea typeface="+mn-ea"/>
                      </a:endParaRPr>
                    </a:p>
                    <a:p>
                      <a:pPr algn="ctr"/>
                      <a:r>
                        <a:rPr kumimoji="1" lang="ja-JP" altLang="en-US" sz="1200" b="1" dirty="0">
                          <a:solidFill>
                            <a:schemeClr val="bg1"/>
                          </a:solidFill>
                          <a:latin typeface="+mn-ea"/>
                          <a:ea typeface="+mn-ea"/>
                        </a:rPr>
                        <a:t>る</a:t>
                      </a:r>
                      <a:endParaRPr kumimoji="1" lang="en-US" altLang="ja-JP" sz="1200" b="1" dirty="0">
                        <a:solidFill>
                          <a:schemeClr val="bg1"/>
                        </a:solidFill>
                        <a:latin typeface="+mn-ea"/>
                        <a:ea typeface="+mn-ea"/>
                      </a:endParaRPr>
                    </a:p>
                    <a:p>
                      <a:pPr algn="ctr"/>
                      <a:r>
                        <a:rPr kumimoji="1" lang="ja-JP" altLang="en-US" sz="1200" b="1" dirty="0">
                          <a:solidFill>
                            <a:schemeClr val="bg1"/>
                          </a:solidFill>
                          <a:latin typeface="+mn-ea"/>
                          <a:ea typeface="+mn-ea"/>
                        </a:rPr>
                        <a:t>取</a:t>
                      </a:r>
                      <a:endParaRPr kumimoji="1" lang="en-US" altLang="ja-JP" sz="1200" b="1" dirty="0">
                        <a:solidFill>
                          <a:schemeClr val="bg1"/>
                        </a:solidFill>
                        <a:latin typeface="+mn-ea"/>
                        <a:ea typeface="+mn-ea"/>
                      </a:endParaRPr>
                    </a:p>
                    <a:p>
                      <a:pPr algn="ctr"/>
                      <a:r>
                        <a:rPr kumimoji="1" lang="ja-JP" altLang="en-US" sz="1200" b="1" dirty="0">
                          <a:solidFill>
                            <a:schemeClr val="bg1"/>
                          </a:solidFill>
                          <a:latin typeface="+mn-ea"/>
                          <a:ea typeface="+mn-ea"/>
                        </a:rPr>
                        <a:t>り</a:t>
                      </a:r>
                      <a:endParaRPr kumimoji="1" lang="en-US" altLang="ja-JP" sz="1200" b="1" dirty="0">
                        <a:solidFill>
                          <a:schemeClr val="bg1"/>
                        </a:solidFill>
                        <a:latin typeface="+mn-ea"/>
                        <a:ea typeface="+mn-ea"/>
                      </a:endParaRPr>
                    </a:p>
                    <a:p>
                      <a:pPr algn="ctr"/>
                      <a:r>
                        <a:rPr kumimoji="1" lang="ja-JP" altLang="en-US" sz="1200" b="1" dirty="0">
                          <a:solidFill>
                            <a:schemeClr val="bg1"/>
                          </a:solidFill>
                          <a:latin typeface="+mn-ea"/>
                          <a:ea typeface="+mn-ea"/>
                        </a:rPr>
                        <a:t>組</a:t>
                      </a:r>
                      <a:endParaRPr kumimoji="1" lang="en-US" altLang="ja-JP" sz="1200" b="1" dirty="0">
                        <a:solidFill>
                          <a:schemeClr val="bg1"/>
                        </a:solidFill>
                        <a:latin typeface="+mn-ea"/>
                        <a:ea typeface="+mn-ea"/>
                      </a:endParaRPr>
                    </a:p>
                    <a:p>
                      <a:pPr algn="ctr"/>
                      <a:r>
                        <a:rPr kumimoji="1" lang="ja-JP" altLang="en-US" sz="1200" b="1" dirty="0">
                          <a:solidFill>
                            <a:schemeClr val="bg1"/>
                          </a:solidFill>
                          <a:latin typeface="+mn-ea"/>
                          <a:ea typeface="+mn-ea"/>
                        </a:rPr>
                        <a:t>み</a:t>
                      </a:r>
                      <a:endParaRPr kumimoji="1" lang="en-US" altLang="ja-JP" sz="1200" b="1" dirty="0">
                        <a:solidFill>
                          <a:schemeClr val="bg1"/>
                        </a:solidFill>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90000"/>
                        <a:lumOff val="10000"/>
                      </a:schemeClr>
                    </a:solidFill>
                  </a:tcPr>
                </a:tc>
                <a:tc>
                  <a:txBody>
                    <a:bodyPr/>
                    <a:lstStyle/>
                    <a:p>
                      <a:r>
                        <a:rPr kumimoji="1" lang="en-US" altLang="ja-JP" sz="1100" b="1" u="sng" dirty="0">
                          <a:latin typeface="+mn-ea"/>
                          <a:ea typeface="+mn-ea"/>
                        </a:rPr>
                        <a:t>NSW</a:t>
                      </a:r>
                      <a:r>
                        <a:rPr kumimoji="1" lang="ja-JP" altLang="en-US" sz="1100" b="1" u="sng" dirty="0">
                          <a:latin typeface="+mn-ea"/>
                          <a:ea typeface="+mn-ea"/>
                        </a:rPr>
                        <a:t>デジタル</a:t>
                      </a:r>
                      <a:r>
                        <a:rPr kumimoji="1" lang="en-US" altLang="ja-JP" sz="1100" b="1" u="sng" dirty="0" smtClean="0">
                          <a:latin typeface="+mn-ea"/>
                          <a:ea typeface="+mn-ea"/>
                        </a:rPr>
                        <a:t>ID</a:t>
                      </a:r>
                      <a:r>
                        <a:rPr kumimoji="1" lang="ja-JP" altLang="en-US" sz="1100" b="1" u="sng" dirty="0" smtClean="0">
                          <a:latin typeface="+mn-ea"/>
                          <a:ea typeface="+mn-ea"/>
                        </a:rPr>
                        <a:t>（</a:t>
                      </a:r>
                      <a:r>
                        <a:rPr kumimoji="1" lang="en-US" altLang="ja-JP" sz="1100" b="1" u="sng" dirty="0" smtClean="0">
                          <a:latin typeface="+mn-ea"/>
                          <a:ea typeface="+mn-ea"/>
                        </a:rPr>
                        <a:t>2021</a:t>
                      </a:r>
                      <a:r>
                        <a:rPr kumimoji="1" lang="ja-JP" altLang="en-US" sz="1100" b="1" u="sng" dirty="0" smtClean="0">
                          <a:latin typeface="+mn-ea"/>
                          <a:ea typeface="+mn-ea"/>
                        </a:rPr>
                        <a:t>年～）</a:t>
                      </a:r>
                      <a:endParaRPr kumimoji="1" lang="en-US" altLang="ja-JP" sz="1100" b="1" u="sng" dirty="0">
                        <a:latin typeface="+mn-ea"/>
                        <a:ea typeface="+mn-ea"/>
                      </a:endParaRPr>
                    </a:p>
                    <a:p>
                      <a:r>
                        <a:rPr kumimoji="1" lang="ja-JP" altLang="en-US" sz="1100" dirty="0">
                          <a:latin typeface="+mn-ea"/>
                          <a:ea typeface="+mn-ea"/>
                        </a:rPr>
                        <a:t>ニューサウスウェールズ（</a:t>
                      </a:r>
                      <a:r>
                        <a:rPr kumimoji="1" lang="en-US" altLang="ja-JP" sz="1100" dirty="0">
                          <a:latin typeface="+mn-ea"/>
                          <a:ea typeface="+mn-ea"/>
                        </a:rPr>
                        <a:t>NSW</a:t>
                      </a:r>
                      <a:r>
                        <a:rPr kumimoji="1" lang="ja-JP" altLang="en-US" sz="1100" dirty="0">
                          <a:latin typeface="+mn-ea"/>
                          <a:ea typeface="+mn-ea"/>
                        </a:rPr>
                        <a:t>）州の行政サービス提供主体である</a:t>
                      </a:r>
                      <a:r>
                        <a:rPr kumimoji="1" lang="en-US" altLang="ja-JP" sz="1100" dirty="0">
                          <a:latin typeface="+mn-ea"/>
                          <a:ea typeface="+mn-ea"/>
                        </a:rPr>
                        <a:t>Service NSW</a:t>
                      </a:r>
                      <a:r>
                        <a:rPr kumimoji="1" lang="ja-JP" altLang="en-US" sz="1100" dirty="0">
                          <a:latin typeface="+mn-ea"/>
                          <a:ea typeface="+mn-ea"/>
                        </a:rPr>
                        <a:t>は州政府の発行する資格情報をデジタルウォレットで管理することのできるアプリケーションを提供しており、その取り組みの中で</a:t>
                      </a:r>
                      <a:r>
                        <a:rPr kumimoji="1" lang="ja-JP" altLang="en-US" sz="1100" b="1" u="sng" dirty="0">
                          <a:solidFill>
                            <a:schemeClr val="accent2">
                              <a:lumMod val="75000"/>
                              <a:lumOff val="25000"/>
                            </a:schemeClr>
                          </a:solidFill>
                          <a:latin typeface="+mn-ea"/>
                          <a:ea typeface="+mn-ea"/>
                        </a:rPr>
                        <a:t>自己主権型／分散型</a:t>
                      </a:r>
                      <a:r>
                        <a:rPr kumimoji="1" lang="en-US" altLang="ja-JP" sz="1100" b="1" u="sng" dirty="0">
                          <a:solidFill>
                            <a:schemeClr val="accent2">
                              <a:lumMod val="75000"/>
                              <a:lumOff val="25000"/>
                            </a:schemeClr>
                          </a:solidFill>
                          <a:latin typeface="+mn-ea"/>
                          <a:ea typeface="+mn-ea"/>
                        </a:rPr>
                        <a:t>ID</a:t>
                      </a:r>
                      <a:r>
                        <a:rPr kumimoji="1" lang="ja-JP" altLang="en-US" sz="1100" b="1" u="sng" dirty="0">
                          <a:solidFill>
                            <a:schemeClr val="accent2">
                              <a:lumMod val="75000"/>
                              <a:lumOff val="25000"/>
                            </a:schemeClr>
                          </a:solidFill>
                          <a:latin typeface="+mn-ea"/>
                          <a:ea typeface="+mn-ea"/>
                        </a:rPr>
                        <a:t>に関する議論・計画が実施されている</a:t>
                      </a:r>
                      <a:endParaRPr kumimoji="1" lang="en-US" altLang="ja-JP" sz="1100" b="1" u="sng" dirty="0">
                        <a:solidFill>
                          <a:schemeClr val="accent2">
                            <a:lumMod val="75000"/>
                            <a:lumOff val="25000"/>
                          </a:schemeClr>
                        </a:solidFill>
                        <a:latin typeface="+mn-ea"/>
                        <a:ea typeface="+mn-ea"/>
                      </a:endParaRPr>
                    </a:p>
                    <a:p>
                      <a:endParaRPr kumimoji="1" lang="en-US" altLang="ja-JP" sz="1100" dirty="0">
                        <a:latin typeface="+mn-ea"/>
                        <a:ea typeface="+mn-ea"/>
                      </a:endParaRPr>
                    </a:p>
                    <a:p>
                      <a:r>
                        <a:rPr kumimoji="1" lang="en-US" altLang="ja-JP" sz="1100" dirty="0">
                          <a:latin typeface="+mn-ea"/>
                          <a:ea typeface="+mn-ea"/>
                        </a:rPr>
                        <a:t>2023</a:t>
                      </a:r>
                      <a:r>
                        <a:rPr kumimoji="1" lang="ja-JP" altLang="en-US" sz="1100" dirty="0">
                          <a:latin typeface="+mn-ea"/>
                          <a:ea typeface="+mn-ea"/>
                        </a:rPr>
                        <a:t>年</a:t>
                      </a:r>
                      <a:r>
                        <a:rPr kumimoji="1" lang="en-US" altLang="ja-JP" sz="1100" dirty="0">
                          <a:latin typeface="+mn-ea"/>
                          <a:ea typeface="+mn-ea"/>
                        </a:rPr>
                        <a:t>2</a:t>
                      </a:r>
                      <a:r>
                        <a:rPr kumimoji="1" lang="ja-JP" altLang="en-US" sz="1100" dirty="0">
                          <a:latin typeface="+mn-ea"/>
                          <a:ea typeface="+mn-ea"/>
                        </a:rPr>
                        <a:t>月には、連邦政府と州・準州政府の間で国家のデジタル</a:t>
                      </a:r>
                      <a:r>
                        <a:rPr kumimoji="1" lang="en-US" altLang="ja-JP" sz="1100" dirty="0">
                          <a:latin typeface="+mn-ea"/>
                          <a:ea typeface="+mn-ea"/>
                        </a:rPr>
                        <a:t>ID</a:t>
                      </a:r>
                      <a:r>
                        <a:rPr kumimoji="1" lang="ja-JP" altLang="en-US" sz="1100" dirty="0">
                          <a:latin typeface="+mn-ea"/>
                          <a:ea typeface="+mn-ea"/>
                        </a:rPr>
                        <a:t>システムにデジタル資格情報を含めるための契約に合意したことが報じられている</a:t>
                      </a:r>
                      <a:endParaRPr kumimoji="1" lang="en-US" altLang="ja-JP" sz="1100" dirty="0">
                        <a:latin typeface="+mn-ea"/>
                        <a:ea typeface="+mn-ea"/>
                      </a:endParaRPr>
                    </a:p>
                    <a:p>
                      <a:endParaRPr kumimoji="1" lang="ja-JP" altLang="en-US" sz="1100" dirty="0">
                        <a:latin typeface="+mn-ea"/>
                        <a:ea typeface="+mn-ea"/>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lvl="0" indent="0" algn="l" defTabSz="609559" rtl="0" eaLnBrk="1" fontAlgn="auto" latinLnBrk="0" hangingPunct="1">
                        <a:lnSpc>
                          <a:spcPct val="100000"/>
                        </a:lnSpc>
                        <a:spcBef>
                          <a:spcPts val="0"/>
                        </a:spcBef>
                        <a:spcAft>
                          <a:spcPts val="0"/>
                        </a:spcAft>
                        <a:buClrTx/>
                        <a:buSzTx/>
                        <a:buFont typeface="Arial" panose="020B0604020202020204" pitchFamily="34" charset="0"/>
                        <a:buNone/>
                        <a:tabLst/>
                        <a:defRPr/>
                      </a:pPr>
                      <a:r>
                        <a:rPr kumimoji="1" lang="en-US" altLang="ja-JP" sz="1100" b="1" i="0" u="sng" strike="noStrike" kern="1200" cap="none" spc="0" normalizeH="0" baseline="0" noProof="0" dirty="0">
                          <a:ln>
                            <a:noFill/>
                          </a:ln>
                          <a:solidFill>
                            <a:srgbClr val="000000"/>
                          </a:solidFill>
                          <a:effectLst/>
                          <a:uLnTx/>
                          <a:uFillTx/>
                          <a:latin typeface="+mn-ea"/>
                          <a:ea typeface="+mn-ea"/>
                        </a:rPr>
                        <a:t>MATTR</a:t>
                      </a:r>
                      <a:r>
                        <a:rPr kumimoji="1" lang="ja-JP" altLang="en-US" sz="1100" b="1" i="0" u="sng" strike="noStrike" kern="1200" cap="none" spc="0" normalizeH="0" baseline="0" noProof="0" dirty="0">
                          <a:ln>
                            <a:noFill/>
                          </a:ln>
                          <a:solidFill>
                            <a:srgbClr val="000000"/>
                          </a:solidFill>
                          <a:effectLst/>
                          <a:uLnTx/>
                          <a:uFillTx/>
                          <a:latin typeface="+mn-ea"/>
                          <a:ea typeface="+mn-ea"/>
                        </a:rPr>
                        <a:t>ワクチンパスの</a:t>
                      </a:r>
                      <a:r>
                        <a:rPr kumimoji="1" lang="ja-JP" altLang="en-US" sz="1100" b="1" i="0" u="sng" strike="noStrike" kern="1200" cap="none" spc="0" normalizeH="0" baseline="0" noProof="0" dirty="0" smtClean="0">
                          <a:ln>
                            <a:noFill/>
                          </a:ln>
                          <a:solidFill>
                            <a:srgbClr val="000000"/>
                          </a:solidFill>
                          <a:effectLst/>
                          <a:uLnTx/>
                          <a:uFillTx/>
                          <a:latin typeface="+mn-ea"/>
                          <a:ea typeface="+mn-ea"/>
                        </a:rPr>
                        <a:t>実装（</a:t>
                      </a:r>
                      <a:r>
                        <a:rPr kumimoji="1" lang="en-US" altLang="ja-JP" sz="1100" b="1" i="0" u="sng" strike="noStrike" kern="1200" cap="none" spc="0" normalizeH="0" baseline="0" noProof="0" dirty="0" smtClean="0">
                          <a:ln>
                            <a:noFill/>
                          </a:ln>
                          <a:solidFill>
                            <a:srgbClr val="000000"/>
                          </a:solidFill>
                          <a:effectLst/>
                          <a:uLnTx/>
                          <a:uFillTx/>
                          <a:latin typeface="+mn-ea"/>
                          <a:ea typeface="+mn-ea"/>
                        </a:rPr>
                        <a:t>2021</a:t>
                      </a:r>
                      <a:r>
                        <a:rPr kumimoji="1" lang="ja-JP" altLang="en-US" sz="1100" b="1" i="0" u="sng" strike="noStrike" kern="1200" cap="none" spc="0" normalizeH="0" baseline="0" noProof="0" dirty="0" smtClean="0">
                          <a:ln>
                            <a:noFill/>
                          </a:ln>
                          <a:solidFill>
                            <a:srgbClr val="000000"/>
                          </a:solidFill>
                          <a:effectLst/>
                          <a:uLnTx/>
                          <a:uFillTx/>
                          <a:latin typeface="+mn-ea"/>
                          <a:ea typeface="+mn-ea"/>
                        </a:rPr>
                        <a:t>年～）</a:t>
                      </a:r>
                      <a:endParaRPr kumimoji="1" lang="en-US" altLang="ja-JP" sz="1100" b="1" i="0" u="sng" strike="noStrike" kern="1200" cap="none" spc="0" normalizeH="0" baseline="0" noProof="0" dirty="0">
                        <a:ln>
                          <a:noFill/>
                        </a:ln>
                        <a:solidFill>
                          <a:srgbClr val="000000"/>
                        </a:solidFill>
                        <a:effectLst/>
                        <a:uLnTx/>
                        <a:uFillTx/>
                        <a:latin typeface="+mn-ea"/>
                        <a:ea typeface="+mn-ea"/>
                      </a:endParaRPr>
                    </a:p>
                    <a:p>
                      <a:pPr marL="0" marR="0" lvl="0" indent="0" algn="l" defTabSz="609559" rtl="0" eaLnBrk="1" fontAlgn="auto" latinLnBrk="0" hangingPunct="1">
                        <a:lnSpc>
                          <a:spcPct val="100000"/>
                        </a:lnSpc>
                        <a:spcBef>
                          <a:spcPts val="0"/>
                        </a:spcBef>
                        <a:spcAft>
                          <a:spcPts val="0"/>
                        </a:spcAft>
                        <a:buClrTx/>
                        <a:buSzTx/>
                        <a:buFont typeface="Arial" panose="020B0604020202020204" pitchFamily="34" charset="0"/>
                        <a:buNone/>
                        <a:tabLst/>
                        <a:defRPr/>
                      </a:pPr>
                      <a:r>
                        <a:rPr kumimoji="1" lang="ja-JP" altLang="en-US" sz="1100" b="0" i="0" u="none" strike="noStrike" kern="1200" cap="none" spc="0" normalizeH="0" baseline="0" noProof="0" dirty="0">
                          <a:ln>
                            <a:noFill/>
                          </a:ln>
                          <a:solidFill>
                            <a:srgbClr val="000000"/>
                          </a:solidFill>
                          <a:effectLst/>
                          <a:uLnTx/>
                          <a:uFillTx/>
                          <a:latin typeface="+mn-ea"/>
                          <a:ea typeface="+mn-ea"/>
                        </a:rPr>
                        <a:t>ニュージーランド政府保健省は</a:t>
                      </a:r>
                      <a:r>
                        <a:rPr kumimoji="1" lang="en-US" altLang="ja-JP" sz="1100" b="0" i="0" u="none" strike="noStrike" kern="1200" cap="none" spc="0" normalizeH="0" baseline="0" noProof="0" dirty="0">
                          <a:ln>
                            <a:noFill/>
                          </a:ln>
                          <a:solidFill>
                            <a:srgbClr val="000000"/>
                          </a:solidFill>
                          <a:effectLst/>
                          <a:uLnTx/>
                          <a:uFillTx/>
                          <a:latin typeface="+mn-ea"/>
                          <a:ea typeface="+mn-ea"/>
                        </a:rPr>
                        <a:t>2021</a:t>
                      </a:r>
                      <a:r>
                        <a:rPr kumimoji="1" lang="ja-JP" altLang="en-US" sz="1100" b="0" i="0" u="none" strike="noStrike" kern="1200" cap="none" spc="0" normalizeH="0" baseline="0" noProof="0" dirty="0">
                          <a:ln>
                            <a:noFill/>
                          </a:ln>
                          <a:solidFill>
                            <a:srgbClr val="000000"/>
                          </a:solidFill>
                          <a:effectLst/>
                          <a:uLnTx/>
                          <a:uFillTx/>
                          <a:latin typeface="+mn-ea"/>
                          <a:ea typeface="+mn-ea"/>
                        </a:rPr>
                        <a:t>年に、コロナウィルスのデジタルワクチンパスのプロバイダーに、オークランドの</a:t>
                      </a:r>
                      <a:r>
                        <a:rPr kumimoji="1" lang="en-US" altLang="ja-JP" sz="1100" b="0" i="0" u="none" strike="noStrike" kern="1200" cap="none" spc="0" normalizeH="0" baseline="0" noProof="0" dirty="0">
                          <a:ln>
                            <a:noFill/>
                          </a:ln>
                          <a:solidFill>
                            <a:srgbClr val="000000"/>
                          </a:solidFill>
                          <a:effectLst/>
                          <a:uLnTx/>
                          <a:uFillTx/>
                          <a:latin typeface="+mn-ea"/>
                          <a:ea typeface="+mn-ea"/>
                        </a:rPr>
                        <a:t>IT</a:t>
                      </a:r>
                      <a:r>
                        <a:rPr kumimoji="1" lang="ja-JP" altLang="en-US" sz="1100" b="0" i="0" u="none" strike="noStrike" kern="1200" cap="none" spc="0" normalizeH="0" baseline="0" noProof="0" dirty="0">
                          <a:ln>
                            <a:noFill/>
                          </a:ln>
                          <a:solidFill>
                            <a:srgbClr val="000000"/>
                          </a:solidFill>
                          <a:effectLst/>
                          <a:uLnTx/>
                          <a:uFillTx/>
                          <a:latin typeface="+mn-ea"/>
                          <a:ea typeface="+mn-ea"/>
                        </a:rPr>
                        <a:t>企業である</a:t>
                      </a:r>
                      <a:r>
                        <a:rPr kumimoji="1" lang="en-US" altLang="ja-JP" sz="1100" b="0" i="0" u="none" strike="noStrike" kern="1200" cap="none" spc="0" normalizeH="0" baseline="0" noProof="0" dirty="0">
                          <a:ln>
                            <a:noFill/>
                          </a:ln>
                          <a:solidFill>
                            <a:srgbClr val="000000"/>
                          </a:solidFill>
                          <a:effectLst/>
                          <a:uLnTx/>
                          <a:uFillTx/>
                          <a:latin typeface="+mn-ea"/>
                          <a:ea typeface="+mn-ea"/>
                        </a:rPr>
                        <a:t>MATTR</a:t>
                      </a:r>
                      <a:r>
                        <a:rPr kumimoji="1" lang="ja-JP" altLang="en-US" sz="1100" b="0" i="0" u="none" strike="noStrike" kern="1200" cap="none" spc="0" normalizeH="0" baseline="0" noProof="0" dirty="0">
                          <a:ln>
                            <a:noFill/>
                          </a:ln>
                          <a:solidFill>
                            <a:srgbClr val="000000"/>
                          </a:solidFill>
                          <a:effectLst/>
                          <a:uLnTx/>
                          <a:uFillTx/>
                          <a:latin typeface="+mn-ea"/>
                          <a:ea typeface="+mn-ea"/>
                        </a:rPr>
                        <a:t>を選定した</a:t>
                      </a:r>
                    </a:p>
                    <a:p>
                      <a:pPr marL="0" marR="0" lvl="0" indent="0" algn="l" defTabSz="609559" rtl="0" eaLnBrk="1" fontAlgn="auto" latinLnBrk="0" hangingPunct="1">
                        <a:lnSpc>
                          <a:spcPct val="100000"/>
                        </a:lnSpc>
                        <a:spcBef>
                          <a:spcPts val="0"/>
                        </a:spcBef>
                        <a:spcAft>
                          <a:spcPts val="0"/>
                        </a:spcAft>
                        <a:buClrTx/>
                        <a:buSzTx/>
                        <a:buFont typeface="Arial" panose="020B0604020202020204" pitchFamily="34" charset="0"/>
                        <a:buNone/>
                        <a:tabLst/>
                        <a:defRPr/>
                      </a:pPr>
                      <a:r>
                        <a:rPr kumimoji="1" lang="en-US" altLang="ja-JP" sz="1100" b="0" i="0" u="none" strike="noStrike" kern="1200" cap="none" spc="0" normalizeH="0" baseline="0" noProof="0" dirty="0">
                          <a:ln>
                            <a:noFill/>
                          </a:ln>
                          <a:solidFill>
                            <a:srgbClr val="000000"/>
                          </a:solidFill>
                          <a:effectLst/>
                          <a:uLnTx/>
                          <a:uFillTx/>
                          <a:latin typeface="+mn-ea"/>
                          <a:ea typeface="+mn-ea"/>
                        </a:rPr>
                        <a:t>MATTR</a:t>
                      </a:r>
                      <a:r>
                        <a:rPr kumimoji="1" lang="ja-JP" altLang="en-US" sz="1100" b="0" i="0" u="none" strike="noStrike" kern="1200" cap="none" spc="0" normalizeH="0" baseline="0" noProof="0" dirty="0">
                          <a:ln>
                            <a:noFill/>
                          </a:ln>
                          <a:solidFill>
                            <a:srgbClr val="000000"/>
                          </a:solidFill>
                          <a:effectLst/>
                          <a:uLnTx/>
                          <a:uFillTx/>
                          <a:latin typeface="+mn-ea"/>
                          <a:ea typeface="+mn-ea"/>
                        </a:rPr>
                        <a:t>は資格情報の生成・検証・管理などの各種デジタル</a:t>
                      </a:r>
                      <a:r>
                        <a:rPr kumimoji="1" lang="en-US" altLang="ja-JP" sz="1100" b="0" i="0" u="none" strike="noStrike" kern="1200" cap="none" spc="0" normalizeH="0" baseline="0" noProof="0" dirty="0">
                          <a:ln>
                            <a:noFill/>
                          </a:ln>
                          <a:solidFill>
                            <a:srgbClr val="000000"/>
                          </a:solidFill>
                          <a:effectLst/>
                          <a:uLnTx/>
                          <a:uFillTx/>
                          <a:latin typeface="+mn-ea"/>
                          <a:ea typeface="+mn-ea"/>
                        </a:rPr>
                        <a:t>ID</a:t>
                      </a:r>
                      <a:r>
                        <a:rPr kumimoji="1" lang="ja-JP" altLang="en-US" sz="1100" b="0" i="0" u="none" strike="noStrike" kern="1200" cap="none" spc="0" normalizeH="0" baseline="0" noProof="0" dirty="0">
                          <a:ln>
                            <a:noFill/>
                          </a:ln>
                          <a:solidFill>
                            <a:srgbClr val="000000"/>
                          </a:solidFill>
                          <a:effectLst/>
                          <a:uLnTx/>
                          <a:uFillTx/>
                          <a:latin typeface="+mn-ea"/>
                          <a:ea typeface="+mn-ea"/>
                        </a:rPr>
                        <a:t>サービスを提供する企業であり、</a:t>
                      </a:r>
                      <a:r>
                        <a:rPr kumimoji="1" lang="en-US" altLang="ja-JP" sz="1100" b="0" i="0" u="none" strike="noStrike" kern="1200" cap="none" spc="0" normalizeH="0" baseline="0" noProof="0" dirty="0">
                          <a:ln>
                            <a:noFill/>
                          </a:ln>
                          <a:solidFill>
                            <a:srgbClr val="000000"/>
                          </a:solidFill>
                          <a:effectLst/>
                          <a:uLnTx/>
                          <a:uFillTx/>
                          <a:latin typeface="+mn-ea"/>
                          <a:ea typeface="+mn-ea"/>
                        </a:rPr>
                        <a:t>DIF</a:t>
                      </a:r>
                      <a:r>
                        <a:rPr kumimoji="1" lang="ja-JP" altLang="en-US" sz="1100" b="0" i="0" u="none" strike="noStrike" kern="1200" cap="none" spc="0" normalizeH="0" baseline="0" noProof="0" dirty="0" err="1">
                          <a:ln>
                            <a:noFill/>
                          </a:ln>
                          <a:solidFill>
                            <a:srgbClr val="000000"/>
                          </a:solidFill>
                          <a:effectLst/>
                          <a:uLnTx/>
                          <a:uFillTx/>
                          <a:latin typeface="+mn-ea"/>
                          <a:ea typeface="+mn-ea"/>
                        </a:rPr>
                        <a:t>、</a:t>
                      </a:r>
                      <a:r>
                        <a:rPr kumimoji="1" lang="en-US" altLang="ja-JP" sz="1100" b="0" i="0" u="none" strike="noStrike" kern="1200" cap="none" spc="0" normalizeH="0" baseline="0" noProof="0" dirty="0">
                          <a:ln>
                            <a:noFill/>
                          </a:ln>
                          <a:solidFill>
                            <a:srgbClr val="000000"/>
                          </a:solidFill>
                          <a:effectLst/>
                          <a:uLnTx/>
                          <a:uFillTx/>
                          <a:latin typeface="+mn-ea"/>
                          <a:ea typeface="+mn-ea"/>
                        </a:rPr>
                        <a:t>OIDF</a:t>
                      </a:r>
                      <a:r>
                        <a:rPr kumimoji="1" lang="ja-JP" altLang="en-US" sz="1100" b="0" i="0" u="none" strike="noStrike" kern="1200" cap="none" spc="0" normalizeH="0" baseline="0" noProof="0" dirty="0" err="1">
                          <a:ln>
                            <a:noFill/>
                          </a:ln>
                          <a:solidFill>
                            <a:srgbClr val="000000"/>
                          </a:solidFill>
                          <a:effectLst/>
                          <a:uLnTx/>
                          <a:uFillTx/>
                          <a:latin typeface="+mn-ea"/>
                          <a:ea typeface="+mn-ea"/>
                        </a:rPr>
                        <a:t>、</a:t>
                      </a:r>
                      <a:r>
                        <a:rPr kumimoji="1" lang="en-US" altLang="ja-JP" sz="1100" b="0" i="0" u="none" strike="noStrike" kern="1200" cap="none" spc="0" normalizeH="0" baseline="0" noProof="0" dirty="0">
                          <a:ln>
                            <a:noFill/>
                          </a:ln>
                          <a:solidFill>
                            <a:srgbClr val="000000"/>
                          </a:solidFill>
                          <a:effectLst/>
                          <a:uLnTx/>
                          <a:uFillTx/>
                          <a:latin typeface="+mn-ea"/>
                          <a:ea typeface="+mn-ea"/>
                        </a:rPr>
                        <a:t>W3C</a:t>
                      </a:r>
                      <a:r>
                        <a:rPr kumimoji="1" lang="ja-JP" altLang="en-US" sz="1100" b="0" i="0" u="none" strike="noStrike" kern="1200" cap="none" spc="0" normalizeH="0" baseline="0" noProof="0" dirty="0" err="1">
                          <a:ln>
                            <a:noFill/>
                          </a:ln>
                          <a:solidFill>
                            <a:srgbClr val="000000"/>
                          </a:solidFill>
                          <a:effectLst/>
                          <a:uLnTx/>
                          <a:uFillTx/>
                          <a:latin typeface="+mn-ea"/>
                          <a:ea typeface="+mn-ea"/>
                        </a:rPr>
                        <a:t>、</a:t>
                      </a:r>
                      <a:r>
                        <a:rPr kumimoji="1" lang="en-US" altLang="ja-JP" sz="1100" b="0" i="0" u="none" strike="noStrike" kern="1200" cap="none" spc="0" normalizeH="0" baseline="0" noProof="0" dirty="0">
                          <a:ln>
                            <a:noFill/>
                          </a:ln>
                          <a:solidFill>
                            <a:srgbClr val="000000"/>
                          </a:solidFill>
                          <a:effectLst/>
                          <a:uLnTx/>
                          <a:uFillTx/>
                          <a:latin typeface="+mn-ea"/>
                          <a:ea typeface="+mn-ea"/>
                        </a:rPr>
                        <a:t>IETF</a:t>
                      </a:r>
                      <a:r>
                        <a:rPr kumimoji="1" lang="ja-JP" altLang="en-US" sz="1100" b="0" i="0" u="none" strike="noStrike" kern="1200" cap="none" spc="0" normalizeH="0" baseline="0" noProof="0" dirty="0">
                          <a:ln>
                            <a:noFill/>
                          </a:ln>
                          <a:solidFill>
                            <a:srgbClr val="000000"/>
                          </a:solidFill>
                          <a:effectLst/>
                          <a:uLnTx/>
                          <a:uFillTx/>
                          <a:latin typeface="+mn-ea"/>
                          <a:ea typeface="+mn-ea"/>
                        </a:rPr>
                        <a:t>等の主要な国際標準化団体</a:t>
                      </a:r>
                      <a:r>
                        <a:rPr kumimoji="1" lang="ja-JP" altLang="en-US" sz="1100" b="1" i="0" u="sng" strike="noStrike" kern="1200" cap="none" spc="0" normalizeH="0" baseline="0" noProof="0" dirty="0">
                          <a:ln>
                            <a:noFill/>
                          </a:ln>
                          <a:solidFill>
                            <a:schemeClr val="accent2">
                              <a:lumMod val="75000"/>
                              <a:lumOff val="25000"/>
                            </a:schemeClr>
                          </a:solidFill>
                          <a:effectLst/>
                          <a:uLnTx/>
                          <a:uFillTx/>
                          <a:latin typeface="+mn-ea"/>
                          <a:ea typeface="+mn-ea"/>
                        </a:rPr>
                        <a:t>の</a:t>
                      </a:r>
                      <a:r>
                        <a:rPr kumimoji="1" lang="en-US" altLang="ja-JP" sz="1100" b="1" i="0" u="sng" strike="noStrike" kern="1200" cap="none" spc="0" normalizeH="0" baseline="0" noProof="0" dirty="0">
                          <a:ln>
                            <a:noFill/>
                          </a:ln>
                          <a:solidFill>
                            <a:schemeClr val="accent2">
                              <a:lumMod val="75000"/>
                              <a:lumOff val="25000"/>
                            </a:schemeClr>
                          </a:solidFill>
                          <a:effectLst/>
                          <a:uLnTx/>
                          <a:uFillTx/>
                          <a:latin typeface="+mn-ea"/>
                          <a:ea typeface="+mn-ea"/>
                        </a:rPr>
                        <a:t>DID</a:t>
                      </a:r>
                      <a:r>
                        <a:rPr kumimoji="1" lang="ja-JP" altLang="en-US" sz="1100" b="1" i="0" u="sng" strike="noStrike" kern="1200" cap="none" spc="0" normalizeH="0" baseline="0" noProof="0" dirty="0" err="1">
                          <a:ln>
                            <a:noFill/>
                          </a:ln>
                          <a:solidFill>
                            <a:schemeClr val="accent2">
                              <a:lumMod val="75000"/>
                              <a:lumOff val="25000"/>
                            </a:schemeClr>
                          </a:solidFill>
                          <a:effectLst/>
                          <a:uLnTx/>
                          <a:uFillTx/>
                          <a:latin typeface="+mn-ea"/>
                          <a:ea typeface="+mn-ea"/>
                        </a:rPr>
                        <a:t>、</a:t>
                      </a:r>
                      <a:r>
                        <a:rPr kumimoji="1" lang="en-US" altLang="ja-JP" sz="1100" b="1" i="0" u="sng" strike="noStrike" kern="1200" cap="none" spc="0" normalizeH="0" baseline="0" noProof="0" dirty="0">
                          <a:ln>
                            <a:noFill/>
                          </a:ln>
                          <a:solidFill>
                            <a:schemeClr val="accent2">
                              <a:lumMod val="75000"/>
                              <a:lumOff val="25000"/>
                            </a:schemeClr>
                          </a:solidFill>
                          <a:effectLst/>
                          <a:uLnTx/>
                          <a:uFillTx/>
                          <a:latin typeface="+mn-ea"/>
                          <a:ea typeface="+mn-ea"/>
                        </a:rPr>
                        <a:t>VC</a:t>
                      </a:r>
                      <a:r>
                        <a:rPr kumimoji="1" lang="ja-JP" altLang="en-US" sz="1100" b="1" i="0" u="sng" strike="noStrike" kern="1200" cap="none" spc="0" normalizeH="0" baseline="0" noProof="0" dirty="0">
                          <a:ln>
                            <a:noFill/>
                          </a:ln>
                          <a:solidFill>
                            <a:schemeClr val="accent2">
                              <a:lumMod val="75000"/>
                              <a:lumOff val="25000"/>
                            </a:schemeClr>
                          </a:solidFill>
                          <a:effectLst/>
                          <a:uLnTx/>
                          <a:uFillTx/>
                          <a:latin typeface="+mn-ea"/>
                          <a:ea typeface="+mn-ea"/>
                        </a:rPr>
                        <a:t>関連規格をサポート</a:t>
                      </a:r>
                      <a:r>
                        <a:rPr kumimoji="1" lang="ja-JP" altLang="en-US" sz="1100" b="0" i="0" u="none" strike="noStrike" kern="1200" cap="none" spc="0" normalizeH="0" baseline="0" noProof="0" dirty="0">
                          <a:ln>
                            <a:noFill/>
                          </a:ln>
                          <a:solidFill>
                            <a:srgbClr val="000000"/>
                          </a:solidFill>
                          <a:effectLst/>
                          <a:uLnTx/>
                          <a:uFillTx/>
                          <a:latin typeface="+mn-ea"/>
                          <a:ea typeface="+mn-ea"/>
                        </a:rPr>
                        <a:t>している</a:t>
                      </a:r>
                    </a:p>
                    <a:p>
                      <a:endParaRPr kumimoji="1" lang="ja-JP" altLang="en-US" sz="1100" dirty="0">
                        <a:latin typeface="+mn-ea"/>
                        <a:ea typeface="+mn-ea"/>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lvl="0" indent="0">
                        <a:buFont typeface="Arial" panose="020B0604020202020204" pitchFamily="34" charset="0"/>
                        <a:buNone/>
                      </a:pPr>
                      <a:r>
                        <a:rPr kumimoji="1" lang="en-US" altLang="ja-JP" sz="1100" b="1" i="0" u="sng" strike="noStrike" kern="1200" cap="none" spc="0" normalizeH="0" baseline="0" noProof="0" dirty="0" err="1" smtClean="0">
                          <a:ln>
                            <a:noFill/>
                          </a:ln>
                          <a:solidFill>
                            <a:srgbClr val="000000"/>
                          </a:solidFill>
                          <a:effectLst/>
                          <a:uLnTx/>
                          <a:uFillTx/>
                          <a:latin typeface="+mn-ea"/>
                          <a:ea typeface="+mn-ea"/>
                        </a:rPr>
                        <a:t>sgID</a:t>
                      </a:r>
                      <a:r>
                        <a:rPr kumimoji="1" lang="ja-JP" altLang="en-US" sz="1100" b="1" i="0" u="sng" strike="noStrike" kern="1200" cap="none" spc="0" normalizeH="0" baseline="0" noProof="0" dirty="0" smtClean="0">
                          <a:ln>
                            <a:noFill/>
                          </a:ln>
                          <a:solidFill>
                            <a:srgbClr val="000000"/>
                          </a:solidFill>
                          <a:effectLst/>
                          <a:uLnTx/>
                          <a:uFillTx/>
                          <a:latin typeface="+mn-ea"/>
                          <a:ea typeface="+mn-ea"/>
                        </a:rPr>
                        <a:t>（</a:t>
                      </a:r>
                      <a:r>
                        <a:rPr kumimoji="1" lang="en-US" altLang="ja-JP" sz="1100" b="1" i="0" u="sng" strike="noStrike" kern="1200" cap="none" spc="0" normalizeH="0" baseline="0" noProof="0" dirty="0" smtClean="0">
                          <a:ln>
                            <a:noFill/>
                          </a:ln>
                          <a:solidFill>
                            <a:srgbClr val="000000"/>
                          </a:solidFill>
                          <a:effectLst/>
                          <a:uLnTx/>
                          <a:uFillTx/>
                          <a:latin typeface="+mn-ea"/>
                          <a:ea typeface="+mn-ea"/>
                        </a:rPr>
                        <a:t>2020</a:t>
                      </a:r>
                      <a:r>
                        <a:rPr kumimoji="1" lang="ja-JP" altLang="en-US" sz="1100" b="1" i="0" u="sng" strike="noStrike" kern="1200" cap="none" spc="0" normalizeH="0" baseline="0" noProof="0" dirty="0" smtClean="0">
                          <a:ln>
                            <a:noFill/>
                          </a:ln>
                          <a:solidFill>
                            <a:srgbClr val="000000"/>
                          </a:solidFill>
                          <a:effectLst/>
                          <a:uLnTx/>
                          <a:uFillTx/>
                          <a:latin typeface="+mn-ea"/>
                          <a:ea typeface="+mn-ea"/>
                        </a:rPr>
                        <a:t>年～）</a:t>
                      </a:r>
                      <a:endParaRPr kumimoji="1" lang="en-US" altLang="ja-JP" sz="1100" b="1" i="0" u="sng" strike="noStrike" kern="1200" cap="none" spc="0" normalizeH="0" baseline="0" noProof="0" dirty="0">
                        <a:ln>
                          <a:noFill/>
                        </a:ln>
                        <a:solidFill>
                          <a:srgbClr val="000000"/>
                        </a:solidFill>
                        <a:effectLst/>
                        <a:uLnTx/>
                        <a:uFillTx/>
                        <a:latin typeface="+mn-ea"/>
                        <a:ea typeface="+mn-ea"/>
                      </a:endParaRPr>
                    </a:p>
                    <a:p>
                      <a:pPr marL="0" lvl="0" indent="0">
                        <a:buFont typeface="Arial" panose="020B0604020202020204" pitchFamily="34" charset="0"/>
                        <a:buNone/>
                      </a:pPr>
                      <a:r>
                        <a:rPr kumimoji="1" lang="en-US" altLang="ja-JP" sz="1100" b="0" i="0" u="none" strike="noStrike" kern="1200" cap="none" spc="0" normalizeH="0" baseline="0" noProof="0" dirty="0" err="1">
                          <a:ln>
                            <a:noFill/>
                          </a:ln>
                          <a:solidFill>
                            <a:srgbClr val="000000"/>
                          </a:solidFill>
                          <a:effectLst/>
                          <a:uLnTx/>
                          <a:uFillTx/>
                          <a:latin typeface="+mn-ea"/>
                          <a:ea typeface="+mn-ea"/>
                        </a:rPr>
                        <a:t>GovTech</a:t>
                      </a:r>
                      <a:r>
                        <a:rPr kumimoji="1" lang="ja-JP" altLang="en-US" sz="1100" b="0" i="0" u="none" strike="noStrike" kern="1200" cap="none" spc="0" normalizeH="0" baseline="0" noProof="0" dirty="0">
                          <a:ln>
                            <a:noFill/>
                          </a:ln>
                          <a:solidFill>
                            <a:srgbClr val="000000"/>
                          </a:solidFill>
                          <a:effectLst/>
                          <a:uLnTx/>
                          <a:uFillTx/>
                          <a:latin typeface="+mn-ea"/>
                          <a:ea typeface="+mn-ea"/>
                        </a:rPr>
                        <a:t>は</a:t>
                      </a:r>
                      <a:r>
                        <a:rPr kumimoji="1" lang="en-US" altLang="ja-JP" sz="1100" b="0" i="0" u="none" strike="noStrike" kern="1200" cap="none" spc="0" normalizeH="0" baseline="0" noProof="0" dirty="0">
                          <a:ln>
                            <a:noFill/>
                          </a:ln>
                          <a:solidFill>
                            <a:srgbClr val="000000"/>
                          </a:solidFill>
                          <a:effectLst/>
                          <a:uLnTx/>
                          <a:uFillTx/>
                          <a:latin typeface="+mn-ea"/>
                          <a:ea typeface="+mn-ea"/>
                        </a:rPr>
                        <a:t>NDI</a:t>
                      </a:r>
                      <a:r>
                        <a:rPr kumimoji="1" lang="ja-JP" altLang="en-US" sz="1100" b="0" i="0" u="none" strike="noStrike" kern="1200" cap="none" spc="0" normalizeH="0" baseline="0" noProof="0" dirty="0">
                          <a:ln>
                            <a:noFill/>
                          </a:ln>
                          <a:solidFill>
                            <a:srgbClr val="000000"/>
                          </a:solidFill>
                          <a:effectLst/>
                          <a:uLnTx/>
                          <a:uFillTx/>
                          <a:latin typeface="+mn-ea"/>
                          <a:ea typeface="+mn-ea"/>
                        </a:rPr>
                        <a:t>の実験的な拡張として、プライバシー保護に重点を置いた認証およびデータ共有を可能とする</a:t>
                      </a:r>
                      <a:endParaRPr kumimoji="1" lang="en-US" altLang="ja-JP" sz="1100" b="0" i="0" u="none" strike="noStrike" kern="1200" cap="none" spc="0" normalizeH="0" baseline="0" noProof="0" dirty="0">
                        <a:ln>
                          <a:noFill/>
                        </a:ln>
                        <a:solidFill>
                          <a:srgbClr val="000000"/>
                        </a:solidFill>
                        <a:effectLst/>
                        <a:uLnTx/>
                        <a:uFillTx/>
                        <a:latin typeface="+mn-ea"/>
                        <a:ea typeface="+mn-ea"/>
                      </a:endParaRPr>
                    </a:p>
                    <a:p>
                      <a:pPr marL="0" lvl="0" indent="0">
                        <a:buFont typeface="Arial" panose="020B0604020202020204" pitchFamily="34" charset="0"/>
                        <a:buNone/>
                      </a:pPr>
                      <a:r>
                        <a:rPr kumimoji="1" lang="en-US" altLang="ja-JP" sz="1100" b="0" i="0" u="none" strike="noStrike" kern="1200" cap="none" spc="0" normalizeH="0" baseline="0" noProof="0" dirty="0" err="1">
                          <a:ln>
                            <a:noFill/>
                          </a:ln>
                          <a:solidFill>
                            <a:srgbClr val="000000"/>
                          </a:solidFill>
                          <a:effectLst/>
                          <a:uLnTx/>
                          <a:uFillTx/>
                          <a:latin typeface="+mn-ea"/>
                          <a:ea typeface="+mn-ea"/>
                        </a:rPr>
                        <a:t>sgID</a:t>
                      </a:r>
                      <a:r>
                        <a:rPr kumimoji="1" lang="ja-JP" altLang="en-US" sz="1100" b="0" i="0" u="none" strike="noStrike" kern="1200" cap="none" spc="0" normalizeH="0" baseline="0" noProof="0" dirty="0">
                          <a:ln>
                            <a:noFill/>
                          </a:ln>
                          <a:solidFill>
                            <a:srgbClr val="000000"/>
                          </a:solidFill>
                          <a:effectLst/>
                          <a:uLnTx/>
                          <a:uFillTx/>
                          <a:latin typeface="+mn-ea"/>
                          <a:ea typeface="+mn-ea"/>
                        </a:rPr>
                        <a:t>を開発している</a:t>
                      </a:r>
                    </a:p>
                    <a:p>
                      <a:pPr marL="0" marR="0" lvl="0" indent="0" algn="l" defTabSz="609559" rtl="0" eaLnBrk="1" fontAlgn="auto" latinLnBrk="0" hangingPunct="1">
                        <a:lnSpc>
                          <a:spcPct val="100000"/>
                        </a:lnSpc>
                        <a:spcBef>
                          <a:spcPts val="0"/>
                        </a:spcBef>
                        <a:spcAft>
                          <a:spcPts val="0"/>
                        </a:spcAft>
                        <a:buClrTx/>
                        <a:buSzTx/>
                        <a:buFont typeface="Arial" panose="020B0604020202020204" pitchFamily="34" charset="0"/>
                        <a:buNone/>
                        <a:tabLst/>
                        <a:defRPr/>
                      </a:pPr>
                      <a:r>
                        <a:rPr kumimoji="1" lang="en-US" altLang="ja-JP" sz="1100" b="0" i="0" u="none" strike="noStrike" kern="1200" cap="none" spc="0" normalizeH="0" baseline="0" noProof="0" dirty="0" err="1">
                          <a:ln>
                            <a:noFill/>
                          </a:ln>
                          <a:solidFill>
                            <a:srgbClr val="000000"/>
                          </a:solidFill>
                          <a:effectLst/>
                          <a:uLnTx/>
                          <a:uFillTx/>
                          <a:latin typeface="+mn-ea"/>
                          <a:ea typeface="+mn-ea"/>
                        </a:rPr>
                        <a:t>sgID</a:t>
                      </a:r>
                      <a:r>
                        <a:rPr kumimoji="1" lang="ja-JP" altLang="en-US" sz="1100" b="0" i="0" u="none" strike="noStrike" kern="1200" cap="none" spc="0" normalizeH="0" baseline="0" noProof="0" dirty="0">
                          <a:ln>
                            <a:noFill/>
                          </a:ln>
                          <a:solidFill>
                            <a:srgbClr val="000000"/>
                          </a:solidFill>
                          <a:effectLst/>
                          <a:uLnTx/>
                          <a:uFillTx/>
                          <a:latin typeface="+mn-ea"/>
                          <a:ea typeface="+mn-ea"/>
                        </a:rPr>
                        <a:t>はユーザーが</a:t>
                      </a:r>
                      <a:r>
                        <a:rPr kumimoji="1" lang="ja-JP" altLang="en-US" sz="1100" b="1" i="0" u="sng" strike="noStrike" kern="1200" cap="none" spc="0" normalizeH="0" baseline="0" noProof="0" dirty="0">
                          <a:ln>
                            <a:noFill/>
                          </a:ln>
                          <a:solidFill>
                            <a:schemeClr val="accent2">
                              <a:lumMod val="75000"/>
                              <a:lumOff val="25000"/>
                            </a:schemeClr>
                          </a:solidFill>
                          <a:effectLst/>
                          <a:uLnTx/>
                          <a:uFillTx/>
                          <a:latin typeface="+mn-ea"/>
                          <a:ea typeface="+mn-ea"/>
                        </a:rPr>
                        <a:t>認証を求められるビジネス・サービスごとに固有識別子（</a:t>
                      </a:r>
                      <a:r>
                        <a:rPr kumimoji="1" lang="en-US" altLang="ja-JP" sz="1100" b="1" i="0" u="sng" strike="noStrike" kern="1200" cap="none" spc="0" normalizeH="0" baseline="0" noProof="0" dirty="0">
                          <a:ln>
                            <a:noFill/>
                          </a:ln>
                          <a:solidFill>
                            <a:schemeClr val="accent2">
                              <a:lumMod val="75000"/>
                              <a:lumOff val="25000"/>
                            </a:schemeClr>
                          </a:solidFill>
                          <a:effectLst/>
                          <a:uLnTx/>
                          <a:uFillTx/>
                          <a:latin typeface="+mn-ea"/>
                          <a:ea typeface="+mn-ea"/>
                        </a:rPr>
                        <a:t>unique identifier</a:t>
                      </a:r>
                      <a:r>
                        <a:rPr kumimoji="1" lang="ja-JP" altLang="en-US" sz="1100" b="1" i="0" u="sng" strike="noStrike" kern="1200" cap="none" spc="0" normalizeH="0" baseline="0" noProof="0" dirty="0">
                          <a:ln>
                            <a:noFill/>
                          </a:ln>
                          <a:solidFill>
                            <a:schemeClr val="accent2">
                              <a:lumMod val="75000"/>
                              <a:lumOff val="25000"/>
                            </a:schemeClr>
                          </a:solidFill>
                          <a:effectLst/>
                          <a:uLnTx/>
                          <a:uFillTx/>
                          <a:latin typeface="+mn-ea"/>
                          <a:ea typeface="+mn-ea"/>
                        </a:rPr>
                        <a:t>）を発行するため、</a:t>
                      </a:r>
                      <a:r>
                        <a:rPr kumimoji="1" lang="en-US" altLang="ja-JP" sz="1100" b="1" i="0" u="sng" strike="noStrike" kern="1200" cap="none" spc="0" normalizeH="0" baseline="0" noProof="0" dirty="0">
                          <a:ln>
                            <a:noFill/>
                          </a:ln>
                          <a:solidFill>
                            <a:schemeClr val="accent2">
                              <a:lumMod val="75000"/>
                              <a:lumOff val="25000"/>
                            </a:schemeClr>
                          </a:solidFill>
                          <a:effectLst/>
                          <a:uLnTx/>
                          <a:uFillTx/>
                          <a:latin typeface="+mn-ea"/>
                          <a:ea typeface="+mn-ea"/>
                        </a:rPr>
                        <a:t>NRIC</a:t>
                      </a:r>
                      <a:r>
                        <a:rPr kumimoji="1" lang="ja-JP" altLang="en-US" sz="1100" b="1" i="0" u="sng" strike="noStrike" kern="1200" cap="none" spc="0" normalizeH="0" baseline="0" noProof="0" dirty="0">
                          <a:ln>
                            <a:noFill/>
                          </a:ln>
                          <a:solidFill>
                            <a:schemeClr val="accent2">
                              <a:lumMod val="75000"/>
                              <a:lumOff val="25000"/>
                            </a:schemeClr>
                          </a:solidFill>
                          <a:effectLst/>
                          <a:uLnTx/>
                          <a:uFillTx/>
                          <a:latin typeface="+mn-ea"/>
                          <a:ea typeface="+mn-ea"/>
                        </a:rPr>
                        <a:t>など単一の個人識別番号に依存せず安全性・自己主権性を高めている</a:t>
                      </a:r>
                      <a:r>
                        <a:rPr kumimoji="1" lang="ja-JP" altLang="en-US" sz="1100" b="0" i="0" u="none" strike="noStrike" kern="1200" cap="none" spc="0" normalizeH="0" baseline="0" noProof="0" dirty="0">
                          <a:ln>
                            <a:noFill/>
                          </a:ln>
                          <a:solidFill>
                            <a:srgbClr val="000000"/>
                          </a:solidFill>
                          <a:effectLst/>
                          <a:uLnTx/>
                          <a:uFillTx/>
                          <a:latin typeface="+mn-ea"/>
                          <a:ea typeface="+mn-ea"/>
                        </a:rPr>
                        <a:t>とされる</a:t>
                      </a:r>
                    </a:p>
                    <a:p>
                      <a:pPr marL="0" lvl="0" indent="0">
                        <a:buFont typeface="Arial" panose="020B0604020202020204" pitchFamily="34" charset="0"/>
                        <a:buNone/>
                      </a:pPr>
                      <a:endParaRPr kumimoji="1" lang="ja-JP" altLang="en-US" sz="1100" b="1" i="0" u="sng" strike="noStrike" kern="1200" cap="none" spc="0" normalizeH="0" baseline="0" noProof="0" dirty="0">
                        <a:ln>
                          <a:noFill/>
                        </a:ln>
                        <a:solidFill>
                          <a:srgbClr val="000000"/>
                        </a:solidFill>
                        <a:effectLst/>
                        <a:uLnTx/>
                        <a:uFillTx/>
                        <a:latin typeface="+mn-ea"/>
                        <a:ea typeface="+mn-ea"/>
                      </a:endParaRPr>
                    </a:p>
                    <a:p>
                      <a:pPr marL="0" lvl="0" indent="0">
                        <a:buFont typeface="Arial" panose="020B0604020202020204" pitchFamily="34" charset="0"/>
                        <a:buNone/>
                      </a:pPr>
                      <a:r>
                        <a:rPr kumimoji="1" lang="en-US" altLang="ja-JP" sz="1100" b="1" i="0" u="sng" strike="noStrike" kern="1200" cap="none" spc="0" normalizeH="0" baseline="0" noProof="0" dirty="0">
                          <a:ln>
                            <a:noFill/>
                          </a:ln>
                          <a:solidFill>
                            <a:srgbClr val="000000"/>
                          </a:solidFill>
                          <a:effectLst/>
                          <a:uLnTx/>
                          <a:uFillTx/>
                          <a:latin typeface="+mn-ea"/>
                          <a:ea typeface="+mn-ea"/>
                        </a:rPr>
                        <a:t>My Info</a:t>
                      </a:r>
                      <a:r>
                        <a:rPr kumimoji="1" lang="ja-JP" altLang="en-US" sz="1100" b="1" i="0" u="sng" strike="noStrike" kern="1200" cap="none" spc="0" normalizeH="0" baseline="0" noProof="0" dirty="0">
                          <a:ln>
                            <a:noFill/>
                          </a:ln>
                          <a:solidFill>
                            <a:srgbClr val="000000"/>
                          </a:solidFill>
                          <a:effectLst/>
                          <a:uLnTx/>
                          <a:uFillTx/>
                          <a:latin typeface="+mn-ea"/>
                          <a:ea typeface="+mn-ea"/>
                        </a:rPr>
                        <a:t>の</a:t>
                      </a:r>
                      <a:r>
                        <a:rPr kumimoji="1" lang="ja-JP" altLang="en-US" sz="1100" b="1" i="0" u="sng" strike="noStrike" kern="1200" cap="none" spc="0" normalizeH="0" baseline="0" noProof="0" dirty="0" smtClean="0">
                          <a:ln>
                            <a:noFill/>
                          </a:ln>
                          <a:solidFill>
                            <a:srgbClr val="000000"/>
                          </a:solidFill>
                          <a:effectLst/>
                          <a:uLnTx/>
                          <a:uFillTx/>
                          <a:latin typeface="+mn-ea"/>
                          <a:ea typeface="+mn-ea"/>
                        </a:rPr>
                        <a:t>改善（</a:t>
                      </a:r>
                      <a:r>
                        <a:rPr kumimoji="1" lang="en-US" altLang="ja-JP" sz="1100" b="1" i="0" u="sng" strike="noStrike" kern="1200" cap="none" spc="0" normalizeH="0" baseline="0" noProof="0" dirty="0" smtClean="0">
                          <a:ln>
                            <a:noFill/>
                          </a:ln>
                          <a:solidFill>
                            <a:srgbClr val="000000"/>
                          </a:solidFill>
                          <a:effectLst/>
                          <a:uLnTx/>
                          <a:uFillTx/>
                          <a:latin typeface="+mn-ea"/>
                          <a:ea typeface="+mn-ea"/>
                        </a:rPr>
                        <a:t>2022</a:t>
                      </a:r>
                      <a:r>
                        <a:rPr kumimoji="1" lang="ja-JP" altLang="en-US" sz="1100" b="1" i="0" u="sng" strike="noStrike" kern="1200" cap="none" spc="0" normalizeH="0" baseline="0" noProof="0" dirty="0" smtClean="0">
                          <a:ln>
                            <a:noFill/>
                          </a:ln>
                          <a:solidFill>
                            <a:srgbClr val="000000"/>
                          </a:solidFill>
                          <a:effectLst/>
                          <a:uLnTx/>
                          <a:uFillTx/>
                          <a:latin typeface="+mn-ea"/>
                          <a:ea typeface="+mn-ea"/>
                        </a:rPr>
                        <a:t>年～）</a:t>
                      </a:r>
                      <a:endParaRPr kumimoji="1" lang="ja-JP" altLang="en-US" sz="1100" b="1" i="0" u="sng" strike="noStrike" kern="1200" cap="none" spc="0" normalizeH="0" baseline="0" noProof="0" dirty="0">
                        <a:ln>
                          <a:noFill/>
                        </a:ln>
                        <a:solidFill>
                          <a:srgbClr val="000000"/>
                        </a:solidFill>
                        <a:effectLst/>
                        <a:uLnTx/>
                        <a:uFillTx/>
                        <a:latin typeface="+mn-ea"/>
                        <a:ea typeface="+mn-ea"/>
                      </a:endParaRPr>
                    </a:p>
                    <a:p>
                      <a:pPr marL="0" lvl="0" indent="0">
                        <a:buFont typeface="Arial" panose="020B0604020202020204" pitchFamily="34" charset="0"/>
                        <a:buNone/>
                      </a:pPr>
                      <a:r>
                        <a:rPr kumimoji="1" lang="en-US" altLang="ja-JP" sz="1100" b="0" i="0" u="none" strike="noStrike" kern="1200" cap="none" spc="0" normalizeH="0" baseline="0" noProof="0" dirty="0">
                          <a:ln>
                            <a:noFill/>
                          </a:ln>
                          <a:solidFill>
                            <a:srgbClr val="000000"/>
                          </a:solidFill>
                          <a:effectLst/>
                          <a:uLnTx/>
                          <a:uFillTx/>
                          <a:latin typeface="+mn-ea"/>
                          <a:ea typeface="+mn-ea"/>
                        </a:rPr>
                        <a:t>NDI Stack</a:t>
                      </a:r>
                      <a:r>
                        <a:rPr kumimoji="1" lang="ja-JP" altLang="en-US" sz="1100" b="0" i="0" u="none" strike="noStrike" kern="1200" cap="none" spc="0" normalizeH="0" baseline="0" noProof="0" dirty="0">
                          <a:ln>
                            <a:noFill/>
                          </a:ln>
                          <a:solidFill>
                            <a:srgbClr val="000000"/>
                          </a:solidFill>
                          <a:effectLst/>
                          <a:uLnTx/>
                          <a:uFillTx/>
                          <a:latin typeface="+mn-ea"/>
                          <a:ea typeface="+mn-ea"/>
                        </a:rPr>
                        <a:t>の基盤となる</a:t>
                      </a:r>
                      <a:r>
                        <a:rPr kumimoji="1" lang="en-US" altLang="ja-JP" sz="1100" b="0" i="0" u="none" strike="noStrike" kern="1200" cap="none" spc="0" normalizeH="0" baseline="0" noProof="0" dirty="0">
                          <a:ln>
                            <a:noFill/>
                          </a:ln>
                          <a:solidFill>
                            <a:srgbClr val="000000"/>
                          </a:solidFill>
                          <a:effectLst/>
                          <a:uLnTx/>
                          <a:uFillTx/>
                          <a:latin typeface="+mn-ea"/>
                          <a:ea typeface="+mn-ea"/>
                        </a:rPr>
                        <a:t>My Info</a:t>
                      </a:r>
                      <a:r>
                        <a:rPr kumimoji="1" lang="ja-JP" altLang="en-US" sz="1100" b="0" i="0" u="none" strike="noStrike" kern="1200" cap="none" spc="0" normalizeH="0" baseline="0" noProof="0" dirty="0">
                          <a:ln>
                            <a:noFill/>
                          </a:ln>
                          <a:solidFill>
                            <a:srgbClr val="000000"/>
                          </a:solidFill>
                          <a:effectLst/>
                          <a:uLnTx/>
                          <a:uFillTx/>
                          <a:latin typeface="+mn-ea"/>
                          <a:ea typeface="+mn-ea"/>
                        </a:rPr>
                        <a:t>について、</a:t>
                      </a:r>
                      <a:r>
                        <a:rPr kumimoji="1" lang="en-US" altLang="ja-JP" sz="1100" b="0" i="0" u="none" strike="noStrike" kern="1200" cap="none" spc="0" normalizeH="0" baseline="0" noProof="0" dirty="0">
                          <a:ln>
                            <a:noFill/>
                          </a:ln>
                          <a:solidFill>
                            <a:srgbClr val="000000"/>
                          </a:solidFill>
                          <a:effectLst/>
                          <a:uLnTx/>
                          <a:uFillTx/>
                          <a:latin typeface="+mn-ea"/>
                          <a:ea typeface="+mn-ea"/>
                        </a:rPr>
                        <a:t>NDI</a:t>
                      </a:r>
                      <a:r>
                        <a:rPr kumimoji="1" lang="ja-JP" altLang="en-US" sz="1100" b="0" i="0" u="none" strike="noStrike" kern="1200" cap="none" spc="0" normalizeH="0" baseline="0" noProof="0" dirty="0">
                          <a:ln>
                            <a:noFill/>
                          </a:ln>
                          <a:solidFill>
                            <a:srgbClr val="000000"/>
                          </a:solidFill>
                          <a:effectLst/>
                          <a:uLnTx/>
                          <a:uFillTx/>
                          <a:latin typeface="+mn-ea"/>
                          <a:ea typeface="+mn-ea"/>
                        </a:rPr>
                        <a:t>のディレクターは「</a:t>
                      </a:r>
                      <a:r>
                        <a:rPr kumimoji="1" lang="en-US" altLang="ja-JP" sz="1100" b="0" i="0" u="none" strike="noStrike" kern="1200" cap="none" spc="0" normalizeH="0" baseline="0" noProof="0" dirty="0" err="1">
                          <a:ln>
                            <a:noFill/>
                          </a:ln>
                          <a:solidFill>
                            <a:srgbClr val="000000"/>
                          </a:solidFill>
                          <a:effectLst/>
                          <a:uLnTx/>
                          <a:uFillTx/>
                          <a:latin typeface="+mn-ea"/>
                          <a:ea typeface="+mn-ea"/>
                        </a:rPr>
                        <a:t>MyInfo</a:t>
                      </a:r>
                      <a:r>
                        <a:rPr kumimoji="1" lang="ja-JP" altLang="en-US" sz="1100" b="0" i="0" u="none" strike="noStrike" kern="1200" cap="none" spc="0" normalizeH="0" baseline="0" noProof="0" dirty="0">
                          <a:ln>
                            <a:noFill/>
                          </a:ln>
                          <a:solidFill>
                            <a:srgbClr val="000000"/>
                          </a:solidFill>
                          <a:effectLst/>
                          <a:uLnTx/>
                          <a:uFillTx/>
                          <a:latin typeface="+mn-ea"/>
                          <a:ea typeface="+mn-ea"/>
                        </a:rPr>
                        <a:t>はやや中央集権的な、ある程度フェデレーション型のエコシステムだが</a:t>
                      </a:r>
                      <a:r>
                        <a:rPr kumimoji="1" lang="en-US" altLang="ja-JP" sz="1100" b="1" i="0" u="sng" strike="noStrike" kern="1200" cap="none" spc="0" normalizeH="0" baseline="0" noProof="0" dirty="0">
                          <a:ln>
                            <a:noFill/>
                          </a:ln>
                          <a:solidFill>
                            <a:schemeClr val="accent2">
                              <a:lumMod val="75000"/>
                              <a:lumOff val="25000"/>
                            </a:schemeClr>
                          </a:solidFill>
                          <a:effectLst/>
                          <a:uLnTx/>
                          <a:uFillTx/>
                          <a:latin typeface="+mn-ea"/>
                          <a:ea typeface="+mn-ea"/>
                        </a:rPr>
                        <a:t>W3C</a:t>
                      </a:r>
                      <a:r>
                        <a:rPr kumimoji="1" lang="ja-JP" altLang="en-US" sz="1100" b="1" i="0" u="sng" strike="noStrike" kern="1200" cap="none" spc="0" normalizeH="0" baseline="0" noProof="0" dirty="0">
                          <a:ln>
                            <a:noFill/>
                          </a:ln>
                          <a:solidFill>
                            <a:schemeClr val="accent2">
                              <a:lumMod val="75000"/>
                              <a:lumOff val="25000"/>
                            </a:schemeClr>
                          </a:solidFill>
                          <a:effectLst/>
                          <a:uLnTx/>
                          <a:uFillTx/>
                          <a:latin typeface="+mn-ea"/>
                          <a:ea typeface="+mn-ea"/>
                        </a:rPr>
                        <a:t>の</a:t>
                      </a:r>
                      <a:r>
                        <a:rPr kumimoji="1" lang="en-US" altLang="ja-JP" sz="1100" b="1" i="0" u="sng" strike="noStrike" kern="1200" cap="none" spc="0" normalizeH="0" baseline="0" noProof="0" dirty="0">
                          <a:ln>
                            <a:noFill/>
                          </a:ln>
                          <a:solidFill>
                            <a:schemeClr val="accent2">
                              <a:lumMod val="75000"/>
                              <a:lumOff val="25000"/>
                            </a:schemeClr>
                          </a:solidFill>
                          <a:effectLst/>
                          <a:uLnTx/>
                          <a:uFillTx/>
                          <a:latin typeface="+mn-ea"/>
                          <a:ea typeface="+mn-ea"/>
                        </a:rPr>
                        <a:t>DID</a:t>
                      </a:r>
                      <a:r>
                        <a:rPr kumimoji="1" lang="ja-JP" altLang="en-US" sz="1100" b="1" i="0" u="sng" strike="noStrike" kern="1200" cap="none" spc="0" normalizeH="0" baseline="0" noProof="0" dirty="0" err="1">
                          <a:ln>
                            <a:noFill/>
                          </a:ln>
                          <a:solidFill>
                            <a:schemeClr val="accent2">
                              <a:lumMod val="75000"/>
                              <a:lumOff val="25000"/>
                            </a:schemeClr>
                          </a:solidFill>
                          <a:effectLst/>
                          <a:uLnTx/>
                          <a:uFillTx/>
                          <a:latin typeface="+mn-ea"/>
                          <a:ea typeface="+mn-ea"/>
                        </a:rPr>
                        <a:t>、</a:t>
                      </a:r>
                      <a:r>
                        <a:rPr kumimoji="1" lang="en-US" altLang="ja-JP" sz="1100" b="1" i="0" u="sng" strike="noStrike" kern="1200" cap="none" spc="0" normalizeH="0" baseline="0" noProof="0" dirty="0">
                          <a:ln>
                            <a:noFill/>
                          </a:ln>
                          <a:solidFill>
                            <a:schemeClr val="accent2">
                              <a:lumMod val="75000"/>
                              <a:lumOff val="25000"/>
                            </a:schemeClr>
                          </a:solidFill>
                          <a:effectLst/>
                          <a:uLnTx/>
                          <a:uFillTx/>
                          <a:latin typeface="+mn-ea"/>
                          <a:ea typeface="+mn-ea"/>
                        </a:rPr>
                        <a:t>VC</a:t>
                      </a:r>
                      <a:r>
                        <a:rPr kumimoji="1" lang="ja-JP" altLang="en-US" sz="1100" b="1" i="0" u="sng" strike="noStrike" kern="1200" cap="none" spc="0" normalizeH="0" baseline="0" noProof="0" dirty="0">
                          <a:ln>
                            <a:noFill/>
                          </a:ln>
                          <a:solidFill>
                            <a:schemeClr val="accent2">
                              <a:lumMod val="75000"/>
                              <a:lumOff val="25000"/>
                            </a:schemeClr>
                          </a:solidFill>
                          <a:effectLst/>
                          <a:uLnTx/>
                          <a:uFillTx/>
                          <a:latin typeface="+mn-ea"/>
                          <a:ea typeface="+mn-ea"/>
                        </a:rPr>
                        <a:t>などに基づく分散型モデルを検討している</a:t>
                      </a:r>
                      <a:r>
                        <a:rPr kumimoji="1" lang="ja-JP" altLang="en-US" sz="1100" b="0" i="0" u="none" strike="noStrike" kern="1200" cap="none" spc="0" normalizeH="0" baseline="0" noProof="0" dirty="0">
                          <a:ln>
                            <a:noFill/>
                          </a:ln>
                          <a:solidFill>
                            <a:srgbClr val="000000"/>
                          </a:solidFill>
                          <a:effectLst/>
                          <a:uLnTx/>
                          <a:uFillTx/>
                          <a:latin typeface="+mn-ea"/>
                          <a:ea typeface="+mn-ea"/>
                        </a:rPr>
                        <a:t>」旨述べている</a:t>
                      </a:r>
                    </a:p>
                    <a:p>
                      <a:endParaRPr kumimoji="1" lang="ja-JP" altLang="en-US" sz="1100" dirty="0">
                        <a:latin typeface="+mn-ea"/>
                        <a:ea typeface="+mn-ea"/>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lvl="0" indent="0">
                        <a:buFont typeface="Arial" panose="020B0604020202020204" pitchFamily="34" charset="0"/>
                        <a:buNone/>
                      </a:pPr>
                      <a:r>
                        <a:rPr kumimoji="1" lang="en-US" altLang="ja-JP" sz="1100" b="1" i="0" u="sng" strike="noStrike" kern="1200" cap="none" spc="0" normalizeH="0" baseline="0" noProof="0" dirty="0">
                          <a:ln>
                            <a:noFill/>
                          </a:ln>
                          <a:solidFill>
                            <a:srgbClr val="000000"/>
                          </a:solidFill>
                          <a:effectLst/>
                          <a:uLnTx/>
                          <a:uFillTx/>
                          <a:latin typeface="+mn-ea"/>
                          <a:ea typeface="+mn-ea"/>
                        </a:rPr>
                        <a:t>Aadhaar2.0</a:t>
                      </a:r>
                      <a:r>
                        <a:rPr kumimoji="1" lang="ja-JP" altLang="en-US" sz="1100" b="1" i="0" u="sng" strike="noStrike" kern="1200" cap="none" spc="0" normalizeH="0" baseline="0" noProof="0" dirty="0">
                          <a:ln>
                            <a:noFill/>
                          </a:ln>
                          <a:solidFill>
                            <a:srgbClr val="000000"/>
                          </a:solidFill>
                          <a:effectLst/>
                          <a:uLnTx/>
                          <a:uFillTx/>
                          <a:latin typeface="+mn-ea"/>
                          <a:ea typeface="+mn-ea"/>
                        </a:rPr>
                        <a:t>の</a:t>
                      </a:r>
                      <a:r>
                        <a:rPr kumimoji="1" lang="ja-JP" altLang="en-US" sz="1100" b="1" i="0" u="sng" strike="noStrike" kern="1200" cap="none" spc="0" normalizeH="0" baseline="0" noProof="0" dirty="0" smtClean="0">
                          <a:ln>
                            <a:noFill/>
                          </a:ln>
                          <a:solidFill>
                            <a:srgbClr val="000000"/>
                          </a:solidFill>
                          <a:effectLst/>
                          <a:uLnTx/>
                          <a:uFillTx/>
                          <a:latin typeface="+mn-ea"/>
                          <a:ea typeface="+mn-ea"/>
                        </a:rPr>
                        <a:t>検討（</a:t>
                      </a:r>
                      <a:r>
                        <a:rPr kumimoji="1" lang="en-US" altLang="ja-JP" sz="1100" b="1" i="0" u="sng" strike="noStrike" kern="1200" cap="none" spc="0" normalizeH="0" baseline="0" noProof="0" dirty="0" smtClean="0">
                          <a:ln>
                            <a:noFill/>
                          </a:ln>
                          <a:solidFill>
                            <a:srgbClr val="000000"/>
                          </a:solidFill>
                          <a:effectLst/>
                          <a:uLnTx/>
                          <a:uFillTx/>
                          <a:latin typeface="+mn-ea"/>
                          <a:ea typeface="+mn-ea"/>
                        </a:rPr>
                        <a:t>2021</a:t>
                      </a:r>
                      <a:r>
                        <a:rPr kumimoji="1" lang="ja-JP" altLang="en-US" sz="1100" b="1" i="0" u="sng" strike="noStrike" kern="1200" cap="none" spc="0" normalizeH="0" baseline="0" noProof="0" dirty="0" smtClean="0">
                          <a:ln>
                            <a:noFill/>
                          </a:ln>
                          <a:solidFill>
                            <a:srgbClr val="000000"/>
                          </a:solidFill>
                          <a:effectLst/>
                          <a:uLnTx/>
                          <a:uFillTx/>
                          <a:latin typeface="+mn-ea"/>
                          <a:ea typeface="+mn-ea"/>
                        </a:rPr>
                        <a:t>年～）</a:t>
                      </a:r>
                      <a:endParaRPr kumimoji="1" lang="ja-JP" altLang="en-US" sz="1100" b="1" i="0" u="sng" strike="noStrike" kern="1200" cap="none" spc="0" normalizeH="0" baseline="0" noProof="0" dirty="0">
                        <a:ln>
                          <a:noFill/>
                        </a:ln>
                        <a:solidFill>
                          <a:srgbClr val="000000"/>
                        </a:solidFill>
                        <a:effectLst/>
                        <a:uLnTx/>
                        <a:uFillTx/>
                        <a:latin typeface="+mn-ea"/>
                        <a:ea typeface="+mn-ea"/>
                      </a:endParaRPr>
                    </a:p>
                    <a:p>
                      <a:pPr marL="0" lvl="0" indent="0">
                        <a:buFont typeface="Arial" panose="020B0604020202020204" pitchFamily="34" charset="0"/>
                        <a:buNone/>
                      </a:pPr>
                      <a:r>
                        <a:rPr kumimoji="1" lang="en-US" altLang="ja-JP" sz="1100" b="0" i="0" u="none" strike="noStrike" kern="1200" cap="none" spc="0" normalizeH="0" baseline="0" noProof="0" dirty="0" err="1">
                          <a:ln>
                            <a:noFill/>
                          </a:ln>
                          <a:solidFill>
                            <a:srgbClr val="000000"/>
                          </a:solidFill>
                          <a:effectLst/>
                          <a:uLnTx/>
                          <a:uFillTx/>
                          <a:latin typeface="+mn-ea"/>
                          <a:ea typeface="+mn-ea"/>
                        </a:rPr>
                        <a:t>Aadhaar</a:t>
                      </a:r>
                      <a:r>
                        <a:rPr kumimoji="1" lang="ja-JP" altLang="en-US" sz="1100" b="0" i="0" u="none" strike="noStrike" kern="1200" cap="none" spc="0" normalizeH="0" baseline="0" noProof="0" dirty="0">
                          <a:ln>
                            <a:noFill/>
                          </a:ln>
                          <a:solidFill>
                            <a:srgbClr val="000000"/>
                          </a:solidFill>
                          <a:effectLst/>
                          <a:uLnTx/>
                          <a:uFillTx/>
                          <a:latin typeface="+mn-ea"/>
                          <a:ea typeface="+mn-ea"/>
                        </a:rPr>
                        <a:t>を所管する</a:t>
                      </a:r>
                      <a:r>
                        <a:rPr kumimoji="1" lang="en-US" altLang="ja-JP" sz="1100" b="0" i="0" u="none" strike="noStrike" kern="1200" cap="none" spc="0" normalizeH="0" baseline="0" noProof="0" dirty="0">
                          <a:ln>
                            <a:noFill/>
                          </a:ln>
                          <a:solidFill>
                            <a:srgbClr val="000000"/>
                          </a:solidFill>
                          <a:effectLst/>
                          <a:uLnTx/>
                          <a:uFillTx/>
                          <a:latin typeface="+mn-ea"/>
                          <a:ea typeface="+mn-ea"/>
                        </a:rPr>
                        <a:t>UIDAI</a:t>
                      </a:r>
                      <a:r>
                        <a:rPr kumimoji="1" lang="ja-JP" altLang="en-US" sz="1100" b="0" i="0" u="none" strike="noStrike" kern="1200" cap="none" spc="0" normalizeH="0" baseline="0" noProof="0" dirty="0">
                          <a:ln>
                            <a:noFill/>
                          </a:ln>
                          <a:solidFill>
                            <a:srgbClr val="000000"/>
                          </a:solidFill>
                          <a:effectLst/>
                          <a:uLnTx/>
                          <a:uFillTx/>
                          <a:latin typeface="+mn-ea"/>
                          <a:ea typeface="+mn-ea"/>
                        </a:rPr>
                        <a:t>の</a:t>
                      </a:r>
                      <a:r>
                        <a:rPr kumimoji="1" lang="en-US" altLang="ja-JP" sz="1100" b="0" i="0" u="none" strike="noStrike" kern="1200" cap="none" spc="0" normalizeH="0" baseline="0" noProof="0" dirty="0">
                          <a:ln>
                            <a:noFill/>
                          </a:ln>
                          <a:solidFill>
                            <a:srgbClr val="000000"/>
                          </a:solidFill>
                          <a:effectLst/>
                          <a:uLnTx/>
                          <a:uFillTx/>
                          <a:latin typeface="+mn-ea"/>
                          <a:ea typeface="+mn-ea"/>
                        </a:rPr>
                        <a:t>CEO</a:t>
                      </a:r>
                      <a:r>
                        <a:rPr kumimoji="1" lang="ja-JP" altLang="en-US" sz="1100" b="0" i="0" u="none" strike="noStrike" kern="1200" cap="none" spc="0" normalizeH="0" baseline="0" noProof="0" dirty="0">
                          <a:ln>
                            <a:noFill/>
                          </a:ln>
                          <a:solidFill>
                            <a:srgbClr val="000000"/>
                          </a:solidFill>
                          <a:effectLst/>
                          <a:uLnTx/>
                          <a:uFillTx/>
                          <a:latin typeface="+mn-ea"/>
                          <a:ea typeface="+mn-ea"/>
                        </a:rPr>
                        <a:t>は、</a:t>
                      </a:r>
                      <a:r>
                        <a:rPr kumimoji="1" lang="en-US" altLang="ja-JP" sz="1100" b="0" i="0" u="none" strike="noStrike" kern="1200" cap="none" spc="0" normalizeH="0" baseline="0" noProof="0" dirty="0">
                          <a:ln>
                            <a:noFill/>
                          </a:ln>
                          <a:solidFill>
                            <a:srgbClr val="000000"/>
                          </a:solidFill>
                          <a:effectLst/>
                          <a:uLnTx/>
                          <a:uFillTx/>
                          <a:latin typeface="+mn-ea"/>
                          <a:ea typeface="+mn-ea"/>
                        </a:rPr>
                        <a:t>2022</a:t>
                      </a:r>
                      <a:r>
                        <a:rPr kumimoji="1" lang="ja-JP" altLang="en-US" sz="1100" b="0" i="0" u="none" strike="noStrike" kern="1200" cap="none" spc="0" normalizeH="0" baseline="0" noProof="0" dirty="0">
                          <a:ln>
                            <a:noFill/>
                          </a:ln>
                          <a:solidFill>
                            <a:srgbClr val="000000"/>
                          </a:solidFill>
                          <a:effectLst/>
                          <a:uLnTx/>
                          <a:uFillTx/>
                          <a:latin typeface="+mn-ea"/>
                          <a:ea typeface="+mn-ea"/>
                        </a:rPr>
                        <a:t>年にインドデジタルサミット</a:t>
                      </a:r>
                      <a:r>
                        <a:rPr kumimoji="1" lang="en-US" altLang="ja-JP" sz="1100" b="0" i="0" u="none" strike="noStrike" kern="1200" cap="none" spc="0" normalizeH="0" baseline="0" noProof="0" dirty="0">
                          <a:ln>
                            <a:noFill/>
                          </a:ln>
                          <a:solidFill>
                            <a:srgbClr val="000000"/>
                          </a:solidFill>
                          <a:effectLst/>
                          <a:uLnTx/>
                          <a:uFillTx/>
                          <a:latin typeface="+mn-ea"/>
                          <a:ea typeface="+mn-ea"/>
                        </a:rPr>
                        <a:t>2022</a:t>
                      </a:r>
                      <a:r>
                        <a:rPr kumimoji="1" lang="ja-JP" altLang="en-US" sz="1100" b="0" i="0" u="none" strike="noStrike" kern="1200" cap="none" spc="0" normalizeH="0" baseline="0" noProof="0" dirty="0">
                          <a:ln>
                            <a:noFill/>
                          </a:ln>
                          <a:solidFill>
                            <a:srgbClr val="000000"/>
                          </a:solidFill>
                          <a:effectLst/>
                          <a:uLnTx/>
                          <a:uFillTx/>
                          <a:latin typeface="+mn-ea"/>
                          <a:ea typeface="+mn-ea"/>
                        </a:rPr>
                        <a:t>において、</a:t>
                      </a:r>
                      <a:r>
                        <a:rPr kumimoji="1" lang="en-US" altLang="ja-JP" sz="1100" b="0" i="0" u="none" strike="noStrike" kern="1200" cap="none" spc="0" normalizeH="0" baseline="0" noProof="0" dirty="0" err="1">
                          <a:ln>
                            <a:noFill/>
                          </a:ln>
                          <a:solidFill>
                            <a:srgbClr val="000000"/>
                          </a:solidFill>
                          <a:effectLst/>
                          <a:uLnTx/>
                          <a:uFillTx/>
                          <a:latin typeface="+mn-ea"/>
                          <a:ea typeface="+mn-ea"/>
                        </a:rPr>
                        <a:t>Aadhaar</a:t>
                      </a:r>
                      <a:r>
                        <a:rPr kumimoji="1" lang="ja-JP" altLang="en-US" sz="1100" b="0" i="0" u="none" strike="noStrike" kern="1200" cap="none" spc="0" normalizeH="0" baseline="0" noProof="0" dirty="0">
                          <a:ln>
                            <a:noFill/>
                          </a:ln>
                          <a:solidFill>
                            <a:srgbClr val="000000"/>
                          </a:solidFill>
                          <a:effectLst/>
                          <a:uLnTx/>
                          <a:uFillTx/>
                          <a:latin typeface="+mn-ea"/>
                          <a:ea typeface="+mn-ea"/>
                        </a:rPr>
                        <a:t>を進化させた</a:t>
                      </a:r>
                      <a:r>
                        <a:rPr kumimoji="1" lang="en-US" altLang="ja-JP" sz="1100" b="0" i="0" u="none" strike="noStrike" kern="1200" cap="none" spc="0" normalizeH="0" baseline="0" noProof="0" dirty="0">
                          <a:ln>
                            <a:noFill/>
                          </a:ln>
                          <a:solidFill>
                            <a:srgbClr val="000000"/>
                          </a:solidFill>
                          <a:effectLst/>
                          <a:uLnTx/>
                          <a:uFillTx/>
                          <a:latin typeface="+mn-ea"/>
                          <a:ea typeface="+mn-ea"/>
                        </a:rPr>
                        <a:t>Aadhaar2.0</a:t>
                      </a:r>
                      <a:r>
                        <a:rPr kumimoji="1" lang="ja-JP" altLang="en-US" sz="1100" b="0" i="0" u="none" strike="noStrike" kern="1200" cap="none" spc="0" normalizeH="0" baseline="0" noProof="0" dirty="0">
                          <a:ln>
                            <a:noFill/>
                          </a:ln>
                          <a:solidFill>
                            <a:srgbClr val="000000"/>
                          </a:solidFill>
                          <a:effectLst/>
                          <a:uLnTx/>
                          <a:uFillTx/>
                          <a:latin typeface="+mn-ea"/>
                          <a:ea typeface="+mn-ea"/>
                        </a:rPr>
                        <a:t>のビジョンに向け、ブロックチェーンと量子コンピューティングの使用可能性を模索していると発言した。</a:t>
                      </a:r>
                      <a:r>
                        <a:rPr kumimoji="1" lang="ja-JP" altLang="en-US" sz="1100" b="1" i="0" u="sng" strike="noStrike" kern="1200" cap="none" spc="0" normalizeH="0" baseline="0" noProof="0" dirty="0">
                          <a:ln>
                            <a:noFill/>
                          </a:ln>
                          <a:solidFill>
                            <a:schemeClr val="accent2">
                              <a:lumMod val="75000"/>
                              <a:lumOff val="25000"/>
                            </a:schemeClr>
                          </a:solidFill>
                          <a:effectLst/>
                          <a:uLnTx/>
                          <a:uFillTx/>
                          <a:latin typeface="+mn-ea"/>
                          <a:ea typeface="+mn-ea"/>
                        </a:rPr>
                        <a:t>分散型レベルのソリューションを構築するためにブロックチェーンを活用する</a:t>
                      </a:r>
                      <a:r>
                        <a:rPr kumimoji="1" lang="ja-JP" altLang="en-US" sz="1100" b="0" i="0" u="none" strike="noStrike" kern="1200" cap="none" spc="0" normalizeH="0" baseline="0" noProof="0" dirty="0">
                          <a:ln>
                            <a:noFill/>
                          </a:ln>
                          <a:solidFill>
                            <a:srgbClr val="000000"/>
                          </a:solidFill>
                          <a:effectLst/>
                          <a:uLnTx/>
                          <a:uFillTx/>
                          <a:latin typeface="+mn-ea"/>
                          <a:ea typeface="+mn-ea"/>
                        </a:rPr>
                        <a:t>と述べており、量子コンピューティングはレジリエンスあるセキュリティのために活用するとしている。</a:t>
                      </a:r>
                    </a:p>
                    <a:p>
                      <a:pPr marL="0" lvl="0" indent="0">
                        <a:buFont typeface="Arial" panose="020B0604020202020204" pitchFamily="34" charset="0"/>
                        <a:buNone/>
                      </a:pPr>
                      <a:r>
                        <a:rPr kumimoji="1" lang="ja-JP" altLang="en-US" sz="1100" b="0" i="0" u="none" strike="noStrike" kern="1200" cap="none" spc="0" normalizeH="0" baseline="0" noProof="0" dirty="0">
                          <a:ln>
                            <a:noFill/>
                          </a:ln>
                          <a:solidFill>
                            <a:srgbClr val="000000"/>
                          </a:solidFill>
                          <a:effectLst/>
                          <a:uLnTx/>
                          <a:uFillTx/>
                          <a:latin typeface="+mn-ea"/>
                          <a:ea typeface="+mn-ea"/>
                        </a:rPr>
                        <a:t>また、「</a:t>
                      </a:r>
                      <a:r>
                        <a:rPr kumimoji="1" lang="en-US" altLang="ja-JP" sz="1100" b="0" i="0" u="none" strike="noStrike" kern="1200" cap="none" spc="0" normalizeH="0" baseline="0" noProof="0" dirty="0">
                          <a:ln>
                            <a:noFill/>
                          </a:ln>
                          <a:solidFill>
                            <a:srgbClr val="000000"/>
                          </a:solidFill>
                          <a:effectLst/>
                          <a:uLnTx/>
                          <a:uFillTx/>
                          <a:latin typeface="+mn-ea"/>
                          <a:ea typeface="+mn-ea"/>
                        </a:rPr>
                        <a:t>Partial Authentication</a:t>
                      </a:r>
                      <a:r>
                        <a:rPr kumimoji="1" lang="ja-JP" altLang="en-US" sz="1100" b="0" i="0" u="none" strike="noStrike" kern="1200" cap="none" spc="0" normalizeH="0" baseline="0" noProof="0" dirty="0">
                          <a:ln>
                            <a:noFill/>
                          </a:ln>
                          <a:solidFill>
                            <a:srgbClr val="000000"/>
                          </a:solidFill>
                          <a:effectLst/>
                          <a:uLnTx/>
                          <a:uFillTx/>
                          <a:latin typeface="+mn-ea"/>
                          <a:ea typeface="+mn-ea"/>
                        </a:rPr>
                        <a:t>（部分的認証）」を検討しているとも発言し、「ある人がその地域に居住していることを確認したい時に、住所自体を確認する必要は無い」としていることから、</a:t>
                      </a:r>
                      <a:r>
                        <a:rPr kumimoji="1" lang="ja-JP" altLang="en-US" sz="1100" b="1" i="0" u="sng" strike="noStrike" kern="1200" cap="none" spc="0" normalizeH="0" baseline="0" noProof="0" dirty="0">
                          <a:ln>
                            <a:noFill/>
                          </a:ln>
                          <a:solidFill>
                            <a:schemeClr val="accent2">
                              <a:lumMod val="75000"/>
                              <a:lumOff val="25000"/>
                            </a:schemeClr>
                          </a:solidFill>
                          <a:effectLst/>
                          <a:uLnTx/>
                          <a:uFillTx/>
                          <a:latin typeface="+mn-ea"/>
                          <a:ea typeface="+mn-ea"/>
                        </a:rPr>
                        <a:t>ゼロ知識証明に近い選択的開示の構想も検討</a:t>
                      </a:r>
                      <a:r>
                        <a:rPr kumimoji="1" lang="ja-JP" altLang="en-US" sz="1100" b="0" i="0" u="none" strike="noStrike" kern="1200" cap="none" spc="0" normalizeH="0" baseline="0" noProof="0" dirty="0">
                          <a:ln>
                            <a:noFill/>
                          </a:ln>
                          <a:solidFill>
                            <a:srgbClr val="000000"/>
                          </a:solidFill>
                          <a:effectLst/>
                          <a:uLnTx/>
                          <a:uFillTx/>
                          <a:latin typeface="+mn-ea"/>
                          <a:ea typeface="+mn-ea"/>
                        </a:rPr>
                        <a:t>していると見られる。</a:t>
                      </a:r>
                    </a:p>
                    <a:p>
                      <a:pPr marL="0" marR="0" lvl="0" indent="0" algn="l" defTabSz="609559" rtl="0" eaLnBrk="1" fontAlgn="auto" latinLnBrk="0" hangingPunct="1">
                        <a:lnSpc>
                          <a:spcPct val="100000"/>
                        </a:lnSpc>
                        <a:spcBef>
                          <a:spcPts val="0"/>
                        </a:spcBef>
                        <a:spcAft>
                          <a:spcPts val="0"/>
                        </a:spcAft>
                        <a:buClrTx/>
                        <a:buSzTx/>
                        <a:buFontTx/>
                        <a:buNone/>
                        <a:tabLst/>
                        <a:defRPr/>
                      </a:pPr>
                      <a:endParaRPr kumimoji="1" lang="ja-JP" altLang="en-US" sz="1100" dirty="0">
                        <a:latin typeface="+mn-ea"/>
                        <a:ea typeface="+mn-ea"/>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2794899226"/>
                  </a:ext>
                </a:extLst>
              </a:tr>
            </a:tbl>
          </a:graphicData>
        </a:graphic>
      </p:graphicFrame>
      <p:sp>
        <p:nvSpPr>
          <p:cNvPr id="9" name="正方形/長方形 8"/>
          <p:cNvSpPr/>
          <p:nvPr/>
        </p:nvSpPr>
        <p:spPr>
          <a:xfrm>
            <a:off x="8260080" y="74294"/>
            <a:ext cx="1314431" cy="186395"/>
          </a:xfrm>
          <a:prstGeom prst="rect">
            <a:avLst/>
          </a:prstGeom>
          <a:solidFill>
            <a:srgbClr val="9DB2ED"/>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政府の取り組み</a:t>
            </a:r>
          </a:p>
        </p:txBody>
      </p:sp>
      <p:sp>
        <p:nvSpPr>
          <p:cNvPr id="10" name="正方形/長方形 9"/>
          <p:cNvSpPr/>
          <p:nvPr/>
        </p:nvSpPr>
        <p:spPr>
          <a:xfrm>
            <a:off x="8260080" y="287160"/>
            <a:ext cx="1314431" cy="186395"/>
          </a:xfrm>
          <a:prstGeom prst="rect">
            <a:avLst/>
          </a:prstGeom>
          <a:solidFill>
            <a:schemeClr val="bg1">
              <a:lumMod val="9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ユースケース</a:t>
            </a:r>
          </a:p>
        </p:txBody>
      </p:sp>
    </p:spTree>
    <p:extLst>
      <p:ext uri="{BB962C8B-B14F-4D97-AF65-F5344CB8AC3E}">
        <p14:creationId xmlns:p14="http://schemas.microsoft.com/office/powerpoint/2010/main" val="216148007"/>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タイトル 7"/>
          <p:cNvSpPr>
            <a:spLocks noGrp="1"/>
          </p:cNvSpPr>
          <p:nvPr>
            <p:ph type="title"/>
          </p:nvPr>
        </p:nvSpPr>
        <p:spPr>
          <a:xfrm>
            <a:off x="331490" y="164692"/>
            <a:ext cx="9243021" cy="497459"/>
          </a:xfrm>
        </p:spPr>
        <p:txBody>
          <a:bodyPr>
            <a:normAutofit fontScale="90000"/>
          </a:bodyPr>
          <a:lstStyle/>
          <a:p>
            <a:r>
              <a:rPr lang="en-US" altLang="ja-JP" sz="1100" dirty="0">
                <a:solidFill>
                  <a:srgbClr val="002060"/>
                </a:solidFill>
              </a:rPr>
              <a:t>3.3.5</a:t>
            </a:r>
            <a:r>
              <a:rPr lang="ja-JP" altLang="en-US" sz="1100" dirty="0">
                <a:solidFill>
                  <a:srgbClr val="002060"/>
                </a:solidFill>
              </a:rPr>
              <a:t>　自己主権型／分散型アイデンティティに関する取り組みに関する総括　</a:t>
            </a:r>
            <a:r>
              <a:rPr lang="en-US" altLang="ja-JP" sz="1400" dirty="0">
                <a:solidFill>
                  <a:srgbClr val="002060"/>
                </a:solidFill>
              </a:rPr>
              <a:t/>
            </a:r>
            <a:br>
              <a:rPr lang="en-US" altLang="ja-JP" sz="1400" dirty="0">
                <a:solidFill>
                  <a:srgbClr val="002060"/>
                </a:solidFill>
              </a:rPr>
            </a:br>
            <a:r>
              <a:rPr lang="ja-JP" altLang="en-US" sz="2000" dirty="0">
                <a:solidFill>
                  <a:srgbClr val="002060"/>
                </a:solidFill>
              </a:rPr>
              <a:t>自己主権型／分散型アイデンティティに関するユースケースの取り組み分野</a:t>
            </a:r>
            <a:endParaRPr lang="ja-JP" altLang="en-US" sz="3100" b="1" spc="0" dirty="0">
              <a:solidFill>
                <a:srgbClr val="002060"/>
              </a:solidFill>
            </a:endParaRPr>
          </a:p>
        </p:txBody>
      </p:sp>
      <p:graphicFrame>
        <p:nvGraphicFramePr>
          <p:cNvPr id="2" name="表 1"/>
          <p:cNvGraphicFramePr>
            <a:graphicFrameLocks noGrp="1"/>
          </p:cNvGraphicFramePr>
          <p:nvPr>
            <p:extLst/>
          </p:nvPr>
        </p:nvGraphicFramePr>
        <p:xfrm>
          <a:off x="54775" y="1483000"/>
          <a:ext cx="9796449" cy="4114800"/>
        </p:xfrm>
        <a:graphic>
          <a:graphicData uri="http://schemas.openxmlformats.org/drawingml/2006/table">
            <a:tbl>
              <a:tblPr firstRow="1" bandRow="1">
                <a:tableStyleId>{5C22544A-7EE6-4342-B048-85BDC9FD1C3A}</a:tableStyleId>
              </a:tblPr>
              <a:tblGrid>
                <a:gridCol w="385305">
                  <a:extLst>
                    <a:ext uri="{9D8B030D-6E8A-4147-A177-3AD203B41FA5}">
                      <a16:colId xmlns:a16="http://schemas.microsoft.com/office/drawing/2014/main" val="1937955494"/>
                    </a:ext>
                  </a:extLst>
                </a:gridCol>
                <a:gridCol w="939833">
                  <a:extLst>
                    <a:ext uri="{9D8B030D-6E8A-4147-A177-3AD203B41FA5}">
                      <a16:colId xmlns:a16="http://schemas.microsoft.com/office/drawing/2014/main" val="3068490747"/>
                    </a:ext>
                  </a:extLst>
                </a:gridCol>
                <a:gridCol w="3111046">
                  <a:extLst>
                    <a:ext uri="{9D8B030D-6E8A-4147-A177-3AD203B41FA5}">
                      <a16:colId xmlns:a16="http://schemas.microsoft.com/office/drawing/2014/main" val="2439887616"/>
                    </a:ext>
                  </a:extLst>
                </a:gridCol>
                <a:gridCol w="475585">
                  <a:extLst>
                    <a:ext uri="{9D8B030D-6E8A-4147-A177-3AD203B41FA5}">
                      <a16:colId xmlns:a16="http://schemas.microsoft.com/office/drawing/2014/main" val="1000906593"/>
                    </a:ext>
                  </a:extLst>
                </a:gridCol>
                <a:gridCol w="475585">
                  <a:extLst>
                    <a:ext uri="{9D8B030D-6E8A-4147-A177-3AD203B41FA5}">
                      <a16:colId xmlns:a16="http://schemas.microsoft.com/office/drawing/2014/main" val="2866586501"/>
                    </a:ext>
                  </a:extLst>
                </a:gridCol>
                <a:gridCol w="504000">
                  <a:extLst>
                    <a:ext uri="{9D8B030D-6E8A-4147-A177-3AD203B41FA5}">
                      <a16:colId xmlns:a16="http://schemas.microsoft.com/office/drawing/2014/main" val="544156714"/>
                    </a:ext>
                  </a:extLst>
                </a:gridCol>
                <a:gridCol w="475585">
                  <a:extLst>
                    <a:ext uri="{9D8B030D-6E8A-4147-A177-3AD203B41FA5}">
                      <a16:colId xmlns:a16="http://schemas.microsoft.com/office/drawing/2014/main" val="1908742495"/>
                    </a:ext>
                  </a:extLst>
                </a:gridCol>
                <a:gridCol w="576000">
                  <a:extLst>
                    <a:ext uri="{9D8B030D-6E8A-4147-A177-3AD203B41FA5}">
                      <a16:colId xmlns:a16="http://schemas.microsoft.com/office/drawing/2014/main" val="2256911165"/>
                    </a:ext>
                  </a:extLst>
                </a:gridCol>
                <a:gridCol w="475585">
                  <a:extLst>
                    <a:ext uri="{9D8B030D-6E8A-4147-A177-3AD203B41FA5}">
                      <a16:colId xmlns:a16="http://schemas.microsoft.com/office/drawing/2014/main" val="1067064976"/>
                    </a:ext>
                  </a:extLst>
                </a:gridCol>
                <a:gridCol w="475585">
                  <a:extLst>
                    <a:ext uri="{9D8B030D-6E8A-4147-A177-3AD203B41FA5}">
                      <a16:colId xmlns:a16="http://schemas.microsoft.com/office/drawing/2014/main" val="3146924125"/>
                    </a:ext>
                  </a:extLst>
                </a:gridCol>
                <a:gridCol w="475585">
                  <a:extLst>
                    <a:ext uri="{9D8B030D-6E8A-4147-A177-3AD203B41FA5}">
                      <a16:colId xmlns:a16="http://schemas.microsoft.com/office/drawing/2014/main" val="463718945"/>
                    </a:ext>
                  </a:extLst>
                </a:gridCol>
                <a:gridCol w="475585">
                  <a:extLst>
                    <a:ext uri="{9D8B030D-6E8A-4147-A177-3AD203B41FA5}">
                      <a16:colId xmlns:a16="http://schemas.microsoft.com/office/drawing/2014/main" val="723874998"/>
                    </a:ext>
                  </a:extLst>
                </a:gridCol>
                <a:gridCol w="475585">
                  <a:extLst>
                    <a:ext uri="{9D8B030D-6E8A-4147-A177-3AD203B41FA5}">
                      <a16:colId xmlns:a16="http://schemas.microsoft.com/office/drawing/2014/main" val="1128046297"/>
                    </a:ext>
                  </a:extLst>
                </a:gridCol>
                <a:gridCol w="475585">
                  <a:extLst>
                    <a:ext uri="{9D8B030D-6E8A-4147-A177-3AD203B41FA5}">
                      <a16:colId xmlns:a16="http://schemas.microsoft.com/office/drawing/2014/main" val="1802425443"/>
                    </a:ext>
                  </a:extLst>
                </a:gridCol>
              </a:tblGrid>
              <a:tr h="0">
                <a:tc rowSpan="2" gridSpan="2">
                  <a:txBody>
                    <a:bodyPr/>
                    <a:lstStyle/>
                    <a:p>
                      <a:pPr algn="ctr"/>
                      <a:r>
                        <a:rPr kumimoji="1" lang="ja-JP" altLang="en-US" sz="1200" b="1" dirty="0">
                          <a:solidFill>
                            <a:schemeClr val="bg1"/>
                          </a:solidFill>
                          <a:latin typeface="+mn-ea"/>
                          <a:ea typeface="+mn-ea"/>
                        </a:rPr>
                        <a:t>国・地域</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90000"/>
                        <a:lumOff val="10000"/>
                      </a:schemeClr>
                    </a:solidFill>
                  </a:tcPr>
                </a:tc>
                <a:tc rowSpan="2" hMerge="1">
                  <a:txBody>
                    <a:bodyPr/>
                    <a:lstStyle/>
                    <a:p>
                      <a:pPr algn="ctr"/>
                      <a:endParaRPr kumimoji="1" lang="ja-JP" altLang="en-US" sz="1200" b="1" dirty="0">
                        <a:solidFill>
                          <a:schemeClr val="bg1"/>
                        </a:solidFill>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90000"/>
                        <a:lumOff val="10000"/>
                      </a:schemeClr>
                    </a:solidFill>
                  </a:tcPr>
                </a:tc>
                <a:tc rowSpan="2">
                  <a:txBody>
                    <a:bodyPr/>
                    <a:lstStyle/>
                    <a:p>
                      <a:pPr algn="ctr"/>
                      <a:r>
                        <a:rPr kumimoji="1" lang="ja-JP" altLang="en-US" sz="1200" b="1" dirty="0">
                          <a:solidFill>
                            <a:schemeClr val="bg1"/>
                          </a:solidFill>
                          <a:latin typeface="+mn-ea"/>
                          <a:ea typeface="+mn-ea"/>
                        </a:rPr>
                        <a:t>ユースケース</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90000"/>
                        <a:lumOff val="10000"/>
                      </a:schemeClr>
                    </a:solidFill>
                  </a:tcPr>
                </a:tc>
                <a:tc gridSpan="11">
                  <a:txBody>
                    <a:bodyPr/>
                    <a:lstStyle/>
                    <a:p>
                      <a:pPr algn="ctr"/>
                      <a:r>
                        <a:rPr kumimoji="1" lang="ja-JP" altLang="en-US" sz="1200" b="1" dirty="0">
                          <a:solidFill>
                            <a:schemeClr val="bg1"/>
                          </a:solidFill>
                          <a:latin typeface="+mn-ea"/>
                          <a:ea typeface="+mn-ea"/>
                        </a:rPr>
                        <a:t>分野</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chemeClr val="accent2">
                        <a:lumMod val="90000"/>
                        <a:lumOff val="10000"/>
                      </a:schemeClr>
                    </a:solidFill>
                  </a:tcPr>
                </a:tc>
                <a:tc hMerge="1">
                  <a:txBody>
                    <a:bodyPr/>
                    <a:lstStyle/>
                    <a:p>
                      <a:pPr algn="ctr"/>
                      <a:endParaRPr kumimoji="1" lang="ja-JP" altLang="en-US" sz="1200" dirty="0"/>
                    </a:p>
                  </a:txBody>
                  <a:tcPr/>
                </a:tc>
                <a:tc hMerge="1">
                  <a:txBody>
                    <a:bodyPr/>
                    <a:lstStyle/>
                    <a:p>
                      <a:pPr algn="ctr"/>
                      <a:endParaRPr kumimoji="1" lang="ja-JP" altLang="en-US" sz="1200" dirty="0"/>
                    </a:p>
                  </a:txBody>
                  <a:tcPr/>
                </a:tc>
                <a:tc hMerge="1">
                  <a:txBody>
                    <a:bodyPr/>
                    <a:lstStyle/>
                    <a:p>
                      <a:pPr algn="ctr"/>
                      <a:endParaRPr kumimoji="1" lang="ja-JP" altLang="en-US" sz="1200" b="1" dirty="0">
                        <a:solidFill>
                          <a:schemeClr val="bg1"/>
                        </a:solidFill>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chemeClr val="accent2">
                        <a:lumMod val="90000"/>
                        <a:lumOff val="10000"/>
                      </a:schemeClr>
                    </a:solidFill>
                  </a:tcPr>
                </a:tc>
                <a:tc hMerge="1">
                  <a:txBody>
                    <a:bodyPr/>
                    <a:lstStyle/>
                    <a:p>
                      <a:pPr algn="ctr"/>
                      <a:endParaRPr kumimoji="1" lang="ja-JP" altLang="en-US" sz="1200" b="1" dirty="0">
                        <a:solidFill>
                          <a:schemeClr val="bg1"/>
                        </a:solidFill>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chemeClr val="accent2">
                        <a:lumMod val="90000"/>
                        <a:lumOff val="10000"/>
                      </a:schemeClr>
                    </a:solidFill>
                  </a:tcPr>
                </a:tc>
                <a:tc hMerge="1">
                  <a:txBody>
                    <a:bodyPr/>
                    <a:lstStyle/>
                    <a:p>
                      <a:endParaRPr kumimoji="1" lang="ja-JP" altLang="en-US"/>
                    </a:p>
                  </a:txBody>
                  <a:tcPr/>
                </a:tc>
                <a:tc hMerge="1">
                  <a:txBody>
                    <a:bodyPr/>
                    <a:lstStyle/>
                    <a:p>
                      <a:pPr algn="ctr"/>
                      <a:endParaRPr kumimoji="1" lang="ja-JP" altLang="en-US" sz="1200" b="1" dirty="0">
                        <a:solidFill>
                          <a:schemeClr val="bg1"/>
                        </a:solidFill>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chemeClr val="accent2">
                        <a:lumMod val="90000"/>
                        <a:lumOff val="10000"/>
                      </a:schemeClr>
                    </a:solidFill>
                  </a:tcPr>
                </a:tc>
                <a:tc hMerge="1">
                  <a:txBody>
                    <a:bodyPr/>
                    <a:lstStyle/>
                    <a:p>
                      <a:pPr algn="ctr"/>
                      <a:endParaRPr kumimoji="1" lang="ja-JP" altLang="en-US" sz="1200" b="1" dirty="0">
                        <a:solidFill>
                          <a:schemeClr val="bg1"/>
                        </a:solidFill>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chemeClr val="accent2">
                        <a:lumMod val="90000"/>
                        <a:lumOff val="10000"/>
                      </a:schemeClr>
                    </a:solidFill>
                  </a:tcPr>
                </a:tc>
                <a:tc hMerge="1">
                  <a:txBody>
                    <a:bodyPr/>
                    <a:lstStyle/>
                    <a:p>
                      <a:pPr algn="ctr"/>
                      <a:endParaRPr kumimoji="1" lang="ja-JP" altLang="en-US" sz="1200" b="1" dirty="0">
                        <a:solidFill>
                          <a:schemeClr val="bg1"/>
                        </a:solidFill>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chemeClr val="accent2">
                        <a:lumMod val="90000"/>
                        <a:lumOff val="10000"/>
                      </a:schemeClr>
                    </a:solidFill>
                  </a:tcPr>
                </a:tc>
                <a:tc hMerge="1">
                  <a:txBody>
                    <a:bodyPr/>
                    <a:lstStyle/>
                    <a:p>
                      <a:endParaRPr kumimoji="1" lang="ja-JP" altLang="en-US"/>
                    </a:p>
                  </a:txBody>
                  <a:tcPr/>
                </a:tc>
                <a:tc hMerge="1">
                  <a:txBody>
                    <a:bodyPr/>
                    <a:lstStyle/>
                    <a:p>
                      <a:pPr algn="ctr"/>
                      <a:endParaRPr kumimoji="1" lang="ja-JP" altLang="en-US" sz="1200" b="1" dirty="0">
                        <a:solidFill>
                          <a:schemeClr val="bg1"/>
                        </a:solidFill>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chemeClr val="accent2">
                        <a:lumMod val="90000"/>
                        <a:lumOff val="10000"/>
                      </a:schemeClr>
                    </a:solidFill>
                  </a:tcPr>
                </a:tc>
                <a:extLst>
                  <a:ext uri="{0D108BD9-81ED-4DB2-BD59-A6C34878D82A}">
                    <a16:rowId xmlns:a16="http://schemas.microsoft.com/office/drawing/2014/main" val="801094832"/>
                  </a:ext>
                </a:extLst>
              </a:tr>
              <a:tr h="0">
                <a:tc gridSpan="2" vMerge="1">
                  <a:txBody>
                    <a:bodyPr/>
                    <a:lstStyle/>
                    <a:p>
                      <a:endParaRPr kumimoji="1" lang="ja-JP" altLang="en-US" sz="1200" dirty="0"/>
                    </a:p>
                  </a:txBody>
                  <a:tcPr/>
                </a:tc>
                <a:tc hMerge="1" vMerge="1">
                  <a:txBody>
                    <a:bodyPr/>
                    <a:lstStyle/>
                    <a:p>
                      <a:endParaRPr kumimoji="1" lang="ja-JP" altLang="en-US"/>
                    </a:p>
                  </a:txBody>
                  <a:tcPr/>
                </a:tc>
                <a:tc vMerge="1">
                  <a:txBody>
                    <a:bodyPr/>
                    <a:lstStyle/>
                    <a:p>
                      <a:endParaRPr kumimoji="1" lang="ja-JP" altLang="en-US" sz="1200" dirty="0"/>
                    </a:p>
                  </a:txBody>
                  <a:tcPr/>
                </a:tc>
                <a:tc>
                  <a:txBody>
                    <a:bodyPr/>
                    <a:lstStyle/>
                    <a:p>
                      <a:pPr algn="ctr"/>
                      <a:r>
                        <a:rPr kumimoji="1" lang="ja-JP" altLang="en-US" sz="900" b="1" dirty="0">
                          <a:solidFill>
                            <a:schemeClr val="bg1"/>
                          </a:solidFill>
                          <a:latin typeface="+mn-ea"/>
                          <a:ea typeface="+mn-ea"/>
                        </a:rPr>
                        <a:t>金融</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90000"/>
                        <a:lumOff val="10000"/>
                      </a:schemeClr>
                    </a:solidFill>
                  </a:tcPr>
                </a:tc>
                <a:tc>
                  <a:txBody>
                    <a:bodyPr/>
                    <a:lstStyle/>
                    <a:p>
                      <a:pPr algn="ctr"/>
                      <a:r>
                        <a:rPr kumimoji="1" lang="ja-JP" altLang="en-US" sz="900" b="1" dirty="0">
                          <a:solidFill>
                            <a:schemeClr val="bg1"/>
                          </a:solidFill>
                          <a:latin typeface="+mn-ea"/>
                          <a:ea typeface="+mn-ea"/>
                        </a:rPr>
                        <a:t>保険</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90000"/>
                        <a:lumOff val="10000"/>
                      </a:schemeClr>
                    </a:solidFill>
                  </a:tcPr>
                </a:tc>
                <a:tc>
                  <a:txBody>
                    <a:bodyPr/>
                    <a:lstStyle/>
                    <a:p>
                      <a:pPr algn="ctr"/>
                      <a:r>
                        <a:rPr kumimoji="1" lang="ja-JP" altLang="en-US" sz="800" b="1" dirty="0">
                          <a:solidFill>
                            <a:schemeClr val="bg1"/>
                          </a:solidFill>
                          <a:latin typeface="+mn-ea"/>
                          <a:ea typeface="+mn-ea"/>
                        </a:rPr>
                        <a:t>不動産</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90000"/>
                        <a:lumOff val="10000"/>
                      </a:schemeClr>
                    </a:solidFill>
                  </a:tcPr>
                </a:tc>
                <a:tc>
                  <a:txBody>
                    <a:bodyPr/>
                    <a:lstStyle/>
                    <a:p>
                      <a:pPr algn="ctr"/>
                      <a:r>
                        <a:rPr kumimoji="1" lang="ja-JP" altLang="en-US" sz="900" b="1" dirty="0">
                          <a:solidFill>
                            <a:schemeClr val="bg1"/>
                          </a:solidFill>
                          <a:latin typeface="+mn-ea"/>
                          <a:ea typeface="+mn-ea"/>
                        </a:rPr>
                        <a:t>医療</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90000"/>
                        <a:lumOff val="10000"/>
                      </a:schemeClr>
                    </a:solidFill>
                  </a:tcPr>
                </a:tc>
                <a:tc>
                  <a:txBody>
                    <a:bodyPr/>
                    <a:lstStyle/>
                    <a:p>
                      <a:pPr algn="ctr"/>
                      <a:r>
                        <a:rPr kumimoji="1" lang="ja-JP" altLang="en-US" sz="900" b="1" dirty="0">
                          <a:solidFill>
                            <a:schemeClr val="bg1"/>
                          </a:solidFill>
                          <a:latin typeface="+mn-ea"/>
                          <a:ea typeface="+mn-ea"/>
                        </a:rPr>
                        <a:t>サプライチェーン</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90000"/>
                        <a:lumOff val="10000"/>
                      </a:schemeClr>
                    </a:solidFill>
                  </a:tcPr>
                </a:tc>
                <a:tc>
                  <a:txBody>
                    <a:bodyPr/>
                    <a:lstStyle/>
                    <a:p>
                      <a:pPr algn="ctr"/>
                      <a:r>
                        <a:rPr kumimoji="1" lang="ja-JP" altLang="en-US" sz="900" b="1" dirty="0">
                          <a:solidFill>
                            <a:schemeClr val="bg1"/>
                          </a:solidFill>
                          <a:latin typeface="+mn-ea"/>
                          <a:ea typeface="+mn-ea"/>
                        </a:rPr>
                        <a:t>交通</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90000"/>
                        <a:lumOff val="10000"/>
                      </a:schemeClr>
                    </a:solidFill>
                  </a:tcPr>
                </a:tc>
                <a:tc>
                  <a:txBody>
                    <a:bodyPr/>
                    <a:lstStyle/>
                    <a:p>
                      <a:pPr algn="ctr"/>
                      <a:r>
                        <a:rPr kumimoji="1" lang="ja-JP" altLang="en-US" sz="900" b="1" dirty="0">
                          <a:solidFill>
                            <a:schemeClr val="bg1"/>
                          </a:solidFill>
                          <a:latin typeface="+mn-ea"/>
                          <a:ea typeface="+mn-ea"/>
                        </a:rPr>
                        <a:t>教育</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90000"/>
                        <a:lumOff val="10000"/>
                      </a:schemeClr>
                    </a:solidFill>
                  </a:tcPr>
                </a:tc>
                <a:tc>
                  <a:txBody>
                    <a:bodyPr/>
                    <a:lstStyle/>
                    <a:p>
                      <a:pPr algn="ctr"/>
                      <a:r>
                        <a:rPr lang="ja-JP" altLang="en-US" sz="900" b="1" dirty="0">
                          <a:solidFill>
                            <a:schemeClr val="bg1"/>
                          </a:solidFill>
                          <a:latin typeface="+mn-ea"/>
                          <a:ea typeface="+mn-ea"/>
                        </a:rPr>
                        <a:t>小売</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90000"/>
                        <a:lumOff val="10000"/>
                      </a:schemeClr>
                    </a:solidFill>
                  </a:tcPr>
                </a:tc>
                <a:tc>
                  <a:txBody>
                    <a:bodyPr/>
                    <a:lstStyle/>
                    <a:p>
                      <a:pPr algn="ctr"/>
                      <a:r>
                        <a:rPr lang="ja-JP" altLang="en-US" sz="800" b="1" dirty="0">
                          <a:solidFill>
                            <a:schemeClr val="bg1"/>
                          </a:solidFill>
                          <a:latin typeface="+mn-ea"/>
                          <a:ea typeface="+mn-ea"/>
                        </a:rPr>
                        <a:t>エンタメ</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90000"/>
                        <a:lumOff val="10000"/>
                      </a:schemeClr>
                    </a:solidFill>
                  </a:tcPr>
                </a:tc>
                <a:tc>
                  <a:txBody>
                    <a:bodyPr/>
                    <a:lstStyle/>
                    <a:p>
                      <a:pPr algn="ctr"/>
                      <a:r>
                        <a:rPr lang="ja-JP" altLang="en-US" sz="900" b="1" dirty="0">
                          <a:solidFill>
                            <a:schemeClr val="bg1"/>
                          </a:solidFill>
                          <a:latin typeface="+mn-ea"/>
                          <a:ea typeface="+mn-ea"/>
                        </a:rPr>
                        <a:t>旅行</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90000"/>
                        <a:lumOff val="10000"/>
                      </a:schemeClr>
                    </a:solidFill>
                  </a:tcPr>
                </a:tc>
                <a:tc>
                  <a:txBody>
                    <a:bodyPr/>
                    <a:lstStyle/>
                    <a:p>
                      <a:pPr algn="ctr"/>
                      <a:r>
                        <a:rPr kumimoji="1" lang="ja-JP" altLang="en-US" sz="900" b="1" dirty="0">
                          <a:solidFill>
                            <a:schemeClr val="bg1"/>
                          </a:solidFill>
                          <a:latin typeface="+mn-ea"/>
                          <a:ea typeface="+mn-ea"/>
                        </a:rPr>
                        <a:t>行政</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90000"/>
                        <a:lumOff val="10000"/>
                      </a:schemeClr>
                    </a:solidFill>
                  </a:tcPr>
                </a:tc>
                <a:extLst>
                  <a:ext uri="{0D108BD9-81ED-4DB2-BD59-A6C34878D82A}">
                    <a16:rowId xmlns:a16="http://schemas.microsoft.com/office/drawing/2014/main" val="3368121838"/>
                  </a:ext>
                </a:extLst>
              </a:tr>
              <a:tr h="0">
                <a:tc rowSpan="11">
                  <a:txBody>
                    <a:bodyPr/>
                    <a:lstStyle/>
                    <a:p>
                      <a:r>
                        <a:rPr kumimoji="1" lang="ja-JP" altLang="en-US" sz="1200" b="1" dirty="0">
                          <a:solidFill>
                            <a:schemeClr val="bg1"/>
                          </a:solidFill>
                          <a:latin typeface="+mn-ea"/>
                          <a:ea typeface="+mn-ea"/>
                        </a:rPr>
                        <a:t>欧州</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90000"/>
                        <a:lumOff val="10000"/>
                      </a:schemeClr>
                    </a:solidFill>
                  </a:tcPr>
                </a:tc>
                <a:tc rowSpan="5">
                  <a:txBody>
                    <a:bodyPr/>
                    <a:lstStyle/>
                    <a:p>
                      <a:pPr algn="l"/>
                      <a:r>
                        <a:rPr kumimoji="1" lang="en-US" altLang="ja-JP" sz="1200" b="1" dirty="0">
                          <a:solidFill>
                            <a:schemeClr val="bg1"/>
                          </a:solidFill>
                          <a:latin typeface="+mn-ea"/>
                          <a:ea typeface="+mn-ea"/>
                        </a:rPr>
                        <a:t>EU</a:t>
                      </a:r>
                      <a:endParaRPr kumimoji="1" lang="ja-JP" altLang="en-US" sz="1200" b="1" dirty="0">
                        <a:solidFill>
                          <a:schemeClr val="bg1"/>
                        </a:solidFill>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90000"/>
                        <a:lumOff val="10000"/>
                      </a:schemeClr>
                    </a:solidFill>
                  </a:tcPr>
                </a:tc>
                <a:tc>
                  <a:txBody>
                    <a:bodyPr/>
                    <a:lstStyle/>
                    <a:p>
                      <a:r>
                        <a:rPr kumimoji="1" lang="en-US" altLang="ja-JP" sz="1100" dirty="0">
                          <a:latin typeface="+mn-ea"/>
                          <a:ea typeface="+mn-ea"/>
                        </a:rPr>
                        <a:t>DC4EU_</a:t>
                      </a:r>
                      <a:r>
                        <a:rPr kumimoji="1" lang="ja-JP" altLang="en-US" sz="1100" dirty="0">
                          <a:latin typeface="+mn-ea"/>
                          <a:ea typeface="+mn-ea"/>
                        </a:rPr>
                        <a:t>教育資格・社会保障データの管理</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kumimoji="1" lang="ja-JP" altLang="en-US" sz="1200" dirty="0">
                          <a:latin typeface="+mn-ea"/>
                          <a:ea typeface="+mn-ea"/>
                        </a:rPr>
                        <a:t>●</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kumimoji="1" lang="ja-JP" altLang="en-US" sz="1200" dirty="0">
                          <a:latin typeface="+mn-ea"/>
                          <a:ea typeface="+mn-ea"/>
                        </a:rPr>
                        <a:t>●</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128403280"/>
                  </a:ext>
                </a:extLst>
              </a:tr>
              <a:tr h="0">
                <a:tc vMerge="1">
                  <a:txBody>
                    <a:bodyPr/>
                    <a:lstStyle/>
                    <a:p>
                      <a:endParaRPr kumimoji="1" lang="ja-JP" altLang="en-US"/>
                    </a:p>
                  </a:txBody>
                  <a:tcPr/>
                </a:tc>
                <a:tc vMerge="1">
                  <a:txBody>
                    <a:bodyPr/>
                    <a:lstStyle/>
                    <a:p>
                      <a:pPr algn="l"/>
                      <a:endParaRPr kumimoji="1" lang="ja-JP" altLang="en-US" sz="1200" b="1" dirty="0">
                        <a:solidFill>
                          <a:schemeClr val="bg1"/>
                        </a:solidFill>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90000"/>
                        <a:lumOff val="10000"/>
                      </a:schemeClr>
                    </a:solidFill>
                  </a:tcPr>
                </a:tc>
                <a:tc>
                  <a:txBody>
                    <a:bodyPr/>
                    <a:lstStyle/>
                    <a:p>
                      <a:r>
                        <a:rPr kumimoji="1" lang="en-US" altLang="ja-JP" sz="1100" dirty="0">
                          <a:latin typeface="+mn-ea"/>
                          <a:ea typeface="+mn-ea"/>
                        </a:rPr>
                        <a:t>EWC_</a:t>
                      </a:r>
                      <a:r>
                        <a:rPr kumimoji="1" lang="ja-JP" altLang="en-US" sz="1100" dirty="0">
                          <a:latin typeface="+mn-ea"/>
                          <a:ea typeface="+mn-ea"/>
                        </a:rPr>
                        <a:t>欧州域内旅行での情報提示</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kumimoji="1" lang="ja-JP" altLang="en-US" sz="1200" dirty="0">
                          <a:latin typeface="+mn-ea"/>
                          <a:ea typeface="+mn-ea"/>
                        </a:rPr>
                        <a:t>●</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kumimoji="1" lang="ja-JP" altLang="en-US" sz="1200" dirty="0">
                          <a:latin typeface="+mn-ea"/>
                          <a:ea typeface="+mn-ea"/>
                        </a:rPr>
                        <a:t>●</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2109237619"/>
                  </a:ext>
                </a:extLst>
              </a:tr>
              <a:tr h="0">
                <a:tc vMerge="1">
                  <a:txBody>
                    <a:bodyPr/>
                    <a:lstStyle/>
                    <a:p>
                      <a:endParaRPr kumimoji="1" lang="ja-JP" altLang="en-US"/>
                    </a:p>
                  </a:txBody>
                  <a:tcPr/>
                </a:tc>
                <a:tc vMerge="1">
                  <a:txBody>
                    <a:bodyPr/>
                    <a:lstStyle/>
                    <a:p>
                      <a:pPr algn="l"/>
                      <a:endParaRPr kumimoji="1" lang="ja-JP" altLang="en-US" sz="1200" b="1" dirty="0">
                        <a:solidFill>
                          <a:schemeClr val="bg1"/>
                        </a:solidFill>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90000"/>
                        <a:lumOff val="10000"/>
                      </a:schemeClr>
                    </a:solidFill>
                  </a:tcPr>
                </a:tc>
                <a:tc>
                  <a:txBody>
                    <a:bodyPr/>
                    <a:lstStyle/>
                    <a:p>
                      <a:r>
                        <a:rPr kumimoji="1" lang="en-US" altLang="ja-JP" sz="1100" dirty="0">
                          <a:latin typeface="+mn-ea"/>
                          <a:ea typeface="+mn-ea"/>
                        </a:rPr>
                        <a:t>Vector_</a:t>
                      </a:r>
                      <a:r>
                        <a:rPr kumimoji="1" lang="ja-JP" altLang="en-US" sz="1100" dirty="0">
                          <a:latin typeface="+mn-ea"/>
                          <a:ea typeface="+mn-ea"/>
                        </a:rPr>
                        <a:t>教育資格・社会保障データの管理</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kumimoji="1" lang="ja-JP" altLang="en-US" sz="1200" dirty="0">
                          <a:latin typeface="+mn-ea"/>
                          <a:ea typeface="+mn-ea"/>
                        </a:rPr>
                        <a:t>●</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kumimoji="1" lang="ja-JP" altLang="en-US" sz="1200" dirty="0">
                          <a:latin typeface="+mn-ea"/>
                          <a:ea typeface="+mn-ea"/>
                        </a:rPr>
                        <a:t>●</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892365726"/>
                  </a:ext>
                </a:extLst>
              </a:tr>
              <a:tr h="0">
                <a:tc vMerge="1">
                  <a:txBody>
                    <a:bodyPr/>
                    <a:lstStyle/>
                    <a:p>
                      <a:endParaRPr kumimoji="1" lang="ja-JP" altLang="en-US"/>
                    </a:p>
                  </a:txBody>
                  <a:tcPr/>
                </a:tc>
                <a:tc vMerge="1">
                  <a:txBody>
                    <a:bodyPr/>
                    <a:lstStyle/>
                    <a:p>
                      <a:pPr algn="l"/>
                      <a:endParaRPr kumimoji="1" lang="ja-JP" altLang="en-US" sz="1200" b="1" dirty="0">
                        <a:solidFill>
                          <a:schemeClr val="bg1"/>
                        </a:solidFill>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90000"/>
                        <a:lumOff val="10000"/>
                      </a:schemeClr>
                    </a:solidFill>
                  </a:tcPr>
                </a:tc>
                <a:tc>
                  <a:txBody>
                    <a:bodyPr/>
                    <a:lstStyle/>
                    <a:p>
                      <a:r>
                        <a:rPr kumimoji="1" lang="en-US" altLang="ja-JP" sz="1100" dirty="0">
                          <a:latin typeface="+mn-ea"/>
                          <a:ea typeface="+mn-ea"/>
                        </a:rPr>
                        <a:t>POTENTIAL_</a:t>
                      </a:r>
                      <a:r>
                        <a:rPr kumimoji="1" lang="ja-JP" altLang="en-US" sz="1100" dirty="0">
                          <a:latin typeface="+mn-ea"/>
                          <a:ea typeface="+mn-ea"/>
                        </a:rPr>
                        <a:t>市民サービスへのアクセス改善</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kumimoji="1" lang="ja-JP" altLang="en-US" sz="1200" dirty="0">
                          <a:latin typeface="+mn-ea"/>
                          <a:ea typeface="+mn-ea"/>
                        </a:rPr>
                        <a:t>●</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kumimoji="1" lang="ja-JP" altLang="en-US" sz="1200" dirty="0">
                          <a:latin typeface="+mn-ea"/>
                          <a:ea typeface="+mn-ea"/>
                        </a:rPr>
                        <a:t>●</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kumimoji="1" lang="ja-JP" altLang="en-US" sz="1200" dirty="0">
                          <a:latin typeface="+mn-ea"/>
                          <a:ea typeface="+mn-ea"/>
                        </a:rPr>
                        <a:t>●</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kumimoji="1" lang="ja-JP" altLang="en-US" sz="1200" dirty="0">
                          <a:latin typeface="+mn-ea"/>
                          <a:ea typeface="+mn-ea"/>
                        </a:rPr>
                        <a:t>●</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3809872757"/>
                  </a:ext>
                </a:extLst>
              </a:tr>
              <a:tr h="0">
                <a:tc vMerge="1">
                  <a:txBody>
                    <a:bodyPr/>
                    <a:lstStyle/>
                    <a:p>
                      <a:endParaRPr kumimoji="1" lang="ja-JP" altLang="en-US"/>
                    </a:p>
                  </a:txBody>
                  <a:tcPr/>
                </a:tc>
                <a:tc vMerge="1">
                  <a:txBody>
                    <a:bodyPr/>
                    <a:lstStyle/>
                    <a:p>
                      <a:pPr algn="l"/>
                      <a:endParaRPr kumimoji="1" lang="ja-JP" altLang="en-US" sz="1200" b="1" dirty="0">
                        <a:solidFill>
                          <a:schemeClr val="bg1"/>
                        </a:solidFill>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90000"/>
                        <a:lumOff val="10000"/>
                      </a:schemeClr>
                    </a:solidFill>
                  </a:tcPr>
                </a:tc>
                <a:tc>
                  <a:txBody>
                    <a:bodyPr/>
                    <a:lstStyle/>
                    <a:p>
                      <a:r>
                        <a:rPr kumimoji="1" lang="en-US" altLang="ja-JP" sz="1100" dirty="0">
                          <a:latin typeface="+mn-ea"/>
                          <a:ea typeface="+mn-ea"/>
                        </a:rPr>
                        <a:t>NOBID_</a:t>
                      </a:r>
                      <a:r>
                        <a:rPr kumimoji="1" lang="ja-JP" altLang="en-US" sz="1100" dirty="0">
                          <a:latin typeface="+mn-ea"/>
                          <a:ea typeface="+mn-ea"/>
                        </a:rPr>
                        <a:t>国内・国境を越えた電子決済の推進</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kumimoji="1" lang="ja-JP" altLang="en-US" sz="1200" dirty="0">
                          <a:latin typeface="+mn-ea"/>
                          <a:ea typeface="+mn-ea"/>
                        </a:rPr>
                        <a:t>●</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2466204061"/>
                  </a:ext>
                </a:extLst>
              </a:tr>
              <a:tr h="0">
                <a:tc vMerge="1">
                  <a:txBody>
                    <a:bodyPr/>
                    <a:lstStyle/>
                    <a:p>
                      <a:endParaRPr kumimoji="1" lang="ja-JP" altLang="en-US"/>
                    </a:p>
                  </a:txBody>
                  <a:tcPr/>
                </a:tc>
                <a:tc rowSpan="6">
                  <a:txBody>
                    <a:bodyPr/>
                    <a:lstStyle/>
                    <a:p>
                      <a:pPr algn="l"/>
                      <a:r>
                        <a:rPr kumimoji="1" lang="ja-JP" altLang="en-US" sz="1200" b="1" dirty="0">
                          <a:solidFill>
                            <a:schemeClr val="bg1"/>
                          </a:solidFill>
                          <a:latin typeface="+mn-ea"/>
                          <a:ea typeface="+mn-ea"/>
                        </a:rPr>
                        <a:t>ドイツ</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lumMod val="90000"/>
                        <a:lumOff val="10000"/>
                      </a:schemeClr>
                    </a:solidFill>
                  </a:tcPr>
                </a:tc>
                <a:tc>
                  <a:txBody>
                    <a:bodyPr/>
                    <a:lstStyle/>
                    <a:p>
                      <a:r>
                        <a:rPr kumimoji="1" lang="en-US" altLang="ja-JP" sz="1100" dirty="0">
                          <a:latin typeface="+mn-ea"/>
                          <a:ea typeface="+mn-ea"/>
                        </a:rPr>
                        <a:t>SSI</a:t>
                      </a:r>
                      <a:r>
                        <a:rPr kumimoji="1" lang="ja-JP" altLang="en-US" sz="1100" dirty="0">
                          <a:latin typeface="+mn-ea"/>
                          <a:ea typeface="+mn-ea"/>
                        </a:rPr>
                        <a:t>パイロットプロジェクト：ホテルチェックインの簡素化</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kumimoji="1" lang="ja-JP" altLang="en-US" sz="1200" dirty="0">
                          <a:latin typeface="+mn-ea"/>
                          <a:ea typeface="+mn-ea"/>
                        </a:rPr>
                        <a:t>●</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solidFill>
                          <a:srgbClr val="FF0000"/>
                        </a:solidFill>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4213601993"/>
                  </a:ext>
                </a:extLst>
              </a:tr>
              <a:tr h="0">
                <a:tc vMerge="1">
                  <a:txBody>
                    <a:bodyPr/>
                    <a:lstStyle/>
                    <a:p>
                      <a:endParaRPr kumimoji="1" lang="ja-JP" altLang="en-US"/>
                    </a:p>
                  </a:txBody>
                  <a:tcPr/>
                </a:tc>
                <a:tc vMerge="1">
                  <a:txBody>
                    <a:bodyPr/>
                    <a:lstStyle/>
                    <a:p>
                      <a:pPr algn="l"/>
                      <a:endParaRPr kumimoji="1" lang="ja-JP" altLang="en-US" sz="1200" b="1" dirty="0">
                        <a:solidFill>
                          <a:schemeClr val="bg1"/>
                        </a:solidFill>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lumMod val="90000"/>
                        <a:lumOff val="10000"/>
                      </a:schemeClr>
                    </a:solidFill>
                  </a:tcPr>
                </a:tc>
                <a:tc>
                  <a:txBody>
                    <a:bodyPr/>
                    <a:lstStyle/>
                    <a:p>
                      <a:r>
                        <a:rPr kumimoji="1" lang="en-US" altLang="ja-JP" sz="1100" dirty="0">
                          <a:latin typeface="+mn-ea"/>
                          <a:ea typeface="+mn-ea"/>
                        </a:rPr>
                        <a:t>ID-Ideal</a:t>
                      </a:r>
                      <a:r>
                        <a:rPr kumimoji="1" lang="ja-JP" altLang="en-US" sz="1100" dirty="0">
                          <a:latin typeface="+mn-ea"/>
                          <a:ea typeface="+mn-ea"/>
                        </a:rPr>
                        <a:t>：図書館における会員カードの自動登録</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lvl="0" indent="0" algn="ctr" defTabSz="609559" rtl="0" eaLnBrk="1" fontAlgn="auto" latinLnBrk="0" hangingPunct="1">
                        <a:lnSpc>
                          <a:spcPct val="100000"/>
                        </a:lnSpc>
                        <a:spcBef>
                          <a:spcPts val="0"/>
                        </a:spcBef>
                        <a:spcAft>
                          <a:spcPts val="0"/>
                        </a:spcAft>
                        <a:buClrTx/>
                        <a:buSzTx/>
                        <a:buFontTx/>
                        <a:buNone/>
                        <a:tabLst/>
                        <a:defRPr/>
                      </a:pPr>
                      <a:r>
                        <a:rPr kumimoji="1" lang="ja-JP" altLang="en-US" sz="1200" dirty="0">
                          <a:latin typeface="+mn-ea"/>
                          <a:ea typeface="+mn-ea"/>
                        </a:rPr>
                        <a:t>●</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2797065529"/>
                  </a:ext>
                </a:extLst>
              </a:tr>
              <a:tr h="0">
                <a:tc vMerge="1">
                  <a:txBody>
                    <a:bodyPr/>
                    <a:lstStyle/>
                    <a:p>
                      <a:endParaRPr kumimoji="1" lang="ja-JP" altLang="en-US"/>
                    </a:p>
                  </a:txBody>
                  <a:tcPr/>
                </a:tc>
                <a:tc vMerge="1">
                  <a:txBody>
                    <a:bodyPr/>
                    <a:lstStyle/>
                    <a:p>
                      <a:pPr algn="l"/>
                      <a:endParaRPr kumimoji="1" lang="ja-JP" altLang="en-US" sz="1200" b="1" dirty="0">
                        <a:solidFill>
                          <a:schemeClr val="bg1"/>
                        </a:solidFill>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lumMod val="90000"/>
                        <a:lumOff val="10000"/>
                      </a:schemeClr>
                    </a:solidFill>
                  </a:tcPr>
                </a:tc>
                <a:tc>
                  <a:txBody>
                    <a:bodyPr/>
                    <a:lstStyle/>
                    <a:p>
                      <a:r>
                        <a:rPr kumimoji="1" lang="en-US" altLang="ja-JP" sz="1100" dirty="0">
                          <a:latin typeface="+mn-ea"/>
                          <a:ea typeface="+mn-ea"/>
                        </a:rPr>
                        <a:t>ID-Ideal</a:t>
                      </a:r>
                      <a:r>
                        <a:rPr kumimoji="1" lang="ja-JP" altLang="en-US" sz="1100" dirty="0">
                          <a:latin typeface="+mn-ea"/>
                          <a:ea typeface="+mn-ea"/>
                        </a:rPr>
                        <a:t>：公共交通等モビリティサービス利用のワンストップ登録</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kumimoji="1" lang="ja-JP" altLang="en-US" sz="1200" dirty="0">
                          <a:latin typeface="+mn-ea"/>
                          <a:ea typeface="+mn-ea"/>
                        </a:rPr>
                        <a:t>●</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solidFill>
                          <a:srgbClr val="FF0000"/>
                        </a:solidFill>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468296080"/>
                  </a:ext>
                </a:extLst>
              </a:tr>
              <a:tr h="0">
                <a:tc vMerge="1">
                  <a:txBody>
                    <a:bodyPr/>
                    <a:lstStyle/>
                    <a:p>
                      <a:endParaRPr kumimoji="1" lang="ja-JP" altLang="en-US"/>
                    </a:p>
                  </a:txBody>
                  <a:tcPr/>
                </a:tc>
                <a:tc vMerge="1">
                  <a:txBody>
                    <a:bodyPr/>
                    <a:lstStyle/>
                    <a:p>
                      <a:pPr algn="l"/>
                      <a:endParaRPr kumimoji="1" lang="ja-JP" altLang="en-US" sz="1200" b="1" dirty="0">
                        <a:solidFill>
                          <a:schemeClr val="bg1"/>
                        </a:solidFill>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lumMod val="90000"/>
                        <a:lumOff val="10000"/>
                      </a:schemeClr>
                    </a:solidFill>
                  </a:tcPr>
                </a:tc>
                <a:tc>
                  <a:txBody>
                    <a:bodyPr/>
                    <a:lstStyle/>
                    <a:p>
                      <a:r>
                        <a:rPr kumimoji="1" lang="en-US" altLang="ja-JP" sz="1100" dirty="0">
                          <a:latin typeface="+mn-ea"/>
                          <a:ea typeface="+mn-ea"/>
                        </a:rPr>
                        <a:t>ID-Ideal</a:t>
                      </a:r>
                      <a:r>
                        <a:rPr kumimoji="1" lang="ja-JP" altLang="en-US" sz="1100" dirty="0">
                          <a:latin typeface="+mn-ea"/>
                          <a:ea typeface="+mn-ea"/>
                        </a:rPr>
                        <a:t>：住所変更に係る個人情報の自動再登録</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kumimoji="1" lang="ja-JP" altLang="en-US" sz="1200" dirty="0">
                          <a:latin typeface="+mn-ea"/>
                          <a:ea typeface="+mn-ea"/>
                        </a:rPr>
                        <a:t>●</a:t>
                      </a:r>
                      <a:endParaRPr kumimoji="1" lang="ja-JP" altLang="en-US" sz="1200" dirty="0">
                        <a:solidFill>
                          <a:srgbClr val="FF0000"/>
                        </a:solidFill>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2774822700"/>
                  </a:ext>
                </a:extLst>
              </a:tr>
              <a:tr h="0">
                <a:tc vMerge="1">
                  <a:txBody>
                    <a:bodyPr/>
                    <a:lstStyle/>
                    <a:p>
                      <a:endParaRPr kumimoji="1" lang="ja-JP" altLang="en-US"/>
                    </a:p>
                  </a:txBody>
                  <a:tcPr/>
                </a:tc>
                <a:tc vMerge="1">
                  <a:txBody>
                    <a:bodyPr/>
                    <a:lstStyle/>
                    <a:p>
                      <a:pPr algn="l"/>
                      <a:endParaRPr kumimoji="1" lang="ja-JP" altLang="en-US" sz="1200" b="1" dirty="0">
                        <a:solidFill>
                          <a:schemeClr val="bg1"/>
                        </a:solidFill>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lumMod val="90000"/>
                        <a:lumOff val="10000"/>
                      </a:schemeClr>
                    </a:solidFill>
                  </a:tcPr>
                </a:tc>
                <a:tc>
                  <a:txBody>
                    <a:bodyPr/>
                    <a:lstStyle/>
                    <a:p>
                      <a:r>
                        <a:rPr kumimoji="1" lang="en-US" altLang="ja-JP" sz="1100" dirty="0">
                          <a:latin typeface="+mn-ea"/>
                          <a:ea typeface="+mn-ea"/>
                        </a:rPr>
                        <a:t>ONCE</a:t>
                      </a:r>
                      <a:r>
                        <a:rPr kumimoji="1" lang="ja-JP" altLang="en-US" sz="1100" dirty="0">
                          <a:latin typeface="+mn-ea"/>
                          <a:ea typeface="+mn-ea"/>
                        </a:rPr>
                        <a:t>：運転免許証、自動車登録証等の確認作業への活用</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kumimoji="1" lang="ja-JP" altLang="en-US" sz="1200" dirty="0">
                          <a:latin typeface="+mn-ea"/>
                          <a:ea typeface="+mn-ea"/>
                        </a:rPr>
                        <a:t>●</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kumimoji="1" lang="ja-JP" altLang="en-US" sz="1200" dirty="0">
                          <a:latin typeface="+mn-ea"/>
                          <a:ea typeface="+mn-ea"/>
                        </a:rPr>
                        <a:t>●</a:t>
                      </a:r>
                      <a:endParaRPr kumimoji="1" lang="ja-JP" altLang="en-US" sz="1200" dirty="0">
                        <a:solidFill>
                          <a:srgbClr val="FF0000"/>
                        </a:solidFill>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966392397"/>
                  </a:ext>
                </a:extLst>
              </a:tr>
              <a:tr h="0">
                <a:tc vMerge="1">
                  <a:txBody>
                    <a:bodyPr/>
                    <a:lstStyle/>
                    <a:p>
                      <a:endParaRPr kumimoji="1" lang="ja-JP" altLang="en-US"/>
                    </a:p>
                  </a:txBody>
                  <a:tcPr/>
                </a:tc>
                <a:tc vMerge="1">
                  <a:txBody>
                    <a:bodyPr/>
                    <a:lstStyle/>
                    <a:p>
                      <a:pPr algn="l"/>
                      <a:endParaRPr kumimoji="1" lang="ja-JP" altLang="en-US" sz="1200" b="1" dirty="0">
                        <a:solidFill>
                          <a:schemeClr val="bg1"/>
                        </a:solidFill>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lumMod val="90000"/>
                        <a:lumOff val="10000"/>
                      </a:schemeClr>
                    </a:solidFill>
                  </a:tcPr>
                </a:tc>
                <a:tc>
                  <a:txBody>
                    <a:bodyPr/>
                    <a:lstStyle/>
                    <a:p>
                      <a:r>
                        <a:rPr kumimoji="1" lang="en-US" altLang="ja-JP" sz="1100" dirty="0">
                          <a:latin typeface="+mn-ea"/>
                          <a:ea typeface="+mn-ea"/>
                        </a:rPr>
                        <a:t>ONCE</a:t>
                      </a:r>
                      <a:r>
                        <a:rPr kumimoji="1" lang="ja-JP" altLang="en-US" sz="1100" dirty="0">
                          <a:latin typeface="+mn-ea"/>
                          <a:ea typeface="+mn-ea"/>
                        </a:rPr>
                        <a:t>：公共施設の利用促進に向けた活用</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kumimoji="1" lang="ja-JP" altLang="en-US" sz="1200" dirty="0">
                          <a:latin typeface="+mn-ea"/>
                          <a:ea typeface="+mn-ea"/>
                        </a:rPr>
                        <a:t>●</a:t>
                      </a:r>
                      <a:endParaRPr kumimoji="1" lang="ja-JP" altLang="en-US" sz="1200" dirty="0">
                        <a:solidFill>
                          <a:srgbClr val="FF0000"/>
                        </a:solidFill>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288803692"/>
                  </a:ext>
                </a:extLst>
              </a:tr>
            </a:tbl>
          </a:graphicData>
        </a:graphic>
      </p:graphicFrame>
      <p:sp>
        <p:nvSpPr>
          <p:cNvPr id="9" name="コンテンツ プレースホルダー 1"/>
          <p:cNvSpPr txBox="1">
            <a:spLocks/>
          </p:cNvSpPr>
          <p:nvPr/>
        </p:nvSpPr>
        <p:spPr>
          <a:xfrm>
            <a:off x="337810" y="608763"/>
            <a:ext cx="9410530" cy="1002662"/>
          </a:xfrm>
          <a:prstGeom prst="rect">
            <a:avLst/>
          </a:prstGeom>
          <a:ln>
            <a:noFill/>
          </a:ln>
        </p:spPr>
        <p:txBody>
          <a:bodyPr/>
          <a:lstStyle>
            <a:lvl1pPr marL="0" indent="0" algn="l" defTabSz="609559" rtl="0" eaLnBrk="1" fontAlgn="base" hangingPunct="1">
              <a:spcBef>
                <a:spcPct val="20000"/>
              </a:spcBef>
              <a:spcAft>
                <a:spcPct val="0"/>
              </a:spcAft>
              <a:buFont typeface="Arial" pitchFamily="34" charset="0"/>
              <a:buNone/>
              <a:defRPr kumimoji="1" sz="2000" kern="1200">
                <a:solidFill>
                  <a:schemeClr val="tx1"/>
                </a:solidFill>
                <a:latin typeface="+mn-ea"/>
                <a:ea typeface="+mn-ea"/>
                <a:cs typeface="Arial"/>
              </a:defRPr>
            </a:lvl1pPr>
            <a:lvl2pPr marL="910105" indent="-300545"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2pPr>
            <a:lvl3pPr marL="1454051" indent="-234935"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3pPr>
            <a:lvl4pPr marL="2059377" indent="-230703"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4pPr>
            <a:lvl5pPr marL="2666818" indent="-228585"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a:lstStyle>
          <a:p>
            <a:pPr lvl="0">
              <a:defRPr/>
            </a:pPr>
            <a:r>
              <a:rPr kumimoji="1" lang="ja-JP" altLang="en-US" sz="1600" b="1"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ユースケースの取り組み分野では、</a:t>
            </a:r>
            <a:r>
              <a:rPr kumimoji="1" lang="ja-JP" altLang="en-US" sz="1600" b="1" i="0" u="sng" strike="noStrike" kern="1200" cap="none" spc="0" normalizeH="0" baseline="0" noProof="0" dirty="0">
                <a:ln>
                  <a:noFill/>
                </a:ln>
                <a:solidFill>
                  <a:srgbClr val="070F26">
                    <a:lumMod val="75000"/>
                    <a:lumOff val="25000"/>
                  </a:srgbClr>
                </a:solidFill>
                <a:effectLst/>
                <a:uLnTx/>
                <a:uFillTx/>
                <a:latin typeface="Meiryo UI"/>
                <a:ea typeface="Meiryo UI"/>
                <a:cs typeface="Arial"/>
              </a:rPr>
              <a:t>金融、医療、行政</a:t>
            </a:r>
            <a:r>
              <a:rPr kumimoji="1" lang="ja-JP" altLang="en-US" sz="1600" b="1" i="0" u="none" strike="noStrike" kern="1200" cap="none" spc="0" normalizeH="0" baseline="0" noProof="0" dirty="0">
                <a:ln>
                  <a:noFill/>
                </a:ln>
                <a:solidFill>
                  <a:srgbClr val="000000"/>
                </a:solidFill>
                <a:effectLst/>
                <a:uLnTx/>
                <a:uFillTx/>
                <a:latin typeface="Meiryo UI"/>
                <a:ea typeface="Meiryo UI"/>
                <a:cs typeface="Arial"/>
              </a:rPr>
              <a:t>などが比較的多く見られ</a:t>
            </a:r>
            <a:r>
              <a:rPr kumimoji="1" lang="ja-JP" altLang="en-US" sz="1600" b="1"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a:t>
            </a:r>
            <a:r>
              <a:rPr kumimoji="1" lang="ja-JP" altLang="en-US" sz="1600" b="1" i="0" u="sng" strike="noStrike" kern="1200" cap="none" spc="0" normalizeH="0" baseline="0" noProof="0" dirty="0">
                <a:ln>
                  <a:noFill/>
                </a:ln>
                <a:solidFill>
                  <a:srgbClr val="070F26">
                    <a:lumMod val="75000"/>
                    <a:lumOff val="25000"/>
                  </a:srgbClr>
                </a:solidFill>
                <a:effectLst/>
                <a:uLnTx/>
                <a:uFillTx/>
                <a:latin typeface="Meiryo UI"/>
                <a:ea typeface="Meiryo UI"/>
                <a:cs typeface="Arial"/>
              </a:rPr>
              <a:t>金融取引における本人確認（</a:t>
            </a:r>
            <a:r>
              <a:rPr kumimoji="1" lang="en-US" altLang="ja-JP" sz="1600" b="1" i="0" u="sng" strike="noStrike" kern="1200" cap="none" spc="0" normalizeH="0" baseline="0" noProof="0" dirty="0">
                <a:ln>
                  <a:noFill/>
                </a:ln>
                <a:solidFill>
                  <a:srgbClr val="070F26">
                    <a:lumMod val="75000"/>
                    <a:lumOff val="25000"/>
                  </a:srgbClr>
                </a:solidFill>
                <a:effectLst/>
                <a:uLnTx/>
                <a:uFillTx/>
                <a:latin typeface="Meiryo UI"/>
                <a:ea typeface="Meiryo UI"/>
                <a:cs typeface="Arial"/>
              </a:rPr>
              <a:t>KYC</a:t>
            </a:r>
            <a:r>
              <a:rPr kumimoji="1" lang="ja-JP" altLang="en-US" sz="1600" b="1" i="0" u="sng" strike="noStrike" kern="1200" cap="none" spc="0" normalizeH="0" baseline="0" noProof="0" dirty="0">
                <a:ln>
                  <a:noFill/>
                </a:ln>
                <a:solidFill>
                  <a:srgbClr val="070F26">
                    <a:lumMod val="75000"/>
                    <a:lumOff val="25000"/>
                  </a:srgbClr>
                </a:solidFill>
                <a:effectLst/>
                <a:uLnTx/>
                <a:uFillTx/>
                <a:latin typeface="Meiryo UI"/>
                <a:ea typeface="Meiryo UI"/>
                <a:cs typeface="Arial"/>
              </a:rPr>
              <a:t>）や、秘匿性の高い個人情報（医療情報）の</a:t>
            </a:r>
            <a:r>
              <a:rPr kumimoji="1" lang="ja-JP" altLang="en-US" sz="1600" b="1" i="0" u="sng" strike="noStrike" kern="1200" cap="none" spc="0" normalizeH="0" baseline="0" noProof="0" dirty="0" smtClean="0">
                <a:ln>
                  <a:noFill/>
                </a:ln>
                <a:solidFill>
                  <a:srgbClr val="070F26">
                    <a:lumMod val="75000"/>
                    <a:lumOff val="25000"/>
                  </a:srgbClr>
                </a:solidFill>
                <a:effectLst/>
                <a:uLnTx/>
                <a:uFillTx/>
                <a:latin typeface="Meiryo UI"/>
                <a:ea typeface="Meiryo UI"/>
                <a:cs typeface="Arial"/>
              </a:rPr>
              <a:t>交換</a:t>
            </a:r>
            <a:r>
              <a:rPr lang="ja-JP" altLang="en-US" sz="1600" b="1" u="sng" dirty="0" smtClean="0">
                <a:solidFill>
                  <a:srgbClr val="070F26">
                    <a:lumMod val="75000"/>
                    <a:lumOff val="25000"/>
                  </a:srgbClr>
                </a:solidFill>
                <a:latin typeface="Meiryo UI"/>
                <a:ea typeface="Meiryo UI"/>
              </a:rPr>
              <a:t>など</a:t>
            </a:r>
            <a:r>
              <a:rPr lang="ja-JP" altLang="en-US" sz="1600" b="1" u="sng" dirty="0">
                <a:solidFill>
                  <a:srgbClr val="070F26">
                    <a:lumMod val="75000"/>
                    <a:lumOff val="25000"/>
                  </a:srgbClr>
                </a:solidFill>
                <a:latin typeface="Meiryo UI"/>
                <a:ea typeface="Meiryo UI"/>
              </a:rPr>
              <a:t>の面と</a:t>
            </a:r>
            <a:r>
              <a:rPr kumimoji="1" lang="en-US" altLang="ja-JP" sz="1600" b="1"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SSI</a:t>
            </a:r>
            <a:r>
              <a:rPr kumimoji="1" lang="ja-JP" altLang="en-US" sz="1600" b="1"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a:t>
            </a:r>
            <a:r>
              <a:rPr kumimoji="1" lang="en-US" altLang="ja-JP" sz="1600" b="1"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DID</a:t>
            </a:r>
            <a:r>
              <a:rPr kumimoji="1" lang="ja-JP" altLang="en-US" sz="1600" b="1"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の親和性が高いことが想定される</a:t>
            </a:r>
            <a:endParaRPr kumimoji="1" lang="en-US" altLang="ja-JP" sz="1600" b="1" i="0" u="none" strike="noStrike" kern="1200" cap="none" spc="0" normalizeH="0" baseline="0" noProof="0" dirty="0">
              <a:ln>
                <a:noFill/>
              </a:ln>
              <a:solidFill>
                <a:srgbClr val="000000">
                  <a:lumMod val="85000"/>
                  <a:lumOff val="15000"/>
                </a:srgbClr>
              </a:solidFill>
              <a:effectLst/>
              <a:uLnTx/>
              <a:uFillTx/>
              <a:latin typeface="Meiryo UI"/>
              <a:ea typeface="Meiryo UI"/>
              <a:cs typeface="Arial"/>
            </a:endParaRPr>
          </a:p>
        </p:txBody>
      </p:sp>
      <p:sp>
        <p:nvSpPr>
          <p:cNvPr id="10" name="正方形/長方形 9"/>
          <p:cNvSpPr/>
          <p:nvPr/>
        </p:nvSpPr>
        <p:spPr>
          <a:xfrm>
            <a:off x="8260080" y="74294"/>
            <a:ext cx="1314431" cy="186395"/>
          </a:xfrm>
          <a:prstGeom prst="rect">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政府の取り組み</a:t>
            </a:r>
          </a:p>
        </p:txBody>
      </p:sp>
      <p:sp>
        <p:nvSpPr>
          <p:cNvPr id="11" name="正方形/長方形 10"/>
          <p:cNvSpPr/>
          <p:nvPr/>
        </p:nvSpPr>
        <p:spPr>
          <a:xfrm>
            <a:off x="8260080" y="287160"/>
            <a:ext cx="1314431" cy="186395"/>
          </a:xfrm>
          <a:prstGeom prst="rect">
            <a:avLst/>
          </a:prstGeom>
          <a:solidFill>
            <a:schemeClr val="accent2">
              <a:lumMod val="25000"/>
              <a:lumOff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ユースケース</a:t>
            </a:r>
          </a:p>
        </p:txBody>
      </p:sp>
    </p:spTree>
    <p:extLst>
      <p:ext uri="{BB962C8B-B14F-4D97-AF65-F5344CB8AC3E}">
        <p14:creationId xmlns:p14="http://schemas.microsoft.com/office/powerpoint/2010/main" val="2840804680"/>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タイトル 7"/>
          <p:cNvSpPr>
            <a:spLocks noGrp="1"/>
          </p:cNvSpPr>
          <p:nvPr>
            <p:ph type="title"/>
          </p:nvPr>
        </p:nvSpPr>
        <p:spPr>
          <a:xfrm>
            <a:off x="331490" y="164692"/>
            <a:ext cx="9243021" cy="497459"/>
          </a:xfrm>
        </p:spPr>
        <p:txBody>
          <a:bodyPr>
            <a:normAutofit fontScale="90000"/>
          </a:bodyPr>
          <a:lstStyle/>
          <a:p>
            <a:r>
              <a:rPr lang="en-US" altLang="ja-JP" sz="1100" dirty="0">
                <a:solidFill>
                  <a:srgbClr val="002060"/>
                </a:solidFill>
              </a:rPr>
              <a:t>3.3.5</a:t>
            </a:r>
            <a:r>
              <a:rPr lang="ja-JP" altLang="en-US" sz="1100" dirty="0">
                <a:solidFill>
                  <a:srgbClr val="002060"/>
                </a:solidFill>
              </a:rPr>
              <a:t>　自己主権型／分散型アイデンティティに関する取り組みに関する総括　</a:t>
            </a:r>
            <a:r>
              <a:rPr lang="en-US" altLang="ja-JP" sz="1400" dirty="0">
                <a:solidFill>
                  <a:srgbClr val="002060"/>
                </a:solidFill>
              </a:rPr>
              <a:t/>
            </a:r>
            <a:br>
              <a:rPr lang="en-US" altLang="ja-JP" sz="1400" dirty="0">
                <a:solidFill>
                  <a:srgbClr val="002060"/>
                </a:solidFill>
              </a:rPr>
            </a:br>
            <a:r>
              <a:rPr lang="ja-JP" altLang="en-US" sz="2000" dirty="0">
                <a:solidFill>
                  <a:srgbClr val="002060"/>
                </a:solidFill>
              </a:rPr>
              <a:t>自己主権型／分散型アイデンティティに関するユースケースの取り組み分野</a:t>
            </a:r>
            <a:endParaRPr lang="ja-JP" altLang="en-US" sz="3100" b="1" spc="0" dirty="0">
              <a:solidFill>
                <a:srgbClr val="002060"/>
              </a:solidFill>
            </a:endParaRPr>
          </a:p>
        </p:txBody>
      </p:sp>
      <p:sp>
        <p:nvSpPr>
          <p:cNvPr id="9" name="コンテンツ プレースホルダー 1"/>
          <p:cNvSpPr txBox="1">
            <a:spLocks/>
          </p:cNvSpPr>
          <p:nvPr/>
        </p:nvSpPr>
        <p:spPr>
          <a:xfrm>
            <a:off x="337810" y="608763"/>
            <a:ext cx="9410530" cy="1002662"/>
          </a:xfrm>
          <a:prstGeom prst="rect">
            <a:avLst/>
          </a:prstGeom>
          <a:ln>
            <a:noFill/>
          </a:ln>
        </p:spPr>
        <p:txBody>
          <a:bodyPr/>
          <a:lstStyle>
            <a:lvl1pPr marL="0" indent="0" algn="l" defTabSz="609559" rtl="0" eaLnBrk="1" fontAlgn="base" hangingPunct="1">
              <a:spcBef>
                <a:spcPct val="20000"/>
              </a:spcBef>
              <a:spcAft>
                <a:spcPct val="0"/>
              </a:spcAft>
              <a:buFont typeface="Arial" pitchFamily="34" charset="0"/>
              <a:buNone/>
              <a:defRPr kumimoji="1" sz="2000" kern="1200">
                <a:solidFill>
                  <a:schemeClr val="tx1"/>
                </a:solidFill>
                <a:latin typeface="+mn-ea"/>
                <a:ea typeface="+mn-ea"/>
                <a:cs typeface="Arial"/>
              </a:defRPr>
            </a:lvl1pPr>
            <a:lvl2pPr marL="910105" indent="-300545"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2pPr>
            <a:lvl3pPr marL="1454051" indent="-234935"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3pPr>
            <a:lvl4pPr marL="2059377" indent="-230703"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4pPr>
            <a:lvl5pPr marL="2666818" indent="-228585"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a:lstStyle>
          <a:p>
            <a:pPr lvl="0">
              <a:defRPr/>
            </a:pPr>
            <a:r>
              <a:rPr lang="ja-JP" altLang="en-US" sz="1600" b="1" dirty="0">
                <a:solidFill>
                  <a:srgbClr val="000000">
                    <a:lumMod val="85000"/>
                    <a:lumOff val="15000"/>
                  </a:srgbClr>
                </a:solidFill>
              </a:rPr>
              <a:t>ユースケースの取り組み分野では、</a:t>
            </a:r>
            <a:r>
              <a:rPr lang="ja-JP" altLang="en-US" sz="1600" b="1" u="sng" dirty="0">
                <a:solidFill>
                  <a:srgbClr val="070F26">
                    <a:lumMod val="75000"/>
                    <a:lumOff val="25000"/>
                  </a:srgbClr>
                </a:solidFill>
              </a:rPr>
              <a:t>金融、医療、行政</a:t>
            </a:r>
            <a:r>
              <a:rPr lang="ja-JP" altLang="en-US" sz="1600" b="1" dirty="0">
                <a:solidFill>
                  <a:srgbClr val="000000"/>
                </a:solidFill>
              </a:rPr>
              <a:t>などが比較的多く見られ</a:t>
            </a:r>
            <a:r>
              <a:rPr lang="ja-JP" altLang="en-US" sz="1600" b="1" dirty="0">
                <a:solidFill>
                  <a:srgbClr val="000000">
                    <a:lumMod val="85000"/>
                    <a:lumOff val="15000"/>
                  </a:srgbClr>
                </a:solidFill>
              </a:rPr>
              <a:t>、</a:t>
            </a:r>
            <a:r>
              <a:rPr lang="ja-JP" altLang="en-US" sz="1600" b="1" u="sng" dirty="0">
                <a:solidFill>
                  <a:srgbClr val="070F26">
                    <a:lumMod val="75000"/>
                    <a:lumOff val="25000"/>
                  </a:srgbClr>
                </a:solidFill>
              </a:rPr>
              <a:t>金融取引における本人確認（</a:t>
            </a:r>
            <a:r>
              <a:rPr lang="en-US" altLang="ja-JP" sz="1600" b="1" u="sng" dirty="0">
                <a:solidFill>
                  <a:srgbClr val="070F26">
                    <a:lumMod val="75000"/>
                    <a:lumOff val="25000"/>
                  </a:srgbClr>
                </a:solidFill>
              </a:rPr>
              <a:t>KYC</a:t>
            </a:r>
            <a:r>
              <a:rPr lang="ja-JP" altLang="en-US" sz="1600" b="1" u="sng" dirty="0">
                <a:solidFill>
                  <a:srgbClr val="070F26">
                    <a:lumMod val="75000"/>
                    <a:lumOff val="25000"/>
                  </a:srgbClr>
                </a:solidFill>
              </a:rPr>
              <a:t>）や、秘匿性の高い個人情報（医療情報）の交換などの面と</a:t>
            </a:r>
            <a:r>
              <a:rPr lang="en-US" altLang="ja-JP" sz="1600" b="1" dirty="0">
                <a:solidFill>
                  <a:srgbClr val="000000">
                    <a:lumMod val="85000"/>
                    <a:lumOff val="15000"/>
                  </a:srgbClr>
                </a:solidFill>
              </a:rPr>
              <a:t>SSI</a:t>
            </a:r>
            <a:r>
              <a:rPr lang="ja-JP" altLang="en-US" sz="1600" b="1" dirty="0">
                <a:solidFill>
                  <a:srgbClr val="000000">
                    <a:lumMod val="85000"/>
                    <a:lumOff val="15000"/>
                  </a:srgbClr>
                </a:solidFill>
              </a:rPr>
              <a:t>／</a:t>
            </a:r>
            <a:r>
              <a:rPr lang="en-US" altLang="ja-JP" sz="1600" b="1" dirty="0">
                <a:solidFill>
                  <a:srgbClr val="000000">
                    <a:lumMod val="85000"/>
                    <a:lumOff val="15000"/>
                  </a:srgbClr>
                </a:solidFill>
              </a:rPr>
              <a:t>DID</a:t>
            </a:r>
            <a:r>
              <a:rPr lang="ja-JP" altLang="en-US" sz="1600" b="1" dirty="0">
                <a:solidFill>
                  <a:srgbClr val="000000">
                    <a:lumMod val="85000"/>
                    <a:lumOff val="15000"/>
                  </a:srgbClr>
                </a:solidFill>
              </a:rPr>
              <a:t>の親和性が高いことが想定される</a:t>
            </a:r>
            <a:endParaRPr lang="en-US" altLang="ja-JP" sz="1600" b="1" dirty="0">
              <a:solidFill>
                <a:srgbClr val="000000">
                  <a:lumMod val="85000"/>
                  <a:lumOff val="15000"/>
                </a:srgbClr>
              </a:solidFill>
            </a:endParaRPr>
          </a:p>
        </p:txBody>
      </p:sp>
      <p:sp>
        <p:nvSpPr>
          <p:cNvPr id="10" name="正方形/長方形 9"/>
          <p:cNvSpPr/>
          <p:nvPr/>
        </p:nvSpPr>
        <p:spPr>
          <a:xfrm>
            <a:off x="8260080" y="74294"/>
            <a:ext cx="1314431" cy="186395"/>
          </a:xfrm>
          <a:prstGeom prst="rect">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政府の取り組み</a:t>
            </a:r>
          </a:p>
        </p:txBody>
      </p:sp>
      <p:sp>
        <p:nvSpPr>
          <p:cNvPr id="11" name="正方形/長方形 10"/>
          <p:cNvSpPr/>
          <p:nvPr/>
        </p:nvSpPr>
        <p:spPr>
          <a:xfrm>
            <a:off x="8260080" y="287160"/>
            <a:ext cx="1314431" cy="186395"/>
          </a:xfrm>
          <a:prstGeom prst="rect">
            <a:avLst/>
          </a:prstGeom>
          <a:solidFill>
            <a:schemeClr val="accent2">
              <a:lumMod val="25000"/>
              <a:lumOff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ユースケース</a:t>
            </a:r>
          </a:p>
        </p:txBody>
      </p:sp>
      <p:graphicFrame>
        <p:nvGraphicFramePr>
          <p:cNvPr id="12" name="表 11"/>
          <p:cNvGraphicFramePr>
            <a:graphicFrameLocks noGrp="1"/>
          </p:cNvGraphicFramePr>
          <p:nvPr>
            <p:extLst/>
          </p:nvPr>
        </p:nvGraphicFramePr>
        <p:xfrm>
          <a:off x="54774" y="1490218"/>
          <a:ext cx="9796447" cy="4683806"/>
        </p:xfrm>
        <a:graphic>
          <a:graphicData uri="http://schemas.openxmlformats.org/drawingml/2006/table">
            <a:tbl>
              <a:tblPr firstRow="1" bandRow="1">
                <a:tableStyleId>{5C22544A-7EE6-4342-B048-85BDC9FD1C3A}</a:tableStyleId>
              </a:tblPr>
              <a:tblGrid>
                <a:gridCol w="384633">
                  <a:extLst>
                    <a:ext uri="{9D8B030D-6E8A-4147-A177-3AD203B41FA5}">
                      <a16:colId xmlns:a16="http://schemas.microsoft.com/office/drawing/2014/main" val="1937955494"/>
                    </a:ext>
                  </a:extLst>
                </a:gridCol>
                <a:gridCol w="934367">
                  <a:extLst>
                    <a:ext uri="{9D8B030D-6E8A-4147-A177-3AD203B41FA5}">
                      <a16:colId xmlns:a16="http://schemas.microsoft.com/office/drawing/2014/main" val="3068490747"/>
                    </a:ext>
                  </a:extLst>
                </a:gridCol>
                <a:gridCol w="3126536">
                  <a:extLst>
                    <a:ext uri="{9D8B030D-6E8A-4147-A177-3AD203B41FA5}">
                      <a16:colId xmlns:a16="http://schemas.microsoft.com/office/drawing/2014/main" val="2439887616"/>
                    </a:ext>
                  </a:extLst>
                </a:gridCol>
                <a:gridCol w="474755">
                  <a:extLst>
                    <a:ext uri="{9D8B030D-6E8A-4147-A177-3AD203B41FA5}">
                      <a16:colId xmlns:a16="http://schemas.microsoft.com/office/drawing/2014/main" val="1000906593"/>
                    </a:ext>
                  </a:extLst>
                </a:gridCol>
                <a:gridCol w="474755">
                  <a:extLst>
                    <a:ext uri="{9D8B030D-6E8A-4147-A177-3AD203B41FA5}">
                      <a16:colId xmlns:a16="http://schemas.microsoft.com/office/drawing/2014/main" val="2866586501"/>
                    </a:ext>
                  </a:extLst>
                </a:gridCol>
                <a:gridCol w="503121">
                  <a:extLst>
                    <a:ext uri="{9D8B030D-6E8A-4147-A177-3AD203B41FA5}">
                      <a16:colId xmlns:a16="http://schemas.microsoft.com/office/drawing/2014/main" val="544156714"/>
                    </a:ext>
                  </a:extLst>
                </a:gridCol>
                <a:gridCol w="474755">
                  <a:extLst>
                    <a:ext uri="{9D8B030D-6E8A-4147-A177-3AD203B41FA5}">
                      <a16:colId xmlns:a16="http://schemas.microsoft.com/office/drawing/2014/main" val="1908742495"/>
                    </a:ext>
                  </a:extLst>
                </a:gridCol>
                <a:gridCol w="574995">
                  <a:extLst>
                    <a:ext uri="{9D8B030D-6E8A-4147-A177-3AD203B41FA5}">
                      <a16:colId xmlns:a16="http://schemas.microsoft.com/office/drawing/2014/main" val="2256911165"/>
                    </a:ext>
                  </a:extLst>
                </a:gridCol>
                <a:gridCol w="474755">
                  <a:extLst>
                    <a:ext uri="{9D8B030D-6E8A-4147-A177-3AD203B41FA5}">
                      <a16:colId xmlns:a16="http://schemas.microsoft.com/office/drawing/2014/main" val="1067064976"/>
                    </a:ext>
                  </a:extLst>
                </a:gridCol>
                <a:gridCol w="474755">
                  <a:extLst>
                    <a:ext uri="{9D8B030D-6E8A-4147-A177-3AD203B41FA5}">
                      <a16:colId xmlns:a16="http://schemas.microsoft.com/office/drawing/2014/main" val="3146924125"/>
                    </a:ext>
                  </a:extLst>
                </a:gridCol>
                <a:gridCol w="474755">
                  <a:extLst>
                    <a:ext uri="{9D8B030D-6E8A-4147-A177-3AD203B41FA5}">
                      <a16:colId xmlns:a16="http://schemas.microsoft.com/office/drawing/2014/main" val="463718945"/>
                    </a:ext>
                  </a:extLst>
                </a:gridCol>
                <a:gridCol w="474755">
                  <a:extLst>
                    <a:ext uri="{9D8B030D-6E8A-4147-A177-3AD203B41FA5}">
                      <a16:colId xmlns:a16="http://schemas.microsoft.com/office/drawing/2014/main" val="723874998"/>
                    </a:ext>
                  </a:extLst>
                </a:gridCol>
                <a:gridCol w="474755">
                  <a:extLst>
                    <a:ext uri="{9D8B030D-6E8A-4147-A177-3AD203B41FA5}">
                      <a16:colId xmlns:a16="http://schemas.microsoft.com/office/drawing/2014/main" val="1128046297"/>
                    </a:ext>
                  </a:extLst>
                </a:gridCol>
                <a:gridCol w="474755">
                  <a:extLst>
                    <a:ext uri="{9D8B030D-6E8A-4147-A177-3AD203B41FA5}">
                      <a16:colId xmlns:a16="http://schemas.microsoft.com/office/drawing/2014/main" val="1802425443"/>
                    </a:ext>
                  </a:extLst>
                </a:gridCol>
              </a:tblGrid>
              <a:tr h="170702">
                <a:tc rowSpan="2" gridSpan="2">
                  <a:txBody>
                    <a:bodyPr/>
                    <a:lstStyle/>
                    <a:p>
                      <a:pPr algn="ctr"/>
                      <a:r>
                        <a:rPr kumimoji="1" lang="ja-JP" altLang="en-US" sz="1200" b="1" dirty="0">
                          <a:solidFill>
                            <a:schemeClr val="bg1"/>
                          </a:solidFill>
                          <a:latin typeface="+mn-ea"/>
                          <a:ea typeface="+mn-ea"/>
                        </a:rPr>
                        <a:t>国・地域</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90000"/>
                        <a:lumOff val="10000"/>
                      </a:schemeClr>
                    </a:solidFill>
                  </a:tcPr>
                </a:tc>
                <a:tc rowSpan="2" hMerge="1">
                  <a:txBody>
                    <a:bodyPr/>
                    <a:lstStyle/>
                    <a:p>
                      <a:pPr algn="ctr"/>
                      <a:endParaRPr kumimoji="1" lang="ja-JP" altLang="en-US" sz="1200" b="1" dirty="0">
                        <a:solidFill>
                          <a:schemeClr val="bg1"/>
                        </a:solidFill>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90000"/>
                        <a:lumOff val="10000"/>
                      </a:schemeClr>
                    </a:solidFill>
                  </a:tcPr>
                </a:tc>
                <a:tc rowSpan="2">
                  <a:txBody>
                    <a:bodyPr/>
                    <a:lstStyle/>
                    <a:p>
                      <a:pPr algn="ctr"/>
                      <a:r>
                        <a:rPr kumimoji="1" lang="ja-JP" altLang="en-US" sz="1200" b="1" dirty="0">
                          <a:solidFill>
                            <a:schemeClr val="bg1"/>
                          </a:solidFill>
                          <a:latin typeface="+mn-ea"/>
                          <a:ea typeface="+mn-ea"/>
                        </a:rPr>
                        <a:t>ユースケース</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90000"/>
                        <a:lumOff val="10000"/>
                      </a:schemeClr>
                    </a:solidFill>
                  </a:tcPr>
                </a:tc>
                <a:tc gridSpan="11">
                  <a:txBody>
                    <a:bodyPr/>
                    <a:lstStyle/>
                    <a:p>
                      <a:pPr algn="ctr"/>
                      <a:r>
                        <a:rPr kumimoji="1" lang="ja-JP" altLang="en-US" sz="1200" b="1" dirty="0">
                          <a:solidFill>
                            <a:schemeClr val="bg1"/>
                          </a:solidFill>
                          <a:latin typeface="+mn-ea"/>
                          <a:ea typeface="+mn-ea"/>
                        </a:rPr>
                        <a:t>分野</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chemeClr val="accent2">
                        <a:lumMod val="90000"/>
                        <a:lumOff val="10000"/>
                      </a:schemeClr>
                    </a:solidFill>
                  </a:tcPr>
                </a:tc>
                <a:tc hMerge="1">
                  <a:txBody>
                    <a:bodyPr/>
                    <a:lstStyle/>
                    <a:p>
                      <a:pPr algn="ctr"/>
                      <a:endParaRPr kumimoji="1" lang="ja-JP" altLang="en-US" sz="1200" dirty="0"/>
                    </a:p>
                  </a:txBody>
                  <a:tcPr/>
                </a:tc>
                <a:tc hMerge="1">
                  <a:txBody>
                    <a:bodyPr/>
                    <a:lstStyle/>
                    <a:p>
                      <a:pPr algn="ctr"/>
                      <a:endParaRPr kumimoji="1" lang="ja-JP" altLang="en-US" sz="1200" dirty="0"/>
                    </a:p>
                  </a:txBody>
                  <a:tcPr/>
                </a:tc>
                <a:tc hMerge="1">
                  <a:txBody>
                    <a:bodyPr/>
                    <a:lstStyle/>
                    <a:p>
                      <a:pPr algn="ctr"/>
                      <a:endParaRPr kumimoji="1" lang="ja-JP" altLang="en-US" sz="1200" b="1" dirty="0">
                        <a:solidFill>
                          <a:schemeClr val="bg1"/>
                        </a:solidFill>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chemeClr val="accent2">
                        <a:lumMod val="90000"/>
                        <a:lumOff val="10000"/>
                      </a:schemeClr>
                    </a:solidFill>
                  </a:tcPr>
                </a:tc>
                <a:tc hMerge="1">
                  <a:txBody>
                    <a:bodyPr/>
                    <a:lstStyle/>
                    <a:p>
                      <a:pPr algn="ctr"/>
                      <a:endParaRPr kumimoji="1" lang="ja-JP" altLang="en-US" sz="1200" b="1" dirty="0">
                        <a:solidFill>
                          <a:schemeClr val="bg1"/>
                        </a:solidFill>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chemeClr val="accent2">
                        <a:lumMod val="90000"/>
                        <a:lumOff val="10000"/>
                      </a:schemeClr>
                    </a:solidFill>
                  </a:tcPr>
                </a:tc>
                <a:tc hMerge="1">
                  <a:txBody>
                    <a:bodyPr/>
                    <a:lstStyle/>
                    <a:p>
                      <a:endParaRPr kumimoji="1" lang="ja-JP" altLang="en-US"/>
                    </a:p>
                  </a:txBody>
                  <a:tcPr/>
                </a:tc>
                <a:tc hMerge="1">
                  <a:txBody>
                    <a:bodyPr/>
                    <a:lstStyle/>
                    <a:p>
                      <a:pPr algn="ctr"/>
                      <a:endParaRPr kumimoji="1" lang="ja-JP" altLang="en-US" sz="1200" b="1" dirty="0">
                        <a:solidFill>
                          <a:schemeClr val="bg1"/>
                        </a:solidFill>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chemeClr val="accent2">
                        <a:lumMod val="90000"/>
                        <a:lumOff val="10000"/>
                      </a:schemeClr>
                    </a:solidFill>
                  </a:tcPr>
                </a:tc>
                <a:tc hMerge="1">
                  <a:txBody>
                    <a:bodyPr/>
                    <a:lstStyle/>
                    <a:p>
                      <a:pPr algn="ctr"/>
                      <a:endParaRPr kumimoji="1" lang="ja-JP" altLang="en-US" sz="1200" b="1" dirty="0">
                        <a:solidFill>
                          <a:schemeClr val="bg1"/>
                        </a:solidFill>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chemeClr val="accent2">
                        <a:lumMod val="90000"/>
                        <a:lumOff val="10000"/>
                      </a:schemeClr>
                    </a:solidFill>
                  </a:tcPr>
                </a:tc>
                <a:tc hMerge="1">
                  <a:txBody>
                    <a:bodyPr/>
                    <a:lstStyle/>
                    <a:p>
                      <a:pPr algn="ctr"/>
                      <a:endParaRPr kumimoji="1" lang="ja-JP" altLang="en-US" sz="1200" b="1" dirty="0">
                        <a:solidFill>
                          <a:schemeClr val="bg1"/>
                        </a:solidFill>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chemeClr val="accent2">
                        <a:lumMod val="90000"/>
                        <a:lumOff val="10000"/>
                      </a:schemeClr>
                    </a:solidFill>
                  </a:tcPr>
                </a:tc>
                <a:tc hMerge="1">
                  <a:txBody>
                    <a:bodyPr/>
                    <a:lstStyle/>
                    <a:p>
                      <a:endParaRPr kumimoji="1" lang="ja-JP" altLang="en-US"/>
                    </a:p>
                  </a:txBody>
                  <a:tcPr/>
                </a:tc>
                <a:tc hMerge="1">
                  <a:txBody>
                    <a:bodyPr/>
                    <a:lstStyle/>
                    <a:p>
                      <a:pPr algn="ctr"/>
                      <a:endParaRPr kumimoji="1" lang="ja-JP" altLang="en-US" sz="1200" b="1" dirty="0">
                        <a:solidFill>
                          <a:schemeClr val="bg1"/>
                        </a:solidFill>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chemeClr val="accent2">
                        <a:lumMod val="90000"/>
                        <a:lumOff val="10000"/>
                      </a:schemeClr>
                    </a:solidFill>
                  </a:tcPr>
                </a:tc>
                <a:extLst>
                  <a:ext uri="{0D108BD9-81ED-4DB2-BD59-A6C34878D82A}">
                    <a16:rowId xmlns:a16="http://schemas.microsoft.com/office/drawing/2014/main" val="801094832"/>
                  </a:ext>
                </a:extLst>
              </a:tr>
              <a:tr h="227602">
                <a:tc gridSpan="2" vMerge="1">
                  <a:txBody>
                    <a:bodyPr/>
                    <a:lstStyle/>
                    <a:p>
                      <a:endParaRPr kumimoji="1" lang="ja-JP" altLang="en-US" sz="1200" dirty="0"/>
                    </a:p>
                  </a:txBody>
                  <a:tcPr/>
                </a:tc>
                <a:tc hMerge="1" vMerge="1">
                  <a:txBody>
                    <a:bodyPr/>
                    <a:lstStyle/>
                    <a:p>
                      <a:endParaRPr kumimoji="1" lang="ja-JP" altLang="en-US"/>
                    </a:p>
                  </a:txBody>
                  <a:tcPr/>
                </a:tc>
                <a:tc vMerge="1">
                  <a:txBody>
                    <a:bodyPr/>
                    <a:lstStyle/>
                    <a:p>
                      <a:endParaRPr kumimoji="1" lang="ja-JP" altLang="en-US" sz="1200" dirty="0"/>
                    </a:p>
                  </a:txBody>
                  <a:tcPr/>
                </a:tc>
                <a:tc>
                  <a:txBody>
                    <a:bodyPr/>
                    <a:lstStyle/>
                    <a:p>
                      <a:pPr algn="ctr"/>
                      <a:r>
                        <a:rPr kumimoji="1" lang="ja-JP" altLang="en-US" sz="900" b="1" dirty="0">
                          <a:solidFill>
                            <a:schemeClr val="bg1"/>
                          </a:solidFill>
                          <a:latin typeface="+mn-ea"/>
                          <a:ea typeface="+mn-ea"/>
                        </a:rPr>
                        <a:t>金融</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90000"/>
                        <a:lumOff val="10000"/>
                      </a:schemeClr>
                    </a:solidFill>
                  </a:tcPr>
                </a:tc>
                <a:tc>
                  <a:txBody>
                    <a:bodyPr/>
                    <a:lstStyle/>
                    <a:p>
                      <a:pPr algn="ctr"/>
                      <a:r>
                        <a:rPr kumimoji="1" lang="ja-JP" altLang="en-US" sz="900" b="1" dirty="0">
                          <a:solidFill>
                            <a:schemeClr val="bg1"/>
                          </a:solidFill>
                          <a:latin typeface="+mn-ea"/>
                          <a:ea typeface="+mn-ea"/>
                        </a:rPr>
                        <a:t>保険</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90000"/>
                        <a:lumOff val="10000"/>
                      </a:schemeClr>
                    </a:solidFill>
                  </a:tcPr>
                </a:tc>
                <a:tc>
                  <a:txBody>
                    <a:bodyPr/>
                    <a:lstStyle/>
                    <a:p>
                      <a:pPr algn="ctr"/>
                      <a:r>
                        <a:rPr kumimoji="1" lang="ja-JP" altLang="en-US" sz="800" b="1" dirty="0">
                          <a:solidFill>
                            <a:schemeClr val="bg1"/>
                          </a:solidFill>
                          <a:latin typeface="+mn-ea"/>
                          <a:ea typeface="+mn-ea"/>
                        </a:rPr>
                        <a:t>不動産</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90000"/>
                        <a:lumOff val="10000"/>
                      </a:schemeClr>
                    </a:solidFill>
                  </a:tcPr>
                </a:tc>
                <a:tc>
                  <a:txBody>
                    <a:bodyPr/>
                    <a:lstStyle/>
                    <a:p>
                      <a:pPr algn="ctr"/>
                      <a:r>
                        <a:rPr kumimoji="1" lang="ja-JP" altLang="en-US" sz="900" b="1" dirty="0">
                          <a:solidFill>
                            <a:schemeClr val="bg1"/>
                          </a:solidFill>
                          <a:latin typeface="+mn-ea"/>
                          <a:ea typeface="+mn-ea"/>
                        </a:rPr>
                        <a:t>医療</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90000"/>
                        <a:lumOff val="10000"/>
                      </a:schemeClr>
                    </a:solidFill>
                  </a:tcPr>
                </a:tc>
                <a:tc>
                  <a:txBody>
                    <a:bodyPr/>
                    <a:lstStyle/>
                    <a:p>
                      <a:pPr algn="ctr"/>
                      <a:r>
                        <a:rPr kumimoji="1" lang="ja-JP" altLang="en-US" sz="900" b="1" dirty="0">
                          <a:solidFill>
                            <a:schemeClr val="bg1"/>
                          </a:solidFill>
                          <a:latin typeface="+mn-ea"/>
                          <a:ea typeface="+mn-ea"/>
                        </a:rPr>
                        <a:t>サプライチェーン</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90000"/>
                        <a:lumOff val="10000"/>
                      </a:schemeClr>
                    </a:solidFill>
                  </a:tcPr>
                </a:tc>
                <a:tc>
                  <a:txBody>
                    <a:bodyPr/>
                    <a:lstStyle/>
                    <a:p>
                      <a:pPr algn="ctr"/>
                      <a:r>
                        <a:rPr kumimoji="1" lang="ja-JP" altLang="en-US" sz="900" b="1" dirty="0">
                          <a:solidFill>
                            <a:schemeClr val="bg1"/>
                          </a:solidFill>
                          <a:latin typeface="+mn-ea"/>
                          <a:ea typeface="+mn-ea"/>
                        </a:rPr>
                        <a:t>交通</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90000"/>
                        <a:lumOff val="10000"/>
                      </a:schemeClr>
                    </a:solidFill>
                  </a:tcPr>
                </a:tc>
                <a:tc>
                  <a:txBody>
                    <a:bodyPr/>
                    <a:lstStyle/>
                    <a:p>
                      <a:pPr algn="ctr"/>
                      <a:r>
                        <a:rPr kumimoji="1" lang="ja-JP" altLang="en-US" sz="900" b="1" dirty="0">
                          <a:solidFill>
                            <a:schemeClr val="bg1"/>
                          </a:solidFill>
                          <a:latin typeface="+mn-ea"/>
                          <a:ea typeface="+mn-ea"/>
                        </a:rPr>
                        <a:t>教育</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90000"/>
                        <a:lumOff val="10000"/>
                      </a:schemeClr>
                    </a:solidFill>
                  </a:tcPr>
                </a:tc>
                <a:tc>
                  <a:txBody>
                    <a:bodyPr/>
                    <a:lstStyle/>
                    <a:p>
                      <a:pPr algn="ctr"/>
                      <a:r>
                        <a:rPr lang="ja-JP" altLang="en-US" sz="900" b="1" dirty="0">
                          <a:solidFill>
                            <a:schemeClr val="bg1"/>
                          </a:solidFill>
                          <a:latin typeface="+mn-ea"/>
                          <a:ea typeface="+mn-ea"/>
                        </a:rPr>
                        <a:t>小売</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90000"/>
                        <a:lumOff val="10000"/>
                      </a:schemeClr>
                    </a:solidFill>
                  </a:tcPr>
                </a:tc>
                <a:tc>
                  <a:txBody>
                    <a:bodyPr/>
                    <a:lstStyle/>
                    <a:p>
                      <a:pPr algn="ctr"/>
                      <a:r>
                        <a:rPr lang="ja-JP" altLang="en-US" sz="800" b="1" dirty="0">
                          <a:solidFill>
                            <a:schemeClr val="bg1"/>
                          </a:solidFill>
                          <a:latin typeface="+mn-ea"/>
                          <a:ea typeface="+mn-ea"/>
                        </a:rPr>
                        <a:t>エンタメ</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90000"/>
                        <a:lumOff val="10000"/>
                      </a:schemeClr>
                    </a:solidFill>
                  </a:tcPr>
                </a:tc>
                <a:tc>
                  <a:txBody>
                    <a:bodyPr/>
                    <a:lstStyle/>
                    <a:p>
                      <a:pPr algn="ctr"/>
                      <a:r>
                        <a:rPr lang="ja-JP" altLang="en-US" sz="900" b="1" dirty="0">
                          <a:solidFill>
                            <a:schemeClr val="bg1"/>
                          </a:solidFill>
                          <a:latin typeface="+mn-ea"/>
                          <a:ea typeface="+mn-ea"/>
                        </a:rPr>
                        <a:t>旅行</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90000"/>
                        <a:lumOff val="10000"/>
                      </a:schemeClr>
                    </a:solidFill>
                  </a:tcPr>
                </a:tc>
                <a:tc>
                  <a:txBody>
                    <a:bodyPr/>
                    <a:lstStyle/>
                    <a:p>
                      <a:pPr algn="ctr"/>
                      <a:r>
                        <a:rPr kumimoji="1" lang="ja-JP" altLang="en-US" sz="900" b="1" dirty="0">
                          <a:solidFill>
                            <a:schemeClr val="bg1"/>
                          </a:solidFill>
                          <a:latin typeface="+mn-ea"/>
                          <a:ea typeface="+mn-ea"/>
                        </a:rPr>
                        <a:t>行政</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90000"/>
                        <a:lumOff val="10000"/>
                      </a:schemeClr>
                    </a:solidFill>
                  </a:tcPr>
                </a:tc>
                <a:extLst>
                  <a:ext uri="{0D108BD9-81ED-4DB2-BD59-A6C34878D82A}">
                    <a16:rowId xmlns:a16="http://schemas.microsoft.com/office/drawing/2014/main" val="3368121838"/>
                  </a:ext>
                </a:extLst>
              </a:tr>
              <a:tr h="170702">
                <a:tc rowSpan="13">
                  <a:txBody>
                    <a:bodyPr/>
                    <a:lstStyle/>
                    <a:p>
                      <a:r>
                        <a:rPr kumimoji="1" lang="ja-JP" altLang="en-US" sz="1200" b="1" dirty="0">
                          <a:solidFill>
                            <a:schemeClr val="bg1"/>
                          </a:solidFill>
                          <a:latin typeface="+mn-ea"/>
                          <a:ea typeface="+mn-ea"/>
                        </a:rPr>
                        <a:t>欧州</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90000"/>
                        <a:lumOff val="10000"/>
                      </a:schemeClr>
                    </a:solidFill>
                  </a:tcPr>
                </a:tc>
                <a:tc rowSpan="8">
                  <a:txBody>
                    <a:bodyPr/>
                    <a:lstStyle/>
                    <a:p>
                      <a:pPr algn="l"/>
                      <a:r>
                        <a:rPr kumimoji="1" lang="ja-JP" altLang="en-US" sz="1200" b="1" dirty="0">
                          <a:solidFill>
                            <a:schemeClr val="bg1"/>
                          </a:solidFill>
                          <a:latin typeface="+mn-ea"/>
                          <a:ea typeface="+mn-ea"/>
                        </a:rPr>
                        <a:t>ドイツ</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lumMod val="90000"/>
                        <a:lumOff val="10000"/>
                      </a:schemeClr>
                    </a:solidFill>
                  </a:tcPr>
                </a:tc>
                <a:tc>
                  <a:txBody>
                    <a:bodyPr/>
                    <a:lstStyle/>
                    <a:p>
                      <a:r>
                        <a:rPr kumimoji="1" lang="en-US" altLang="ja-JP" sz="1100" dirty="0">
                          <a:latin typeface="+mn-ea"/>
                          <a:ea typeface="+mn-ea"/>
                        </a:rPr>
                        <a:t>ONCE</a:t>
                      </a:r>
                      <a:r>
                        <a:rPr kumimoji="1" lang="ja-JP" altLang="en-US" sz="1100" dirty="0">
                          <a:latin typeface="+mn-ea"/>
                          <a:ea typeface="+mn-ea"/>
                        </a:rPr>
                        <a:t>：地域・自治体の特典サービスの利用促進への活用</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kumimoji="1" lang="ja-JP" altLang="en-US" sz="1200" dirty="0">
                          <a:latin typeface="+mn-ea"/>
                          <a:ea typeface="+mn-ea"/>
                        </a:rPr>
                        <a:t>●</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kumimoji="1" lang="ja-JP" altLang="en-US" sz="1200" dirty="0">
                          <a:latin typeface="+mn-ea"/>
                          <a:ea typeface="+mn-ea"/>
                        </a:rPr>
                        <a:t>●</a:t>
                      </a:r>
                      <a:endParaRPr kumimoji="1" lang="ja-JP" altLang="en-US" sz="1200" dirty="0">
                        <a:solidFill>
                          <a:srgbClr val="FF0000"/>
                        </a:solidFill>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257785300"/>
                  </a:ext>
                </a:extLst>
              </a:tr>
              <a:tr h="170702">
                <a:tc vMerge="1">
                  <a:txBody>
                    <a:bodyPr/>
                    <a:lstStyle/>
                    <a:p>
                      <a:endParaRPr kumimoji="1" lang="ja-JP" altLang="en-US"/>
                    </a:p>
                  </a:txBody>
                  <a:tcPr/>
                </a:tc>
                <a:tc vMerge="1">
                  <a:txBody>
                    <a:bodyPr/>
                    <a:lstStyle/>
                    <a:p>
                      <a:pPr algn="l"/>
                      <a:endParaRPr kumimoji="1" lang="ja-JP" altLang="en-US" sz="1200" b="1" dirty="0">
                        <a:solidFill>
                          <a:schemeClr val="bg1"/>
                        </a:solidFill>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lumMod val="90000"/>
                        <a:lumOff val="10000"/>
                      </a:schemeClr>
                    </a:solidFill>
                  </a:tcPr>
                </a:tc>
                <a:tc>
                  <a:txBody>
                    <a:bodyPr/>
                    <a:lstStyle/>
                    <a:p>
                      <a:r>
                        <a:rPr kumimoji="1" lang="en-US" altLang="ja-JP" sz="1100" dirty="0">
                          <a:latin typeface="+mn-ea"/>
                          <a:ea typeface="+mn-ea"/>
                        </a:rPr>
                        <a:t>SDIKA</a:t>
                      </a:r>
                      <a:r>
                        <a:rPr kumimoji="1" lang="ja-JP" altLang="en-US" sz="1100" dirty="0">
                          <a:latin typeface="+mn-ea"/>
                          <a:ea typeface="+mn-ea"/>
                        </a:rPr>
                        <a:t>：安全で迅速な骨髄提供</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kumimoji="1" lang="ja-JP" altLang="en-US" sz="1200" dirty="0">
                          <a:latin typeface="+mn-ea"/>
                          <a:ea typeface="+mn-ea"/>
                        </a:rPr>
                        <a:t>●</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solidFill>
                          <a:srgbClr val="FF0000"/>
                        </a:solidFill>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976644324"/>
                  </a:ext>
                </a:extLst>
              </a:tr>
              <a:tr h="170702">
                <a:tc vMerge="1">
                  <a:txBody>
                    <a:bodyPr/>
                    <a:lstStyle/>
                    <a:p>
                      <a:endParaRPr kumimoji="1" lang="ja-JP" altLang="en-US"/>
                    </a:p>
                  </a:txBody>
                  <a:tcPr/>
                </a:tc>
                <a:tc vMerge="1">
                  <a:txBody>
                    <a:bodyPr/>
                    <a:lstStyle/>
                    <a:p>
                      <a:pPr algn="l"/>
                      <a:endParaRPr kumimoji="1" lang="ja-JP" altLang="en-US" sz="1200" b="1" dirty="0">
                        <a:solidFill>
                          <a:schemeClr val="bg1"/>
                        </a:solidFill>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lumMod val="90000"/>
                        <a:lumOff val="10000"/>
                      </a:schemeClr>
                    </a:solidFill>
                  </a:tcPr>
                </a:tc>
                <a:tc>
                  <a:txBody>
                    <a:bodyPr/>
                    <a:lstStyle/>
                    <a:p>
                      <a:r>
                        <a:rPr kumimoji="1" lang="en-US" altLang="ja-JP" sz="1100" dirty="0">
                          <a:latin typeface="+mn-ea"/>
                          <a:ea typeface="+mn-ea"/>
                        </a:rPr>
                        <a:t>SDIKA</a:t>
                      </a:r>
                      <a:r>
                        <a:rPr kumimoji="1" lang="ja-JP" altLang="en-US" sz="1100" dirty="0">
                          <a:latin typeface="+mn-ea"/>
                          <a:ea typeface="+mn-ea"/>
                        </a:rPr>
                        <a:t>：ビジネスの立ち上げ加速</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kumimoji="1" lang="ja-JP" altLang="en-US" sz="1200" dirty="0">
                          <a:latin typeface="+mn-ea"/>
                          <a:ea typeface="+mn-ea"/>
                        </a:rPr>
                        <a:t>●</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kumimoji="1" lang="ja-JP" altLang="en-US" sz="1200" dirty="0">
                          <a:latin typeface="+mn-ea"/>
                          <a:ea typeface="+mn-ea"/>
                        </a:rPr>
                        <a:t>●</a:t>
                      </a:r>
                      <a:endParaRPr kumimoji="1" lang="ja-JP" altLang="en-US" sz="1200" dirty="0">
                        <a:solidFill>
                          <a:srgbClr val="FF0000"/>
                        </a:solidFill>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2940611414"/>
                  </a:ext>
                </a:extLst>
              </a:tr>
              <a:tr h="170702">
                <a:tc vMerge="1">
                  <a:txBody>
                    <a:bodyPr/>
                    <a:lstStyle/>
                    <a:p>
                      <a:endParaRPr kumimoji="1" lang="ja-JP" altLang="en-US"/>
                    </a:p>
                  </a:txBody>
                  <a:tcPr/>
                </a:tc>
                <a:tc vMerge="1">
                  <a:txBody>
                    <a:bodyPr/>
                    <a:lstStyle/>
                    <a:p>
                      <a:pPr algn="l"/>
                      <a:endParaRPr kumimoji="1" lang="ja-JP" altLang="en-US" sz="1200" b="1" dirty="0">
                        <a:solidFill>
                          <a:schemeClr val="bg1"/>
                        </a:solidFill>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lumMod val="90000"/>
                        <a:lumOff val="10000"/>
                      </a:schemeClr>
                    </a:solidFill>
                  </a:tcPr>
                </a:tc>
                <a:tc>
                  <a:txBody>
                    <a:bodyPr/>
                    <a:lstStyle/>
                    <a:p>
                      <a:r>
                        <a:rPr kumimoji="1" lang="en-US" altLang="ja-JP" sz="1100" dirty="0">
                          <a:latin typeface="+mn-ea"/>
                          <a:ea typeface="+mn-ea"/>
                        </a:rPr>
                        <a:t>SDIKA</a:t>
                      </a:r>
                      <a:r>
                        <a:rPr kumimoji="1" lang="ja-JP" altLang="en-US" sz="1100" dirty="0">
                          <a:latin typeface="+mn-ea"/>
                          <a:ea typeface="+mn-ea"/>
                        </a:rPr>
                        <a:t>：建築業の申請・許可プロセスの加速化</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kumimoji="1" lang="ja-JP" altLang="en-US" sz="1200" dirty="0">
                          <a:latin typeface="+mn-ea"/>
                          <a:ea typeface="+mn-ea"/>
                        </a:rPr>
                        <a:t>●</a:t>
                      </a:r>
                      <a:endParaRPr kumimoji="1" lang="ja-JP" altLang="en-US" sz="1200" dirty="0">
                        <a:solidFill>
                          <a:srgbClr val="FF0000"/>
                        </a:solidFill>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08364233"/>
                  </a:ext>
                </a:extLst>
              </a:tr>
              <a:tr h="170702">
                <a:tc vMerge="1">
                  <a:txBody>
                    <a:bodyPr/>
                    <a:lstStyle/>
                    <a:p>
                      <a:endParaRPr kumimoji="1" lang="ja-JP" altLang="en-US"/>
                    </a:p>
                  </a:txBody>
                  <a:tcPr/>
                </a:tc>
                <a:tc vMerge="1">
                  <a:txBody>
                    <a:bodyPr/>
                    <a:lstStyle/>
                    <a:p>
                      <a:pPr algn="l"/>
                      <a:endParaRPr kumimoji="1" lang="ja-JP" altLang="en-US" sz="1200" b="1" dirty="0">
                        <a:solidFill>
                          <a:schemeClr val="bg1"/>
                        </a:solidFill>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lumMod val="90000"/>
                        <a:lumOff val="10000"/>
                      </a:schemeClr>
                    </a:solidFill>
                  </a:tcPr>
                </a:tc>
                <a:tc>
                  <a:txBody>
                    <a:bodyPr/>
                    <a:lstStyle/>
                    <a:p>
                      <a:r>
                        <a:rPr kumimoji="1" lang="en-US" altLang="ja-JP" sz="1100" dirty="0" err="1">
                          <a:latin typeface="+mn-ea"/>
                          <a:ea typeface="+mn-ea"/>
                        </a:rPr>
                        <a:t>IDunion</a:t>
                      </a:r>
                      <a:r>
                        <a:rPr kumimoji="1" lang="ja-JP" altLang="en-US" sz="1100" dirty="0">
                          <a:latin typeface="+mn-ea"/>
                          <a:ea typeface="+mn-ea"/>
                        </a:rPr>
                        <a:t>：教育プログラムにおける記録やその証明の一元管理</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kumimoji="1" lang="ja-JP" altLang="en-US" sz="1200" dirty="0">
                          <a:latin typeface="+mn-ea"/>
                          <a:ea typeface="+mn-ea"/>
                        </a:rPr>
                        <a:t>●</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solidFill>
                          <a:srgbClr val="FF0000"/>
                        </a:solidFill>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2334516037"/>
                  </a:ext>
                </a:extLst>
              </a:tr>
              <a:tr h="170702">
                <a:tc vMerge="1">
                  <a:txBody>
                    <a:bodyPr/>
                    <a:lstStyle/>
                    <a:p>
                      <a:endParaRPr kumimoji="1" lang="ja-JP" altLang="en-US"/>
                    </a:p>
                  </a:txBody>
                  <a:tcPr/>
                </a:tc>
                <a:tc vMerge="1">
                  <a:txBody>
                    <a:bodyPr/>
                    <a:lstStyle/>
                    <a:p>
                      <a:pPr algn="l"/>
                      <a:endParaRPr kumimoji="1" lang="ja-JP" altLang="en-US" sz="1200" b="1" dirty="0">
                        <a:solidFill>
                          <a:schemeClr val="bg1"/>
                        </a:solidFill>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lumMod val="90000"/>
                        <a:lumOff val="10000"/>
                      </a:schemeClr>
                    </a:solidFill>
                  </a:tcPr>
                </a:tc>
                <a:tc>
                  <a:txBody>
                    <a:bodyPr/>
                    <a:lstStyle/>
                    <a:p>
                      <a:r>
                        <a:rPr kumimoji="1" lang="en-US" altLang="ja-JP" sz="1100" dirty="0" err="1">
                          <a:latin typeface="+mn-ea"/>
                          <a:ea typeface="+mn-ea"/>
                        </a:rPr>
                        <a:t>IDunion</a:t>
                      </a:r>
                      <a:r>
                        <a:rPr kumimoji="1" lang="ja-JP" altLang="en-US" sz="1100" dirty="0">
                          <a:latin typeface="+mn-ea"/>
                          <a:ea typeface="+mn-ea"/>
                        </a:rPr>
                        <a:t>：</a:t>
                      </a:r>
                      <a:r>
                        <a:rPr kumimoji="1" lang="en-US" altLang="ja-JP" sz="1100" dirty="0">
                          <a:latin typeface="+mn-ea"/>
                          <a:ea typeface="+mn-ea"/>
                        </a:rPr>
                        <a:t>2</a:t>
                      </a:r>
                      <a:r>
                        <a:rPr kumimoji="1" lang="ja-JP" altLang="en-US" sz="1100" dirty="0">
                          <a:latin typeface="+mn-ea"/>
                          <a:ea typeface="+mn-ea"/>
                        </a:rPr>
                        <a:t>要素認証なしでの安全な支払い</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lvl="0" indent="0" algn="ctr" defTabSz="609559" rtl="0" eaLnBrk="1" fontAlgn="auto" latinLnBrk="0" hangingPunct="1">
                        <a:lnSpc>
                          <a:spcPct val="100000"/>
                        </a:lnSpc>
                        <a:spcBef>
                          <a:spcPts val="0"/>
                        </a:spcBef>
                        <a:spcAft>
                          <a:spcPts val="0"/>
                        </a:spcAft>
                        <a:buClrTx/>
                        <a:buSzTx/>
                        <a:buFontTx/>
                        <a:buNone/>
                        <a:tabLst/>
                        <a:defRPr/>
                      </a:pPr>
                      <a:r>
                        <a:rPr kumimoji="1" lang="ja-JP" altLang="en-US" sz="1200" dirty="0">
                          <a:latin typeface="+mn-ea"/>
                          <a:ea typeface="+mn-ea"/>
                        </a:rPr>
                        <a:t>●</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solidFill>
                          <a:srgbClr val="FF0000"/>
                        </a:solidFill>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329832944"/>
                  </a:ext>
                </a:extLst>
              </a:tr>
              <a:tr h="170702">
                <a:tc vMerge="1">
                  <a:txBody>
                    <a:bodyPr/>
                    <a:lstStyle/>
                    <a:p>
                      <a:endParaRPr kumimoji="1" lang="ja-JP" altLang="en-US"/>
                    </a:p>
                  </a:txBody>
                  <a:tcPr/>
                </a:tc>
                <a:tc vMerge="1">
                  <a:txBody>
                    <a:bodyPr/>
                    <a:lstStyle/>
                    <a:p>
                      <a:pPr algn="l"/>
                      <a:endParaRPr kumimoji="1" lang="ja-JP" altLang="en-US" sz="1200" b="1" dirty="0">
                        <a:solidFill>
                          <a:schemeClr val="bg1"/>
                        </a:solidFill>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lumMod val="90000"/>
                        <a:lumOff val="10000"/>
                      </a:schemeClr>
                    </a:solidFill>
                  </a:tcPr>
                </a:tc>
                <a:tc>
                  <a:txBody>
                    <a:bodyPr/>
                    <a:lstStyle/>
                    <a:p>
                      <a:r>
                        <a:rPr kumimoji="1" lang="en-US" altLang="ja-JP" sz="1100" dirty="0" err="1">
                          <a:latin typeface="+mn-ea"/>
                          <a:ea typeface="+mn-ea"/>
                        </a:rPr>
                        <a:t>IDunion</a:t>
                      </a:r>
                      <a:r>
                        <a:rPr kumimoji="1" lang="ja-JP" altLang="en-US" sz="1100" dirty="0">
                          <a:latin typeface="+mn-ea"/>
                          <a:ea typeface="+mn-ea"/>
                        </a:rPr>
                        <a:t>：サプライチェーンにおける効率的マスター管理データ</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kumimoji="1" lang="ja-JP" altLang="en-US" sz="1200" dirty="0">
                          <a:latin typeface="+mn-ea"/>
                          <a:ea typeface="+mn-ea"/>
                        </a:rPr>
                        <a:t>●</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solidFill>
                          <a:srgbClr val="FF0000"/>
                        </a:solidFill>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103581294"/>
                  </a:ext>
                </a:extLst>
              </a:tr>
              <a:tr h="170702">
                <a:tc vMerge="1">
                  <a:txBody>
                    <a:bodyPr/>
                    <a:lstStyle/>
                    <a:p>
                      <a:endParaRPr kumimoji="1" lang="ja-JP" altLang="en-US"/>
                    </a:p>
                  </a:txBody>
                  <a:tcPr/>
                </a:tc>
                <a:tc vMerge="1">
                  <a:txBody>
                    <a:bodyPr/>
                    <a:lstStyle/>
                    <a:p>
                      <a:pPr algn="l"/>
                      <a:endParaRPr kumimoji="1" lang="ja-JP" altLang="en-US" sz="1200" b="1" dirty="0">
                        <a:solidFill>
                          <a:schemeClr val="bg1"/>
                        </a:solidFill>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lumMod val="90000"/>
                        <a:lumOff val="10000"/>
                      </a:schemeClr>
                    </a:solidFill>
                  </a:tcPr>
                </a:tc>
                <a:tc>
                  <a:txBody>
                    <a:bodyPr/>
                    <a:lstStyle/>
                    <a:p>
                      <a:r>
                        <a:rPr kumimoji="1" lang="en-US" altLang="ja-JP" sz="1100" dirty="0" err="1">
                          <a:latin typeface="+mn-ea"/>
                          <a:ea typeface="+mn-ea"/>
                        </a:rPr>
                        <a:t>myEGO</a:t>
                      </a:r>
                      <a:endParaRPr kumimoji="1" lang="ja-JP" altLang="en-US" sz="1100" dirty="0">
                        <a:latin typeface="+mn-ea"/>
                        <a:ea typeface="+mn-ea"/>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kumimoji="1" lang="ja-JP" altLang="en-US" sz="1200" dirty="0">
                          <a:latin typeface="+mn-ea"/>
                          <a:ea typeface="+mn-ea"/>
                        </a:rPr>
                        <a:t>●</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613923994"/>
                  </a:ext>
                </a:extLst>
              </a:tr>
              <a:tr h="170702">
                <a:tc vMerge="1">
                  <a:txBody>
                    <a:bodyPr/>
                    <a:lstStyle/>
                    <a:p>
                      <a:endParaRPr kumimoji="1" lang="ja-JP" altLang="en-US" sz="1200" dirty="0"/>
                    </a:p>
                  </a:txBody>
                  <a:tcPr/>
                </a:tc>
                <a:tc rowSpan="5">
                  <a:txBody>
                    <a:bodyPr/>
                    <a:lstStyle/>
                    <a:p>
                      <a:pPr algn="l"/>
                      <a:r>
                        <a:rPr kumimoji="1" lang="ja-JP" altLang="en-US" sz="1200" b="1" dirty="0">
                          <a:solidFill>
                            <a:schemeClr val="bg1"/>
                          </a:solidFill>
                          <a:latin typeface="+mn-ea"/>
                          <a:ea typeface="+mn-ea"/>
                        </a:rPr>
                        <a:t>イギリス</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90000"/>
                        <a:lumOff val="10000"/>
                      </a:schemeClr>
                    </a:solidFill>
                  </a:tcPr>
                </a:tc>
                <a:tc>
                  <a:txBody>
                    <a:bodyPr/>
                    <a:lstStyle/>
                    <a:p>
                      <a:r>
                        <a:rPr kumimoji="1" lang="ja-JP" altLang="en-US" sz="1100" dirty="0">
                          <a:latin typeface="+mn-ea"/>
                          <a:ea typeface="+mn-ea"/>
                        </a:rPr>
                        <a:t>映画館における「年齢証明」の簡易化</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kumimoji="1" lang="ja-JP" altLang="en-US" sz="1200" dirty="0">
                          <a:latin typeface="+mn-ea"/>
                          <a:ea typeface="+mn-ea"/>
                        </a:rPr>
                        <a:t>●</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385006718"/>
                  </a:ext>
                </a:extLst>
              </a:tr>
              <a:tr h="284503">
                <a:tc vMerge="1">
                  <a:txBody>
                    <a:bodyPr/>
                    <a:lstStyle/>
                    <a:p>
                      <a:endParaRPr kumimoji="1" lang="ja-JP" altLang="en-US" sz="1200" dirty="0"/>
                    </a:p>
                  </a:txBody>
                  <a:tcPr/>
                </a:tc>
                <a:tc vMerge="1">
                  <a:txBody>
                    <a:bodyPr/>
                    <a:lstStyle/>
                    <a:p>
                      <a:endParaRPr kumimoji="1" lang="ja-JP" altLang="en-US" sz="12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90000"/>
                        <a:lumOff val="10000"/>
                      </a:schemeClr>
                    </a:solidFill>
                  </a:tcPr>
                </a:tc>
                <a:tc>
                  <a:txBody>
                    <a:bodyPr/>
                    <a:lstStyle/>
                    <a:p>
                      <a:r>
                        <a:rPr kumimoji="1" lang="ja-JP" altLang="en-US" sz="1100" dirty="0">
                          <a:latin typeface="+mn-ea"/>
                          <a:ea typeface="+mn-ea"/>
                        </a:rPr>
                        <a:t>英国金融サービス向けのデジタル</a:t>
                      </a:r>
                      <a:r>
                        <a:rPr kumimoji="1" lang="en-US" altLang="ja-JP" sz="1100" dirty="0">
                          <a:latin typeface="+mn-ea"/>
                          <a:ea typeface="+mn-ea"/>
                        </a:rPr>
                        <a:t>ID</a:t>
                      </a:r>
                      <a:r>
                        <a:rPr kumimoji="1" lang="ja-JP" altLang="en-US" sz="1100" dirty="0">
                          <a:latin typeface="+mn-ea"/>
                          <a:ea typeface="+mn-ea"/>
                        </a:rPr>
                        <a:t>スキームの構築</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kumimoji="1" lang="ja-JP" altLang="en-US" sz="1200" dirty="0">
                          <a:latin typeface="+mn-ea"/>
                          <a:ea typeface="+mn-ea"/>
                        </a:rPr>
                        <a:t>●</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2842430131"/>
                  </a:ext>
                </a:extLst>
              </a:tr>
              <a:tr h="170702">
                <a:tc vMerge="1">
                  <a:txBody>
                    <a:bodyPr/>
                    <a:lstStyle/>
                    <a:p>
                      <a:endParaRPr kumimoji="1" lang="ja-JP" altLang="en-US" sz="1200" dirty="0"/>
                    </a:p>
                  </a:txBody>
                  <a:tcPr/>
                </a:tc>
                <a:tc vMerge="1">
                  <a:txBody>
                    <a:bodyPr/>
                    <a:lstStyle/>
                    <a:p>
                      <a:endParaRPr kumimoji="1" lang="ja-JP" altLang="en-US" sz="12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90000"/>
                        <a:lumOff val="10000"/>
                      </a:schemeClr>
                    </a:solidFill>
                  </a:tcPr>
                </a:tc>
                <a:tc>
                  <a:txBody>
                    <a:bodyPr/>
                    <a:lstStyle/>
                    <a:p>
                      <a:r>
                        <a:rPr kumimoji="1" lang="ja-JP" altLang="en-US" sz="1100" dirty="0">
                          <a:latin typeface="+mn-ea"/>
                          <a:ea typeface="+mn-ea"/>
                        </a:rPr>
                        <a:t>不動産に係るデジタルアイデンティティ活用</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kumimoji="1" lang="ja-JP" altLang="en-US" sz="1200" dirty="0">
                          <a:latin typeface="+mn-ea"/>
                          <a:ea typeface="+mn-ea"/>
                        </a:rPr>
                        <a:t>●</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2391255974"/>
                  </a:ext>
                </a:extLst>
              </a:tr>
              <a:tr h="284503">
                <a:tc vMerge="1">
                  <a:txBody>
                    <a:bodyPr/>
                    <a:lstStyle/>
                    <a:p>
                      <a:endParaRPr kumimoji="1" lang="ja-JP" altLang="en-US" sz="1200" dirty="0"/>
                    </a:p>
                  </a:txBody>
                  <a:tcPr/>
                </a:tc>
                <a:tc vMerge="1">
                  <a:txBody>
                    <a:bodyPr/>
                    <a:lstStyle/>
                    <a:p>
                      <a:endParaRPr kumimoji="1" lang="ja-JP" altLang="en-US" sz="12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90000"/>
                        <a:lumOff val="10000"/>
                      </a:schemeClr>
                    </a:solidFill>
                  </a:tcPr>
                </a:tc>
                <a:tc>
                  <a:txBody>
                    <a:bodyPr/>
                    <a:lstStyle/>
                    <a:p>
                      <a:r>
                        <a:rPr kumimoji="1" lang="ja-JP" altLang="en-US" sz="1100" dirty="0">
                          <a:latin typeface="+mn-ea"/>
                          <a:ea typeface="+mn-ea"/>
                        </a:rPr>
                        <a:t>医療従事者のオンボーディング・トレーニングの効率化</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kumimoji="1" lang="ja-JP" altLang="en-US" sz="1200" dirty="0">
                          <a:latin typeface="+mn-ea"/>
                          <a:ea typeface="+mn-ea"/>
                        </a:rPr>
                        <a:t>●</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3826652853"/>
                  </a:ext>
                </a:extLst>
              </a:tr>
              <a:tr h="170702">
                <a:tc vMerge="1">
                  <a:txBody>
                    <a:bodyPr/>
                    <a:lstStyle/>
                    <a:p>
                      <a:endParaRPr kumimoji="1" lang="ja-JP" altLang="en-US" sz="1200" dirty="0"/>
                    </a:p>
                  </a:txBody>
                  <a:tcPr/>
                </a:tc>
                <a:tc vMerge="1">
                  <a:txBody>
                    <a:bodyPr/>
                    <a:lstStyle/>
                    <a:p>
                      <a:endParaRPr kumimoji="1" lang="ja-JP" altLang="en-US" sz="12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90000"/>
                        <a:lumOff val="10000"/>
                      </a:schemeClr>
                    </a:solidFill>
                  </a:tcPr>
                </a:tc>
                <a:tc>
                  <a:txBody>
                    <a:bodyPr/>
                    <a:lstStyle/>
                    <a:p>
                      <a:r>
                        <a:rPr kumimoji="1" lang="ja-JP" altLang="en-US" sz="1100" dirty="0">
                          <a:latin typeface="+mn-ea"/>
                          <a:ea typeface="+mn-ea"/>
                        </a:rPr>
                        <a:t>患者の「痛み」管理の効率化</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kumimoji="1" lang="ja-JP" altLang="en-US" sz="1200" dirty="0">
                          <a:latin typeface="+mn-ea"/>
                          <a:ea typeface="+mn-ea"/>
                        </a:rPr>
                        <a:t>●</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3204109734"/>
                  </a:ext>
                </a:extLst>
              </a:tr>
            </a:tbl>
          </a:graphicData>
        </a:graphic>
      </p:graphicFrame>
    </p:spTree>
    <p:extLst>
      <p:ext uri="{BB962C8B-B14F-4D97-AF65-F5344CB8AC3E}">
        <p14:creationId xmlns:p14="http://schemas.microsoft.com/office/powerpoint/2010/main" val="3321559601"/>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タイトル 7"/>
          <p:cNvSpPr>
            <a:spLocks noGrp="1"/>
          </p:cNvSpPr>
          <p:nvPr>
            <p:ph type="title"/>
          </p:nvPr>
        </p:nvSpPr>
        <p:spPr>
          <a:xfrm>
            <a:off x="331490" y="164692"/>
            <a:ext cx="9243021" cy="497459"/>
          </a:xfrm>
        </p:spPr>
        <p:txBody>
          <a:bodyPr>
            <a:normAutofit fontScale="90000"/>
          </a:bodyPr>
          <a:lstStyle/>
          <a:p>
            <a:r>
              <a:rPr lang="en-US" altLang="ja-JP" sz="1100" dirty="0">
                <a:solidFill>
                  <a:srgbClr val="002060"/>
                </a:solidFill>
              </a:rPr>
              <a:t>3.3.5</a:t>
            </a:r>
            <a:r>
              <a:rPr lang="ja-JP" altLang="en-US" sz="1100" dirty="0">
                <a:solidFill>
                  <a:srgbClr val="002060"/>
                </a:solidFill>
              </a:rPr>
              <a:t>　自己主権型／分散型アイデンティティに関する取り組みに関する総括　</a:t>
            </a:r>
            <a:r>
              <a:rPr lang="en-US" altLang="ja-JP" sz="1400" dirty="0">
                <a:solidFill>
                  <a:srgbClr val="002060"/>
                </a:solidFill>
              </a:rPr>
              <a:t/>
            </a:r>
            <a:br>
              <a:rPr lang="en-US" altLang="ja-JP" sz="1400" dirty="0">
                <a:solidFill>
                  <a:srgbClr val="002060"/>
                </a:solidFill>
              </a:rPr>
            </a:br>
            <a:r>
              <a:rPr lang="ja-JP" altLang="en-US" sz="2000" dirty="0">
                <a:solidFill>
                  <a:srgbClr val="002060"/>
                </a:solidFill>
              </a:rPr>
              <a:t>自己主権型／分散型アイデンティティに関するユースケースの取り組み分野</a:t>
            </a:r>
            <a:endParaRPr lang="ja-JP" altLang="en-US" sz="3100" b="1" spc="0" dirty="0">
              <a:solidFill>
                <a:srgbClr val="002060"/>
              </a:solidFill>
            </a:endParaRPr>
          </a:p>
        </p:txBody>
      </p:sp>
      <p:sp>
        <p:nvSpPr>
          <p:cNvPr id="10" name="正方形/長方形 9"/>
          <p:cNvSpPr/>
          <p:nvPr/>
        </p:nvSpPr>
        <p:spPr>
          <a:xfrm>
            <a:off x="8260080" y="74294"/>
            <a:ext cx="1314431" cy="186395"/>
          </a:xfrm>
          <a:prstGeom prst="rect">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政府の取り組み</a:t>
            </a:r>
          </a:p>
        </p:txBody>
      </p:sp>
      <p:sp>
        <p:nvSpPr>
          <p:cNvPr id="13" name="正方形/長方形 12"/>
          <p:cNvSpPr/>
          <p:nvPr/>
        </p:nvSpPr>
        <p:spPr>
          <a:xfrm>
            <a:off x="8260080" y="287160"/>
            <a:ext cx="1314431" cy="186395"/>
          </a:xfrm>
          <a:prstGeom prst="rect">
            <a:avLst/>
          </a:prstGeom>
          <a:solidFill>
            <a:schemeClr val="accent2">
              <a:lumMod val="25000"/>
              <a:lumOff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ユースケース</a:t>
            </a:r>
          </a:p>
        </p:txBody>
      </p:sp>
      <p:sp>
        <p:nvSpPr>
          <p:cNvPr id="17" name="コンテンツ プレースホルダー 1"/>
          <p:cNvSpPr txBox="1">
            <a:spLocks/>
          </p:cNvSpPr>
          <p:nvPr/>
        </p:nvSpPr>
        <p:spPr>
          <a:xfrm>
            <a:off x="337810" y="608763"/>
            <a:ext cx="9410530" cy="1002662"/>
          </a:xfrm>
          <a:prstGeom prst="rect">
            <a:avLst/>
          </a:prstGeom>
          <a:ln>
            <a:noFill/>
          </a:ln>
        </p:spPr>
        <p:txBody>
          <a:bodyPr/>
          <a:lstStyle>
            <a:lvl1pPr marL="0" indent="0" algn="l" defTabSz="609559" rtl="0" eaLnBrk="1" fontAlgn="base" hangingPunct="1">
              <a:spcBef>
                <a:spcPct val="20000"/>
              </a:spcBef>
              <a:spcAft>
                <a:spcPct val="0"/>
              </a:spcAft>
              <a:buFont typeface="Arial" pitchFamily="34" charset="0"/>
              <a:buNone/>
              <a:defRPr kumimoji="1" sz="2000" kern="1200">
                <a:solidFill>
                  <a:schemeClr val="tx1"/>
                </a:solidFill>
                <a:latin typeface="+mn-ea"/>
                <a:ea typeface="+mn-ea"/>
                <a:cs typeface="Arial"/>
              </a:defRPr>
            </a:lvl1pPr>
            <a:lvl2pPr marL="910105" indent="-300545"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2pPr>
            <a:lvl3pPr marL="1454051" indent="-234935"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3pPr>
            <a:lvl4pPr marL="2059377" indent="-230703"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4pPr>
            <a:lvl5pPr marL="2666818" indent="-228585"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a:lstStyle>
          <a:p>
            <a:pPr lvl="0">
              <a:defRPr/>
            </a:pPr>
            <a:r>
              <a:rPr lang="ja-JP" altLang="en-US" sz="1600" b="1" dirty="0">
                <a:solidFill>
                  <a:srgbClr val="000000">
                    <a:lumMod val="85000"/>
                    <a:lumOff val="15000"/>
                  </a:srgbClr>
                </a:solidFill>
              </a:rPr>
              <a:t>ユースケースの取り組み分野では、</a:t>
            </a:r>
            <a:r>
              <a:rPr lang="ja-JP" altLang="en-US" sz="1600" b="1" u="sng" dirty="0">
                <a:solidFill>
                  <a:srgbClr val="070F26">
                    <a:lumMod val="75000"/>
                    <a:lumOff val="25000"/>
                  </a:srgbClr>
                </a:solidFill>
              </a:rPr>
              <a:t>金融、医療、行政</a:t>
            </a:r>
            <a:r>
              <a:rPr lang="ja-JP" altLang="en-US" sz="1600" b="1" dirty="0">
                <a:solidFill>
                  <a:srgbClr val="000000"/>
                </a:solidFill>
              </a:rPr>
              <a:t>などが比較的多く見られ</a:t>
            </a:r>
            <a:r>
              <a:rPr lang="ja-JP" altLang="en-US" sz="1600" b="1" dirty="0">
                <a:solidFill>
                  <a:srgbClr val="000000">
                    <a:lumMod val="85000"/>
                    <a:lumOff val="15000"/>
                  </a:srgbClr>
                </a:solidFill>
              </a:rPr>
              <a:t>、</a:t>
            </a:r>
            <a:r>
              <a:rPr lang="ja-JP" altLang="en-US" sz="1600" b="1" u="sng" dirty="0">
                <a:solidFill>
                  <a:srgbClr val="070F26">
                    <a:lumMod val="75000"/>
                    <a:lumOff val="25000"/>
                  </a:srgbClr>
                </a:solidFill>
              </a:rPr>
              <a:t>金融取引における本人確認（</a:t>
            </a:r>
            <a:r>
              <a:rPr lang="en-US" altLang="ja-JP" sz="1600" b="1" u="sng" dirty="0">
                <a:solidFill>
                  <a:srgbClr val="070F26">
                    <a:lumMod val="75000"/>
                    <a:lumOff val="25000"/>
                  </a:srgbClr>
                </a:solidFill>
              </a:rPr>
              <a:t>KYC</a:t>
            </a:r>
            <a:r>
              <a:rPr lang="ja-JP" altLang="en-US" sz="1600" b="1" u="sng" dirty="0">
                <a:solidFill>
                  <a:srgbClr val="070F26">
                    <a:lumMod val="75000"/>
                    <a:lumOff val="25000"/>
                  </a:srgbClr>
                </a:solidFill>
              </a:rPr>
              <a:t>）や、秘匿性の高い個人情報（医療情報）の交換などの面と</a:t>
            </a:r>
            <a:r>
              <a:rPr lang="en-US" altLang="ja-JP" sz="1600" b="1" dirty="0">
                <a:solidFill>
                  <a:srgbClr val="000000">
                    <a:lumMod val="85000"/>
                    <a:lumOff val="15000"/>
                  </a:srgbClr>
                </a:solidFill>
              </a:rPr>
              <a:t>SSI</a:t>
            </a:r>
            <a:r>
              <a:rPr lang="ja-JP" altLang="en-US" sz="1600" b="1" dirty="0">
                <a:solidFill>
                  <a:srgbClr val="000000">
                    <a:lumMod val="85000"/>
                    <a:lumOff val="15000"/>
                  </a:srgbClr>
                </a:solidFill>
              </a:rPr>
              <a:t>／</a:t>
            </a:r>
            <a:r>
              <a:rPr lang="en-US" altLang="ja-JP" sz="1600" b="1" dirty="0">
                <a:solidFill>
                  <a:srgbClr val="000000">
                    <a:lumMod val="85000"/>
                    <a:lumOff val="15000"/>
                  </a:srgbClr>
                </a:solidFill>
              </a:rPr>
              <a:t>DID</a:t>
            </a:r>
            <a:r>
              <a:rPr lang="ja-JP" altLang="en-US" sz="1600" b="1" dirty="0">
                <a:solidFill>
                  <a:srgbClr val="000000">
                    <a:lumMod val="85000"/>
                    <a:lumOff val="15000"/>
                  </a:srgbClr>
                </a:solidFill>
              </a:rPr>
              <a:t>の親和性が高いことが想定される</a:t>
            </a:r>
            <a:endParaRPr lang="en-US" altLang="ja-JP" sz="1600" b="1" dirty="0">
              <a:solidFill>
                <a:srgbClr val="000000">
                  <a:lumMod val="85000"/>
                  <a:lumOff val="15000"/>
                </a:srgbClr>
              </a:solidFill>
            </a:endParaRPr>
          </a:p>
        </p:txBody>
      </p:sp>
      <p:graphicFrame>
        <p:nvGraphicFramePr>
          <p:cNvPr id="12" name="表 11"/>
          <p:cNvGraphicFramePr>
            <a:graphicFrameLocks noGrp="1"/>
          </p:cNvGraphicFramePr>
          <p:nvPr>
            <p:extLst/>
          </p:nvPr>
        </p:nvGraphicFramePr>
        <p:xfrm>
          <a:off x="54774" y="1503665"/>
          <a:ext cx="9796443" cy="4480560"/>
        </p:xfrm>
        <a:graphic>
          <a:graphicData uri="http://schemas.openxmlformats.org/drawingml/2006/table">
            <a:tbl>
              <a:tblPr firstRow="1" bandRow="1">
                <a:tableStyleId>{5C22544A-7EE6-4342-B048-85BDC9FD1C3A}</a:tableStyleId>
              </a:tblPr>
              <a:tblGrid>
                <a:gridCol w="398940">
                  <a:extLst>
                    <a:ext uri="{9D8B030D-6E8A-4147-A177-3AD203B41FA5}">
                      <a16:colId xmlns:a16="http://schemas.microsoft.com/office/drawing/2014/main" val="1937955494"/>
                    </a:ext>
                  </a:extLst>
                </a:gridCol>
                <a:gridCol w="899606">
                  <a:extLst>
                    <a:ext uri="{9D8B030D-6E8A-4147-A177-3AD203B41FA5}">
                      <a16:colId xmlns:a16="http://schemas.microsoft.com/office/drawing/2014/main" val="1057894126"/>
                    </a:ext>
                  </a:extLst>
                </a:gridCol>
                <a:gridCol w="3166613">
                  <a:extLst>
                    <a:ext uri="{9D8B030D-6E8A-4147-A177-3AD203B41FA5}">
                      <a16:colId xmlns:a16="http://schemas.microsoft.com/office/drawing/2014/main" val="2439887616"/>
                    </a:ext>
                  </a:extLst>
                </a:gridCol>
                <a:gridCol w="471474">
                  <a:extLst>
                    <a:ext uri="{9D8B030D-6E8A-4147-A177-3AD203B41FA5}">
                      <a16:colId xmlns:a16="http://schemas.microsoft.com/office/drawing/2014/main" val="1000906593"/>
                    </a:ext>
                  </a:extLst>
                </a:gridCol>
                <a:gridCol w="471474">
                  <a:extLst>
                    <a:ext uri="{9D8B030D-6E8A-4147-A177-3AD203B41FA5}">
                      <a16:colId xmlns:a16="http://schemas.microsoft.com/office/drawing/2014/main" val="155469476"/>
                    </a:ext>
                  </a:extLst>
                </a:gridCol>
                <a:gridCol w="507742">
                  <a:extLst>
                    <a:ext uri="{9D8B030D-6E8A-4147-A177-3AD203B41FA5}">
                      <a16:colId xmlns:a16="http://schemas.microsoft.com/office/drawing/2014/main" val="2666711561"/>
                    </a:ext>
                  </a:extLst>
                </a:gridCol>
                <a:gridCol w="471474">
                  <a:extLst>
                    <a:ext uri="{9D8B030D-6E8A-4147-A177-3AD203B41FA5}">
                      <a16:colId xmlns:a16="http://schemas.microsoft.com/office/drawing/2014/main" val="4291506894"/>
                    </a:ext>
                  </a:extLst>
                </a:gridCol>
                <a:gridCol w="580276">
                  <a:extLst>
                    <a:ext uri="{9D8B030D-6E8A-4147-A177-3AD203B41FA5}">
                      <a16:colId xmlns:a16="http://schemas.microsoft.com/office/drawing/2014/main" val="1617670458"/>
                    </a:ext>
                  </a:extLst>
                </a:gridCol>
                <a:gridCol w="471474">
                  <a:extLst>
                    <a:ext uri="{9D8B030D-6E8A-4147-A177-3AD203B41FA5}">
                      <a16:colId xmlns:a16="http://schemas.microsoft.com/office/drawing/2014/main" val="603688607"/>
                    </a:ext>
                  </a:extLst>
                </a:gridCol>
                <a:gridCol w="471474">
                  <a:extLst>
                    <a:ext uri="{9D8B030D-6E8A-4147-A177-3AD203B41FA5}">
                      <a16:colId xmlns:a16="http://schemas.microsoft.com/office/drawing/2014/main" val="3838426658"/>
                    </a:ext>
                  </a:extLst>
                </a:gridCol>
                <a:gridCol w="471474">
                  <a:extLst>
                    <a:ext uri="{9D8B030D-6E8A-4147-A177-3AD203B41FA5}">
                      <a16:colId xmlns:a16="http://schemas.microsoft.com/office/drawing/2014/main" val="638268544"/>
                    </a:ext>
                  </a:extLst>
                </a:gridCol>
                <a:gridCol w="471474">
                  <a:extLst>
                    <a:ext uri="{9D8B030D-6E8A-4147-A177-3AD203B41FA5}">
                      <a16:colId xmlns:a16="http://schemas.microsoft.com/office/drawing/2014/main" val="2866586501"/>
                    </a:ext>
                  </a:extLst>
                </a:gridCol>
                <a:gridCol w="471474">
                  <a:extLst>
                    <a:ext uri="{9D8B030D-6E8A-4147-A177-3AD203B41FA5}">
                      <a16:colId xmlns:a16="http://schemas.microsoft.com/office/drawing/2014/main" val="1248890200"/>
                    </a:ext>
                  </a:extLst>
                </a:gridCol>
                <a:gridCol w="471474">
                  <a:extLst>
                    <a:ext uri="{9D8B030D-6E8A-4147-A177-3AD203B41FA5}">
                      <a16:colId xmlns:a16="http://schemas.microsoft.com/office/drawing/2014/main" val="544156714"/>
                    </a:ext>
                  </a:extLst>
                </a:gridCol>
              </a:tblGrid>
              <a:tr h="191270">
                <a:tc rowSpan="2" gridSpan="2">
                  <a:txBody>
                    <a:bodyPr/>
                    <a:lstStyle/>
                    <a:p>
                      <a:pPr algn="ctr"/>
                      <a:r>
                        <a:rPr kumimoji="1" lang="ja-JP" altLang="en-US" sz="1200" b="1" dirty="0">
                          <a:solidFill>
                            <a:schemeClr val="bg1"/>
                          </a:solidFill>
                          <a:latin typeface="+mn-ea"/>
                          <a:ea typeface="+mn-ea"/>
                        </a:rPr>
                        <a:t>国・地域</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90000"/>
                        <a:lumOff val="10000"/>
                      </a:schemeClr>
                    </a:solidFill>
                  </a:tcPr>
                </a:tc>
                <a:tc rowSpan="2" hMerge="1">
                  <a:txBody>
                    <a:bodyPr/>
                    <a:lstStyle/>
                    <a:p>
                      <a:pPr algn="ctr"/>
                      <a:endParaRPr kumimoji="1" lang="ja-JP" altLang="en-US" sz="1200" b="1" dirty="0">
                        <a:solidFill>
                          <a:schemeClr val="bg1"/>
                        </a:solidFill>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90000"/>
                        <a:lumOff val="10000"/>
                      </a:schemeClr>
                    </a:solidFill>
                  </a:tcPr>
                </a:tc>
                <a:tc rowSpan="2">
                  <a:txBody>
                    <a:bodyPr/>
                    <a:lstStyle/>
                    <a:p>
                      <a:pPr algn="ctr"/>
                      <a:r>
                        <a:rPr kumimoji="1" lang="ja-JP" altLang="en-US" sz="1200" b="1" dirty="0">
                          <a:solidFill>
                            <a:schemeClr val="bg1"/>
                          </a:solidFill>
                          <a:latin typeface="+mn-ea"/>
                          <a:ea typeface="+mn-ea"/>
                        </a:rPr>
                        <a:t>ユースケース</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90000"/>
                        <a:lumOff val="10000"/>
                      </a:schemeClr>
                    </a:solidFill>
                  </a:tcPr>
                </a:tc>
                <a:tc gridSpan="11">
                  <a:txBody>
                    <a:bodyPr/>
                    <a:lstStyle/>
                    <a:p>
                      <a:pPr algn="ctr"/>
                      <a:r>
                        <a:rPr kumimoji="1" lang="ja-JP" altLang="en-US" sz="1200" b="1" dirty="0">
                          <a:solidFill>
                            <a:schemeClr val="bg1"/>
                          </a:solidFill>
                          <a:latin typeface="+mn-ea"/>
                          <a:ea typeface="+mn-ea"/>
                        </a:rPr>
                        <a:t>分野</a:t>
                      </a:r>
                    </a:p>
                  </a:txBody>
                  <a:tcPr anchor="ctr">
                    <a:lnL w="12700" cap="flat" cmpd="sng" algn="ctr">
                      <a:solidFill>
                        <a:schemeClr val="bg1"/>
                      </a:solidFill>
                      <a:prstDash val="solid"/>
                      <a:round/>
                      <a:headEnd type="none" w="med" len="med"/>
                      <a:tailEnd type="none" w="med" len="med"/>
                    </a:lnL>
                    <a:lnB w="12700" cap="flat" cmpd="sng" algn="ctr">
                      <a:solidFill>
                        <a:schemeClr val="bg1"/>
                      </a:solidFill>
                      <a:prstDash val="solid"/>
                      <a:round/>
                      <a:headEnd type="none" w="med" len="med"/>
                      <a:tailEnd type="none" w="med" len="med"/>
                    </a:lnB>
                    <a:solidFill>
                      <a:schemeClr val="accent2">
                        <a:lumMod val="90000"/>
                        <a:lumOff val="10000"/>
                      </a:schemeClr>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pPr algn="ctr"/>
                      <a:endParaRPr kumimoji="1" lang="ja-JP" altLang="en-US" sz="1200" dirty="0"/>
                    </a:p>
                  </a:txBody>
                  <a:tcPr/>
                </a:tc>
                <a:tc hMerge="1">
                  <a:txBody>
                    <a:bodyPr/>
                    <a:lstStyle/>
                    <a:p>
                      <a:endParaRPr kumimoji="1" lang="ja-JP" altLang="en-US"/>
                    </a:p>
                  </a:txBody>
                  <a:tcPr/>
                </a:tc>
                <a:tc hMerge="1">
                  <a:txBody>
                    <a:bodyPr/>
                    <a:lstStyle/>
                    <a:p>
                      <a:pPr algn="ctr"/>
                      <a:endParaRPr kumimoji="1" lang="ja-JP" altLang="en-US" sz="1200" dirty="0"/>
                    </a:p>
                  </a:txBody>
                  <a:tcPr/>
                </a:tc>
                <a:extLst>
                  <a:ext uri="{0D108BD9-81ED-4DB2-BD59-A6C34878D82A}">
                    <a16:rowId xmlns:a16="http://schemas.microsoft.com/office/drawing/2014/main" val="801094832"/>
                  </a:ext>
                </a:extLst>
              </a:tr>
              <a:tr h="191270">
                <a:tc gridSpan="2" vMerge="1">
                  <a:txBody>
                    <a:bodyPr/>
                    <a:lstStyle/>
                    <a:p>
                      <a:endParaRPr kumimoji="1" lang="ja-JP" altLang="en-US" sz="1200" dirty="0"/>
                    </a:p>
                  </a:txBody>
                  <a:tcPr/>
                </a:tc>
                <a:tc hMerge="1" vMerge="1">
                  <a:txBody>
                    <a:bodyPr/>
                    <a:lstStyle/>
                    <a:p>
                      <a:endParaRPr kumimoji="1" lang="ja-JP" altLang="en-US" sz="1200" dirty="0"/>
                    </a:p>
                  </a:txBody>
                  <a:tcPr/>
                </a:tc>
                <a:tc vMerge="1">
                  <a:txBody>
                    <a:bodyPr/>
                    <a:lstStyle/>
                    <a:p>
                      <a:endParaRPr kumimoji="1" lang="ja-JP" altLang="en-US" sz="1200" dirty="0"/>
                    </a:p>
                  </a:txBody>
                  <a:tcPr/>
                </a:tc>
                <a:tc>
                  <a:txBody>
                    <a:bodyPr/>
                    <a:lstStyle/>
                    <a:p>
                      <a:pPr algn="ctr"/>
                      <a:r>
                        <a:rPr kumimoji="1" lang="ja-JP" altLang="en-US" sz="900" b="1" dirty="0">
                          <a:solidFill>
                            <a:schemeClr val="bg1"/>
                          </a:solidFill>
                          <a:latin typeface="+mn-ea"/>
                          <a:ea typeface="+mn-ea"/>
                        </a:rPr>
                        <a:t>金融</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90000"/>
                        <a:lumOff val="10000"/>
                      </a:schemeClr>
                    </a:solidFill>
                  </a:tcPr>
                </a:tc>
                <a:tc>
                  <a:txBody>
                    <a:bodyPr/>
                    <a:lstStyle/>
                    <a:p>
                      <a:pPr algn="ctr"/>
                      <a:r>
                        <a:rPr kumimoji="1" lang="ja-JP" altLang="en-US" sz="900" b="1" dirty="0">
                          <a:solidFill>
                            <a:schemeClr val="bg1"/>
                          </a:solidFill>
                          <a:latin typeface="+mn-ea"/>
                          <a:ea typeface="+mn-ea"/>
                        </a:rPr>
                        <a:t>保険</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90000"/>
                        <a:lumOff val="10000"/>
                      </a:schemeClr>
                    </a:solidFill>
                  </a:tcPr>
                </a:tc>
                <a:tc>
                  <a:txBody>
                    <a:bodyPr/>
                    <a:lstStyle/>
                    <a:p>
                      <a:pPr algn="ctr"/>
                      <a:r>
                        <a:rPr kumimoji="1" lang="ja-JP" altLang="en-US" sz="800" b="1" dirty="0">
                          <a:solidFill>
                            <a:schemeClr val="bg1"/>
                          </a:solidFill>
                          <a:latin typeface="+mn-ea"/>
                          <a:ea typeface="+mn-ea"/>
                        </a:rPr>
                        <a:t>不動産</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90000"/>
                        <a:lumOff val="10000"/>
                      </a:schemeClr>
                    </a:solidFill>
                  </a:tcPr>
                </a:tc>
                <a:tc>
                  <a:txBody>
                    <a:bodyPr/>
                    <a:lstStyle/>
                    <a:p>
                      <a:pPr algn="ctr"/>
                      <a:r>
                        <a:rPr kumimoji="1" lang="ja-JP" altLang="en-US" sz="900" b="1" dirty="0">
                          <a:solidFill>
                            <a:schemeClr val="bg1"/>
                          </a:solidFill>
                          <a:latin typeface="+mn-ea"/>
                          <a:ea typeface="+mn-ea"/>
                        </a:rPr>
                        <a:t>医療</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90000"/>
                        <a:lumOff val="10000"/>
                      </a:schemeClr>
                    </a:solidFill>
                  </a:tcPr>
                </a:tc>
                <a:tc>
                  <a:txBody>
                    <a:bodyPr/>
                    <a:lstStyle/>
                    <a:p>
                      <a:pPr algn="ctr"/>
                      <a:r>
                        <a:rPr kumimoji="1" lang="ja-JP" altLang="en-US" sz="900" b="1" dirty="0">
                          <a:solidFill>
                            <a:schemeClr val="bg1"/>
                          </a:solidFill>
                          <a:latin typeface="+mn-ea"/>
                          <a:ea typeface="+mn-ea"/>
                        </a:rPr>
                        <a:t>サプライチェーン</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90000"/>
                        <a:lumOff val="10000"/>
                      </a:schemeClr>
                    </a:solidFill>
                  </a:tcPr>
                </a:tc>
                <a:tc>
                  <a:txBody>
                    <a:bodyPr/>
                    <a:lstStyle/>
                    <a:p>
                      <a:pPr algn="ctr"/>
                      <a:r>
                        <a:rPr kumimoji="1" lang="ja-JP" altLang="en-US" sz="900" b="1" dirty="0">
                          <a:solidFill>
                            <a:schemeClr val="bg1"/>
                          </a:solidFill>
                          <a:latin typeface="+mn-ea"/>
                          <a:ea typeface="+mn-ea"/>
                        </a:rPr>
                        <a:t>交通</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90000"/>
                        <a:lumOff val="10000"/>
                      </a:schemeClr>
                    </a:solidFill>
                  </a:tcPr>
                </a:tc>
                <a:tc>
                  <a:txBody>
                    <a:bodyPr/>
                    <a:lstStyle/>
                    <a:p>
                      <a:pPr algn="ctr"/>
                      <a:r>
                        <a:rPr kumimoji="1" lang="ja-JP" altLang="en-US" sz="900" b="1" dirty="0">
                          <a:solidFill>
                            <a:schemeClr val="bg1"/>
                          </a:solidFill>
                          <a:latin typeface="+mn-ea"/>
                          <a:ea typeface="+mn-ea"/>
                        </a:rPr>
                        <a:t>教育</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90000"/>
                        <a:lumOff val="10000"/>
                      </a:schemeClr>
                    </a:solidFill>
                  </a:tcPr>
                </a:tc>
                <a:tc>
                  <a:txBody>
                    <a:bodyPr/>
                    <a:lstStyle/>
                    <a:p>
                      <a:pPr algn="ctr"/>
                      <a:r>
                        <a:rPr lang="ja-JP" altLang="en-US" sz="900" b="1" dirty="0">
                          <a:solidFill>
                            <a:schemeClr val="bg1"/>
                          </a:solidFill>
                          <a:latin typeface="+mn-ea"/>
                          <a:ea typeface="+mn-ea"/>
                        </a:rPr>
                        <a:t>小売</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90000"/>
                        <a:lumOff val="10000"/>
                      </a:schemeClr>
                    </a:solidFill>
                  </a:tcPr>
                </a:tc>
                <a:tc>
                  <a:txBody>
                    <a:bodyPr/>
                    <a:lstStyle/>
                    <a:p>
                      <a:pPr algn="ctr"/>
                      <a:r>
                        <a:rPr lang="ja-JP" altLang="en-US" sz="800" b="1" dirty="0">
                          <a:solidFill>
                            <a:schemeClr val="bg1"/>
                          </a:solidFill>
                          <a:latin typeface="+mn-ea"/>
                          <a:ea typeface="+mn-ea"/>
                        </a:rPr>
                        <a:t>エンタメ</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90000"/>
                        <a:lumOff val="10000"/>
                      </a:schemeClr>
                    </a:solidFill>
                  </a:tcPr>
                </a:tc>
                <a:tc>
                  <a:txBody>
                    <a:bodyPr/>
                    <a:lstStyle/>
                    <a:p>
                      <a:pPr algn="ctr"/>
                      <a:r>
                        <a:rPr lang="ja-JP" altLang="en-US" sz="900" b="1" dirty="0">
                          <a:solidFill>
                            <a:schemeClr val="bg1"/>
                          </a:solidFill>
                          <a:latin typeface="+mn-ea"/>
                          <a:ea typeface="+mn-ea"/>
                        </a:rPr>
                        <a:t>旅行</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90000"/>
                        <a:lumOff val="10000"/>
                      </a:schemeClr>
                    </a:solidFill>
                  </a:tcPr>
                </a:tc>
                <a:tc>
                  <a:txBody>
                    <a:bodyPr/>
                    <a:lstStyle/>
                    <a:p>
                      <a:pPr algn="ctr"/>
                      <a:r>
                        <a:rPr kumimoji="1" lang="ja-JP" altLang="en-US" sz="900" b="1" dirty="0">
                          <a:solidFill>
                            <a:schemeClr val="bg1"/>
                          </a:solidFill>
                          <a:latin typeface="+mn-ea"/>
                          <a:ea typeface="+mn-ea"/>
                        </a:rPr>
                        <a:t>行政</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90000"/>
                        <a:lumOff val="10000"/>
                      </a:schemeClr>
                    </a:solidFill>
                  </a:tcPr>
                </a:tc>
                <a:extLst>
                  <a:ext uri="{0D108BD9-81ED-4DB2-BD59-A6C34878D82A}">
                    <a16:rowId xmlns:a16="http://schemas.microsoft.com/office/drawing/2014/main" val="3368121838"/>
                  </a:ext>
                </a:extLst>
              </a:tr>
              <a:tr h="191270">
                <a:tc rowSpan="7">
                  <a:txBody>
                    <a:bodyPr/>
                    <a:lstStyle/>
                    <a:p>
                      <a:r>
                        <a:rPr kumimoji="1" lang="ja-JP" altLang="en-US" sz="1200" b="1" dirty="0">
                          <a:solidFill>
                            <a:schemeClr val="bg1"/>
                          </a:solidFill>
                          <a:latin typeface="+mn-ea"/>
                          <a:ea typeface="+mn-ea"/>
                        </a:rPr>
                        <a:t>北米</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90000"/>
                        <a:lumOff val="10000"/>
                      </a:schemeClr>
                    </a:solidFill>
                  </a:tcPr>
                </a:tc>
                <a:tc rowSpan="3">
                  <a:txBody>
                    <a:bodyPr/>
                    <a:lstStyle/>
                    <a:p>
                      <a:r>
                        <a:rPr kumimoji="1" lang="ja-JP" altLang="en-US" sz="1200" b="1" dirty="0">
                          <a:solidFill>
                            <a:schemeClr val="bg1"/>
                          </a:solidFill>
                          <a:latin typeface="+mn-ea"/>
                          <a:ea typeface="+mn-ea"/>
                        </a:rPr>
                        <a:t>米国</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90000"/>
                        <a:lumOff val="10000"/>
                      </a:schemeClr>
                    </a:solidFill>
                  </a:tcPr>
                </a:tc>
                <a:tc>
                  <a:txBody>
                    <a:bodyPr/>
                    <a:lstStyle/>
                    <a:p>
                      <a:r>
                        <a:rPr kumimoji="1" lang="en-US" altLang="ja-JP" sz="1100" dirty="0">
                          <a:latin typeface="+mn-ea"/>
                          <a:ea typeface="+mn-ea"/>
                        </a:rPr>
                        <a:t>MOBI</a:t>
                      </a:r>
                      <a:endParaRPr kumimoji="1" lang="ja-JP" altLang="en-US" sz="11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kumimoji="1" lang="ja-JP" altLang="en-US" sz="1200" dirty="0">
                          <a:latin typeface="+mn-ea"/>
                          <a:ea typeface="+mn-ea"/>
                        </a:rPr>
                        <a:t>●</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2794657262"/>
                  </a:ext>
                </a:extLst>
              </a:tr>
              <a:tr h="191270">
                <a:tc vMerge="1">
                  <a:txBody>
                    <a:bodyPr/>
                    <a:lstStyle/>
                    <a:p>
                      <a:endParaRPr kumimoji="1" lang="ja-JP" altLang="en-US" sz="1200" b="1" dirty="0">
                        <a:solidFill>
                          <a:schemeClr val="bg1"/>
                        </a:solidFill>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90000"/>
                        <a:lumOff val="10000"/>
                      </a:schemeClr>
                    </a:solidFill>
                  </a:tcPr>
                </a:tc>
                <a:tc vMerge="1">
                  <a:txBody>
                    <a:bodyPr/>
                    <a:lstStyle/>
                    <a:p>
                      <a:endParaRPr kumimoji="1" lang="ja-JP" altLang="en-US" sz="1200" b="1" dirty="0">
                        <a:solidFill>
                          <a:schemeClr val="bg1"/>
                        </a:solidFill>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90000"/>
                        <a:lumOff val="10000"/>
                      </a:schemeClr>
                    </a:solidFill>
                  </a:tcPr>
                </a:tc>
                <a:tc>
                  <a:txBody>
                    <a:bodyPr/>
                    <a:lstStyle/>
                    <a:p>
                      <a:r>
                        <a:rPr kumimoji="1" lang="en-US" altLang="ja-JP" sz="1100" dirty="0" err="1">
                          <a:latin typeface="+mn-ea"/>
                          <a:ea typeface="+mn-ea"/>
                        </a:rPr>
                        <a:t>Evernym</a:t>
                      </a:r>
                      <a:r>
                        <a:rPr kumimoji="1" lang="ja-JP" altLang="en-US" sz="1100" dirty="0">
                          <a:latin typeface="+mn-ea"/>
                          <a:ea typeface="+mn-ea"/>
                        </a:rPr>
                        <a:t>の信用組合メンバー認証効率化</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kumimoji="1" lang="ja-JP" altLang="en-US" sz="1200" dirty="0">
                          <a:latin typeface="+mn-ea"/>
                          <a:ea typeface="+mn-ea"/>
                        </a:rPr>
                        <a:t>●</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2397731080"/>
                  </a:ext>
                </a:extLst>
              </a:tr>
              <a:tr h="191270">
                <a:tc vMerge="1">
                  <a:txBody>
                    <a:bodyPr/>
                    <a:lstStyle/>
                    <a:p>
                      <a:endParaRPr kumimoji="1" lang="ja-JP" altLang="en-US" sz="1200" dirty="0"/>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90000"/>
                        <a:lumOff val="10000"/>
                      </a:schemeClr>
                    </a:solidFill>
                  </a:tcPr>
                </a:tc>
                <a:tc vMerge="1">
                  <a:txBody>
                    <a:bodyPr/>
                    <a:lstStyle/>
                    <a:p>
                      <a:endParaRPr kumimoji="1" lang="ja-JP" altLang="en-US" sz="1200" b="1" dirty="0">
                        <a:solidFill>
                          <a:schemeClr val="tx1"/>
                        </a:solidFill>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90000"/>
                        <a:lumOff val="10000"/>
                      </a:schemeClr>
                    </a:solidFill>
                  </a:tcPr>
                </a:tc>
                <a:tc>
                  <a:txBody>
                    <a:bodyPr/>
                    <a:lstStyle/>
                    <a:p>
                      <a:r>
                        <a:rPr kumimoji="1" lang="en-US" altLang="ja-JP" sz="1100" dirty="0" err="1">
                          <a:solidFill>
                            <a:schemeClr val="tx1"/>
                          </a:solidFill>
                          <a:latin typeface="+mn-ea"/>
                          <a:ea typeface="+mn-ea"/>
                        </a:rPr>
                        <a:t>iRespond</a:t>
                      </a:r>
                      <a:r>
                        <a:rPr kumimoji="1" lang="ja-JP" altLang="en-US" sz="1100" dirty="0">
                          <a:solidFill>
                            <a:schemeClr val="tx1"/>
                          </a:solidFill>
                          <a:latin typeface="+mn-ea"/>
                          <a:ea typeface="+mn-ea"/>
                        </a:rPr>
                        <a:t>による難民</a:t>
                      </a:r>
                      <a:r>
                        <a:rPr kumimoji="1" lang="en-US" altLang="ja-JP" sz="1100" dirty="0">
                          <a:solidFill>
                            <a:schemeClr val="tx1"/>
                          </a:solidFill>
                          <a:latin typeface="+mn-ea"/>
                          <a:ea typeface="+mn-ea"/>
                        </a:rPr>
                        <a:t>ID</a:t>
                      </a:r>
                      <a:r>
                        <a:rPr kumimoji="1" lang="ja-JP" altLang="en-US" sz="1100" dirty="0">
                          <a:solidFill>
                            <a:schemeClr val="tx1"/>
                          </a:solidFill>
                          <a:latin typeface="+mn-ea"/>
                          <a:ea typeface="+mn-ea"/>
                        </a:rPr>
                        <a:t>の提供</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kumimoji="1" lang="ja-JP" altLang="en-US" sz="1200" dirty="0">
                          <a:latin typeface="+mn-ea"/>
                          <a:ea typeface="+mn-ea"/>
                        </a:rPr>
                        <a:t>●</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052888426"/>
                  </a:ext>
                </a:extLst>
              </a:tr>
              <a:tr h="191270">
                <a:tc vMerge="1">
                  <a:txBody>
                    <a:bodyPr/>
                    <a:lstStyle/>
                    <a:p>
                      <a:endParaRPr kumimoji="1" lang="ja-JP" altLang="en-US" sz="1200" dirty="0"/>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90000"/>
                        <a:lumOff val="10000"/>
                      </a:schemeClr>
                    </a:solidFill>
                  </a:tcPr>
                </a:tc>
                <a:tc rowSpan="4">
                  <a:txBody>
                    <a:bodyPr/>
                    <a:lstStyle/>
                    <a:p>
                      <a:r>
                        <a:rPr kumimoji="1" lang="ja-JP" altLang="en-US" sz="1200" b="1" dirty="0">
                          <a:solidFill>
                            <a:schemeClr val="bg1"/>
                          </a:solidFill>
                          <a:latin typeface="+mn-ea"/>
                          <a:ea typeface="+mn-ea"/>
                        </a:rPr>
                        <a:t>カナダ</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90000"/>
                        <a:lumOff val="10000"/>
                      </a:schemeClr>
                    </a:solidFill>
                  </a:tcPr>
                </a:tc>
                <a:tc>
                  <a:txBody>
                    <a:bodyPr/>
                    <a:lstStyle/>
                    <a:p>
                      <a:r>
                        <a:rPr lang="en-US" altLang="ja-JP" sz="1100" dirty="0" err="1">
                          <a:latin typeface="+mn-ea"/>
                        </a:rPr>
                        <a:t>Interac</a:t>
                      </a:r>
                      <a:r>
                        <a:rPr lang="en-US" altLang="ja-JP" sz="1100" dirty="0">
                          <a:latin typeface="+mn-ea"/>
                        </a:rPr>
                        <a:t> verification service</a:t>
                      </a:r>
                      <a:endParaRPr kumimoji="1" lang="ja-JP" altLang="en-US" sz="11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kumimoji="1" lang="ja-JP" altLang="en-US" sz="1200" dirty="0">
                          <a:latin typeface="+mn-ea"/>
                          <a:ea typeface="+mn-ea"/>
                        </a:rPr>
                        <a:t>●</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2444051207"/>
                  </a:ext>
                </a:extLst>
              </a:tr>
              <a:tr h="191270">
                <a:tc vMerge="1">
                  <a:txBody>
                    <a:bodyPr/>
                    <a:lstStyle/>
                    <a:p>
                      <a:endParaRPr kumimoji="1" lang="ja-JP" altLang="en-US" sz="1200" dirty="0"/>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90000"/>
                        <a:lumOff val="10000"/>
                      </a:schemeClr>
                    </a:solidFill>
                  </a:tcPr>
                </a:tc>
                <a:tc vMerge="1">
                  <a:txBody>
                    <a:bodyPr/>
                    <a:lstStyle/>
                    <a:p>
                      <a:endParaRPr kumimoji="1" lang="ja-JP" altLang="en-US" sz="1200" b="1" dirty="0">
                        <a:solidFill>
                          <a:schemeClr val="bg1"/>
                        </a:solidFill>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90000"/>
                        <a:lumOff val="10000"/>
                      </a:schemeClr>
                    </a:solidFill>
                  </a:tcPr>
                </a:tc>
                <a:tc>
                  <a:txBody>
                    <a:bodyPr/>
                    <a:lstStyle/>
                    <a:p>
                      <a:r>
                        <a:rPr kumimoji="1" lang="en-US" altLang="ja-JP" sz="1100" dirty="0">
                          <a:latin typeface="+mn-ea"/>
                          <a:ea typeface="+mn-ea"/>
                        </a:rPr>
                        <a:t>BC</a:t>
                      </a:r>
                      <a:r>
                        <a:rPr kumimoji="1" lang="ja-JP" altLang="en-US" sz="1100" dirty="0">
                          <a:latin typeface="+mn-ea"/>
                          <a:ea typeface="+mn-ea"/>
                        </a:rPr>
                        <a:t>デジタルトラストー</a:t>
                      </a:r>
                      <a:r>
                        <a:rPr kumimoji="1" lang="en-US" altLang="ja-JP" sz="1100" dirty="0" err="1">
                          <a:latin typeface="+mn-ea"/>
                          <a:ea typeface="+mn-ea"/>
                        </a:rPr>
                        <a:t>OrgBookBC</a:t>
                      </a:r>
                      <a:endParaRPr kumimoji="1" lang="ja-JP" altLang="en-US" sz="11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kumimoji="1" lang="ja-JP" altLang="en-US" sz="1200" dirty="0">
                          <a:latin typeface="+mn-ea"/>
                          <a:ea typeface="+mn-ea"/>
                        </a:rPr>
                        <a:t>●</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3096135423"/>
                  </a:ext>
                </a:extLst>
              </a:tr>
              <a:tr h="191270">
                <a:tc vMerge="1">
                  <a:txBody>
                    <a:bodyPr/>
                    <a:lstStyle/>
                    <a:p>
                      <a:endParaRPr kumimoji="1" lang="ja-JP" altLang="en-US" sz="1200" dirty="0"/>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90000"/>
                        <a:lumOff val="10000"/>
                      </a:schemeClr>
                    </a:solidFill>
                  </a:tcPr>
                </a:tc>
                <a:tc vMerge="1">
                  <a:txBody>
                    <a:bodyPr/>
                    <a:lstStyle/>
                    <a:p>
                      <a:endParaRPr kumimoji="1" lang="ja-JP" altLang="en-US" sz="1200" b="1" dirty="0">
                        <a:solidFill>
                          <a:schemeClr val="bg1"/>
                        </a:solidFill>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90000"/>
                        <a:lumOff val="10000"/>
                      </a:schemeClr>
                    </a:solidFill>
                  </a:tcPr>
                </a:tc>
                <a:tc>
                  <a:txBody>
                    <a:bodyPr/>
                    <a:lstStyle/>
                    <a:p>
                      <a:r>
                        <a:rPr kumimoji="1" lang="en-US" altLang="ja-JP" sz="1100" dirty="0" err="1">
                          <a:latin typeface="+mn-ea"/>
                          <a:ea typeface="+mn-ea"/>
                        </a:rPr>
                        <a:t>Nothern</a:t>
                      </a:r>
                      <a:r>
                        <a:rPr kumimoji="1" lang="en-US" altLang="ja-JP" sz="1100" dirty="0">
                          <a:latin typeface="+mn-ea"/>
                          <a:ea typeface="+mn-ea"/>
                        </a:rPr>
                        <a:t> Block</a:t>
                      </a:r>
                      <a:endParaRPr kumimoji="1" lang="ja-JP" altLang="en-US" sz="11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kumimoji="1" lang="ja-JP" altLang="en-US" sz="1200" dirty="0">
                          <a:solidFill>
                            <a:schemeClr val="tx1"/>
                          </a:solidFill>
                          <a:latin typeface="+mn-ea"/>
                          <a:ea typeface="+mn-ea"/>
                        </a:rPr>
                        <a:t>●</a:t>
                      </a: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kumimoji="1" lang="ja-JP" altLang="en-US" sz="1200" dirty="0">
                          <a:solidFill>
                            <a:schemeClr val="tx1"/>
                          </a:solidFill>
                          <a:latin typeface="+mn-ea"/>
                          <a:ea typeface="+mn-ea"/>
                        </a:rPr>
                        <a:t>●</a:t>
                      </a: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kumimoji="1" lang="ja-JP" altLang="en-US" sz="1200" dirty="0">
                          <a:solidFill>
                            <a:schemeClr val="tx1"/>
                          </a:solidFill>
                          <a:latin typeface="+mn-ea"/>
                          <a:ea typeface="+mn-ea"/>
                        </a:rPr>
                        <a:t>●</a:t>
                      </a: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kumimoji="1" lang="ja-JP" altLang="en-US" sz="1200" dirty="0">
                          <a:solidFill>
                            <a:schemeClr val="tx1"/>
                          </a:solidFill>
                          <a:latin typeface="+mn-ea"/>
                          <a:ea typeface="+mn-ea"/>
                        </a:rPr>
                        <a:t>●</a:t>
                      </a: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385006718"/>
                  </a:ext>
                </a:extLst>
              </a:tr>
              <a:tr h="191270">
                <a:tc vMerge="1">
                  <a:txBody>
                    <a:bodyPr/>
                    <a:lstStyle/>
                    <a:p>
                      <a:endParaRPr kumimoji="1" lang="ja-JP" altLang="en-US" sz="1200" dirty="0"/>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90000"/>
                        <a:lumOff val="10000"/>
                      </a:schemeClr>
                    </a:solidFill>
                  </a:tcPr>
                </a:tc>
                <a:tc vMerge="1">
                  <a:txBody>
                    <a:bodyPr/>
                    <a:lstStyle/>
                    <a:p>
                      <a:endParaRPr kumimoji="1" lang="ja-JP" altLang="en-US" sz="1200" b="1" dirty="0">
                        <a:solidFill>
                          <a:schemeClr val="bg1"/>
                        </a:solidFill>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90000"/>
                        <a:lumOff val="10000"/>
                      </a:schemeClr>
                    </a:solidFill>
                  </a:tcPr>
                </a:tc>
                <a:tc>
                  <a:txBody>
                    <a:bodyPr/>
                    <a:lstStyle/>
                    <a:p>
                      <a:r>
                        <a:rPr kumimoji="1" lang="en-US" altLang="ja-JP" sz="1100" dirty="0">
                          <a:latin typeface="+mn-ea"/>
                          <a:ea typeface="+mn-ea"/>
                        </a:rPr>
                        <a:t>eID-Me</a:t>
                      </a:r>
                      <a:endParaRPr kumimoji="1" lang="ja-JP" altLang="en-US" sz="11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kumimoji="1" lang="ja-JP" altLang="en-US" sz="1200" dirty="0">
                          <a:solidFill>
                            <a:schemeClr val="tx1"/>
                          </a:solidFill>
                          <a:latin typeface="+mn-ea"/>
                          <a:ea typeface="+mn-ea"/>
                        </a:rPr>
                        <a:t>●</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solidFill>
                          <a:schemeClr val="tx1"/>
                        </a:solidFill>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solidFill>
                          <a:schemeClr val="tx1"/>
                        </a:solidFill>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kumimoji="1" lang="ja-JP" altLang="en-US" sz="1200" dirty="0">
                          <a:solidFill>
                            <a:schemeClr val="tx1"/>
                          </a:solidFill>
                          <a:latin typeface="+mn-ea"/>
                          <a:ea typeface="+mn-ea"/>
                        </a:rPr>
                        <a:t>●</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solidFill>
                          <a:schemeClr val="tx1"/>
                        </a:solidFill>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solidFill>
                          <a:schemeClr val="tx1"/>
                        </a:solidFill>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solidFill>
                          <a:schemeClr val="tx1"/>
                        </a:solidFill>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kumimoji="1" lang="ja-JP" altLang="en-US" sz="1200" dirty="0">
                          <a:solidFill>
                            <a:schemeClr val="tx1"/>
                          </a:solidFill>
                          <a:latin typeface="+mn-ea"/>
                          <a:ea typeface="+mn-ea"/>
                        </a:rPr>
                        <a:t>●</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solidFill>
                          <a:schemeClr val="tx1"/>
                        </a:solidFill>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solidFill>
                          <a:schemeClr val="tx1"/>
                        </a:solidFill>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kumimoji="1" lang="ja-JP" altLang="en-US" sz="1200" dirty="0">
                          <a:solidFill>
                            <a:schemeClr val="tx1"/>
                          </a:solidFill>
                          <a:latin typeface="+mn-ea"/>
                          <a:ea typeface="+mn-ea"/>
                        </a:rPr>
                        <a:t>●</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2842430131"/>
                  </a:ext>
                </a:extLst>
              </a:tr>
              <a:tr h="191270">
                <a:tc rowSpan="3">
                  <a:txBody>
                    <a:bodyPr/>
                    <a:lstStyle/>
                    <a:p>
                      <a:r>
                        <a:rPr kumimoji="1" lang="ja-JP" altLang="en-US" sz="1200" b="1" dirty="0">
                          <a:solidFill>
                            <a:schemeClr val="bg1"/>
                          </a:solidFill>
                          <a:latin typeface="+mn-ea"/>
                          <a:ea typeface="+mn-ea"/>
                        </a:rPr>
                        <a:t>オセアニア</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90000"/>
                        <a:lumOff val="10000"/>
                      </a:schemeClr>
                    </a:solidFill>
                  </a:tcPr>
                </a:tc>
                <a:tc rowSpan="2">
                  <a:txBody>
                    <a:bodyPr/>
                    <a:lstStyle/>
                    <a:p>
                      <a:r>
                        <a:rPr kumimoji="1" lang="ja-JP" altLang="en-US" sz="1200" b="1" dirty="0">
                          <a:solidFill>
                            <a:schemeClr val="bg1"/>
                          </a:solidFill>
                          <a:latin typeface="+mn-ea"/>
                          <a:ea typeface="+mn-ea"/>
                        </a:rPr>
                        <a:t>オーストラリア</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90000"/>
                        <a:lumOff val="10000"/>
                      </a:schemeClr>
                    </a:solidFill>
                  </a:tcPr>
                </a:tc>
                <a:tc>
                  <a:txBody>
                    <a:bodyPr/>
                    <a:lstStyle/>
                    <a:p>
                      <a:r>
                        <a:rPr kumimoji="1" lang="ja-JP" altLang="en-US" sz="1100" dirty="0">
                          <a:latin typeface="+mn-ea"/>
                          <a:ea typeface="+mn-ea"/>
                        </a:rPr>
                        <a:t>オーストラリア郵便公社、大学、</a:t>
                      </a:r>
                      <a:r>
                        <a:rPr kumimoji="1" lang="en-US" altLang="ja-JP" sz="1100" dirty="0" err="1">
                          <a:latin typeface="+mn-ea"/>
                          <a:ea typeface="+mn-ea"/>
                        </a:rPr>
                        <a:t>Mastercard</a:t>
                      </a:r>
                      <a:r>
                        <a:rPr kumimoji="1" lang="ja-JP" altLang="en-US" sz="1100" dirty="0">
                          <a:latin typeface="+mn-ea"/>
                          <a:ea typeface="+mn-ea"/>
                        </a:rPr>
                        <a:t>の連携</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kumimoji="1" lang="ja-JP" altLang="en-US" sz="1200" dirty="0">
                          <a:latin typeface="+mn-ea"/>
                          <a:ea typeface="+mn-ea"/>
                        </a:rPr>
                        <a:t>●</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2391255974"/>
                  </a:ext>
                </a:extLst>
              </a:tr>
              <a:tr h="191270">
                <a:tc vMerge="1">
                  <a:txBody>
                    <a:bodyPr/>
                    <a:lstStyle/>
                    <a:p>
                      <a:endParaRPr kumimoji="1" lang="ja-JP" altLang="en-US" sz="1200" dirty="0"/>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90000"/>
                        <a:lumOff val="10000"/>
                      </a:schemeClr>
                    </a:solidFill>
                  </a:tcPr>
                </a:tc>
                <a:tc vMerge="1">
                  <a:txBody>
                    <a:bodyPr/>
                    <a:lstStyle/>
                    <a:p>
                      <a:endParaRPr kumimoji="1" lang="ja-JP" altLang="en-US" sz="1200" b="1" dirty="0">
                        <a:solidFill>
                          <a:schemeClr val="bg1"/>
                        </a:solidFill>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90000"/>
                        <a:lumOff val="10000"/>
                      </a:schemeClr>
                    </a:solidFill>
                  </a:tcPr>
                </a:tc>
                <a:tc>
                  <a:txBody>
                    <a:bodyPr/>
                    <a:lstStyle/>
                    <a:p>
                      <a:r>
                        <a:rPr kumimoji="1" lang="en-US" altLang="ja-JP" sz="1100" dirty="0">
                          <a:latin typeface="+mn-ea"/>
                          <a:ea typeface="+mn-ea"/>
                        </a:rPr>
                        <a:t>OCR Labs</a:t>
                      </a:r>
                      <a:endParaRPr kumimoji="1" lang="ja-JP" altLang="en-US" sz="11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kumimoji="1" lang="ja-JP" altLang="en-US" sz="1200" dirty="0">
                          <a:solidFill>
                            <a:schemeClr val="tx1"/>
                          </a:solidFill>
                          <a:latin typeface="+mn-ea"/>
                          <a:ea typeface="+mn-ea"/>
                        </a:rPr>
                        <a:t>●</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kumimoji="1" lang="ja-JP" altLang="en-US" sz="1200" dirty="0">
                          <a:solidFill>
                            <a:schemeClr val="tx1"/>
                          </a:solidFill>
                          <a:latin typeface="+mn-ea"/>
                          <a:ea typeface="+mn-ea"/>
                        </a:rPr>
                        <a:t>●</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kumimoji="1" lang="ja-JP" altLang="en-US" sz="1200" dirty="0">
                          <a:solidFill>
                            <a:schemeClr val="tx1"/>
                          </a:solidFill>
                          <a:latin typeface="+mn-ea"/>
                          <a:ea typeface="+mn-ea"/>
                        </a:rPr>
                        <a:t>●</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3826652853"/>
                  </a:ext>
                </a:extLst>
              </a:tr>
              <a:tr h="255546">
                <a:tc vMerge="1">
                  <a:txBody>
                    <a:bodyPr/>
                    <a:lstStyle/>
                    <a:p>
                      <a:endParaRPr kumimoji="1" lang="ja-JP" altLang="en-US" sz="1200" dirty="0"/>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90000"/>
                        <a:lumOff val="10000"/>
                      </a:schemeClr>
                    </a:solidFill>
                  </a:tcPr>
                </a:tc>
                <a:tc>
                  <a:txBody>
                    <a:bodyPr/>
                    <a:lstStyle/>
                    <a:p>
                      <a:r>
                        <a:rPr kumimoji="1" lang="ja-JP" altLang="en-US" sz="1200" b="1" dirty="0">
                          <a:solidFill>
                            <a:schemeClr val="bg1"/>
                          </a:solidFill>
                          <a:latin typeface="+mn-ea"/>
                          <a:ea typeface="+mn-ea"/>
                        </a:rPr>
                        <a:t>ニュージーランド</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90000"/>
                        <a:lumOff val="10000"/>
                      </a:schemeClr>
                    </a:solidFill>
                  </a:tcPr>
                </a:tc>
                <a:tc>
                  <a:txBody>
                    <a:bodyPr/>
                    <a:lstStyle/>
                    <a:p>
                      <a:r>
                        <a:rPr kumimoji="1" lang="en-US" altLang="ja-JP" sz="1100" dirty="0">
                          <a:latin typeface="+mn-ea"/>
                          <a:ea typeface="+mn-ea"/>
                        </a:rPr>
                        <a:t>MATTR</a:t>
                      </a:r>
                      <a:r>
                        <a:rPr kumimoji="1" lang="ja-JP" altLang="en-US" sz="1100" dirty="0">
                          <a:latin typeface="+mn-ea"/>
                          <a:ea typeface="+mn-ea"/>
                        </a:rPr>
                        <a:t>ワクチンパス</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kumimoji="1" lang="ja-JP" altLang="en-US" sz="1200" dirty="0">
                          <a:latin typeface="+mn-ea"/>
                          <a:ea typeface="+mn-ea"/>
                        </a:rPr>
                        <a:t>●</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3204109734"/>
                  </a:ext>
                </a:extLst>
              </a:tr>
              <a:tr h="191270">
                <a:tc rowSpan="2">
                  <a:txBody>
                    <a:bodyPr/>
                    <a:lstStyle/>
                    <a:p>
                      <a:r>
                        <a:rPr kumimoji="1" lang="ja-JP" altLang="en-US" sz="1200" b="1" dirty="0">
                          <a:solidFill>
                            <a:schemeClr val="bg1"/>
                          </a:solidFill>
                          <a:latin typeface="+mn-ea"/>
                          <a:ea typeface="+mn-ea"/>
                        </a:rPr>
                        <a:t>アジア</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90000"/>
                        <a:lumOff val="10000"/>
                      </a:schemeClr>
                    </a:solidFill>
                  </a:tcPr>
                </a:tc>
                <a:tc rowSpan="2">
                  <a:txBody>
                    <a:bodyPr/>
                    <a:lstStyle/>
                    <a:p>
                      <a:r>
                        <a:rPr kumimoji="1" lang="ja-JP" altLang="en-US" sz="1200" b="1" dirty="0">
                          <a:solidFill>
                            <a:schemeClr val="bg1"/>
                          </a:solidFill>
                          <a:latin typeface="+mn-ea"/>
                          <a:ea typeface="+mn-ea"/>
                        </a:rPr>
                        <a:t>インド</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90000"/>
                        <a:lumOff val="10000"/>
                      </a:schemeClr>
                    </a:solidFill>
                  </a:tcPr>
                </a:tc>
                <a:tc>
                  <a:txBody>
                    <a:bodyPr/>
                    <a:lstStyle/>
                    <a:p>
                      <a:r>
                        <a:rPr kumimoji="1" lang="en-US" altLang="ja-JP" sz="1100" dirty="0" err="1">
                          <a:latin typeface="+mn-ea"/>
                          <a:ea typeface="+mn-ea"/>
                        </a:rPr>
                        <a:t>Truscholar</a:t>
                      </a:r>
                      <a:endParaRPr kumimoji="1" lang="ja-JP" altLang="en-US" sz="11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kumimoji="1" lang="ja-JP" altLang="en-US" sz="1200" dirty="0">
                          <a:latin typeface="+mn-ea"/>
                          <a:ea typeface="+mn-ea"/>
                        </a:rPr>
                        <a:t>●</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3291380630"/>
                  </a:ext>
                </a:extLst>
              </a:tr>
              <a:tr h="191270">
                <a:tc vMerge="1">
                  <a:txBody>
                    <a:bodyPr/>
                    <a:lstStyle/>
                    <a:p>
                      <a:endParaRPr kumimoji="1" lang="ja-JP" altLang="en-US" sz="1200" dirty="0"/>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90000"/>
                        <a:lumOff val="10000"/>
                      </a:schemeClr>
                    </a:solidFill>
                  </a:tcPr>
                </a:tc>
                <a:tc vMerge="1">
                  <a:txBody>
                    <a:bodyPr/>
                    <a:lstStyle/>
                    <a:p>
                      <a:endParaRPr kumimoji="1" lang="ja-JP" altLang="en-US" sz="1200" b="1" dirty="0">
                        <a:solidFill>
                          <a:schemeClr val="bg1"/>
                        </a:solidFill>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90000"/>
                        <a:lumOff val="10000"/>
                      </a:schemeClr>
                    </a:solidFill>
                  </a:tcPr>
                </a:tc>
                <a:tc>
                  <a:txBody>
                    <a:bodyPr/>
                    <a:lstStyle/>
                    <a:p>
                      <a:r>
                        <a:rPr kumimoji="1" lang="en-US" altLang="ja-JP" sz="1100" dirty="0">
                          <a:latin typeface="+mn-ea"/>
                          <a:ea typeface="+mn-ea"/>
                        </a:rPr>
                        <a:t>CRUBN</a:t>
                      </a:r>
                      <a:endParaRPr kumimoji="1" lang="ja-JP" altLang="en-US" sz="11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kumimoji="1" lang="ja-JP" altLang="en-US" sz="1200" dirty="0">
                          <a:latin typeface="+mn-ea"/>
                          <a:ea typeface="+mn-ea"/>
                        </a:rPr>
                        <a:t>●</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kumimoji="1" lang="ja-JP" altLang="en-US" sz="1200" dirty="0">
                          <a:latin typeface="+mn-ea"/>
                          <a:ea typeface="+mn-ea"/>
                        </a:rPr>
                        <a:t>●</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kumimoji="1" lang="ja-JP" altLang="en-US" sz="1200" dirty="0">
                          <a:latin typeface="+mn-ea"/>
                          <a:ea typeface="+mn-ea"/>
                        </a:rPr>
                        <a:t>●</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2935192050"/>
                  </a:ext>
                </a:extLst>
              </a:tr>
              <a:tr h="191270">
                <a:tc gridSpan="3">
                  <a:txBody>
                    <a:bodyPr/>
                    <a:lstStyle/>
                    <a:p>
                      <a:pPr algn="ctr"/>
                      <a:r>
                        <a:rPr kumimoji="1" lang="ja-JP" altLang="en-US" sz="1200" b="1" dirty="0">
                          <a:solidFill>
                            <a:schemeClr val="bg1"/>
                          </a:solidFill>
                          <a:latin typeface="+mn-ea"/>
                          <a:ea typeface="+mn-ea"/>
                        </a:rPr>
                        <a:t>合計数</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hMerge="1">
                  <a:txBody>
                    <a:bodyPr/>
                    <a:lstStyle/>
                    <a:p>
                      <a:endParaRPr kumimoji="1" lang="ja-JP" altLang="en-US" sz="1200" b="1" dirty="0">
                        <a:solidFill>
                          <a:schemeClr val="bg1"/>
                        </a:solidFill>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90000"/>
                        <a:lumOff val="10000"/>
                      </a:schemeClr>
                    </a:solidFill>
                  </a:tcPr>
                </a:tc>
                <a:tc hMerge="1">
                  <a:txBody>
                    <a:bodyPr/>
                    <a:lstStyle/>
                    <a:p>
                      <a:endParaRPr kumimoji="1" lang="ja-JP" altLang="en-US" sz="12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kumimoji="1" lang="en-US" altLang="ja-JP" sz="1200" b="1" dirty="0">
                          <a:latin typeface="+mn-ea"/>
                          <a:ea typeface="+mn-ea"/>
                        </a:rPr>
                        <a:t>10</a:t>
                      </a:r>
                      <a:endParaRPr kumimoji="1" lang="ja-JP" altLang="en-US" sz="1200" b="1"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4">
                        <a:lumMod val="20000"/>
                        <a:lumOff val="80000"/>
                      </a:schemeClr>
                    </a:solidFill>
                  </a:tcPr>
                </a:tc>
                <a:tc>
                  <a:txBody>
                    <a:bodyPr/>
                    <a:lstStyle/>
                    <a:p>
                      <a:pPr algn="ctr"/>
                      <a:r>
                        <a:rPr kumimoji="1" lang="en-US" altLang="ja-JP" sz="1200" b="1" dirty="0">
                          <a:latin typeface="+mn-ea"/>
                          <a:ea typeface="+mn-ea"/>
                        </a:rPr>
                        <a:t>2</a:t>
                      </a:r>
                      <a:endParaRPr kumimoji="1" lang="ja-JP" altLang="en-US" sz="1200" b="1"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kumimoji="1" lang="en-US" altLang="ja-JP" sz="1200" b="1" dirty="0">
                          <a:latin typeface="+mn-ea"/>
                          <a:ea typeface="+mn-ea"/>
                        </a:rPr>
                        <a:t>2</a:t>
                      </a:r>
                      <a:endParaRPr kumimoji="1" lang="ja-JP" altLang="en-US" sz="1200" b="1"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kumimoji="1" lang="en-US" altLang="ja-JP" sz="1200" b="1" dirty="0">
                          <a:latin typeface="+mn-ea"/>
                          <a:ea typeface="+mn-ea"/>
                        </a:rPr>
                        <a:t>9</a:t>
                      </a:r>
                      <a:endParaRPr kumimoji="1" lang="ja-JP" altLang="en-US" sz="1200" b="1"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4">
                        <a:lumMod val="20000"/>
                        <a:lumOff val="80000"/>
                      </a:schemeClr>
                    </a:solidFill>
                  </a:tcPr>
                </a:tc>
                <a:tc>
                  <a:txBody>
                    <a:bodyPr/>
                    <a:lstStyle/>
                    <a:p>
                      <a:pPr algn="ctr"/>
                      <a:r>
                        <a:rPr kumimoji="1" lang="en-US" altLang="ja-JP" sz="1200" b="1" dirty="0">
                          <a:latin typeface="+mn-ea"/>
                          <a:ea typeface="+mn-ea"/>
                        </a:rPr>
                        <a:t>2</a:t>
                      </a:r>
                      <a:endParaRPr kumimoji="1" lang="ja-JP" altLang="en-US" sz="1200" b="1"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kumimoji="1" lang="en-US" altLang="ja-JP" sz="1200" b="1" dirty="0">
                          <a:latin typeface="+mn-ea"/>
                          <a:ea typeface="+mn-ea"/>
                        </a:rPr>
                        <a:t>4</a:t>
                      </a:r>
                      <a:endParaRPr kumimoji="1" lang="ja-JP" altLang="en-US" sz="1200" b="1"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kumimoji="1" lang="en-US" altLang="ja-JP" sz="1200" b="1" dirty="0">
                          <a:latin typeface="+mn-ea"/>
                          <a:ea typeface="+mn-ea"/>
                        </a:rPr>
                        <a:t>6</a:t>
                      </a:r>
                      <a:endParaRPr kumimoji="1" lang="ja-JP" altLang="en-US" sz="1200" b="1"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kumimoji="1" lang="en-US" altLang="ja-JP" sz="1200" b="1" dirty="0">
                          <a:latin typeface="+mn-ea"/>
                          <a:ea typeface="+mn-ea"/>
                        </a:rPr>
                        <a:t>3</a:t>
                      </a:r>
                      <a:endParaRPr kumimoji="1" lang="ja-JP" altLang="en-US" sz="1200" b="1"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kumimoji="1" lang="en-US" altLang="ja-JP" sz="1200" b="1" dirty="0">
                          <a:latin typeface="+mn-ea"/>
                          <a:ea typeface="+mn-ea"/>
                        </a:rPr>
                        <a:t>1</a:t>
                      </a:r>
                      <a:endParaRPr kumimoji="1" lang="ja-JP" altLang="en-US" sz="1200" b="1"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kumimoji="1" lang="en-US" altLang="ja-JP" sz="1200" b="1" dirty="0">
                          <a:latin typeface="+mn-ea"/>
                          <a:ea typeface="+mn-ea"/>
                        </a:rPr>
                        <a:t>4</a:t>
                      </a:r>
                      <a:endParaRPr kumimoji="1" lang="ja-JP" altLang="en-US" sz="1200" b="1"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kumimoji="1" lang="en-US" altLang="ja-JP" sz="1200" b="1" dirty="0">
                          <a:latin typeface="+mn-ea"/>
                          <a:ea typeface="+mn-ea"/>
                        </a:rPr>
                        <a:t>11</a:t>
                      </a:r>
                      <a:endParaRPr kumimoji="1" lang="ja-JP" altLang="en-US" sz="1200" b="1"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751583125"/>
                  </a:ext>
                </a:extLst>
              </a:tr>
            </a:tbl>
          </a:graphicData>
        </a:graphic>
      </p:graphicFrame>
    </p:spTree>
    <p:extLst>
      <p:ext uri="{BB962C8B-B14F-4D97-AF65-F5344CB8AC3E}">
        <p14:creationId xmlns:p14="http://schemas.microsoft.com/office/powerpoint/2010/main" val="936732095"/>
      </p:ext>
    </p:extLst>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タイトル 7"/>
          <p:cNvSpPr>
            <a:spLocks noGrp="1"/>
          </p:cNvSpPr>
          <p:nvPr>
            <p:ph type="title"/>
          </p:nvPr>
        </p:nvSpPr>
        <p:spPr>
          <a:xfrm>
            <a:off x="331490" y="164692"/>
            <a:ext cx="9243021" cy="497459"/>
          </a:xfrm>
        </p:spPr>
        <p:txBody>
          <a:bodyPr>
            <a:normAutofit fontScale="90000"/>
          </a:bodyPr>
          <a:lstStyle/>
          <a:p>
            <a:r>
              <a:rPr lang="en-US" altLang="ja-JP" sz="1100" dirty="0">
                <a:solidFill>
                  <a:srgbClr val="002060"/>
                </a:solidFill>
              </a:rPr>
              <a:t>3.3.5</a:t>
            </a:r>
            <a:r>
              <a:rPr lang="ja-JP" altLang="en-US" sz="1100" dirty="0">
                <a:solidFill>
                  <a:srgbClr val="002060"/>
                </a:solidFill>
              </a:rPr>
              <a:t>　自己主権型／分散型アイデンティティに関する取り組みに関する総括</a:t>
            </a:r>
            <a:r>
              <a:rPr lang="ja-JP" altLang="en-US" sz="1200" dirty="0">
                <a:solidFill>
                  <a:srgbClr val="002060"/>
                </a:solidFill>
              </a:rPr>
              <a:t>　</a:t>
            </a:r>
            <a:r>
              <a:rPr lang="en-US" altLang="ja-JP" sz="1400" dirty="0">
                <a:solidFill>
                  <a:srgbClr val="002060"/>
                </a:solidFill>
              </a:rPr>
              <a:t/>
            </a:r>
            <a:br>
              <a:rPr lang="en-US" altLang="ja-JP" sz="1400" dirty="0">
                <a:solidFill>
                  <a:srgbClr val="002060"/>
                </a:solidFill>
              </a:rPr>
            </a:br>
            <a:r>
              <a:rPr lang="ja-JP" altLang="en-US" sz="2000" dirty="0">
                <a:solidFill>
                  <a:srgbClr val="002060"/>
                </a:solidFill>
              </a:rPr>
              <a:t>自己主権型／分散型アイデンティティに関するユースケースの実装フェーズ</a:t>
            </a:r>
            <a:endParaRPr lang="ja-JP" altLang="en-US" sz="3100" b="1" spc="0" dirty="0">
              <a:solidFill>
                <a:srgbClr val="002060"/>
              </a:solidFill>
            </a:endParaRPr>
          </a:p>
        </p:txBody>
      </p:sp>
      <p:sp>
        <p:nvSpPr>
          <p:cNvPr id="9" name="コンテンツ プレースホルダー 1"/>
          <p:cNvSpPr txBox="1">
            <a:spLocks/>
          </p:cNvSpPr>
          <p:nvPr/>
        </p:nvSpPr>
        <p:spPr>
          <a:xfrm>
            <a:off x="337810" y="608763"/>
            <a:ext cx="9410530" cy="1002662"/>
          </a:xfrm>
          <a:prstGeom prst="rect">
            <a:avLst/>
          </a:prstGeom>
          <a:ln>
            <a:noFill/>
          </a:ln>
        </p:spPr>
        <p:txBody>
          <a:bodyPr/>
          <a:lstStyle>
            <a:lvl1pPr marL="0" indent="0" algn="l" defTabSz="609559" rtl="0" eaLnBrk="1" fontAlgn="base" hangingPunct="1">
              <a:spcBef>
                <a:spcPct val="20000"/>
              </a:spcBef>
              <a:spcAft>
                <a:spcPct val="0"/>
              </a:spcAft>
              <a:buFont typeface="Arial" pitchFamily="34" charset="0"/>
              <a:buNone/>
              <a:defRPr kumimoji="1" sz="2000" kern="1200">
                <a:solidFill>
                  <a:schemeClr val="tx1"/>
                </a:solidFill>
                <a:latin typeface="+mn-ea"/>
                <a:ea typeface="+mn-ea"/>
                <a:cs typeface="Arial"/>
              </a:defRPr>
            </a:lvl1pPr>
            <a:lvl2pPr marL="910105" indent="-300545"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2pPr>
            <a:lvl3pPr marL="1454051" indent="-234935"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3pPr>
            <a:lvl4pPr marL="2059377" indent="-230703"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4pPr>
            <a:lvl5pPr marL="2666818" indent="-228585"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a:lstStyle>
          <a:p>
            <a:pPr marL="0" marR="0" lvl="0" indent="0" algn="l" defTabSz="609559" rtl="0" eaLnBrk="1" fontAlgn="base" latinLnBrk="0" hangingPunct="1">
              <a:lnSpc>
                <a:spcPct val="100000"/>
              </a:lnSpc>
              <a:spcBef>
                <a:spcPct val="20000"/>
              </a:spcBef>
              <a:spcAft>
                <a:spcPct val="0"/>
              </a:spcAft>
              <a:buClrTx/>
              <a:buSzTx/>
              <a:buFont typeface="Arial" pitchFamily="34" charset="0"/>
              <a:buNone/>
              <a:tabLst/>
              <a:defRPr/>
            </a:pPr>
            <a:r>
              <a:rPr kumimoji="1" lang="ja-JP" altLang="en-US" sz="1600" b="1"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調査したユースケースの</a:t>
            </a:r>
            <a:r>
              <a:rPr kumimoji="1" lang="en-US" altLang="ja-JP" sz="1600" b="1" i="0" u="sng" strike="noStrike" kern="1200" cap="none" spc="0" normalizeH="0" baseline="0" noProof="0" dirty="0">
                <a:ln>
                  <a:noFill/>
                </a:ln>
                <a:solidFill>
                  <a:schemeClr val="accent2">
                    <a:lumMod val="75000"/>
                    <a:lumOff val="25000"/>
                  </a:schemeClr>
                </a:solidFill>
                <a:effectLst/>
                <a:uLnTx/>
                <a:uFillTx/>
                <a:latin typeface="Meiryo UI"/>
                <a:ea typeface="Meiryo UI"/>
                <a:cs typeface="Arial"/>
              </a:rPr>
              <a:t>9</a:t>
            </a:r>
            <a:r>
              <a:rPr kumimoji="1" lang="ja-JP" altLang="en-US" sz="1600" b="1" i="0" u="sng" strike="noStrike" kern="1200" cap="none" spc="0" normalizeH="0" baseline="0" noProof="0" dirty="0">
                <a:ln>
                  <a:noFill/>
                </a:ln>
                <a:solidFill>
                  <a:schemeClr val="accent2">
                    <a:lumMod val="75000"/>
                    <a:lumOff val="25000"/>
                  </a:schemeClr>
                </a:solidFill>
                <a:effectLst/>
                <a:uLnTx/>
                <a:uFillTx/>
                <a:latin typeface="Meiryo UI"/>
                <a:ea typeface="Meiryo UI"/>
                <a:cs typeface="Arial"/>
              </a:rPr>
              <a:t>割</a:t>
            </a:r>
            <a:r>
              <a:rPr kumimoji="1" lang="ja-JP" altLang="en-US" sz="1600" b="1" i="0" u="sng" strike="noStrike" kern="1200" cap="none" spc="0" normalizeH="0" baseline="0" noProof="0" dirty="0">
                <a:ln>
                  <a:noFill/>
                </a:ln>
                <a:solidFill>
                  <a:srgbClr val="070F26">
                    <a:lumMod val="75000"/>
                    <a:lumOff val="25000"/>
                  </a:srgbClr>
                </a:solidFill>
                <a:effectLst/>
                <a:uLnTx/>
                <a:uFillTx/>
                <a:latin typeface="Meiryo UI"/>
                <a:ea typeface="Meiryo UI"/>
                <a:cs typeface="Arial"/>
              </a:rPr>
              <a:t>以上が</a:t>
            </a:r>
            <a:r>
              <a:rPr kumimoji="1" lang="en-US" altLang="ja-JP" sz="1600" b="1" i="0" u="sng" strike="noStrike" kern="1200" cap="none" spc="0" normalizeH="0" baseline="0" noProof="0" dirty="0" err="1">
                <a:ln>
                  <a:noFill/>
                </a:ln>
                <a:solidFill>
                  <a:srgbClr val="070F26">
                    <a:lumMod val="75000"/>
                    <a:lumOff val="25000"/>
                  </a:srgbClr>
                </a:solidFill>
                <a:effectLst/>
                <a:uLnTx/>
                <a:uFillTx/>
                <a:latin typeface="Meiryo UI"/>
                <a:ea typeface="Meiryo UI"/>
                <a:cs typeface="Arial"/>
              </a:rPr>
              <a:t>PoC</a:t>
            </a:r>
            <a:r>
              <a:rPr kumimoji="1" lang="ja-JP" altLang="en-US" sz="1600" b="1" i="0" u="sng" strike="noStrike" kern="1200" cap="none" spc="0" normalizeH="0" baseline="0" noProof="0" dirty="0" err="1">
                <a:ln>
                  <a:noFill/>
                </a:ln>
                <a:solidFill>
                  <a:srgbClr val="070F26">
                    <a:lumMod val="75000"/>
                    <a:lumOff val="25000"/>
                  </a:srgbClr>
                </a:solidFill>
                <a:effectLst/>
                <a:uLnTx/>
                <a:uFillTx/>
                <a:latin typeface="Meiryo UI"/>
                <a:ea typeface="Meiryo UI"/>
                <a:cs typeface="Arial"/>
              </a:rPr>
              <a:t>、</a:t>
            </a:r>
            <a:r>
              <a:rPr kumimoji="1" lang="ja-JP" altLang="en-US" sz="1600" b="1" i="0" u="sng" strike="noStrike" kern="1200" cap="none" spc="0" normalizeH="0" baseline="0" noProof="0" dirty="0">
                <a:ln>
                  <a:noFill/>
                </a:ln>
                <a:solidFill>
                  <a:srgbClr val="070F26">
                    <a:lumMod val="75000"/>
                    <a:lumOff val="25000"/>
                  </a:srgbClr>
                </a:solidFill>
                <a:effectLst/>
                <a:uLnTx/>
                <a:uFillTx/>
                <a:latin typeface="Meiryo UI"/>
                <a:ea typeface="Meiryo UI"/>
                <a:cs typeface="Arial"/>
              </a:rPr>
              <a:t>実運用の段階</a:t>
            </a:r>
            <a:r>
              <a:rPr kumimoji="1" lang="ja-JP" altLang="en-US" sz="1600" b="1"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に達して</a:t>
            </a:r>
            <a:r>
              <a:rPr lang="ja-JP" altLang="en-US" sz="1600" b="1" dirty="0">
                <a:solidFill>
                  <a:srgbClr val="000000">
                    <a:lumMod val="85000"/>
                    <a:lumOff val="15000"/>
                  </a:srgbClr>
                </a:solidFill>
                <a:latin typeface="Meiryo UI"/>
                <a:ea typeface="Meiryo UI"/>
              </a:rPr>
              <a:t>い</a:t>
            </a:r>
            <a:r>
              <a:rPr kumimoji="1" lang="ja-JP" altLang="en-US" sz="1600" b="1"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る事から、自己主権型／分散型アイデンティティに関する取り組みは、</a:t>
            </a:r>
            <a:r>
              <a:rPr kumimoji="1" lang="ja-JP" altLang="en-US" sz="1600" b="1" i="0" u="sng" strike="noStrike" kern="1200" cap="none" spc="0" normalizeH="0" baseline="0" noProof="0" dirty="0">
                <a:ln>
                  <a:noFill/>
                </a:ln>
                <a:solidFill>
                  <a:srgbClr val="070F26">
                    <a:lumMod val="75000"/>
                    <a:lumOff val="25000"/>
                  </a:srgbClr>
                </a:solidFill>
                <a:effectLst/>
                <a:uLnTx/>
                <a:uFillTx/>
                <a:latin typeface="Meiryo UI"/>
                <a:ea typeface="Meiryo UI"/>
                <a:cs typeface="Arial"/>
              </a:rPr>
              <a:t>要素技術等のコンセプト検討の段階を脱し、試行的な取り組みを含めた実践段階にある</a:t>
            </a:r>
            <a:r>
              <a:rPr kumimoji="1" lang="ja-JP" altLang="en-US" sz="1600" b="1"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ことが想定される</a:t>
            </a:r>
            <a:endParaRPr kumimoji="1" lang="en-US" altLang="ja-JP" sz="1600" b="1" i="0" u="none" strike="noStrike" kern="1200" cap="none" spc="0" normalizeH="0" baseline="0" noProof="0" dirty="0">
              <a:ln>
                <a:noFill/>
              </a:ln>
              <a:solidFill>
                <a:srgbClr val="000000">
                  <a:lumMod val="85000"/>
                  <a:lumOff val="15000"/>
                </a:srgbClr>
              </a:solidFill>
              <a:effectLst/>
              <a:uLnTx/>
              <a:uFillTx/>
              <a:latin typeface="Meiryo UI"/>
              <a:ea typeface="Meiryo UI"/>
              <a:cs typeface="Arial"/>
            </a:endParaRPr>
          </a:p>
        </p:txBody>
      </p:sp>
      <p:sp>
        <p:nvSpPr>
          <p:cNvPr id="10" name="正方形/長方形 9"/>
          <p:cNvSpPr/>
          <p:nvPr/>
        </p:nvSpPr>
        <p:spPr>
          <a:xfrm>
            <a:off x="8260080" y="74294"/>
            <a:ext cx="1314431" cy="186395"/>
          </a:xfrm>
          <a:prstGeom prst="rect">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政府の取り組み</a:t>
            </a:r>
          </a:p>
        </p:txBody>
      </p:sp>
      <p:sp>
        <p:nvSpPr>
          <p:cNvPr id="11" name="正方形/長方形 10"/>
          <p:cNvSpPr/>
          <p:nvPr/>
        </p:nvSpPr>
        <p:spPr>
          <a:xfrm>
            <a:off x="8260080" y="287160"/>
            <a:ext cx="1314431" cy="186395"/>
          </a:xfrm>
          <a:prstGeom prst="rect">
            <a:avLst/>
          </a:prstGeom>
          <a:solidFill>
            <a:schemeClr val="accent2">
              <a:lumMod val="25000"/>
              <a:lumOff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ユースケース</a:t>
            </a:r>
          </a:p>
        </p:txBody>
      </p:sp>
      <p:graphicFrame>
        <p:nvGraphicFramePr>
          <p:cNvPr id="12" name="表 11"/>
          <p:cNvGraphicFramePr>
            <a:graphicFrameLocks noGrp="1"/>
          </p:cNvGraphicFramePr>
          <p:nvPr>
            <p:extLst/>
          </p:nvPr>
        </p:nvGraphicFramePr>
        <p:xfrm>
          <a:off x="262913" y="1585018"/>
          <a:ext cx="9350037" cy="3870960"/>
        </p:xfrm>
        <a:graphic>
          <a:graphicData uri="http://schemas.openxmlformats.org/drawingml/2006/table">
            <a:tbl>
              <a:tblPr firstRow="1" bandRow="1">
                <a:tableStyleId>{5C22544A-7EE6-4342-B048-85BDC9FD1C3A}</a:tableStyleId>
              </a:tblPr>
              <a:tblGrid>
                <a:gridCol w="966581">
                  <a:extLst>
                    <a:ext uri="{9D8B030D-6E8A-4147-A177-3AD203B41FA5}">
                      <a16:colId xmlns:a16="http://schemas.microsoft.com/office/drawing/2014/main" val="1937955494"/>
                    </a:ext>
                  </a:extLst>
                </a:gridCol>
                <a:gridCol w="1152000">
                  <a:extLst>
                    <a:ext uri="{9D8B030D-6E8A-4147-A177-3AD203B41FA5}">
                      <a16:colId xmlns:a16="http://schemas.microsoft.com/office/drawing/2014/main" val="3068490747"/>
                    </a:ext>
                  </a:extLst>
                </a:gridCol>
                <a:gridCol w="3579928">
                  <a:extLst>
                    <a:ext uri="{9D8B030D-6E8A-4147-A177-3AD203B41FA5}">
                      <a16:colId xmlns:a16="http://schemas.microsoft.com/office/drawing/2014/main" val="2439887616"/>
                    </a:ext>
                  </a:extLst>
                </a:gridCol>
                <a:gridCol w="1217176">
                  <a:extLst>
                    <a:ext uri="{9D8B030D-6E8A-4147-A177-3AD203B41FA5}">
                      <a16:colId xmlns:a16="http://schemas.microsoft.com/office/drawing/2014/main" val="1000906593"/>
                    </a:ext>
                  </a:extLst>
                </a:gridCol>
                <a:gridCol w="1217176">
                  <a:extLst>
                    <a:ext uri="{9D8B030D-6E8A-4147-A177-3AD203B41FA5}">
                      <a16:colId xmlns:a16="http://schemas.microsoft.com/office/drawing/2014/main" val="2866586501"/>
                    </a:ext>
                  </a:extLst>
                </a:gridCol>
                <a:gridCol w="1217176">
                  <a:extLst>
                    <a:ext uri="{9D8B030D-6E8A-4147-A177-3AD203B41FA5}">
                      <a16:colId xmlns:a16="http://schemas.microsoft.com/office/drawing/2014/main" val="544156714"/>
                    </a:ext>
                  </a:extLst>
                </a:gridCol>
              </a:tblGrid>
              <a:tr h="0">
                <a:tc rowSpan="2" gridSpan="2">
                  <a:txBody>
                    <a:bodyPr/>
                    <a:lstStyle/>
                    <a:p>
                      <a:pPr algn="ctr"/>
                      <a:r>
                        <a:rPr kumimoji="1" lang="ja-JP" altLang="en-US" sz="1200" b="1" dirty="0">
                          <a:solidFill>
                            <a:schemeClr val="bg1"/>
                          </a:solidFill>
                          <a:latin typeface="+mn-ea"/>
                          <a:ea typeface="+mn-ea"/>
                        </a:rPr>
                        <a:t>国・地域</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90000"/>
                        <a:lumOff val="10000"/>
                      </a:schemeClr>
                    </a:solidFill>
                  </a:tcPr>
                </a:tc>
                <a:tc rowSpan="2" hMerge="1">
                  <a:txBody>
                    <a:bodyPr/>
                    <a:lstStyle/>
                    <a:p>
                      <a:pPr algn="ctr"/>
                      <a:endParaRPr kumimoji="1" lang="ja-JP" altLang="en-US" sz="1200" b="1" dirty="0">
                        <a:solidFill>
                          <a:schemeClr val="bg1"/>
                        </a:solidFill>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90000"/>
                        <a:lumOff val="10000"/>
                      </a:schemeClr>
                    </a:solidFill>
                  </a:tcPr>
                </a:tc>
                <a:tc rowSpan="2">
                  <a:txBody>
                    <a:bodyPr/>
                    <a:lstStyle/>
                    <a:p>
                      <a:pPr algn="ctr"/>
                      <a:r>
                        <a:rPr kumimoji="1" lang="ja-JP" altLang="en-US" sz="1200" b="1" dirty="0">
                          <a:solidFill>
                            <a:schemeClr val="bg1"/>
                          </a:solidFill>
                          <a:latin typeface="+mn-ea"/>
                          <a:ea typeface="+mn-ea"/>
                        </a:rPr>
                        <a:t>ユースケース</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90000"/>
                        <a:lumOff val="10000"/>
                      </a:schemeClr>
                    </a:solidFill>
                  </a:tcPr>
                </a:tc>
                <a:tc gridSpan="3">
                  <a:txBody>
                    <a:bodyPr/>
                    <a:lstStyle/>
                    <a:p>
                      <a:pPr algn="ctr"/>
                      <a:r>
                        <a:rPr kumimoji="1" lang="ja-JP" altLang="en-US" sz="1200" b="1" dirty="0">
                          <a:solidFill>
                            <a:schemeClr val="bg1"/>
                          </a:solidFill>
                          <a:latin typeface="+mn-ea"/>
                          <a:ea typeface="+mn-ea"/>
                        </a:rPr>
                        <a:t>フェーズ</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chemeClr val="accent2">
                        <a:lumMod val="90000"/>
                        <a:lumOff val="10000"/>
                      </a:schemeClr>
                    </a:solidFill>
                  </a:tcPr>
                </a:tc>
                <a:tc hMerge="1">
                  <a:txBody>
                    <a:bodyPr/>
                    <a:lstStyle/>
                    <a:p>
                      <a:pPr algn="ctr"/>
                      <a:endParaRPr kumimoji="1" lang="ja-JP" altLang="en-US" sz="1200" dirty="0"/>
                    </a:p>
                  </a:txBody>
                  <a:tcPr/>
                </a:tc>
                <a:tc hMerge="1">
                  <a:txBody>
                    <a:bodyPr/>
                    <a:lstStyle/>
                    <a:p>
                      <a:pPr algn="ctr"/>
                      <a:endParaRPr kumimoji="1" lang="ja-JP" altLang="en-US" sz="1200" dirty="0"/>
                    </a:p>
                  </a:txBody>
                  <a:tcPr/>
                </a:tc>
                <a:extLst>
                  <a:ext uri="{0D108BD9-81ED-4DB2-BD59-A6C34878D82A}">
                    <a16:rowId xmlns:a16="http://schemas.microsoft.com/office/drawing/2014/main" val="801094832"/>
                  </a:ext>
                </a:extLst>
              </a:tr>
              <a:tr h="0">
                <a:tc gridSpan="2" vMerge="1">
                  <a:txBody>
                    <a:bodyPr/>
                    <a:lstStyle/>
                    <a:p>
                      <a:endParaRPr kumimoji="1" lang="ja-JP" altLang="en-US" sz="1200" dirty="0"/>
                    </a:p>
                  </a:txBody>
                  <a:tcPr/>
                </a:tc>
                <a:tc hMerge="1" vMerge="1">
                  <a:txBody>
                    <a:bodyPr/>
                    <a:lstStyle/>
                    <a:p>
                      <a:endParaRPr kumimoji="1" lang="ja-JP" altLang="en-US"/>
                    </a:p>
                  </a:txBody>
                  <a:tcPr/>
                </a:tc>
                <a:tc vMerge="1">
                  <a:txBody>
                    <a:bodyPr/>
                    <a:lstStyle/>
                    <a:p>
                      <a:endParaRPr kumimoji="1" lang="ja-JP" altLang="en-US" sz="1200" dirty="0"/>
                    </a:p>
                  </a:txBody>
                  <a:tcPr/>
                </a:tc>
                <a:tc>
                  <a:txBody>
                    <a:bodyPr/>
                    <a:lstStyle/>
                    <a:p>
                      <a:pPr algn="ctr"/>
                      <a:r>
                        <a:rPr kumimoji="1" lang="ja-JP" altLang="en-US" sz="1200" b="1" dirty="0">
                          <a:solidFill>
                            <a:schemeClr val="bg1"/>
                          </a:solidFill>
                          <a:latin typeface="+mn-ea"/>
                          <a:ea typeface="+mn-ea"/>
                        </a:rPr>
                        <a:t>コンセプト</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90000"/>
                        <a:lumOff val="10000"/>
                      </a:schemeClr>
                    </a:solidFill>
                  </a:tcPr>
                </a:tc>
                <a:tc>
                  <a:txBody>
                    <a:bodyPr/>
                    <a:lstStyle/>
                    <a:p>
                      <a:pPr algn="ctr"/>
                      <a:r>
                        <a:rPr kumimoji="1" lang="en-US" altLang="ja-JP" sz="1200" b="1" dirty="0" err="1">
                          <a:solidFill>
                            <a:schemeClr val="bg1"/>
                          </a:solidFill>
                          <a:latin typeface="+mn-ea"/>
                          <a:ea typeface="+mn-ea"/>
                        </a:rPr>
                        <a:t>PoC</a:t>
                      </a:r>
                      <a:endParaRPr kumimoji="1" lang="ja-JP" altLang="en-US" sz="1200" b="1" dirty="0">
                        <a:solidFill>
                          <a:schemeClr val="bg1"/>
                        </a:solidFill>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90000"/>
                        <a:lumOff val="10000"/>
                      </a:schemeClr>
                    </a:solidFill>
                  </a:tcPr>
                </a:tc>
                <a:tc>
                  <a:txBody>
                    <a:bodyPr/>
                    <a:lstStyle/>
                    <a:p>
                      <a:pPr algn="ctr"/>
                      <a:r>
                        <a:rPr kumimoji="1" lang="ja-JP" altLang="en-US" sz="1200" b="1" dirty="0">
                          <a:solidFill>
                            <a:schemeClr val="bg1"/>
                          </a:solidFill>
                          <a:latin typeface="+mn-ea"/>
                          <a:ea typeface="+mn-ea"/>
                        </a:rPr>
                        <a:t>実運用</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90000"/>
                        <a:lumOff val="10000"/>
                      </a:schemeClr>
                    </a:solidFill>
                  </a:tcPr>
                </a:tc>
                <a:extLst>
                  <a:ext uri="{0D108BD9-81ED-4DB2-BD59-A6C34878D82A}">
                    <a16:rowId xmlns:a16="http://schemas.microsoft.com/office/drawing/2014/main" val="3368121838"/>
                  </a:ext>
                </a:extLst>
              </a:tr>
              <a:tr h="0">
                <a:tc rowSpan="11">
                  <a:txBody>
                    <a:bodyPr/>
                    <a:lstStyle/>
                    <a:p>
                      <a:r>
                        <a:rPr kumimoji="1" lang="ja-JP" altLang="en-US" sz="1200" b="1" dirty="0">
                          <a:solidFill>
                            <a:schemeClr val="bg1"/>
                          </a:solidFill>
                          <a:latin typeface="+mn-ea"/>
                          <a:ea typeface="+mn-ea"/>
                        </a:rPr>
                        <a:t>欧州</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90000"/>
                        <a:lumOff val="10000"/>
                      </a:schemeClr>
                    </a:solidFill>
                  </a:tcPr>
                </a:tc>
                <a:tc rowSpan="5">
                  <a:txBody>
                    <a:bodyPr/>
                    <a:lstStyle/>
                    <a:p>
                      <a:pPr algn="l"/>
                      <a:r>
                        <a:rPr kumimoji="1" lang="en-US" altLang="ja-JP" sz="1200" b="1" dirty="0">
                          <a:solidFill>
                            <a:schemeClr val="bg1"/>
                          </a:solidFill>
                          <a:latin typeface="+mn-ea"/>
                          <a:ea typeface="+mn-ea"/>
                        </a:rPr>
                        <a:t>EU</a:t>
                      </a:r>
                      <a:endParaRPr kumimoji="1" lang="ja-JP" altLang="en-US" sz="1200" b="1" dirty="0">
                        <a:solidFill>
                          <a:schemeClr val="bg1"/>
                        </a:solidFill>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90000"/>
                        <a:lumOff val="10000"/>
                      </a:schemeClr>
                    </a:solidFill>
                  </a:tcPr>
                </a:tc>
                <a:tc>
                  <a:txBody>
                    <a:bodyPr/>
                    <a:lstStyle/>
                    <a:p>
                      <a:r>
                        <a:rPr kumimoji="1" lang="en-US" altLang="ja-JP" sz="1100" dirty="0">
                          <a:latin typeface="+mn-ea"/>
                          <a:ea typeface="+mn-ea"/>
                        </a:rPr>
                        <a:t>DC4EU_</a:t>
                      </a:r>
                      <a:r>
                        <a:rPr kumimoji="1" lang="ja-JP" altLang="en-US" sz="1100" dirty="0">
                          <a:latin typeface="+mn-ea"/>
                          <a:ea typeface="+mn-ea"/>
                        </a:rPr>
                        <a:t>教育資格・社会保障データの管理</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kumimoji="1" lang="ja-JP" altLang="en-US" sz="1200" dirty="0">
                          <a:latin typeface="+mn-ea"/>
                          <a:ea typeface="+mn-ea"/>
                        </a:rPr>
                        <a:t>●</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128403280"/>
                  </a:ext>
                </a:extLst>
              </a:tr>
              <a:tr h="0">
                <a:tc vMerge="1">
                  <a:txBody>
                    <a:bodyPr/>
                    <a:lstStyle/>
                    <a:p>
                      <a:endParaRPr kumimoji="1" lang="ja-JP" altLang="en-US"/>
                    </a:p>
                  </a:txBody>
                  <a:tcPr/>
                </a:tc>
                <a:tc vMerge="1">
                  <a:txBody>
                    <a:bodyPr/>
                    <a:lstStyle/>
                    <a:p>
                      <a:pPr algn="l"/>
                      <a:endParaRPr kumimoji="1" lang="ja-JP" altLang="en-US" sz="1200" b="1" dirty="0">
                        <a:solidFill>
                          <a:schemeClr val="bg1"/>
                        </a:solidFill>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90000"/>
                        <a:lumOff val="10000"/>
                      </a:schemeClr>
                    </a:solidFill>
                  </a:tcPr>
                </a:tc>
                <a:tc>
                  <a:txBody>
                    <a:bodyPr/>
                    <a:lstStyle/>
                    <a:p>
                      <a:r>
                        <a:rPr kumimoji="1" lang="en-US" altLang="ja-JP" sz="1100" dirty="0">
                          <a:latin typeface="+mn-ea"/>
                          <a:ea typeface="+mn-ea"/>
                        </a:rPr>
                        <a:t>EWC_</a:t>
                      </a:r>
                      <a:r>
                        <a:rPr kumimoji="1" lang="ja-JP" altLang="en-US" sz="1100" dirty="0">
                          <a:latin typeface="+mn-ea"/>
                          <a:ea typeface="+mn-ea"/>
                        </a:rPr>
                        <a:t>欧州域内旅行での情報提示</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kumimoji="1" lang="ja-JP" altLang="en-US" sz="1200" dirty="0">
                          <a:latin typeface="+mn-ea"/>
                          <a:ea typeface="+mn-ea"/>
                        </a:rPr>
                        <a:t>●</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2109237619"/>
                  </a:ext>
                </a:extLst>
              </a:tr>
              <a:tr h="0">
                <a:tc vMerge="1">
                  <a:txBody>
                    <a:bodyPr/>
                    <a:lstStyle/>
                    <a:p>
                      <a:endParaRPr kumimoji="1" lang="ja-JP" altLang="en-US"/>
                    </a:p>
                  </a:txBody>
                  <a:tcPr/>
                </a:tc>
                <a:tc vMerge="1">
                  <a:txBody>
                    <a:bodyPr/>
                    <a:lstStyle/>
                    <a:p>
                      <a:pPr algn="l"/>
                      <a:endParaRPr kumimoji="1" lang="ja-JP" altLang="en-US" sz="1200" b="1" dirty="0">
                        <a:solidFill>
                          <a:schemeClr val="bg1"/>
                        </a:solidFill>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90000"/>
                        <a:lumOff val="10000"/>
                      </a:schemeClr>
                    </a:solidFill>
                  </a:tcPr>
                </a:tc>
                <a:tc>
                  <a:txBody>
                    <a:bodyPr/>
                    <a:lstStyle/>
                    <a:p>
                      <a:r>
                        <a:rPr kumimoji="1" lang="en-US" altLang="ja-JP" sz="1100" dirty="0">
                          <a:latin typeface="+mn-ea"/>
                          <a:ea typeface="+mn-ea"/>
                        </a:rPr>
                        <a:t>Vector_</a:t>
                      </a:r>
                      <a:r>
                        <a:rPr kumimoji="1" lang="ja-JP" altLang="en-US" sz="1100" dirty="0">
                          <a:latin typeface="+mn-ea"/>
                          <a:ea typeface="+mn-ea"/>
                        </a:rPr>
                        <a:t>教育資格・社会保障データの管理</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kumimoji="1" lang="ja-JP" altLang="en-US" sz="1200" dirty="0">
                          <a:latin typeface="+mn-ea"/>
                          <a:ea typeface="+mn-ea"/>
                        </a:rPr>
                        <a:t>●</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892365726"/>
                  </a:ext>
                </a:extLst>
              </a:tr>
              <a:tr h="0">
                <a:tc vMerge="1">
                  <a:txBody>
                    <a:bodyPr/>
                    <a:lstStyle/>
                    <a:p>
                      <a:endParaRPr kumimoji="1" lang="ja-JP" altLang="en-US"/>
                    </a:p>
                  </a:txBody>
                  <a:tcPr/>
                </a:tc>
                <a:tc vMerge="1">
                  <a:txBody>
                    <a:bodyPr/>
                    <a:lstStyle/>
                    <a:p>
                      <a:pPr algn="l"/>
                      <a:endParaRPr kumimoji="1" lang="ja-JP" altLang="en-US" sz="1200" b="1" dirty="0">
                        <a:solidFill>
                          <a:schemeClr val="bg1"/>
                        </a:solidFill>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90000"/>
                        <a:lumOff val="10000"/>
                      </a:schemeClr>
                    </a:solidFill>
                  </a:tcPr>
                </a:tc>
                <a:tc>
                  <a:txBody>
                    <a:bodyPr/>
                    <a:lstStyle/>
                    <a:p>
                      <a:r>
                        <a:rPr kumimoji="1" lang="en-US" altLang="ja-JP" sz="1100" dirty="0">
                          <a:latin typeface="+mn-ea"/>
                          <a:ea typeface="+mn-ea"/>
                        </a:rPr>
                        <a:t>POTENTIAL_</a:t>
                      </a:r>
                      <a:r>
                        <a:rPr kumimoji="1" lang="ja-JP" altLang="en-US" sz="1100" dirty="0">
                          <a:latin typeface="+mn-ea"/>
                          <a:ea typeface="+mn-ea"/>
                        </a:rPr>
                        <a:t>市民サービスへのアクセス改善</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kumimoji="1" lang="ja-JP" altLang="en-US" sz="1200" dirty="0">
                          <a:latin typeface="+mn-ea"/>
                          <a:ea typeface="+mn-ea"/>
                        </a:rPr>
                        <a:t>●</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3809872757"/>
                  </a:ext>
                </a:extLst>
              </a:tr>
              <a:tr h="0">
                <a:tc vMerge="1">
                  <a:txBody>
                    <a:bodyPr/>
                    <a:lstStyle/>
                    <a:p>
                      <a:endParaRPr kumimoji="1" lang="ja-JP" altLang="en-US"/>
                    </a:p>
                  </a:txBody>
                  <a:tcPr/>
                </a:tc>
                <a:tc vMerge="1">
                  <a:txBody>
                    <a:bodyPr/>
                    <a:lstStyle/>
                    <a:p>
                      <a:pPr algn="l"/>
                      <a:endParaRPr kumimoji="1" lang="ja-JP" altLang="en-US" sz="1200" b="1" dirty="0">
                        <a:solidFill>
                          <a:schemeClr val="bg1"/>
                        </a:solidFill>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90000"/>
                        <a:lumOff val="10000"/>
                      </a:schemeClr>
                    </a:solidFill>
                  </a:tcPr>
                </a:tc>
                <a:tc>
                  <a:txBody>
                    <a:bodyPr/>
                    <a:lstStyle/>
                    <a:p>
                      <a:r>
                        <a:rPr kumimoji="1" lang="en-US" altLang="ja-JP" sz="1100" dirty="0">
                          <a:latin typeface="+mn-ea"/>
                          <a:ea typeface="+mn-ea"/>
                        </a:rPr>
                        <a:t>NOBID_</a:t>
                      </a:r>
                      <a:r>
                        <a:rPr kumimoji="1" lang="ja-JP" altLang="en-US" sz="1100" dirty="0">
                          <a:latin typeface="+mn-ea"/>
                          <a:ea typeface="+mn-ea"/>
                        </a:rPr>
                        <a:t>国内・国境を越えた電子決済の推進</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kumimoji="1" lang="ja-JP" altLang="en-US" sz="1200" dirty="0">
                          <a:latin typeface="+mn-ea"/>
                          <a:ea typeface="+mn-ea"/>
                        </a:rPr>
                        <a:t>●</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2466204061"/>
                  </a:ext>
                </a:extLst>
              </a:tr>
              <a:tr h="0">
                <a:tc vMerge="1">
                  <a:txBody>
                    <a:bodyPr/>
                    <a:lstStyle/>
                    <a:p>
                      <a:endParaRPr kumimoji="1" lang="ja-JP" altLang="en-US"/>
                    </a:p>
                  </a:txBody>
                  <a:tcPr/>
                </a:tc>
                <a:tc rowSpan="6">
                  <a:txBody>
                    <a:bodyPr/>
                    <a:lstStyle/>
                    <a:p>
                      <a:pPr algn="l"/>
                      <a:r>
                        <a:rPr kumimoji="1" lang="ja-JP" altLang="en-US" sz="1200" b="1" dirty="0">
                          <a:solidFill>
                            <a:schemeClr val="bg1"/>
                          </a:solidFill>
                          <a:latin typeface="+mn-ea"/>
                          <a:ea typeface="+mn-ea"/>
                        </a:rPr>
                        <a:t>ドイツ</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lumMod val="90000"/>
                        <a:lumOff val="10000"/>
                      </a:schemeClr>
                    </a:solidFill>
                  </a:tcPr>
                </a:tc>
                <a:tc>
                  <a:txBody>
                    <a:bodyPr/>
                    <a:lstStyle/>
                    <a:p>
                      <a:r>
                        <a:rPr kumimoji="1" lang="en-US" altLang="ja-JP" sz="1100" dirty="0">
                          <a:latin typeface="+mn-ea"/>
                          <a:ea typeface="+mn-ea"/>
                        </a:rPr>
                        <a:t>SSI</a:t>
                      </a:r>
                      <a:r>
                        <a:rPr kumimoji="1" lang="ja-JP" altLang="en-US" sz="1100" dirty="0">
                          <a:latin typeface="+mn-ea"/>
                          <a:ea typeface="+mn-ea"/>
                        </a:rPr>
                        <a:t>パイロットプロジェクト：ホテルチェックインの簡素化</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kumimoji="1" lang="ja-JP" altLang="en-US" sz="1200" dirty="0">
                          <a:latin typeface="+mn-ea"/>
                          <a:ea typeface="+mn-ea"/>
                        </a:rPr>
                        <a:t>●</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4213601993"/>
                  </a:ext>
                </a:extLst>
              </a:tr>
              <a:tr h="0">
                <a:tc vMerge="1">
                  <a:txBody>
                    <a:bodyPr/>
                    <a:lstStyle/>
                    <a:p>
                      <a:endParaRPr kumimoji="1" lang="ja-JP" altLang="en-US"/>
                    </a:p>
                  </a:txBody>
                  <a:tcPr/>
                </a:tc>
                <a:tc vMerge="1">
                  <a:txBody>
                    <a:bodyPr/>
                    <a:lstStyle/>
                    <a:p>
                      <a:pPr algn="l"/>
                      <a:endParaRPr kumimoji="1" lang="ja-JP" altLang="en-US" sz="1200" b="1" dirty="0">
                        <a:solidFill>
                          <a:schemeClr val="bg1"/>
                        </a:solidFill>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lumMod val="90000"/>
                        <a:lumOff val="10000"/>
                      </a:schemeClr>
                    </a:solidFill>
                  </a:tcPr>
                </a:tc>
                <a:tc>
                  <a:txBody>
                    <a:bodyPr/>
                    <a:lstStyle/>
                    <a:p>
                      <a:r>
                        <a:rPr kumimoji="1" lang="en-US" altLang="ja-JP" sz="1100" dirty="0">
                          <a:latin typeface="+mn-ea"/>
                          <a:ea typeface="+mn-ea"/>
                        </a:rPr>
                        <a:t>ID-Ideal</a:t>
                      </a:r>
                      <a:r>
                        <a:rPr kumimoji="1" lang="ja-JP" altLang="en-US" sz="1100" dirty="0">
                          <a:latin typeface="+mn-ea"/>
                          <a:ea typeface="+mn-ea"/>
                        </a:rPr>
                        <a:t>：図書館における会員カードの自動登録</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kumimoji="1" lang="ja-JP" altLang="en-US" sz="1200" dirty="0">
                          <a:latin typeface="+mn-ea"/>
                          <a:ea typeface="+mn-ea"/>
                        </a:rPr>
                        <a:t>●</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2797065529"/>
                  </a:ext>
                </a:extLst>
              </a:tr>
              <a:tr h="0">
                <a:tc vMerge="1">
                  <a:txBody>
                    <a:bodyPr/>
                    <a:lstStyle/>
                    <a:p>
                      <a:endParaRPr kumimoji="1" lang="ja-JP" altLang="en-US"/>
                    </a:p>
                  </a:txBody>
                  <a:tcPr/>
                </a:tc>
                <a:tc vMerge="1">
                  <a:txBody>
                    <a:bodyPr/>
                    <a:lstStyle/>
                    <a:p>
                      <a:pPr algn="l"/>
                      <a:endParaRPr kumimoji="1" lang="ja-JP" altLang="en-US" sz="1200" b="1" dirty="0">
                        <a:solidFill>
                          <a:schemeClr val="bg1"/>
                        </a:solidFill>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lumMod val="90000"/>
                        <a:lumOff val="10000"/>
                      </a:schemeClr>
                    </a:solidFill>
                  </a:tcPr>
                </a:tc>
                <a:tc>
                  <a:txBody>
                    <a:bodyPr/>
                    <a:lstStyle/>
                    <a:p>
                      <a:r>
                        <a:rPr kumimoji="1" lang="en-US" altLang="ja-JP" sz="1100" dirty="0">
                          <a:latin typeface="+mn-ea"/>
                          <a:ea typeface="+mn-ea"/>
                        </a:rPr>
                        <a:t>ID-Ideal</a:t>
                      </a:r>
                      <a:r>
                        <a:rPr kumimoji="1" lang="ja-JP" altLang="en-US" sz="1100" dirty="0">
                          <a:latin typeface="+mn-ea"/>
                          <a:ea typeface="+mn-ea"/>
                        </a:rPr>
                        <a:t>：公共交通等モビリティサービス利用のワンストップ登録</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kumimoji="1" lang="ja-JP" altLang="en-US" sz="1200" dirty="0">
                          <a:latin typeface="+mn-ea"/>
                          <a:ea typeface="+mn-ea"/>
                        </a:rPr>
                        <a:t>●</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468296080"/>
                  </a:ext>
                </a:extLst>
              </a:tr>
              <a:tr h="0">
                <a:tc vMerge="1">
                  <a:txBody>
                    <a:bodyPr/>
                    <a:lstStyle/>
                    <a:p>
                      <a:endParaRPr kumimoji="1" lang="ja-JP" altLang="en-US"/>
                    </a:p>
                  </a:txBody>
                  <a:tcPr/>
                </a:tc>
                <a:tc vMerge="1">
                  <a:txBody>
                    <a:bodyPr/>
                    <a:lstStyle/>
                    <a:p>
                      <a:pPr algn="l"/>
                      <a:endParaRPr kumimoji="1" lang="ja-JP" altLang="en-US" sz="1200" b="1" dirty="0">
                        <a:solidFill>
                          <a:schemeClr val="bg1"/>
                        </a:solidFill>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lumMod val="90000"/>
                        <a:lumOff val="10000"/>
                      </a:schemeClr>
                    </a:solidFill>
                  </a:tcPr>
                </a:tc>
                <a:tc>
                  <a:txBody>
                    <a:bodyPr/>
                    <a:lstStyle/>
                    <a:p>
                      <a:r>
                        <a:rPr kumimoji="1" lang="en-US" altLang="ja-JP" sz="1100" dirty="0">
                          <a:latin typeface="+mn-ea"/>
                          <a:ea typeface="+mn-ea"/>
                        </a:rPr>
                        <a:t>ID-Ideal</a:t>
                      </a:r>
                      <a:r>
                        <a:rPr kumimoji="1" lang="ja-JP" altLang="en-US" sz="1100" dirty="0">
                          <a:latin typeface="+mn-ea"/>
                          <a:ea typeface="+mn-ea"/>
                        </a:rPr>
                        <a:t>：住所変更に係る個人情報の自動再登録</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kumimoji="1" lang="ja-JP" altLang="en-US" sz="1200" dirty="0">
                          <a:latin typeface="+mn-ea"/>
                          <a:ea typeface="+mn-ea"/>
                        </a:rPr>
                        <a:t>●</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2774822700"/>
                  </a:ext>
                </a:extLst>
              </a:tr>
              <a:tr h="0">
                <a:tc vMerge="1">
                  <a:txBody>
                    <a:bodyPr/>
                    <a:lstStyle/>
                    <a:p>
                      <a:endParaRPr kumimoji="1" lang="ja-JP" altLang="en-US"/>
                    </a:p>
                  </a:txBody>
                  <a:tcPr/>
                </a:tc>
                <a:tc vMerge="1">
                  <a:txBody>
                    <a:bodyPr/>
                    <a:lstStyle/>
                    <a:p>
                      <a:pPr algn="l"/>
                      <a:endParaRPr kumimoji="1" lang="ja-JP" altLang="en-US" sz="1200" b="1" dirty="0">
                        <a:solidFill>
                          <a:schemeClr val="bg1"/>
                        </a:solidFill>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lumMod val="90000"/>
                        <a:lumOff val="10000"/>
                      </a:schemeClr>
                    </a:solidFill>
                  </a:tcPr>
                </a:tc>
                <a:tc>
                  <a:txBody>
                    <a:bodyPr/>
                    <a:lstStyle/>
                    <a:p>
                      <a:r>
                        <a:rPr kumimoji="1" lang="en-US" altLang="ja-JP" sz="1100" dirty="0">
                          <a:latin typeface="+mn-ea"/>
                          <a:ea typeface="+mn-ea"/>
                        </a:rPr>
                        <a:t>ONCE</a:t>
                      </a:r>
                      <a:r>
                        <a:rPr kumimoji="1" lang="ja-JP" altLang="en-US" sz="1100" dirty="0">
                          <a:latin typeface="+mn-ea"/>
                          <a:ea typeface="+mn-ea"/>
                        </a:rPr>
                        <a:t>：運転免許証、自動車登録証等の確認作業への活用</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kumimoji="1" lang="ja-JP" altLang="en-US" sz="1200" dirty="0">
                          <a:latin typeface="+mn-ea"/>
                          <a:ea typeface="+mn-ea"/>
                        </a:rPr>
                        <a:t>●</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966392397"/>
                  </a:ext>
                </a:extLst>
              </a:tr>
              <a:tr h="0">
                <a:tc vMerge="1">
                  <a:txBody>
                    <a:bodyPr/>
                    <a:lstStyle/>
                    <a:p>
                      <a:endParaRPr kumimoji="1" lang="ja-JP" altLang="en-US"/>
                    </a:p>
                  </a:txBody>
                  <a:tcPr/>
                </a:tc>
                <a:tc vMerge="1">
                  <a:txBody>
                    <a:bodyPr/>
                    <a:lstStyle/>
                    <a:p>
                      <a:pPr algn="l"/>
                      <a:endParaRPr kumimoji="1" lang="ja-JP" altLang="en-US" sz="1200" b="1" dirty="0">
                        <a:solidFill>
                          <a:schemeClr val="bg1"/>
                        </a:solidFill>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lumMod val="90000"/>
                        <a:lumOff val="10000"/>
                      </a:schemeClr>
                    </a:solidFill>
                  </a:tcPr>
                </a:tc>
                <a:tc>
                  <a:txBody>
                    <a:bodyPr/>
                    <a:lstStyle/>
                    <a:p>
                      <a:r>
                        <a:rPr kumimoji="1" lang="en-US" altLang="ja-JP" sz="1100" dirty="0">
                          <a:latin typeface="+mn-ea"/>
                          <a:ea typeface="+mn-ea"/>
                        </a:rPr>
                        <a:t>ONCE</a:t>
                      </a:r>
                      <a:r>
                        <a:rPr kumimoji="1" lang="ja-JP" altLang="en-US" sz="1100" dirty="0">
                          <a:latin typeface="+mn-ea"/>
                          <a:ea typeface="+mn-ea"/>
                        </a:rPr>
                        <a:t>：公共施設の利用促進に向けた活用</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kumimoji="1" lang="ja-JP" altLang="en-US" sz="1200" dirty="0">
                          <a:latin typeface="+mn-ea"/>
                          <a:ea typeface="+mn-ea"/>
                        </a:rPr>
                        <a:t>●</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288803692"/>
                  </a:ext>
                </a:extLst>
              </a:tr>
            </a:tbl>
          </a:graphicData>
        </a:graphic>
      </p:graphicFrame>
    </p:spTree>
    <p:extLst>
      <p:ext uri="{BB962C8B-B14F-4D97-AF65-F5344CB8AC3E}">
        <p14:creationId xmlns:p14="http://schemas.microsoft.com/office/powerpoint/2010/main" val="1602895356"/>
      </p:ext>
    </p:ext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タイトル 7"/>
          <p:cNvSpPr>
            <a:spLocks noGrp="1"/>
          </p:cNvSpPr>
          <p:nvPr>
            <p:ph type="title"/>
          </p:nvPr>
        </p:nvSpPr>
        <p:spPr>
          <a:xfrm>
            <a:off x="331490" y="164692"/>
            <a:ext cx="9243021" cy="497459"/>
          </a:xfrm>
        </p:spPr>
        <p:txBody>
          <a:bodyPr>
            <a:normAutofit fontScale="90000"/>
          </a:bodyPr>
          <a:lstStyle/>
          <a:p>
            <a:r>
              <a:rPr lang="en-US" altLang="ja-JP" sz="1100" dirty="0">
                <a:solidFill>
                  <a:srgbClr val="002060"/>
                </a:solidFill>
              </a:rPr>
              <a:t>3.3.5</a:t>
            </a:r>
            <a:r>
              <a:rPr lang="ja-JP" altLang="en-US" sz="1100" dirty="0">
                <a:solidFill>
                  <a:srgbClr val="002060"/>
                </a:solidFill>
              </a:rPr>
              <a:t>　自己主権型／分散型アイデンティティに関する取り組みに関する総括</a:t>
            </a:r>
            <a:r>
              <a:rPr lang="ja-JP" altLang="en-US" sz="1200" dirty="0">
                <a:solidFill>
                  <a:srgbClr val="002060"/>
                </a:solidFill>
              </a:rPr>
              <a:t>　</a:t>
            </a:r>
            <a:r>
              <a:rPr lang="en-US" altLang="ja-JP" sz="1400" dirty="0">
                <a:solidFill>
                  <a:srgbClr val="002060"/>
                </a:solidFill>
              </a:rPr>
              <a:t/>
            </a:r>
            <a:br>
              <a:rPr lang="en-US" altLang="ja-JP" sz="1400" dirty="0">
                <a:solidFill>
                  <a:srgbClr val="002060"/>
                </a:solidFill>
              </a:rPr>
            </a:br>
            <a:r>
              <a:rPr lang="ja-JP" altLang="en-US" sz="2000" dirty="0">
                <a:solidFill>
                  <a:srgbClr val="002060"/>
                </a:solidFill>
              </a:rPr>
              <a:t>自己主権型／分散型アイデンティティに関するユースケースの実装フェーズ</a:t>
            </a:r>
            <a:endParaRPr lang="ja-JP" altLang="en-US" sz="3100" b="1" spc="0" dirty="0">
              <a:solidFill>
                <a:srgbClr val="002060"/>
              </a:solidFill>
            </a:endParaRPr>
          </a:p>
        </p:txBody>
      </p:sp>
      <p:sp>
        <p:nvSpPr>
          <p:cNvPr id="9" name="コンテンツ プレースホルダー 1"/>
          <p:cNvSpPr txBox="1">
            <a:spLocks/>
          </p:cNvSpPr>
          <p:nvPr/>
        </p:nvSpPr>
        <p:spPr>
          <a:xfrm>
            <a:off x="337810" y="608763"/>
            <a:ext cx="9410530" cy="1002662"/>
          </a:xfrm>
          <a:prstGeom prst="rect">
            <a:avLst/>
          </a:prstGeom>
          <a:ln>
            <a:noFill/>
          </a:ln>
        </p:spPr>
        <p:txBody>
          <a:bodyPr/>
          <a:lstStyle>
            <a:lvl1pPr marL="0" indent="0" algn="l" defTabSz="609559" rtl="0" eaLnBrk="1" fontAlgn="base" hangingPunct="1">
              <a:spcBef>
                <a:spcPct val="20000"/>
              </a:spcBef>
              <a:spcAft>
                <a:spcPct val="0"/>
              </a:spcAft>
              <a:buFont typeface="Arial" pitchFamily="34" charset="0"/>
              <a:buNone/>
              <a:defRPr kumimoji="1" sz="2000" kern="1200">
                <a:solidFill>
                  <a:schemeClr val="tx1"/>
                </a:solidFill>
                <a:latin typeface="+mn-ea"/>
                <a:ea typeface="+mn-ea"/>
                <a:cs typeface="Arial"/>
              </a:defRPr>
            </a:lvl1pPr>
            <a:lvl2pPr marL="910105" indent="-300545"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2pPr>
            <a:lvl3pPr marL="1454051" indent="-234935"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3pPr>
            <a:lvl4pPr marL="2059377" indent="-230703"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4pPr>
            <a:lvl5pPr marL="2666818" indent="-228585"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a:lstStyle>
          <a:p>
            <a:pPr lvl="0">
              <a:defRPr/>
            </a:pPr>
            <a:r>
              <a:rPr lang="ja-JP" altLang="en-US" sz="1600" b="1" dirty="0">
                <a:solidFill>
                  <a:srgbClr val="000000">
                    <a:lumMod val="85000"/>
                    <a:lumOff val="15000"/>
                  </a:srgbClr>
                </a:solidFill>
              </a:rPr>
              <a:t>調査したユースケースの</a:t>
            </a:r>
            <a:r>
              <a:rPr lang="en-US" altLang="ja-JP" sz="1600" b="1" u="sng" dirty="0">
                <a:solidFill>
                  <a:schemeClr val="accent2">
                    <a:lumMod val="75000"/>
                    <a:lumOff val="25000"/>
                  </a:schemeClr>
                </a:solidFill>
              </a:rPr>
              <a:t>9</a:t>
            </a:r>
            <a:r>
              <a:rPr lang="ja-JP" altLang="en-US" sz="1600" b="1" u="sng" dirty="0">
                <a:solidFill>
                  <a:schemeClr val="accent2">
                    <a:lumMod val="75000"/>
                    <a:lumOff val="25000"/>
                  </a:schemeClr>
                </a:solidFill>
              </a:rPr>
              <a:t>割</a:t>
            </a:r>
            <a:r>
              <a:rPr lang="ja-JP" altLang="en-US" sz="1600" b="1" u="sng" dirty="0">
                <a:solidFill>
                  <a:srgbClr val="070F26">
                    <a:lumMod val="75000"/>
                    <a:lumOff val="25000"/>
                  </a:srgbClr>
                </a:solidFill>
              </a:rPr>
              <a:t>以上が</a:t>
            </a:r>
            <a:r>
              <a:rPr lang="en-US" altLang="ja-JP" sz="1600" b="1" u="sng" dirty="0" err="1">
                <a:solidFill>
                  <a:srgbClr val="070F26">
                    <a:lumMod val="75000"/>
                    <a:lumOff val="25000"/>
                  </a:srgbClr>
                </a:solidFill>
              </a:rPr>
              <a:t>PoC</a:t>
            </a:r>
            <a:r>
              <a:rPr lang="ja-JP" altLang="en-US" sz="1600" b="1" u="sng" dirty="0" err="1">
                <a:solidFill>
                  <a:srgbClr val="070F26">
                    <a:lumMod val="75000"/>
                    <a:lumOff val="25000"/>
                  </a:srgbClr>
                </a:solidFill>
              </a:rPr>
              <a:t>、</a:t>
            </a:r>
            <a:r>
              <a:rPr lang="ja-JP" altLang="en-US" sz="1600" b="1" u="sng" dirty="0">
                <a:solidFill>
                  <a:srgbClr val="070F26">
                    <a:lumMod val="75000"/>
                    <a:lumOff val="25000"/>
                  </a:srgbClr>
                </a:solidFill>
              </a:rPr>
              <a:t>実運用の段階</a:t>
            </a:r>
            <a:r>
              <a:rPr lang="ja-JP" altLang="en-US" sz="1600" b="1" dirty="0">
                <a:solidFill>
                  <a:srgbClr val="000000">
                    <a:lumMod val="85000"/>
                    <a:lumOff val="15000"/>
                  </a:srgbClr>
                </a:solidFill>
              </a:rPr>
              <a:t>に達している事から、自己主権型／分散型アイデンティティに関する取り組みは、</a:t>
            </a:r>
            <a:r>
              <a:rPr lang="ja-JP" altLang="en-US" sz="1600" b="1" u="sng" dirty="0">
                <a:solidFill>
                  <a:srgbClr val="070F26">
                    <a:lumMod val="75000"/>
                    <a:lumOff val="25000"/>
                  </a:srgbClr>
                </a:solidFill>
              </a:rPr>
              <a:t>要素技術等のコンセプト検討の段階を脱し、試行的な取り組みを含めた実践段階にある</a:t>
            </a:r>
            <a:r>
              <a:rPr lang="ja-JP" altLang="en-US" sz="1600" b="1" dirty="0">
                <a:solidFill>
                  <a:srgbClr val="000000">
                    <a:lumMod val="85000"/>
                    <a:lumOff val="15000"/>
                  </a:srgbClr>
                </a:solidFill>
              </a:rPr>
              <a:t>ことが想定される</a:t>
            </a:r>
            <a:endParaRPr lang="en-US" altLang="ja-JP" sz="1600" b="1" dirty="0">
              <a:solidFill>
                <a:srgbClr val="000000">
                  <a:lumMod val="85000"/>
                  <a:lumOff val="15000"/>
                </a:srgbClr>
              </a:solidFill>
            </a:endParaRPr>
          </a:p>
        </p:txBody>
      </p:sp>
      <p:sp>
        <p:nvSpPr>
          <p:cNvPr id="10" name="正方形/長方形 9"/>
          <p:cNvSpPr/>
          <p:nvPr/>
        </p:nvSpPr>
        <p:spPr>
          <a:xfrm>
            <a:off x="8260080" y="74294"/>
            <a:ext cx="1314431" cy="186395"/>
          </a:xfrm>
          <a:prstGeom prst="rect">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政府の取り組み</a:t>
            </a:r>
          </a:p>
        </p:txBody>
      </p:sp>
      <p:sp>
        <p:nvSpPr>
          <p:cNvPr id="11" name="正方形/長方形 10"/>
          <p:cNvSpPr/>
          <p:nvPr/>
        </p:nvSpPr>
        <p:spPr>
          <a:xfrm>
            <a:off x="8260080" y="287160"/>
            <a:ext cx="1314431" cy="186395"/>
          </a:xfrm>
          <a:prstGeom prst="rect">
            <a:avLst/>
          </a:prstGeom>
          <a:solidFill>
            <a:schemeClr val="accent2">
              <a:lumMod val="25000"/>
              <a:lumOff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ユースケース</a:t>
            </a:r>
          </a:p>
        </p:txBody>
      </p:sp>
      <p:graphicFrame>
        <p:nvGraphicFramePr>
          <p:cNvPr id="14" name="表 13"/>
          <p:cNvGraphicFramePr>
            <a:graphicFrameLocks noGrp="1"/>
          </p:cNvGraphicFramePr>
          <p:nvPr>
            <p:extLst/>
          </p:nvPr>
        </p:nvGraphicFramePr>
        <p:xfrm>
          <a:off x="262913" y="1585018"/>
          <a:ext cx="9350036" cy="4287566"/>
        </p:xfrm>
        <a:graphic>
          <a:graphicData uri="http://schemas.openxmlformats.org/drawingml/2006/table">
            <a:tbl>
              <a:tblPr firstRow="1" bandRow="1">
                <a:tableStyleId>{5C22544A-7EE6-4342-B048-85BDC9FD1C3A}</a:tableStyleId>
              </a:tblPr>
              <a:tblGrid>
                <a:gridCol w="967245">
                  <a:extLst>
                    <a:ext uri="{9D8B030D-6E8A-4147-A177-3AD203B41FA5}">
                      <a16:colId xmlns:a16="http://schemas.microsoft.com/office/drawing/2014/main" val="1937955494"/>
                    </a:ext>
                  </a:extLst>
                </a:gridCol>
                <a:gridCol w="1146365">
                  <a:extLst>
                    <a:ext uri="{9D8B030D-6E8A-4147-A177-3AD203B41FA5}">
                      <a16:colId xmlns:a16="http://schemas.microsoft.com/office/drawing/2014/main" val="3068490747"/>
                    </a:ext>
                  </a:extLst>
                </a:gridCol>
                <a:gridCol w="3582390">
                  <a:extLst>
                    <a:ext uri="{9D8B030D-6E8A-4147-A177-3AD203B41FA5}">
                      <a16:colId xmlns:a16="http://schemas.microsoft.com/office/drawing/2014/main" val="2439887616"/>
                    </a:ext>
                  </a:extLst>
                </a:gridCol>
                <a:gridCol w="1218012">
                  <a:extLst>
                    <a:ext uri="{9D8B030D-6E8A-4147-A177-3AD203B41FA5}">
                      <a16:colId xmlns:a16="http://schemas.microsoft.com/office/drawing/2014/main" val="1000906593"/>
                    </a:ext>
                  </a:extLst>
                </a:gridCol>
                <a:gridCol w="1218012">
                  <a:extLst>
                    <a:ext uri="{9D8B030D-6E8A-4147-A177-3AD203B41FA5}">
                      <a16:colId xmlns:a16="http://schemas.microsoft.com/office/drawing/2014/main" val="2866586501"/>
                    </a:ext>
                  </a:extLst>
                </a:gridCol>
                <a:gridCol w="1218012">
                  <a:extLst>
                    <a:ext uri="{9D8B030D-6E8A-4147-A177-3AD203B41FA5}">
                      <a16:colId xmlns:a16="http://schemas.microsoft.com/office/drawing/2014/main" val="544156714"/>
                    </a:ext>
                  </a:extLst>
                </a:gridCol>
              </a:tblGrid>
              <a:tr h="170702">
                <a:tc rowSpan="2" gridSpan="2">
                  <a:txBody>
                    <a:bodyPr/>
                    <a:lstStyle/>
                    <a:p>
                      <a:pPr algn="ctr"/>
                      <a:r>
                        <a:rPr kumimoji="1" lang="ja-JP" altLang="en-US" sz="1200" b="1" dirty="0">
                          <a:solidFill>
                            <a:schemeClr val="bg1"/>
                          </a:solidFill>
                          <a:latin typeface="+mn-ea"/>
                          <a:ea typeface="+mn-ea"/>
                        </a:rPr>
                        <a:t>国・地域</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90000"/>
                        <a:lumOff val="10000"/>
                      </a:schemeClr>
                    </a:solidFill>
                  </a:tcPr>
                </a:tc>
                <a:tc rowSpan="2" hMerge="1">
                  <a:txBody>
                    <a:bodyPr/>
                    <a:lstStyle/>
                    <a:p>
                      <a:pPr algn="ctr"/>
                      <a:endParaRPr kumimoji="1" lang="ja-JP" altLang="en-US" sz="1200" b="1" dirty="0">
                        <a:solidFill>
                          <a:schemeClr val="bg1"/>
                        </a:solidFill>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90000"/>
                        <a:lumOff val="10000"/>
                      </a:schemeClr>
                    </a:solidFill>
                  </a:tcPr>
                </a:tc>
                <a:tc rowSpan="2">
                  <a:txBody>
                    <a:bodyPr/>
                    <a:lstStyle/>
                    <a:p>
                      <a:pPr algn="ctr"/>
                      <a:r>
                        <a:rPr kumimoji="1" lang="ja-JP" altLang="en-US" sz="1200" b="1" dirty="0">
                          <a:solidFill>
                            <a:schemeClr val="bg1"/>
                          </a:solidFill>
                          <a:latin typeface="+mn-ea"/>
                          <a:ea typeface="+mn-ea"/>
                        </a:rPr>
                        <a:t>ユースケース</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90000"/>
                        <a:lumOff val="10000"/>
                      </a:schemeClr>
                    </a:solidFill>
                  </a:tcPr>
                </a:tc>
                <a:tc gridSpan="3">
                  <a:txBody>
                    <a:bodyPr/>
                    <a:lstStyle/>
                    <a:p>
                      <a:pPr algn="ctr"/>
                      <a:r>
                        <a:rPr kumimoji="1" lang="ja-JP" altLang="en-US" sz="1200" b="1" dirty="0">
                          <a:solidFill>
                            <a:schemeClr val="bg1"/>
                          </a:solidFill>
                          <a:latin typeface="+mn-ea"/>
                          <a:ea typeface="+mn-ea"/>
                        </a:rPr>
                        <a:t>フェーズ</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chemeClr val="accent2">
                        <a:lumMod val="90000"/>
                        <a:lumOff val="10000"/>
                      </a:schemeClr>
                    </a:solidFill>
                  </a:tcPr>
                </a:tc>
                <a:tc hMerge="1">
                  <a:txBody>
                    <a:bodyPr/>
                    <a:lstStyle/>
                    <a:p>
                      <a:pPr algn="ctr"/>
                      <a:endParaRPr kumimoji="1" lang="ja-JP" altLang="en-US" sz="1200" dirty="0"/>
                    </a:p>
                  </a:txBody>
                  <a:tcPr/>
                </a:tc>
                <a:tc hMerge="1">
                  <a:txBody>
                    <a:bodyPr/>
                    <a:lstStyle/>
                    <a:p>
                      <a:pPr algn="ctr"/>
                      <a:endParaRPr kumimoji="1" lang="ja-JP" altLang="en-US" sz="1200" dirty="0"/>
                    </a:p>
                  </a:txBody>
                  <a:tcPr/>
                </a:tc>
                <a:extLst>
                  <a:ext uri="{0D108BD9-81ED-4DB2-BD59-A6C34878D82A}">
                    <a16:rowId xmlns:a16="http://schemas.microsoft.com/office/drawing/2014/main" val="801094832"/>
                  </a:ext>
                </a:extLst>
              </a:tr>
              <a:tr h="227602">
                <a:tc gridSpan="2" vMerge="1">
                  <a:txBody>
                    <a:bodyPr/>
                    <a:lstStyle/>
                    <a:p>
                      <a:endParaRPr kumimoji="1" lang="ja-JP" altLang="en-US" sz="1200" dirty="0"/>
                    </a:p>
                  </a:txBody>
                  <a:tcPr/>
                </a:tc>
                <a:tc hMerge="1" vMerge="1">
                  <a:txBody>
                    <a:bodyPr/>
                    <a:lstStyle/>
                    <a:p>
                      <a:endParaRPr kumimoji="1" lang="ja-JP" altLang="en-US"/>
                    </a:p>
                  </a:txBody>
                  <a:tcPr/>
                </a:tc>
                <a:tc vMerge="1">
                  <a:txBody>
                    <a:bodyPr/>
                    <a:lstStyle/>
                    <a:p>
                      <a:endParaRPr kumimoji="1" lang="ja-JP" altLang="en-US" sz="1200" dirty="0"/>
                    </a:p>
                  </a:txBody>
                  <a:tcPr/>
                </a:tc>
                <a:tc>
                  <a:txBody>
                    <a:bodyPr/>
                    <a:lstStyle/>
                    <a:p>
                      <a:pPr algn="ctr"/>
                      <a:r>
                        <a:rPr kumimoji="1" lang="ja-JP" altLang="en-US" sz="1200" b="1" dirty="0">
                          <a:solidFill>
                            <a:schemeClr val="bg1"/>
                          </a:solidFill>
                          <a:latin typeface="+mn-ea"/>
                          <a:ea typeface="+mn-ea"/>
                        </a:rPr>
                        <a:t>コンセプト</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90000"/>
                        <a:lumOff val="10000"/>
                      </a:schemeClr>
                    </a:solidFill>
                  </a:tcPr>
                </a:tc>
                <a:tc>
                  <a:txBody>
                    <a:bodyPr/>
                    <a:lstStyle/>
                    <a:p>
                      <a:pPr algn="ctr"/>
                      <a:r>
                        <a:rPr kumimoji="1" lang="en-US" altLang="ja-JP" sz="1200" b="1" dirty="0" err="1">
                          <a:solidFill>
                            <a:schemeClr val="bg1"/>
                          </a:solidFill>
                          <a:latin typeface="+mn-ea"/>
                          <a:ea typeface="+mn-ea"/>
                        </a:rPr>
                        <a:t>PoC</a:t>
                      </a:r>
                      <a:endParaRPr kumimoji="1" lang="ja-JP" altLang="en-US" sz="1200" b="1" dirty="0">
                        <a:solidFill>
                          <a:schemeClr val="bg1"/>
                        </a:solidFill>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90000"/>
                        <a:lumOff val="10000"/>
                      </a:schemeClr>
                    </a:solidFill>
                  </a:tcPr>
                </a:tc>
                <a:tc>
                  <a:txBody>
                    <a:bodyPr/>
                    <a:lstStyle/>
                    <a:p>
                      <a:pPr algn="ctr"/>
                      <a:r>
                        <a:rPr kumimoji="1" lang="ja-JP" altLang="en-US" sz="1200" b="1" dirty="0">
                          <a:solidFill>
                            <a:schemeClr val="bg1"/>
                          </a:solidFill>
                          <a:latin typeface="+mn-ea"/>
                          <a:ea typeface="+mn-ea"/>
                        </a:rPr>
                        <a:t>実運用</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90000"/>
                        <a:lumOff val="10000"/>
                      </a:schemeClr>
                    </a:solidFill>
                  </a:tcPr>
                </a:tc>
                <a:extLst>
                  <a:ext uri="{0D108BD9-81ED-4DB2-BD59-A6C34878D82A}">
                    <a16:rowId xmlns:a16="http://schemas.microsoft.com/office/drawing/2014/main" val="3368121838"/>
                  </a:ext>
                </a:extLst>
              </a:tr>
              <a:tr h="170702">
                <a:tc rowSpan="13">
                  <a:txBody>
                    <a:bodyPr/>
                    <a:lstStyle/>
                    <a:p>
                      <a:r>
                        <a:rPr kumimoji="1" lang="ja-JP" altLang="en-US" sz="1200" b="1" dirty="0">
                          <a:solidFill>
                            <a:schemeClr val="bg1"/>
                          </a:solidFill>
                          <a:latin typeface="+mn-ea"/>
                          <a:ea typeface="+mn-ea"/>
                        </a:rPr>
                        <a:t>欧州</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90000"/>
                        <a:lumOff val="10000"/>
                      </a:schemeClr>
                    </a:solidFill>
                  </a:tcPr>
                </a:tc>
                <a:tc rowSpan="8">
                  <a:txBody>
                    <a:bodyPr/>
                    <a:lstStyle/>
                    <a:p>
                      <a:pPr algn="l"/>
                      <a:r>
                        <a:rPr kumimoji="1" lang="ja-JP" altLang="en-US" sz="1200" b="1" dirty="0">
                          <a:solidFill>
                            <a:schemeClr val="bg1"/>
                          </a:solidFill>
                          <a:latin typeface="+mn-ea"/>
                          <a:ea typeface="+mn-ea"/>
                        </a:rPr>
                        <a:t>ドイツ</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lumMod val="90000"/>
                        <a:lumOff val="10000"/>
                      </a:schemeClr>
                    </a:solidFill>
                  </a:tcPr>
                </a:tc>
                <a:tc>
                  <a:txBody>
                    <a:bodyPr/>
                    <a:lstStyle/>
                    <a:p>
                      <a:r>
                        <a:rPr kumimoji="1" lang="en-US" altLang="ja-JP" sz="1100" dirty="0">
                          <a:latin typeface="+mn-ea"/>
                          <a:ea typeface="+mn-ea"/>
                        </a:rPr>
                        <a:t>ONCE</a:t>
                      </a:r>
                      <a:r>
                        <a:rPr kumimoji="1" lang="ja-JP" altLang="en-US" sz="1100" dirty="0">
                          <a:latin typeface="+mn-ea"/>
                          <a:ea typeface="+mn-ea"/>
                        </a:rPr>
                        <a:t>：地域・自治体の特典サービスの利用促進への活用</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kumimoji="1" lang="ja-JP" altLang="en-US" sz="1200" dirty="0">
                          <a:latin typeface="+mn-ea"/>
                          <a:ea typeface="+mn-ea"/>
                        </a:rPr>
                        <a:t>●</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257785300"/>
                  </a:ext>
                </a:extLst>
              </a:tr>
              <a:tr h="170702">
                <a:tc vMerge="1">
                  <a:txBody>
                    <a:bodyPr/>
                    <a:lstStyle/>
                    <a:p>
                      <a:endParaRPr kumimoji="1" lang="ja-JP" altLang="en-US"/>
                    </a:p>
                  </a:txBody>
                  <a:tcPr/>
                </a:tc>
                <a:tc vMerge="1">
                  <a:txBody>
                    <a:bodyPr/>
                    <a:lstStyle/>
                    <a:p>
                      <a:pPr algn="l"/>
                      <a:endParaRPr kumimoji="1" lang="ja-JP" altLang="en-US" sz="1200" b="1" dirty="0">
                        <a:solidFill>
                          <a:schemeClr val="bg1"/>
                        </a:solidFill>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lumMod val="90000"/>
                        <a:lumOff val="10000"/>
                      </a:schemeClr>
                    </a:solidFill>
                  </a:tcPr>
                </a:tc>
                <a:tc>
                  <a:txBody>
                    <a:bodyPr/>
                    <a:lstStyle/>
                    <a:p>
                      <a:r>
                        <a:rPr kumimoji="1" lang="en-US" altLang="ja-JP" sz="1100" dirty="0">
                          <a:latin typeface="+mn-ea"/>
                          <a:ea typeface="+mn-ea"/>
                        </a:rPr>
                        <a:t>SDIKA</a:t>
                      </a:r>
                      <a:r>
                        <a:rPr kumimoji="1" lang="ja-JP" altLang="en-US" sz="1100" dirty="0">
                          <a:latin typeface="+mn-ea"/>
                          <a:ea typeface="+mn-ea"/>
                        </a:rPr>
                        <a:t>：安全で迅速な骨髄提供</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kumimoji="1" lang="ja-JP" altLang="en-US" sz="1200" dirty="0">
                          <a:latin typeface="+mn-ea"/>
                          <a:ea typeface="+mn-ea"/>
                        </a:rPr>
                        <a:t>●</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976644324"/>
                  </a:ext>
                </a:extLst>
              </a:tr>
              <a:tr h="170702">
                <a:tc vMerge="1">
                  <a:txBody>
                    <a:bodyPr/>
                    <a:lstStyle/>
                    <a:p>
                      <a:endParaRPr kumimoji="1" lang="ja-JP" altLang="en-US"/>
                    </a:p>
                  </a:txBody>
                  <a:tcPr/>
                </a:tc>
                <a:tc vMerge="1">
                  <a:txBody>
                    <a:bodyPr/>
                    <a:lstStyle/>
                    <a:p>
                      <a:pPr algn="l"/>
                      <a:endParaRPr kumimoji="1" lang="ja-JP" altLang="en-US" sz="1200" b="1" dirty="0">
                        <a:solidFill>
                          <a:schemeClr val="bg1"/>
                        </a:solidFill>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lumMod val="90000"/>
                        <a:lumOff val="10000"/>
                      </a:schemeClr>
                    </a:solidFill>
                  </a:tcPr>
                </a:tc>
                <a:tc>
                  <a:txBody>
                    <a:bodyPr/>
                    <a:lstStyle/>
                    <a:p>
                      <a:r>
                        <a:rPr kumimoji="1" lang="en-US" altLang="ja-JP" sz="1100" dirty="0">
                          <a:latin typeface="+mn-ea"/>
                          <a:ea typeface="+mn-ea"/>
                        </a:rPr>
                        <a:t>SDIKA</a:t>
                      </a:r>
                      <a:r>
                        <a:rPr kumimoji="1" lang="ja-JP" altLang="en-US" sz="1100" dirty="0">
                          <a:latin typeface="+mn-ea"/>
                          <a:ea typeface="+mn-ea"/>
                        </a:rPr>
                        <a:t>：ビジネスの立ち上げ加速</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kumimoji="1" lang="ja-JP" altLang="en-US" sz="1200" dirty="0">
                          <a:latin typeface="+mn-ea"/>
                          <a:ea typeface="+mn-ea"/>
                        </a:rPr>
                        <a:t>●</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2940611414"/>
                  </a:ext>
                </a:extLst>
              </a:tr>
              <a:tr h="170702">
                <a:tc vMerge="1">
                  <a:txBody>
                    <a:bodyPr/>
                    <a:lstStyle/>
                    <a:p>
                      <a:endParaRPr kumimoji="1" lang="ja-JP" altLang="en-US"/>
                    </a:p>
                  </a:txBody>
                  <a:tcPr/>
                </a:tc>
                <a:tc vMerge="1">
                  <a:txBody>
                    <a:bodyPr/>
                    <a:lstStyle/>
                    <a:p>
                      <a:pPr algn="l"/>
                      <a:endParaRPr kumimoji="1" lang="ja-JP" altLang="en-US" sz="1200" b="1" dirty="0">
                        <a:solidFill>
                          <a:schemeClr val="bg1"/>
                        </a:solidFill>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lumMod val="90000"/>
                        <a:lumOff val="10000"/>
                      </a:schemeClr>
                    </a:solidFill>
                  </a:tcPr>
                </a:tc>
                <a:tc>
                  <a:txBody>
                    <a:bodyPr/>
                    <a:lstStyle/>
                    <a:p>
                      <a:r>
                        <a:rPr kumimoji="1" lang="en-US" altLang="ja-JP" sz="1100" dirty="0">
                          <a:latin typeface="+mn-ea"/>
                          <a:ea typeface="+mn-ea"/>
                        </a:rPr>
                        <a:t>SDIKA</a:t>
                      </a:r>
                      <a:r>
                        <a:rPr kumimoji="1" lang="ja-JP" altLang="en-US" sz="1100" dirty="0">
                          <a:latin typeface="+mn-ea"/>
                          <a:ea typeface="+mn-ea"/>
                        </a:rPr>
                        <a:t>：建築業の申請・許可プロセスの加速化</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kumimoji="1" lang="ja-JP" altLang="en-US" sz="1200" dirty="0">
                          <a:latin typeface="+mn-ea"/>
                          <a:ea typeface="+mn-ea"/>
                        </a:rPr>
                        <a:t>●</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08364233"/>
                  </a:ext>
                </a:extLst>
              </a:tr>
              <a:tr h="170702">
                <a:tc vMerge="1">
                  <a:txBody>
                    <a:bodyPr/>
                    <a:lstStyle/>
                    <a:p>
                      <a:endParaRPr kumimoji="1" lang="ja-JP" altLang="en-US"/>
                    </a:p>
                  </a:txBody>
                  <a:tcPr/>
                </a:tc>
                <a:tc vMerge="1">
                  <a:txBody>
                    <a:bodyPr/>
                    <a:lstStyle/>
                    <a:p>
                      <a:pPr algn="l"/>
                      <a:endParaRPr kumimoji="1" lang="ja-JP" altLang="en-US" sz="1200" b="1" dirty="0">
                        <a:solidFill>
                          <a:schemeClr val="bg1"/>
                        </a:solidFill>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lumMod val="90000"/>
                        <a:lumOff val="10000"/>
                      </a:schemeClr>
                    </a:solidFill>
                  </a:tcPr>
                </a:tc>
                <a:tc>
                  <a:txBody>
                    <a:bodyPr/>
                    <a:lstStyle/>
                    <a:p>
                      <a:r>
                        <a:rPr kumimoji="1" lang="en-US" altLang="ja-JP" sz="1100" dirty="0" err="1">
                          <a:latin typeface="+mn-ea"/>
                          <a:ea typeface="+mn-ea"/>
                        </a:rPr>
                        <a:t>IDunion</a:t>
                      </a:r>
                      <a:r>
                        <a:rPr kumimoji="1" lang="ja-JP" altLang="en-US" sz="1100" dirty="0">
                          <a:latin typeface="+mn-ea"/>
                          <a:ea typeface="+mn-ea"/>
                        </a:rPr>
                        <a:t>：教育プログラムにおける記録やその証明の一元管理</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kumimoji="1" lang="ja-JP" altLang="en-US" sz="1200" dirty="0">
                          <a:latin typeface="+mn-ea"/>
                          <a:ea typeface="+mn-ea"/>
                        </a:rPr>
                        <a:t>●</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2334516037"/>
                  </a:ext>
                </a:extLst>
              </a:tr>
              <a:tr h="170702">
                <a:tc vMerge="1">
                  <a:txBody>
                    <a:bodyPr/>
                    <a:lstStyle/>
                    <a:p>
                      <a:endParaRPr kumimoji="1" lang="ja-JP" altLang="en-US"/>
                    </a:p>
                  </a:txBody>
                  <a:tcPr/>
                </a:tc>
                <a:tc vMerge="1">
                  <a:txBody>
                    <a:bodyPr/>
                    <a:lstStyle/>
                    <a:p>
                      <a:pPr algn="l"/>
                      <a:endParaRPr kumimoji="1" lang="ja-JP" altLang="en-US" sz="1200" b="1" dirty="0">
                        <a:solidFill>
                          <a:schemeClr val="bg1"/>
                        </a:solidFill>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lumMod val="90000"/>
                        <a:lumOff val="10000"/>
                      </a:schemeClr>
                    </a:solidFill>
                  </a:tcPr>
                </a:tc>
                <a:tc>
                  <a:txBody>
                    <a:bodyPr/>
                    <a:lstStyle/>
                    <a:p>
                      <a:r>
                        <a:rPr kumimoji="1" lang="en-US" altLang="ja-JP" sz="1100" dirty="0" err="1">
                          <a:latin typeface="+mn-ea"/>
                          <a:ea typeface="+mn-ea"/>
                        </a:rPr>
                        <a:t>IDunion</a:t>
                      </a:r>
                      <a:r>
                        <a:rPr kumimoji="1" lang="ja-JP" altLang="en-US" sz="1100" dirty="0">
                          <a:latin typeface="+mn-ea"/>
                          <a:ea typeface="+mn-ea"/>
                        </a:rPr>
                        <a:t>：</a:t>
                      </a:r>
                      <a:r>
                        <a:rPr kumimoji="1" lang="en-US" altLang="ja-JP" sz="1100" dirty="0">
                          <a:latin typeface="+mn-ea"/>
                          <a:ea typeface="+mn-ea"/>
                        </a:rPr>
                        <a:t>2</a:t>
                      </a:r>
                      <a:r>
                        <a:rPr kumimoji="1" lang="ja-JP" altLang="en-US" sz="1100" dirty="0">
                          <a:latin typeface="+mn-ea"/>
                          <a:ea typeface="+mn-ea"/>
                        </a:rPr>
                        <a:t>要素認証なしでの安全な支払い</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kumimoji="1" lang="ja-JP" altLang="en-US" sz="1200" dirty="0">
                          <a:latin typeface="+mn-ea"/>
                          <a:ea typeface="+mn-ea"/>
                        </a:rPr>
                        <a:t>●</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329832944"/>
                  </a:ext>
                </a:extLst>
              </a:tr>
              <a:tr h="170702">
                <a:tc vMerge="1">
                  <a:txBody>
                    <a:bodyPr/>
                    <a:lstStyle/>
                    <a:p>
                      <a:endParaRPr kumimoji="1" lang="ja-JP" altLang="en-US"/>
                    </a:p>
                  </a:txBody>
                  <a:tcPr/>
                </a:tc>
                <a:tc vMerge="1">
                  <a:txBody>
                    <a:bodyPr/>
                    <a:lstStyle/>
                    <a:p>
                      <a:pPr algn="l"/>
                      <a:endParaRPr kumimoji="1" lang="ja-JP" altLang="en-US" sz="1200" b="1" dirty="0">
                        <a:solidFill>
                          <a:schemeClr val="bg1"/>
                        </a:solidFill>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lumMod val="90000"/>
                        <a:lumOff val="10000"/>
                      </a:schemeClr>
                    </a:solidFill>
                  </a:tcPr>
                </a:tc>
                <a:tc>
                  <a:txBody>
                    <a:bodyPr/>
                    <a:lstStyle/>
                    <a:p>
                      <a:r>
                        <a:rPr kumimoji="1" lang="en-US" altLang="ja-JP" sz="1100" dirty="0" err="1">
                          <a:latin typeface="+mn-ea"/>
                          <a:ea typeface="+mn-ea"/>
                        </a:rPr>
                        <a:t>IDunion</a:t>
                      </a:r>
                      <a:r>
                        <a:rPr kumimoji="1" lang="ja-JP" altLang="en-US" sz="1100" dirty="0">
                          <a:latin typeface="+mn-ea"/>
                          <a:ea typeface="+mn-ea"/>
                        </a:rPr>
                        <a:t>：サプライチェーンにおける効率的マスター管理データ</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kumimoji="1" lang="ja-JP" altLang="en-US" sz="1200" dirty="0">
                          <a:latin typeface="+mn-ea"/>
                          <a:ea typeface="+mn-ea"/>
                        </a:rPr>
                        <a:t>●</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103581294"/>
                  </a:ext>
                </a:extLst>
              </a:tr>
              <a:tr h="170702">
                <a:tc vMerge="1">
                  <a:txBody>
                    <a:bodyPr/>
                    <a:lstStyle/>
                    <a:p>
                      <a:endParaRPr kumimoji="1" lang="ja-JP" altLang="en-US"/>
                    </a:p>
                  </a:txBody>
                  <a:tcPr/>
                </a:tc>
                <a:tc vMerge="1">
                  <a:txBody>
                    <a:bodyPr/>
                    <a:lstStyle/>
                    <a:p>
                      <a:pPr algn="l"/>
                      <a:endParaRPr kumimoji="1" lang="ja-JP" altLang="en-US" sz="1200" b="1" dirty="0">
                        <a:solidFill>
                          <a:schemeClr val="bg1"/>
                        </a:solidFill>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lumMod val="90000"/>
                        <a:lumOff val="10000"/>
                      </a:schemeClr>
                    </a:solidFill>
                  </a:tcPr>
                </a:tc>
                <a:tc>
                  <a:txBody>
                    <a:bodyPr/>
                    <a:lstStyle/>
                    <a:p>
                      <a:r>
                        <a:rPr kumimoji="1" lang="en-US" altLang="ja-JP" sz="1100" dirty="0" err="1">
                          <a:latin typeface="+mn-ea"/>
                          <a:ea typeface="+mn-ea"/>
                        </a:rPr>
                        <a:t>myEGO</a:t>
                      </a:r>
                      <a:endParaRPr kumimoji="1" lang="ja-JP" altLang="en-US" sz="1100" dirty="0">
                        <a:latin typeface="+mn-ea"/>
                        <a:ea typeface="+mn-ea"/>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kumimoji="1" lang="ja-JP" altLang="en-US" sz="1200" dirty="0">
                          <a:latin typeface="+mn-ea"/>
                          <a:ea typeface="+mn-ea"/>
                        </a:rPr>
                        <a:t>●</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613923994"/>
                  </a:ext>
                </a:extLst>
              </a:tr>
              <a:tr h="170702">
                <a:tc vMerge="1">
                  <a:txBody>
                    <a:bodyPr/>
                    <a:lstStyle/>
                    <a:p>
                      <a:endParaRPr kumimoji="1" lang="ja-JP" altLang="en-US" sz="1200" dirty="0"/>
                    </a:p>
                  </a:txBody>
                  <a:tcPr/>
                </a:tc>
                <a:tc rowSpan="5">
                  <a:txBody>
                    <a:bodyPr/>
                    <a:lstStyle/>
                    <a:p>
                      <a:pPr algn="l"/>
                      <a:r>
                        <a:rPr kumimoji="1" lang="ja-JP" altLang="en-US" sz="1200" b="1" dirty="0">
                          <a:solidFill>
                            <a:schemeClr val="bg1"/>
                          </a:solidFill>
                          <a:latin typeface="+mn-ea"/>
                          <a:ea typeface="+mn-ea"/>
                        </a:rPr>
                        <a:t>イギリス</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90000"/>
                        <a:lumOff val="10000"/>
                      </a:schemeClr>
                    </a:solidFill>
                  </a:tcPr>
                </a:tc>
                <a:tc>
                  <a:txBody>
                    <a:bodyPr/>
                    <a:lstStyle/>
                    <a:p>
                      <a:r>
                        <a:rPr kumimoji="1" lang="ja-JP" altLang="en-US" sz="1100" dirty="0">
                          <a:latin typeface="+mn-ea"/>
                          <a:ea typeface="+mn-ea"/>
                        </a:rPr>
                        <a:t>映画館における「年齢証明」の簡易化</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kumimoji="1" lang="ja-JP" altLang="en-US" sz="1200" dirty="0">
                          <a:latin typeface="+mn-ea"/>
                          <a:ea typeface="+mn-ea"/>
                        </a:rPr>
                        <a:t>●</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385006718"/>
                  </a:ext>
                </a:extLst>
              </a:tr>
              <a:tr h="284503">
                <a:tc vMerge="1">
                  <a:txBody>
                    <a:bodyPr/>
                    <a:lstStyle/>
                    <a:p>
                      <a:endParaRPr kumimoji="1" lang="ja-JP" altLang="en-US" sz="1200" dirty="0"/>
                    </a:p>
                  </a:txBody>
                  <a:tcPr/>
                </a:tc>
                <a:tc vMerge="1">
                  <a:txBody>
                    <a:bodyPr/>
                    <a:lstStyle/>
                    <a:p>
                      <a:endParaRPr kumimoji="1" lang="ja-JP" altLang="en-US" sz="12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90000"/>
                        <a:lumOff val="10000"/>
                      </a:schemeClr>
                    </a:solidFill>
                  </a:tcPr>
                </a:tc>
                <a:tc>
                  <a:txBody>
                    <a:bodyPr/>
                    <a:lstStyle/>
                    <a:p>
                      <a:r>
                        <a:rPr kumimoji="1" lang="ja-JP" altLang="en-US" sz="1100" dirty="0">
                          <a:latin typeface="+mn-ea"/>
                          <a:ea typeface="+mn-ea"/>
                        </a:rPr>
                        <a:t>英国金融サービス向けのデジタル</a:t>
                      </a:r>
                      <a:r>
                        <a:rPr kumimoji="1" lang="en-US" altLang="ja-JP" sz="1100" dirty="0">
                          <a:latin typeface="+mn-ea"/>
                          <a:ea typeface="+mn-ea"/>
                        </a:rPr>
                        <a:t>ID</a:t>
                      </a:r>
                      <a:r>
                        <a:rPr kumimoji="1" lang="ja-JP" altLang="en-US" sz="1100" dirty="0">
                          <a:latin typeface="+mn-ea"/>
                          <a:ea typeface="+mn-ea"/>
                        </a:rPr>
                        <a:t>スキームの構築</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kumimoji="1" lang="ja-JP" altLang="en-US" sz="1200" dirty="0">
                          <a:latin typeface="+mn-ea"/>
                          <a:ea typeface="+mn-ea"/>
                        </a:rPr>
                        <a:t>●</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2842430131"/>
                  </a:ext>
                </a:extLst>
              </a:tr>
              <a:tr h="170702">
                <a:tc vMerge="1">
                  <a:txBody>
                    <a:bodyPr/>
                    <a:lstStyle/>
                    <a:p>
                      <a:endParaRPr kumimoji="1" lang="ja-JP" altLang="en-US" sz="1200" dirty="0"/>
                    </a:p>
                  </a:txBody>
                  <a:tcPr/>
                </a:tc>
                <a:tc vMerge="1">
                  <a:txBody>
                    <a:bodyPr/>
                    <a:lstStyle/>
                    <a:p>
                      <a:endParaRPr kumimoji="1" lang="ja-JP" altLang="en-US" sz="12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90000"/>
                        <a:lumOff val="10000"/>
                      </a:schemeClr>
                    </a:solidFill>
                  </a:tcPr>
                </a:tc>
                <a:tc>
                  <a:txBody>
                    <a:bodyPr/>
                    <a:lstStyle/>
                    <a:p>
                      <a:r>
                        <a:rPr kumimoji="1" lang="ja-JP" altLang="en-US" sz="1100" dirty="0">
                          <a:latin typeface="+mn-ea"/>
                          <a:ea typeface="+mn-ea"/>
                        </a:rPr>
                        <a:t>不動産に係るデジタルアイデンティティ活用</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kumimoji="1" lang="ja-JP" altLang="en-US" sz="1200" dirty="0">
                          <a:latin typeface="+mn-ea"/>
                          <a:ea typeface="+mn-ea"/>
                        </a:rPr>
                        <a:t>●</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2391255974"/>
                  </a:ext>
                </a:extLst>
              </a:tr>
              <a:tr h="284503">
                <a:tc vMerge="1">
                  <a:txBody>
                    <a:bodyPr/>
                    <a:lstStyle/>
                    <a:p>
                      <a:endParaRPr kumimoji="1" lang="ja-JP" altLang="en-US" sz="1200" dirty="0"/>
                    </a:p>
                  </a:txBody>
                  <a:tcPr/>
                </a:tc>
                <a:tc vMerge="1">
                  <a:txBody>
                    <a:bodyPr/>
                    <a:lstStyle/>
                    <a:p>
                      <a:endParaRPr kumimoji="1" lang="ja-JP" altLang="en-US" sz="12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90000"/>
                        <a:lumOff val="10000"/>
                      </a:schemeClr>
                    </a:solidFill>
                  </a:tcPr>
                </a:tc>
                <a:tc>
                  <a:txBody>
                    <a:bodyPr/>
                    <a:lstStyle/>
                    <a:p>
                      <a:r>
                        <a:rPr kumimoji="1" lang="ja-JP" altLang="en-US" sz="1100" dirty="0">
                          <a:latin typeface="+mn-ea"/>
                          <a:ea typeface="+mn-ea"/>
                        </a:rPr>
                        <a:t>医療従事者のオンボーディング・トレーニングの効率化</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kumimoji="1" lang="ja-JP" altLang="en-US" sz="1200" dirty="0">
                          <a:latin typeface="+mn-ea"/>
                          <a:ea typeface="+mn-ea"/>
                        </a:rPr>
                        <a:t>●</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3826652853"/>
                  </a:ext>
                </a:extLst>
              </a:tr>
              <a:tr h="170702">
                <a:tc vMerge="1">
                  <a:txBody>
                    <a:bodyPr/>
                    <a:lstStyle/>
                    <a:p>
                      <a:endParaRPr kumimoji="1" lang="ja-JP" altLang="en-US" sz="1200" dirty="0"/>
                    </a:p>
                  </a:txBody>
                  <a:tcPr/>
                </a:tc>
                <a:tc vMerge="1">
                  <a:txBody>
                    <a:bodyPr/>
                    <a:lstStyle/>
                    <a:p>
                      <a:endParaRPr kumimoji="1" lang="ja-JP" altLang="en-US" sz="12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90000"/>
                        <a:lumOff val="10000"/>
                      </a:schemeClr>
                    </a:solidFill>
                  </a:tcPr>
                </a:tc>
                <a:tc>
                  <a:txBody>
                    <a:bodyPr/>
                    <a:lstStyle/>
                    <a:p>
                      <a:r>
                        <a:rPr kumimoji="1" lang="ja-JP" altLang="en-US" sz="1100" dirty="0">
                          <a:latin typeface="+mn-ea"/>
                          <a:ea typeface="+mn-ea"/>
                        </a:rPr>
                        <a:t>患者の「痛み」管理の効率化</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kumimoji="1" lang="ja-JP" altLang="en-US" sz="1200" dirty="0">
                          <a:latin typeface="+mn-ea"/>
                          <a:ea typeface="+mn-ea"/>
                        </a:rPr>
                        <a:t>●</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3204109734"/>
                  </a:ext>
                </a:extLst>
              </a:tr>
            </a:tbl>
          </a:graphicData>
        </a:graphic>
      </p:graphicFrame>
    </p:spTree>
    <p:extLst>
      <p:ext uri="{BB962C8B-B14F-4D97-AF65-F5344CB8AC3E}">
        <p14:creationId xmlns:p14="http://schemas.microsoft.com/office/powerpoint/2010/main" val="2204650405"/>
      </p:ext>
    </p:extLst>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タイトル 7"/>
          <p:cNvSpPr>
            <a:spLocks noGrp="1"/>
          </p:cNvSpPr>
          <p:nvPr>
            <p:ph type="title"/>
          </p:nvPr>
        </p:nvSpPr>
        <p:spPr>
          <a:xfrm>
            <a:off x="331490" y="164692"/>
            <a:ext cx="9243021" cy="497459"/>
          </a:xfrm>
        </p:spPr>
        <p:txBody>
          <a:bodyPr>
            <a:normAutofit fontScale="90000"/>
          </a:bodyPr>
          <a:lstStyle/>
          <a:p>
            <a:r>
              <a:rPr lang="en-US" altLang="ja-JP" sz="1100" dirty="0">
                <a:solidFill>
                  <a:srgbClr val="002060"/>
                </a:solidFill>
              </a:rPr>
              <a:t>3.3.5</a:t>
            </a:r>
            <a:r>
              <a:rPr lang="ja-JP" altLang="en-US" sz="1100" dirty="0">
                <a:solidFill>
                  <a:srgbClr val="002060"/>
                </a:solidFill>
              </a:rPr>
              <a:t>　自己主権型／分散型アイデンティティに関する取り組みに関する総括　</a:t>
            </a:r>
            <a:r>
              <a:rPr lang="en-US" altLang="ja-JP" sz="1400" dirty="0">
                <a:solidFill>
                  <a:srgbClr val="002060"/>
                </a:solidFill>
              </a:rPr>
              <a:t/>
            </a:r>
            <a:br>
              <a:rPr lang="en-US" altLang="ja-JP" sz="1400" dirty="0">
                <a:solidFill>
                  <a:srgbClr val="002060"/>
                </a:solidFill>
              </a:rPr>
            </a:br>
            <a:r>
              <a:rPr lang="ja-JP" altLang="en-US" sz="2000" dirty="0">
                <a:solidFill>
                  <a:srgbClr val="002060"/>
                </a:solidFill>
              </a:rPr>
              <a:t>自己主権型／分散型アイデンティティに関するユースケースの実装フェーズ</a:t>
            </a:r>
            <a:endParaRPr lang="ja-JP" altLang="en-US" sz="3100" b="1" spc="0" dirty="0">
              <a:solidFill>
                <a:srgbClr val="002060"/>
              </a:solidFill>
            </a:endParaRPr>
          </a:p>
        </p:txBody>
      </p:sp>
      <p:sp>
        <p:nvSpPr>
          <p:cNvPr id="9" name="正方形/長方形 8"/>
          <p:cNvSpPr/>
          <p:nvPr/>
        </p:nvSpPr>
        <p:spPr>
          <a:xfrm>
            <a:off x="8260080" y="74294"/>
            <a:ext cx="1314431" cy="186395"/>
          </a:xfrm>
          <a:prstGeom prst="rect">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政府の取り組み</a:t>
            </a:r>
          </a:p>
        </p:txBody>
      </p:sp>
      <p:sp>
        <p:nvSpPr>
          <p:cNvPr id="13" name="正方形/長方形 12"/>
          <p:cNvSpPr/>
          <p:nvPr/>
        </p:nvSpPr>
        <p:spPr>
          <a:xfrm>
            <a:off x="8260080" y="287160"/>
            <a:ext cx="1314431" cy="186395"/>
          </a:xfrm>
          <a:prstGeom prst="rect">
            <a:avLst/>
          </a:prstGeom>
          <a:solidFill>
            <a:schemeClr val="accent2">
              <a:lumMod val="25000"/>
              <a:lumOff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ユースケース</a:t>
            </a:r>
          </a:p>
        </p:txBody>
      </p:sp>
      <p:sp>
        <p:nvSpPr>
          <p:cNvPr id="16" name="コンテンツ プレースホルダー 1"/>
          <p:cNvSpPr txBox="1">
            <a:spLocks/>
          </p:cNvSpPr>
          <p:nvPr/>
        </p:nvSpPr>
        <p:spPr>
          <a:xfrm>
            <a:off x="337810" y="608763"/>
            <a:ext cx="9410530" cy="1002662"/>
          </a:xfrm>
          <a:prstGeom prst="rect">
            <a:avLst/>
          </a:prstGeom>
          <a:ln>
            <a:noFill/>
          </a:ln>
        </p:spPr>
        <p:txBody>
          <a:bodyPr/>
          <a:lstStyle>
            <a:lvl1pPr marL="0" indent="0" algn="l" defTabSz="609559" rtl="0" eaLnBrk="1" fontAlgn="base" hangingPunct="1">
              <a:spcBef>
                <a:spcPct val="20000"/>
              </a:spcBef>
              <a:spcAft>
                <a:spcPct val="0"/>
              </a:spcAft>
              <a:buFont typeface="Arial" pitchFamily="34" charset="0"/>
              <a:buNone/>
              <a:defRPr kumimoji="1" sz="2000" kern="1200">
                <a:solidFill>
                  <a:schemeClr val="tx1"/>
                </a:solidFill>
                <a:latin typeface="+mn-ea"/>
                <a:ea typeface="+mn-ea"/>
                <a:cs typeface="Arial"/>
              </a:defRPr>
            </a:lvl1pPr>
            <a:lvl2pPr marL="910105" indent="-300545"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2pPr>
            <a:lvl3pPr marL="1454051" indent="-234935"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3pPr>
            <a:lvl4pPr marL="2059377" indent="-230703"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4pPr>
            <a:lvl5pPr marL="2666818" indent="-228585"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a:lstStyle>
          <a:p>
            <a:pPr lvl="0">
              <a:defRPr/>
            </a:pPr>
            <a:r>
              <a:rPr lang="ja-JP" altLang="en-US" sz="1600" b="1" dirty="0">
                <a:solidFill>
                  <a:srgbClr val="000000">
                    <a:lumMod val="85000"/>
                    <a:lumOff val="15000"/>
                  </a:srgbClr>
                </a:solidFill>
              </a:rPr>
              <a:t>調査したユースケースの</a:t>
            </a:r>
            <a:r>
              <a:rPr lang="en-US" altLang="ja-JP" sz="1600" b="1" u="sng" dirty="0">
                <a:solidFill>
                  <a:schemeClr val="accent2">
                    <a:lumMod val="75000"/>
                    <a:lumOff val="25000"/>
                  </a:schemeClr>
                </a:solidFill>
              </a:rPr>
              <a:t>9</a:t>
            </a:r>
            <a:r>
              <a:rPr lang="ja-JP" altLang="en-US" sz="1600" b="1" u="sng" dirty="0">
                <a:solidFill>
                  <a:schemeClr val="accent2">
                    <a:lumMod val="75000"/>
                    <a:lumOff val="25000"/>
                  </a:schemeClr>
                </a:solidFill>
              </a:rPr>
              <a:t>割</a:t>
            </a:r>
            <a:r>
              <a:rPr lang="ja-JP" altLang="en-US" sz="1600" b="1" u="sng" dirty="0">
                <a:solidFill>
                  <a:srgbClr val="070F26">
                    <a:lumMod val="75000"/>
                    <a:lumOff val="25000"/>
                  </a:srgbClr>
                </a:solidFill>
              </a:rPr>
              <a:t>以上が</a:t>
            </a:r>
            <a:r>
              <a:rPr lang="en-US" altLang="ja-JP" sz="1600" b="1" u="sng" dirty="0" err="1">
                <a:solidFill>
                  <a:srgbClr val="070F26">
                    <a:lumMod val="75000"/>
                    <a:lumOff val="25000"/>
                  </a:srgbClr>
                </a:solidFill>
              </a:rPr>
              <a:t>PoC</a:t>
            </a:r>
            <a:r>
              <a:rPr lang="ja-JP" altLang="en-US" sz="1600" b="1" u="sng" dirty="0" err="1">
                <a:solidFill>
                  <a:srgbClr val="070F26">
                    <a:lumMod val="75000"/>
                    <a:lumOff val="25000"/>
                  </a:srgbClr>
                </a:solidFill>
              </a:rPr>
              <a:t>、</a:t>
            </a:r>
            <a:r>
              <a:rPr lang="ja-JP" altLang="en-US" sz="1600" b="1" u="sng" dirty="0">
                <a:solidFill>
                  <a:srgbClr val="070F26">
                    <a:lumMod val="75000"/>
                    <a:lumOff val="25000"/>
                  </a:srgbClr>
                </a:solidFill>
              </a:rPr>
              <a:t>実運用の段階</a:t>
            </a:r>
            <a:r>
              <a:rPr lang="ja-JP" altLang="en-US" sz="1600" b="1" dirty="0">
                <a:solidFill>
                  <a:srgbClr val="000000">
                    <a:lumMod val="85000"/>
                    <a:lumOff val="15000"/>
                  </a:srgbClr>
                </a:solidFill>
              </a:rPr>
              <a:t>に達している事から、自己主権型／分散型アイデンティティに関する取り組みは、</a:t>
            </a:r>
            <a:r>
              <a:rPr lang="ja-JP" altLang="en-US" sz="1600" b="1" u="sng" dirty="0">
                <a:solidFill>
                  <a:srgbClr val="070F26">
                    <a:lumMod val="75000"/>
                    <a:lumOff val="25000"/>
                  </a:srgbClr>
                </a:solidFill>
              </a:rPr>
              <a:t>要素技術等のコンセプト検討の段階を脱し、試行的な取り組みを含めた実践段階にある</a:t>
            </a:r>
            <a:r>
              <a:rPr lang="ja-JP" altLang="en-US" sz="1600" b="1" dirty="0">
                <a:solidFill>
                  <a:srgbClr val="000000">
                    <a:lumMod val="85000"/>
                    <a:lumOff val="15000"/>
                  </a:srgbClr>
                </a:solidFill>
              </a:rPr>
              <a:t>ことが想定される</a:t>
            </a:r>
            <a:endParaRPr lang="en-US" altLang="ja-JP" sz="1600" b="1" dirty="0">
              <a:solidFill>
                <a:srgbClr val="000000">
                  <a:lumMod val="85000"/>
                  <a:lumOff val="15000"/>
                </a:srgbClr>
              </a:solidFill>
            </a:endParaRPr>
          </a:p>
        </p:txBody>
      </p:sp>
      <p:graphicFrame>
        <p:nvGraphicFramePr>
          <p:cNvPr id="17" name="表 16"/>
          <p:cNvGraphicFramePr>
            <a:graphicFrameLocks noGrp="1"/>
          </p:cNvGraphicFramePr>
          <p:nvPr>
            <p:extLst/>
          </p:nvPr>
        </p:nvGraphicFramePr>
        <p:xfrm>
          <a:off x="262913" y="1574770"/>
          <a:ext cx="9343613" cy="4114800"/>
        </p:xfrm>
        <a:graphic>
          <a:graphicData uri="http://schemas.openxmlformats.org/drawingml/2006/table">
            <a:tbl>
              <a:tblPr firstRow="1" bandRow="1">
                <a:tableStyleId>{5C22544A-7EE6-4342-B048-85BDC9FD1C3A}</a:tableStyleId>
              </a:tblPr>
              <a:tblGrid>
                <a:gridCol w="963269">
                  <a:extLst>
                    <a:ext uri="{9D8B030D-6E8A-4147-A177-3AD203B41FA5}">
                      <a16:colId xmlns:a16="http://schemas.microsoft.com/office/drawing/2014/main" val="1937955494"/>
                    </a:ext>
                  </a:extLst>
                </a:gridCol>
                <a:gridCol w="1177329">
                  <a:extLst>
                    <a:ext uri="{9D8B030D-6E8A-4147-A177-3AD203B41FA5}">
                      <a16:colId xmlns:a16="http://schemas.microsoft.com/office/drawing/2014/main" val="1057894126"/>
                    </a:ext>
                  </a:extLst>
                </a:gridCol>
                <a:gridCol w="3564000">
                  <a:extLst>
                    <a:ext uri="{9D8B030D-6E8A-4147-A177-3AD203B41FA5}">
                      <a16:colId xmlns:a16="http://schemas.microsoft.com/office/drawing/2014/main" val="2439887616"/>
                    </a:ext>
                  </a:extLst>
                </a:gridCol>
                <a:gridCol w="1213005">
                  <a:extLst>
                    <a:ext uri="{9D8B030D-6E8A-4147-A177-3AD203B41FA5}">
                      <a16:colId xmlns:a16="http://schemas.microsoft.com/office/drawing/2014/main" val="1000906593"/>
                    </a:ext>
                  </a:extLst>
                </a:gridCol>
                <a:gridCol w="1213005">
                  <a:extLst>
                    <a:ext uri="{9D8B030D-6E8A-4147-A177-3AD203B41FA5}">
                      <a16:colId xmlns:a16="http://schemas.microsoft.com/office/drawing/2014/main" val="2866586501"/>
                    </a:ext>
                  </a:extLst>
                </a:gridCol>
                <a:gridCol w="1213005">
                  <a:extLst>
                    <a:ext uri="{9D8B030D-6E8A-4147-A177-3AD203B41FA5}">
                      <a16:colId xmlns:a16="http://schemas.microsoft.com/office/drawing/2014/main" val="544156714"/>
                    </a:ext>
                  </a:extLst>
                </a:gridCol>
              </a:tblGrid>
              <a:tr h="191270">
                <a:tc rowSpan="2" gridSpan="2">
                  <a:txBody>
                    <a:bodyPr/>
                    <a:lstStyle/>
                    <a:p>
                      <a:pPr algn="ctr"/>
                      <a:r>
                        <a:rPr kumimoji="1" lang="ja-JP" altLang="en-US" sz="1200" b="1" dirty="0">
                          <a:solidFill>
                            <a:schemeClr val="bg1"/>
                          </a:solidFill>
                          <a:latin typeface="+mn-ea"/>
                          <a:ea typeface="+mn-ea"/>
                        </a:rPr>
                        <a:t>国・地域</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90000"/>
                        <a:lumOff val="10000"/>
                      </a:schemeClr>
                    </a:solidFill>
                  </a:tcPr>
                </a:tc>
                <a:tc rowSpan="2" hMerge="1">
                  <a:txBody>
                    <a:bodyPr/>
                    <a:lstStyle/>
                    <a:p>
                      <a:pPr algn="ctr"/>
                      <a:endParaRPr kumimoji="1" lang="ja-JP" altLang="en-US" sz="1200" b="1" dirty="0">
                        <a:solidFill>
                          <a:schemeClr val="bg1"/>
                        </a:solidFill>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90000"/>
                        <a:lumOff val="10000"/>
                      </a:schemeClr>
                    </a:solidFill>
                  </a:tcPr>
                </a:tc>
                <a:tc rowSpan="2">
                  <a:txBody>
                    <a:bodyPr/>
                    <a:lstStyle/>
                    <a:p>
                      <a:pPr algn="ctr"/>
                      <a:r>
                        <a:rPr kumimoji="1" lang="ja-JP" altLang="en-US" sz="1200" b="1" dirty="0">
                          <a:solidFill>
                            <a:schemeClr val="bg1"/>
                          </a:solidFill>
                          <a:latin typeface="+mn-ea"/>
                          <a:ea typeface="+mn-ea"/>
                        </a:rPr>
                        <a:t>ユースケース</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90000"/>
                        <a:lumOff val="10000"/>
                      </a:schemeClr>
                    </a:solidFill>
                  </a:tcPr>
                </a:tc>
                <a:tc gridSpan="3">
                  <a:txBody>
                    <a:bodyPr/>
                    <a:lstStyle/>
                    <a:p>
                      <a:pPr algn="ctr"/>
                      <a:r>
                        <a:rPr kumimoji="1" lang="ja-JP" altLang="en-US" sz="1200" b="1" dirty="0">
                          <a:solidFill>
                            <a:schemeClr val="bg1"/>
                          </a:solidFill>
                          <a:latin typeface="+mn-ea"/>
                          <a:ea typeface="+mn-ea"/>
                        </a:rPr>
                        <a:t>フェーズ</a:t>
                      </a:r>
                    </a:p>
                  </a:txBody>
                  <a:tcPr anchor="ctr">
                    <a:lnL w="12700" cap="flat" cmpd="sng" algn="ctr">
                      <a:solidFill>
                        <a:schemeClr val="bg1"/>
                      </a:solidFill>
                      <a:prstDash val="solid"/>
                      <a:round/>
                      <a:headEnd type="none" w="med" len="med"/>
                      <a:tailEnd type="none" w="med" len="med"/>
                    </a:lnL>
                    <a:lnB w="12700" cap="flat" cmpd="sng" algn="ctr">
                      <a:solidFill>
                        <a:schemeClr val="bg1"/>
                      </a:solidFill>
                      <a:prstDash val="solid"/>
                      <a:round/>
                      <a:headEnd type="none" w="med" len="med"/>
                      <a:tailEnd type="none" w="med" len="med"/>
                    </a:lnB>
                    <a:solidFill>
                      <a:schemeClr val="accent2">
                        <a:lumMod val="90000"/>
                        <a:lumOff val="10000"/>
                      </a:schemeClr>
                    </a:solidFill>
                  </a:tcPr>
                </a:tc>
                <a:tc hMerge="1">
                  <a:txBody>
                    <a:bodyPr/>
                    <a:lstStyle/>
                    <a:p>
                      <a:pPr algn="ctr"/>
                      <a:endParaRPr kumimoji="1" lang="ja-JP" altLang="en-US" sz="1200" dirty="0"/>
                    </a:p>
                  </a:txBody>
                  <a:tcPr/>
                </a:tc>
                <a:tc hMerge="1">
                  <a:txBody>
                    <a:bodyPr/>
                    <a:lstStyle/>
                    <a:p>
                      <a:pPr algn="ctr"/>
                      <a:endParaRPr kumimoji="1" lang="ja-JP" altLang="en-US" sz="1200" dirty="0"/>
                    </a:p>
                  </a:txBody>
                  <a:tcPr/>
                </a:tc>
                <a:extLst>
                  <a:ext uri="{0D108BD9-81ED-4DB2-BD59-A6C34878D82A}">
                    <a16:rowId xmlns:a16="http://schemas.microsoft.com/office/drawing/2014/main" val="801094832"/>
                  </a:ext>
                </a:extLst>
              </a:tr>
              <a:tr h="212466">
                <a:tc gridSpan="2" vMerge="1">
                  <a:txBody>
                    <a:bodyPr/>
                    <a:lstStyle/>
                    <a:p>
                      <a:endParaRPr kumimoji="1" lang="ja-JP" altLang="en-US" sz="1200" dirty="0"/>
                    </a:p>
                  </a:txBody>
                  <a:tcPr/>
                </a:tc>
                <a:tc hMerge="1" vMerge="1">
                  <a:txBody>
                    <a:bodyPr/>
                    <a:lstStyle/>
                    <a:p>
                      <a:endParaRPr kumimoji="1" lang="ja-JP" altLang="en-US" sz="1200" dirty="0"/>
                    </a:p>
                  </a:txBody>
                  <a:tcPr/>
                </a:tc>
                <a:tc vMerge="1">
                  <a:txBody>
                    <a:bodyPr/>
                    <a:lstStyle/>
                    <a:p>
                      <a:endParaRPr kumimoji="1" lang="ja-JP" altLang="en-US" sz="1200" dirty="0"/>
                    </a:p>
                  </a:txBody>
                  <a:tcPr/>
                </a:tc>
                <a:tc>
                  <a:txBody>
                    <a:bodyPr/>
                    <a:lstStyle/>
                    <a:p>
                      <a:pPr algn="ctr"/>
                      <a:r>
                        <a:rPr kumimoji="1" lang="ja-JP" altLang="en-US" sz="1200" b="1" dirty="0">
                          <a:solidFill>
                            <a:schemeClr val="bg1"/>
                          </a:solidFill>
                          <a:latin typeface="+mn-ea"/>
                          <a:ea typeface="+mn-ea"/>
                        </a:rPr>
                        <a:t>コンセプト</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90000"/>
                        <a:lumOff val="10000"/>
                      </a:schemeClr>
                    </a:solidFill>
                  </a:tcPr>
                </a:tc>
                <a:tc>
                  <a:txBody>
                    <a:bodyPr/>
                    <a:lstStyle/>
                    <a:p>
                      <a:pPr algn="ctr"/>
                      <a:r>
                        <a:rPr kumimoji="1" lang="en-US" altLang="ja-JP" sz="1200" b="1" dirty="0" err="1">
                          <a:solidFill>
                            <a:schemeClr val="bg1"/>
                          </a:solidFill>
                          <a:latin typeface="+mn-ea"/>
                          <a:ea typeface="+mn-ea"/>
                        </a:rPr>
                        <a:t>PoC</a:t>
                      </a:r>
                      <a:endParaRPr kumimoji="1" lang="ja-JP" altLang="en-US" sz="1200" b="1" dirty="0">
                        <a:solidFill>
                          <a:schemeClr val="bg1"/>
                        </a:solidFill>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90000"/>
                        <a:lumOff val="10000"/>
                      </a:schemeClr>
                    </a:solidFill>
                  </a:tcPr>
                </a:tc>
                <a:tc>
                  <a:txBody>
                    <a:bodyPr/>
                    <a:lstStyle/>
                    <a:p>
                      <a:pPr algn="ctr"/>
                      <a:r>
                        <a:rPr kumimoji="1" lang="ja-JP" altLang="en-US" sz="1200" b="1" dirty="0">
                          <a:solidFill>
                            <a:schemeClr val="bg1"/>
                          </a:solidFill>
                          <a:latin typeface="+mn-ea"/>
                          <a:ea typeface="+mn-ea"/>
                        </a:rPr>
                        <a:t>実運用</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90000"/>
                        <a:lumOff val="10000"/>
                      </a:schemeClr>
                    </a:solidFill>
                  </a:tcPr>
                </a:tc>
                <a:extLst>
                  <a:ext uri="{0D108BD9-81ED-4DB2-BD59-A6C34878D82A}">
                    <a16:rowId xmlns:a16="http://schemas.microsoft.com/office/drawing/2014/main" val="3368121838"/>
                  </a:ext>
                </a:extLst>
              </a:tr>
              <a:tr h="191270">
                <a:tc rowSpan="7">
                  <a:txBody>
                    <a:bodyPr/>
                    <a:lstStyle/>
                    <a:p>
                      <a:r>
                        <a:rPr kumimoji="1" lang="ja-JP" altLang="en-US" sz="1200" b="1" dirty="0">
                          <a:solidFill>
                            <a:schemeClr val="bg1"/>
                          </a:solidFill>
                          <a:latin typeface="+mn-ea"/>
                          <a:ea typeface="+mn-ea"/>
                        </a:rPr>
                        <a:t>北米</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90000"/>
                        <a:lumOff val="10000"/>
                      </a:schemeClr>
                    </a:solidFill>
                  </a:tcPr>
                </a:tc>
                <a:tc rowSpan="3">
                  <a:txBody>
                    <a:bodyPr/>
                    <a:lstStyle/>
                    <a:p>
                      <a:r>
                        <a:rPr kumimoji="1" lang="ja-JP" altLang="en-US" sz="1200" b="1" dirty="0">
                          <a:solidFill>
                            <a:schemeClr val="bg1"/>
                          </a:solidFill>
                          <a:latin typeface="+mn-ea"/>
                          <a:ea typeface="+mn-ea"/>
                        </a:rPr>
                        <a:t>米国</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90000"/>
                        <a:lumOff val="10000"/>
                      </a:schemeClr>
                    </a:solidFill>
                  </a:tcPr>
                </a:tc>
                <a:tc>
                  <a:txBody>
                    <a:bodyPr/>
                    <a:lstStyle/>
                    <a:p>
                      <a:r>
                        <a:rPr kumimoji="1" lang="en-US" altLang="ja-JP" sz="1100" dirty="0">
                          <a:latin typeface="+mn-ea"/>
                          <a:ea typeface="+mn-ea"/>
                        </a:rPr>
                        <a:t>MOBI</a:t>
                      </a:r>
                      <a:endParaRPr kumimoji="1" lang="ja-JP" altLang="en-US" sz="1100" dirty="0">
                        <a:latin typeface="+mn-ea"/>
                        <a:ea typeface="+mn-ea"/>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kumimoji="1" lang="ja-JP" altLang="en-US" sz="1200" dirty="0">
                          <a:latin typeface="+mn-ea"/>
                          <a:ea typeface="+mn-ea"/>
                        </a:rPr>
                        <a:t>●</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2794657262"/>
                  </a:ext>
                </a:extLst>
              </a:tr>
              <a:tr h="191270">
                <a:tc vMerge="1">
                  <a:txBody>
                    <a:bodyPr/>
                    <a:lstStyle/>
                    <a:p>
                      <a:endParaRPr kumimoji="1" lang="ja-JP" altLang="en-US" sz="1200" b="1" dirty="0">
                        <a:solidFill>
                          <a:schemeClr val="bg1"/>
                        </a:solidFill>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90000"/>
                        <a:lumOff val="10000"/>
                      </a:schemeClr>
                    </a:solidFill>
                  </a:tcPr>
                </a:tc>
                <a:tc vMerge="1">
                  <a:txBody>
                    <a:bodyPr/>
                    <a:lstStyle/>
                    <a:p>
                      <a:endParaRPr kumimoji="1" lang="ja-JP" altLang="en-US" sz="1200" b="1" dirty="0">
                        <a:solidFill>
                          <a:schemeClr val="bg1"/>
                        </a:solidFill>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90000"/>
                        <a:lumOff val="10000"/>
                      </a:schemeClr>
                    </a:solidFill>
                  </a:tcPr>
                </a:tc>
                <a:tc>
                  <a:txBody>
                    <a:bodyPr/>
                    <a:lstStyle/>
                    <a:p>
                      <a:r>
                        <a:rPr kumimoji="1" lang="en-US" altLang="ja-JP" sz="1100" dirty="0" err="1">
                          <a:latin typeface="+mn-ea"/>
                          <a:ea typeface="+mn-ea"/>
                        </a:rPr>
                        <a:t>Evernym</a:t>
                      </a:r>
                      <a:r>
                        <a:rPr kumimoji="1" lang="ja-JP" altLang="en-US" sz="1100" dirty="0">
                          <a:latin typeface="+mn-ea"/>
                          <a:ea typeface="+mn-ea"/>
                        </a:rPr>
                        <a:t>の信用組合メンバー認証効率化</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kumimoji="1" lang="ja-JP" altLang="en-US" sz="1200" dirty="0">
                          <a:latin typeface="+mn-ea"/>
                          <a:ea typeface="+mn-ea"/>
                        </a:rPr>
                        <a:t>●</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2397731080"/>
                  </a:ext>
                </a:extLst>
              </a:tr>
              <a:tr h="191270">
                <a:tc vMerge="1">
                  <a:txBody>
                    <a:bodyPr/>
                    <a:lstStyle/>
                    <a:p>
                      <a:endParaRPr kumimoji="1" lang="ja-JP" altLang="en-US" sz="1200" dirty="0"/>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90000"/>
                        <a:lumOff val="10000"/>
                      </a:schemeClr>
                    </a:solidFill>
                  </a:tcPr>
                </a:tc>
                <a:tc vMerge="1">
                  <a:txBody>
                    <a:bodyPr/>
                    <a:lstStyle/>
                    <a:p>
                      <a:endParaRPr kumimoji="1" lang="ja-JP" altLang="en-US" sz="1200" b="1" dirty="0">
                        <a:solidFill>
                          <a:schemeClr val="tx1"/>
                        </a:solidFill>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90000"/>
                        <a:lumOff val="10000"/>
                      </a:schemeClr>
                    </a:solidFill>
                  </a:tcPr>
                </a:tc>
                <a:tc>
                  <a:txBody>
                    <a:bodyPr/>
                    <a:lstStyle/>
                    <a:p>
                      <a:r>
                        <a:rPr kumimoji="1" lang="en-US" altLang="ja-JP" sz="1100" dirty="0" err="1">
                          <a:solidFill>
                            <a:schemeClr val="tx1"/>
                          </a:solidFill>
                          <a:latin typeface="+mn-ea"/>
                          <a:ea typeface="+mn-ea"/>
                        </a:rPr>
                        <a:t>iRespond</a:t>
                      </a:r>
                      <a:r>
                        <a:rPr kumimoji="1" lang="ja-JP" altLang="en-US" sz="1100" dirty="0">
                          <a:solidFill>
                            <a:schemeClr val="tx1"/>
                          </a:solidFill>
                          <a:latin typeface="+mn-ea"/>
                          <a:ea typeface="+mn-ea"/>
                        </a:rPr>
                        <a:t>による難民</a:t>
                      </a:r>
                      <a:r>
                        <a:rPr kumimoji="1" lang="en-US" altLang="ja-JP" sz="1100" dirty="0">
                          <a:solidFill>
                            <a:schemeClr val="tx1"/>
                          </a:solidFill>
                          <a:latin typeface="+mn-ea"/>
                          <a:ea typeface="+mn-ea"/>
                        </a:rPr>
                        <a:t>ID</a:t>
                      </a:r>
                      <a:r>
                        <a:rPr kumimoji="1" lang="ja-JP" altLang="en-US" sz="1100" dirty="0">
                          <a:solidFill>
                            <a:schemeClr val="tx1"/>
                          </a:solidFill>
                          <a:latin typeface="+mn-ea"/>
                          <a:ea typeface="+mn-ea"/>
                        </a:rPr>
                        <a:t>の提供</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kumimoji="1" lang="ja-JP" altLang="en-US" sz="1200" dirty="0">
                          <a:latin typeface="+mn-ea"/>
                          <a:ea typeface="+mn-ea"/>
                        </a:rPr>
                        <a:t>●</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052888426"/>
                  </a:ext>
                </a:extLst>
              </a:tr>
              <a:tr h="191270">
                <a:tc vMerge="1">
                  <a:txBody>
                    <a:bodyPr/>
                    <a:lstStyle/>
                    <a:p>
                      <a:endParaRPr kumimoji="1" lang="ja-JP" altLang="en-US" sz="1200" dirty="0"/>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90000"/>
                        <a:lumOff val="10000"/>
                      </a:schemeClr>
                    </a:solidFill>
                  </a:tcPr>
                </a:tc>
                <a:tc rowSpan="4">
                  <a:txBody>
                    <a:bodyPr/>
                    <a:lstStyle/>
                    <a:p>
                      <a:r>
                        <a:rPr kumimoji="1" lang="ja-JP" altLang="en-US" sz="1200" b="1" dirty="0">
                          <a:solidFill>
                            <a:schemeClr val="bg1"/>
                          </a:solidFill>
                          <a:latin typeface="+mn-ea"/>
                          <a:ea typeface="+mn-ea"/>
                        </a:rPr>
                        <a:t>カナダ</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90000"/>
                        <a:lumOff val="10000"/>
                      </a:schemeClr>
                    </a:solidFill>
                  </a:tcPr>
                </a:tc>
                <a:tc>
                  <a:txBody>
                    <a:bodyPr/>
                    <a:lstStyle/>
                    <a:p>
                      <a:r>
                        <a:rPr lang="en-US" altLang="ja-JP" sz="1100" dirty="0" err="1">
                          <a:latin typeface="+mn-ea"/>
                        </a:rPr>
                        <a:t>Interac</a:t>
                      </a:r>
                      <a:r>
                        <a:rPr lang="en-US" altLang="ja-JP" sz="1100" dirty="0">
                          <a:latin typeface="+mn-ea"/>
                        </a:rPr>
                        <a:t> verification service</a:t>
                      </a:r>
                      <a:endParaRPr kumimoji="1" lang="ja-JP" altLang="en-US" sz="1100" dirty="0">
                        <a:latin typeface="+mn-ea"/>
                        <a:ea typeface="+mn-ea"/>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kumimoji="1" lang="ja-JP" altLang="en-US" sz="1200" dirty="0">
                          <a:latin typeface="+mn-ea"/>
                          <a:ea typeface="+mn-ea"/>
                        </a:rPr>
                        <a:t>●</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2444051207"/>
                  </a:ext>
                </a:extLst>
              </a:tr>
              <a:tr h="191270">
                <a:tc vMerge="1">
                  <a:txBody>
                    <a:bodyPr/>
                    <a:lstStyle/>
                    <a:p>
                      <a:endParaRPr kumimoji="1" lang="ja-JP" altLang="en-US" sz="1200" dirty="0"/>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90000"/>
                        <a:lumOff val="10000"/>
                      </a:schemeClr>
                    </a:solidFill>
                  </a:tcPr>
                </a:tc>
                <a:tc vMerge="1">
                  <a:txBody>
                    <a:bodyPr/>
                    <a:lstStyle/>
                    <a:p>
                      <a:endParaRPr kumimoji="1" lang="ja-JP" altLang="en-US" sz="1200" b="1" dirty="0">
                        <a:solidFill>
                          <a:schemeClr val="bg1"/>
                        </a:solidFill>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90000"/>
                        <a:lumOff val="10000"/>
                      </a:schemeClr>
                    </a:solidFill>
                  </a:tcPr>
                </a:tc>
                <a:tc>
                  <a:txBody>
                    <a:bodyPr/>
                    <a:lstStyle/>
                    <a:p>
                      <a:r>
                        <a:rPr kumimoji="1" lang="en-US" altLang="ja-JP" sz="1100" dirty="0">
                          <a:latin typeface="+mn-ea"/>
                          <a:ea typeface="+mn-ea"/>
                        </a:rPr>
                        <a:t>BC</a:t>
                      </a:r>
                      <a:r>
                        <a:rPr kumimoji="1" lang="ja-JP" altLang="en-US" sz="1100" dirty="0">
                          <a:latin typeface="+mn-ea"/>
                          <a:ea typeface="+mn-ea"/>
                        </a:rPr>
                        <a:t>デジタルトラストー</a:t>
                      </a:r>
                      <a:r>
                        <a:rPr kumimoji="1" lang="en-US" altLang="ja-JP" sz="1100" dirty="0" err="1">
                          <a:latin typeface="+mn-ea"/>
                          <a:ea typeface="+mn-ea"/>
                        </a:rPr>
                        <a:t>OrgBookBC</a:t>
                      </a:r>
                      <a:endParaRPr kumimoji="1" lang="ja-JP" altLang="en-US" sz="1100" dirty="0">
                        <a:latin typeface="+mn-ea"/>
                        <a:ea typeface="+mn-ea"/>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kumimoji="1" lang="ja-JP" altLang="en-US" sz="1200" dirty="0">
                          <a:latin typeface="+mn-ea"/>
                          <a:ea typeface="+mn-ea"/>
                        </a:rPr>
                        <a:t>●</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3096135423"/>
                  </a:ext>
                </a:extLst>
              </a:tr>
              <a:tr h="191270">
                <a:tc vMerge="1">
                  <a:txBody>
                    <a:bodyPr/>
                    <a:lstStyle/>
                    <a:p>
                      <a:endParaRPr kumimoji="1" lang="ja-JP" altLang="en-US" sz="1200" dirty="0"/>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90000"/>
                        <a:lumOff val="10000"/>
                      </a:schemeClr>
                    </a:solidFill>
                  </a:tcPr>
                </a:tc>
                <a:tc vMerge="1">
                  <a:txBody>
                    <a:bodyPr/>
                    <a:lstStyle/>
                    <a:p>
                      <a:endParaRPr kumimoji="1" lang="ja-JP" altLang="en-US" sz="1200" b="1" dirty="0">
                        <a:solidFill>
                          <a:schemeClr val="bg1"/>
                        </a:solidFill>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90000"/>
                        <a:lumOff val="10000"/>
                      </a:schemeClr>
                    </a:solidFill>
                  </a:tcPr>
                </a:tc>
                <a:tc>
                  <a:txBody>
                    <a:bodyPr/>
                    <a:lstStyle/>
                    <a:p>
                      <a:r>
                        <a:rPr kumimoji="1" lang="en-US" altLang="ja-JP" sz="1100" dirty="0" err="1">
                          <a:latin typeface="+mn-ea"/>
                          <a:ea typeface="+mn-ea"/>
                        </a:rPr>
                        <a:t>Nothern</a:t>
                      </a:r>
                      <a:r>
                        <a:rPr kumimoji="1" lang="en-US" altLang="ja-JP" sz="1100" dirty="0">
                          <a:latin typeface="+mn-ea"/>
                          <a:ea typeface="+mn-ea"/>
                        </a:rPr>
                        <a:t> Block</a:t>
                      </a:r>
                      <a:endParaRPr kumimoji="1" lang="ja-JP" altLang="en-US" sz="1100" dirty="0">
                        <a:latin typeface="+mn-ea"/>
                        <a:ea typeface="+mn-ea"/>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kumimoji="1" lang="ja-JP" altLang="en-US" sz="1200" dirty="0">
                          <a:latin typeface="+mn-ea"/>
                          <a:ea typeface="+mn-ea"/>
                        </a:rPr>
                        <a:t>●</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385006718"/>
                  </a:ext>
                </a:extLst>
              </a:tr>
              <a:tr h="191270">
                <a:tc vMerge="1">
                  <a:txBody>
                    <a:bodyPr/>
                    <a:lstStyle/>
                    <a:p>
                      <a:endParaRPr kumimoji="1" lang="ja-JP" altLang="en-US" sz="1200" dirty="0"/>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90000"/>
                        <a:lumOff val="10000"/>
                      </a:schemeClr>
                    </a:solidFill>
                  </a:tcPr>
                </a:tc>
                <a:tc vMerge="1">
                  <a:txBody>
                    <a:bodyPr/>
                    <a:lstStyle/>
                    <a:p>
                      <a:endParaRPr kumimoji="1" lang="ja-JP" altLang="en-US" sz="1200" b="1" dirty="0">
                        <a:solidFill>
                          <a:schemeClr val="bg1"/>
                        </a:solidFill>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90000"/>
                        <a:lumOff val="10000"/>
                      </a:schemeClr>
                    </a:solidFill>
                  </a:tcPr>
                </a:tc>
                <a:tc>
                  <a:txBody>
                    <a:bodyPr/>
                    <a:lstStyle/>
                    <a:p>
                      <a:r>
                        <a:rPr kumimoji="1" lang="en-US" altLang="ja-JP" sz="1100" dirty="0">
                          <a:latin typeface="+mn-ea"/>
                          <a:ea typeface="+mn-ea"/>
                        </a:rPr>
                        <a:t>eID-Me</a:t>
                      </a:r>
                      <a:endParaRPr kumimoji="1" lang="ja-JP" altLang="en-US" sz="1100" dirty="0">
                        <a:latin typeface="+mn-ea"/>
                        <a:ea typeface="+mn-ea"/>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kumimoji="1" lang="ja-JP" altLang="en-US" sz="1200" dirty="0">
                          <a:latin typeface="+mn-ea"/>
                          <a:ea typeface="+mn-ea"/>
                        </a:rPr>
                        <a:t>●</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2842430131"/>
                  </a:ext>
                </a:extLst>
              </a:tr>
              <a:tr h="191270">
                <a:tc rowSpan="3">
                  <a:txBody>
                    <a:bodyPr/>
                    <a:lstStyle/>
                    <a:p>
                      <a:r>
                        <a:rPr kumimoji="1" lang="ja-JP" altLang="en-US" sz="1200" b="1" dirty="0">
                          <a:solidFill>
                            <a:schemeClr val="bg1"/>
                          </a:solidFill>
                          <a:latin typeface="+mn-ea"/>
                          <a:ea typeface="+mn-ea"/>
                        </a:rPr>
                        <a:t>オセアニア</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90000"/>
                        <a:lumOff val="10000"/>
                      </a:schemeClr>
                    </a:solidFill>
                  </a:tcPr>
                </a:tc>
                <a:tc rowSpan="2">
                  <a:txBody>
                    <a:bodyPr/>
                    <a:lstStyle/>
                    <a:p>
                      <a:r>
                        <a:rPr kumimoji="1" lang="ja-JP" altLang="en-US" sz="1200" b="1" dirty="0">
                          <a:solidFill>
                            <a:schemeClr val="bg1"/>
                          </a:solidFill>
                          <a:latin typeface="+mn-ea"/>
                          <a:ea typeface="+mn-ea"/>
                        </a:rPr>
                        <a:t>オーストラリア</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90000"/>
                        <a:lumOff val="10000"/>
                      </a:schemeClr>
                    </a:solidFill>
                  </a:tcPr>
                </a:tc>
                <a:tc>
                  <a:txBody>
                    <a:bodyPr/>
                    <a:lstStyle/>
                    <a:p>
                      <a:r>
                        <a:rPr kumimoji="1" lang="ja-JP" altLang="en-US" sz="1100" dirty="0">
                          <a:latin typeface="+mn-ea"/>
                          <a:ea typeface="+mn-ea"/>
                        </a:rPr>
                        <a:t>オーストラリア郵便公社、大学、</a:t>
                      </a:r>
                      <a:r>
                        <a:rPr kumimoji="1" lang="en-US" altLang="ja-JP" sz="1100" dirty="0" err="1">
                          <a:latin typeface="+mn-ea"/>
                          <a:ea typeface="+mn-ea"/>
                        </a:rPr>
                        <a:t>Mastercard</a:t>
                      </a:r>
                      <a:r>
                        <a:rPr kumimoji="1" lang="ja-JP" altLang="en-US" sz="1100" dirty="0">
                          <a:latin typeface="+mn-ea"/>
                          <a:ea typeface="+mn-ea"/>
                        </a:rPr>
                        <a:t>の連携</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kumimoji="1" lang="ja-JP" altLang="en-US" sz="1200" dirty="0">
                          <a:latin typeface="+mn-ea"/>
                          <a:ea typeface="+mn-ea"/>
                        </a:rPr>
                        <a:t>●</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2391255974"/>
                  </a:ext>
                </a:extLst>
              </a:tr>
              <a:tr h="191270">
                <a:tc vMerge="1">
                  <a:txBody>
                    <a:bodyPr/>
                    <a:lstStyle/>
                    <a:p>
                      <a:endParaRPr kumimoji="1" lang="ja-JP" altLang="en-US" sz="1200" dirty="0"/>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90000"/>
                        <a:lumOff val="10000"/>
                      </a:schemeClr>
                    </a:solidFill>
                  </a:tcPr>
                </a:tc>
                <a:tc vMerge="1">
                  <a:txBody>
                    <a:bodyPr/>
                    <a:lstStyle/>
                    <a:p>
                      <a:endParaRPr kumimoji="1" lang="ja-JP" altLang="en-US" sz="1200" b="1" dirty="0">
                        <a:solidFill>
                          <a:schemeClr val="bg1"/>
                        </a:solidFill>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90000"/>
                        <a:lumOff val="10000"/>
                      </a:schemeClr>
                    </a:solidFill>
                  </a:tcPr>
                </a:tc>
                <a:tc>
                  <a:txBody>
                    <a:bodyPr/>
                    <a:lstStyle/>
                    <a:p>
                      <a:r>
                        <a:rPr kumimoji="1" lang="en-US" altLang="ja-JP" sz="1100" dirty="0">
                          <a:latin typeface="+mn-ea"/>
                          <a:ea typeface="+mn-ea"/>
                        </a:rPr>
                        <a:t>OCR Labs</a:t>
                      </a:r>
                      <a:endParaRPr kumimoji="1" lang="ja-JP" altLang="en-US" sz="1100" dirty="0">
                        <a:latin typeface="+mn-ea"/>
                        <a:ea typeface="+mn-ea"/>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kumimoji="1" lang="ja-JP" altLang="en-US" sz="1200" dirty="0">
                          <a:latin typeface="+mn-ea"/>
                          <a:ea typeface="+mn-ea"/>
                        </a:rPr>
                        <a:t>●</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3826652853"/>
                  </a:ext>
                </a:extLst>
              </a:tr>
              <a:tr h="255546">
                <a:tc vMerge="1">
                  <a:txBody>
                    <a:bodyPr/>
                    <a:lstStyle/>
                    <a:p>
                      <a:endParaRPr kumimoji="1" lang="ja-JP" altLang="en-US" sz="1200" dirty="0"/>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90000"/>
                        <a:lumOff val="10000"/>
                      </a:schemeClr>
                    </a:solidFill>
                  </a:tcPr>
                </a:tc>
                <a:tc>
                  <a:txBody>
                    <a:bodyPr/>
                    <a:lstStyle/>
                    <a:p>
                      <a:r>
                        <a:rPr kumimoji="1" lang="ja-JP" altLang="en-US" sz="1200" b="1" dirty="0">
                          <a:solidFill>
                            <a:schemeClr val="bg1"/>
                          </a:solidFill>
                          <a:latin typeface="+mn-ea"/>
                          <a:ea typeface="+mn-ea"/>
                        </a:rPr>
                        <a:t>ニュージーランド</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90000"/>
                        <a:lumOff val="10000"/>
                      </a:schemeClr>
                    </a:solidFill>
                  </a:tcPr>
                </a:tc>
                <a:tc>
                  <a:txBody>
                    <a:bodyPr/>
                    <a:lstStyle/>
                    <a:p>
                      <a:r>
                        <a:rPr kumimoji="1" lang="en-US" altLang="ja-JP" sz="1100" dirty="0">
                          <a:latin typeface="+mn-ea"/>
                          <a:ea typeface="+mn-ea"/>
                        </a:rPr>
                        <a:t>MATTR</a:t>
                      </a:r>
                      <a:r>
                        <a:rPr kumimoji="1" lang="ja-JP" altLang="en-US" sz="1100" dirty="0">
                          <a:latin typeface="+mn-ea"/>
                          <a:ea typeface="+mn-ea"/>
                        </a:rPr>
                        <a:t>ワクチンパス</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kumimoji="1" lang="ja-JP" altLang="en-US" sz="1200" dirty="0">
                          <a:latin typeface="+mn-ea"/>
                          <a:ea typeface="+mn-ea"/>
                        </a:rPr>
                        <a:t>●</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3204109734"/>
                  </a:ext>
                </a:extLst>
              </a:tr>
              <a:tr h="191270">
                <a:tc rowSpan="2">
                  <a:txBody>
                    <a:bodyPr/>
                    <a:lstStyle/>
                    <a:p>
                      <a:r>
                        <a:rPr kumimoji="1" lang="ja-JP" altLang="en-US" sz="1200" b="1" dirty="0">
                          <a:solidFill>
                            <a:schemeClr val="bg1"/>
                          </a:solidFill>
                          <a:latin typeface="+mn-ea"/>
                          <a:ea typeface="+mn-ea"/>
                        </a:rPr>
                        <a:t>アジア</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90000"/>
                        <a:lumOff val="10000"/>
                      </a:schemeClr>
                    </a:solidFill>
                  </a:tcPr>
                </a:tc>
                <a:tc rowSpan="2">
                  <a:txBody>
                    <a:bodyPr/>
                    <a:lstStyle/>
                    <a:p>
                      <a:r>
                        <a:rPr kumimoji="1" lang="ja-JP" altLang="en-US" sz="1200" b="1" dirty="0">
                          <a:solidFill>
                            <a:schemeClr val="bg1"/>
                          </a:solidFill>
                          <a:latin typeface="+mn-ea"/>
                          <a:ea typeface="+mn-ea"/>
                        </a:rPr>
                        <a:t>インド</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90000"/>
                        <a:lumOff val="10000"/>
                      </a:schemeClr>
                    </a:solidFill>
                  </a:tcPr>
                </a:tc>
                <a:tc>
                  <a:txBody>
                    <a:bodyPr/>
                    <a:lstStyle/>
                    <a:p>
                      <a:r>
                        <a:rPr kumimoji="1" lang="en-US" altLang="ja-JP" sz="1100" dirty="0" err="1">
                          <a:latin typeface="+mn-ea"/>
                          <a:ea typeface="+mn-ea"/>
                        </a:rPr>
                        <a:t>Truscholar</a:t>
                      </a:r>
                      <a:endParaRPr kumimoji="1" lang="ja-JP" altLang="en-US" sz="1100" dirty="0">
                        <a:latin typeface="+mn-ea"/>
                        <a:ea typeface="+mn-ea"/>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a:latin typeface="+mn-ea"/>
                        <a:ea typeface="+mn-ea"/>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kumimoji="1" lang="ja-JP" altLang="en-US" sz="1200" dirty="0">
                          <a:latin typeface="+mn-ea"/>
                          <a:ea typeface="+mn-ea"/>
                        </a:rPr>
                        <a:t>●</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3291380630"/>
                  </a:ext>
                </a:extLst>
              </a:tr>
              <a:tr h="191270">
                <a:tc vMerge="1">
                  <a:txBody>
                    <a:bodyPr/>
                    <a:lstStyle/>
                    <a:p>
                      <a:endParaRPr kumimoji="1" lang="ja-JP" altLang="en-US" sz="1200" dirty="0"/>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90000"/>
                        <a:lumOff val="10000"/>
                      </a:schemeClr>
                    </a:solidFill>
                  </a:tcPr>
                </a:tc>
                <a:tc vMerge="1">
                  <a:txBody>
                    <a:bodyPr/>
                    <a:lstStyle/>
                    <a:p>
                      <a:endParaRPr kumimoji="1" lang="ja-JP" altLang="en-US" sz="1200" b="1" dirty="0">
                        <a:solidFill>
                          <a:schemeClr val="bg1"/>
                        </a:solidFill>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90000"/>
                        <a:lumOff val="10000"/>
                      </a:schemeClr>
                    </a:solidFill>
                  </a:tcPr>
                </a:tc>
                <a:tc>
                  <a:txBody>
                    <a:bodyPr/>
                    <a:lstStyle/>
                    <a:p>
                      <a:r>
                        <a:rPr kumimoji="1" lang="en-US" altLang="ja-JP" sz="1100" dirty="0">
                          <a:latin typeface="+mn-ea"/>
                          <a:ea typeface="+mn-ea"/>
                        </a:rPr>
                        <a:t>CRUBN</a:t>
                      </a:r>
                      <a:endParaRPr kumimoji="1" lang="ja-JP" altLang="en-US" sz="1100" dirty="0">
                        <a:latin typeface="+mn-ea"/>
                        <a:ea typeface="+mn-ea"/>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a:latin typeface="+mn-ea"/>
                        <a:ea typeface="+mn-ea"/>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kumimoji="1" lang="ja-JP" altLang="en-US" sz="1200" dirty="0">
                        <a:latin typeface="+mn-ea"/>
                        <a:ea typeface="+mn-ea"/>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kumimoji="1" lang="ja-JP" altLang="en-US" sz="1200" dirty="0">
                          <a:latin typeface="+mn-ea"/>
                          <a:ea typeface="+mn-ea"/>
                        </a:rPr>
                        <a:t>●</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2935192050"/>
                  </a:ext>
                </a:extLst>
              </a:tr>
              <a:tr h="191270">
                <a:tc gridSpan="3">
                  <a:txBody>
                    <a:bodyPr/>
                    <a:lstStyle/>
                    <a:p>
                      <a:pPr algn="ctr"/>
                      <a:r>
                        <a:rPr kumimoji="1" lang="ja-JP" altLang="en-US" sz="1200" b="1" dirty="0">
                          <a:solidFill>
                            <a:schemeClr val="bg1"/>
                          </a:solidFill>
                          <a:latin typeface="+mn-ea"/>
                          <a:ea typeface="+mn-ea"/>
                        </a:rPr>
                        <a:t>合計数</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hMerge="1">
                  <a:txBody>
                    <a:bodyPr/>
                    <a:lstStyle/>
                    <a:p>
                      <a:endParaRPr kumimoji="1" lang="ja-JP" altLang="en-US" sz="1200" b="1" dirty="0">
                        <a:solidFill>
                          <a:schemeClr val="bg1"/>
                        </a:solidFill>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90000"/>
                        <a:lumOff val="10000"/>
                      </a:schemeClr>
                    </a:solidFill>
                  </a:tcPr>
                </a:tc>
                <a:tc hMerge="1">
                  <a:txBody>
                    <a:bodyPr/>
                    <a:lstStyle/>
                    <a:p>
                      <a:endParaRPr kumimoji="1" lang="ja-JP" altLang="en-US" sz="12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kumimoji="1" lang="en-US" altLang="ja-JP" sz="1200" b="1" dirty="0">
                          <a:latin typeface="+mn-ea"/>
                          <a:ea typeface="+mn-ea"/>
                        </a:rPr>
                        <a:t>1</a:t>
                      </a:r>
                      <a:endParaRPr kumimoji="1" lang="ja-JP" altLang="en-US" sz="1200" b="1" dirty="0">
                        <a:latin typeface="+mn-ea"/>
                        <a:ea typeface="+mn-ea"/>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algn="ctr"/>
                      <a:r>
                        <a:rPr kumimoji="1" lang="en-US" altLang="ja-JP" sz="1200" b="1" dirty="0">
                          <a:latin typeface="+mn-ea"/>
                          <a:ea typeface="+mn-ea"/>
                        </a:rPr>
                        <a:t>22</a:t>
                      </a:r>
                      <a:endParaRPr kumimoji="1" lang="ja-JP" altLang="en-US" sz="1200" b="1" dirty="0">
                        <a:latin typeface="+mn-ea"/>
                        <a:ea typeface="+mn-ea"/>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4">
                        <a:lumMod val="20000"/>
                        <a:lumOff val="80000"/>
                      </a:schemeClr>
                    </a:solidFill>
                  </a:tcPr>
                </a:tc>
                <a:tc>
                  <a:txBody>
                    <a:bodyPr/>
                    <a:lstStyle/>
                    <a:p>
                      <a:pPr algn="ctr"/>
                      <a:r>
                        <a:rPr kumimoji="1" lang="en-US" altLang="ja-JP" sz="1200" b="1" dirty="0">
                          <a:latin typeface="+mn-ea"/>
                          <a:ea typeface="+mn-ea"/>
                        </a:rPr>
                        <a:t>13</a:t>
                      </a:r>
                      <a:endParaRPr kumimoji="1" lang="ja-JP" altLang="en-US" sz="1200" b="1" dirty="0">
                        <a:latin typeface="+mn-ea"/>
                        <a:ea typeface="+mn-ea"/>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335367340"/>
                  </a:ext>
                </a:extLst>
              </a:tr>
            </a:tbl>
          </a:graphicData>
        </a:graphic>
      </p:graphicFrame>
    </p:spTree>
    <p:extLst>
      <p:ext uri="{BB962C8B-B14F-4D97-AF65-F5344CB8AC3E}">
        <p14:creationId xmlns:p14="http://schemas.microsoft.com/office/powerpoint/2010/main" val="634264804"/>
      </p:ext>
    </p:extLst>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タイトル 7"/>
          <p:cNvSpPr>
            <a:spLocks noGrp="1"/>
          </p:cNvSpPr>
          <p:nvPr>
            <p:ph type="title"/>
          </p:nvPr>
        </p:nvSpPr>
        <p:spPr>
          <a:xfrm>
            <a:off x="331490" y="164692"/>
            <a:ext cx="9243021" cy="497459"/>
          </a:xfrm>
        </p:spPr>
        <p:txBody>
          <a:bodyPr>
            <a:normAutofit fontScale="90000"/>
          </a:bodyPr>
          <a:lstStyle/>
          <a:p>
            <a:r>
              <a:rPr lang="en-US" altLang="ja-JP" sz="1100" dirty="0">
                <a:solidFill>
                  <a:srgbClr val="002060"/>
                </a:solidFill>
              </a:rPr>
              <a:t>3.3.5</a:t>
            </a:r>
            <a:r>
              <a:rPr lang="ja-JP" altLang="en-US" sz="1100" dirty="0">
                <a:solidFill>
                  <a:srgbClr val="002060"/>
                </a:solidFill>
              </a:rPr>
              <a:t>　自己主権型／分散型アイデンティティに関する取り組みに関する総括　</a:t>
            </a:r>
            <a:r>
              <a:rPr lang="en-US" altLang="ja-JP" sz="1400" dirty="0">
                <a:solidFill>
                  <a:srgbClr val="002060"/>
                </a:solidFill>
              </a:rPr>
              <a:t/>
            </a:r>
            <a:br>
              <a:rPr lang="en-US" altLang="ja-JP" sz="1400" dirty="0">
                <a:solidFill>
                  <a:srgbClr val="002060"/>
                </a:solidFill>
              </a:rPr>
            </a:br>
            <a:r>
              <a:rPr lang="ja-JP" altLang="en-US" sz="2000" dirty="0">
                <a:solidFill>
                  <a:srgbClr val="002060"/>
                </a:solidFill>
              </a:rPr>
              <a:t>自己主権型／分散型アイデンティティに関するユースケースの実装フェーズ（参考）</a:t>
            </a:r>
            <a:endParaRPr lang="ja-JP" altLang="en-US" sz="3100" b="1" spc="0" dirty="0">
              <a:solidFill>
                <a:srgbClr val="002060"/>
              </a:solidFill>
            </a:endParaRPr>
          </a:p>
        </p:txBody>
      </p:sp>
      <p:sp>
        <p:nvSpPr>
          <p:cNvPr id="9" name="正方形/長方形 8"/>
          <p:cNvSpPr/>
          <p:nvPr/>
        </p:nvSpPr>
        <p:spPr>
          <a:xfrm>
            <a:off x="8260080" y="74294"/>
            <a:ext cx="1314431" cy="186395"/>
          </a:xfrm>
          <a:prstGeom prst="rect">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政府の取り組み</a:t>
            </a:r>
          </a:p>
        </p:txBody>
      </p:sp>
      <p:sp>
        <p:nvSpPr>
          <p:cNvPr id="13" name="正方形/長方形 12"/>
          <p:cNvSpPr/>
          <p:nvPr/>
        </p:nvSpPr>
        <p:spPr>
          <a:xfrm>
            <a:off x="8260080" y="287160"/>
            <a:ext cx="1314431" cy="186395"/>
          </a:xfrm>
          <a:prstGeom prst="rect">
            <a:avLst/>
          </a:prstGeom>
          <a:solidFill>
            <a:schemeClr val="accent2">
              <a:lumMod val="25000"/>
              <a:lumOff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ユースケース</a:t>
            </a:r>
          </a:p>
        </p:txBody>
      </p:sp>
      <p:sp>
        <p:nvSpPr>
          <p:cNvPr id="16" name="コンテンツ プレースホルダー 1"/>
          <p:cNvSpPr txBox="1">
            <a:spLocks/>
          </p:cNvSpPr>
          <p:nvPr/>
        </p:nvSpPr>
        <p:spPr>
          <a:xfrm>
            <a:off x="337810" y="608763"/>
            <a:ext cx="9410530" cy="1002662"/>
          </a:xfrm>
          <a:prstGeom prst="rect">
            <a:avLst/>
          </a:prstGeom>
          <a:ln>
            <a:noFill/>
          </a:ln>
        </p:spPr>
        <p:txBody>
          <a:bodyPr/>
          <a:lstStyle>
            <a:lvl1pPr marL="0" indent="0" algn="l" defTabSz="609559" rtl="0" eaLnBrk="1" fontAlgn="base" hangingPunct="1">
              <a:spcBef>
                <a:spcPct val="20000"/>
              </a:spcBef>
              <a:spcAft>
                <a:spcPct val="0"/>
              </a:spcAft>
              <a:buFont typeface="Arial" pitchFamily="34" charset="0"/>
              <a:buNone/>
              <a:defRPr kumimoji="1" sz="2000" kern="1200">
                <a:solidFill>
                  <a:schemeClr val="tx1"/>
                </a:solidFill>
                <a:latin typeface="+mn-ea"/>
                <a:ea typeface="+mn-ea"/>
                <a:cs typeface="Arial"/>
              </a:defRPr>
            </a:lvl1pPr>
            <a:lvl2pPr marL="910105" indent="-300545"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2pPr>
            <a:lvl3pPr marL="1454051" indent="-234935"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3pPr>
            <a:lvl4pPr marL="2059377" indent="-230703"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4pPr>
            <a:lvl5pPr marL="2666818" indent="-228585"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a:lstStyle>
          <a:p>
            <a:pPr marL="0" marR="0" lvl="0" indent="0" algn="l" defTabSz="609559" rtl="0" eaLnBrk="1" fontAlgn="base" latinLnBrk="0" hangingPunct="1">
              <a:lnSpc>
                <a:spcPct val="100000"/>
              </a:lnSpc>
              <a:spcBef>
                <a:spcPct val="20000"/>
              </a:spcBef>
              <a:spcAft>
                <a:spcPct val="0"/>
              </a:spcAft>
              <a:buClrTx/>
              <a:buSzTx/>
              <a:buFont typeface="Arial" pitchFamily="34" charset="0"/>
              <a:buNone/>
              <a:tabLst/>
              <a:defRPr/>
            </a:pPr>
            <a:r>
              <a:rPr kumimoji="1" lang="ja-JP" altLang="en-US" sz="1600" b="1"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ガートナージャパンが</a:t>
            </a:r>
            <a:r>
              <a:rPr kumimoji="1" lang="en-US" altLang="ja-JP" sz="1600" b="1"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2022</a:t>
            </a:r>
            <a:r>
              <a:rPr kumimoji="1" lang="ja-JP" altLang="en-US" sz="1600" b="1"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年</a:t>
            </a:r>
            <a:r>
              <a:rPr kumimoji="1" lang="en-US" altLang="ja-JP" sz="1600" b="1"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7</a:t>
            </a:r>
            <a:r>
              <a:rPr kumimoji="1" lang="ja-JP" altLang="en-US" sz="1600" b="1"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月に発表した「先進テクノロジのハイプ・サイクル：</a:t>
            </a:r>
            <a:r>
              <a:rPr kumimoji="1" lang="en-US" altLang="ja-JP" sz="1600" b="1"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2022</a:t>
            </a:r>
            <a:r>
              <a:rPr kumimoji="1" lang="ja-JP" altLang="en-US" sz="1600" b="1"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年」においては、分散型アイデンティティは</a:t>
            </a:r>
            <a:r>
              <a:rPr kumimoji="1" lang="ja-JP" altLang="en-US" sz="1600" b="1" i="0" u="sng" strike="noStrike" kern="1200" cap="none" spc="0" normalizeH="0" baseline="0" noProof="0" dirty="0">
                <a:ln>
                  <a:noFill/>
                </a:ln>
                <a:solidFill>
                  <a:srgbClr val="070F26">
                    <a:lumMod val="75000"/>
                    <a:lumOff val="25000"/>
                  </a:srgbClr>
                </a:solidFill>
                <a:effectLst/>
                <a:uLnTx/>
                <a:uFillTx/>
                <a:latin typeface="Meiryo UI"/>
                <a:ea typeface="Meiryo UI"/>
                <a:cs typeface="Arial"/>
              </a:rPr>
              <a:t>「黎明期」を抜け、「幻滅期」に入ろうと</a:t>
            </a:r>
            <a:r>
              <a:rPr kumimoji="1" lang="ja-JP" altLang="en-US" sz="1600" b="1"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しており、実証や社会実装においてプロバイダーのもたらす成果によって</a:t>
            </a:r>
            <a:r>
              <a:rPr kumimoji="1" lang="ja-JP" altLang="en-US" sz="1600" b="1" i="0" u="sng" strike="noStrike" kern="1200" cap="none" spc="0" normalizeH="0" baseline="0" noProof="0" dirty="0">
                <a:ln>
                  <a:noFill/>
                </a:ln>
                <a:solidFill>
                  <a:srgbClr val="070F26">
                    <a:lumMod val="75000"/>
                    <a:lumOff val="25000"/>
                  </a:srgbClr>
                </a:solidFill>
                <a:effectLst/>
                <a:uLnTx/>
                <a:uFillTx/>
                <a:latin typeface="Meiryo UI"/>
                <a:ea typeface="Meiryo UI"/>
                <a:cs typeface="Arial"/>
              </a:rPr>
              <a:t>普及に繋がるか否かの分岐に差し掛かっている</a:t>
            </a:r>
            <a:r>
              <a:rPr kumimoji="1" lang="ja-JP" altLang="en-US" sz="1600" b="1"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事が伺える</a:t>
            </a:r>
            <a:r>
              <a:rPr kumimoji="1" lang="ja-JP" altLang="en-US" sz="1600" b="1" i="0" u="none" strike="noStrike" kern="1200" cap="none" spc="0" normalizeH="0" baseline="30000" noProof="0" dirty="0">
                <a:ln>
                  <a:noFill/>
                </a:ln>
                <a:solidFill>
                  <a:srgbClr val="000000">
                    <a:lumMod val="85000"/>
                    <a:lumOff val="15000"/>
                  </a:srgbClr>
                </a:solidFill>
                <a:effectLst/>
                <a:uLnTx/>
                <a:uFillTx/>
                <a:latin typeface="Meiryo UI"/>
                <a:ea typeface="Meiryo UI"/>
                <a:cs typeface="Arial"/>
              </a:rPr>
              <a:t>１</a:t>
            </a:r>
            <a:endParaRPr kumimoji="1" lang="en-US" altLang="ja-JP" sz="1600" b="1" i="0" u="none" strike="noStrike" kern="1200" cap="none" spc="0" normalizeH="0" baseline="30000" noProof="0" dirty="0">
              <a:ln>
                <a:noFill/>
              </a:ln>
              <a:solidFill>
                <a:srgbClr val="000000">
                  <a:lumMod val="85000"/>
                  <a:lumOff val="15000"/>
                </a:srgbClr>
              </a:solidFill>
              <a:effectLst/>
              <a:uLnTx/>
              <a:uFillTx/>
              <a:latin typeface="Meiryo UI"/>
              <a:ea typeface="Meiryo UI"/>
              <a:cs typeface="Arial"/>
            </a:endParaRPr>
          </a:p>
        </p:txBody>
      </p:sp>
      <p:pic>
        <p:nvPicPr>
          <p:cNvPr id="1026" name="Picture 2" descr="https://emtemp.gcom.cloud/ngw/globalassets/ja/press-release/images/infographics/ethc20221118.jpg"/>
          <p:cNvPicPr>
            <a:picLocks noChangeAspect="1" noChangeArrowheads="1"/>
          </p:cNvPicPr>
          <p:nvPr/>
        </p:nvPicPr>
        <p:blipFill rotWithShape="1">
          <a:blip r:embed="rId2">
            <a:extLst>
              <a:ext uri="{28A0092B-C50C-407E-A947-70E740481C1C}">
                <a14:useLocalDpi xmlns:a14="http://schemas.microsoft.com/office/drawing/2010/main" val="0"/>
              </a:ext>
            </a:extLst>
          </a:blip>
          <a:srcRect/>
          <a:stretch/>
        </p:blipFill>
        <p:spPr bwMode="auto">
          <a:xfrm>
            <a:off x="737447" y="1959499"/>
            <a:ext cx="8035161" cy="4429623"/>
          </a:xfrm>
          <a:prstGeom prst="rect">
            <a:avLst/>
          </a:prstGeom>
          <a:noFill/>
          <a:extLst>
            <a:ext uri="{909E8E84-426E-40DD-AFC4-6F175D3DCCD1}">
              <a14:hiddenFill xmlns:a14="http://schemas.microsoft.com/office/drawing/2010/main">
                <a:solidFill>
                  <a:srgbClr val="FFFFFF"/>
                </a:solidFill>
              </a14:hiddenFill>
            </a:ext>
          </a:extLst>
        </p:spPr>
      </p:pic>
      <p:sp>
        <p:nvSpPr>
          <p:cNvPr id="10" name="正方形/長方形 9"/>
          <p:cNvSpPr/>
          <p:nvPr/>
        </p:nvSpPr>
        <p:spPr>
          <a:xfrm>
            <a:off x="174987" y="6367864"/>
            <a:ext cx="6724630"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rgbClr val="000000"/>
                </a:solidFill>
                <a:effectLst/>
                <a:uLnTx/>
                <a:uFillTx/>
                <a:latin typeface="Meiryo UI"/>
                <a:ea typeface="Meiryo UI"/>
                <a:cs typeface="+mn-cs"/>
              </a:rPr>
              <a:t>出所）</a:t>
            </a:r>
            <a:endParaRPr kumimoji="1" lang="en-US" altLang="ja-JP" sz="900" b="0" i="0" u="none" strike="noStrike" kern="1200" cap="none" spc="0" normalizeH="0" baseline="0" noProof="0" dirty="0">
              <a:ln>
                <a:noFill/>
              </a:ln>
              <a:solidFill>
                <a:srgbClr val="000000"/>
              </a:solidFill>
              <a:effectLst/>
              <a:uLnTx/>
              <a:uFillTx/>
              <a:latin typeface="Meiryo UI"/>
              <a:ea typeface="Meiryo U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rgbClr val="000000"/>
                </a:solidFill>
                <a:effectLst/>
                <a:uLnTx/>
                <a:uFillTx/>
                <a:latin typeface="Meiryo UI"/>
                <a:ea typeface="Meiryo UI"/>
                <a:cs typeface="+mn-cs"/>
              </a:rPr>
              <a:t>１　</a:t>
            </a:r>
            <a:r>
              <a:rPr kumimoji="1" lang="en-US" altLang="ja-JP" sz="900" b="0" i="0" u="none" strike="noStrike" kern="1200" cap="none" spc="0" normalizeH="0" baseline="0" noProof="0" dirty="0">
                <a:ln>
                  <a:noFill/>
                </a:ln>
                <a:solidFill>
                  <a:srgbClr val="000000"/>
                </a:solidFill>
                <a:effectLst/>
                <a:uLnTx/>
                <a:uFillTx/>
                <a:latin typeface="Meiryo UI"/>
                <a:ea typeface="Meiryo UI"/>
                <a:cs typeface="+mn-cs"/>
              </a:rPr>
              <a:t>https://www.gartner.co.jp/ja/newsroom/press-releases/pr-20220816</a:t>
            </a:r>
          </a:p>
        </p:txBody>
      </p:sp>
      <p:sp>
        <p:nvSpPr>
          <p:cNvPr id="3" name="正方形/長方形 2"/>
          <p:cNvSpPr/>
          <p:nvPr/>
        </p:nvSpPr>
        <p:spPr>
          <a:xfrm>
            <a:off x="4048298" y="2657769"/>
            <a:ext cx="964277" cy="207818"/>
          </a:xfrm>
          <a:prstGeom prst="rect">
            <a:avLst/>
          </a:prstGeom>
          <a:noFill/>
          <a:ln w="12700">
            <a:solidFill>
              <a:srgbClr val="FF0000"/>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4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11" name="テキスト ボックス 10"/>
          <p:cNvSpPr txBox="1"/>
          <p:nvPr/>
        </p:nvSpPr>
        <p:spPr>
          <a:xfrm>
            <a:off x="3095579" y="1642598"/>
            <a:ext cx="3714842" cy="335704"/>
          </a:xfrm>
          <a:prstGeom prst="rect">
            <a:avLst/>
          </a:prstGeom>
        </p:spPr>
        <p:txBody>
          <a:bodyPr vert="horz" wrap="none" lIns="0" tIns="45720" rIns="0" bIns="45720" rtlCol="0" anchor="t" anchorCtr="0">
            <a:normAutofit fontScale="975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600" b="1" i="0" u="sng" strike="noStrike" kern="1200" cap="none" spc="0" normalizeH="0" baseline="0" noProof="0" dirty="0">
                <a:ln>
                  <a:noFill/>
                </a:ln>
                <a:solidFill>
                  <a:srgbClr val="070F26">
                    <a:lumMod val="75000"/>
                    <a:lumOff val="25000"/>
                  </a:srgbClr>
                </a:solidFill>
                <a:effectLst/>
                <a:uLnTx/>
                <a:uFillTx/>
                <a:latin typeface="Meiryo UI"/>
                <a:ea typeface="Meiryo UI"/>
                <a:cs typeface="+mn-cs"/>
              </a:rPr>
              <a:t>先進テクノロジのハイプ・サイクル：</a:t>
            </a:r>
            <a:r>
              <a:rPr kumimoji="1" lang="en-US" altLang="ja-JP" sz="1600" b="1" i="0" u="sng" strike="noStrike" kern="1200" cap="none" spc="0" normalizeH="0" baseline="0" noProof="0" dirty="0">
                <a:ln>
                  <a:noFill/>
                </a:ln>
                <a:solidFill>
                  <a:srgbClr val="070F26">
                    <a:lumMod val="75000"/>
                    <a:lumOff val="25000"/>
                  </a:srgbClr>
                </a:solidFill>
                <a:effectLst/>
                <a:uLnTx/>
                <a:uFillTx/>
                <a:latin typeface="Meiryo UI"/>
                <a:ea typeface="Meiryo UI"/>
                <a:cs typeface="+mn-cs"/>
              </a:rPr>
              <a:t>2022</a:t>
            </a:r>
            <a:r>
              <a:rPr kumimoji="1" lang="ja-JP" altLang="en-US" sz="1600" b="1" i="0" u="sng" strike="noStrike" kern="1200" cap="none" spc="0" normalizeH="0" baseline="0" noProof="0" dirty="0">
                <a:ln>
                  <a:noFill/>
                </a:ln>
                <a:solidFill>
                  <a:srgbClr val="070F26">
                    <a:lumMod val="75000"/>
                    <a:lumOff val="25000"/>
                  </a:srgbClr>
                </a:solidFill>
                <a:effectLst/>
                <a:uLnTx/>
                <a:uFillTx/>
                <a:latin typeface="Meiryo UI"/>
                <a:ea typeface="Meiryo UI"/>
                <a:cs typeface="+mn-cs"/>
              </a:rPr>
              <a:t>年</a:t>
            </a:r>
            <a:endParaRPr kumimoji="1" lang="en-US" altLang="ja-JP" sz="1600" b="1" i="0" u="sng" strike="noStrike" kern="1200" cap="none" spc="0" normalizeH="0" baseline="0" noProof="0" dirty="0">
              <a:ln>
                <a:noFill/>
              </a:ln>
              <a:solidFill>
                <a:srgbClr val="070F26">
                  <a:lumMod val="75000"/>
                  <a:lumOff val="25000"/>
                </a:srgbClr>
              </a:solidFill>
              <a:effectLst/>
              <a:uLnTx/>
              <a:uFillTx/>
              <a:latin typeface="Meiryo UI"/>
              <a:ea typeface="Meiryo UI"/>
              <a:cs typeface="+mn-cs"/>
            </a:endParaRPr>
          </a:p>
        </p:txBody>
      </p:sp>
    </p:spTree>
    <p:extLst>
      <p:ext uri="{BB962C8B-B14F-4D97-AF65-F5344CB8AC3E}">
        <p14:creationId xmlns:p14="http://schemas.microsoft.com/office/powerpoint/2010/main" val="3057797269"/>
      </p:ext>
    </p:extLst>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プレースホルダー 2"/>
          <p:cNvSpPr>
            <a:spLocks noGrp="1"/>
          </p:cNvSpPr>
          <p:nvPr>
            <p:ph type="body" sz="quarter" idx="11"/>
          </p:nvPr>
        </p:nvSpPr>
        <p:spPr>
          <a:xfrm>
            <a:off x="331491" y="2717803"/>
            <a:ext cx="8185447" cy="1260228"/>
          </a:xfrm>
        </p:spPr>
        <p:txBody>
          <a:bodyPr/>
          <a:lstStyle/>
          <a:p>
            <a:r>
              <a:rPr lang="en-US" altLang="ja-JP" sz="3200" b="1" dirty="0"/>
              <a:t>4. </a:t>
            </a:r>
            <a:r>
              <a:rPr lang="ja-JP" altLang="en-US" sz="3200" b="1" dirty="0"/>
              <a:t>整理・分析</a:t>
            </a:r>
            <a:endParaRPr lang="en-US" altLang="ja-JP" sz="3200" b="1" dirty="0"/>
          </a:p>
          <a:p>
            <a:r>
              <a:rPr lang="ja-JP" altLang="en-US" sz="2400" b="1" dirty="0" smtClean="0"/>
              <a:t>　</a:t>
            </a:r>
            <a:r>
              <a:rPr lang="en-US" altLang="ja-JP" sz="2400" b="1" dirty="0" smtClean="0"/>
              <a:t>4.1</a:t>
            </a:r>
            <a:r>
              <a:rPr lang="ja-JP" altLang="en-US" sz="2400" b="1" dirty="0"/>
              <a:t>　</a:t>
            </a:r>
            <a:r>
              <a:rPr lang="ja-JP" altLang="en-US" sz="2400" b="1" dirty="0" smtClean="0"/>
              <a:t>調査</a:t>
            </a:r>
            <a:r>
              <a:rPr lang="ja-JP" altLang="en-US" sz="2400" b="1" dirty="0"/>
              <a:t>テーマを総括した各国のデジタル</a:t>
            </a:r>
            <a:r>
              <a:rPr lang="en-US" altLang="ja-JP" sz="2400" b="1" dirty="0"/>
              <a:t>ID</a:t>
            </a:r>
            <a:r>
              <a:rPr lang="ja-JP" altLang="en-US" sz="2400" b="1" dirty="0"/>
              <a:t>政策の方向性</a:t>
            </a:r>
            <a:endParaRPr lang="en-US" altLang="ja-JP" sz="2400" b="1" dirty="0"/>
          </a:p>
          <a:p>
            <a:r>
              <a:rPr lang="ja-JP" altLang="en-US" sz="2400" b="1" dirty="0" smtClean="0"/>
              <a:t>　</a:t>
            </a:r>
            <a:r>
              <a:rPr lang="en-US" altLang="ja-JP" sz="2400" b="1" dirty="0" smtClean="0"/>
              <a:t>4.2</a:t>
            </a:r>
            <a:r>
              <a:rPr lang="ja-JP" altLang="en-US" sz="2400" b="1" dirty="0"/>
              <a:t>　各国の比較・分析</a:t>
            </a:r>
            <a:endParaRPr lang="en-US" altLang="ja-JP" sz="2400" b="1" dirty="0"/>
          </a:p>
          <a:p>
            <a:r>
              <a:rPr lang="ja-JP" altLang="en-US" sz="2400" b="1" dirty="0" smtClean="0"/>
              <a:t>　</a:t>
            </a:r>
            <a:r>
              <a:rPr lang="en-US" altLang="ja-JP" sz="2400" b="1" dirty="0" smtClean="0"/>
              <a:t>4.3</a:t>
            </a:r>
            <a:r>
              <a:rPr lang="ja-JP" altLang="en-US" sz="2400" b="1" dirty="0"/>
              <a:t>　</a:t>
            </a:r>
            <a:r>
              <a:rPr lang="en-US" altLang="ja-JP" sz="2400" b="1" dirty="0" smtClean="0"/>
              <a:t>Trusted </a:t>
            </a:r>
            <a:r>
              <a:rPr lang="en-US" altLang="ja-JP" sz="2400" b="1" dirty="0"/>
              <a:t>Web</a:t>
            </a:r>
            <a:r>
              <a:rPr lang="ja-JP" altLang="en-US" sz="2400" b="1" dirty="0"/>
              <a:t>との連携可能性、示唆・課題</a:t>
            </a:r>
            <a:endParaRPr lang="en-US" altLang="ja-JP" sz="2400" b="1" dirty="0"/>
          </a:p>
        </p:txBody>
      </p:sp>
    </p:spTree>
    <p:extLst>
      <p:ext uri="{BB962C8B-B14F-4D97-AF65-F5344CB8AC3E}">
        <p14:creationId xmlns:p14="http://schemas.microsoft.com/office/powerpoint/2010/main" val="1364276547"/>
      </p:ext>
    </p:extLst>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ホームベース 35"/>
          <p:cNvSpPr/>
          <p:nvPr/>
        </p:nvSpPr>
        <p:spPr>
          <a:xfrm>
            <a:off x="6240734" y="2420861"/>
            <a:ext cx="2860896" cy="466086"/>
          </a:xfrm>
          <a:prstGeom prst="homePlate">
            <a:avLst>
              <a:gd name="adj" fmla="val 32474"/>
            </a:avLst>
          </a:prstGeom>
          <a:solidFill>
            <a:schemeClr val="accent2">
              <a:lumMod val="75000"/>
              <a:lumOff val="2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ja-JP" altLang="en-US" sz="1400" b="1" dirty="0">
                <a:solidFill>
                  <a:schemeClr val="bg1"/>
                </a:solidFill>
              </a:rPr>
              <a:t>　　</a:t>
            </a:r>
            <a:r>
              <a:rPr kumimoji="1" lang="en-US" altLang="ja-JP" sz="1400" b="1" dirty="0" smtClean="0">
                <a:solidFill>
                  <a:schemeClr val="bg1"/>
                </a:solidFill>
              </a:rPr>
              <a:t>4.3</a:t>
            </a:r>
            <a:r>
              <a:rPr kumimoji="1" lang="ja-JP" altLang="en-US" sz="1400" b="1" dirty="0" smtClean="0">
                <a:solidFill>
                  <a:schemeClr val="bg1"/>
                </a:solidFill>
              </a:rPr>
              <a:t>　</a:t>
            </a:r>
            <a:r>
              <a:rPr lang="en-US" altLang="ja-JP" sz="1400" b="1" dirty="0" smtClean="0">
                <a:solidFill>
                  <a:schemeClr val="bg1"/>
                </a:solidFill>
              </a:rPr>
              <a:t>Trusted </a:t>
            </a:r>
            <a:r>
              <a:rPr lang="en-US" altLang="ja-JP" sz="1400" b="1" dirty="0">
                <a:solidFill>
                  <a:schemeClr val="bg1"/>
                </a:solidFill>
              </a:rPr>
              <a:t>Web</a:t>
            </a:r>
            <a:r>
              <a:rPr lang="ja-JP" altLang="en-US" sz="1400" b="1" dirty="0">
                <a:solidFill>
                  <a:schemeClr val="bg1"/>
                </a:solidFill>
              </a:rPr>
              <a:t>との</a:t>
            </a:r>
          </a:p>
          <a:p>
            <a:pPr algn="ctr"/>
            <a:r>
              <a:rPr lang="ja-JP" altLang="en-US" sz="1400" b="1" dirty="0">
                <a:solidFill>
                  <a:schemeClr val="bg1"/>
                </a:solidFill>
              </a:rPr>
              <a:t>連携可能性、示唆・課題</a:t>
            </a:r>
          </a:p>
        </p:txBody>
      </p:sp>
      <p:sp>
        <p:nvSpPr>
          <p:cNvPr id="8" name="タイトル 7"/>
          <p:cNvSpPr>
            <a:spLocks noGrp="1"/>
          </p:cNvSpPr>
          <p:nvPr>
            <p:ph type="title"/>
          </p:nvPr>
        </p:nvSpPr>
        <p:spPr>
          <a:xfrm>
            <a:off x="331490" y="164692"/>
            <a:ext cx="9243021" cy="497459"/>
          </a:xfrm>
        </p:spPr>
        <p:txBody>
          <a:bodyPr>
            <a:normAutofit fontScale="90000"/>
          </a:bodyPr>
          <a:lstStyle/>
          <a:p>
            <a:r>
              <a:rPr lang="en-US" altLang="ja-JP" sz="1100" dirty="0">
                <a:solidFill>
                  <a:schemeClr val="accent2">
                    <a:lumMod val="90000"/>
                    <a:lumOff val="10000"/>
                  </a:schemeClr>
                </a:solidFill>
              </a:rPr>
              <a:t>4.</a:t>
            </a:r>
            <a:r>
              <a:rPr lang="ja-JP" altLang="en-US" sz="1100" dirty="0">
                <a:solidFill>
                  <a:schemeClr val="accent2">
                    <a:lumMod val="90000"/>
                    <a:lumOff val="10000"/>
                  </a:schemeClr>
                </a:solidFill>
              </a:rPr>
              <a:t>　整理・分析　</a:t>
            </a:r>
            <a:r>
              <a:rPr lang="en-US" altLang="ja-JP" sz="1100" dirty="0">
                <a:solidFill>
                  <a:srgbClr val="002060"/>
                </a:solidFill>
              </a:rPr>
              <a:t/>
            </a:r>
            <a:br>
              <a:rPr lang="en-US" altLang="ja-JP" sz="1100" dirty="0">
                <a:solidFill>
                  <a:srgbClr val="002060"/>
                </a:solidFill>
              </a:rPr>
            </a:br>
            <a:r>
              <a:rPr lang="ja-JP" altLang="en-US" sz="2000" dirty="0">
                <a:solidFill>
                  <a:schemeClr val="accent2">
                    <a:lumMod val="90000"/>
                    <a:lumOff val="10000"/>
                  </a:schemeClr>
                </a:solidFill>
              </a:rPr>
              <a:t>整理・分析の</a:t>
            </a:r>
            <a:r>
              <a:rPr lang="ja-JP" altLang="en-US" sz="2000" dirty="0" smtClean="0">
                <a:solidFill>
                  <a:schemeClr val="accent2">
                    <a:lumMod val="90000"/>
                    <a:lumOff val="10000"/>
                  </a:schemeClr>
                </a:solidFill>
              </a:rPr>
              <a:t>要領（再掲）</a:t>
            </a:r>
            <a:endParaRPr lang="ja-JP" altLang="en-US" sz="2000" b="1" spc="0" dirty="0">
              <a:solidFill>
                <a:schemeClr val="accent2">
                  <a:lumMod val="90000"/>
                  <a:lumOff val="10000"/>
                </a:schemeClr>
              </a:solidFill>
            </a:endParaRPr>
          </a:p>
        </p:txBody>
      </p:sp>
      <p:sp>
        <p:nvSpPr>
          <p:cNvPr id="96" name="コンテンツ プレースホルダー 1"/>
          <p:cNvSpPr txBox="1">
            <a:spLocks/>
          </p:cNvSpPr>
          <p:nvPr/>
        </p:nvSpPr>
        <p:spPr>
          <a:xfrm>
            <a:off x="337810" y="608763"/>
            <a:ext cx="9410530" cy="1002662"/>
          </a:xfrm>
          <a:prstGeom prst="rect">
            <a:avLst/>
          </a:prstGeom>
          <a:ln>
            <a:noFill/>
          </a:ln>
        </p:spPr>
        <p:txBody>
          <a:bodyPr/>
          <a:lstStyle>
            <a:lvl1pPr marL="0" indent="0" algn="l" defTabSz="609559" rtl="0" eaLnBrk="1" fontAlgn="base" hangingPunct="1">
              <a:spcBef>
                <a:spcPct val="20000"/>
              </a:spcBef>
              <a:spcAft>
                <a:spcPct val="0"/>
              </a:spcAft>
              <a:buFont typeface="Arial" pitchFamily="34" charset="0"/>
              <a:buNone/>
              <a:defRPr kumimoji="1" sz="2000" kern="1200">
                <a:solidFill>
                  <a:schemeClr val="tx1"/>
                </a:solidFill>
                <a:latin typeface="+mn-ea"/>
                <a:ea typeface="+mn-ea"/>
                <a:cs typeface="Arial"/>
              </a:defRPr>
            </a:lvl1pPr>
            <a:lvl2pPr marL="910105" indent="-300545"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2pPr>
            <a:lvl3pPr marL="1454051" indent="-234935"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3pPr>
            <a:lvl4pPr marL="2059377" indent="-230703"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4pPr>
            <a:lvl5pPr marL="2666818" indent="-228585"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a:lstStyle>
          <a:p>
            <a:pPr lvl="0">
              <a:defRPr/>
            </a:pPr>
            <a:r>
              <a:rPr lang="ja-JP" altLang="en-US" sz="1600" b="1" noProof="0" dirty="0">
                <a:solidFill>
                  <a:srgbClr val="000000">
                    <a:lumMod val="85000"/>
                    <a:lumOff val="15000"/>
                  </a:srgbClr>
                </a:solidFill>
                <a:latin typeface="Meiryo UI"/>
                <a:ea typeface="Meiryo UI"/>
              </a:rPr>
              <a:t>整理・分析にあたっては、調査結果を踏まえて各国のデジタル</a:t>
            </a:r>
            <a:r>
              <a:rPr lang="en-US" altLang="ja-JP" sz="1600" b="1" noProof="0" dirty="0">
                <a:solidFill>
                  <a:srgbClr val="000000">
                    <a:lumMod val="85000"/>
                    <a:lumOff val="15000"/>
                  </a:srgbClr>
                </a:solidFill>
                <a:latin typeface="Meiryo UI"/>
                <a:ea typeface="Meiryo UI"/>
              </a:rPr>
              <a:t>ID</a:t>
            </a:r>
            <a:r>
              <a:rPr lang="ja-JP" altLang="en-US" sz="1600" b="1" noProof="0" dirty="0">
                <a:solidFill>
                  <a:srgbClr val="000000">
                    <a:lumMod val="85000"/>
                    <a:lumOff val="15000"/>
                  </a:srgbClr>
                </a:solidFill>
                <a:latin typeface="Meiryo UI"/>
                <a:ea typeface="Meiryo UI"/>
              </a:rPr>
              <a:t>政策の方向性を整理し、その中でも</a:t>
            </a:r>
            <a:r>
              <a:rPr lang="en-US" altLang="ja-JP" sz="1600" b="1" noProof="0" dirty="0">
                <a:solidFill>
                  <a:srgbClr val="000000">
                    <a:lumMod val="85000"/>
                    <a:lumOff val="15000"/>
                  </a:srgbClr>
                </a:solidFill>
                <a:latin typeface="Meiryo UI"/>
                <a:ea typeface="Meiryo UI"/>
              </a:rPr>
              <a:t>Trusted web</a:t>
            </a:r>
            <a:r>
              <a:rPr lang="ja-JP" altLang="en-US" sz="1600" b="1" dirty="0" err="1">
                <a:solidFill>
                  <a:srgbClr val="000000">
                    <a:lumMod val="85000"/>
                    <a:lumOff val="15000"/>
                  </a:srgbClr>
                </a:solidFill>
                <a:latin typeface="Meiryo UI"/>
                <a:ea typeface="Meiryo UI"/>
              </a:rPr>
              <a:t>と共</a:t>
            </a:r>
            <a:r>
              <a:rPr lang="ja-JP" altLang="en-US" sz="1600" b="1" dirty="0">
                <a:solidFill>
                  <a:srgbClr val="000000">
                    <a:lumMod val="85000"/>
                    <a:lumOff val="15000"/>
                  </a:srgbClr>
                </a:solidFill>
                <a:latin typeface="Meiryo UI"/>
                <a:ea typeface="Meiryo UI"/>
              </a:rPr>
              <a:t>通した課題を解決し得る</a:t>
            </a:r>
            <a:r>
              <a:rPr lang="en-US" altLang="ja-JP" sz="1600" b="1" dirty="0">
                <a:solidFill>
                  <a:srgbClr val="000000">
                    <a:lumMod val="85000"/>
                    <a:lumOff val="15000"/>
                  </a:srgbClr>
                </a:solidFill>
                <a:latin typeface="Meiryo UI"/>
                <a:ea typeface="Meiryo UI"/>
              </a:rPr>
              <a:t>SSI</a:t>
            </a:r>
            <a:r>
              <a:rPr lang="ja-JP" altLang="en-US" sz="1600" b="1" dirty="0">
                <a:solidFill>
                  <a:srgbClr val="000000">
                    <a:lumMod val="85000"/>
                    <a:lumOff val="15000"/>
                  </a:srgbClr>
                </a:solidFill>
                <a:latin typeface="Meiryo UI"/>
                <a:ea typeface="Meiryo UI"/>
              </a:rPr>
              <a:t>／</a:t>
            </a:r>
            <a:r>
              <a:rPr lang="en-US" altLang="ja-JP" sz="1600" b="1" dirty="0">
                <a:solidFill>
                  <a:srgbClr val="000000">
                    <a:lumMod val="85000"/>
                    <a:lumOff val="15000"/>
                  </a:srgbClr>
                </a:solidFill>
                <a:latin typeface="Meiryo UI"/>
                <a:ea typeface="Meiryo UI"/>
              </a:rPr>
              <a:t>DID</a:t>
            </a:r>
            <a:r>
              <a:rPr lang="ja-JP" altLang="en-US" sz="1600" b="1" dirty="0">
                <a:solidFill>
                  <a:srgbClr val="000000">
                    <a:lumMod val="85000"/>
                    <a:lumOff val="15000"/>
                  </a:srgbClr>
                </a:solidFill>
                <a:latin typeface="Meiryo UI"/>
                <a:ea typeface="Meiryo UI"/>
              </a:rPr>
              <a:t>に関する取り組み状況が活発的な国・地域について比較を行う</a:t>
            </a:r>
            <a:r>
              <a:rPr lang="en-US" altLang="ja-JP" sz="1600" b="1" dirty="0">
                <a:solidFill>
                  <a:srgbClr val="000000">
                    <a:lumMod val="85000"/>
                    <a:lumOff val="15000"/>
                  </a:srgbClr>
                </a:solidFill>
                <a:latin typeface="Meiryo UI"/>
                <a:ea typeface="Meiryo UI"/>
              </a:rPr>
              <a:t/>
            </a:r>
            <a:br>
              <a:rPr lang="en-US" altLang="ja-JP" sz="1600" b="1" dirty="0">
                <a:solidFill>
                  <a:srgbClr val="000000">
                    <a:lumMod val="85000"/>
                    <a:lumOff val="15000"/>
                  </a:srgbClr>
                </a:solidFill>
                <a:latin typeface="Meiryo UI"/>
                <a:ea typeface="Meiryo UI"/>
              </a:rPr>
            </a:br>
            <a:r>
              <a:rPr lang="ja-JP" altLang="en-US" sz="1600" b="1" dirty="0">
                <a:solidFill>
                  <a:srgbClr val="000000">
                    <a:lumMod val="85000"/>
                    <a:lumOff val="15000"/>
                  </a:srgbClr>
                </a:solidFill>
                <a:latin typeface="Meiryo UI"/>
                <a:ea typeface="Meiryo UI"/>
              </a:rPr>
              <a:t>さらに</a:t>
            </a:r>
            <a:r>
              <a:rPr lang="en-US" altLang="ja-JP" sz="1600" b="1" dirty="0">
                <a:solidFill>
                  <a:srgbClr val="000000">
                    <a:lumMod val="85000"/>
                    <a:lumOff val="15000"/>
                  </a:srgbClr>
                </a:solidFill>
                <a:latin typeface="Meiryo UI"/>
                <a:ea typeface="Meiryo UI"/>
              </a:rPr>
              <a:t>SSI/DID</a:t>
            </a:r>
            <a:r>
              <a:rPr lang="ja-JP" altLang="en-US" sz="1600" b="1" dirty="0">
                <a:solidFill>
                  <a:srgbClr val="000000">
                    <a:lumMod val="85000"/>
                    <a:lumOff val="15000"/>
                  </a:srgbClr>
                </a:solidFill>
                <a:latin typeface="Meiryo UI"/>
                <a:ea typeface="Meiryo UI"/>
              </a:rPr>
              <a:t>を推進する政策動向について分析することで、</a:t>
            </a:r>
            <a:r>
              <a:rPr lang="en-US" altLang="ja-JP" sz="1600" b="1" dirty="0">
                <a:solidFill>
                  <a:srgbClr val="000000">
                    <a:lumMod val="85000"/>
                    <a:lumOff val="15000"/>
                  </a:srgbClr>
                </a:solidFill>
                <a:latin typeface="Meiryo UI"/>
                <a:ea typeface="Meiryo UI"/>
              </a:rPr>
              <a:t>Trusted Web</a:t>
            </a:r>
            <a:r>
              <a:rPr lang="ja-JP" altLang="en-US" sz="1600" b="1" dirty="0">
                <a:solidFill>
                  <a:srgbClr val="000000">
                    <a:lumMod val="85000"/>
                    <a:lumOff val="15000"/>
                  </a:srgbClr>
                </a:solidFill>
                <a:latin typeface="Meiryo UI"/>
                <a:ea typeface="Meiryo UI"/>
              </a:rPr>
              <a:t>との連携可能性、</a:t>
            </a:r>
            <a:r>
              <a:rPr lang="ja-JP" altLang="en-US" sz="1600" b="1" dirty="0"/>
              <a:t>実現に向けた示唆の抽出を試みる</a:t>
            </a:r>
            <a:endParaRPr kumimoji="1" lang="en-US" altLang="ja-JP" sz="1600" b="1" i="0" u="none" strike="noStrike" kern="1200" cap="none" spc="0" normalizeH="0" noProof="0" dirty="0">
              <a:ln>
                <a:noFill/>
              </a:ln>
              <a:solidFill>
                <a:srgbClr val="000000">
                  <a:lumMod val="85000"/>
                  <a:lumOff val="15000"/>
                </a:srgbClr>
              </a:solidFill>
              <a:effectLst/>
              <a:uLnTx/>
              <a:uFillTx/>
              <a:latin typeface="Meiryo UI"/>
              <a:ea typeface="Meiryo UI"/>
              <a:cs typeface="Arial"/>
            </a:endParaRPr>
          </a:p>
        </p:txBody>
      </p:sp>
      <p:sp>
        <p:nvSpPr>
          <p:cNvPr id="40" name="正方形/長方形 39"/>
          <p:cNvSpPr/>
          <p:nvPr/>
        </p:nvSpPr>
        <p:spPr>
          <a:xfrm>
            <a:off x="3549410" y="2001780"/>
            <a:ext cx="2807179" cy="338554"/>
          </a:xfrm>
          <a:prstGeom prst="rect">
            <a:avLst/>
          </a:prstGeom>
        </p:spPr>
        <p:txBody>
          <a:bodyPr wrap="none">
            <a:spAutoFit/>
          </a:bodyPr>
          <a:lstStyle/>
          <a:p>
            <a:r>
              <a:rPr lang="ja-JP" altLang="en-US" sz="1600" b="1" u="sng" dirty="0">
                <a:solidFill>
                  <a:schemeClr val="accent2">
                    <a:lumMod val="75000"/>
                    <a:lumOff val="25000"/>
                  </a:schemeClr>
                </a:solidFill>
                <a:latin typeface="+mn-ea"/>
              </a:rPr>
              <a:t>調査結果の整理・分析イメージ</a:t>
            </a:r>
          </a:p>
        </p:txBody>
      </p:sp>
      <p:sp>
        <p:nvSpPr>
          <p:cNvPr id="33" name="ホームベース 32"/>
          <p:cNvSpPr/>
          <p:nvPr/>
        </p:nvSpPr>
        <p:spPr>
          <a:xfrm>
            <a:off x="3551021" y="2420860"/>
            <a:ext cx="2957376" cy="466086"/>
          </a:xfrm>
          <a:prstGeom prst="homePlate">
            <a:avLst>
              <a:gd name="adj" fmla="val 26289"/>
            </a:avLst>
          </a:prstGeom>
          <a:solidFill>
            <a:schemeClr val="accent2">
              <a:lumMod val="25000"/>
              <a:lumOff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algn="ctr"/>
            <a:r>
              <a:rPr kumimoji="1" lang="en-US" altLang="ja-JP" sz="1400" b="1" dirty="0" smtClean="0">
                <a:solidFill>
                  <a:schemeClr val="tx1"/>
                </a:solidFill>
              </a:rPr>
              <a:t>4.2</a:t>
            </a:r>
            <a:r>
              <a:rPr kumimoji="1" lang="ja-JP" altLang="en-US" sz="1400" b="1" dirty="0" smtClean="0">
                <a:solidFill>
                  <a:schemeClr val="tx1"/>
                </a:solidFill>
              </a:rPr>
              <a:t>　各国</a:t>
            </a:r>
            <a:r>
              <a:rPr kumimoji="1" lang="ja-JP" altLang="en-US" sz="1400" b="1" dirty="0">
                <a:solidFill>
                  <a:schemeClr val="tx1"/>
                </a:solidFill>
              </a:rPr>
              <a:t>の比較分析</a:t>
            </a:r>
          </a:p>
        </p:txBody>
      </p:sp>
      <p:sp>
        <p:nvSpPr>
          <p:cNvPr id="30" name="ホームベース 29"/>
          <p:cNvSpPr/>
          <p:nvPr/>
        </p:nvSpPr>
        <p:spPr>
          <a:xfrm>
            <a:off x="724931" y="2420861"/>
            <a:ext cx="3190234" cy="466086"/>
          </a:xfrm>
          <a:prstGeom prst="homePlate">
            <a:avLst>
              <a:gd name="adj" fmla="val 32474"/>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en-US" altLang="ja-JP" sz="1400" b="1" dirty="0" smtClean="0">
                <a:solidFill>
                  <a:schemeClr val="tx1"/>
                </a:solidFill>
              </a:rPr>
              <a:t>4.1</a:t>
            </a:r>
            <a:r>
              <a:rPr lang="ja-JP" altLang="en-US" sz="1400" b="1" dirty="0" smtClean="0">
                <a:solidFill>
                  <a:schemeClr val="tx1"/>
                </a:solidFill>
              </a:rPr>
              <a:t>　調査</a:t>
            </a:r>
            <a:r>
              <a:rPr lang="ja-JP" altLang="en-US" sz="1400" b="1" dirty="0">
                <a:solidFill>
                  <a:schemeClr val="tx1"/>
                </a:solidFill>
              </a:rPr>
              <a:t>結果を踏まえた</a:t>
            </a:r>
            <a:endParaRPr lang="en-US" altLang="ja-JP" sz="1400" b="1" dirty="0">
              <a:solidFill>
                <a:schemeClr val="tx1"/>
              </a:solidFill>
            </a:endParaRPr>
          </a:p>
          <a:p>
            <a:pPr algn="ctr"/>
            <a:r>
              <a:rPr lang="ja-JP" altLang="en-US" sz="1400" b="1" dirty="0">
                <a:solidFill>
                  <a:schemeClr val="tx1"/>
                </a:solidFill>
              </a:rPr>
              <a:t>各国のデジタル</a:t>
            </a:r>
            <a:r>
              <a:rPr lang="en-US" altLang="ja-JP" sz="1400" b="1" dirty="0">
                <a:solidFill>
                  <a:schemeClr val="tx1"/>
                </a:solidFill>
              </a:rPr>
              <a:t>ID</a:t>
            </a:r>
            <a:r>
              <a:rPr lang="ja-JP" altLang="en-US" sz="1400" b="1" dirty="0">
                <a:solidFill>
                  <a:schemeClr val="tx1"/>
                </a:solidFill>
              </a:rPr>
              <a:t>政策の方向性の整理</a:t>
            </a:r>
            <a:endParaRPr kumimoji="1" lang="ja-JP" altLang="en-US" sz="1400" b="1" dirty="0">
              <a:solidFill>
                <a:schemeClr val="tx1"/>
              </a:solidFill>
            </a:endParaRPr>
          </a:p>
        </p:txBody>
      </p:sp>
      <p:sp>
        <p:nvSpPr>
          <p:cNvPr id="2" name="正方形/長方形 1"/>
          <p:cNvSpPr/>
          <p:nvPr/>
        </p:nvSpPr>
        <p:spPr>
          <a:xfrm>
            <a:off x="724932" y="3048000"/>
            <a:ext cx="2826089" cy="2336800"/>
          </a:xfrm>
          <a:prstGeom prst="rect">
            <a:avLst/>
          </a:prstGeom>
          <a:noFill/>
          <a:ln w="19050">
            <a:solidFill>
              <a:schemeClr val="accent1">
                <a:lumMod val="40000"/>
                <a:lumOff val="60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285750" indent="-285750">
              <a:buFont typeface="Arial" panose="020B0604020202020204" pitchFamily="34" charset="0"/>
              <a:buChar char="•"/>
            </a:pPr>
            <a:r>
              <a:rPr lang="ja-JP" altLang="en-US" sz="1400" dirty="0">
                <a:solidFill>
                  <a:schemeClr val="tx1"/>
                </a:solidFill>
              </a:rPr>
              <a:t>各調査テーマの結果を各国ごとに整理・一般化した上で、国ごとのデジタル</a:t>
            </a:r>
            <a:r>
              <a:rPr lang="en-US" altLang="ja-JP" sz="1400" dirty="0">
                <a:solidFill>
                  <a:schemeClr val="tx1"/>
                </a:solidFill>
              </a:rPr>
              <a:t>ID</a:t>
            </a:r>
            <a:r>
              <a:rPr lang="ja-JP" altLang="en-US" sz="1400" dirty="0">
                <a:solidFill>
                  <a:schemeClr val="tx1"/>
                </a:solidFill>
              </a:rPr>
              <a:t>政策の方向性について整理する</a:t>
            </a:r>
            <a:endParaRPr kumimoji="1" lang="ja-JP" altLang="en-US" sz="1400" dirty="0">
              <a:solidFill>
                <a:schemeClr val="tx1"/>
              </a:solidFill>
            </a:endParaRPr>
          </a:p>
        </p:txBody>
      </p:sp>
      <p:sp>
        <p:nvSpPr>
          <p:cNvPr id="42" name="正方形/長方形 41"/>
          <p:cNvSpPr/>
          <p:nvPr/>
        </p:nvSpPr>
        <p:spPr>
          <a:xfrm>
            <a:off x="6524807" y="3056560"/>
            <a:ext cx="2576823" cy="2328240"/>
          </a:xfrm>
          <a:prstGeom prst="rect">
            <a:avLst/>
          </a:prstGeom>
          <a:noFill/>
          <a:ln w="12700">
            <a:solidFill>
              <a:schemeClr val="accent2">
                <a:lumMod val="75000"/>
                <a:lumOff val="25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285750" indent="-285750">
              <a:buFont typeface="Arial" panose="020B0604020202020204" pitchFamily="34" charset="0"/>
              <a:buChar char="•"/>
            </a:pPr>
            <a:r>
              <a:rPr kumimoji="1" lang="ja-JP" altLang="en-US" sz="1400" dirty="0">
                <a:solidFill>
                  <a:schemeClr val="tx1"/>
                </a:solidFill>
              </a:rPr>
              <a:t>前段階で分析した</a:t>
            </a:r>
            <a:r>
              <a:rPr kumimoji="1" lang="en-US" altLang="ja-JP" sz="1400" dirty="0">
                <a:solidFill>
                  <a:schemeClr val="tx1"/>
                </a:solidFill>
              </a:rPr>
              <a:t>SSI</a:t>
            </a:r>
            <a:r>
              <a:rPr kumimoji="1" lang="ja-JP" altLang="en-US" sz="1400" dirty="0">
                <a:solidFill>
                  <a:schemeClr val="tx1"/>
                </a:solidFill>
              </a:rPr>
              <a:t>／</a:t>
            </a:r>
            <a:r>
              <a:rPr kumimoji="1" lang="en-US" altLang="ja-JP" sz="1400" dirty="0">
                <a:solidFill>
                  <a:schemeClr val="tx1"/>
                </a:solidFill>
              </a:rPr>
              <a:t>DID</a:t>
            </a:r>
            <a:r>
              <a:rPr kumimoji="1" lang="ja-JP" altLang="en-US" sz="1400" dirty="0">
                <a:solidFill>
                  <a:schemeClr val="tx1"/>
                </a:solidFill>
              </a:rPr>
              <a:t>の取り組みに影響を及ぼしている事項、及びこれまでの調査結果から、</a:t>
            </a:r>
            <a:r>
              <a:rPr kumimoji="1" lang="en-US" altLang="ja-JP" sz="1400" dirty="0">
                <a:solidFill>
                  <a:schemeClr val="tx1"/>
                </a:solidFill>
              </a:rPr>
              <a:t>Trusted Web</a:t>
            </a:r>
            <a:r>
              <a:rPr lang="ja-JP" altLang="en-US" sz="1400" dirty="0">
                <a:solidFill>
                  <a:schemeClr val="tx1"/>
                </a:solidFill>
              </a:rPr>
              <a:t>との連携可能性、取り組みに対する示唆・課題を抽出する</a:t>
            </a:r>
            <a:endParaRPr kumimoji="1" lang="ja-JP" altLang="en-US" sz="1400" dirty="0">
              <a:solidFill>
                <a:schemeClr val="tx1"/>
              </a:solidFill>
            </a:endParaRPr>
          </a:p>
        </p:txBody>
      </p:sp>
      <p:sp>
        <p:nvSpPr>
          <p:cNvPr id="12" name="正方形/長方形 11"/>
          <p:cNvSpPr/>
          <p:nvPr/>
        </p:nvSpPr>
        <p:spPr>
          <a:xfrm>
            <a:off x="3607818" y="3056560"/>
            <a:ext cx="2875704" cy="2336800"/>
          </a:xfrm>
          <a:prstGeom prst="rect">
            <a:avLst/>
          </a:prstGeom>
          <a:noFill/>
          <a:ln w="12700">
            <a:solidFill>
              <a:schemeClr val="accent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285750" indent="-285750">
              <a:buFont typeface="Arial" panose="020B0604020202020204" pitchFamily="34" charset="0"/>
              <a:buChar char="•"/>
            </a:pPr>
            <a:r>
              <a:rPr kumimoji="1" lang="ja-JP" altLang="en-US" sz="1400" dirty="0">
                <a:solidFill>
                  <a:schemeClr val="tx1"/>
                </a:solidFill>
              </a:rPr>
              <a:t>前段階での整理結果を踏まえ、特に</a:t>
            </a:r>
            <a:r>
              <a:rPr kumimoji="1" lang="en-US" altLang="ja-JP" sz="1400" dirty="0">
                <a:solidFill>
                  <a:schemeClr val="tx1"/>
                </a:solidFill>
              </a:rPr>
              <a:t>SSI</a:t>
            </a:r>
            <a:r>
              <a:rPr kumimoji="1" lang="ja-JP" altLang="en-US" sz="1400" dirty="0">
                <a:solidFill>
                  <a:schemeClr val="tx1"/>
                </a:solidFill>
              </a:rPr>
              <a:t>／</a:t>
            </a:r>
            <a:r>
              <a:rPr kumimoji="1" lang="en-US" altLang="ja-JP" sz="1400" dirty="0">
                <a:solidFill>
                  <a:schemeClr val="tx1"/>
                </a:solidFill>
              </a:rPr>
              <a:t>DID</a:t>
            </a:r>
            <a:r>
              <a:rPr kumimoji="1" lang="ja-JP" altLang="en-US" sz="1400" dirty="0">
                <a:solidFill>
                  <a:schemeClr val="tx1"/>
                </a:solidFill>
              </a:rPr>
              <a:t>の取り組みが比較的活発な国・地域について比較を行う</a:t>
            </a:r>
            <a:endParaRPr kumimoji="1" lang="en-US" altLang="ja-JP" sz="1400" dirty="0">
              <a:solidFill>
                <a:schemeClr val="tx1"/>
              </a:solidFill>
            </a:endParaRPr>
          </a:p>
          <a:p>
            <a:pPr marL="285750" indent="-285750">
              <a:buFont typeface="Arial" panose="020B0604020202020204" pitchFamily="34" charset="0"/>
              <a:buChar char="•"/>
            </a:pPr>
            <a:endParaRPr lang="en-US" altLang="ja-JP" sz="1400" dirty="0">
              <a:solidFill>
                <a:schemeClr val="tx1"/>
              </a:solidFill>
            </a:endParaRPr>
          </a:p>
          <a:p>
            <a:pPr marL="285750" indent="-285750">
              <a:buFont typeface="Arial" panose="020B0604020202020204" pitchFamily="34" charset="0"/>
              <a:buChar char="•"/>
            </a:pPr>
            <a:r>
              <a:rPr lang="ja-JP" altLang="en-US" sz="1400" dirty="0" smtClean="0">
                <a:solidFill>
                  <a:schemeClr val="tx1"/>
                </a:solidFill>
              </a:rPr>
              <a:t>その後</a:t>
            </a:r>
            <a:r>
              <a:rPr lang="zh-TW" altLang="en-US" sz="1400" dirty="0" smtClean="0">
                <a:solidFill>
                  <a:schemeClr val="tx1"/>
                </a:solidFill>
              </a:rPr>
              <a:t>共通識別番号</a:t>
            </a:r>
            <a:r>
              <a:rPr lang="ja-JP" altLang="en-US" sz="1400" dirty="0" smtClean="0">
                <a:solidFill>
                  <a:schemeClr val="tx1"/>
                </a:solidFill>
              </a:rPr>
              <a:t>・</a:t>
            </a:r>
            <a:r>
              <a:rPr lang="ja-JP" altLang="en-US" sz="1400" dirty="0">
                <a:solidFill>
                  <a:schemeClr val="tx1"/>
                </a:solidFill>
              </a:rPr>
              <a:t>デジタル</a:t>
            </a:r>
            <a:r>
              <a:rPr lang="en-US" altLang="ja-JP" sz="1400" dirty="0">
                <a:solidFill>
                  <a:schemeClr val="tx1"/>
                </a:solidFill>
              </a:rPr>
              <a:t>ID</a:t>
            </a:r>
            <a:r>
              <a:rPr lang="ja-JP" altLang="en-US" sz="1400" dirty="0">
                <a:solidFill>
                  <a:schemeClr val="tx1"/>
                </a:solidFill>
              </a:rPr>
              <a:t>・トラストフレームワークの観点から</a:t>
            </a:r>
            <a:r>
              <a:rPr lang="en-US" altLang="ja-JP" sz="1400" dirty="0">
                <a:solidFill>
                  <a:schemeClr val="tx1"/>
                </a:solidFill>
              </a:rPr>
              <a:t>SSI</a:t>
            </a:r>
            <a:r>
              <a:rPr lang="ja-JP" altLang="en-US" sz="1400" dirty="0">
                <a:solidFill>
                  <a:schemeClr val="tx1"/>
                </a:solidFill>
              </a:rPr>
              <a:t>／</a:t>
            </a:r>
            <a:r>
              <a:rPr lang="en-US" altLang="ja-JP" sz="1400" dirty="0">
                <a:solidFill>
                  <a:schemeClr val="tx1"/>
                </a:solidFill>
              </a:rPr>
              <a:t>DID</a:t>
            </a:r>
            <a:r>
              <a:rPr lang="ja-JP" altLang="en-US" sz="1400" dirty="0">
                <a:solidFill>
                  <a:schemeClr val="tx1"/>
                </a:solidFill>
              </a:rPr>
              <a:t>の取り組みに影響を及ぼしていると思われる事項を分析する</a:t>
            </a:r>
            <a:endParaRPr kumimoji="1" lang="ja-JP" altLang="en-US" sz="1400" dirty="0">
              <a:solidFill>
                <a:schemeClr val="tx1"/>
              </a:solidFill>
            </a:endParaRPr>
          </a:p>
        </p:txBody>
      </p:sp>
    </p:spTree>
    <p:extLst>
      <p:ext uri="{BB962C8B-B14F-4D97-AF65-F5344CB8AC3E}">
        <p14:creationId xmlns:p14="http://schemas.microsoft.com/office/powerpoint/2010/main" val="1326903632"/>
      </p:ext>
    </p:extLst>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プレースホルダー 2"/>
          <p:cNvSpPr>
            <a:spLocks noGrp="1"/>
          </p:cNvSpPr>
          <p:nvPr>
            <p:ph type="body" sz="quarter" idx="11"/>
          </p:nvPr>
        </p:nvSpPr>
        <p:spPr>
          <a:xfrm>
            <a:off x="331491" y="2717803"/>
            <a:ext cx="8185447" cy="1260228"/>
          </a:xfrm>
        </p:spPr>
        <p:txBody>
          <a:bodyPr/>
          <a:lstStyle/>
          <a:p>
            <a:r>
              <a:rPr lang="en-US" altLang="ja-JP" sz="3200" b="1" dirty="0"/>
              <a:t>4.</a:t>
            </a:r>
            <a:r>
              <a:rPr lang="ja-JP" altLang="en-US" sz="3200" b="1" dirty="0"/>
              <a:t> 整理・分析</a:t>
            </a:r>
            <a:endParaRPr lang="en-US" altLang="ja-JP" sz="3200" b="1" dirty="0"/>
          </a:p>
          <a:p>
            <a:r>
              <a:rPr lang="ja-JP" altLang="en-US" sz="2400" b="1" dirty="0"/>
              <a:t>　</a:t>
            </a:r>
            <a:r>
              <a:rPr lang="en-US" altLang="ja-JP" sz="2400" b="1" dirty="0" smtClean="0"/>
              <a:t>4.1</a:t>
            </a:r>
            <a:r>
              <a:rPr lang="ja-JP" altLang="en-US" sz="2400" b="1" dirty="0"/>
              <a:t>　調査テーマを総括した各国のデジタル</a:t>
            </a:r>
            <a:r>
              <a:rPr lang="en-US" altLang="ja-JP" sz="2400" b="1" dirty="0"/>
              <a:t>ID</a:t>
            </a:r>
            <a:r>
              <a:rPr lang="ja-JP" altLang="en-US" sz="2400" b="1" dirty="0"/>
              <a:t>政策の方向性</a:t>
            </a:r>
            <a:endParaRPr lang="en-US" altLang="ja-JP" sz="2400" b="1" dirty="0"/>
          </a:p>
          <a:p>
            <a:r>
              <a:rPr lang="ja-JP" altLang="en-US" sz="2400" b="1" dirty="0"/>
              <a:t>　</a:t>
            </a:r>
            <a:r>
              <a:rPr lang="en-US" altLang="ja-JP" sz="2400" b="1" dirty="0">
                <a:solidFill>
                  <a:schemeClr val="bg1">
                    <a:lumMod val="50000"/>
                  </a:schemeClr>
                </a:solidFill>
              </a:rPr>
              <a:t>4.2</a:t>
            </a:r>
            <a:r>
              <a:rPr lang="ja-JP" altLang="en-US" sz="2400" b="1" dirty="0">
                <a:solidFill>
                  <a:schemeClr val="bg1">
                    <a:lumMod val="50000"/>
                  </a:schemeClr>
                </a:solidFill>
              </a:rPr>
              <a:t>　各国の比較・分析</a:t>
            </a:r>
            <a:endParaRPr lang="en-US" altLang="ja-JP" sz="2400" b="1" dirty="0">
              <a:solidFill>
                <a:schemeClr val="bg1">
                  <a:lumMod val="50000"/>
                </a:schemeClr>
              </a:solidFill>
            </a:endParaRPr>
          </a:p>
          <a:p>
            <a:r>
              <a:rPr lang="ja-JP" altLang="en-US" sz="2400" b="1" dirty="0">
                <a:solidFill>
                  <a:schemeClr val="bg1">
                    <a:lumMod val="50000"/>
                  </a:schemeClr>
                </a:solidFill>
              </a:rPr>
              <a:t>　</a:t>
            </a:r>
            <a:r>
              <a:rPr lang="en-US" altLang="ja-JP" sz="2400" b="1" dirty="0" smtClean="0">
                <a:solidFill>
                  <a:schemeClr val="bg1">
                    <a:lumMod val="50000"/>
                  </a:schemeClr>
                </a:solidFill>
              </a:rPr>
              <a:t>4.3</a:t>
            </a:r>
            <a:r>
              <a:rPr lang="ja-JP" altLang="en-US" sz="2400" b="1" dirty="0">
                <a:solidFill>
                  <a:schemeClr val="bg1">
                    <a:lumMod val="50000"/>
                  </a:schemeClr>
                </a:solidFill>
              </a:rPr>
              <a:t>　</a:t>
            </a:r>
            <a:r>
              <a:rPr lang="en-US" altLang="ja-JP" sz="2400" b="1" dirty="0">
                <a:solidFill>
                  <a:schemeClr val="bg1">
                    <a:lumMod val="50000"/>
                  </a:schemeClr>
                </a:solidFill>
              </a:rPr>
              <a:t>Trusted Web</a:t>
            </a:r>
            <a:r>
              <a:rPr lang="ja-JP" altLang="en-US" sz="2400" b="1" dirty="0">
                <a:solidFill>
                  <a:schemeClr val="bg1">
                    <a:lumMod val="50000"/>
                  </a:schemeClr>
                </a:solidFill>
              </a:rPr>
              <a:t>との連携可能性、示唆・課題</a:t>
            </a:r>
            <a:endParaRPr lang="en-US" altLang="ja-JP" sz="2400" b="1" dirty="0">
              <a:solidFill>
                <a:schemeClr val="bg1">
                  <a:lumMod val="50000"/>
                </a:schemeClr>
              </a:solidFill>
            </a:endParaRPr>
          </a:p>
        </p:txBody>
      </p:sp>
    </p:spTree>
    <p:extLst>
      <p:ext uri="{BB962C8B-B14F-4D97-AF65-F5344CB8AC3E}">
        <p14:creationId xmlns:p14="http://schemas.microsoft.com/office/powerpoint/2010/main" val="2789564289"/>
      </p:ext>
    </p:extLst>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タイトル 7"/>
          <p:cNvSpPr>
            <a:spLocks noGrp="1"/>
          </p:cNvSpPr>
          <p:nvPr>
            <p:ph type="title"/>
          </p:nvPr>
        </p:nvSpPr>
        <p:spPr>
          <a:xfrm>
            <a:off x="331490" y="164692"/>
            <a:ext cx="9243021" cy="497459"/>
          </a:xfrm>
        </p:spPr>
        <p:txBody>
          <a:bodyPr>
            <a:normAutofit fontScale="90000"/>
          </a:bodyPr>
          <a:lstStyle/>
          <a:p>
            <a:r>
              <a:rPr lang="en-US" altLang="ja-JP" sz="1100" dirty="0" smtClean="0">
                <a:solidFill>
                  <a:srgbClr val="002060"/>
                </a:solidFill>
              </a:rPr>
              <a:t>4.1</a:t>
            </a:r>
            <a:r>
              <a:rPr lang="ja-JP" altLang="en-US" sz="1100" dirty="0" smtClean="0">
                <a:solidFill>
                  <a:srgbClr val="002060"/>
                </a:solidFill>
              </a:rPr>
              <a:t>　調査</a:t>
            </a:r>
            <a:r>
              <a:rPr lang="ja-JP" altLang="en-US" sz="1100" dirty="0">
                <a:solidFill>
                  <a:srgbClr val="002060"/>
                </a:solidFill>
              </a:rPr>
              <a:t>テーマを総括した各国のデジタル</a:t>
            </a:r>
            <a:r>
              <a:rPr lang="en-US" altLang="ja-JP" sz="1100" dirty="0">
                <a:solidFill>
                  <a:srgbClr val="002060"/>
                </a:solidFill>
              </a:rPr>
              <a:t>ID</a:t>
            </a:r>
            <a:r>
              <a:rPr lang="ja-JP" altLang="en-US" sz="1100" dirty="0">
                <a:solidFill>
                  <a:srgbClr val="002060"/>
                </a:solidFill>
              </a:rPr>
              <a:t>政策の方向性　</a:t>
            </a:r>
            <a:r>
              <a:rPr lang="en-US" altLang="ja-JP" sz="1400" b="1" spc="0" dirty="0">
                <a:solidFill>
                  <a:srgbClr val="002060"/>
                </a:solidFill>
              </a:rPr>
              <a:t/>
            </a:r>
            <a:br>
              <a:rPr lang="en-US" altLang="ja-JP" sz="1400" b="1" spc="0" dirty="0">
                <a:solidFill>
                  <a:srgbClr val="002060"/>
                </a:solidFill>
              </a:rPr>
            </a:br>
            <a:r>
              <a:rPr lang="en-US" altLang="ja-JP" sz="2000" dirty="0">
                <a:solidFill>
                  <a:srgbClr val="002060"/>
                </a:solidFill>
              </a:rPr>
              <a:t>EU</a:t>
            </a:r>
            <a:endParaRPr lang="ja-JP" altLang="en-US" sz="3100" b="1" spc="0" dirty="0">
              <a:solidFill>
                <a:srgbClr val="002060"/>
              </a:solidFill>
            </a:endParaRPr>
          </a:p>
        </p:txBody>
      </p:sp>
      <p:sp>
        <p:nvSpPr>
          <p:cNvPr id="21" name="テキスト ボックス 20"/>
          <p:cNvSpPr txBox="1"/>
          <p:nvPr/>
        </p:nvSpPr>
        <p:spPr>
          <a:xfrm>
            <a:off x="279495" y="6297842"/>
            <a:ext cx="2097118" cy="464013"/>
          </a:xfrm>
          <a:prstGeom prst="rect">
            <a:avLst/>
          </a:prstGeom>
        </p:spPr>
        <p:txBody>
          <a:bodyPr vert="horz" wrap="none" lIns="0" tIns="45720" rIns="0" bIns="45720" rtlCol="0" anchor="t" anchorCtr="0">
            <a:normAutofit fontScale="97500"/>
          </a:bodyPr>
          <a:lstStyle/>
          <a:p>
            <a:r>
              <a:rPr kumimoji="1" lang="ja-JP" altLang="en-US" sz="1000" b="0" dirty="0" smtClean="0"/>
              <a:t>＊</a:t>
            </a:r>
            <a:r>
              <a:rPr kumimoji="1" lang="en-US" altLang="ja-JP" sz="1000" b="0" dirty="0" smtClean="0"/>
              <a:t>1</a:t>
            </a:r>
            <a:r>
              <a:rPr kumimoji="1" lang="ja-JP" altLang="en-US" sz="1000" b="0" dirty="0" smtClean="0"/>
              <a:t>：</a:t>
            </a:r>
            <a:r>
              <a:rPr kumimoji="1" lang="en-US" altLang="ja-JP" sz="1000" b="0" dirty="0"/>
              <a:t>EUDIW</a:t>
            </a:r>
            <a:r>
              <a:rPr kumimoji="1" lang="ja-JP" altLang="en-US" sz="1000" b="0" dirty="0"/>
              <a:t>に関連した取組を</a:t>
            </a:r>
            <a:r>
              <a:rPr kumimoji="1" lang="ja-JP" altLang="en-US" sz="1000" b="0" dirty="0" smtClean="0"/>
              <a:t>抽出</a:t>
            </a:r>
            <a:endParaRPr kumimoji="1" lang="en-US" altLang="ja-JP" sz="1000" b="0" dirty="0" smtClean="0"/>
          </a:p>
          <a:p>
            <a:r>
              <a:rPr lang="ja-JP" altLang="en-US" sz="1000" dirty="0" smtClean="0"/>
              <a:t>＊</a:t>
            </a:r>
            <a:r>
              <a:rPr lang="en-US" altLang="ja-JP" sz="1000" dirty="0" smtClean="0"/>
              <a:t>2</a:t>
            </a:r>
            <a:r>
              <a:rPr lang="ja-JP" altLang="en-US" sz="1000" dirty="0" smtClean="0"/>
              <a:t>：</a:t>
            </a:r>
            <a:r>
              <a:rPr lang="en-US" altLang="ja-JP" sz="1000" dirty="0" smtClean="0"/>
              <a:t>OIX</a:t>
            </a:r>
            <a:r>
              <a:rPr lang="ja-JP" altLang="en-US" sz="1000" dirty="0" smtClean="0"/>
              <a:t>（</a:t>
            </a:r>
            <a:r>
              <a:rPr lang="en-US" altLang="ja-JP" sz="1000" dirty="0" smtClean="0"/>
              <a:t>Open Identity Exchange</a:t>
            </a:r>
            <a:r>
              <a:rPr lang="ja-JP" altLang="en-US" sz="1000" dirty="0" smtClean="0"/>
              <a:t>）：相互運用可能で信頼できるデジタル</a:t>
            </a:r>
            <a:r>
              <a:rPr lang="en-US" altLang="ja-JP" sz="1000" dirty="0" smtClean="0"/>
              <a:t>ID</a:t>
            </a:r>
            <a:r>
              <a:rPr lang="ja-JP" altLang="en-US" sz="1000" dirty="0" smtClean="0"/>
              <a:t>に関するガイダンスの開発を目的として</a:t>
            </a:r>
            <a:r>
              <a:rPr lang="en-US" altLang="ja-JP" sz="1000" dirty="0" smtClean="0"/>
              <a:t>2010</a:t>
            </a:r>
            <a:r>
              <a:rPr lang="ja-JP" altLang="en-US" sz="1000" dirty="0" smtClean="0"/>
              <a:t>年に米国で設立された非営利団体</a:t>
            </a:r>
            <a:endParaRPr kumimoji="1" lang="en-US" altLang="ja-JP" sz="1000" b="0" dirty="0" smtClean="0"/>
          </a:p>
          <a:p>
            <a:endParaRPr kumimoji="1" lang="ja-JP" altLang="en-US" sz="1000" b="0" dirty="0"/>
          </a:p>
        </p:txBody>
      </p:sp>
      <p:sp>
        <p:nvSpPr>
          <p:cNvPr id="16" name="正方形/長方形 15"/>
          <p:cNvSpPr/>
          <p:nvPr/>
        </p:nvSpPr>
        <p:spPr>
          <a:xfrm>
            <a:off x="331788" y="1046824"/>
            <a:ext cx="1178035" cy="1122215"/>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zh-TW" altLang="en-US" sz="1400" b="1" dirty="0" smtClean="0">
                <a:solidFill>
                  <a:schemeClr val="bg1"/>
                </a:solidFill>
              </a:rPr>
              <a:t>共通識別番号</a:t>
            </a:r>
            <a:endParaRPr kumimoji="1" lang="en-US" altLang="ja-JP" sz="1400" b="1" dirty="0">
              <a:solidFill>
                <a:schemeClr val="bg1"/>
              </a:solidFill>
            </a:endParaRPr>
          </a:p>
          <a:p>
            <a:pPr algn="ctr"/>
            <a:r>
              <a:rPr lang="ja-JP" altLang="en-US" sz="1400" b="1" dirty="0">
                <a:solidFill>
                  <a:schemeClr val="bg1"/>
                </a:solidFill>
              </a:rPr>
              <a:t>デジタル</a:t>
            </a:r>
            <a:r>
              <a:rPr lang="en-US" altLang="ja-JP" sz="1400" b="1" dirty="0">
                <a:solidFill>
                  <a:schemeClr val="bg1"/>
                </a:solidFill>
              </a:rPr>
              <a:t>ID</a:t>
            </a:r>
            <a:endParaRPr kumimoji="1" lang="ja-JP" altLang="en-US" sz="1400" b="1" dirty="0">
              <a:solidFill>
                <a:schemeClr val="bg1"/>
              </a:solidFill>
            </a:endParaRPr>
          </a:p>
        </p:txBody>
      </p:sp>
      <p:sp>
        <p:nvSpPr>
          <p:cNvPr id="20" name="正方形/長方形 19"/>
          <p:cNvSpPr/>
          <p:nvPr/>
        </p:nvSpPr>
        <p:spPr>
          <a:xfrm>
            <a:off x="331489" y="2213473"/>
            <a:ext cx="1178035" cy="1452345"/>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ja-JP" altLang="en-US" sz="1400" b="1" dirty="0">
                <a:solidFill>
                  <a:schemeClr val="bg1"/>
                </a:solidFill>
              </a:rPr>
              <a:t>トラスト</a:t>
            </a:r>
            <a:endParaRPr kumimoji="1" lang="en-US" altLang="ja-JP" sz="1400" b="1" dirty="0">
              <a:solidFill>
                <a:schemeClr val="bg1"/>
              </a:solidFill>
            </a:endParaRPr>
          </a:p>
          <a:p>
            <a:pPr algn="ctr"/>
            <a:r>
              <a:rPr kumimoji="1" lang="ja-JP" altLang="en-US" sz="1400" b="1" dirty="0">
                <a:solidFill>
                  <a:schemeClr val="bg1"/>
                </a:solidFill>
              </a:rPr>
              <a:t>フレームワーク</a:t>
            </a:r>
            <a:endParaRPr kumimoji="1" lang="en-US" altLang="ja-JP" sz="1400" b="1" dirty="0">
              <a:solidFill>
                <a:schemeClr val="bg1"/>
              </a:solidFill>
            </a:endParaRPr>
          </a:p>
          <a:p>
            <a:pPr algn="ctr"/>
            <a:r>
              <a:rPr lang="ja-JP" altLang="en-US" sz="1400" b="1" dirty="0">
                <a:solidFill>
                  <a:schemeClr val="bg1"/>
                </a:solidFill>
              </a:rPr>
              <a:t>の策定状況</a:t>
            </a:r>
            <a:endParaRPr kumimoji="1" lang="ja-JP" altLang="en-US" sz="1400" b="1" dirty="0">
              <a:solidFill>
                <a:schemeClr val="bg1"/>
              </a:solidFill>
            </a:endParaRPr>
          </a:p>
        </p:txBody>
      </p:sp>
      <p:sp>
        <p:nvSpPr>
          <p:cNvPr id="24" name="正方形/長方形 23"/>
          <p:cNvSpPr/>
          <p:nvPr/>
        </p:nvSpPr>
        <p:spPr>
          <a:xfrm>
            <a:off x="331191" y="3710253"/>
            <a:ext cx="1178333" cy="1372396"/>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en-US" altLang="ja-JP" sz="1400" b="1" dirty="0">
                <a:solidFill>
                  <a:schemeClr val="bg1"/>
                </a:solidFill>
              </a:rPr>
              <a:t>SSI</a:t>
            </a:r>
            <a:r>
              <a:rPr kumimoji="1" lang="ja-JP" altLang="en-US" sz="1400" b="1" dirty="0">
                <a:solidFill>
                  <a:schemeClr val="bg1"/>
                </a:solidFill>
              </a:rPr>
              <a:t>／</a:t>
            </a:r>
            <a:r>
              <a:rPr kumimoji="1" lang="en-US" altLang="ja-JP" sz="1400" b="1" dirty="0">
                <a:solidFill>
                  <a:schemeClr val="bg1"/>
                </a:solidFill>
              </a:rPr>
              <a:t>DID</a:t>
            </a:r>
          </a:p>
          <a:p>
            <a:pPr algn="ctr"/>
            <a:r>
              <a:rPr kumimoji="1" lang="ja-JP" altLang="en-US" sz="1400" b="1" dirty="0">
                <a:solidFill>
                  <a:schemeClr val="bg1"/>
                </a:solidFill>
              </a:rPr>
              <a:t>に関する</a:t>
            </a:r>
            <a:endParaRPr kumimoji="1" lang="en-US" altLang="ja-JP" sz="1400" b="1" dirty="0">
              <a:solidFill>
                <a:schemeClr val="bg1"/>
              </a:solidFill>
            </a:endParaRPr>
          </a:p>
          <a:p>
            <a:pPr algn="ctr"/>
            <a:r>
              <a:rPr lang="ja-JP" altLang="en-US" sz="1400" b="1" dirty="0">
                <a:solidFill>
                  <a:schemeClr val="bg1"/>
                </a:solidFill>
              </a:rPr>
              <a:t>取り組み・</a:t>
            </a:r>
            <a:endParaRPr lang="en-US" altLang="ja-JP" sz="1400" b="1" dirty="0">
              <a:solidFill>
                <a:schemeClr val="bg1"/>
              </a:solidFill>
            </a:endParaRPr>
          </a:p>
          <a:p>
            <a:pPr algn="ctr"/>
            <a:r>
              <a:rPr lang="ja-JP" altLang="en-US" sz="1400" b="1" dirty="0">
                <a:solidFill>
                  <a:schemeClr val="bg1"/>
                </a:solidFill>
              </a:rPr>
              <a:t>ユースケース</a:t>
            </a:r>
            <a:r>
              <a:rPr lang="ja-JP" altLang="en-US" sz="1400" b="1" baseline="30000" dirty="0" smtClean="0">
                <a:solidFill>
                  <a:schemeClr val="bg1"/>
                </a:solidFill>
              </a:rPr>
              <a:t>＊</a:t>
            </a:r>
            <a:r>
              <a:rPr lang="en-US" altLang="ja-JP" sz="1400" b="1" baseline="30000" dirty="0" smtClean="0">
                <a:solidFill>
                  <a:schemeClr val="bg1"/>
                </a:solidFill>
              </a:rPr>
              <a:t>1</a:t>
            </a:r>
            <a:endParaRPr kumimoji="1" lang="ja-JP" altLang="en-US" sz="1400" b="1" baseline="30000" dirty="0">
              <a:solidFill>
                <a:schemeClr val="bg1"/>
              </a:solidFill>
            </a:endParaRPr>
          </a:p>
        </p:txBody>
      </p:sp>
      <p:sp>
        <p:nvSpPr>
          <p:cNvPr id="25" name="正方形/長方形 24"/>
          <p:cNvSpPr/>
          <p:nvPr/>
        </p:nvSpPr>
        <p:spPr>
          <a:xfrm>
            <a:off x="1582019" y="1046825"/>
            <a:ext cx="5520530" cy="1122214"/>
          </a:xfrm>
          <a:prstGeom prst="rect">
            <a:avLst/>
          </a:prstGeom>
          <a:noFill/>
          <a:ln w="12700">
            <a:solidFill>
              <a:schemeClr val="accent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171450" indent="-171450" defTabSz="609559">
              <a:buFont typeface="Arial" panose="020B0604020202020204" pitchFamily="34" charset="0"/>
              <a:buChar char="•"/>
              <a:defRPr/>
            </a:pPr>
            <a:r>
              <a:rPr lang="en-US" altLang="ja-JP" sz="1200" dirty="0">
                <a:solidFill>
                  <a:srgbClr val="000000"/>
                </a:solidFill>
                <a:latin typeface="+mn-ea"/>
              </a:rPr>
              <a:t>EU</a:t>
            </a:r>
            <a:r>
              <a:rPr lang="ja-JP" altLang="en-US" sz="1200" dirty="0">
                <a:solidFill>
                  <a:srgbClr val="000000"/>
                </a:solidFill>
                <a:latin typeface="+mn-ea"/>
              </a:rPr>
              <a:t>全体としての</a:t>
            </a:r>
            <a:r>
              <a:rPr lang="ja-JP" altLang="en-US" sz="1200" b="1" u="sng" dirty="0">
                <a:solidFill>
                  <a:schemeClr val="accent2">
                    <a:lumMod val="75000"/>
                    <a:lumOff val="25000"/>
                  </a:schemeClr>
                </a:solidFill>
                <a:latin typeface="+mn-ea"/>
              </a:rPr>
              <a:t>統一的な識別番号は存在せず、加盟国に依る</a:t>
            </a:r>
            <a:endParaRPr lang="en-US" altLang="ja-JP" sz="1200" dirty="0">
              <a:solidFill>
                <a:srgbClr val="000000"/>
              </a:solidFill>
              <a:latin typeface="+mn-ea"/>
            </a:endParaRPr>
          </a:p>
          <a:p>
            <a:pPr marL="171450" lvl="0" indent="-171450" defTabSz="609559">
              <a:buFont typeface="Arial" panose="020B0604020202020204" pitchFamily="34" charset="0"/>
              <a:buChar char="•"/>
              <a:defRPr/>
            </a:pPr>
            <a:r>
              <a:rPr lang="en-US" altLang="ja-JP" sz="1200" dirty="0">
                <a:solidFill>
                  <a:srgbClr val="000000"/>
                </a:solidFill>
                <a:latin typeface="+mn-ea"/>
              </a:rPr>
              <a:t>EU</a:t>
            </a:r>
            <a:r>
              <a:rPr lang="ja-JP" altLang="en-US" sz="1200" dirty="0">
                <a:solidFill>
                  <a:srgbClr val="000000"/>
                </a:solidFill>
                <a:latin typeface="+mn-ea"/>
              </a:rPr>
              <a:t>加盟国間で公共オンラインサービスへのアクセス時に当人認証を行うことのできるデジタル</a:t>
            </a:r>
            <a:r>
              <a:rPr lang="en-US" altLang="ja-JP" sz="1200" dirty="0">
                <a:solidFill>
                  <a:srgbClr val="000000"/>
                </a:solidFill>
                <a:latin typeface="+mn-ea"/>
              </a:rPr>
              <a:t>ID</a:t>
            </a:r>
            <a:r>
              <a:rPr lang="ja-JP" altLang="en-US" sz="1200" dirty="0">
                <a:solidFill>
                  <a:srgbClr val="000000"/>
                </a:solidFill>
                <a:latin typeface="+mn-ea"/>
              </a:rPr>
              <a:t>である</a:t>
            </a:r>
            <a:r>
              <a:rPr lang="en-US" altLang="ja-JP" sz="1200" b="1" u="sng" dirty="0">
                <a:solidFill>
                  <a:schemeClr val="accent2">
                    <a:lumMod val="75000"/>
                    <a:lumOff val="25000"/>
                  </a:schemeClr>
                </a:solidFill>
                <a:latin typeface="+mn-ea"/>
              </a:rPr>
              <a:t>eID</a:t>
            </a:r>
            <a:r>
              <a:rPr lang="ja-JP" altLang="en-US" sz="1200" b="1" u="sng" dirty="0">
                <a:solidFill>
                  <a:schemeClr val="accent2">
                    <a:lumMod val="75000"/>
                    <a:lumOff val="25000"/>
                  </a:schemeClr>
                </a:solidFill>
                <a:latin typeface="+mn-ea"/>
              </a:rPr>
              <a:t>が</a:t>
            </a:r>
            <a:r>
              <a:rPr lang="en-US" altLang="ja-JP" sz="1200" b="1" u="sng" dirty="0" err="1">
                <a:solidFill>
                  <a:schemeClr val="accent2">
                    <a:lumMod val="75000"/>
                    <a:lumOff val="25000"/>
                  </a:schemeClr>
                </a:solidFill>
                <a:latin typeface="+mn-ea"/>
              </a:rPr>
              <a:t>eIDAS</a:t>
            </a:r>
            <a:r>
              <a:rPr lang="ja-JP" altLang="en-US" sz="1200" b="1" u="sng" dirty="0">
                <a:solidFill>
                  <a:schemeClr val="accent2">
                    <a:lumMod val="75000"/>
                    <a:lumOff val="25000"/>
                  </a:schemeClr>
                </a:solidFill>
                <a:latin typeface="+mn-ea"/>
              </a:rPr>
              <a:t>によって</a:t>
            </a:r>
            <a:r>
              <a:rPr lang="en-US" altLang="ja-JP" sz="1200" b="1" u="sng" dirty="0">
                <a:solidFill>
                  <a:schemeClr val="accent2">
                    <a:lumMod val="75000"/>
                    <a:lumOff val="25000"/>
                  </a:schemeClr>
                </a:solidFill>
                <a:latin typeface="+mn-ea"/>
              </a:rPr>
              <a:t>2014</a:t>
            </a:r>
            <a:r>
              <a:rPr lang="ja-JP" altLang="en-US" sz="1200" b="1" u="sng" dirty="0">
                <a:solidFill>
                  <a:schemeClr val="accent2">
                    <a:lumMod val="75000"/>
                    <a:lumOff val="25000"/>
                  </a:schemeClr>
                </a:solidFill>
                <a:latin typeface="+mn-ea"/>
              </a:rPr>
              <a:t>年から規定</a:t>
            </a:r>
            <a:r>
              <a:rPr lang="ja-JP" altLang="en-US" sz="1200" dirty="0">
                <a:solidFill>
                  <a:srgbClr val="000000"/>
                </a:solidFill>
                <a:latin typeface="+mn-ea"/>
              </a:rPr>
              <a:t>されている</a:t>
            </a:r>
            <a:endParaRPr lang="en-US" altLang="ja-JP" sz="1200" dirty="0">
              <a:solidFill>
                <a:srgbClr val="000000"/>
              </a:solidFill>
              <a:latin typeface="+mn-ea"/>
            </a:endParaRPr>
          </a:p>
          <a:p>
            <a:pPr marL="171450" lvl="0" indent="-171450" defTabSz="609559">
              <a:buFont typeface="Arial" panose="020B0604020202020204" pitchFamily="34" charset="0"/>
              <a:buChar char="•"/>
              <a:defRPr/>
            </a:pPr>
            <a:r>
              <a:rPr lang="en-US" altLang="ja-JP" sz="1200" b="1" u="sng" dirty="0" err="1">
                <a:solidFill>
                  <a:schemeClr val="accent2">
                    <a:lumMod val="75000"/>
                    <a:lumOff val="25000"/>
                  </a:schemeClr>
                </a:solidFill>
                <a:latin typeface="+mn-ea"/>
              </a:rPr>
              <a:t>eIDAS</a:t>
            </a:r>
            <a:r>
              <a:rPr lang="ja-JP" altLang="en-US" sz="1200" b="1" u="sng" dirty="0">
                <a:solidFill>
                  <a:schemeClr val="accent2">
                    <a:lumMod val="75000"/>
                    <a:lumOff val="25000"/>
                  </a:schemeClr>
                </a:solidFill>
                <a:latin typeface="+mn-ea"/>
              </a:rPr>
              <a:t>改正提案（</a:t>
            </a:r>
            <a:r>
              <a:rPr lang="en-US" altLang="ja-JP" sz="1200" b="1" u="sng" dirty="0">
                <a:solidFill>
                  <a:schemeClr val="accent2">
                    <a:lumMod val="75000"/>
                    <a:lumOff val="25000"/>
                  </a:schemeClr>
                </a:solidFill>
                <a:latin typeface="+mn-ea"/>
              </a:rPr>
              <a:t>eIDAS2.0</a:t>
            </a:r>
            <a:r>
              <a:rPr lang="ja-JP" altLang="en-US" sz="1200" b="1" u="sng" dirty="0">
                <a:solidFill>
                  <a:schemeClr val="accent2">
                    <a:lumMod val="75000"/>
                    <a:lumOff val="25000"/>
                  </a:schemeClr>
                </a:solidFill>
                <a:latin typeface="+mn-ea"/>
              </a:rPr>
              <a:t>）においてモバイルウォレット（</a:t>
            </a:r>
            <a:r>
              <a:rPr lang="en-US" altLang="ja-JP" sz="1200" b="1" u="sng" dirty="0">
                <a:solidFill>
                  <a:schemeClr val="accent2">
                    <a:lumMod val="75000"/>
                    <a:lumOff val="25000"/>
                  </a:schemeClr>
                </a:solidFill>
                <a:latin typeface="+mn-ea"/>
              </a:rPr>
              <a:t>EUDIW</a:t>
            </a:r>
            <a:r>
              <a:rPr lang="ja-JP" altLang="en-US" sz="1200" b="1" u="sng" dirty="0">
                <a:solidFill>
                  <a:schemeClr val="accent2">
                    <a:lumMod val="75000"/>
                    <a:lumOff val="25000"/>
                  </a:schemeClr>
                </a:solidFill>
                <a:latin typeface="+mn-ea"/>
              </a:rPr>
              <a:t>）の提供を加盟国に義務付け</a:t>
            </a:r>
            <a:r>
              <a:rPr lang="ja-JP" altLang="en-US" sz="1200" dirty="0">
                <a:solidFill>
                  <a:srgbClr val="000000"/>
                </a:solidFill>
                <a:latin typeface="+mn-ea"/>
              </a:rPr>
              <a:t>、</a:t>
            </a:r>
            <a:r>
              <a:rPr lang="en-US" altLang="ja-JP" sz="1200" dirty="0">
                <a:solidFill>
                  <a:srgbClr val="000000"/>
                </a:solidFill>
                <a:latin typeface="+mn-ea"/>
              </a:rPr>
              <a:t>eID</a:t>
            </a:r>
            <a:r>
              <a:rPr lang="ja-JP" altLang="en-US" sz="1200" dirty="0">
                <a:solidFill>
                  <a:srgbClr val="000000"/>
                </a:solidFill>
                <a:latin typeface="+mn-ea"/>
              </a:rPr>
              <a:t>を含めた属性証明・公的文書を格納・利用可能にしている</a:t>
            </a:r>
            <a:endParaRPr kumimoji="1" lang="ja-JP" altLang="en-US" sz="1200" dirty="0">
              <a:solidFill>
                <a:schemeClr val="tx1"/>
              </a:solidFill>
            </a:endParaRPr>
          </a:p>
        </p:txBody>
      </p:sp>
      <p:sp>
        <p:nvSpPr>
          <p:cNvPr id="26" name="正方形/長方形 25"/>
          <p:cNvSpPr/>
          <p:nvPr/>
        </p:nvSpPr>
        <p:spPr>
          <a:xfrm>
            <a:off x="7174745" y="1046825"/>
            <a:ext cx="2404750" cy="1122214"/>
          </a:xfrm>
          <a:prstGeom prst="rect">
            <a:avLst/>
          </a:prstGeom>
          <a:solidFill>
            <a:srgbClr val="D8E0F8">
              <a:alpha val="50196"/>
            </a:srgbClr>
          </a:solidFill>
          <a:ln w="12700">
            <a:solidFill>
              <a:schemeClr val="accent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171450" indent="-171450" defTabSz="609559">
              <a:buFont typeface="Arial" panose="020B0604020202020204" pitchFamily="34" charset="0"/>
              <a:buChar char="•"/>
              <a:defRPr/>
            </a:pPr>
            <a:r>
              <a:rPr kumimoji="1" lang="ja-JP" altLang="en-US" sz="1200" dirty="0">
                <a:solidFill>
                  <a:schemeClr val="tx1"/>
                </a:solidFill>
              </a:rPr>
              <a:t>統一的な識別番号を持た</a:t>
            </a:r>
            <a:r>
              <a:rPr lang="ja-JP" altLang="en-US" sz="1200" dirty="0">
                <a:solidFill>
                  <a:schemeClr val="tx1"/>
                </a:solidFill>
              </a:rPr>
              <a:t>ない</a:t>
            </a:r>
            <a:endParaRPr lang="en-US" altLang="ja-JP" sz="1200" dirty="0">
              <a:solidFill>
                <a:schemeClr val="tx1"/>
              </a:solidFill>
            </a:endParaRPr>
          </a:p>
          <a:p>
            <a:pPr marL="171450" indent="-171450" defTabSz="609559">
              <a:buFont typeface="Arial" panose="020B0604020202020204" pitchFamily="34" charset="0"/>
              <a:buChar char="•"/>
              <a:defRPr/>
            </a:pPr>
            <a:r>
              <a:rPr kumimoji="1" lang="ja-JP" altLang="en-US" sz="1200" dirty="0">
                <a:solidFill>
                  <a:schemeClr val="tx1"/>
                </a:solidFill>
              </a:rPr>
              <a:t>相互運用性を持ったデジタル</a:t>
            </a:r>
            <a:r>
              <a:rPr kumimoji="1" lang="en-US" altLang="ja-JP" sz="1200" dirty="0">
                <a:solidFill>
                  <a:schemeClr val="tx1"/>
                </a:solidFill>
              </a:rPr>
              <a:t>ID</a:t>
            </a:r>
            <a:r>
              <a:rPr kumimoji="1" lang="ja-JP" altLang="en-US" sz="1200" dirty="0">
                <a:solidFill>
                  <a:schemeClr val="tx1"/>
                </a:solidFill>
              </a:rPr>
              <a:t>を法で規定している</a:t>
            </a:r>
            <a:endParaRPr kumimoji="1" lang="en-US" altLang="ja-JP" sz="1200" dirty="0">
              <a:solidFill>
                <a:schemeClr val="tx1"/>
              </a:solidFill>
            </a:endParaRPr>
          </a:p>
        </p:txBody>
      </p:sp>
      <p:sp>
        <p:nvSpPr>
          <p:cNvPr id="27" name="正方形/長方形 26"/>
          <p:cNvSpPr/>
          <p:nvPr/>
        </p:nvSpPr>
        <p:spPr>
          <a:xfrm>
            <a:off x="1582019" y="2213474"/>
            <a:ext cx="5520530" cy="1452345"/>
          </a:xfrm>
          <a:prstGeom prst="rect">
            <a:avLst/>
          </a:prstGeom>
          <a:noFill/>
          <a:ln w="12700">
            <a:solidFill>
              <a:schemeClr val="accent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r>
              <a:rPr lang="en-US" altLang="ja-JP" sz="1200" b="1" u="sng" dirty="0">
                <a:solidFill>
                  <a:schemeClr val="tx1"/>
                </a:solidFill>
              </a:rPr>
              <a:t>Regulation 910/2014</a:t>
            </a:r>
            <a:r>
              <a:rPr lang="ja-JP" altLang="en-US" sz="1200" b="1" u="sng" dirty="0">
                <a:solidFill>
                  <a:schemeClr val="tx1"/>
                </a:solidFill>
              </a:rPr>
              <a:t>：</a:t>
            </a:r>
            <a:r>
              <a:rPr lang="en-US" altLang="ja-JP" sz="1200" b="1" u="sng" dirty="0" err="1">
                <a:solidFill>
                  <a:schemeClr val="tx1"/>
                </a:solidFill>
              </a:rPr>
              <a:t>eIDAS</a:t>
            </a:r>
            <a:r>
              <a:rPr lang="ja-JP" altLang="en-US" sz="1200" b="1" u="sng" dirty="0">
                <a:solidFill>
                  <a:schemeClr val="tx1"/>
                </a:solidFill>
              </a:rPr>
              <a:t>（</a:t>
            </a:r>
            <a:r>
              <a:rPr lang="en-US" altLang="ja-JP" sz="1200" b="1" u="sng" dirty="0">
                <a:solidFill>
                  <a:schemeClr val="tx1"/>
                </a:solidFill>
              </a:rPr>
              <a:t>2.0</a:t>
            </a:r>
            <a:r>
              <a:rPr lang="ja-JP" altLang="en-US" sz="1200" b="1" u="sng" dirty="0">
                <a:solidFill>
                  <a:schemeClr val="tx1"/>
                </a:solidFill>
              </a:rPr>
              <a:t>）</a:t>
            </a:r>
            <a:endParaRPr lang="en-US" altLang="ja-JP" sz="1200" b="1" u="sng" dirty="0">
              <a:solidFill>
                <a:schemeClr val="tx1"/>
              </a:solidFill>
            </a:endParaRPr>
          </a:p>
          <a:p>
            <a:pPr marL="182563" indent="-182563">
              <a:buFont typeface="Arial" panose="020B0604020202020204" pitchFamily="34" charset="0"/>
              <a:buChar char="•"/>
            </a:pPr>
            <a:r>
              <a:rPr lang="en-US" altLang="ja-JP" sz="1200" dirty="0">
                <a:solidFill>
                  <a:schemeClr val="tx1"/>
                </a:solidFill>
              </a:rPr>
              <a:t>EU</a:t>
            </a:r>
            <a:r>
              <a:rPr lang="ja-JP" altLang="en-US" sz="1200" dirty="0">
                <a:solidFill>
                  <a:schemeClr val="tx1"/>
                </a:solidFill>
              </a:rPr>
              <a:t>の電子商取引に統一した基準を設けるため、</a:t>
            </a:r>
            <a:r>
              <a:rPr lang="en-US" altLang="ja-JP" sz="1200" b="1" u="sng" dirty="0">
                <a:solidFill>
                  <a:schemeClr val="accent2">
                    <a:lumMod val="75000"/>
                    <a:lumOff val="25000"/>
                  </a:schemeClr>
                </a:solidFill>
              </a:rPr>
              <a:t>eID</a:t>
            </a:r>
            <a:r>
              <a:rPr lang="ja-JP" altLang="en-US" sz="1200" b="1" u="sng" dirty="0" err="1">
                <a:solidFill>
                  <a:schemeClr val="accent2">
                    <a:lumMod val="75000"/>
                    <a:lumOff val="25000"/>
                  </a:schemeClr>
                </a:solidFill>
              </a:rPr>
              <a:t>、</a:t>
            </a:r>
            <a:r>
              <a:rPr lang="en-US" altLang="ja-JP" sz="1200" b="1" u="sng" dirty="0">
                <a:solidFill>
                  <a:schemeClr val="accent2">
                    <a:lumMod val="75000"/>
                    <a:lumOff val="25000"/>
                  </a:schemeClr>
                </a:solidFill>
              </a:rPr>
              <a:t>EUDIW</a:t>
            </a:r>
            <a:r>
              <a:rPr lang="ja-JP" altLang="en-US" sz="1200" b="1" u="sng" dirty="0">
                <a:solidFill>
                  <a:schemeClr val="accent2">
                    <a:lumMod val="75000"/>
                    <a:lumOff val="25000"/>
                  </a:schemeClr>
                </a:solidFill>
              </a:rPr>
              <a:t>及びトラストサービスの法的効力・要件</a:t>
            </a:r>
            <a:r>
              <a:rPr lang="ja-JP" altLang="en-US" sz="1200" dirty="0">
                <a:solidFill>
                  <a:schemeClr val="tx1"/>
                </a:solidFill>
              </a:rPr>
              <a:t>について規定</a:t>
            </a:r>
            <a:r>
              <a:rPr lang="ja-JP" altLang="en-US" sz="1200" dirty="0" smtClean="0">
                <a:solidFill>
                  <a:schemeClr val="tx1"/>
                </a:solidFill>
              </a:rPr>
              <a:t>しており、</a:t>
            </a:r>
            <a:r>
              <a:rPr lang="en-US" altLang="ja-JP" sz="1200" b="1" u="sng" dirty="0" smtClean="0">
                <a:solidFill>
                  <a:schemeClr val="accent2">
                    <a:lumMod val="75000"/>
                    <a:lumOff val="25000"/>
                  </a:schemeClr>
                </a:solidFill>
              </a:rPr>
              <a:t>OIX</a:t>
            </a:r>
            <a:r>
              <a:rPr lang="ja-JP" altLang="en-US" sz="1200" b="1" u="sng" dirty="0" smtClean="0">
                <a:solidFill>
                  <a:schemeClr val="accent2">
                    <a:lumMod val="75000"/>
                    <a:lumOff val="25000"/>
                  </a:schemeClr>
                </a:solidFill>
              </a:rPr>
              <a:t>*</a:t>
            </a:r>
            <a:r>
              <a:rPr lang="en-US" altLang="ja-JP" sz="1200" b="1" u="sng" baseline="30000" dirty="0" smtClean="0">
                <a:solidFill>
                  <a:schemeClr val="accent2">
                    <a:lumMod val="75000"/>
                    <a:lumOff val="25000"/>
                  </a:schemeClr>
                </a:solidFill>
              </a:rPr>
              <a:t>2</a:t>
            </a:r>
            <a:r>
              <a:rPr lang="ja-JP" altLang="en-US" sz="1200" b="1" u="sng" dirty="0" smtClean="0">
                <a:solidFill>
                  <a:schemeClr val="accent2">
                    <a:lumMod val="75000"/>
                    <a:lumOff val="25000"/>
                  </a:schemeClr>
                </a:solidFill>
              </a:rPr>
              <a:t>の</a:t>
            </a:r>
            <a:r>
              <a:rPr lang="en-US" altLang="ja-JP" sz="1200" b="1" u="sng" dirty="0" smtClean="0">
                <a:solidFill>
                  <a:schemeClr val="accent2">
                    <a:lumMod val="75000"/>
                    <a:lumOff val="25000"/>
                  </a:schemeClr>
                </a:solidFill>
              </a:rPr>
              <a:t>Trust Frameworks</a:t>
            </a:r>
            <a:r>
              <a:rPr lang="ja-JP" altLang="en-US" sz="1200" b="1" u="sng" dirty="0">
                <a:solidFill>
                  <a:schemeClr val="accent2">
                    <a:lumMod val="75000"/>
                    <a:lumOff val="25000"/>
                  </a:schemeClr>
                </a:solidFill>
              </a:rPr>
              <a:t> </a:t>
            </a:r>
            <a:r>
              <a:rPr lang="en-US" altLang="ja-JP" sz="1200" b="1" u="sng" dirty="0" smtClean="0">
                <a:solidFill>
                  <a:schemeClr val="accent2">
                    <a:lumMod val="75000"/>
                    <a:lumOff val="25000"/>
                  </a:schemeClr>
                </a:solidFill>
              </a:rPr>
              <a:t>for </a:t>
            </a:r>
            <a:r>
              <a:rPr lang="en-US" altLang="ja-JP" sz="1200" b="1" u="sng" dirty="0">
                <a:solidFill>
                  <a:schemeClr val="accent2">
                    <a:lumMod val="75000"/>
                    <a:lumOff val="25000"/>
                  </a:schemeClr>
                </a:solidFill>
              </a:rPr>
              <a:t>Smart Digital ID</a:t>
            </a:r>
            <a:r>
              <a:rPr lang="ja-JP" altLang="en-US" sz="1200" b="1" u="sng" dirty="0" smtClean="0">
                <a:solidFill>
                  <a:schemeClr val="accent2">
                    <a:lumMod val="75000"/>
                    <a:lumOff val="25000"/>
                  </a:schemeClr>
                </a:solidFill>
              </a:rPr>
              <a:t>で参照</a:t>
            </a:r>
            <a:r>
              <a:rPr lang="ja-JP" altLang="en-US" sz="1200" dirty="0" smtClean="0">
                <a:solidFill>
                  <a:schemeClr val="tx1"/>
                </a:solidFill>
              </a:rPr>
              <a:t>されている。</a:t>
            </a:r>
            <a:endParaRPr lang="en-US" altLang="ja-JP" sz="1200" dirty="0">
              <a:solidFill>
                <a:schemeClr val="tx1"/>
              </a:solidFill>
            </a:endParaRPr>
          </a:p>
          <a:p>
            <a:pPr marL="182563" indent="-182563">
              <a:buFont typeface="Arial" panose="020B0604020202020204" pitchFamily="34" charset="0"/>
              <a:buChar char="•"/>
            </a:pPr>
            <a:r>
              <a:rPr lang="en-US" altLang="ja-JP" sz="1200" b="1" u="sng" dirty="0">
                <a:solidFill>
                  <a:schemeClr val="accent2">
                    <a:lumMod val="75000"/>
                    <a:lumOff val="25000"/>
                  </a:schemeClr>
                </a:solidFill>
              </a:rPr>
              <a:t>EU</a:t>
            </a:r>
            <a:r>
              <a:rPr lang="ja-JP" altLang="en-US" sz="1200" b="1" u="sng" dirty="0">
                <a:solidFill>
                  <a:schemeClr val="accent2">
                    <a:lumMod val="75000"/>
                    <a:lumOff val="25000"/>
                  </a:schemeClr>
                </a:solidFill>
              </a:rPr>
              <a:t>加盟国に規則（</a:t>
            </a:r>
            <a:r>
              <a:rPr lang="en-US" altLang="ja-JP" sz="1200" b="1" u="sng" dirty="0">
                <a:solidFill>
                  <a:schemeClr val="accent2">
                    <a:lumMod val="75000"/>
                    <a:lumOff val="25000"/>
                  </a:schemeClr>
                </a:solidFill>
              </a:rPr>
              <a:t>regulation</a:t>
            </a:r>
            <a:r>
              <a:rPr lang="ja-JP" altLang="en-US" sz="1200" b="1" u="sng" dirty="0">
                <a:solidFill>
                  <a:schemeClr val="accent2">
                    <a:lumMod val="75000"/>
                    <a:lumOff val="25000"/>
                  </a:schemeClr>
                </a:solidFill>
              </a:rPr>
              <a:t>）として直接適用される法的な強制力</a:t>
            </a:r>
            <a:r>
              <a:rPr lang="ja-JP" altLang="en-US" sz="1200" dirty="0">
                <a:solidFill>
                  <a:schemeClr val="tx1"/>
                </a:solidFill>
              </a:rPr>
              <a:t>があり、</a:t>
            </a:r>
            <a:r>
              <a:rPr lang="ja-JP" altLang="en-US" sz="1200" b="1" u="sng" dirty="0">
                <a:solidFill>
                  <a:schemeClr val="accent2">
                    <a:lumMod val="75000"/>
                    <a:lumOff val="25000"/>
                  </a:schemeClr>
                </a:solidFill>
              </a:rPr>
              <a:t>適格なサービスプロバイダを</a:t>
            </a:r>
            <a:r>
              <a:rPr lang="en-US" altLang="ja-JP" sz="1200" b="1" u="sng" dirty="0">
                <a:solidFill>
                  <a:schemeClr val="accent2">
                    <a:lumMod val="75000"/>
                    <a:lumOff val="25000"/>
                  </a:schemeClr>
                </a:solidFill>
              </a:rPr>
              <a:t>QTSP</a:t>
            </a:r>
            <a:r>
              <a:rPr lang="ja-JP" altLang="en-US" sz="1200" b="1" u="sng" dirty="0">
                <a:solidFill>
                  <a:schemeClr val="accent2">
                    <a:lumMod val="75000"/>
                    <a:lumOff val="25000"/>
                  </a:schemeClr>
                </a:solidFill>
              </a:rPr>
              <a:t>として認定</a:t>
            </a:r>
            <a:r>
              <a:rPr lang="ja-JP" altLang="en-US" sz="1200" dirty="0">
                <a:solidFill>
                  <a:schemeClr val="tx1"/>
                </a:solidFill>
              </a:rPr>
              <a:t>し</a:t>
            </a:r>
            <a:r>
              <a:rPr lang="en-US" altLang="ja-JP" sz="1200" dirty="0">
                <a:solidFill>
                  <a:schemeClr val="tx1"/>
                </a:solidFill>
              </a:rPr>
              <a:t>EU</a:t>
            </a:r>
            <a:r>
              <a:rPr lang="ja-JP" altLang="en-US" sz="1200" dirty="0">
                <a:solidFill>
                  <a:schemeClr val="tx1"/>
                </a:solidFill>
              </a:rPr>
              <a:t>加盟国間でのサービスを認めている。</a:t>
            </a:r>
            <a:endParaRPr lang="en-US" altLang="ja-JP" sz="1200" dirty="0">
              <a:solidFill>
                <a:schemeClr val="tx1"/>
              </a:solidFill>
            </a:endParaRPr>
          </a:p>
          <a:p>
            <a:pPr marL="182563" indent="-182563">
              <a:buFont typeface="Arial" panose="020B0604020202020204" pitchFamily="34" charset="0"/>
              <a:buChar char="•"/>
            </a:pPr>
            <a:r>
              <a:rPr lang="ja-JP" altLang="en-US" sz="1200" dirty="0">
                <a:solidFill>
                  <a:schemeClr val="tx1"/>
                </a:solidFill>
              </a:rPr>
              <a:t>規定内容については、</a:t>
            </a:r>
            <a:r>
              <a:rPr lang="ja-JP" altLang="en-US" sz="1200" b="1" u="sng" dirty="0">
                <a:solidFill>
                  <a:schemeClr val="accent2">
                    <a:lumMod val="75000"/>
                    <a:lumOff val="25000"/>
                  </a:schemeClr>
                </a:solidFill>
              </a:rPr>
              <a:t>ステークホルダーの定義・要件が主であるが、コンポーネントとして</a:t>
            </a:r>
            <a:r>
              <a:rPr lang="en-US" altLang="ja-JP" sz="1200" b="1" u="sng" dirty="0">
                <a:solidFill>
                  <a:schemeClr val="accent2">
                    <a:lumMod val="75000"/>
                    <a:lumOff val="25000"/>
                  </a:schemeClr>
                </a:solidFill>
              </a:rPr>
              <a:t>EUDIW</a:t>
            </a:r>
            <a:r>
              <a:rPr lang="ja-JP" altLang="en-US" sz="1200" b="1" u="sng" dirty="0">
                <a:solidFill>
                  <a:schemeClr val="accent2">
                    <a:lumMod val="75000"/>
                    <a:lumOff val="25000"/>
                  </a:schemeClr>
                </a:solidFill>
              </a:rPr>
              <a:t>の提供を義務付け</a:t>
            </a:r>
            <a:r>
              <a:rPr lang="ja-JP" altLang="en-US" sz="1200" dirty="0">
                <a:solidFill>
                  <a:schemeClr val="tx1"/>
                </a:solidFill>
              </a:rPr>
              <a:t>ている</a:t>
            </a:r>
          </a:p>
        </p:txBody>
      </p:sp>
      <p:sp>
        <p:nvSpPr>
          <p:cNvPr id="28" name="正方形/長方形 27"/>
          <p:cNvSpPr/>
          <p:nvPr/>
        </p:nvSpPr>
        <p:spPr>
          <a:xfrm>
            <a:off x="1582019" y="3691077"/>
            <a:ext cx="5520530" cy="615670"/>
          </a:xfrm>
          <a:prstGeom prst="rect">
            <a:avLst/>
          </a:prstGeom>
          <a:noFill/>
          <a:ln w="12700">
            <a:solidFill>
              <a:schemeClr val="accent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182563" indent="-182563">
              <a:buFont typeface="Arial" panose="020B0604020202020204" pitchFamily="34" charset="0"/>
              <a:buChar char="•"/>
            </a:pPr>
            <a:r>
              <a:rPr lang="ja-JP" altLang="en-US" sz="1200" dirty="0">
                <a:solidFill>
                  <a:schemeClr val="tx1"/>
                </a:solidFill>
              </a:rPr>
              <a:t>政府の取り組みとして</a:t>
            </a:r>
            <a:r>
              <a:rPr lang="en-US" altLang="ja-JP" sz="1200" b="1" u="sng" dirty="0" err="1">
                <a:solidFill>
                  <a:schemeClr val="accent2">
                    <a:lumMod val="75000"/>
                    <a:lumOff val="25000"/>
                  </a:schemeClr>
                </a:solidFill>
              </a:rPr>
              <a:t>eSSIF</a:t>
            </a:r>
            <a:r>
              <a:rPr lang="en-US" altLang="ja-JP" sz="1200" b="1" u="sng" dirty="0">
                <a:solidFill>
                  <a:schemeClr val="accent2">
                    <a:lumMod val="75000"/>
                    <a:lumOff val="25000"/>
                  </a:schemeClr>
                </a:solidFill>
              </a:rPr>
              <a:t>-Lab</a:t>
            </a:r>
            <a:r>
              <a:rPr lang="ja-JP" altLang="en-US" sz="1200" b="1" u="sng" dirty="0" err="1">
                <a:solidFill>
                  <a:schemeClr val="accent2">
                    <a:lumMod val="75000"/>
                    <a:lumOff val="25000"/>
                  </a:schemeClr>
                </a:solidFill>
              </a:rPr>
              <a:t>、</a:t>
            </a:r>
            <a:r>
              <a:rPr lang="en-US" altLang="ja-JP" sz="1200" b="1" u="sng" dirty="0">
                <a:solidFill>
                  <a:schemeClr val="accent2">
                    <a:lumMod val="75000"/>
                    <a:lumOff val="25000"/>
                  </a:schemeClr>
                </a:solidFill>
              </a:rPr>
              <a:t>ESSIF</a:t>
            </a:r>
            <a:r>
              <a:rPr lang="ja-JP" altLang="en-US" sz="1200" b="1" u="sng" dirty="0">
                <a:solidFill>
                  <a:schemeClr val="accent2">
                    <a:lumMod val="75000"/>
                    <a:lumOff val="25000"/>
                  </a:schemeClr>
                </a:solidFill>
              </a:rPr>
              <a:t>などの開発プログラムが実施</a:t>
            </a:r>
            <a:r>
              <a:rPr lang="ja-JP" altLang="en-US" sz="1200" dirty="0">
                <a:solidFill>
                  <a:schemeClr val="tx1"/>
                </a:solidFill>
              </a:rPr>
              <a:t>されている</a:t>
            </a:r>
            <a:endParaRPr lang="en-US" altLang="ja-JP" sz="1200" dirty="0">
              <a:solidFill>
                <a:schemeClr val="tx1"/>
              </a:solidFill>
            </a:endParaRPr>
          </a:p>
          <a:p>
            <a:pPr marL="182563" indent="-182563">
              <a:buFont typeface="Arial" panose="020B0604020202020204" pitchFamily="34" charset="0"/>
              <a:buChar char="•"/>
            </a:pPr>
            <a:r>
              <a:rPr kumimoji="1" lang="en-US" altLang="ja-JP" sz="1200" b="1" u="sng" dirty="0">
                <a:solidFill>
                  <a:schemeClr val="accent2">
                    <a:lumMod val="75000"/>
                    <a:lumOff val="25000"/>
                  </a:schemeClr>
                </a:solidFill>
              </a:rPr>
              <a:t>SSI</a:t>
            </a:r>
            <a:r>
              <a:rPr kumimoji="1" lang="ja-JP" altLang="en-US" sz="1200" b="1" u="sng" dirty="0">
                <a:solidFill>
                  <a:schemeClr val="accent2">
                    <a:lumMod val="75000"/>
                    <a:lumOff val="25000"/>
                  </a:schemeClr>
                </a:solidFill>
              </a:rPr>
              <a:t>の実現を標榜する</a:t>
            </a:r>
            <a:r>
              <a:rPr kumimoji="1" lang="en-US" altLang="ja-JP" sz="1200" b="1" u="sng" dirty="0">
                <a:solidFill>
                  <a:schemeClr val="accent2">
                    <a:lumMod val="75000"/>
                    <a:lumOff val="25000"/>
                  </a:schemeClr>
                </a:solidFill>
              </a:rPr>
              <a:t>EUDIW</a:t>
            </a:r>
            <a:r>
              <a:rPr kumimoji="1" lang="ja-JP" altLang="en-US" sz="1200" b="1" u="sng" dirty="0">
                <a:solidFill>
                  <a:schemeClr val="accent2">
                    <a:lumMod val="75000"/>
                    <a:lumOff val="25000"/>
                  </a:schemeClr>
                </a:solidFill>
              </a:rPr>
              <a:t>の実装に向けたパイロットプロジェクト</a:t>
            </a:r>
            <a:r>
              <a:rPr kumimoji="1" lang="ja-JP" altLang="en-US" sz="1200" dirty="0">
                <a:solidFill>
                  <a:schemeClr val="tx1"/>
                </a:solidFill>
              </a:rPr>
              <a:t>を実施しており、金融・医療・交通・教育・旅行・行政等の多様な分野で</a:t>
            </a:r>
            <a:r>
              <a:rPr kumimoji="1" lang="en-US" altLang="ja-JP" sz="1200" dirty="0" err="1">
                <a:solidFill>
                  <a:schemeClr val="tx1"/>
                </a:solidFill>
              </a:rPr>
              <a:t>PoC</a:t>
            </a:r>
            <a:r>
              <a:rPr kumimoji="1" lang="ja-JP" altLang="en-US" sz="1200" dirty="0">
                <a:solidFill>
                  <a:schemeClr val="tx1"/>
                </a:solidFill>
              </a:rPr>
              <a:t>を実施している</a:t>
            </a:r>
          </a:p>
        </p:txBody>
      </p:sp>
      <p:graphicFrame>
        <p:nvGraphicFramePr>
          <p:cNvPr id="29" name="表 28"/>
          <p:cNvGraphicFramePr>
            <a:graphicFrameLocks noGrp="1"/>
          </p:cNvGraphicFramePr>
          <p:nvPr>
            <p:extLst/>
          </p:nvPr>
        </p:nvGraphicFramePr>
        <p:xfrm>
          <a:off x="1582019" y="4340055"/>
          <a:ext cx="1008000" cy="742594"/>
        </p:xfrm>
        <a:graphic>
          <a:graphicData uri="http://schemas.openxmlformats.org/drawingml/2006/table">
            <a:tbl>
              <a:tblPr firstRow="1" bandRow="1">
                <a:tableStyleId>{5C22544A-7EE6-4342-B048-85BDC9FD1C3A}</a:tableStyleId>
              </a:tblPr>
              <a:tblGrid>
                <a:gridCol w="504000">
                  <a:extLst>
                    <a:ext uri="{9D8B030D-6E8A-4147-A177-3AD203B41FA5}">
                      <a16:colId xmlns:a16="http://schemas.microsoft.com/office/drawing/2014/main" val="2541855661"/>
                    </a:ext>
                  </a:extLst>
                </a:gridCol>
                <a:gridCol w="504000">
                  <a:extLst>
                    <a:ext uri="{9D8B030D-6E8A-4147-A177-3AD203B41FA5}">
                      <a16:colId xmlns:a16="http://schemas.microsoft.com/office/drawing/2014/main" val="2261580767"/>
                    </a:ext>
                  </a:extLst>
                </a:gridCol>
              </a:tblGrid>
              <a:tr h="742594">
                <a:tc>
                  <a:txBody>
                    <a:bodyPr/>
                    <a:lstStyle/>
                    <a:p>
                      <a:pPr algn="ctr"/>
                      <a:r>
                        <a:rPr kumimoji="1" lang="ja-JP" altLang="en-US" sz="1200" dirty="0">
                          <a:solidFill>
                            <a:schemeClr val="bg1"/>
                          </a:solidFill>
                        </a:rPr>
                        <a:t>件数</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90000"/>
                        <a:lumOff val="10000"/>
                      </a:schemeClr>
                    </a:solidFill>
                  </a:tcPr>
                </a:tc>
                <a:tc>
                  <a:txBody>
                    <a:bodyPr/>
                    <a:lstStyle/>
                    <a:p>
                      <a:pPr algn="ctr"/>
                      <a:r>
                        <a:rPr kumimoji="1" lang="en-US" altLang="ja-JP" sz="1200" b="0" dirty="0">
                          <a:solidFill>
                            <a:schemeClr val="tx1"/>
                          </a:solidFill>
                        </a:rPr>
                        <a:t>5</a:t>
                      </a:r>
                      <a:r>
                        <a:rPr kumimoji="1" lang="ja-JP" altLang="en-US" sz="1200" b="0" dirty="0">
                          <a:solidFill>
                            <a:schemeClr val="tx1"/>
                          </a:solidFill>
                        </a:rPr>
                        <a:t>件</a:t>
                      </a:r>
                    </a:p>
                  </a:txBody>
                  <a:tcPr anchor="ctr">
                    <a:lnL w="12700" cap="flat" cmpd="sng" algn="ctr">
                      <a:solidFill>
                        <a:schemeClr val="bg1"/>
                      </a:solidFill>
                      <a:prstDash val="solid"/>
                      <a:round/>
                      <a:headEnd type="none" w="med" len="med"/>
                      <a:tailEnd type="none" w="med" len="med"/>
                    </a:lnL>
                    <a:solidFill>
                      <a:schemeClr val="bg1">
                        <a:lumMod val="95000"/>
                      </a:schemeClr>
                    </a:solidFill>
                  </a:tcPr>
                </a:tc>
                <a:extLst>
                  <a:ext uri="{0D108BD9-81ED-4DB2-BD59-A6C34878D82A}">
                    <a16:rowId xmlns:a16="http://schemas.microsoft.com/office/drawing/2014/main" val="2045881120"/>
                  </a:ext>
                </a:extLst>
              </a:tr>
            </a:tbl>
          </a:graphicData>
        </a:graphic>
      </p:graphicFrame>
      <p:graphicFrame>
        <p:nvGraphicFramePr>
          <p:cNvPr id="30" name="表 29"/>
          <p:cNvGraphicFramePr>
            <a:graphicFrameLocks noGrp="1"/>
          </p:cNvGraphicFramePr>
          <p:nvPr>
            <p:extLst/>
          </p:nvPr>
        </p:nvGraphicFramePr>
        <p:xfrm>
          <a:off x="2623764" y="4331410"/>
          <a:ext cx="2497893" cy="742593"/>
        </p:xfrm>
        <a:graphic>
          <a:graphicData uri="http://schemas.openxmlformats.org/drawingml/2006/table">
            <a:tbl>
              <a:tblPr firstRow="1" bandRow="1">
                <a:tableStyleId>{5C22544A-7EE6-4342-B048-85BDC9FD1C3A}</a:tableStyleId>
              </a:tblPr>
              <a:tblGrid>
                <a:gridCol w="538008">
                  <a:extLst>
                    <a:ext uri="{9D8B030D-6E8A-4147-A177-3AD203B41FA5}">
                      <a16:colId xmlns:a16="http://schemas.microsoft.com/office/drawing/2014/main" val="2541855661"/>
                    </a:ext>
                  </a:extLst>
                </a:gridCol>
                <a:gridCol w="1959885">
                  <a:extLst>
                    <a:ext uri="{9D8B030D-6E8A-4147-A177-3AD203B41FA5}">
                      <a16:colId xmlns:a16="http://schemas.microsoft.com/office/drawing/2014/main" val="2261580767"/>
                    </a:ext>
                  </a:extLst>
                </a:gridCol>
              </a:tblGrid>
              <a:tr h="742593">
                <a:tc>
                  <a:txBody>
                    <a:bodyPr/>
                    <a:lstStyle/>
                    <a:p>
                      <a:pPr algn="l"/>
                      <a:r>
                        <a:rPr kumimoji="1" lang="ja-JP" altLang="en-US" sz="1200" dirty="0"/>
                        <a:t>分野</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90000"/>
                        <a:lumOff val="10000"/>
                      </a:schemeClr>
                    </a:solidFill>
                  </a:tcPr>
                </a:tc>
                <a:tc>
                  <a:txBody>
                    <a:bodyPr/>
                    <a:lstStyle/>
                    <a:p>
                      <a:pPr algn="l"/>
                      <a:r>
                        <a:rPr kumimoji="1" lang="ja-JP" altLang="en-US" sz="1200" b="0" dirty="0">
                          <a:solidFill>
                            <a:schemeClr val="tx1"/>
                          </a:solidFill>
                        </a:rPr>
                        <a:t>金融、医療、交通、教育、小売、旅行、行政（</a:t>
                      </a:r>
                      <a:r>
                        <a:rPr kumimoji="1" lang="en-US" altLang="ja-JP" sz="1200" b="0" dirty="0">
                          <a:solidFill>
                            <a:schemeClr val="tx1"/>
                          </a:solidFill>
                        </a:rPr>
                        <a:t>7</a:t>
                      </a:r>
                      <a:r>
                        <a:rPr kumimoji="1" lang="ja-JP" altLang="en-US" sz="1200" b="0" dirty="0">
                          <a:solidFill>
                            <a:schemeClr val="tx1"/>
                          </a:solidFill>
                        </a:rPr>
                        <a:t>分野）</a:t>
                      </a:r>
                    </a:p>
                  </a:txBody>
                  <a:tcPr anchor="ctr">
                    <a:lnL w="12700" cap="flat" cmpd="sng" algn="ctr">
                      <a:solidFill>
                        <a:schemeClr val="bg1"/>
                      </a:solidFill>
                      <a:prstDash val="solid"/>
                      <a:round/>
                      <a:headEnd type="none" w="med" len="med"/>
                      <a:tailEnd type="none" w="med" len="med"/>
                    </a:lnL>
                    <a:solidFill>
                      <a:schemeClr val="bg1">
                        <a:lumMod val="95000"/>
                      </a:schemeClr>
                    </a:solidFill>
                  </a:tcPr>
                </a:tc>
                <a:extLst>
                  <a:ext uri="{0D108BD9-81ED-4DB2-BD59-A6C34878D82A}">
                    <a16:rowId xmlns:a16="http://schemas.microsoft.com/office/drawing/2014/main" val="2045881120"/>
                  </a:ext>
                </a:extLst>
              </a:tr>
            </a:tbl>
          </a:graphicData>
        </a:graphic>
      </p:graphicFrame>
      <p:graphicFrame>
        <p:nvGraphicFramePr>
          <p:cNvPr id="31" name="表 30"/>
          <p:cNvGraphicFramePr>
            <a:graphicFrameLocks noGrp="1"/>
          </p:cNvGraphicFramePr>
          <p:nvPr>
            <p:extLst/>
          </p:nvPr>
        </p:nvGraphicFramePr>
        <p:xfrm>
          <a:off x="5177575" y="4331410"/>
          <a:ext cx="1908000" cy="717064"/>
        </p:xfrm>
        <a:graphic>
          <a:graphicData uri="http://schemas.openxmlformats.org/drawingml/2006/table">
            <a:tbl>
              <a:tblPr firstRow="1" bandRow="1">
                <a:tableStyleId>{5C22544A-7EE6-4342-B048-85BDC9FD1C3A}</a:tableStyleId>
              </a:tblPr>
              <a:tblGrid>
                <a:gridCol w="684000">
                  <a:extLst>
                    <a:ext uri="{9D8B030D-6E8A-4147-A177-3AD203B41FA5}">
                      <a16:colId xmlns:a16="http://schemas.microsoft.com/office/drawing/2014/main" val="2541855661"/>
                    </a:ext>
                  </a:extLst>
                </a:gridCol>
                <a:gridCol w="1224000">
                  <a:extLst>
                    <a:ext uri="{9D8B030D-6E8A-4147-A177-3AD203B41FA5}">
                      <a16:colId xmlns:a16="http://schemas.microsoft.com/office/drawing/2014/main" val="2261580767"/>
                    </a:ext>
                  </a:extLst>
                </a:gridCol>
              </a:tblGrid>
              <a:tr h="717064">
                <a:tc>
                  <a:txBody>
                    <a:bodyPr/>
                    <a:lstStyle/>
                    <a:p>
                      <a:pPr algn="ctr"/>
                      <a:r>
                        <a:rPr kumimoji="1" lang="ja-JP" altLang="en-US" sz="1200" dirty="0"/>
                        <a:t>フェーズ</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90000"/>
                        <a:lumOff val="10000"/>
                      </a:schemeClr>
                    </a:solidFill>
                  </a:tcPr>
                </a:tc>
                <a:tc>
                  <a:txBody>
                    <a:bodyPr/>
                    <a:lstStyle/>
                    <a:p>
                      <a:pPr algn="l"/>
                      <a:r>
                        <a:rPr kumimoji="1" lang="ja-JP" altLang="en-US" sz="1200" b="0" dirty="0">
                          <a:solidFill>
                            <a:schemeClr val="tx1"/>
                          </a:solidFill>
                        </a:rPr>
                        <a:t>コンセプト ：</a:t>
                      </a:r>
                      <a:r>
                        <a:rPr kumimoji="1" lang="en-US" altLang="ja-JP" sz="1200" b="0" dirty="0">
                          <a:solidFill>
                            <a:schemeClr val="tx1"/>
                          </a:solidFill>
                        </a:rPr>
                        <a:t>0</a:t>
                      </a:r>
                      <a:r>
                        <a:rPr kumimoji="1" lang="ja-JP" altLang="en-US" sz="1200" b="0" dirty="0">
                          <a:solidFill>
                            <a:schemeClr val="tx1"/>
                          </a:solidFill>
                        </a:rPr>
                        <a:t>件</a:t>
                      </a:r>
                      <a:endParaRPr kumimoji="1" lang="en-US" altLang="ja-JP" sz="1200" b="0" dirty="0">
                        <a:solidFill>
                          <a:schemeClr val="tx1"/>
                        </a:solidFill>
                      </a:endParaRPr>
                    </a:p>
                    <a:p>
                      <a:pPr algn="l"/>
                      <a:r>
                        <a:rPr kumimoji="1" lang="en-US" altLang="ja-JP" sz="1200" b="0" dirty="0" err="1">
                          <a:solidFill>
                            <a:schemeClr val="tx1"/>
                          </a:solidFill>
                        </a:rPr>
                        <a:t>PoC</a:t>
                      </a:r>
                      <a:r>
                        <a:rPr kumimoji="1" lang="ja-JP" altLang="en-US" sz="1200" b="0" dirty="0">
                          <a:solidFill>
                            <a:schemeClr val="tx1"/>
                          </a:solidFill>
                        </a:rPr>
                        <a:t>　　　：</a:t>
                      </a:r>
                      <a:r>
                        <a:rPr kumimoji="1" lang="en-US" altLang="ja-JP" sz="1200" b="0" dirty="0">
                          <a:solidFill>
                            <a:schemeClr val="tx1"/>
                          </a:solidFill>
                        </a:rPr>
                        <a:t>5</a:t>
                      </a:r>
                      <a:r>
                        <a:rPr kumimoji="1" lang="ja-JP" altLang="en-US" sz="1200" b="0" dirty="0">
                          <a:solidFill>
                            <a:schemeClr val="tx1"/>
                          </a:solidFill>
                        </a:rPr>
                        <a:t>件</a:t>
                      </a:r>
                      <a:endParaRPr kumimoji="1" lang="en-US" altLang="ja-JP" sz="1200" b="0" dirty="0">
                        <a:solidFill>
                          <a:schemeClr val="tx1"/>
                        </a:solidFill>
                      </a:endParaRPr>
                    </a:p>
                    <a:p>
                      <a:pPr algn="l"/>
                      <a:r>
                        <a:rPr kumimoji="1" lang="ja-JP" altLang="en-US" sz="1200" b="0" dirty="0">
                          <a:solidFill>
                            <a:schemeClr val="tx1"/>
                          </a:solidFill>
                        </a:rPr>
                        <a:t>実運用　</a:t>
                      </a:r>
                      <a:r>
                        <a:rPr kumimoji="1" lang="ja-JP" altLang="en-US" sz="1200" b="0" baseline="0" dirty="0">
                          <a:solidFill>
                            <a:schemeClr val="tx1"/>
                          </a:solidFill>
                        </a:rPr>
                        <a:t> </a:t>
                      </a:r>
                      <a:r>
                        <a:rPr kumimoji="1" lang="ja-JP" altLang="en-US" sz="1200" b="0" dirty="0">
                          <a:solidFill>
                            <a:schemeClr val="tx1"/>
                          </a:solidFill>
                        </a:rPr>
                        <a:t>：</a:t>
                      </a:r>
                      <a:r>
                        <a:rPr kumimoji="1" lang="en-US" altLang="ja-JP" sz="1200" b="0" dirty="0">
                          <a:solidFill>
                            <a:schemeClr val="tx1"/>
                          </a:solidFill>
                        </a:rPr>
                        <a:t>0</a:t>
                      </a:r>
                      <a:r>
                        <a:rPr kumimoji="1" lang="ja-JP" altLang="en-US" sz="1200" b="0" dirty="0">
                          <a:solidFill>
                            <a:schemeClr val="tx1"/>
                          </a:solidFill>
                        </a:rPr>
                        <a:t>件</a:t>
                      </a:r>
                    </a:p>
                  </a:txBody>
                  <a:tcPr anchor="ctr">
                    <a:lnL w="12700" cap="flat" cmpd="sng" algn="ctr">
                      <a:solidFill>
                        <a:schemeClr val="bg1"/>
                      </a:solidFill>
                      <a:prstDash val="solid"/>
                      <a:round/>
                      <a:headEnd type="none" w="med" len="med"/>
                      <a:tailEnd type="none" w="med" len="med"/>
                    </a:lnL>
                    <a:solidFill>
                      <a:schemeClr val="bg1">
                        <a:lumMod val="95000"/>
                      </a:schemeClr>
                    </a:solidFill>
                  </a:tcPr>
                </a:tc>
                <a:extLst>
                  <a:ext uri="{0D108BD9-81ED-4DB2-BD59-A6C34878D82A}">
                    <a16:rowId xmlns:a16="http://schemas.microsoft.com/office/drawing/2014/main" val="2045881120"/>
                  </a:ext>
                </a:extLst>
              </a:tr>
            </a:tbl>
          </a:graphicData>
        </a:graphic>
      </p:graphicFrame>
      <p:sp>
        <p:nvSpPr>
          <p:cNvPr id="32" name="正方形/長方形 31"/>
          <p:cNvSpPr/>
          <p:nvPr/>
        </p:nvSpPr>
        <p:spPr>
          <a:xfrm>
            <a:off x="7170083" y="2213474"/>
            <a:ext cx="2404750" cy="1452344"/>
          </a:xfrm>
          <a:prstGeom prst="rect">
            <a:avLst/>
          </a:prstGeom>
          <a:solidFill>
            <a:srgbClr val="D8E0F8">
              <a:alpha val="50196"/>
            </a:srgbClr>
          </a:solidFill>
          <a:ln w="12700">
            <a:solidFill>
              <a:schemeClr val="accent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171450" indent="-171450" defTabSz="609559">
              <a:buFont typeface="Arial" panose="020B0604020202020204" pitchFamily="34" charset="0"/>
              <a:buChar char="•"/>
              <a:defRPr/>
            </a:pPr>
            <a:r>
              <a:rPr lang="ja-JP" altLang="en-US" sz="1200" dirty="0">
                <a:solidFill>
                  <a:schemeClr val="tx1"/>
                </a:solidFill>
              </a:rPr>
              <a:t>政府主導でトラストフレームワークを策定</a:t>
            </a:r>
            <a:endParaRPr lang="en-US" altLang="ja-JP" sz="1200" dirty="0">
              <a:solidFill>
                <a:schemeClr val="tx1"/>
              </a:solidFill>
            </a:endParaRPr>
          </a:p>
          <a:p>
            <a:pPr marL="171450" indent="-171450" defTabSz="609559">
              <a:buFont typeface="Arial" panose="020B0604020202020204" pitchFamily="34" charset="0"/>
              <a:buChar char="•"/>
              <a:defRPr/>
            </a:pPr>
            <a:r>
              <a:rPr kumimoji="1" lang="ja-JP" altLang="en-US" sz="1200" dirty="0">
                <a:solidFill>
                  <a:schemeClr val="tx1"/>
                </a:solidFill>
              </a:rPr>
              <a:t>法的強制力、認定制度あり</a:t>
            </a:r>
            <a:endParaRPr kumimoji="1" lang="en-US" altLang="ja-JP" sz="1200" dirty="0">
              <a:solidFill>
                <a:schemeClr val="tx1"/>
              </a:solidFill>
            </a:endParaRPr>
          </a:p>
          <a:p>
            <a:pPr marL="171450" indent="-171450" defTabSz="609559">
              <a:buFont typeface="Arial" panose="020B0604020202020204" pitchFamily="34" charset="0"/>
              <a:buChar char="•"/>
              <a:defRPr/>
            </a:pPr>
            <a:r>
              <a:rPr kumimoji="1" lang="ja-JP" altLang="en-US" sz="1200" dirty="0">
                <a:solidFill>
                  <a:schemeClr val="tx1"/>
                </a:solidFill>
              </a:rPr>
              <a:t>トラストサービスにおけるステークホルダー、コンポーネントを規定している</a:t>
            </a:r>
          </a:p>
        </p:txBody>
      </p:sp>
      <p:sp>
        <p:nvSpPr>
          <p:cNvPr id="33" name="正方形/長方形 32"/>
          <p:cNvSpPr/>
          <p:nvPr/>
        </p:nvSpPr>
        <p:spPr>
          <a:xfrm>
            <a:off x="7174745" y="3710253"/>
            <a:ext cx="2404750" cy="1338221"/>
          </a:xfrm>
          <a:prstGeom prst="rect">
            <a:avLst/>
          </a:prstGeom>
          <a:solidFill>
            <a:srgbClr val="D8E0F8">
              <a:alpha val="50196"/>
            </a:srgbClr>
          </a:solidFill>
          <a:ln w="12700">
            <a:solidFill>
              <a:schemeClr val="accent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171450" indent="-171450" defTabSz="609559">
              <a:buFont typeface="Arial" panose="020B0604020202020204" pitchFamily="34" charset="0"/>
              <a:buChar char="•"/>
              <a:defRPr/>
            </a:pPr>
            <a:r>
              <a:rPr lang="en-US" altLang="ja-JP" sz="1200" dirty="0">
                <a:solidFill>
                  <a:srgbClr val="000000"/>
                </a:solidFill>
                <a:latin typeface="+mn-ea"/>
              </a:rPr>
              <a:t>SSI</a:t>
            </a:r>
            <a:r>
              <a:rPr lang="ja-JP" altLang="en-US" sz="1200" dirty="0">
                <a:solidFill>
                  <a:srgbClr val="000000"/>
                </a:solidFill>
                <a:latin typeface="+mn-ea"/>
              </a:rPr>
              <a:t>／</a:t>
            </a:r>
            <a:r>
              <a:rPr lang="en-US" altLang="ja-JP" sz="1200" dirty="0">
                <a:solidFill>
                  <a:srgbClr val="000000"/>
                </a:solidFill>
                <a:latin typeface="+mn-ea"/>
              </a:rPr>
              <a:t>DID</a:t>
            </a:r>
            <a:r>
              <a:rPr lang="ja-JP" altLang="en-US" sz="1200" dirty="0">
                <a:solidFill>
                  <a:srgbClr val="000000"/>
                </a:solidFill>
                <a:latin typeface="+mn-ea"/>
              </a:rPr>
              <a:t>実現に向けた政府支援が存在する</a:t>
            </a:r>
            <a:endParaRPr lang="en-US" altLang="ja-JP" sz="1200" dirty="0">
              <a:solidFill>
                <a:srgbClr val="000000"/>
              </a:solidFill>
              <a:latin typeface="+mn-ea"/>
            </a:endParaRPr>
          </a:p>
          <a:p>
            <a:pPr marL="171450" indent="-171450" defTabSz="609559">
              <a:buFont typeface="Arial" panose="020B0604020202020204" pitchFamily="34" charset="0"/>
              <a:buChar char="•"/>
              <a:defRPr/>
            </a:pPr>
            <a:r>
              <a:rPr lang="ja-JP" altLang="en-US" sz="1200" dirty="0">
                <a:solidFill>
                  <a:schemeClr val="tx1"/>
                </a:solidFill>
              </a:rPr>
              <a:t>多様な分野でユースケースの取り組まれている（</a:t>
            </a:r>
            <a:r>
              <a:rPr lang="en-US" altLang="ja-JP" sz="1200" dirty="0">
                <a:solidFill>
                  <a:schemeClr val="tx1"/>
                </a:solidFill>
              </a:rPr>
              <a:t>7</a:t>
            </a:r>
            <a:r>
              <a:rPr lang="ja-JP" altLang="en-US" sz="1200" dirty="0">
                <a:solidFill>
                  <a:schemeClr val="tx1"/>
                </a:solidFill>
              </a:rPr>
              <a:t>分野）</a:t>
            </a:r>
            <a:endParaRPr lang="en-US" altLang="ja-JP" sz="1200" dirty="0">
              <a:solidFill>
                <a:schemeClr val="tx1"/>
              </a:solidFill>
            </a:endParaRPr>
          </a:p>
          <a:p>
            <a:pPr marL="171450" indent="-171450" defTabSz="609559">
              <a:buFont typeface="Arial" panose="020B0604020202020204" pitchFamily="34" charset="0"/>
              <a:buChar char="•"/>
              <a:defRPr/>
            </a:pPr>
            <a:r>
              <a:rPr lang="ja-JP" altLang="en-US" sz="1200" dirty="0">
                <a:solidFill>
                  <a:schemeClr val="tx1"/>
                </a:solidFill>
              </a:rPr>
              <a:t>取り組みとしては</a:t>
            </a:r>
            <a:r>
              <a:rPr lang="en-US" altLang="ja-JP" sz="1200" dirty="0" err="1">
                <a:solidFill>
                  <a:schemeClr val="tx1"/>
                </a:solidFill>
              </a:rPr>
              <a:t>PoC</a:t>
            </a:r>
            <a:r>
              <a:rPr lang="ja-JP" altLang="en-US" sz="1200" dirty="0">
                <a:solidFill>
                  <a:schemeClr val="tx1"/>
                </a:solidFill>
              </a:rPr>
              <a:t>段階にある</a:t>
            </a:r>
            <a:endParaRPr kumimoji="1" lang="en-US" altLang="ja-JP" sz="1200" dirty="0">
              <a:solidFill>
                <a:schemeClr val="tx1"/>
              </a:solidFill>
            </a:endParaRPr>
          </a:p>
        </p:txBody>
      </p:sp>
      <p:sp>
        <p:nvSpPr>
          <p:cNvPr id="34" name="正方形/長方形 33"/>
          <p:cNvSpPr/>
          <p:nvPr/>
        </p:nvSpPr>
        <p:spPr>
          <a:xfrm>
            <a:off x="331788" y="5172706"/>
            <a:ext cx="9247708" cy="1174754"/>
          </a:xfrm>
          <a:prstGeom prst="rect">
            <a:avLst/>
          </a:prstGeom>
          <a:noFill/>
          <a:ln w="12700">
            <a:solidFill>
              <a:schemeClr val="accent4"/>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b" anchorCtr="0" forceAA="0" compatLnSpc="1">
            <a:prstTxWarp prst="textNoShape">
              <a:avLst/>
            </a:prstTxWarp>
            <a:noAutofit/>
          </a:bodyPr>
          <a:lstStyle/>
          <a:p>
            <a:pPr marL="285750" indent="-285750">
              <a:buFont typeface="Arial" panose="020B0604020202020204" pitchFamily="34" charset="0"/>
              <a:buChar char="•"/>
            </a:pPr>
            <a:r>
              <a:rPr kumimoji="1" lang="en-US" altLang="ja-JP" sz="1400" dirty="0">
                <a:solidFill>
                  <a:schemeClr val="tx1"/>
                </a:solidFill>
              </a:rPr>
              <a:t>EU</a:t>
            </a:r>
            <a:r>
              <a:rPr kumimoji="1" lang="ja-JP" altLang="en-US" sz="1400" dirty="0">
                <a:solidFill>
                  <a:schemeClr val="tx1"/>
                </a:solidFill>
              </a:rPr>
              <a:t>は</a:t>
            </a:r>
            <a:r>
              <a:rPr lang="ja-JP" altLang="en-US" sz="1400" dirty="0">
                <a:solidFill>
                  <a:schemeClr val="tx1"/>
                </a:solidFill>
              </a:rPr>
              <a:t>国家共同体として統一的な識別番号は持たず、政府（欧州委員会）の下、強制力を持ったトラストフレームワークによってデジタル</a:t>
            </a:r>
            <a:r>
              <a:rPr lang="en-US" altLang="ja-JP" sz="1400" dirty="0">
                <a:solidFill>
                  <a:schemeClr val="tx1"/>
                </a:solidFill>
              </a:rPr>
              <a:t>ID</a:t>
            </a:r>
            <a:r>
              <a:rPr lang="ja-JP" altLang="en-US" sz="1400" dirty="0">
                <a:solidFill>
                  <a:schemeClr val="tx1"/>
                </a:solidFill>
              </a:rPr>
              <a:t>及び関連サービス、コンポーネントに加盟国間での一定の相互運用性を担保するとともに、認定制度でその準拠にインセンティブを与えている</a:t>
            </a:r>
            <a:endParaRPr lang="en-US" altLang="ja-JP" sz="1400" dirty="0">
              <a:solidFill>
                <a:schemeClr val="tx1"/>
              </a:solidFill>
            </a:endParaRPr>
          </a:p>
          <a:p>
            <a:pPr marL="285750" indent="-285750">
              <a:buFont typeface="Arial" panose="020B0604020202020204" pitchFamily="34" charset="0"/>
              <a:buChar char="•"/>
            </a:pPr>
            <a:r>
              <a:rPr lang="en-US" altLang="ja-JP" sz="1400" dirty="0">
                <a:solidFill>
                  <a:schemeClr val="tx1"/>
                </a:solidFill>
              </a:rPr>
              <a:t>SSI</a:t>
            </a:r>
            <a:r>
              <a:rPr lang="ja-JP" altLang="en-US" sz="1400" dirty="0">
                <a:solidFill>
                  <a:schemeClr val="tx1"/>
                </a:solidFill>
              </a:rPr>
              <a:t>の実現を標榜する</a:t>
            </a:r>
            <a:r>
              <a:rPr lang="en-US" altLang="ja-JP" sz="1400" dirty="0">
                <a:solidFill>
                  <a:schemeClr val="tx1"/>
                </a:solidFill>
              </a:rPr>
              <a:t>EUDIW</a:t>
            </a:r>
            <a:r>
              <a:rPr lang="ja-JP" altLang="en-US" sz="1400" dirty="0">
                <a:solidFill>
                  <a:schemeClr val="tx1"/>
                </a:solidFill>
              </a:rPr>
              <a:t>や</a:t>
            </a:r>
            <a:r>
              <a:rPr lang="en-US" altLang="ja-JP" sz="1400" dirty="0">
                <a:solidFill>
                  <a:schemeClr val="tx1"/>
                </a:solidFill>
              </a:rPr>
              <a:t>ESSIF</a:t>
            </a:r>
            <a:r>
              <a:rPr lang="ja-JP" altLang="en-US" sz="1400" dirty="0">
                <a:solidFill>
                  <a:schemeClr val="tx1"/>
                </a:solidFill>
              </a:rPr>
              <a:t>等開発プログラムの実施など、政府として</a:t>
            </a:r>
            <a:r>
              <a:rPr lang="en-US" altLang="ja-JP" sz="1400" dirty="0">
                <a:solidFill>
                  <a:schemeClr val="tx1"/>
                </a:solidFill>
              </a:rPr>
              <a:t>SSI</a:t>
            </a:r>
            <a:r>
              <a:rPr lang="ja-JP" altLang="en-US" sz="1400" dirty="0">
                <a:solidFill>
                  <a:schemeClr val="tx1"/>
                </a:solidFill>
              </a:rPr>
              <a:t>／</a:t>
            </a:r>
            <a:r>
              <a:rPr lang="en-US" altLang="ja-JP" sz="1400" dirty="0">
                <a:solidFill>
                  <a:schemeClr val="tx1"/>
                </a:solidFill>
              </a:rPr>
              <a:t>DID</a:t>
            </a:r>
            <a:r>
              <a:rPr lang="ja-JP" altLang="en-US" sz="1400" dirty="0">
                <a:solidFill>
                  <a:schemeClr val="tx1"/>
                </a:solidFill>
              </a:rPr>
              <a:t>の実現に注力している</a:t>
            </a:r>
            <a:endParaRPr lang="en-US" altLang="ja-JP" sz="1400" dirty="0">
              <a:solidFill>
                <a:schemeClr val="tx1"/>
              </a:solidFill>
            </a:endParaRPr>
          </a:p>
        </p:txBody>
      </p:sp>
      <p:sp>
        <p:nvSpPr>
          <p:cNvPr id="35" name="正方形/長方形 34"/>
          <p:cNvSpPr/>
          <p:nvPr/>
        </p:nvSpPr>
        <p:spPr>
          <a:xfrm>
            <a:off x="331489" y="5172706"/>
            <a:ext cx="1993131" cy="259177"/>
          </a:xfrm>
          <a:prstGeom prst="rect">
            <a:avLst/>
          </a:prstGeom>
          <a:solidFill>
            <a:srgbClr val="C00000"/>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ja-JP" altLang="en-US" sz="1400" b="1" dirty="0">
                <a:solidFill>
                  <a:schemeClr val="bg1"/>
                </a:solidFill>
              </a:rPr>
              <a:t>デジタル</a:t>
            </a:r>
            <a:r>
              <a:rPr kumimoji="1" lang="en-US" altLang="ja-JP" sz="1400" b="1" dirty="0">
                <a:solidFill>
                  <a:schemeClr val="bg1"/>
                </a:solidFill>
              </a:rPr>
              <a:t>ID</a:t>
            </a:r>
            <a:r>
              <a:rPr kumimoji="1" lang="ja-JP" altLang="en-US" sz="1400" b="1" dirty="0">
                <a:solidFill>
                  <a:schemeClr val="bg1"/>
                </a:solidFill>
              </a:rPr>
              <a:t>政策の方向性</a:t>
            </a:r>
          </a:p>
        </p:txBody>
      </p:sp>
      <p:sp>
        <p:nvSpPr>
          <p:cNvPr id="36" name="正方形/長方形 35"/>
          <p:cNvSpPr/>
          <p:nvPr/>
        </p:nvSpPr>
        <p:spPr>
          <a:xfrm>
            <a:off x="331788" y="692150"/>
            <a:ext cx="6770761" cy="316698"/>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ja-JP" altLang="en-US" sz="1400" b="1" dirty="0">
                <a:solidFill>
                  <a:schemeClr val="bg1"/>
                </a:solidFill>
              </a:rPr>
              <a:t>調査結果</a:t>
            </a:r>
            <a:endParaRPr kumimoji="1" lang="ja-JP" altLang="en-US" sz="1400" b="1" dirty="0">
              <a:solidFill>
                <a:schemeClr val="bg1"/>
              </a:solidFill>
            </a:endParaRPr>
          </a:p>
        </p:txBody>
      </p:sp>
      <p:sp>
        <p:nvSpPr>
          <p:cNvPr id="37" name="正方形/長方形 36"/>
          <p:cNvSpPr/>
          <p:nvPr/>
        </p:nvSpPr>
        <p:spPr>
          <a:xfrm>
            <a:off x="7165420" y="692150"/>
            <a:ext cx="2409091" cy="316698"/>
          </a:xfrm>
          <a:prstGeom prst="rect">
            <a:avLst/>
          </a:prstGeom>
          <a:solidFill>
            <a:schemeClr val="accent1"/>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ja-JP" altLang="en-US" sz="1400" b="1" dirty="0">
                <a:solidFill>
                  <a:schemeClr val="bg1"/>
                </a:solidFill>
              </a:rPr>
              <a:t>結論</a:t>
            </a:r>
          </a:p>
        </p:txBody>
      </p:sp>
    </p:spTree>
    <p:extLst>
      <p:ext uri="{BB962C8B-B14F-4D97-AF65-F5344CB8AC3E}">
        <p14:creationId xmlns:p14="http://schemas.microsoft.com/office/powerpoint/2010/main" val="4224286651"/>
      </p:ext>
    </p:extLst>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タイトル 7"/>
          <p:cNvSpPr>
            <a:spLocks noGrp="1"/>
          </p:cNvSpPr>
          <p:nvPr>
            <p:ph type="title"/>
          </p:nvPr>
        </p:nvSpPr>
        <p:spPr>
          <a:xfrm>
            <a:off x="331490" y="164692"/>
            <a:ext cx="9243021" cy="497459"/>
          </a:xfrm>
        </p:spPr>
        <p:txBody>
          <a:bodyPr>
            <a:normAutofit fontScale="90000"/>
          </a:bodyPr>
          <a:lstStyle/>
          <a:p>
            <a:r>
              <a:rPr lang="en-US" altLang="ja-JP" sz="1100" dirty="0" smtClean="0">
                <a:solidFill>
                  <a:srgbClr val="002060"/>
                </a:solidFill>
              </a:rPr>
              <a:t>4.1</a:t>
            </a:r>
            <a:r>
              <a:rPr lang="ja-JP" altLang="en-US" sz="1100" dirty="0" smtClean="0">
                <a:solidFill>
                  <a:srgbClr val="002060"/>
                </a:solidFill>
              </a:rPr>
              <a:t>　調査</a:t>
            </a:r>
            <a:r>
              <a:rPr lang="ja-JP" altLang="en-US" sz="1100" dirty="0">
                <a:solidFill>
                  <a:srgbClr val="002060"/>
                </a:solidFill>
              </a:rPr>
              <a:t>テーマを総括した各国のデジタル</a:t>
            </a:r>
            <a:r>
              <a:rPr lang="en-US" altLang="ja-JP" sz="1100" dirty="0">
                <a:solidFill>
                  <a:srgbClr val="002060"/>
                </a:solidFill>
              </a:rPr>
              <a:t>ID</a:t>
            </a:r>
            <a:r>
              <a:rPr lang="ja-JP" altLang="en-US" sz="1100" dirty="0">
                <a:solidFill>
                  <a:srgbClr val="002060"/>
                </a:solidFill>
              </a:rPr>
              <a:t>政策の方向性</a:t>
            </a:r>
            <a:r>
              <a:rPr lang="en-US" altLang="ja-JP" sz="1100" dirty="0">
                <a:solidFill>
                  <a:srgbClr val="002060"/>
                </a:solidFill>
              </a:rPr>
              <a:t/>
            </a:r>
            <a:br>
              <a:rPr lang="en-US" altLang="ja-JP" sz="1100" dirty="0">
                <a:solidFill>
                  <a:srgbClr val="002060"/>
                </a:solidFill>
              </a:rPr>
            </a:br>
            <a:r>
              <a:rPr lang="ja-JP" altLang="en-US" sz="2000" dirty="0">
                <a:solidFill>
                  <a:srgbClr val="002060"/>
                </a:solidFill>
              </a:rPr>
              <a:t>ドイツ</a:t>
            </a:r>
            <a:endParaRPr lang="ja-JP" altLang="en-US" sz="3100" b="1" spc="0" dirty="0">
              <a:solidFill>
                <a:srgbClr val="002060"/>
              </a:solidFill>
            </a:endParaRPr>
          </a:p>
        </p:txBody>
      </p:sp>
      <p:sp>
        <p:nvSpPr>
          <p:cNvPr id="3" name="正方形/長方形 2"/>
          <p:cNvSpPr/>
          <p:nvPr/>
        </p:nvSpPr>
        <p:spPr>
          <a:xfrm>
            <a:off x="331788" y="1046824"/>
            <a:ext cx="1178035" cy="1122215"/>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zh-TW" altLang="en-US" sz="1400" b="1" dirty="0" smtClean="0">
                <a:solidFill>
                  <a:schemeClr val="bg1"/>
                </a:solidFill>
              </a:rPr>
              <a:t>共通識別番号</a:t>
            </a:r>
            <a:endParaRPr kumimoji="1" lang="en-US" altLang="ja-JP" sz="1400" b="1" dirty="0">
              <a:solidFill>
                <a:schemeClr val="bg1"/>
              </a:solidFill>
            </a:endParaRPr>
          </a:p>
          <a:p>
            <a:pPr algn="ctr"/>
            <a:r>
              <a:rPr lang="ja-JP" altLang="en-US" sz="1400" b="1" dirty="0">
                <a:solidFill>
                  <a:schemeClr val="bg1"/>
                </a:solidFill>
              </a:rPr>
              <a:t>デジタル</a:t>
            </a:r>
            <a:r>
              <a:rPr lang="en-US" altLang="ja-JP" sz="1400" b="1" dirty="0">
                <a:solidFill>
                  <a:schemeClr val="bg1"/>
                </a:solidFill>
              </a:rPr>
              <a:t>ID</a:t>
            </a:r>
            <a:endParaRPr kumimoji="1" lang="ja-JP" altLang="en-US" sz="1400" b="1" dirty="0">
              <a:solidFill>
                <a:schemeClr val="bg1"/>
              </a:solidFill>
            </a:endParaRPr>
          </a:p>
        </p:txBody>
      </p:sp>
      <p:sp>
        <p:nvSpPr>
          <p:cNvPr id="4" name="正方形/長方形 3"/>
          <p:cNvSpPr/>
          <p:nvPr/>
        </p:nvSpPr>
        <p:spPr>
          <a:xfrm>
            <a:off x="331489" y="2213473"/>
            <a:ext cx="1178035" cy="1351973"/>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ja-JP" altLang="en-US" sz="1400" b="1" dirty="0">
                <a:solidFill>
                  <a:schemeClr val="bg1"/>
                </a:solidFill>
              </a:rPr>
              <a:t>トラスト</a:t>
            </a:r>
            <a:endParaRPr kumimoji="1" lang="en-US" altLang="ja-JP" sz="1400" b="1" dirty="0">
              <a:solidFill>
                <a:schemeClr val="bg1"/>
              </a:solidFill>
            </a:endParaRPr>
          </a:p>
          <a:p>
            <a:pPr algn="ctr"/>
            <a:r>
              <a:rPr kumimoji="1" lang="ja-JP" altLang="en-US" sz="1400" b="1" dirty="0">
                <a:solidFill>
                  <a:schemeClr val="bg1"/>
                </a:solidFill>
              </a:rPr>
              <a:t>フレームワーク</a:t>
            </a:r>
            <a:endParaRPr kumimoji="1" lang="en-US" altLang="ja-JP" sz="1400" b="1" dirty="0">
              <a:solidFill>
                <a:schemeClr val="bg1"/>
              </a:solidFill>
            </a:endParaRPr>
          </a:p>
          <a:p>
            <a:pPr algn="ctr"/>
            <a:r>
              <a:rPr lang="ja-JP" altLang="en-US" sz="1400" b="1" dirty="0">
                <a:solidFill>
                  <a:schemeClr val="bg1"/>
                </a:solidFill>
              </a:rPr>
              <a:t>の策定状況</a:t>
            </a:r>
            <a:endParaRPr kumimoji="1" lang="ja-JP" altLang="en-US" sz="1400" b="1" dirty="0">
              <a:solidFill>
                <a:schemeClr val="bg1"/>
              </a:solidFill>
            </a:endParaRPr>
          </a:p>
        </p:txBody>
      </p:sp>
      <p:sp>
        <p:nvSpPr>
          <p:cNvPr id="5" name="正方形/長方形 4"/>
          <p:cNvSpPr/>
          <p:nvPr/>
        </p:nvSpPr>
        <p:spPr>
          <a:xfrm>
            <a:off x="331191" y="3609880"/>
            <a:ext cx="1178333" cy="1472769"/>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en-US" altLang="ja-JP" sz="1400" b="1" dirty="0">
                <a:solidFill>
                  <a:schemeClr val="bg1"/>
                </a:solidFill>
              </a:rPr>
              <a:t>SSI</a:t>
            </a:r>
            <a:r>
              <a:rPr kumimoji="1" lang="ja-JP" altLang="en-US" sz="1400" b="1" dirty="0">
                <a:solidFill>
                  <a:schemeClr val="bg1"/>
                </a:solidFill>
              </a:rPr>
              <a:t>／</a:t>
            </a:r>
            <a:r>
              <a:rPr kumimoji="1" lang="en-US" altLang="ja-JP" sz="1400" b="1" dirty="0">
                <a:solidFill>
                  <a:schemeClr val="bg1"/>
                </a:solidFill>
              </a:rPr>
              <a:t>DID</a:t>
            </a:r>
          </a:p>
          <a:p>
            <a:pPr algn="ctr"/>
            <a:r>
              <a:rPr kumimoji="1" lang="ja-JP" altLang="en-US" sz="1400" b="1" dirty="0">
                <a:solidFill>
                  <a:schemeClr val="bg1"/>
                </a:solidFill>
              </a:rPr>
              <a:t>に関する</a:t>
            </a:r>
            <a:endParaRPr kumimoji="1" lang="en-US" altLang="ja-JP" sz="1400" b="1" dirty="0">
              <a:solidFill>
                <a:schemeClr val="bg1"/>
              </a:solidFill>
            </a:endParaRPr>
          </a:p>
          <a:p>
            <a:pPr algn="ctr"/>
            <a:r>
              <a:rPr lang="ja-JP" altLang="en-US" sz="1400" b="1" dirty="0">
                <a:solidFill>
                  <a:schemeClr val="bg1"/>
                </a:solidFill>
              </a:rPr>
              <a:t>取り組み・</a:t>
            </a:r>
            <a:endParaRPr lang="en-US" altLang="ja-JP" sz="1400" b="1" dirty="0">
              <a:solidFill>
                <a:schemeClr val="bg1"/>
              </a:solidFill>
            </a:endParaRPr>
          </a:p>
          <a:p>
            <a:pPr algn="ctr"/>
            <a:r>
              <a:rPr lang="ja-JP" altLang="en-US" sz="1400" b="1" dirty="0">
                <a:solidFill>
                  <a:schemeClr val="bg1"/>
                </a:solidFill>
              </a:rPr>
              <a:t>ユースケース</a:t>
            </a:r>
            <a:endParaRPr kumimoji="1" lang="ja-JP" altLang="en-US" sz="1400" b="1" baseline="30000" dirty="0">
              <a:solidFill>
                <a:schemeClr val="bg1"/>
              </a:solidFill>
            </a:endParaRPr>
          </a:p>
        </p:txBody>
      </p:sp>
      <p:sp>
        <p:nvSpPr>
          <p:cNvPr id="7" name="正方形/長方形 6"/>
          <p:cNvSpPr/>
          <p:nvPr/>
        </p:nvSpPr>
        <p:spPr>
          <a:xfrm>
            <a:off x="1582019" y="1046825"/>
            <a:ext cx="5520530" cy="1122214"/>
          </a:xfrm>
          <a:prstGeom prst="rect">
            <a:avLst/>
          </a:prstGeom>
          <a:noFill/>
          <a:ln w="12700">
            <a:solidFill>
              <a:schemeClr val="accent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171450" indent="-171450">
              <a:buFont typeface="Arial" panose="020B0604020202020204" pitchFamily="34" charset="0"/>
              <a:buChar char="•"/>
            </a:pPr>
            <a:r>
              <a:rPr lang="ja-JP" altLang="en-US" sz="1200" b="1" u="sng" dirty="0">
                <a:solidFill>
                  <a:schemeClr val="accent2">
                    <a:lumMod val="75000"/>
                    <a:lumOff val="25000"/>
                  </a:schemeClr>
                </a:solidFill>
                <a:latin typeface="+mn-ea"/>
              </a:rPr>
              <a:t>行政分野ごとに異なる個人識別番号を用いている</a:t>
            </a:r>
            <a:r>
              <a:rPr lang="ja-JP" altLang="en-US" sz="1200" dirty="0">
                <a:solidFill>
                  <a:schemeClr val="tx1"/>
                </a:solidFill>
                <a:latin typeface="+mn-ea"/>
              </a:rPr>
              <a:t>が、</a:t>
            </a:r>
            <a:r>
              <a:rPr lang="en-US" altLang="ja-JP" sz="1200" dirty="0">
                <a:solidFill>
                  <a:schemeClr val="tx1"/>
                </a:solidFill>
                <a:latin typeface="+mn-ea"/>
              </a:rPr>
              <a:t>2021</a:t>
            </a:r>
            <a:r>
              <a:rPr lang="ja-JP" altLang="en-US" sz="1200" dirty="0">
                <a:solidFill>
                  <a:schemeClr val="tx1"/>
                </a:solidFill>
                <a:latin typeface="+mn-ea"/>
              </a:rPr>
              <a:t>年</a:t>
            </a:r>
            <a:r>
              <a:rPr lang="en-US" altLang="ja-JP" sz="1200" dirty="0">
                <a:solidFill>
                  <a:schemeClr val="tx1"/>
                </a:solidFill>
                <a:latin typeface="+mn-ea"/>
              </a:rPr>
              <a:t>4</a:t>
            </a:r>
            <a:r>
              <a:rPr lang="ja-JP" altLang="en-US" sz="1200" dirty="0">
                <a:solidFill>
                  <a:schemeClr val="tx1"/>
                </a:solidFill>
                <a:latin typeface="+mn-ea"/>
              </a:rPr>
              <a:t>月に公布された登録現代化法に基づき一定の制約の元で</a:t>
            </a:r>
            <a:r>
              <a:rPr lang="ja-JP" altLang="en-US" sz="1200" b="1" u="sng" dirty="0">
                <a:solidFill>
                  <a:schemeClr val="accent2">
                    <a:lumMod val="75000"/>
                    <a:lumOff val="25000"/>
                  </a:schemeClr>
                </a:solidFill>
                <a:latin typeface="+mn-ea"/>
              </a:rPr>
              <a:t>租税識別番号を行政分野横断で活用できる仕組みの整備</a:t>
            </a:r>
            <a:r>
              <a:rPr lang="ja-JP" altLang="en-US" sz="1200" dirty="0">
                <a:solidFill>
                  <a:schemeClr val="tx1"/>
                </a:solidFill>
                <a:latin typeface="+mn-ea"/>
              </a:rPr>
              <a:t>が進められている</a:t>
            </a:r>
            <a:endParaRPr lang="en-US" altLang="ja-JP" sz="1200" dirty="0">
              <a:solidFill>
                <a:schemeClr val="tx1"/>
              </a:solidFill>
              <a:latin typeface="+mn-ea"/>
            </a:endParaRPr>
          </a:p>
          <a:p>
            <a:pPr marL="171450" indent="-171450">
              <a:buFont typeface="Arial" panose="020B0604020202020204" pitchFamily="34" charset="0"/>
              <a:buChar char="•"/>
            </a:pPr>
            <a:r>
              <a:rPr lang="en-US" altLang="ja-JP" sz="1200" b="1" u="sng" dirty="0">
                <a:solidFill>
                  <a:schemeClr val="accent2">
                    <a:lumMod val="75000"/>
                    <a:lumOff val="25000"/>
                  </a:schemeClr>
                </a:solidFill>
                <a:latin typeface="+mn-ea"/>
              </a:rPr>
              <a:t>eID</a:t>
            </a:r>
            <a:r>
              <a:rPr lang="ja-JP" altLang="en-US" sz="1200" b="1" u="sng" dirty="0">
                <a:solidFill>
                  <a:schemeClr val="accent2">
                    <a:lumMod val="75000"/>
                    <a:lumOff val="25000"/>
                  </a:schemeClr>
                </a:solidFill>
                <a:latin typeface="+mn-ea"/>
              </a:rPr>
              <a:t>カードが</a:t>
            </a:r>
            <a:r>
              <a:rPr lang="en-US" altLang="ja-JP" sz="1200" b="1" u="sng" dirty="0">
                <a:solidFill>
                  <a:schemeClr val="accent2">
                    <a:lumMod val="75000"/>
                    <a:lumOff val="25000"/>
                  </a:schemeClr>
                </a:solidFill>
                <a:latin typeface="+mn-ea"/>
              </a:rPr>
              <a:t>2010</a:t>
            </a:r>
            <a:r>
              <a:rPr lang="ja-JP" altLang="en-US" sz="1200" b="1" u="sng" dirty="0">
                <a:solidFill>
                  <a:schemeClr val="accent2">
                    <a:lumMod val="75000"/>
                    <a:lumOff val="25000"/>
                  </a:schemeClr>
                </a:solidFill>
                <a:latin typeface="+mn-ea"/>
              </a:rPr>
              <a:t>年から導入されており、</a:t>
            </a:r>
            <a:r>
              <a:rPr lang="en-US" altLang="ja-JP" sz="1200" b="1" u="sng" dirty="0">
                <a:solidFill>
                  <a:schemeClr val="accent2">
                    <a:lumMod val="75000"/>
                    <a:lumOff val="25000"/>
                  </a:schemeClr>
                </a:solidFill>
                <a:latin typeface="+mn-ea"/>
              </a:rPr>
              <a:t>16</a:t>
            </a:r>
            <a:r>
              <a:rPr lang="ja-JP" altLang="en-US" sz="1200" b="1" u="sng" dirty="0">
                <a:solidFill>
                  <a:schemeClr val="accent2">
                    <a:lumMod val="75000"/>
                    <a:lumOff val="25000"/>
                  </a:schemeClr>
                </a:solidFill>
                <a:latin typeface="+mn-ea"/>
              </a:rPr>
              <a:t>歳以上のドイツ国民に対して取得が義務付けられている</a:t>
            </a:r>
            <a:endParaRPr lang="ja-JP" altLang="en-US" sz="1200" dirty="0">
              <a:solidFill>
                <a:schemeClr val="tx1"/>
              </a:solidFill>
              <a:latin typeface="+mn-ea"/>
            </a:endParaRPr>
          </a:p>
        </p:txBody>
      </p:sp>
      <p:sp>
        <p:nvSpPr>
          <p:cNvPr id="9" name="正方形/長方形 8"/>
          <p:cNvSpPr/>
          <p:nvPr/>
        </p:nvSpPr>
        <p:spPr>
          <a:xfrm>
            <a:off x="7174745" y="1046825"/>
            <a:ext cx="2404750" cy="1122214"/>
          </a:xfrm>
          <a:prstGeom prst="rect">
            <a:avLst/>
          </a:prstGeom>
          <a:solidFill>
            <a:srgbClr val="D8E0F8">
              <a:alpha val="50196"/>
            </a:srgbClr>
          </a:solidFill>
          <a:ln w="12700">
            <a:solidFill>
              <a:schemeClr val="accent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171450" indent="-171450" defTabSz="609559">
              <a:buFont typeface="Arial" panose="020B0604020202020204" pitchFamily="34" charset="0"/>
              <a:buChar char="•"/>
              <a:defRPr/>
            </a:pPr>
            <a:r>
              <a:rPr lang="ja-JP" altLang="en-US" sz="1200" dirty="0">
                <a:solidFill>
                  <a:schemeClr val="tx1"/>
                </a:solidFill>
              </a:rPr>
              <a:t>統一的な識別制度を持たない</a:t>
            </a:r>
            <a:endParaRPr lang="en-US" altLang="ja-JP" sz="1200" dirty="0">
              <a:solidFill>
                <a:schemeClr val="tx1"/>
              </a:solidFill>
            </a:endParaRPr>
          </a:p>
          <a:p>
            <a:pPr marL="171450" indent="-171450" defTabSz="609559">
              <a:buFont typeface="Arial" panose="020B0604020202020204" pitchFamily="34" charset="0"/>
              <a:buChar char="•"/>
              <a:defRPr/>
            </a:pPr>
            <a:r>
              <a:rPr lang="ja-JP" altLang="en-US" sz="1200" dirty="0">
                <a:solidFill>
                  <a:schemeClr val="tx1"/>
                </a:solidFill>
              </a:rPr>
              <a:t>デジタル</a:t>
            </a:r>
            <a:r>
              <a:rPr lang="en-US" altLang="ja-JP" sz="1200" dirty="0">
                <a:solidFill>
                  <a:schemeClr val="tx1"/>
                </a:solidFill>
              </a:rPr>
              <a:t>ID</a:t>
            </a:r>
            <a:r>
              <a:rPr lang="ja-JP" altLang="en-US" sz="1200" dirty="0">
                <a:solidFill>
                  <a:schemeClr val="tx1"/>
                </a:solidFill>
              </a:rPr>
              <a:t>の運用については</a:t>
            </a:r>
            <a:r>
              <a:rPr lang="en-US" altLang="ja-JP" sz="1200" dirty="0">
                <a:solidFill>
                  <a:schemeClr val="tx1"/>
                </a:solidFill>
              </a:rPr>
              <a:t>eIDAS</a:t>
            </a:r>
            <a:r>
              <a:rPr lang="ja-JP" altLang="en-US" sz="1200" dirty="0">
                <a:solidFill>
                  <a:schemeClr val="tx1"/>
                </a:solidFill>
              </a:rPr>
              <a:t>に準拠している</a:t>
            </a:r>
            <a:endParaRPr lang="en-US" altLang="ja-JP" sz="1200" dirty="0">
              <a:solidFill>
                <a:schemeClr val="tx1"/>
              </a:solidFill>
            </a:endParaRPr>
          </a:p>
        </p:txBody>
      </p:sp>
      <p:sp>
        <p:nvSpPr>
          <p:cNvPr id="10" name="正方形/長方形 9"/>
          <p:cNvSpPr/>
          <p:nvPr/>
        </p:nvSpPr>
        <p:spPr>
          <a:xfrm>
            <a:off x="1582019" y="2213474"/>
            <a:ext cx="5520530" cy="1351973"/>
          </a:xfrm>
          <a:prstGeom prst="rect">
            <a:avLst/>
          </a:prstGeom>
          <a:noFill/>
          <a:ln w="12700">
            <a:solidFill>
              <a:schemeClr val="accent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r>
              <a:rPr lang="en-US" altLang="ja-JP" sz="1200" b="1" u="sng" dirty="0" err="1">
                <a:solidFill>
                  <a:schemeClr val="tx1"/>
                </a:solidFill>
              </a:rPr>
              <a:t>IDunion</a:t>
            </a:r>
            <a:r>
              <a:rPr lang="en-US" altLang="ja-JP" sz="1200" b="1" u="sng" dirty="0">
                <a:solidFill>
                  <a:schemeClr val="tx1"/>
                </a:solidFill>
              </a:rPr>
              <a:t> Network</a:t>
            </a:r>
          </a:p>
          <a:p>
            <a:pPr marL="171450" indent="-171450">
              <a:buFont typeface="Arial" panose="020B0604020202020204" pitchFamily="34" charset="0"/>
              <a:buChar char="•"/>
            </a:pPr>
            <a:r>
              <a:rPr lang="ja-JP" altLang="en-US" sz="1200" dirty="0">
                <a:solidFill>
                  <a:schemeClr val="tx1"/>
                </a:solidFill>
              </a:rPr>
              <a:t>ネットワーク上でのトラストを確立する方法を簡素化・標準化することを目的として、テクノロジーと、ガバナンスを</a:t>
            </a:r>
            <a:r>
              <a:rPr lang="en-US" altLang="ja-JP" sz="1200" b="1" u="sng" dirty="0">
                <a:solidFill>
                  <a:schemeClr val="accent2">
                    <a:lumMod val="75000"/>
                    <a:lumOff val="25000"/>
                  </a:schemeClr>
                </a:solidFill>
              </a:rPr>
              <a:t>TCP/IP</a:t>
            </a:r>
            <a:r>
              <a:rPr lang="ja-JP" altLang="en-US" sz="1200" b="1" u="sng" dirty="0">
                <a:solidFill>
                  <a:schemeClr val="accent2">
                    <a:lumMod val="75000"/>
                    <a:lumOff val="25000"/>
                  </a:schemeClr>
                </a:solidFill>
              </a:rPr>
              <a:t>スタックの構造に着想を得た</a:t>
            </a:r>
            <a:r>
              <a:rPr lang="en-US" altLang="ja-JP" sz="1200" b="1" u="sng" dirty="0">
                <a:solidFill>
                  <a:schemeClr val="accent2">
                    <a:lumMod val="75000"/>
                    <a:lumOff val="25000"/>
                  </a:schemeClr>
                </a:solidFill>
              </a:rPr>
              <a:t>4</a:t>
            </a:r>
            <a:r>
              <a:rPr lang="ja-JP" altLang="en-US" sz="1200" b="1" u="sng" dirty="0">
                <a:solidFill>
                  <a:schemeClr val="accent2">
                    <a:lumMod val="75000"/>
                    <a:lumOff val="25000"/>
                  </a:schemeClr>
                </a:solidFill>
              </a:rPr>
              <a:t>層で整理</a:t>
            </a:r>
            <a:r>
              <a:rPr lang="ja-JP" altLang="en-US" sz="1200" dirty="0">
                <a:solidFill>
                  <a:schemeClr val="tx1"/>
                </a:solidFill>
              </a:rPr>
              <a:t>している</a:t>
            </a:r>
          </a:p>
          <a:p>
            <a:pPr marL="171450" indent="-171450">
              <a:buFont typeface="Arial" panose="020B0604020202020204" pitchFamily="34" charset="0"/>
              <a:buChar char="•"/>
            </a:pPr>
            <a:r>
              <a:rPr lang="ja-JP" altLang="en-US" sz="1200" b="1" u="sng" dirty="0">
                <a:solidFill>
                  <a:schemeClr val="accent2">
                    <a:lumMod val="75000"/>
                    <a:lumOff val="25000"/>
                  </a:schemeClr>
                </a:solidFill>
              </a:rPr>
              <a:t>官民共同で策定され、その準拠は任意であり認定などの仕組みは無い</a:t>
            </a:r>
            <a:endParaRPr lang="en-US" altLang="ja-JP" sz="1200" b="1" u="sng" dirty="0">
              <a:solidFill>
                <a:schemeClr val="accent2">
                  <a:lumMod val="75000"/>
                  <a:lumOff val="25000"/>
                </a:schemeClr>
              </a:solidFill>
            </a:endParaRPr>
          </a:p>
          <a:p>
            <a:pPr marL="171450" indent="-171450">
              <a:buFont typeface="Arial" panose="020B0604020202020204" pitchFamily="34" charset="0"/>
              <a:buChar char="•"/>
            </a:pPr>
            <a:r>
              <a:rPr lang="ja-JP" altLang="en-US" sz="1200" dirty="0">
                <a:solidFill>
                  <a:schemeClr val="tx1"/>
                </a:solidFill>
              </a:rPr>
              <a:t>ステークホルダー・プロセス・ガバナンスについて規定され、</a:t>
            </a:r>
            <a:r>
              <a:rPr lang="ja-JP" altLang="en-US" sz="1200" b="1" u="sng" dirty="0">
                <a:solidFill>
                  <a:schemeClr val="accent2">
                    <a:lumMod val="75000"/>
                    <a:lumOff val="25000"/>
                  </a:schemeClr>
                </a:solidFill>
              </a:rPr>
              <a:t>ブロックチェーンや</a:t>
            </a:r>
            <a:r>
              <a:rPr lang="en-US" altLang="ja-JP" sz="1200" b="1" u="sng" dirty="0">
                <a:solidFill>
                  <a:schemeClr val="accent2">
                    <a:lumMod val="75000"/>
                    <a:lumOff val="25000"/>
                  </a:schemeClr>
                </a:solidFill>
              </a:rPr>
              <a:t>DLT</a:t>
            </a:r>
            <a:r>
              <a:rPr lang="ja-JP" altLang="en-US" sz="1200" b="1" u="sng" dirty="0" err="1">
                <a:solidFill>
                  <a:schemeClr val="accent2">
                    <a:lumMod val="75000"/>
                    <a:lumOff val="25000"/>
                  </a:schemeClr>
                </a:solidFill>
              </a:rPr>
              <a:t>、</a:t>
            </a:r>
            <a:r>
              <a:rPr lang="en-US" altLang="ja-JP" sz="1200" b="1" u="sng" dirty="0">
                <a:solidFill>
                  <a:schemeClr val="accent2">
                    <a:lumMod val="75000"/>
                    <a:lumOff val="25000"/>
                  </a:schemeClr>
                </a:solidFill>
              </a:rPr>
              <a:t>DIDs</a:t>
            </a:r>
            <a:r>
              <a:rPr lang="ja-JP" altLang="en-US" sz="1200" b="1" u="sng" dirty="0">
                <a:solidFill>
                  <a:schemeClr val="accent2">
                    <a:lumMod val="75000"/>
                    <a:lumOff val="25000"/>
                  </a:schemeClr>
                </a:solidFill>
              </a:rPr>
              <a:t>（</a:t>
            </a:r>
            <a:r>
              <a:rPr lang="en-US" altLang="ja-JP" sz="1200" b="1" u="sng" dirty="0">
                <a:solidFill>
                  <a:schemeClr val="accent2">
                    <a:lumMod val="75000"/>
                    <a:lumOff val="25000"/>
                  </a:schemeClr>
                </a:solidFill>
              </a:rPr>
              <a:t>W3C</a:t>
            </a:r>
            <a:r>
              <a:rPr lang="ja-JP" altLang="en-US" sz="1200" b="1" u="sng" dirty="0">
                <a:solidFill>
                  <a:schemeClr val="accent2">
                    <a:lumMod val="75000"/>
                    <a:lumOff val="25000"/>
                  </a:schemeClr>
                </a:solidFill>
              </a:rPr>
              <a:t>）の実装を明示している</a:t>
            </a:r>
            <a:endParaRPr lang="en-US" altLang="ja-JP" sz="1200" dirty="0">
              <a:solidFill>
                <a:schemeClr val="tx1"/>
              </a:solidFill>
            </a:endParaRPr>
          </a:p>
        </p:txBody>
      </p:sp>
      <p:sp>
        <p:nvSpPr>
          <p:cNvPr id="11" name="正方形/長方形 10"/>
          <p:cNvSpPr/>
          <p:nvPr/>
        </p:nvSpPr>
        <p:spPr>
          <a:xfrm>
            <a:off x="1582019" y="3611156"/>
            <a:ext cx="5520530" cy="695591"/>
          </a:xfrm>
          <a:prstGeom prst="rect">
            <a:avLst/>
          </a:prstGeom>
          <a:noFill/>
          <a:ln w="12700">
            <a:solidFill>
              <a:schemeClr val="accent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182563" indent="-182563">
              <a:buFont typeface="Arial" panose="020B0604020202020204" pitchFamily="34" charset="0"/>
              <a:buChar char="•"/>
            </a:pPr>
            <a:r>
              <a:rPr kumimoji="1" lang="ja-JP" altLang="en-US" sz="1200" dirty="0">
                <a:solidFill>
                  <a:schemeClr val="tx1"/>
                </a:solidFill>
              </a:rPr>
              <a:t>政府主導で</a:t>
            </a:r>
            <a:r>
              <a:rPr kumimoji="1" lang="en-US" altLang="ja-JP" sz="1200" b="1" u="sng" dirty="0">
                <a:solidFill>
                  <a:schemeClr val="accent2">
                    <a:lumMod val="75000"/>
                    <a:lumOff val="25000"/>
                  </a:schemeClr>
                </a:solidFill>
              </a:rPr>
              <a:t>SSI</a:t>
            </a:r>
            <a:r>
              <a:rPr kumimoji="1" lang="ja-JP" altLang="en-US" sz="1200" b="1" u="sng" dirty="0">
                <a:solidFill>
                  <a:schemeClr val="accent2">
                    <a:lumMod val="75000"/>
                    <a:lumOff val="25000"/>
                  </a:schemeClr>
                </a:solidFill>
              </a:rPr>
              <a:t>パイロットプロジェクト、</a:t>
            </a:r>
            <a:r>
              <a:rPr kumimoji="1" lang="en-US" altLang="ja-JP" sz="1200" b="1" u="sng" dirty="0">
                <a:solidFill>
                  <a:schemeClr val="accent2">
                    <a:lumMod val="75000"/>
                    <a:lumOff val="25000"/>
                  </a:schemeClr>
                </a:solidFill>
              </a:rPr>
              <a:t>Secure Digital Identity</a:t>
            </a:r>
            <a:r>
              <a:rPr kumimoji="1" lang="ja-JP" altLang="en-US" sz="1200" b="1" u="sng" dirty="0">
                <a:solidFill>
                  <a:schemeClr val="accent2">
                    <a:lumMod val="75000"/>
                    <a:lumOff val="25000"/>
                  </a:schemeClr>
                </a:solidFill>
              </a:rPr>
              <a:t>ショーケース</a:t>
            </a:r>
            <a:r>
              <a:rPr kumimoji="1" lang="ja-JP" altLang="en-US" sz="1200" dirty="0">
                <a:solidFill>
                  <a:schemeClr val="tx1"/>
                </a:solidFill>
              </a:rPr>
              <a:t>などのプロジェクトを実施しており、</a:t>
            </a:r>
            <a:r>
              <a:rPr kumimoji="1" lang="ja-JP" altLang="en-US" sz="1200" b="1" u="sng" dirty="0">
                <a:solidFill>
                  <a:schemeClr val="accent2">
                    <a:lumMod val="75000"/>
                    <a:lumOff val="25000"/>
                  </a:schemeClr>
                </a:solidFill>
              </a:rPr>
              <a:t>積極的に</a:t>
            </a:r>
            <a:r>
              <a:rPr kumimoji="1" lang="en-US" altLang="ja-JP" sz="1200" b="1" u="sng" dirty="0" err="1">
                <a:solidFill>
                  <a:schemeClr val="accent2">
                    <a:lumMod val="75000"/>
                    <a:lumOff val="25000"/>
                  </a:schemeClr>
                </a:solidFill>
              </a:rPr>
              <a:t>PoC</a:t>
            </a:r>
            <a:r>
              <a:rPr kumimoji="1" lang="ja-JP" altLang="en-US" sz="1200" b="1" u="sng" dirty="0">
                <a:solidFill>
                  <a:schemeClr val="accent2">
                    <a:lumMod val="75000"/>
                    <a:lumOff val="25000"/>
                  </a:schemeClr>
                </a:solidFill>
              </a:rPr>
              <a:t>を実施</a:t>
            </a:r>
            <a:r>
              <a:rPr kumimoji="1" lang="ja-JP" altLang="en-US" sz="1200" dirty="0">
                <a:solidFill>
                  <a:schemeClr val="tx1"/>
                </a:solidFill>
              </a:rPr>
              <a:t>している</a:t>
            </a:r>
          </a:p>
        </p:txBody>
      </p:sp>
      <p:sp>
        <p:nvSpPr>
          <p:cNvPr id="15" name="正方形/長方形 14"/>
          <p:cNvSpPr/>
          <p:nvPr/>
        </p:nvSpPr>
        <p:spPr>
          <a:xfrm>
            <a:off x="7170083" y="2213474"/>
            <a:ext cx="2404750" cy="1351972"/>
          </a:xfrm>
          <a:prstGeom prst="rect">
            <a:avLst/>
          </a:prstGeom>
          <a:solidFill>
            <a:srgbClr val="D8E0F8">
              <a:alpha val="50196"/>
            </a:srgbClr>
          </a:solidFill>
          <a:ln w="12700">
            <a:solidFill>
              <a:schemeClr val="accent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171450" indent="-171450" defTabSz="609559">
              <a:buFont typeface="Arial" panose="020B0604020202020204" pitchFamily="34" charset="0"/>
              <a:buChar char="•"/>
              <a:defRPr/>
            </a:pPr>
            <a:r>
              <a:rPr lang="ja-JP" altLang="en-US" sz="1200" dirty="0">
                <a:solidFill>
                  <a:schemeClr val="tx1"/>
                </a:solidFill>
              </a:rPr>
              <a:t>官民共同プロジェクトの中で策定</a:t>
            </a:r>
            <a:endParaRPr lang="en-US" altLang="ja-JP" sz="1200" dirty="0">
              <a:solidFill>
                <a:schemeClr val="tx1"/>
              </a:solidFill>
            </a:endParaRPr>
          </a:p>
          <a:p>
            <a:pPr marL="171450" indent="-171450" defTabSz="609559">
              <a:buFont typeface="Arial" panose="020B0604020202020204" pitchFamily="34" charset="0"/>
              <a:buChar char="•"/>
              <a:defRPr/>
            </a:pPr>
            <a:r>
              <a:rPr lang="ja-JP" altLang="en-US" sz="1200" dirty="0">
                <a:solidFill>
                  <a:schemeClr val="tx1"/>
                </a:solidFill>
              </a:rPr>
              <a:t>法的強制力、認定制度なし</a:t>
            </a:r>
            <a:endParaRPr lang="en-US" altLang="ja-JP" sz="1200" dirty="0">
              <a:solidFill>
                <a:schemeClr val="tx1"/>
              </a:solidFill>
            </a:endParaRPr>
          </a:p>
          <a:p>
            <a:pPr marL="171450" indent="-171450" defTabSz="609559">
              <a:buFont typeface="Arial" panose="020B0604020202020204" pitchFamily="34" charset="0"/>
              <a:buChar char="•"/>
              <a:defRPr/>
            </a:pPr>
            <a:r>
              <a:rPr lang="ja-JP" altLang="en-US" sz="1200" dirty="0">
                <a:solidFill>
                  <a:schemeClr val="tx1"/>
                </a:solidFill>
              </a:rPr>
              <a:t>ステークホルダー、プロセス、コンポーネントを規定し、特定の技術を指定</a:t>
            </a:r>
          </a:p>
        </p:txBody>
      </p:sp>
      <p:sp>
        <p:nvSpPr>
          <p:cNvPr id="16" name="正方形/長方形 15"/>
          <p:cNvSpPr/>
          <p:nvPr/>
        </p:nvSpPr>
        <p:spPr>
          <a:xfrm>
            <a:off x="7174745" y="3611156"/>
            <a:ext cx="2404750" cy="1437318"/>
          </a:xfrm>
          <a:prstGeom prst="rect">
            <a:avLst/>
          </a:prstGeom>
          <a:solidFill>
            <a:srgbClr val="D8E0F8">
              <a:alpha val="50196"/>
            </a:srgbClr>
          </a:solidFill>
          <a:ln w="12700">
            <a:solidFill>
              <a:schemeClr val="accent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171450" indent="-171450" defTabSz="609559">
              <a:buFont typeface="Arial" panose="020B0604020202020204" pitchFamily="34" charset="0"/>
              <a:buChar char="•"/>
              <a:defRPr/>
            </a:pPr>
            <a:r>
              <a:rPr lang="en-US" altLang="ja-JP" sz="1200" dirty="0">
                <a:solidFill>
                  <a:srgbClr val="000000"/>
                </a:solidFill>
                <a:latin typeface="+mn-ea"/>
              </a:rPr>
              <a:t>SSI</a:t>
            </a:r>
            <a:r>
              <a:rPr lang="ja-JP" altLang="en-US" sz="1200" dirty="0">
                <a:solidFill>
                  <a:srgbClr val="000000"/>
                </a:solidFill>
                <a:latin typeface="+mn-ea"/>
              </a:rPr>
              <a:t>／</a:t>
            </a:r>
            <a:r>
              <a:rPr lang="en-US" altLang="ja-JP" sz="1200" dirty="0">
                <a:solidFill>
                  <a:srgbClr val="000000"/>
                </a:solidFill>
                <a:latin typeface="+mn-ea"/>
              </a:rPr>
              <a:t>DID</a:t>
            </a:r>
            <a:r>
              <a:rPr lang="ja-JP" altLang="en-US" sz="1200" dirty="0">
                <a:solidFill>
                  <a:srgbClr val="000000"/>
                </a:solidFill>
                <a:latin typeface="+mn-ea"/>
              </a:rPr>
              <a:t>実現に向けた政府の支援が存在する</a:t>
            </a:r>
            <a:endParaRPr lang="en-US" altLang="ja-JP" sz="1200" dirty="0">
              <a:solidFill>
                <a:srgbClr val="000000"/>
              </a:solidFill>
              <a:latin typeface="+mn-ea"/>
            </a:endParaRPr>
          </a:p>
          <a:p>
            <a:pPr marL="171450" indent="-171450" defTabSz="609559">
              <a:buFont typeface="Arial" panose="020B0604020202020204" pitchFamily="34" charset="0"/>
              <a:buChar char="•"/>
              <a:defRPr/>
            </a:pPr>
            <a:r>
              <a:rPr lang="ja-JP" altLang="en-US" sz="1200" dirty="0">
                <a:solidFill>
                  <a:schemeClr val="tx1"/>
                </a:solidFill>
              </a:rPr>
              <a:t>多様な分野でユースケースが取り組まれている（</a:t>
            </a:r>
            <a:r>
              <a:rPr lang="en-US" altLang="ja-JP" sz="1200" dirty="0">
                <a:solidFill>
                  <a:schemeClr val="tx1"/>
                </a:solidFill>
              </a:rPr>
              <a:t>9</a:t>
            </a:r>
            <a:r>
              <a:rPr lang="ja-JP" altLang="en-US" sz="1200" dirty="0">
                <a:solidFill>
                  <a:schemeClr val="tx1"/>
                </a:solidFill>
              </a:rPr>
              <a:t>分野）</a:t>
            </a:r>
          </a:p>
          <a:p>
            <a:pPr marL="171450" indent="-171450" defTabSz="609559">
              <a:buFont typeface="Arial" panose="020B0604020202020204" pitchFamily="34" charset="0"/>
              <a:buChar char="•"/>
              <a:defRPr/>
            </a:pPr>
            <a:r>
              <a:rPr lang="ja-JP" altLang="en-US" sz="1200" dirty="0">
                <a:solidFill>
                  <a:schemeClr val="tx1"/>
                </a:solidFill>
              </a:rPr>
              <a:t>多くの事業は</a:t>
            </a:r>
            <a:r>
              <a:rPr lang="en-US" altLang="ja-JP" sz="1200" dirty="0">
                <a:solidFill>
                  <a:schemeClr val="tx1"/>
                </a:solidFill>
              </a:rPr>
              <a:t>PoC</a:t>
            </a:r>
            <a:r>
              <a:rPr lang="ja-JP" altLang="en-US" sz="1200" dirty="0">
                <a:solidFill>
                  <a:schemeClr val="tx1"/>
                </a:solidFill>
              </a:rPr>
              <a:t>段階にある</a:t>
            </a:r>
          </a:p>
        </p:txBody>
      </p:sp>
      <p:sp>
        <p:nvSpPr>
          <p:cNvPr id="17" name="正方形/長方形 16"/>
          <p:cNvSpPr/>
          <p:nvPr/>
        </p:nvSpPr>
        <p:spPr>
          <a:xfrm>
            <a:off x="331788" y="5172706"/>
            <a:ext cx="9247708" cy="1424944"/>
          </a:xfrm>
          <a:prstGeom prst="rect">
            <a:avLst/>
          </a:prstGeom>
          <a:noFill/>
          <a:ln w="12700">
            <a:solidFill>
              <a:schemeClr val="accent4"/>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endParaRPr lang="en-US" altLang="ja-JP" sz="1400" dirty="0">
              <a:solidFill>
                <a:schemeClr val="tx1"/>
              </a:solidFill>
            </a:endParaRPr>
          </a:p>
          <a:p>
            <a:pPr marL="285750" indent="-285750">
              <a:buFont typeface="Arial" panose="020B0604020202020204" pitchFamily="34" charset="0"/>
              <a:buChar char="•"/>
            </a:pPr>
            <a:r>
              <a:rPr lang="ja-JP" altLang="en-US" sz="1400" dirty="0">
                <a:solidFill>
                  <a:schemeClr val="tx1"/>
                </a:solidFill>
              </a:rPr>
              <a:t>プライバシーへの懸念から統一的な識別制度は持たず、国内で相互運用性あるデジタル</a:t>
            </a:r>
            <a:r>
              <a:rPr lang="en-US" altLang="ja-JP" sz="1400" dirty="0">
                <a:solidFill>
                  <a:schemeClr val="tx1"/>
                </a:solidFill>
              </a:rPr>
              <a:t>ID</a:t>
            </a:r>
            <a:r>
              <a:rPr lang="ja-JP" altLang="en-US" sz="1400" dirty="0">
                <a:solidFill>
                  <a:schemeClr val="tx1"/>
                </a:solidFill>
              </a:rPr>
              <a:t>（</a:t>
            </a:r>
            <a:r>
              <a:rPr lang="en-US" altLang="ja-JP" sz="1400" dirty="0">
                <a:solidFill>
                  <a:schemeClr val="tx1"/>
                </a:solidFill>
              </a:rPr>
              <a:t>eID</a:t>
            </a:r>
            <a:r>
              <a:rPr lang="ja-JP" altLang="en-US" sz="1400" dirty="0">
                <a:solidFill>
                  <a:schemeClr val="tx1"/>
                </a:solidFill>
              </a:rPr>
              <a:t>カード）を運用している</a:t>
            </a:r>
            <a:endParaRPr lang="en-US" altLang="ja-JP" sz="1400" dirty="0">
              <a:solidFill>
                <a:schemeClr val="tx1"/>
              </a:solidFill>
            </a:endParaRPr>
          </a:p>
          <a:p>
            <a:pPr marL="285750" indent="-285750">
              <a:buFont typeface="Arial" panose="020B0604020202020204" pitchFamily="34" charset="0"/>
              <a:buChar char="•"/>
            </a:pPr>
            <a:r>
              <a:rPr lang="ja-JP" altLang="en-US" sz="1400" dirty="0">
                <a:solidFill>
                  <a:schemeClr val="tx1"/>
                </a:solidFill>
              </a:rPr>
              <a:t>トラストフレームワークは存在するが、</a:t>
            </a:r>
            <a:r>
              <a:rPr lang="en-US" altLang="ja-JP" sz="1400" dirty="0" err="1">
                <a:solidFill>
                  <a:schemeClr val="tx1"/>
                </a:solidFill>
              </a:rPr>
              <a:t>IDunion</a:t>
            </a:r>
            <a:r>
              <a:rPr lang="ja-JP" altLang="en-US" sz="1400" dirty="0">
                <a:solidFill>
                  <a:schemeClr val="tx1"/>
                </a:solidFill>
              </a:rPr>
              <a:t>の中で任意で参照されるものであり、法的な強制力はなく認定制度などの準拠へのインセンティブは設けていない</a:t>
            </a:r>
            <a:endParaRPr lang="en-US" altLang="ja-JP" sz="1400" dirty="0">
              <a:solidFill>
                <a:schemeClr val="tx1"/>
              </a:solidFill>
            </a:endParaRPr>
          </a:p>
          <a:p>
            <a:pPr marL="285750" indent="-285750">
              <a:buFont typeface="Arial" panose="020B0604020202020204" pitchFamily="34" charset="0"/>
              <a:buChar char="•"/>
            </a:pPr>
            <a:r>
              <a:rPr lang="en-US" altLang="ja-JP" sz="1400" dirty="0">
                <a:solidFill>
                  <a:schemeClr val="tx1"/>
                </a:solidFill>
              </a:rPr>
              <a:t>SSI</a:t>
            </a:r>
            <a:r>
              <a:rPr lang="ja-JP" altLang="en-US" sz="1400" dirty="0">
                <a:solidFill>
                  <a:schemeClr val="tx1"/>
                </a:solidFill>
              </a:rPr>
              <a:t>の実現を標榜するパイロットプロジェクトにおいて</a:t>
            </a:r>
            <a:r>
              <a:rPr lang="en-US" altLang="ja-JP" sz="1400" dirty="0" err="1">
                <a:solidFill>
                  <a:schemeClr val="tx1"/>
                </a:solidFill>
              </a:rPr>
              <a:t>PoC</a:t>
            </a:r>
            <a:r>
              <a:rPr lang="ja-JP" altLang="en-US" sz="1400" dirty="0">
                <a:solidFill>
                  <a:schemeClr val="tx1"/>
                </a:solidFill>
              </a:rPr>
              <a:t>を積極的に実施しており、</a:t>
            </a:r>
            <a:r>
              <a:rPr lang="en-US" altLang="ja-JP" sz="1400" dirty="0">
                <a:solidFill>
                  <a:schemeClr val="tx1"/>
                </a:solidFill>
              </a:rPr>
              <a:t>SSI</a:t>
            </a:r>
            <a:r>
              <a:rPr lang="ja-JP" altLang="en-US" sz="1400" dirty="0">
                <a:solidFill>
                  <a:schemeClr val="tx1"/>
                </a:solidFill>
              </a:rPr>
              <a:t>／</a:t>
            </a:r>
            <a:r>
              <a:rPr lang="en-US" altLang="ja-JP" sz="1400" dirty="0">
                <a:solidFill>
                  <a:schemeClr val="tx1"/>
                </a:solidFill>
              </a:rPr>
              <a:t>DID</a:t>
            </a:r>
            <a:r>
              <a:rPr lang="ja-JP" altLang="en-US" sz="1400" dirty="0">
                <a:solidFill>
                  <a:schemeClr val="tx1"/>
                </a:solidFill>
              </a:rPr>
              <a:t>の実現に政府として取り組んでいることが伺える</a:t>
            </a:r>
            <a:endParaRPr lang="en-US" altLang="ja-JP" sz="1400" dirty="0">
              <a:solidFill>
                <a:schemeClr val="tx1"/>
              </a:solidFill>
            </a:endParaRPr>
          </a:p>
        </p:txBody>
      </p:sp>
      <p:sp>
        <p:nvSpPr>
          <p:cNvPr id="18" name="正方形/長方形 17"/>
          <p:cNvSpPr/>
          <p:nvPr/>
        </p:nvSpPr>
        <p:spPr>
          <a:xfrm>
            <a:off x="331489" y="5172706"/>
            <a:ext cx="1993131" cy="259177"/>
          </a:xfrm>
          <a:prstGeom prst="rect">
            <a:avLst/>
          </a:prstGeom>
          <a:solidFill>
            <a:srgbClr val="C00000"/>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ja-JP" altLang="en-US" sz="1400" b="1" dirty="0">
                <a:solidFill>
                  <a:schemeClr val="bg1"/>
                </a:solidFill>
              </a:rPr>
              <a:t>デジタル</a:t>
            </a:r>
            <a:r>
              <a:rPr kumimoji="1" lang="en-US" altLang="ja-JP" sz="1400" b="1" dirty="0">
                <a:solidFill>
                  <a:schemeClr val="bg1"/>
                </a:solidFill>
              </a:rPr>
              <a:t>ID</a:t>
            </a:r>
            <a:r>
              <a:rPr kumimoji="1" lang="ja-JP" altLang="en-US" sz="1400" b="1" dirty="0">
                <a:solidFill>
                  <a:schemeClr val="bg1"/>
                </a:solidFill>
              </a:rPr>
              <a:t>政策の方向性</a:t>
            </a:r>
          </a:p>
        </p:txBody>
      </p:sp>
      <p:sp>
        <p:nvSpPr>
          <p:cNvPr id="19" name="正方形/長方形 18"/>
          <p:cNvSpPr/>
          <p:nvPr/>
        </p:nvSpPr>
        <p:spPr>
          <a:xfrm>
            <a:off x="331788" y="692150"/>
            <a:ext cx="6770761" cy="316698"/>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ja-JP" altLang="en-US" sz="1400" b="1" dirty="0">
                <a:solidFill>
                  <a:schemeClr val="bg1"/>
                </a:solidFill>
              </a:rPr>
              <a:t>調査結果</a:t>
            </a:r>
            <a:endParaRPr kumimoji="1" lang="ja-JP" altLang="en-US" sz="1400" b="1" dirty="0">
              <a:solidFill>
                <a:schemeClr val="bg1"/>
              </a:solidFill>
            </a:endParaRPr>
          </a:p>
        </p:txBody>
      </p:sp>
      <p:sp>
        <p:nvSpPr>
          <p:cNvPr id="20" name="正方形/長方形 19"/>
          <p:cNvSpPr/>
          <p:nvPr/>
        </p:nvSpPr>
        <p:spPr>
          <a:xfrm>
            <a:off x="7165420" y="692150"/>
            <a:ext cx="2409091" cy="316698"/>
          </a:xfrm>
          <a:prstGeom prst="rect">
            <a:avLst/>
          </a:prstGeom>
          <a:solidFill>
            <a:schemeClr val="accent1"/>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ja-JP" altLang="en-US" sz="1400" b="1" dirty="0">
                <a:solidFill>
                  <a:schemeClr val="bg1"/>
                </a:solidFill>
              </a:rPr>
              <a:t>結論</a:t>
            </a:r>
          </a:p>
        </p:txBody>
      </p:sp>
      <p:graphicFrame>
        <p:nvGraphicFramePr>
          <p:cNvPr id="21" name="表 20"/>
          <p:cNvGraphicFramePr>
            <a:graphicFrameLocks noGrp="1"/>
          </p:cNvGraphicFramePr>
          <p:nvPr>
            <p:extLst/>
          </p:nvPr>
        </p:nvGraphicFramePr>
        <p:xfrm>
          <a:off x="1582019" y="4340055"/>
          <a:ext cx="1008000" cy="742594"/>
        </p:xfrm>
        <a:graphic>
          <a:graphicData uri="http://schemas.openxmlformats.org/drawingml/2006/table">
            <a:tbl>
              <a:tblPr firstRow="1" bandRow="1">
                <a:tableStyleId>{5C22544A-7EE6-4342-B048-85BDC9FD1C3A}</a:tableStyleId>
              </a:tblPr>
              <a:tblGrid>
                <a:gridCol w="504000">
                  <a:extLst>
                    <a:ext uri="{9D8B030D-6E8A-4147-A177-3AD203B41FA5}">
                      <a16:colId xmlns:a16="http://schemas.microsoft.com/office/drawing/2014/main" val="2541855661"/>
                    </a:ext>
                  </a:extLst>
                </a:gridCol>
                <a:gridCol w="504000">
                  <a:extLst>
                    <a:ext uri="{9D8B030D-6E8A-4147-A177-3AD203B41FA5}">
                      <a16:colId xmlns:a16="http://schemas.microsoft.com/office/drawing/2014/main" val="2261580767"/>
                    </a:ext>
                  </a:extLst>
                </a:gridCol>
              </a:tblGrid>
              <a:tr h="742594">
                <a:tc>
                  <a:txBody>
                    <a:bodyPr/>
                    <a:lstStyle/>
                    <a:p>
                      <a:pPr algn="ctr"/>
                      <a:r>
                        <a:rPr kumimoji="1" lang="ja-JP" altLang="en-US" sz="1200" dirty="0">
                          <a:solidFill>
                            <a:schemeClr val="bg1"/>
                          </a:solidFill>
                        </a:rPr>
                        <a:t>件数</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90000"/>
                        <a:lumOff val="10000"/>
                      </a:schemeClr>
                    </a:solidFill>
                  </a:tcPr>
                </a:tc>
                <a:tc>
                  <a:txBody>
                    <a:bodyPr/>
                    <a:lstStyle/>
                    <a:p>
                      <a:pPr algn="ctr"/>
                      <a:r>
                        <a:rPr kumimoji="1" lang="en-US" altLang="ja-JP" sz="1200" b="0" dirty="0">
                          <a:solidFill>
                            <a:schemeClr val="tx1"/>
                          </a:solidFill>
                        </a:rPr>
                        <a:t>14</a:t>
                      </a:r>
                      <a:r>
                        <a:rPr kumimoji="1" lang="ja-JP" altLang="en-US" sz="1200" b="0" dirty="0">
                          <a:solidFill>
                            <a:schemeClr val="tx1"/>
                          </a:solidFill>
                        </a:rPr>
                        <a:t>件</a:t>
                      </a:r>
                    </a:p>
                  </a:txBody>
                  <a:tcPr anchor="ctr">
                    <a:lnL w="12700" cap="flat" cmpd="sng" algn="ctr">
                      <a:solidFill>
                        <a:schemeClr val="bg1"/>
                      </a:solidFill>
                      <a:prstDash val="solid"/>
                      <a:round/>
                      <a:headEnd type="none" w="med" len="med"/>
                      <a:tailEnd type="none" w="med" len="med"/>
                    </a:lnL>
                    <a:solidFill>
                      <a:schemeClr val="bg1">
                        <a:lumMod val="95000"/>
                      </a:schemeClr>
                    </a:solidFill>
                  </a:tcPr>
                </a:tc>
                <a:extLst>
                  <a:ext uri="{0D108BD9-81ED-4DB2-BD59-A6C34878D82A}">
                    <a16:rowId xmlns:a16="http://schemas.microsoft.com/office/drawing/2014/main" val="2045881120"/>
                  </a:ext>
                </a:extLst>
              </a:tr>
            </a:tbl>
          </a:graphicData>
        </a:graphic>
      </p:graphicFrame>
      <p:graphicFrame>
        <p:nvGraphicFramePr>
          <p:cNvPr id="23" name="表 22"/>
          <p:cNvGraphicFramePr>
            <a:graphicFrameLocks noGrp="1"/>
          </p:cNvGraphicFramePr>
          <p:nvPr>
            <p:extLst/>
          </p:nvPr>
        </p:nvGraphicFramePr>
        <p:xfrm>
          <a:off x="2623764" y="4331410"/>
          <a:ext cx="2497893" cy="742593"/>
        </p:xfrm>
        <a:graphic>
          <a:graphicData uri="http://schemas.openxmlformats.org/drawingml/2006/table">
            <a:tbl>
              <a:tblPr firstRow="1" bandRow="1">
                <a:tableStyleId>{5C22544A-7EE6-4342-B048-85BDC9FD1C3A}</a:tableStyleId>
              </a:tblPr>
              <a:tblGrid>
                <a:gridCol w="538008">
                  <a:extLst>
                    <a:ext uri="{9D8B030D-6E8A-4147-A177-3AD203B41FA5}">
                      <a16:colId xmlns:a16="http://schemas.microsoft.com/office/drawing/2014/main" val="2541855661"/>
                    </a:ext>
                  </a:extLst>
                </a:gridCol>
                <a:gridCol w="1959885">
                  <a:extLst>
                    <a:ext uri="{9D8B030D-6E8A-4147-A177-3AD203B41FA5}">
                      <a16:colId xmlns:a16="http://schemas.microsoft.com/office/drawing/2014/main" val="2261580767"/>
                    </a:ext>
                  </a:extLst>
                </a:gridCol>
              </a:tblGrid>
              <a:tr h="742593">
                <a:tc>
                  <a:txBody>
                    <a:bodyPr/>
                    <a:lstStyle/>
                    <a:p>
                      <a:pPr algn="l"/>
                      <a:r>
                        <a:rPr kumimoji="1" lang="ja-JP" altLang="en-US" sz="1200" dirty="0"/>
                        <a:t>分野</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90000"/>
                        <a:lumOff val="10000"/>
                      </a:schemeClr>
                    </a:solidFill>
                  </a:tcPr>
                </a:tc>
                <a:tc>
                  <a:txBody>
                    <a:bodyPr/>
                    <a:lstStyle/>
                    <a:p>
                      <a:pPr algn="l"/>
                      <a:r>
                        <a:rPr kumimoji="1" lang="ja-JP" altLang="en-US" sz="1200" b="0" dirty="0">
                          <a:solidFill>
                            <a:schemeClr val="tx1"/>
                          </a:solidFill>
                        </a:rPr>
                        <a:t>金融、保険、医療、サプライチェーン、交通、教育、小売、旅行、行政（</a:t>
                      </a:r>
                      <a:r>
                        <a:rPr kumimoji="1" lang="en-US" altLang="ja-JP" sz="1200" b="0" dirty="0">
                          <a:solidFill>
                            <a:schemeClr val="tx1"/>
                          </a:solidFill>
                        </a:rPr>
                        <a:t>9</a:t>
                      </a:r>
                      <a:r>
                        <a:rPr kumimoji="1" lang="ja-JP" altLang="en-US" sz="1200" b="0" dirty="0">
                          <a:solidFill>
                            <a:schemeClr val="tx1"/>
                          </a:solidFill>
                        </a:rPr>
                        <a:t>分野）</a:t>
                      </a:r>
                    </a:p>
                  </a:txBody>
                  <a:tcPr anchor="ctr">
                    <a:lnL w="12700" cap="flat" cmpd="sng" algn="ctr">
                      <a:solidFill>
                        <a:schemeClr val="bg1"/>
                      </a:solidFill>
                      <a:prstDash val="solid"/>
                      <a:round/>
                      <a:headEnd type="none" w="med" len="med"/>
                      <a:tailEnd type="none" w="med" len="med"/>
                    </a:lnL>
                    <a:solidFill>
                      <a:schemeClr val="bg1">
                        <a:lumMod val="95000"/>
                      </a:schemeClr>
                    </a:solidFill>
                  </a:tcPr>
                </a:tc>
                <a:extLst>
                  <a:ext uri="{0D108BD9-81ED-4DB2-BD59-A6C34878D82A}">
                    <a16:rowId xmlns:a16="http://schemas.microsoft.com/office/drawing/2014/main" val="2045881120"/>
                  </a:ext>
                </a:extLst>
              </a:tr>
            </a:tbl>
          </a:graphicData>
        </a:graphic>
      </p:graphicFrame>
      <p:graphicFrame>
        <p:nvGraphicFramePr>
          <p:cNvPr id="24" name="表 23"/>
          <p:cNvGraphicFramePr>
            <a:graphicFrameLocks noGrp="1"/>
          </p:cNvGraphicFramePr>
          <p:nvPr>
            <p:extLst/>
          </p:nvPr>
        </p:nvGraphicFramePr>
        <p:xfrm>
          <a:off x="5177575" y="4331410"/>
          <a:ext cx="1908000" cy="717064"/>
        </p:xfrm>
        <a:graphic>
          <a:graphicData uri="http://schemas.openxmlformats.org/drawingml/2006/table">
            <a:tbl>
              <a:tblPr firstRow="1" bandRow="1">
                <a:tableStyleId>{5C22544A-7EE6-4342-B048-85BDC9FD1C3A}</a:tableStyleId>
              </a:tblPr>
              <a:tblGrid>
                <a:gridCol w="684000">
                  <a:extLst>
                    <a:ext uri="{9D8B030D-6E8A-4147-A177-3AD203B41FA5}">
                      <a16:colId xmlns:a16="http://schemas.microsoft.com/office/drawing/2014/main" val="2541855661"/>
                    </a:ext>
                  </a:extLst>
                </a:gridCol>
                <a:gridCol w="1224000">
                  <a:extLst>
                    <a:ext uri="{9D8B030D-6E8A-4147-A177-3AD203B41FA5}">
                      <a16:colId xmlns:a16="http://schemas.microsoft.com/office/drawing/2014/main" val="2261580767"/>
                    </a:ext>
                  </a:extLst>
                </a:gridCol>
              </a:tblGrid>
              <a:tr h="717064">
                <a:tc>
                  <a:txBody>
                    <a:bodyPr/>
                    <a:lstStyle/>
                    <a:p>
                      <a:pPr algn="ctr"/>
                      <a:r>
                        <a:rPr kumimoji="1" lang="ja-JP" altLang="en-US" sz="1200" dirty="0"/>
                        <a:t>フェーズ</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90000"/>
                        <a:lumOff val="10000"/>
                      </a:schemeClr>
                    </a:solidFill>
                  </a:tcPr>
                </a:tc>
                <a:tc>
                  <a:txBody>
                    <a:bodyPr/>
                    <a:lstStyle/>
                    <a:p>
                      <a:pPr algn="l"/>
                      <a:r>
                        <a:rPr kumimoji="1" lang="ja-JP" altLang="en-US" sz="1200" b="0" dirty="0">
                          <a:solidFill>
                            <a:schemeClr val="tx1"/>
                          </a:solidFill>
                        </a:rPr>
                        <a:t>コンセプト ：</a:t>
                      </a:r>
                      <a:r>
                        <a:rPr kumimoji="1" lang="en-US" altLang="ja-JP" sz="1200" b="0" dirty="0">
                          <a:solidFill>
                            <a:schemeClr val="tx1"/>
                          </a:solidFill>
                        </a:rPr>
                        <a:t>1</a:t>
                      </a:r>
                      <a:r>
                        <a:rPr kumimoji="1" lang="ja-JP" altLang="en-US" sz="1200" b="0" dirty="0">
                          <a:solidFill>
                            <a:schemeClr val="tx1"/>
                          </a:solidFill>
                        </a:rPr>
                        <a:t>件</a:t>
                      </a:r>
                      <a:endParaRPr kumimoji="1" lang="en-US" altLang="ja-JP" sz="1200" b="0" dirty="0">
                        <a:solidFill>
                          <a:schemeClr val="tx1"/>
                        </a:solidFill>
                      </a:endParaRPr>
                    </a:p>
                    <a:p>
                      <a:pPr algn="l"/>
                      <a:r>
                        <a:rPr kumimoji="1" lang="en-US" altLang="ja-JP" sz="1200" b="0" dirty="0" err="1">
                          <a:solidFill>
                            <a:schemeClr val="tx1"/>
                          </a:solidFill>
                        </a:rPr>
                        <a:t>PoC</a:t>
                      </a:r>
                      <a:r>
                        <a:rPr kumimoji="1" lang="ja-JP" altLang="en-US" sz="1200" b="0" dirty="0">
                          <a:solidFill>
                            <a:schemeClr val="tx1"/>
                          </a:solidFill>
                        </a:rPr>
                        <a:t>　　</a:t>
                      </a:r>
                      <a:r>
                        <a:rPr kumimoji="1" lang="ja-JP" altLang="en-US" sz="1200" b="0" baseline="0" dirty="0">
                          <a:solidFill>
                            <a:schemeClr val="tx1"/>
                          </a:solidFill>
                        </a:rPr>
                        <a:t> </a:t>
                      </a:r>
                      <a:r>
                        <a:rPr kumimoji="1" lang="ja-JP" altLang="en-US" sz="1200" b="0" dirty="0">
                          <a:solidFill>
                            <a:schemeClr val="tx1"/>
                          </a:solidFill>
                        </a:rPr>
                        <a:t>：</a:t>
                      </a:r>
                      <a:r>
                        <a:rPr kumimoji="1" lang="en-US" altLang="ja-JP" sz="1200" b="0" dirty="0">
                          <a:solidFill>
                            <a:schemeClr val="tx1"/>
                          </a:solidFill>
                        </a:rPr>
                        <a:t>12</a:t>
                      </a:r>
                      <a:r>
                        <a:rPr kumimoji="1" lang="ja-JP" altLang="en-US" sz="1200" b="0" dirty="0">
                          <a:solidFill>
                            <a:schemeClr val="tx1"/>
                          </a:solidFill>
                        </a:rPr>
                        <a:t>件</a:t>
                      </a:r>
                      <a:endParaRPr kumimoji="1" lang="en-US" altLang="ja-JP" sz="1200" b="0" dirty="0">
                        <a:solidFill>
                          <a:schemeClr val="tx1"/>
                        </a:solidFill>
                      </a:endParaRPr>
                    </a:p>
                    <a:p>
                      <a:pPr algn="l"/>
                      <a:r>
                        <a:rPr kumimoji="1" lang="ja-JP" altLang="en-US" sz="1200" b="0" dirty="0">
                          <a:solidFill>
                            <a:schemeClr val="tx1"/>
                          </a:solidFill>
                        </a:rPr>
                        <a:t>実運用　</a:t>
                      </a:r>
                      <a:r>
                        <a:rPr kumimoji="1" lang="ja-JP" altLang="en-US" sz="1200" b="0" baseline="0" dirty="0">
                          <a:solidFill>
                            <a:schemeClr val="tx1"/>
                          </a:solidFill>
                        </a:rPr>
                        <a:t> </a:t>
                      </a:r>
                      <a:r>
                        <a:rPr kumimoji="1" lang="ja-JP" altLang="en-US" sz="1200" b="0" dirty="0">
                          <a:solidFill>
                            <a:schemeClr val="tx1"/>
                          </a:solidFill>
                        </a:rPr>
                        <a:t>：</a:t>
                      </a:r>
                      <a:r>
                        <a:rPr kumimoji="1" lang="en-US" altLang="ja-JP" sz="1200" b="0" dirty="0">
                          <a:solidFill>
                            <a:schemeClr val="tx1"/>
                          </a:solidFill>
                        </a:rPr>
                        <a:t>1</a:t>
                      </a:r>
                      <a:r>
                        <a:rPr kumimoji="1" lang="ja-JP" altLang="en-US" sz="1200" b="0" dirty="0">
                          <a:solidFill>
                            <a:schemeClr val="tx1"/>
                          </a:solidFill>
                        </a:rPr>
                        <a:t>件</a:t>
                      </a:r>
                    </a:p>
                  </a:txBody>
                  <a:tcPr anchor="ctr">
                    <a:lnL w="12700" cap="flat" cmpd="sng" algn="ctr">
                      <a:solidFill>
                        <a:schemeClr val="bg1"/>
                      </a:solidFill>
                      <a:prstDash val="solid"/>
                      <a:round/>
                      <a:headEnd type="none" w="med" len="med"/>
                      <a:tailEnd type="none" w="med" len="med"/>
                    </a:lnL>
                    <a:solidFill>
                      <a:schemeClr val="bg1">
                        <a:lumMod val="95000"/>
                      </a:schemeClr>
                    </a:solidFill>
                  </a:tcPr>
                </a:tc>
                <a:extLst>
                  <a:ext uri="{0D108BD9-81ED-4DB2-BD59-A6C34878D82A}">
                    <a16:rowId xmlns:a16="http://schemas.microsoft.com/office/drawing/2014/main" val="2045881120"/>
                  </a:ext>
                </a:extLst>
              </a:tr>
            </a:tbl>
          </a:graphicData>
        </a:graphic>
      </p:graphicFrame>
    </p:spTree>
    <p:extLst>
      <p:ext uri="{BB962C8B-B14F-4D97-AF65-F5344CB8AC3E}">
        <p14:creationId xmlns:p14="http://schemas.microsoft.com/office/powerpoint/2010/main" val="2228650521"/>
      </p:ext>
    </p:extLst>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タイトル 7"/>
          <p:cNvSpPr>
            <a:spLocks noGrp="1"/>
          </p:cNvSpPr>
          <p:nvPr>
            <p:ph type="title"/>
          </p:nvPr>
        </p:nvSpPr>
        <p:spPr>
          <a:xfrm>
            <a:off x="331490" y="164692"/>
            <a:ext cx="9243021" cy="497459"/>
          </a:xfrm>
        </p:spPr>
        <p:txBody>
          <a:bodyPr>
            <a:normAutofit fontScale="90000"/>
          </a:bodyPr>
          <a:lstStyle/>
          <a:p>
            <a:r>
              <a:rPr lang="en-US" altLang="ja-JP" sz="1100" dirty="0" smtClean="0">
                <a:solidFill>
                  <a:srgbClr val="002060"/>
                </a:solidFill>
              </a:rPr>
              <a:t>4.1</a:t>
            </a:r>
            <a:r>
              <a:rPr lang="ja-JP" altLang="en-US" sz="1100" dirty="0" smtClean="0">
                <a:solidFill>
                  <a:srgbClr val="002060"/>
                </a:solidFill>
              </a:rPr>
              <a:t>　調査</a:t>
            </a:r>
            <a:r>
              <a:rPr lang="ja-JP" altLang="en-US" sz="1100" dirty="0">
                <a:solidFill>
                  <a:srgbClr val="002060"/>
                </a:solidFill>
              </a:rPr>
              <a:t>テーマを総括した各国のデジタル</a:t>
            </a:r>
            <a:r>
              <a:rPr lang="en-US" altLang="ja-JP" sz="1100" dirty="0">
                <a:solidFill>
                  <a:srgbClr val="002060"/>
                </a:solidFill>
              </a:rPr>
              <a:t>ID</a:t>
            </a:r>
            <a:r>
              <a:rPr lang="ja-JP" altLang="en-US" sz="1100" dirty="0">
                <a:solidFill>
                  <a:srgbClr val="002060"/>
                </a:solidFill>
              </a:rPr>
              <a:t>政策の方向性</a:t>
            </a:r>
            <a:r>
              <a:rPr lang="en-US" altLang="ja-JP" sz="1400" b="1" spc="0" dirty="0">
                <a:solidFill>
                  <a:srgbClr val="002060"/>
                </a:solidFill>
              </a:rPr>
              <a:t/>
            </a:r>
            <a:br>
              <a:rPr lang="en-US" altLang="ja-JP" sz="1400" b="1" spc="0" dirty="0">
                <a:solidFill>
                  <a:srgbClr val="002060"/>
                </a:solidFill>
              </a:rPr>
            </a:br>
            <a:r>
              <a:rPr lang="ja-JP" altLang="en-US" sz="2000" dirty="0">
                <a:solidFill>
                  <a:srgbClr val="002060"/>
                </a:solidFill>
              </a:rPr>
              <a:t>イギリス</a:t>
            </a:r>
            <a:endParaRPr lang="ja-JP" altLang="en-US" sz="3100" b="1" spc="0" dirty="0">
              <a:solidFill>
                <a:srgbClr val="002060"/>
              </a:solidFill>
            </a:endParaRPr>
          </a:p>
        </p:txBody>
      </p:sp>
      <p:sp>
        <p:nvSpPr>
          <p:cNvPr id="15" name="正方形/長方形 14"/>
          <p:cNvSpPr/>
          <p:nvPr/>
        </p:nvSpPr>
        <p:spPr>
          <a:xfrm>
            <a:off x="331788" y="1046824"/>
            <a:ext cx="1178035" cy="1291698"/>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zh-TW" altLang="en-US" sz="1400" b="1" dirty="0" smtClean="0">
                <a:solidFill>
                  <a:schemeClr val="bg1"/>
                </a:solidFill>
              </a:rPr>
              <a:t>共通識別番号</a:t>
            </a:r>
            <a:endParaRPr kumimoji="1" lang="en-US" altLang="ja-JP" sz="1400" b="1" dirty="0">
              <a:solidFill>
                <a:schemeClr val="bg1"/>
              </a:solidFill>
            </a:endParaRPr>
          </a:p>
          <a:p>
            <a:pPr algn="ctr"/>
            <a:r>
              <a:rPr lang="ja-JP" altLang="en-US" sz="1400" b="1" dirty="0">
                <a:solidFill>
                  <a:schemeClr val="bg1"/>
                </a:solidFill>
              </a:rPr>
              <a:t>デジタル</a:t>
            </a:r>
            <a:r>
              <a:rPr lang="en-US" altLang="ja-JP" sz="1400" b="1" dirty="0">
                <a:solidFill>
                  <a:schemeClr val="bg1"/>
                </a:solidFill>
              </a:rPr>
              <a:t>ID</a:t>
            </a:r>
            <a:endParaRPr kumimoji="1" lang="ja-JP" altLang="en-US" sz="1400" b="1" dirty="0">
              <a:solidFill>
                <a:schemeClr val="bg1"/>
              </a:solidFill>
            </a:endParaRPr>
          </a:p>
        </p:txBody>
      </p:sp>
      <p:sp>
        <p:nvSpPr>
          <p:cNvPr id="16" name="正方形/長方形 15"/>
          <p:cNvSpPr/>
          <p:nvPr/>
        </p:nvSpPr>
        <p:spPr>
          <a:xfrm>
            <a:off x="331489" y="2381423"/>
            <a:ext cx="1178035" cy="1351973"/>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ja-JP" altLang="en-US" sz="1400" b="1" dirty="0">
                <a:solidFill>
                  <a:schemeClr val="bg1"/>
                </a:solidFill>
              </a:rPr>
              <a:t>トラスト</a:t>
            </a:r>
            <a:endParaRPr kumimoji="1" lang="en-US" altLang="ja-JP" sz="1400" b="1" dirty="0">
              <a:solidFill>
                <a:schemeClr val="bg1"/>
              </a:solidFill>
            </a:endParaRPr>
          </a:p>
          <a:p>
            <a:pPr algn="ctr"/>
            <a:r>
              <a:rPr kumimoji="1" lang="ja-JP" altLang="en-US" sz="1400" b="1" dirty="0">
                <a:solidFill>
                  <a:schemeClr val="bg1"/>
                </a:solidFill>
              </a:rPr>
              <a:t>フレームワーク</a:t>
            </a:r>
            <a:endParaRPr kumimoji="1" lang="en-US" altLang="ja-JP" sz="1400" b="1" dirty="0">
              <a:solidFill>
                <a:schemeClr val="bg1"/>
              </a:solidFill>
            </a:endParaRPr>
          </a:p>
          <a:p>
            <a:pPr algn="ctr"/>
            <a:r>
              <a:rPr lang="ja-JP" altLang="en-US" sz="1400" b="1" dirty="0">
                <a:solidFill>
                  <a:schemeClr val="bg1"/>
                </a:solidFill>
              </a:rPr>
              <a:t>の策定状況</a:t>
            </a:r>
            <a:endParaRPr kumimoji="1" lang="ja-JP" altLang="en-US" sz="1400" b="1" dirty="0">
              <a:solidFill>
                <a:schemeClr val="bg1"/>
              </a:solidFill>
            </a:endParaRPr>
          </a:p>
        </p:txBody>
      </p:sp>
      <p:sp>
        <p:nvSpPr>
          <p:cNvPr id="17" name="正方形/長方形 16"/>
          <p:cNvSpPr/>
          <p:nvPr/>
        </p:nvSpPr>
        <p:spPr>
          <a:xfrm>
            <a:off x="331191" y="3776298"/>
            <a:ext cx="1178333" cy="1306351"/>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en-US" altLang="ja-JP" sz="1400" b="1" dirty="0">
                <a:solidFill>
                  <a:schemeClr val="bg1"/>
                </a:solidFill>
              </a:rPr>
              <a:t>SSI</a:t>
            </a:r>
            <a:r>
              <a:rPr kumimoji="1" lang="ja-JP" altLang="en-US" sz="1400" b="1" dirty="0">
                <a:solidFill>
                  <a:schemeClr val="bg1"/>
                </a:solidFill>
              </a:rPr>
              <a:t>／</a:t>
            </a:r>
            <a:r>
              <a:rPr kumimoji="1" lang="en-US" altLang="ja-JP" sz="1400" b="1" dirty="0">
                <a:solidFill>
                  <a:schemeClr val="bg1"/>
                </a:solidFill>
              </a:rPr>
              <a:t>DID</a:t>
            </a:r>
          </a:p>
          <a:p>
            <a:pPr algn="ctr"/>
            <a:r>
              <a:rPr kumimoji="1" lang="ja-JP" altLang="en-US" sz="1400" b="1" dirty="0">
                <a:solidFill>
                  <a:schemeClr val="bg1"/>
                </a:solidFill>
              </a:rPr>
              <a:t>に関する</a:t>
            </a:r>
            <a:endParaRPr kumimoji="1" lang="en-US" altLang="ja-JP" sz="1400" b="1" dirty="0">
              <a:solidFill>
                <a:schemeClr val="bg1"/>
              </a:solidFill>
            </a:endParaRPr>
          </a:p>
          <a:p>
            <a:pPr algn="ctr"/>
            <a:r>
              <a:rPr lang="ja-JP" altLang="en-US" sz="1400" b="1" dirty="0">
                <a:solidFill>
                  <a:schemeClr val="bg1"/>
                </a:solidFill>
              </a:rPr>
              <a:t>取り組み・</a:t>
            </a:r>
            <a:endParaRPr lang="en-US" altLang="ja-JP" sz="1400" b="1" dirty="0">
              <a:solidFill>
                <a:schemeClr val="bg1"/>
              </a:solidFill>
            </a:endParaRPr>
          </a:p>
          <a:p>
            <a:pPr algn="ctr"/>
            <a:r>
              <a:rPr lang="ja-JP" altLang="en-US" sz="1400" b="1" dirty="0">
                <a:solidFill>
                  <a:schemeClr val="bg1"/>
                </a:solidFill>
              </a:rPr>
              <a:t>ユースケース</a:t>
            </a:r>
            <a:endParaRPr kumimoji="1" lang="ja-JP" altLang="en-US" sz="1400" b="1" baseline="30000" dirty="0">
              <a:solidFill>
                <a:schemeClr val="bg1"/>
              </a:solidFill>
            </a:endParaRPr>
          </a:p>
        </p:txBody>
      </p:sp>
      <p:sp>
        <p:nvSpPr>
          <p:cNvPr id="18" name="正方形/長方形 17"/>
          <p:cNvSpPr/>
          <p:nvPr/>
        </p:nvSpPr>
        <p:spPr>
          <a:xfrm>
            <a:off x="1582019" y="1046824"/>
            <a:ext cx="5520530" cy="1291697"/>
          </a:xfrm>
          <a:prstGeom prst="rect">
            <a:avLst/>
          </a:prstGeom>
          <a:noFill/>
          <a:ln w="12700">
            <a:solidFill>
              <a:schemeClr val="accent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171450" indent="-171450" defTabSz="609559">
              <a:buFont typeface="Arial" panose="020B0604020202020204" pitchFamily="34" charset="0"/>
              <a:buChar char="•"/>
              <a:defRPr/>
            </a:pPr>
            <a:r>
              <a:rPr lang="ja-JP" altLang="en-US" sz="1200" b="1" u="sng" dirty="0">
                <a:solidFill>
                  <a:schemeClr val="accent2">
                    <a:lumMod val="75000"/>
                    <a:lumOff val="25000"/>
                  </a:schemeClr>
                </a:solidFill>
              </a:rPr>
              <a:t>過去に統一的な国民識別番号が存在した、もしくは検討されたことがあるものの廃止</a:t>
            </a:r>
            <a:r>
              <a:rPr lang="ja-JP" altLang="en-US" sz="1200" dirty="0">
                <a:solidFill>
                  <a:schemeClr val="tx1"/>
                </a:solidFill>
              </a:rPr>
              <a:t>された。現在は、社会保障、医療といった</a:t>
            </a:r>
            <a:r>
              <a:rPr lang="ja-JP" altLang="en-US" sz="1200" b="1" u="sng" dirty="0">
                <a:solidFill>
                  <a:schemeClr val="accent2">
                    <a:lumMod val="75000"/>
                    <a:lumOff val="25000"/>
                  </a:schemeClr>
                </a:solidFill>
              </a:rPr>
              <a:t>目的別に異なる識別番号を使用</a:t>
            </a:r>
            <a:r>
              <a:rPr lang="ja-JP" altLang="en-US" sz="1200" dirty="0">
                <a:solidFill>
                  <a:schemeClr val="tx1"/>
                </a:solidFill>
              </a:rPr>
              <a:t>している</a:t>
            </a:r>
            <a:endParaRPr lang="en-US" altLang="ja-JP" sz="1200" dirty="0">
              <a:solidFill>
                <a:schemeClr val="tx1"/>
              </a:solidFill>
            </a:endParaRPr>
          </a:p>
          <a:p>
            <a:pPr marL="171450" indent="-171450" defTabSz="609559">
              <a:buFont typeface="Arial" panose="020B0604020202020204" pitchFamily="34" charset="0"/>
              <a:buChar char="•"/>
              <a:defRPr/>
            </a:pPr>
            <a:r>
              <a:rPr lang="ja-JP" altLang="en-US" sz="1200" b="1" u="sng" dirty="0">
                <a:solidFill>
                  <a:schemeClr val="accent2">
                    <a:lumMod val="75000"/>
                    <a:lumOff val="25000"/>
                  </a:schemeClr>
                </a:solidFill>
              </a:rPr>
              <a:t>民間</a:t>
            </a:r>
            <a:r>
              <a:rPr lang="en-US" altLang="ja-JP" sz="1200" b="1" u="sng" dirty="0" err="1">
                <a:solidFill>
                  <a:schemeClr val="accent2">
                    <a:lumMod val="75000"/>
                    <a:lumOff val="25000"/>
                  </a:schemeClr>
                </a:solidFill>
              </a:rPr>
              <a:t>IdP</a:t>
            </a:r>
            <a:r>
              <a:rPr lang="ja-JP" altLang="en-US" sz="1200" b="1" u="sng" dirty="0">
                <a:solidFill>
                  <a:schemeClr val="accent2">
                    <a:lumMod val="75000"/>
                    <a:lumOff val="25000"/>
                  </a:schemeClr>
                </a:solidFill>
              </a:rPr>
              <a:t>を行政サービスに活用する</a:t>
            </a:r>
            <a:r>
              <a:rPr lang="en-US" altLang="ja-JP" sz="1200" b="1" u="sng" dirty="0">
                <a:solidFill>
                  <a:schemeClr val="accent2">
                    <a:lumMod val="75000"/>
                    <a:lumOff val="25000"/>
                  </a:schemeClr>
                </a:solidFill>
              </a:rPr>
              <a:t>GOV.UK Verify</a:t>
            </a:r>
            <a:r>
              <a:rPr lang="ja-JP" altLang="en-US" sz="1200" dirty="0">
                <a:solidFill>
                  <a:schemeClr val="tx1"/>
                </a:solidFill>
              </a:rPr>
              <a:t>を</a:t>
            </a:r>
            <a:r>
              <a:rPr lang="en-US" altLang="ja-JP" sz="1200" dirty="0">
                <a:solidFill>
                  <a:schemeClr val="tx1"/>
                </a:solidFill>
              </a:rPr>
              <a:t>2016</a:t>
            </a:r>
            <a:r>
              <a:rPr lang="ja-JP" altLang="en-US" sz="1200" dirty="0">
                <a:solidFill>
                  <a:schemeClr val="tx1"/>
                </a:solidFill>
              </a:rPr>
              <a:t>年</a:t>
            </a:r>
            <a:r>
              <a:rPr lang="en-US" altLang="ja-JP" sz="1200" dirty="0">
                <a:solidFill>
                  <a:schemeClr val="tx1"/>
                </a:solidFill>
              </a:rPr>
              <a:t>5</a:t>
            </a:r>
            <a:r>
              <a:rPr lang="ja-JP" altLang="en-US" sz="1200" dirty="0">
                <a:solidFill>
                  <a:schemeClr val="tx1"/>
                </a:solidFill>
              </a:rPr>
              <a:t>月に本格運用開始したが、事業者の離脱が相次ぎ</a:t>
            </a:r>
            <a:r>
              <a:rPr lang="en-US" altLang="ja-JP" sz="1200" dirty="0">
                <a:solidFill>
                  <a:schemeClr val="tx1"/>
                </a:solidFill>
              </a:rPr>
              <a:t>2023</a:t>
            </a:r>
            <a:r>
              <a:rPr lang="ja-JP" altLang="en-US" sz="1200" dirty="0">
                <a:solidFill>
                  <a:schemeClr val="tx1"/>
                </a:solidFill>
              </a:rPr>
              <a:t>年に廃止予定で</a:t>
            </a:r>
            <a:r>
              <a:rPr lang="ja-JP" altLang="en-US" sz="1200" dirty="0" smtClean="0">
                <a:solidFill>
                  <a:schemeClr val="tx1"/>
                </a:solidFill>
              </a:rPr>
              <a:t>ある</a:t>
            </a:r>
            <a:r>
              <a:rPr lang="ja-JP" altLang="en-US" sz="1200" dirty="0">
                <a:solidFill>
                  <a:schemeClr val="tx1"/>
                </a:solidFill>
              </a:rPr>
              <a:t>（</a:t>
            </a:r>
            <a:r>
              <a:rPr lang="en-US" altLang="ja-JP" sz="1200" dirty="0" smtClean="0">
                <a:solidFill>
                  <a:schemeClr val="tx1"/>
                </a:solidFill>
              </a:rPr>
              <a:t>OIX</a:t>
            </a:r>
            <a:r>
              <a:rPr lang="ja-JP" altLang="en-US" sz="1200" dirty="0">
                <a:solidFill>
                  <a:schemeClr val="tx1"/>
                </a:solidFill>
              </a:rPr>
              <a:t>の</a:t>
            </a:r>
            <a:r>
              <a:rPr lang="en-US" altLang="ja-JP" sz="1200" dirty="0">
                <a:solidFill>
                  <a:schemeClr val="tx1"/>
                </a:solidFill>
              </a:rPr>
              <a:t>Trust Frameworks</a:t>
            </a:r>
            <a:r>
              <a:rPr lang="ja-JP" altLang="en-US" sz="1200" dirty="0">
                <a:solidFill>
                  <a:schemeClr val="tx1"/>
                </a:solidFill>
              </a:rPr>
              <a:t> </a:t>
            </a:r>
            <a:r>
              <a:rPr lang="en-US" altLang="ja-JP" sz="1200" dirty="0">
                <a:solidFill>
                  <a:schemeClr val="tx1"/>
                </a:solidFill>
              </a:rPr>
              <a:t>for Smart Digital ID</a:t>
            </a:r>
            <a:r>
              <a:rPr lang="ja-JP" altLang="en-US" sz="1200" dirty="0" smtClean="0">
                <a:solidFill>
                  <a:schemeClr val="tx1"/>
                </a:solidFill>
              </a:rPr>
              <a:t>で参照</a:t>
            </a:r>
            <a:r>
              <a:rPr lang="ja-JP" altLang="en-US" sz="1200" dirty="0">
                <a:solidFill>
                  <a:schemeClr val="tx1"/>
                </a:solidFill>
              </a:rPr>
              <a:t>されて</a:t>
            </a:r>
            <a:r>
              <a:rPr lang="ja-JP" altLang="en-US" sz="1200" dirty="0" smtClean="0">
                <a:solidFill>
                  <a:schemeClr val="tx1"/>
                </a:solidFill>
              </a:rPr>
              <a:t>いる）</a:t>
            </a:r>
            <a:endParaRPr lang="ja-JP" altLang="en-US" sz="1200" dirty="0">
              <a:solidFill>
                <a:schemeClr val="tx1"/>
              </a:solidFill>
            </a:endParaRPr>
          </a:p>
          <a:p>
            <a:pPr marL="171450" indent="-171450" defTabSz="609559">
              <a:buFont typeface="Arial" panose="020B0604020202020204" pitchFamily="34" charset="0"/>
              <a:buChar char="•"/>
              <a:defRPr/>
            </a:pPr>
            <a:r>
              <a:rPr lang="en-US" altLang="ja-JP" sz="1200" dirty="0">
                <a:solidFill>
                  <a:schemeClr val="tx1"/>
                </a:solidFill>
              </a:rPr>
              <a:t>The UK digital identity and attributes trust framework</a:t>
            </a:r>
            <a:r>
              <a:rPr lang="ja-JP" altLang="en-US" sz="1200" dirty="0">
                <a:solidFill>
                  <a:schemeClr val="tx1"/>
                </a:solidFill>
              </a:rPr>
              <a:t>を策定し、</a:t>
            </a:r>
            <a:r>
              <a:rPr lang="ja-JP" altLang="en-US" sz="1200" b="1" u="sng" dirty="0">
                <a:solidFill>
                  <a:schemeClr val="accent2">
                    <a:lumMod val="75000"/>
                    <a:lumOff val="25000"/>
                  </a:schemeClr>
                </a:solidFill>
              </a:rPr>
              <a:t>デジタル</a:t>
            </a:r>
            <a:r>
              <a:rPr lang="en-US" altLang="ja-JP" sz="1200" b="1" u="sng" dirty="0">
                <a:solidFill>
                  <a:schemeClr val="accent2">
                    <a:lumMod val="75000"/>
                    <a:lumOff val="25000"/>
                  </a:schemeClr>
                </a:solidFill>
              </a:rPr>
              <a:t>ID</a:t>
            </a:r>
            <a:r>
              <a:rPr lang="ja-JP" altLang="en-US" sz="1200" b="1" u="sng" dirty="0">
                <a:solidFill>
                  <a:schemeClr val="accent2">
                    <a:lumMod val="75000"/>
                    <a:lumOff val="25000"/>
                  </a:schemeClr>
                </a:solidFill>
              </a:rPr>
              <a:t>を相互運用できるよう、一連のルールを規定</a:t>
            </a:r>
            <a:r>
              <a:rPr lang="ja-JP" altLang="en-US" sz="1200" dirty="0">
                <a:solidFill>
                  <a:schemeClr val="tx1"/>
                </a:solidFill>
              </a:rPr>
              <a:t>している</a:t>
            </a:r>
          </a:p>
        </p:txBody>
      </p:sp>
      <p:sp>
        <p:nvSpPr>
          <p:cNvPr id="19" name="正方形/長方形 18"/>
          <p:cNvSpPr/>
          <p:nvPr/>
        </p:nvSpPr>
        <p:spPr>
          <a:xfrm>
            <a:off x="7174744" y="1046824"/>
            <a:ext cx="2399767" cy="1291697"/>
          </a:xfrm>
          <a:prstGeom prst="rect">
            <a:avLst/>
          </a:prstGeom>
          <a:solidFill>
            <a:srgbClr val="D8E0F8">
              <a:alpha val="50196"/>
            </a:srgbClr>
          </a:solidFill>
          <a:ln w="12700">
            <a:solidFill>
              <a:schemeClr val="accent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171450" indent="-171450" defTabSz="609559">
              <a:buFont typeface="Arial" panose="020B0604020202020204" pitchFamily="34" charset="0"/>
              <a:buChar char="•"/>
              <a:defRPr/>
            </a:pPr>
            <a:r>
              <a:rPr lang="ja-JP" altLang="en-US" sz="1200" dirty="0">
                <a:solidFill>
                  <a:schemeClr val="tx1"/>
                </a:solidFill>
              </a:rPr>
              <a:t>統一的な識別番号は持たない</a:t>
            </a:r>
            <a:endParaRPr lang="en-US" altLang="ja-JP" sz="1200" dirty="0">
              <a:solidFill>
                <a:schemeClr val="tx1"/>
              </a:solidFill>
            </a:endParaRPr>
          </a:p>
          <a:p>
            <a:pPr marL="171450" indent="-171450" defTabSz="609559">
              <a:buFont typeface="Arial" panose="020B0604020202020204" pitchFamily="34" charset="0"/>
              <a:buChar char="•"/>
              <a:defRPr/>
            </a:pPr>
            <a:r>
              <a:rPr lang="ja-JP" altLang="en-US" sz="1200" dirty="0">
                <a:solidFill>
                  <a:schemeClr val="tx1"/>
                </a:solidFill>
              </a:rPr>
              <a:t>相互運用性を持ったデジタル</a:t>
            </a:r>
            <a:r>
              <a:rPr lang="en-US" altLang="ja-JP" sz="1200" dirty="0">
                <a:solidFill>
                  <a:schemeClr val="tx1"/>
                </a:solidFill>
              </a:rPr>
              <a:t>ID</a:t>
            </a:r>
            <a:r>
              <a:rPr lang="ja-JP" altLang="en-US" sz="1200" dirty="0">
                <a:solidFill>
                  <a:schemeClr val="tx1"/>
                </a:solidFill>
              </a:rPr>
              <a:t>をトラストフレームワーク等によって規定している</a:t>
            </a:r>
            <a:endParaRPr lang="en-US" altLang="ja-JP" sz="1200" dirty="0">
              <a:solidFill>
                <a:schemeClr val="tx1"/>
              </a:solidFill>
            </a:endParaRPr>
          </a:p>
        </p:txBody>
      </p:sp>
      <p:sp>
        <p:nvSpPr>
          <p:cNvPr id="20" name="正方形/長方形 19"/>
          <p:cNvSpPr/>
          <p:nvPr/>
        </p:nvSpPr>
        <p:spPr>
          <a:xfrm>
            <a:off x="1582019" y="2381424"/>
            <a:ext cx="5520530" cy="1351973"/>
          </a:xfrm>
          <a:prstGeom prst="rect">
            <a:avLst/>
          </a:prstGeom>
          <a:noFill/>
          <a:ln w="12700">
            <a:solidFill>
              <a:schemeClr val="accent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r>
              <a:rPr lang="en-US" altLang="ja-JP" sz="1200" b="1" u="sng" dirty="0">
                <a:solidFill>
                  <a:schemeClr val="tx1"/>
                </a:solidFill>
              </a:rPr>
              <a:t>The UK digital identity and attributes trust framework</a:t>
            </a:r>
          </a:p>
          <a:p>
            <a:pPr marL="171450" indent="-171450">
              <a:buFont typeface="Arial" panose="020B0604020202020204" pitchFamily="34" charset="0"/>
              <a:buChar char="•"/>
            </a:pPr>
            <a:r>
              <a:rPr lang="ja-JP" altLang="en-US" sz="1200" dirty="0">
                <a:solidFill>
                  <a:schemeClr val="tx1"/>
                </a:solidFill>
              </a:rPr>
              <a:t>英国における個人及び個人に関する情報を証明できるサービスをより簡単かつ安全に使用可能にすることを目的として、デジタル</a:t>
            </a:r>
            <a:r>
              <a:rPr lang="en-US" altLang="ja-JP" sz="1200" dirty="0">
                <a:solidFill>
                  <a:schemeClr val="tx1"/>
                </a:solidFill>
              </a:rPr>
              <a:t>ID</a:t>
            </a:r>
            <a:r>
              <a:rPr lang="ja-JP" altLang="en-US" sz="1200" dirty="0">
                <a:solidFill>
                  <a:schemeClr val="tx1"/>
                </a:solidFill>
              </a:rPr>
              <a:t>および</a:t>
            </a:r>
            <a:r>
              <a:rPr lang="en-US" altLang="ja-JP" sz="1200" dirty="0">
                <a:solidFill>
                  <a:schemeClr val="tx1"/>
                </a:solidFill>
              </a:rPr>
              <a:t>/</a:t>
            </a:r>
            <a:r>
              <a:rPr lang="ja-JP" altLang="en-US" sz="1200" dirty="0">
                <a:solidFill>
                  <a:schemeClr val="tx1"/>
                </a:solidFill>
              </a:rPr>
              <a:t>または属性情報を提供する際に遵守すべき一連のルールが規定されている</a:t>
            </a:r>
            <a:endParaRPr lang="en-US" altLang="ja-JP" sz="1200" dirty="0">
              <a:solidFill>
                <a:schemeClr val="tx1"/>
              </a:solidFill>
            </a:endParaRPr>
          </a:p>
          <a:p>
            <a:pPr marL="171450" indent="-171450">
              <a:buFont typeface="Arial" panose="020B0604020202020204" pitchFamily="34" charset="0"/>
              <a:buChar char="•"/>
            </a:pPr>
            <a:r>
              <a:rPr lang="ja-JP" altLang="en-US" sz="1200" b="1" u="sng" dirty="0">
                <a:solidFill>
                  <a:schemeClr val="accent2">
                    <a:lumMod val="75000"/>
                    <a:lumOff val="25000"/>
                  </a:schemeClr>
                </a:solidFill>
              </a:rPr>
              <a:t>政府主導で策定され、その準拠は任意</a:t>
            </a:r>
            <a:r>
              <a:rPr lang="ja-JP" altLang="en-US" sz="1200" dirty="0">
                <a:solidFill>
                  <a:schemeClr val="tx1"/>
                </a:solidFill>
              </a:rPr>
              <a:t>となっているが、</a:t>
            </a:r>
            <a:r>
              <a:rPr lang="ja-JP" altLang="en-US" sz="1200" b="1" u="sng" dirty="0">
                <a:solidFill>
                  <a:schemeClr val="accent2">
                    <a:lumMod val="75000"/>
                    <a:lumOff val="25000"/>
                  </a:schemeClr>
                </a:solidFill>
              </a:rPr>
              <a:t>フレームワークへの参加を希望する組織は認定を受ける必要</a:t>
            </a:r>
            <a:r>
              <a:rPr lang="ja-JP" altLang="en-US" sz="1200" dirty="0">
                <a:solidFill>
                  <a:schemeClr val="tx1"/>
                </a:solidFill>
              </a:rPr>
              <a:t>がある</a:t>
            </a:r>
            <a:endParaRPr lang="en-US" altLang="ja-JP" sz="1200" dirty="0">
              <a:solidFill>
                <a:schemeClr val="tx1"/>
              </a:solidFill>
            </a:endParaRPr>
          </a:p>
          <a:p>
            <a:pPr marL="171450" indent="-171450">
              <a:buFont typeface="Arial" panose="020B0604020202020204" pitchFamily="34" charset="0"/>
              <a:buChar char="•"/>
            </a:pPr>
            <a:r>
              <a:rPr lang="ja-JP" altLang="en-US" sz="1200" b="1" u="sng" dirty="0">
                <a:solidFill>
                  <a:schemeClr val="accent2">
                    <a:lumMod val="75000"/>
                    <a:lumOff val="25000"/>
                  </a:schemeClr>
                </a:solidFill>
              </a:rPr>
              <a:t>ステークホルダー・プロセスについて規定</a:t>
            </a:r>
            <a:r>
              <a:rPr lang="ja-JP" altLang="en-US" sz="1200" dirty="0">
                <a:solidFill>
                  <a:schemeClr val="tx1"/>
                </a:solidFill>
              </a:rPr>
              <a:t>し、</a:t>
            </a:r>
            <a:r>
              <a:rPr lang="en-US" altLang="ja-JP" sz="1200" dirty="0">
                <a:solidFill>
                  <a:schemeClr val="tx1"/>
                </a:solidFill>
              </a:rPr>
              <a:t>W3C</a:t>
            </a:r>
            <a:r>
              <a:rPr lang="ja-JP" altLang="en-US" sz="1200" dirty="0" err="1">
                <a:solidFill>
                  <a:schemeClr val="tx1"/>
                </a:solidFill>
              </a:rPr>
              <a:t>、</a:t>
            </a:r>
            <a:r>
              <a:rPr lang="en-US" altLang="ja-JP" sz="1200" dirty="0">
                <a:solidFill>
                  <a:schemeClr val="tx1"/>
                </a:solidFill>
              </a:rPr>
              <a:t>OIDF</a:t>
            </a:r>
            <a:r>
              <a:rPr lang="ja-JP" altLang="en-US" sz="1200" dirty="0">
                <a:solidFill>
                  <a:schemeClr val="tx1"/>
                </a:solidFill>
              </a:rPr>
              <a:t>などの</a:t>
            </a:r>
            <a:r>
              <a:rPr lang="ja-JP" altLang="en-US" sz="1200" b="1" u="sng" dirty="0">
                <a:solidFill>
                  <a:schemeClr val="accent2">
                    <a:lumMod val="75000"/>
                    <a:lumOff val="25000"/>
                  </a:schemeClr>
                </a:solidFill>
              </a:rPr>
              <a:t>標準を参照</a:t>
            </a:r>
            <a:r>
              <a:rPr lang="ja-JP" altLang="en-US" sz="1200" dirty="0">
                <a:solidFill>
                  <a:schemeClr val="tx1"/>
                </a:solidFill>
              </a:rPr>
              <a:t>している</a:t>
            </a:r>
            <a:endParaRPr lang="en-US" altLang="ja-JP" sz="1200" dirty="0">
              <a:solidFill>
                <a:schemeClr val="tx1"/>
              </a:solidFill>
            </a:endParaRPr>
          </a:p>
        </p:txBody>
      </p:sp>
      <p:sp>
        <p:nvSpPr>
          <p:cNvPr id="21" name="正方形/長方形 20"/>
          <p:cNvSpPr/>
          <p:nvPr/>
        </p:nvSpPr>
        <p:spPr>
          <a:xfrm>
            <a:off x="1582019" y="3776298"/>
            <a:ext cx="5520530" cy="530449"/>
          </a:xfrm>
          <a:prstGeom prst="rect">
            <a:avLst/>
          </a:prstGeom>
          <a:noFill/>
          <a:ln w="12700">
            <a:solidFill>
              <a:schemeClr val="accent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182563" indent="-182563">
              <a:buFont typeface="Arial" panose="020B0604020202020204" pitchFamily="34" charset="0"/>
              <a:buChar char="•"/>
            </a:pPr>
            <a:r>
              <a:rPr lang="ja-JP" altLang="en-US" sz="1200" dirty="0">
                <a:solidFill>
                  <a:schemeClr val="tx1"/>
                </a:solidFill>
              </a:rPr>
              <a:t>政府主導で</a:t>
            </a:r>
            <a:r>
              <a:rPr lang="en-US" altLang="ja-JP" sz="1200" b="1" u="sng" dirty="0">
                <a:solidFill>
                  <a:schemeClr val="accent2">
                    <a:lumMod val="75000"/>
                    <a:lumOff val="25000"/>
                  </a:schemeClr>
                </a:solidFill>
              </a:rPr>
              <a:t>FCA</a:t>
            </a:r>
            <a:r>
              <a:rPr lang="ja-JP" altLang="en-US" sz="1200" b="1" u="sng" dirty="0">
                <a:solidFill>
                  <a:schemeClr val="accent2">
                    <a:lumMod val="75000"/>
                    <a:lumOff val="25000"/>
                  </a:schemeClr>
                </a:solidFill>
              </a:rPr>
              <a:t>の規制サンドボックスや</a:t>
            </a:r>
            <a:r>
              <a:rPr lang="en-US" altLang="ja-JP" sz="1200" b="1" u="sng" dirty="0">
                <a:solidFill>
                  <a:schemeClr val="accent2">
                    <a:lumMod val="75000"/>
                    <a:lumOff val="25000"/>
                  </a:schemeClr>
                </a:solidFill>
              </a:rPr>
              <a:t>NHS</a:t>
            </a:r>
            <a:r>
              <a:rPr lang="ja-JP" altLang="en-US" sz="1200" b="1" u="sng" dirty="0">
                <a:solidFill>
                  <a:schemeClr val="accent2">
                    <a:lumMod val="75000"/>
                    <a:lumOff val="25000"/>
                  </a:schemeClr>
                </a:solidFill>
              </a:rPr>
              <a:t> </a:t>
            </a:r>
            <a:r>
              <a:rPr lang="en-US" altLang="ja-JP" sz="1200" b="1" u="sng" dirty="0">
                <a:solidFill>
                  <a:schemeClr val="accent2">
                    <a:lumMod val="75000"/>
                    <a:lumOff val="25000"/>
                  </a:schemeClr>
                </a:solidFill>
              </a:rPr>
              <a:t>Digital Staff passport</a:t>
            </a:r>
            <a:r>
              <a:rPr lang="ja-JP" altLang="en-US" sz="1200" dirty="0">
                <a:solidFill>
                  <a:schemeClr val="tx1"/>
                </a:solidFill>
              </a:rPr>
              <a:t>などの</a:t>
            </a:r>
            <a:r>
              <a:rPr lang="en-US" altLang="ja-JP" sz="1200" dirty="0">
                <a:solidFill>
                  <a:schemeClr val="tx1"/>
                </a:solidFill>
              </a:rPr>
              <a:t>SSI</a:t>
            </a:r>
            <a:r>
              <a:rPr lang="ja-JP" altLang="en-US" sz="1200" dirty="0">
                <a:solidFill>
                  <a:schemeClr val="tx1"/>
                </a:solidFill>
              </a:rPr>
              <a:t>／</a:t>
            </a:r>
            <a:r>
              <a:rPr lang="en-US" altLang="ja-JP" sz="1200" dirty="0">
                <a:solidFill>
                  <a:schemeClr val="tx1"/>
                </a:solidFill>
              </a:rPr>
              <a:t>DID</a:t>
            </a:r>
            <a:r>
              <a:rPr lang="ja-JP" altLang="en-US" sz="1200" dirty="0">
                <a:solidFill>
                  <a:schemeClr val="tx1"/>
                </a:solidFill>
              </a:rPr>
              <a:t>に関連した取り組み、実証環境の提供を行っている</a:t>
            </a:r>
          </a:p>
        </p:txBody>
      </p:sp>
      <p:sp>
        <p:nvSpPr>
          <p:cNvPr id="25" name="正方形/長方形 24"/>
          <p:cNvSpPr/>
          <p:nvPr/>
        </p:nvSpPr>
        <p:spPr>
          <a:xfrm>
            <a:off x="7170082" y="2381424"/>
            <a:ext cx="2404429" cy="1351972"/>
          </a:xfrm>
          <a:prstGeom prst="rect">
            <a:avLst/>
          </a:prstGeom>
          <a:solidFill>
            <a:srgbClr val="D8E0F8">
              <a:alpha val="50196"/>
            </a:srgbClr>
          </a:solidFill>
          <a:ln w="12700">
            <a:solidFill>
              <a:schemeClr val="accent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171450" indent="-171450" defTabSz="609559">
              <a:buFont typeface="Arial" panose="020B0604020202020204" pitchFamily="34" charset="0"/>
              <a:buChar char="•"/>
              <a:defRPr/>
            </a:pPr>
            <a:r>
              <a:rPr lang="ja-JP" altLang="en-US" sz="1200" dirty="0">
                <a:solidFill>
                  <a:schemeClr val="tx1"/>
                </a:solidFill>
              </a:rPr>
              <a:t>政府主導でトラストフレームワークを策定</a:t>
            </a:r>
          </a:p>
          <a:p>
            <a:pPr marL="171450" indent="-171450" defTabSz="609559">
              <a:buFont typeface="Arial" panose="020B0604020202020204" pitchFamily="34" charset="0"/>
              <a:buChar char="•"/>
              <a:defRPr/>
            </a:pPr>
            <a:r>
              <a:rPr lang="ja-JP" altLang="en-US" sz="1200" dirty="0">
                <a:solidFill>
                  <a:schemeClr val="tx1"/>
                </a:solidFill>
              </a:rPr>
              <a:t>法的強制力なし、認定制度あり</a:t>
            </a:r>
            <a:endParaRPr lang="en-US" altLang="ja-JP" sz="1200" dirty="0">
              <a:solidFill>
                <a:schemeClr val="tx1"/>
              </a:solidFill>
            </a:endParaRPr>
          </a:p>
          <a:p>
            <a:pPr marL="171450" indent="-171450" defTabSz="609559">
              <a:buFont typeface="Arial" panose="020B0604020202020204" pitchFamily="34" charset="0"/>
              <a:buChar char="•"/>
              <a:defRPr/>
            </a:pPr>
            <a:r>
              <a:rPr lang="ja-JP" altLang="en-US" sz="1200" dirty="0">
                <a:solidFill>
                  <a:schemeClr val="tx1"/>
                </a:solidFill>
              </a:rPr>
              <a:t>ステークホルダー、プロセスを規定し、特定の技術標準を参照している</a:t>
            </a:r>
          </a:p>
        </p:txBody>
      </p:sp>
      <p:sp>
        <p:nvSpPr>
          <p:cNvPr id="26" name="正方形/長方形 25"/>
          <p:cNvSpPr/>
          <p:nvPr/>
        </p:nvSpPr>
        <p:spPr>
          <a:xfrm>
            <a:off x="7174744" y="3776298"/>
            <a:ext cx="2399767" cy="1272176"/>
          </a:xfrm>
          <a:prstGeom prst="rect">
            <a:avLst/>
          </a:prstGeom>
          <a:solidFill>
            <a:srgbClr val="D8E0F8">
              <a:alpha val="50196"/>
            </a:srgbClr>
          </a:solidFill>
          <a:ln w="12700">
            <a:solidFill>
              <a:schemeClr val="accent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171450" indent="-171450" defTabSz="609559">
              <a:buFont typeface="Arial" panose="020B0604020202020204" pitchFamily="34" charset="0"/>
              <a:buChar char="•"/>
              <a:defRPr/>
            </a:pPr>
            <a:r>
              <a:rPr lang="en-US" altLang="ja-JP" sz="1200" dirty="0">
                <a:solidFill>
                  <a:srgbClr val="000000"/>
                </a:solidFill>
                <a:latin typeface="+mn-ea"/>
              </a:rPr>
              <a:t>SSI</a:t>
            </a:r>
            <a:r>
              <a:rPr lang="ja-JP" altLang="en-US" sz="1200" dirty="0">
                <a:solidFill>
                  <a:srgbClr val="000000"/>
                </a:solidFill>
                <a:latin typeface="+mn-ea"/>
              </a:rPr>
              <a:t>／</a:t>
            </a:r>
            <a:r>
              <a:rPr lang="en-US" altLang="ja-JP" sz="1200" dirty="0">
                <a:solidFill>
                  <a:srgbClr val="000000"/>
                </a:solidFill>
                <a:latin typeface="+mn-ea"/>
              </a:rPr>
              <a:t>DID</a:t>
            </a:r>
            <a:r>
              <a:rPr lang="ja-JP" altLang="en-US" sz="1200" dirty="0">
                <a:solidFill>
                  <a:srgbClr val="000000"/>
                </a:solidFill>
                <a:latin typeface="+mn-ea"/>
              </a:rPr>
              <a:t>実現に向けた政府の支援が存在する</a:t>
            </a:r>
            <a:endParaRPr lang="en-US" altLang="ja-JP" sz="1200" dirty="0">
              <a:solidFill>
                <a:srgbClr val="000000"/>
              </a:solidFill>
              <a:latin typeface="+mn-ea"/>
            </a:endParaRPr>
          </a:p>
          <a:p>
            <a:pPr marL="171450" indent="-171450" defTabSz="609559">
              <a:buFont typeface="Arial" panose="020B0604020202020204" pitchFamily="34" charset="0"/>
              <a:buChar char="•"/>
              <a:defRPr/>
            </a:pPr>
            <a:r>
              <a:rPr lang="ja-JP" altLang="en-US" sz="1200" dirty="0">
                <a:solidFill>
                  <a:schemeClr val="tx1"/>
                </a:solidFill>
              </a:rPr>
              <a:t>金融・医療分野などの分野で取り組まれている</a:t>
            </a:r>
            <a:endParaRPr lang="en-US" altLang="ja-JP" sz="1200" dirty="0">
              <a:solidFill>
                <a:schemeClr val="tx1"/>
              </a:solidFill>
            </a:endParaRPr>
          </a:p>
          <a:p>
            <a:pPr marL="171450" indent="-171450" defTabSz="609559">
              <a:buFont typeface="Arial" panose="020B0604020202020204" pitchFamily="34" charset="0"/>
              <a:buChar char="•"/>
              <a:defRPr/>
            </a:pPr>
            <a:r>
              <a:rPr lang="ja-JP" altLang="en-US" sz="1200" dirty="0">
                <a:solidFill>
                  <a:schemeClr val="tx1"/>
                </a:solidFill>
              </a:rPr>
              <a:t>主に</a:t>
            </a:r>
            <a:r>
              <a:rPr lang="en-US" altLang="ja-JP" sz="1200" dirty="0">
                <a:solidFill>
                  <a:schemeClr val="tx1"/>
                </a:solidFill>
              </a:rPr>
              <a:t>PoC</a:t>
            </a:r>
            <a:r>
              <a:rPr lang="ja-JP" altLang="en-US" sz="1200" dirty="0" err="1">
                <a:solidFill>
                  <a:schemeClr val="tx1"/>
                </a:solidFill>
              </a:rPr>
              <a:t>、</a:t>
            </a:r>
            <a:r>
              <a:rPr lang="ja-JP" altLang="en-US" sz="1200" dirty="0">
                <a:solidFill>
                  <a:schemeClr val="tx1"/>
                </a:solidFill>
              </a:rPr>
              <a:t>実運用段階にある</a:t>
            </a:r>
            <a:endParaRPr lang="en-US" altLang="ja-JP" sz="1200" dirty="0">
              <a:solidFill>
                <a:schemeClr val="tx1"/>
              </a:solidFill>
            </a:endParaRPr>
          </a:p>
        </p:txBody>
      </p:sp>
      <p:sp>
        <p:nvSpPr>
          <p:cNvPr id="30" name="正方形/長方形 29"/>
          <p:cNvSpPr/>
          <p:nvPr/>
        </p:nvSpPr>
        <p:spPr>
          <a:xfrm>
            <a:off x="331788" y="5172706"/>
            <a:ext cx="9242724" cy="1051631"/>
          </a:xfrm>
          <a:prstGeom prst="rect">
            <a:avLst/>
          </a:prstGeom>
          <a:noFill/>
          <a:ln w="12700">
            <a:solidFill>
              <a:schemeClr val="accent4"/>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endParaRPr lang="en-US" altLang="ja-JP" sz="1400" dirty="0">
              <a:solidFill>
                <a:schemeClr val="tx1"/>
              </a:solidFill>
            </a:endParaRPr>
          </a:p>
          <a:p>
            <a:pPr marL="285750" indent="-285750">
              <a:buFont typeface="Arial" panose="020B0604020202020204" pitchFamily="34" charset="0"/>
              <a:buChar char="•"/>
            </a:pPr>
            <a:r>
              <a:rPr lang="ja-JP" altLang="en-US" sz="1400" dirty="0">
                <a:solidFill>
                  <a:schemeClr val="tx1"/>
                </a:solidFill>
              </a:rPr>
              <a:t>プライバシーへの懸念から統一的な識別番号は設けず、官民で相互運用性のあるデジタル</a:t>
            </a:r>
            <a:r>
              <a:rPr lang="en-US" altLang="ja-JP" sz="1400" dirty="0">
                <a:solidFill>
                  <a:schemeClr val="tx1"/>
                </a:solidFill>
              </a:rPr>
              <a:t>ID</a:t>
            </a:r>
            <a:r>
              <a:rPr lang="ja-JP" altLang="en-US" sz="1400" dirty="0">
                <a:solidFill>
                  <a:schemeClr val="tx1"/>
                </a:solidFill>
              </a:rPr>
              <a:t>を活用している</a:t>
            </a:r>
            <a:endParaRPr lang="en-US" altLang="ja-JP" sz="1400" dirty="0">
              <a:solidFill>
                <a:schemeClr val="tx1"/>
              </a:solidFill>
            </a:endParaRPr>
          </a:p>
          <a:p>
            <a:pPr marL="285750" indent="-285750">
              <a:buFont typeface="Arial" panose="020B0604020202020204" pitchFamily="34" charset="0"/>
              <a:buChar char="•"/>
            </a:pPr>
            <a:r>
              <a:rPr lang="ja-JP" altLang="en-US" sz="1400" dirty="0">
                <a:solidFill>
                  <a:schemeClr val="tx1"/>
                </a:solidFill>
              </a:rPr>
              <a:t>トラストフレームワークに法的な強制力はないが、準拠することで認定を受けられるため、一定のインセンティブ設計が図られている</a:t>
            </a:r>
            <a:endParaRPr lang="en-US" altLang="ja-JP" sz="1400" dirty="0">
              <a:solidFill>
                <a:schemeClr val="tx1"/>
              </a:solidFill>
            </a:endParaRPr>
          </a:p>
          <a:p>
            <a:pPr marL="285750" indent="-285750">
              <a:buFont typeface="Arial" panose="020B0604020202020204" pitchFamily="34" charset="0"/>
              <a:buChar char="•"/>
            </a:pPr>
            <a:r>
              <a:rPr lang="ja-JP" altLang="en-US" sz="1400" dirty="0">
                <a:solidFill>
                  <a:schemeClr val="tx1"/>
                </a:solidFill>
              </a:rPr>
              <a:t>金融・医療などの分野で</a:t>
            </a:r>
            <a:r>
              <a:rPr lang="en-US" altLang="ja-JP" sz="1400" dirty="0">
                <a:solidFill>
                  <a:schemeClr val="tx1"/>
                </a:solidFill>
              </a:rPr>
              <a:t>SSI</a:t>
            </a:r>
            <a:r>
              <a:rPr lang="ja-JP" altLang="en-US" sz="1400" dirty="0">
                <a:solidFill>
                  <a:schemeClr val="tx1"/>
                </a:solidFill>
              </a:rPr>
              <a:t>／</a:t>
            </a:r>
            <a:r>
              <a:rPr lang="en-US" altLang="ja-JP" sz="1400" dirty="0">
                <a:solidFill>
                  <a:schemeClr val="tx1"/>
                </a:solidFill>
              </a:rPr>
              <a:t>DID</a:t>
            </a:r>
            <a:r>
              <a:rPr lang="ja-JP" altLang="en-US" sz="1400" dirty="0">
                <a:solidFill>
                  <a:schemeClr val="tx1"/>
                </a:solidFill>
              </a:rPr>
              <a:t>に関連した取り組みを政府として実施している</a:t>
            </a:r>
            <a:endParaRPr lang="en-US" altLang="ja-JP" sz="1400" dirty="0">
              <a:solidFill>
                <a:schemeClr val="tx1"/>
              </a:solidFill>
            </a:endParaRPr>
          </a:p>
        </p:txBody>
      </p:sp>
      <p:sp>
        <p:nvSpPr>
          <p:cNvPr id="38" name="正方形/長方形 37"/>
          <p:cNvSpPr/>
          <p:nvPr/>
        </p:nvSpPr>
        <p:spPr>
          <a:xfrm>
            <a:off x="331489" y="5172706"/>
            <a:ext cx="1993131" cy="259177"/>
          </a:xfrm>
          <a:prstGeom prst="rect">
            <a:avLst/>
          </a:prstGeom>
          <a:solidFill>
            <a:srgbClr val="C00000"/>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ja-JP" altLang="en-US" sz="1400" b="1" dirty="0">
                <a:solidFill>
                  <a:schemeClr val="bg1"/>
                </a:solidFill>
              </a:rPr>
              <a:t>デジタル</a:t>
            </a:r>
            <a:r>
              <a:rPr kumimoji="1" lang="en-US" altLang="ja-JP" sz="1400" b="1" dirty="0">
                <a:solidFill>
                  <a:schemeClr val="bg1"/>
                </a:solidFill>
              </a:rPr>
              <a:t>ID</a:t>
            </a:r>
            <a:r>
              <a:rPr kumimoji="1" lang="ja-JP" altLang="en-US" sz="1400" b="1" dirty="0">
                <a:solidFill>
                  <a:schemeClr val="bg1"/>
                </a:solidFill>
              </a:rPr>
              <a:t>政策の方向性</a:t>
            </a:r>
          </a:p>
        </p:txBody>
      </p:sp>
      <p:sp>
        <p:nvSpPr>
          <p:cNvPr id="41" name="正方形/長方形 40"/>
          <p:cNvSpPr/>
          <p:nvPr/>
        </p:nvSpPr>
        <p:spPr>
          <a:xfrm>
            <a:off x="331788" y="692150"/>
            <a:ext cx="6770761" cy="316698"/>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ja-JP" altLang="en-US" sz="1400" b="1" dirty="0">
                <a:solidFill>
                  <a:schemeClr val="bg1"/>
                </a:solidFill>
              </a:rPr>
              <a:t>調査結果</a:t>
            </a:r>
            <a:endParaRPr kumimoji="1" lang="ja-JP" altLang="en-US" sz="1400" b="1" dirty="0">
              <a:solidFill>
                <a:schemeClr val="bg1"/>
              </a:solidFill>
            </a:endParaRPr>
          </a:p>
        </p:txBody>
      </p:sp>
      <p:sp>
        <p:nvSpPr>
          <p:cNvPr id="43" name="正方形/長方形 42"/>
          <p:cNvSpPr/>
          <p:nvPr/>
        </p:nvSpPr>
        <p:spPr>
          <a:xfrm>
            <a:off x="7165420" y="692150"/>
            <a:ext cx="2409091" cy="316698"/>
          </a:xfrm>
          <a:prstGeom prst="rect">
            <a:avLst/>
          </a:prstGeom>
          <a:solidFill>
            <a:schemeClr val="accent1"/>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ja-JP" altLang="en-US" sz="1400" b="1" dirty="0">
                <a:solidFill>
                  <a:schemeClr val="bg1"/>
                </a:solidFill>
              </a:rPr>
              <a:t>結論</a:t>
            </a:r>
          </a:p>
        </p:txBody>
      </p:sp>
      <p:graphicFrame>
        <p:nvGraphicFramePr>
          <p:cNvPr id="27" name="表 26"/>
          <p:cNvGraphicFramePr>
            <a:graphicFrameLocks noGrp="1"/>
          </p:cNvGraphicFramePr>
          <p:nvPr>
            <p:extLst/>
          </p:nvPr>
        </p:nvGraphicFramePr>
        <p:xfrm>
          <a:off x="1582019" y="4340055"/>
          <a:ext cx="1008000" cy="742594"/>
        </p:xfrm>
        <a:graphic>
          <a:graphicData uri="http://schemas.openxmlformats.org/drawingml/2006/table">
            <a:tbl>
              <a:tblPr firstRow="1" bandRow="1">
                <a:tableStyleId>{5C22544A-7EE6-4342-B048-85BDC9FD1C3A}</a:tableStyleId>
              </a:tblPr>
              <a:tblGrid>
                <a:gridCol w="504000">
                  <a:extLst>
                    <a:ext uri="{9D8B030D-6E8A-4147-A177-3AD203B41FA5}">
                      <a16:colId xmlns:a16="http://schemas.microsoft.com/office/drawing/2014/main" val="2541855661"/>
                    </a:ext>
                  </a:extLst>
                </a:gridCol>
                <a:gridCol w="504000">
                  <a:extLst>
                    <a:ext uri="{9D8B030D-6E8A-4147-A177-3AD203B41FA5}">
                      <a16:colId xmlns:a16="http://schemas.microsoft.com/office/drawing/2014/main" val="2261580767"/>
                    </a:ext>
                  </a:extLst>
                </a:gridCol>
              </a:tblGrid>
              <a:tr h="742594">
                <a:tc>
                  <a:txBody>
                    <a:bodyPr/>
                    <a:lstStyle/>
                    <a:p>
                      <a:pPr algn="ctr"/>
                      <a:r>
                        <a:rPr kumimoji="1" lang="ja-JP" altLang="en-US" sz="1200" dirty="0">
                          <a:solidFill>
                            <a:schemeClr val="bg1"/>
                          </a:solidFill>
                        </a:rPr>
                        <a:t>件数</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90000"/>
                        <a:lumOff val="10000"/>
                      </a:schemeClr>
                    </a:solidFill>
                  </a:tcPr>
                </a:tc>
                <a:tc>
                  <a:txBody>
                    <a:bodyPr/>
                    <a:lstStyle/>
                    <a:p>
                      <a:pPr algn="ctr"/>
                      <a:r>
                        <a:rPr kumimoji="1" lang="en-US" altLang="ja-JP" sz="1200" b="0" dirty="0">
                          <a:solidFill>
                            <a:schemeClr val="tx1"/>
                          </a:solidFill>
                        </a:rPr>
                        <a:t>5</a:t>
                      </a:r>
                      <a:r>
                        <a:rPr kumimoji="1" lang="ja-JP" altLang="en-US" sz="1200" b="0" dirty="0">
                          <a:solidFill>
                            <a:schemeClr val="tx1"/>
                          </a:solidFill>
                        </a:rPr>
                        <a:t>件</a:t>
                      </a:r>
                    </a:p>
                  </a:txBody>
                  <a:tcPr anchor="ctr">
                    <a:lnL w="12700" cap="flat" cmpd="sng" algn="ctr">
                      <a:solidFill>
                        <a:schemeClr val="bg1"/>
                      </a:solidFill>
                      <a:prstDash val="solid"/>
                      <a:round/>
                      <a:headEnd type="none" w="med" len="med"/>
                      <a:tailEnd type="none" w="med" len="med"/>
                    </a:lnL>
                    <a:solidFill>
                      <a:schemeClr val="bg1">
                        <a:lumMod val="95000"/>
                      </a:schemeClr>
                    </a:solidFill>
                  </a:tcPr>
                </a:tc>
                <a:extLst>
                  <a:ext uri="{0D108BD9-81ED-4DB2-BD59-A6C34878D82A}">
                    <a16:rowId xmlns:a16="http://schemas.microsoft.com/office/drawing/2014/main" val="2045881120"/>
                  </a:ext>
                </a:extLst>
              </a:tr>
            </a:tbl>
          </a:graphicData>
        </a:graphic>
      </p:graphicFrame>
      <p:graphicFrame>
        <p:nvGraphicFramePr>
          <p:cNvPr id="28" name="表 27"/>
          <p:cNvGraphicFramePr>
            <a:graphicFrameLocks noGrp="1"/>
          </p:cNvGraphicFramePr>
          <p:nvPr>
            <p:extLst/>
          </p:nvPr>
        </p:nvGraphicFramePr>
        <p:xfrm>
          <a:off x="2623764" y="4331410"/>
          <a:ext cx="2497893" cy="742593"/>
        </p:xfrm>
        <a:graphic>
          <a:graphicData uri="http://schemas.openxmlformats.org/drawingml/2006/table">
            <a:tbl>
              <a:tblPr firstRow="1" bandRow="1">
                <a:tableStyleId>{5C22544A-7EE6-4342-B048-85BDC9FD1C3A}</a:tableStyleId>
              </a:tblPr>
              <a:tblGrid>
                <a:gridCol w="538008">
                  <a:extLst>
                    <a:ext uri="{9D8B030D-6E8A-4147-A177-3AD203B41FA5}">
                      <a16:colId xmlns:a16="http://schemas.microsoft.com/office/drawing/2014/main" val="2541855661"/>
                    </a:ext>
                  </a:extLst>
                </a:gridCol>
                <a:gridCol w="1959885">
                  <a:extLst>
                    <a:ext uri="{9D8B030D-6E8A-4147-A177-3AD203B41FA5}">
                      <a16:colId xmlns:a16="http://schemas.microsoft.com/office/drawing/2014/main" val="2261580767"/>
                    </a:ext>
                  </a:extLst>
                </a:gridCol>
              </a:tblGrid>
              <a:tr h="742593">
                <a:tc>
                  <a:txBody>
                    <a:bodyPr/>
                    <a:lstStyle/>
                    <a:p>
                      <a:pPr algn="l"/>
                      <a:r>
                        <a:rPr kumimoji="1" lang="ja-JP" altLang="en-US" sz="1200" dirty="0"/>
                        <a:t>分野</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90000"/>
                        <a:lumOff val="10000"/>
                      </a:schemeClr>
                    </a:solidFill>
                  </a:tcPr>
                </a:tc>
                <a:tc>
                  <a:txBody>
                    <a:bodyPr/>
                    <a:lstStyle/>
                    <a:p>
                      <a:pPr algn="l"/>
                      <a:r>
                        <a:rPr kumimoji="1" lang="ja-JP" altLang="en-US" sz="1200" b="0" dirty="0">
                          <a:solidFill>
                            <a:schemeClr val="tx1"/>
                          </a:solidFill>
                        </a:rPr>
                        <a:t>金融、不動産、医療、エンタメ（</a:t>
                      </a:r>
                      <a:r>
                        <a:rPr kumimoji="1" lang="en-US" altLang="ja-JP" sz="1200" b="0" dirty="0">
                          <a:solidFill>
                            <a:schemeClr val="tx1"/>
                          </a:solidFill>
                        </a:rPr>
                        <a:t>4</a:t>
                      </a:r>
                      <a:r>
                        <a:rPr kumimoji="1" lang="ja-JP" altLang="en-US" sz="1200" b="0" dirty="0">
                          <a:solidFill>
                            <a:schemeClr val="tx1"/>
                          </a:solidFill>
                        </a:rPr>
                        <a:t>分野）</a:t>
                      </a:r>
                    </a:p>
                  </a:txBody>
                  <a:tcPr anchor="ctr">
                    <a:lnL w="12700" cap="flat" cmpd="sng" algn="ctr">
                      <a:solidFill>
                        <a:schemeClr val="bg1"/>
                      </a:solidFill>
                      <a:prstDash val="solid"/>
                      <a:round/>
                      <a:headEnd type="none" w="med" len="med"/>
                      <a:tailEnd type="none" w="med" len="med"/>
                    </a:lnL>
                    <a:solidFill>
                      <a:schemeClr val="bg1">
                        <a:lumMod val="95000"/>
                      </a:schemeClr>
                    </a:solidFill>
                  </a:tcPr>
                </a:tc>
                <a:extLst>
                  <a:ext uri="{0D108BD9-81ED-4DB2-BD59-A6C34878D82A}">
                    <a16:rowId xmlns:a16="http://schemas.microsoft.com/office/drawing/2014/main" val="2045881120"/>
                  </a:ext>
                </a:extLst>
              </a:tr>
            </a:tbl>
          </a:graphicData>
        </a:graphic>
      </p:graphicFrame>
      <p:graphicFrame>
        <p:nvGraphicFramePr>
          <p:cNvPr id="29" name="表 28"/>
          <p:cNvGraphicFramePr>
            <a:graphicFrameLocks noGrp="1"/>
          </p:cNvGraphicFramePr>
          <p:nvPr>
            <p:extLst/>
          </p:nvPr>
        </p:nvGraphicFramePr>
        <p:xfrm>
          <a:off x="5177575" y="4331410"/>
          <a:ext cx="1908000" cy="717064"/>
        </p:xfrm>
        <a:graphic>
          <a:graphicData uri="http://schemas.openxmlformats.org/drawingml/2006/table">
            <a:tbl>
              <a:tblPr firstRow="1" bandRow="1">
                <a:tableStyleId>{5C22544A-7EE6-4342-B048-85BDC9FD1C3A}</a:tableStyleId>
              </a:tblPr>
              <a:tblGrid>
                <a:gridCol w="684000">
                  <a:extLst>
                    <a:ext uri="{9D8B030D-6E8A-4147-A177-3AD203B41FA5}">
                      <a16:colId xmlns:a16="http://schemas.microsoft.com/office/drawing/2014/main" val="2541855661"/>
                    </a:ext>
                  </a:extLst>
                </a:gridCol>
                <a:gridCol w="1224000">
                  <a:extLst>
                    <a:ext uri="{9D8B030D-6E8A-4147-A177-3AD203B41FA5}">
                      <a16:colId xmlns:a16="http://schemas.microsoft.com/office/drawing/2014/main" val="2261580767"/>
                    </a:ext>
                  </a:extLst>
                </a:gridCol>
              </a:tblGrid>
              <a:tr h="717064">
                <a:tc>
                  <a:txBody>
                    <a:bodyPr/>
                    <a:lstStyle/>
                    <a:p>
                      <a:pPr algn="ctr"/>
                      <a:r>
                        <a:rPr kumimoji="1" lang="ja-JP" altLang="en-US" sz="1200" dirty="0"/>
                        <a:t>フェーズ</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90000"/>
                        <a:lumOff val="10000"/>
                      </a:schemeClr>
                    </a:solidFill>
                  </a:tcPr>
                </a:tc>
                <a:tc>
                  <a:txBody>
                    <a:bodyPr/>
                    <a:lstStyle/>
                    <a:p>
                      <a:pPr algn="l"/>
                      <a:r>
                        <a:rPr kumimoji="1" lang="ja-JP" altLang="en-US" sz="1200" b="0" dirty="0">
                          <a:solidFill>
                            <a:schemeClr val="tx1"/>
                          </a:solidFill>
                        </a:rPr>
                        <a:t>コンセプト ：</a:t>
                      </a:r>
                      <a:r>
                        <a:rPr kumimoji="1" lang="en-US" altLang="ja-JP" sz="1200" b="0" dirty="0">
                          <a:solidFill>
                            <a:schemeClr val="tx1"/>
                          </a:solidFill>
                        </a:rPr>
                        <a:t>0</a:t>
                      </a:r>
                      <a:r>
                        <a:rPr kumimoji="1" lang="ja-JP" altLang="en-US" sz="1200" b="0" dirty="0">
                          <a:solidFill>
                            <a:schemeClr val="tx1"/>
                          </a:solidFill>
                        </a:rPr>
                        <a:t>件</a:t>
                      </a:r>
                      <a:endParaRPr kumimoji="1" lang="en-US" altLang="ja-JP" sz="1200" b="0" dirty="0">
                        <a:solidFill>
                          <a:schemeClr val="tx1"/>
                        </a:solidFill>
                      </a:endParaRPr>
                    </a:p>
                    <a:p>
                      <a:pPr algn="l"/>
                      <a:r>
                        <a:rPr kumimoji="1" lang="en-US" altLang="ja-JP" sz="1200" b="0" dirty="0" err="1">
                          <a:solidFill>
                            <a:schemeClr val="tx1"/>
                          </a:solidFill>
                        </a:rPr>
                        <a:t>PoC</a:t>
                      </a:r>
                      <a:r>
                        <a:rPr kumimoji="1" lang="ja-JP" altLang="en-US" sz="1200" b="0" dirty="0">
                          <a:solidFill>
                            <a:schemeClr val="tx1"/>
                          </a:solidFill>
                        </a:rPr>
                        <a:t>　　　：</a:t>
                      </a:r>
                      <a:r>
                        <a:rPr kumimoji="1" lang="en-US" altLang="ja-JP" sz="1200" b="0" dirty="0">
                          <a:solidFill>
                            <a:schemeClr val="tx1"/>
                          </a:solidFill>
                        </a:rPr>
                        <a:t>3</a:t>
                      </a:r>
                      <a:r>
                        <a:rPr kumimoji="1" lang="ja-JP" altLang="en-US" sz="1200" b="0" dirty="0">
                          <a:solidFill>
                            <a:schemeClr val="tx1"/>
                          </a:solidFill>
                        </a:rPr>
                        <a:t>件</a:t>
                      </a:r>
                      <a:endParaRPr kumimoji="1" lang="en-US" altLang="ja-JP" sz="1200" b="0" dirty="0">
                        <a:solidFill>
                          <a:schemeClr val="tx1"/>
                        </a:solidFill>
                      </a:endParaRPr>
                    </a:p>
                    <a:p>
                      <a:pPr algn="l"/>
                      <a:r>
                        <a:rPr kumimoji="1" lang="ja-JP" altLang="en-US" sz="1200" b="0" dirty="0">
                          <a:solidFill>
                            <a:schemeClr val="tx1"/>
                          </a:solidFill>
                        </a:rPr>
                        <a:t>実運用　</a:t>
                      </a:r>
                      <a:r>
                        <a:rPr kumimoji="1" lang="ja-JP" altLang="en-US" sz="1200" b="0" baseline="0" dirty="0">
                          <a:solidFill>
                            <a:schemeClr val="tx1"/>
                          </a:solidFill>
                        </a:rPr>
                        <a:t> </a:t>
                      </a:r>
                      <a:r>
                        <a:rPr kumimoji="1" lang="ja-JP" altLang="en-US" sz="1200" b="0" dirty="0">
                          <a:solidFill>
                            <a:schemeClr val="tx1"/>
                          </a:solidFill>
                        </a:rPr>
                        <a:t>：</a:t>
                      </a:r>
                      <a:r>
                        <a:rPr kumimoji="1" lang="en-US" altLang="ja-JP" sz="1200" b="0" dirty="0">
                          <a:solidFill>
                            <a:schemeClr val="tx1"/>
                          </a:solidFill>
                        </a:rPr>
                        <a:t>2</a:t>
                      </a:r>
                      <a:r>
                        <a:rPr kumimoji="1" lang="ja-JP" altLang="en-US" sz="1200" b="0" dirty="0">
                          <a:solidFill>
                            <a:schemeClr val="tx1"/>
                          </a:solidFill>
                        </a:rPr>
                        <a:t>件</a:t>
                      </a:r>
                    </a:p>
                  </a:txBody>
                  <a:tcPr anchor="ctr">
                    <a:lnL w="12700" cap="flat" cmpd="sng" algn="ctr">
                      <a:solidFill>
                        <a:schemeClr val="bg1"/>
                      </a:solidFill>
                      <a:prstDash val="solid"/>
                      <a:round/>
                      <a:headEnd type="none" w="med" len="med"/>
                      <a:tailEnd type="none" w="med" len="med"/>
                    </a:lnL>
                    <a:solidFill>
                      <a:schemeClr val="bg1">
                        <a:lumMod val="95000"/>
                      </a:schemeClr>
                    </a:solidFill>
                  </a:tcPr>
                </a:tc>
                <a:extLst>
                  <a:ext uri="{0D108BD9-81ED-4DB2-BD59-A6C34878D82A}">
                    <a16:rowId xmlns:a16="http://schemas.microsoft.com/office/drawing/2014/main" val="2045881120"/>
                  </a:ext>
                </a:extLst>
              </a:tr>
            </a:tbl>
          </a:graphicData>
        </a:graphic>
      </p:graphicFrame>
    </p:spTree>
    <p:extLst>
      <p:ext uri="{BB962C8B-B14F-4D97-AF65-F5344CB8AC3E}">
        <p14:creationId xmlns:p14="http://schemas.microsoft.com/office/powerpoint/2010/main" val="3087294679"/>
      </p:ext>
    </p:extLst>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タイトル 7"/>
          <p:cNvSpPr>
            <a:spLocks noGrp="1"/>
          </p:cNvSpPr>
          <p:nvPr>
            <p:ph type="title"/>
          </p:nvPr>
        </p:nvSpPr>
        <p:spPr>
          <a:xfrm>
            <a:off x="331490" y="164692"/>
            <a:ext cx="9243021" cy="497459"/>
          </a:xfrm>
        </p:spPr>
        <p:txBody>
          <a:bodyPr>
            <a:normAutofit fontScale="90000"/>
          </a:bodyPr>
          <a:lstStyle/>
          <a:p>
            <a:r>
              <a:rPr lang="en-US" altLang="ja-JP" sz="1100" dirty="0" smtClean="0">
                <a:solidFill>
                  <a:srgbClr val="002060"/>
                </a:solidFill>
              </a:rPr>
              <a:t>4.1</a:t>
            </a:r>
            <a:r>
              <a:rPr lang="ja-JP" altLang="en-US" sz="1100" dirty="0" smtClean="0">
                <a:solidFill>
                  <a:srgbClr val="002060"/>
                </a:solidFill>
              </a:rPr>
              <a:t>　調査</a:t>
            </a:r>
            <a:r>
              <a:rPr lang="ja-JP" altLang="en-US" sz="1100" dirty="0">
                <a:solidFill>
                  <a:srgbClr val="002060"/>
                </a:solidFill>
              </a:rPr>
              <a:t>テーマを総括した各国のデジタル</a:t>
            </a:r>
            <a:r>
              <a:rPr lang="en-US" altLang="ja-JP" sz="1100" dirty="0">
                <a:solidFill>
                  <a:srgbClr val="002060"/>
                </a:solidFill>
              </a:rPr>
              <a:t>ID</a:t>
            </a:r>
            <a:r>
              <a:rPr lang="ja-JP" altLang="en-US" sz="1100" dirty="0">
                <a:solidFill>
                  <a:srgbClr val="002060"/>
                </a:solidFill>
              </a:rPr>
              <a:t>政策の方向性</a:t>
            </a:r>
            <a:r>
              <a:rPr lang="en-US" altLang="ja-JP" sz="1400" b="1" spc="0" dirty="0">
                <a:solidFill>
                  <a:srgbClr val="002060"/>
                </a:solidFill>
              </a:rPr>
              <a:t/>
            </a:r>
            <a:br>
              <a:rPr lang="en-US" altLang="ja-JP" sz="1400" b="1" spc="0" dirty="0">
                <a:solidFill>
                  <a:srgbClr val="002060"/>
                </a:solidFill>
              </a:rPr>
            </a:br>
            <a:r>
              <a:rPr lang="ja-JP" altLang="en-US" sz="2000" dirty="0">
                <a:solidFill>
                  <a:srgbClr val="002060"/>
                </a:solidFill>
              </a:rPr>
              <a:t>米国</a:t>
            </a:r>
            <a:endParaRPr lang="ja-JP" altLang="en-US" sz="3100" b="1" spc="0" dirty="0">
              <a:solidFill>
                <a:srgbClr val="002060"/>
              </a:solidFill>
            </a:endParaRPr>
          </a:p>
        </p:txBody>
      </p:sp>
      <p:sp>
        <p:nvSpPr>
          <p:cNvPr id="5" name="正方形/長方形 4"/>
          <p:cNvSpPr/>
          <p:nvPr/>
        </p:nvSpPr>
        <p:spPr>
          <a:xfrm>
            <a:off x="331788" y="1046824"/>
            <a:ext cx="1178035" cy="1122215"/>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zh-TW" altLang="en-US" sz="1400" b="1" dirty="0" smtClean="0">
                <a:solidFill>
                  <a:schemeClr val="bg1"/>
                </a:solidFill>
              </a:rPr>
              <a:t>共通識別番号</a:t>
            </a:r>
            <a:endParaRPr kumimoji="1" lang="en-US" altLang="ja-JP" sz="1400" b="1" dirty="0">
              <a:solidFill>
                <a:schemeClr val="bg1"/>
              </a:solidFill>
            </a:endParaRPr>
          </a:p>
          <a:p>
            <a:pPr algn="ctr"/>
            <a:r>
              <a:rPr lang="ja-JP" altLang="en-US" sz="1400" b="1" dirty="0">
                <a:solidFill>
                  <a:schemeClr val="bg1"/>
                </a:solidFill>
              </a:rPr>
              <a:t>デジタル</a:t>
            </a:r>
            <a:r>
              <a:rPr lang="en-US" altLang="ja-JP" sz="1400" b="1" dirty="0">
                <a:solidFill>
                  <a:schemeClr val="bg1"/>
                </a:solidFill>
              </a:rPr>
              <a:t>ID</a:t>
            </a:r>
            <a:endParaRPr kumimoji="1" lang="ja-JP" altLang="en-US" sz="1400" b="1" dirty="0">
              <a:solidFill>
                <a:schemeClr val="bg1"/>
              </a:solidFill>
            </a:endParaRPr>
          </a:p>
        </p:txBody>
      </p:sp>
      <p:sp>
        <p:nvSpPr>
          <p:cNvPr id="7" name="正方形/長方形 6"/>
          <p:cNvSpPr/>
          <p:nvPr/>
        </p:nvSpPr>
        <p:spPr>
          <a:xfrm>
            <a:off x="331489" y="2213473"/>
            <a:ext cx="1178035" cy="1351973"/>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ja-JP" altLang="en-US" sz="1400" b="1" dirty="0">
                <a:solidFill>
                  <a:schemeClr val="bg1"/>
                </a:solidFill>
              </a:rPr>
              <a:t>トラスト</a:t>
            </a:r>
            <a:endParaRPr kumimoji="1" lang="en-US" altLang="ja-JP" sz="1400" b="1" dirty="0">
              <a:solidFill>
                <a:schemeClr val="bg1"/>
              </a:solidFill>
            </a:endParaRPr>
          </a:p>
          <a:p>
            <a:pPr algn="ctr"/>
            <a:r>
              <a:rPr kumimoji="1" lang="ja-JP" altLang="en-US" sz="1400" b="1" dirty="0">
                <a:solidFill>
                  <a:schemeClr val="bg1"/>
                </a:solidFill>
              </a:rPr>
              <a:t>フレームワーク</a:t>
            </a:r>
            <a:endParaRPr kumimoji="1" lang="en-US" altLang="ja-JP" sz="1400" b="1" dirty="0">
              <a:solidFill>
                <a:schemeClr val="bg1"/>
              </a:solidFill>
            </a:endParaRPr>
          </a:p>
          <a:p>
            <a:pPr algn="ctr"/>
            <a:r>
              <a:rPr lang="ja-JP" altLang="en-US" sz="1400" b="1" dirty="0">
                <a:solidFill>
                  <a:schemeClr val="bg1"/>
                </a:solidFill>
              </a:rPr>
              <a:t>の策定状況</a:t>
            </a:r>
            <a:endParaRPr kumimoji="1" lang="ja-JP" altLang="en-US" sz="1400" b="1" dirty="0">
              <a:solidFill>
                <a:schemeClr val="bg1"/>
              </a:solidFill>
            </a:endParaRPr>
          </a:p>
        </p:txBody>
      </p:sp>
      <p:sp>
        <p:nvSpPr>
          <p:cNvPr id="9" name="正方形/長方形 8"/>
          <p:cNvSpPr/>
          <p:nvPr/>
        </p:nvSpPr>
        <p:spPr>
          <a:xfrm>
            <a:off x="331191" y="3609880"/>
            <a:ext cx="1178333" cy="1472769"/>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en-US" altLang="ja-JP" sz="1400" b="1" dirty="0">
                <a:solidFill>
                  <a:schemeClr val="bg1"/>
                </a:solidFill>
              </a:rPr>
              <a:t>SSI</a:t>
            </a:r>
            <a:r>
              <a:rPr kumimoji="1" lang="ja-JP" altLang="en-US" sz="1400" b="1" dirty="0">
                <a:solidFill>
                  <a:schemeClr val="bg1"/>
                </a:solidFill>
              </a:rPr>
              <a:t>／</a:t>
            </a:r>
            <a:r>
              <a:rPr kumimoji="1" lang="en-US" altLang="ja-JP" sz="1400" b="1" dirty="0">
                <a:solidFill>
                  <a:schemeClr val="bg1"/>
                </a:solidFill>
              </a:rPr>
              <a:t>DID</a:t>
            </a:r>
          </a:p>
          <a:p>
            <a:pPr algn="ctr"/>
            <a:r>
              <a:rPr kumimoji="1" lang="ja-JP" altLang="en-US" sz="1400" b="1" dirty="0">
                <a:solidFill>
                  <a:schemeClr val="bg1"/>
                </a:solidFill>
              </a:rPr>
              <a:t>に関する</a:t>
            </a:r>
            <a:endParaRPr kumimoji="1" lang="en-US" altLang="ja-JP" sz="1400" b="1" dirty="0">
              <a:solidFill>
                <a:schemeClr val="bg1"/>
              </a:solidFill>
            </a:endParaRPr>
          </a:p>
          <a:p>
            <a:pPr algn="ctr"/>
            <a:r>
              <a:rPr lang="ja-JP" altLang="en-US" sz="1400" b="1" dirty="0">
                <a:solidFill>
                  <a:schemeClr val="bg1"/>
                </a:solidFill>
              </a:rPr>
              <a:t>取り組み・</a:t>
            </a:r>
            <a:endParaRPr lang="en-US" altLang="ja-JP" sz="1400" b="1" dirty="0">
              <a:solidFill>
                <a:schemeClr val="bg1"/>
              </a:solidFill>
            </a:endParaRPr>
          </a:p>
          <a:p>
            <a:pPr algn="ctr"/>
            <a:r>
              <a:rPr lang="ja-JP" altLang="en-US" sz="1400" b="1" dirty="0">
                <a:solidFill>
                  <a:schemeClr val="bg1"/>
                </a:solidFill>
              </a:rPr>
              <a:t>ユースケース</a:t>
            </a:r>
            <a:endParaRPr kumimoji="1" lang="ja-JP" altLang="en-US" sz="1400" b="1" baseline="30000" dirty="0">
              <a:solidFill>
                <a:schemeClr val="bg1"/>
              </a:solidFill>
            </a:endParaRPr>
          </a:p>
        </p:txBody>
      </p:sp>
      <p:sp>
        <p:nvSpPr>
          <p:cNvPr id="10" name="正方形/長方形 9"/>
          <p:cNvSpPr/>
          <p:nvPr/>
        </p:nvSpPr>
        <p:spPr>
          <a:xfrm>
            <a:off x="1582019" y="1046825"/>
            <a:ext cx="5520530" cy="1122214"/>
          </a:xfrm>
          <a:prstGeom prst="rect">
            <a:avLst/>
          </a:prstGeom>
          <a:noFill/>
          <a:ln w="12700">
            <a:solidFill>
              <a:schemeClr val="accent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171450" indent="-171450" defTabSz="609559">
              <a:buFont typeface="Arial" panose="020B0604020202020204" pitchFamily="34" charset="0"/>
              <a:buChar char="•"/>
              <a:defRPr/>
            </a:pPr>
            <a:r>
              <a:rPr lang="ja-JP" altLang="en-US" sz="1200" dirty="0">
                <a:solidFill>
                  <a:schemeClr val="tx1"/>
                </a:solidFill>
              </a:rPr>
              <a:t>従来から存在する</a:t>
            </a:r>
            <a:r>
              <a:rPr lang="ja-JP" altLang="en-US" sz="1200" b="1" u="sng" dirty="0">
                <a:solidFill>
                  <a:schemeClr val="accent2">
                    <a:lumMod val="75000"/>
                    <a:lumOff val="25000"/>
                  </a:schemeClr>
                </a:solidFill>
              </a:rPr>
              <a:t>社会保障番号（</a:t>
            </a:r>
            <a:r>
              <a:rPr lang="en-US" altLang="ja-JP" sz="1200" b="1" u="sng" dirty="0">
                <a:solidFill>
                  <a:schemeClr val="accent2">
                    <a:lumMod val="75000"/>
                    <a:lumOff val="25000"/>
                  </a:schemeClr>
                </a:solidFill>
              </a:rPr>
              <a:t>SSN</a:t>
            </a:r>
            <a:r>
              <a:rPr lang="ja-JP" altLang="en-US" sz="1200" b="1" u="sng" dirty="0">
                <a:solidFill>
                  <a:schemeClr val="accent2">
                    <a:lumMod val="75000"/>
                    <a:lumOff val="25000"/>
                  </a:schemeClr>
                </a:solidFill>
              </a:rPr>
              <a:t>）が広範に個人認証に利用され、行政・民間サービスの双方で利用範囲が拡大</a:t>
            </a:r>
            <a:r>
              <a:rPr lang="ja-JP" altLang="en-US" sz="1200" dirty="0">
                <a:solidFill>
                  <a:schemeClr val="tx1"/>
                </a:solidFill>
              </a:rPr>
              <a:t>された。プライバシー等への懸念から</a:t>
            </a:r>
            <a:r>
              <a:rPr lang="ja-JP" altLang="en-US" sz="1200" b="1" u="sng" dirty="0">
                <a:solidFill>
                  <a:schemeClr val="accent2">
                    <a:lumMod val="75000"/>
                    <a:lumOff val="25000"/>
                  </a:schemeClr>
                </a:solidFill>
              </a:rPr>
              <a:t>社会保障番号に代わる統一的</a:t>
            </a:r>
            <a:r>
              <a:rPr lang="ja-JP" altLang="en-US" sz="1200" b="1" u="sng" dirty="0" smtClean="0">
                <a:solidFill>
                  <a:schemeClr val="accent2">
                    <a:lumMod val="75000"/>
                    <a:lumOff val="25000"/>
                  </a:schemeClr>
                </a:solidFill>
              </a:rPr>
              <a:t>な</a:t>
            </a:r>
            <a:r>
              <a:rPr lang="zh-TW" altLang="en-US" sz="1200" b="1" u="sng" dirty="0" smtClean="0">
                <a:solidFill>
                  <a:schemeClr val="accent2">
                    <a:lumMod val="75000"/>
                    <a:lumOff val="25000"/>
                  </a:schemeClr>
                </a:solidFill>
              </a:rPr>
              <a:t>共通識別番号</a:t>
            </a:r>
            <a:r>
              <a:rPr lang="ja-JP" altLang="en-US" sz="1200" b="1" u="sng" dirty="0" smtClean="0">
                <a:solidFill>
                  <a:schemeClr val="accent2">
                    <a:lumMod val="75000"/>
                    <a:lumOff val="25000"/>
                  </a:schemeClr>
                </a:solidFill>
              </a:rPr>
              <a:t>を</a:t>
            </a:r>
            <a:r>
              <a:rPr lang="ja-JP" altLang="en-US" sz="1200" b="1" u="sng" dirty="0">
                <a:solidFill>
                  <a:schemeClr val="accent2">
                    <a:lumMod val="75000"/>
                    <a:lumOff val="25000"/>
                  </a:schemeClr>
                </a:solidFill>
              </a:rPr>
              <a:t>模索</a:t>
            </a:r>
            <a:r>
              <a:rPr lang="ja-JP" altLang="en-US" sz="1200" dirty="0">
                <a:solidFill>
                  <a:schemeClr val="tx1"/>
                </a:solidFill>
              </a:rPr>
              <a:t>しているものの、未だ実現してはいない</a:t>
            </a:r>
            <a:endParaRPr lang="en-US" altLang="ja-JP" sz="1200" dirty="0">
              <a:solidFill>
                <a:schemeClr val="tx1"/>
              </a:solidFill>
            </a:endParaRPr>
          </a:p>
          <a:p>
            <a:pPr marL="171450" indent="-171450" defTabSz="609559">
              <a:buFont typeface="Arial" panose="020B0604020202020204" pitchFamily="34" charset="0"/>
              <a:buChar char="•"/>
              <a:defRPr/>
            </a:pPr>
            <a:r>
              <a:rPr lang="en-US" altLang="ja-JP" sz="1200" dirty="0">
                <a:solidFill>
                  <a:schemeClr val="tx1"/>
                </a:solidFill>
              </a:rPr>
              <a:t>NSTIC</a:t>
            </a:r>
            <a:r>
              <a:rPr lang="ja-JP" altLang="en-US" sz="1200" dirty="0" err="1">
                <a:solidFill>
                  <a:schemeClr val="tx1"/>
                </a:solidFill>
              </a:rPr>
              <a:t>、</a:t>
            </a:r>
            <a:r>
              <a:rPr lang="en-US" altLang="ja-JP" sz="1200" dirty="0">
                <a:solidFill>
                  <a:schemeClr val="tx1"/>
                </a:solidFill>
              </a:rPr>
              <a:t>IDIA</a:t>
            </a:r>
            <a:r>
              <a:rPr lang="ja-JP" altLang="en-US" sz="1200" dirty="0">
                <a:solidFill>
                  <a:schemeClr val="tx1"/>
                </a:solidFill>
              </a:rPr>
              <a:t>法案及び</a:t>
            </a:r>
            <a:r>
              <a:rPr lang="en-US" altLang="ja-JP" sz="1200" dirty="0">
                <a:solidFill>
                  <a:schemeClr val="tx1"/>
                </a:solidFill>
              </a:rPr>
              <a:t>NIST</a:t>
            </a:r>
            <a:r>
              <a:rPr lang="ja-JP" altLang="en-US" sz="1200" dirty="0">
                <a:solidFill>
                  <a:schemeClr val="tx1"/>
                </a:solidFill>
              </a:rPr>
              <a:t>の標準などで</a:t>
            </a:r>
            <a:r>
              <a:rPr lang="ja-JP" altLang="en-US" sz="1200" b="1" u="sng" dirty="0">
                <a:solidFill>
                  <a:schemeClr val="accent2">
                    <a:lumMod val="75000"/>
                    <a:lumOff val="25000"/>
                  </a:schemeClr>
                </a:solidFill>
              </a:rPr>
              <a:t>、政府としてのデジタル</a:t>
            </a:r>
            <a:r>
              <a:rPr lang="en-US" altLang="ja-JP" sz="1200" b="1" u="sng" dirty="0">
                <a:solidFill>
                  <a:schemeClr val="accent2">
                    <a:lumMod val="75000"/>
                    <a:lumOff val="25000"/>
                  </a:schemeClr>
                </a:solidFill>
              </a:rPr>
              <a:t>ID</a:t>
            </a:r>
            <a:r>
              <a:rPr lang="ja-JP" altLang="en-US" sz="1200" b="1" u="sng" dirty="0">
                <a:solidFill>
                  <a:schemeClr val="accent2">
                    <a:lumMod val="75000"/>
                    <a:lumOff val="25000"/>
                  </a:schemeClr>
                </a:solidFill>
              </a:rPr>
              <a:t>利活用の方針を示し、エコシステムの形成・インフラ整備</a:t>
            </a:r>
            <a:r>
              <a:rPr lang="ja-JP" altLang="en-US" sz="1200" dirty="0">
                <a:solidFill>
                  <a:schemeClr val="tx1"/>
                </a:solidFill>
              </a:rPr>
              <a:t>を図っている</a:t>
            </a:r>
          </a:p>
        </p:txBody>
      </p:sp>
      <p:sp>
        <p:nvSpPr>
          <p:cNvPr id="11" name="正方形/長方形 10"/>
          <p:cNvSpPr/>
          <p:nvPr/>
        </p:nvSpPr>
        <p:spPr>
          <a:xfrm>
            <a:off x="7174745" y="1046825"/>
            <a:ext cx="2404452" cy="1122214"/>
          </a:xfrm>
          <a:prstGeom prst="rect">
            <a:avLst/>
          </a:prstGeom>
          <a:solidFill>
            <a:srgbClr val="D8E0F8">
              <a:alpha val="50196"/>
            </a:srgbClr>
          </a:solidFill>
          <a:ln w="12700">
            <a:solidFill>
              <a:schemeClr val="accent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171450" indent="-171450" defTabSz="609559">
              <a:buFont typeface="Arial" panose="020B0604020202020204" pitchFamily="34" charset="0"/>
              <a:buChar char="•"/>
              <a:defRPr/>
            </a:pPr>
            <a:r>
              <a:rPr kumimoji="1" lang="ja-JP" altLang="en-US" sz="1200" dirty="0">
                <a:solidFill>
                  <a:schemeClr val="tx1"/>
                </a:solidFill>
              </a:rPr>
              <a:t>実質的な統一的識別番号（</a:t>
            </a:r>
            <a:r>
              <a:rPr kumimoji="1" lang="en-US" altLang="ja-JP" sz="1200" dirty="0">
                <a:solidFill>
                  <a:schemeClr val="tx1"/>
                </a:solidFill>
              </a:rPr>
              <a:t>SSN</a:t>
            </a:r>
            <a:r>
              <a:rPr kumimoji="1" lang="ja-JP" altLang="en-US" sz="1200" dirty="0">
                <a:solidFill>
                  <a:schemeClr val="tx1"/>
                </a:solidFill>
              </a:rPr>
              <a:t>）を活用しているが、プライバシー</a:t>
            </a:r>
            <a:r>
              <a:rPr lang="ja-JP" altLang="en-US" sz="1200" dirty="0">
                <a:solidFill>
                  <a:schemeClr val="tx1"/>
                </a:solidFill>
              </a:rPr>
              <a:t>等</a:t>
            </a:r>
            <a:r>
              <a:rPr kumimoji="1" lang="ja-JP" altLang="en-US" sz="1200" dirty="0">
                <a:solidFill>
                  <a:schemeClr val="tx1"/>
                </a:solidFill>
              </a:rPr>
              <a:t>の懸念から改善を実施</a:t>
            </a:r>
            <a:endParaRPr kumimoji="1" lang="en-US" altLang="ja-JP" sz="1200" dirty="0">
              <a:solidFill>
                <a:schemeClr val="tx1"/>
              </a:solidFill>
            </a:endParaRPr>
          </a:p>
          <a:p>
            <a:pPr marL="171450" indent="-171450" defTabSz="609559">
              <a:buFont typeface="Arial" panose="020B0604020202020204" pitchFamily="34" charset="0"/>
              <a:buChar char="•"/>
              <a:defRPr/>
            </a:pPr>
            <a:r>
              <a:rPr lang="ja-JP" altLang="en-US" sz="1200" dirty="0">
                <a:solidFill>
                  <a:schemeClr val="tx1"/>
                </a:solidFill>
              </a:rPr>
              <a:t>各種政策法規によって政府としてのデジタル</a:t>
            </a:r>
            <a:r>
              <a:rPr lang="en-US" altLang="ja-JP" sz="1200" dirty="0">
                <a:solidFill>
                  <a:schemeClr val="tx1"/>
                </a:solidFill>
              </a:rPr>
              <a:t>ID</a:t>
            </a:r>
            <a:r>
              <a:rPr lang="ja-JP" altLang="en-US" sz="1200" dirty="0">
                <a:solidFill>
                  <a:schemeClr val="tx1"/>
                </a:solidFill>
              </a:rPr>
              <a:t>利活用の方針を示し、民間企業と協働している</a:t>
            </a:r>
            <a:endParaRPr kumimoji="1" lang="en-US" altLang="ja-JP" sz="1200" dirty="0">
              <a:solidFill>
                <a:schemeClr val="tx1"/>
              </a:solidFill>
            </a:endParaRPr>
          </a:p>
        </p:txBody>
      </p:sp>
      <p:sp>
        <p:nvSpPr>
          <p:cNvPr id="12" name="正方形/長方形 11"/>
          <p:cNvSpPr/>
          <p:nvPr/>
        </p:nvSpPr>
        <p:spPr>
          <a:xfrm>
            <a:off x="1582019" y="2213474"/>
            <a:ext cx="5520530" cy="1351973"/>
          </a:xfrm>
          <a:prstGeom prst="rect">
            <a:avLst/>
          </a:prstGeom>
          <a:noFill/>
          <a:ln w="12700">
            <a:solidFill>
              <a:schemeClr val="accent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r>
              <a:rPr lang="en-US" altLang="ja-JP" sz="1200" b="1" u="sng" dirty="0">
                <a:solidFill>
                  <a:schemeClr val="tx1"/>
                </a:solidFill>
              </a:rPr>
              <a:t>Identity Ecosystem Framework </a:t>
            </a:r>
            <a:r>
              <a:rPr lang="ja-JP" altLang="en-US" sz="1200" b="1" u="sng" dirty="0">
                <a:solidFill>
                  <a:schemeClr val="tx1"/>
                </a:solidFill>
              </a:rPr>
              <a:t>：</a:t>
            </a:r>
            <a:r>
              <a:rPr lang="en-US" altLang="ja-JP" sz="1200" b="1" u="sng" dirty="0">
                <a:solidFill>
                  <a:schemeClr val="tx1"/>
                </a:solidFill>
              </a:rPr>
              <a:t>IDEF</a:t>
            </a:r>
          </a:p>
          <a:p>
            <a:pPr marL="171450" indent="-171450">
              <a:buFont typeface="Arial" panose="020B0604020202020204" pitchFamily="34" charset="0"/>
              <a:buChar char="•"/>
            </a:pPr>
            <a:r>
              <a:rPr lang="ja-JP" altLang="en-US" sz="1200" dirty="0">
                <a:solidFill>
                  <a:schemeClr val="tx1"/>
                </a:solidFill>
              </a:rPr>
              <a:t>米国政府の推進する</a:t>
            </a:r>
            <a:r>
              <a:rPr lang="en-US" altLang="ja-JP" sz="1200" dirty="0">
                <a:solidFill>
                  <a:schemeClr val="tx1"/>
                </a:solidFill>
              </a:rPr>
              <a:t>Identity </a:t>
            </a:r>
            <a:r>
              <a:rPr lang="en-US" altLang="ja-JP" sz="1200" dirty="0" err="1">
                <a:solidFill>
                  <a:schemeClr val="tx1"/>
                </a:solidFill>
              </a:rPr>
              <a:t>Echosystem</a:t>
            </a:r>
            <a:r>
              <a:rPr lang="ja-JP" altLang="en-US" sz="1200" dirty="0">
                <a:solidFill>
                  <a:schemeClr val="tx1"/>
                </a:solidFill>
              </a:rPr>
              <a:t>を構築するために、その参加主体の役割と必要なアクション、プライバシー・セキュリティ等の要件を定義している</a:t>
            </a:r>
            <a:endParaRPr lang="en-US" altLang="ja-JP" sz="1200" dirty="0">
              <a:solidFill>
                <a:schemeClr val="tx1"/>
              </a:solidFill>
            </a:endParaRPr>
          </a:p>
          <a:p>
            <a:r>
              <a:rPr lang="en-US" altLang="ja-JP" sz="1200" b="1" u="sng" dirty="0">
                <a:solidFill>
                  <a:schemeClr val="tx1"/>
                </a:solidFill>
              </a:rPr>
              <a:t>NIST SP 800-63-3</a:t>
            </a:r>
            <a:r>
              <a:rPr lang="ja-JP" altLang="en-US" sz="1200" b="1" u="sng" dirty="0" err="1">
                <a:solidFill>
                  <a:schemeClr val="tx1"/>
                </a:solidFill>
              </a:rPr>
              <a:t>、</a:t>
            </a:r>
            <a:r>
              <a:rPr lang="en-US" altLang="ja-JP" sz="1200" b="1" u="sng" dirty="0">
                <a:solidFill>
                  <a:schemeClr val="tx1"/>
                </a:solidFill>
              </a:rPr>
              <a:t>SP 800-63-4</a:t>
            </a:r>
          </a:p>
          <a:p>
            <a:pPr marL="171450" indent="-171450">
              <a:buFont typeface="Arial" panose="020B0604020202020204" pitchFamily="34" charset="0"/>
              <a:buChar char="•"/>
            </a:pPr>
            <a:r>
              <a:rPr lang="ja-JP" altLang="en-US" sz="1200" dirty="0">
                <a:solidFill>
                  <a:schemeClr val="tx1"/>
                </a:solidFill>
              </a:rPr>
              <a:t>デジタル</a:t>
            </a:r>
            <a:r>
              <a:rPr lang="en-US" altLang="ja-JP" sz="1200" dirty="0">
                <a:solidFill>
                  <a:schemeClr val="tx1"/>
                </a:solidFill>
              </a:rPr>
              <a:t>ID</a:t>
            </a:r>
            <a:r>
              <a:rPr lang="ja-JP" altLang="en-US" sz="1200" dirty="0">
                <a:solidFill>
                  <a:schemeClr val="tx1"/>
                </a:solidFill>
              </a:rPr>
              <a:t>サービスを活用する政府機関向けのガイドラインであるが民間でも任意で参照されており、特にデジタル認証で使用する登録・検証のプロセスに焦点を当てている</a:t>
            </a:r>
            <a:endParaRPr lang="en-US" altLang="ja-JP" sz="1200" dirty="0">
              <a:solidFill>
                <a:schemeClr val="tx1"/>
              </a:solidFill>
            </a:endParaRPr>
          </a:p>
        </p:txBody>
      </p:sp>
      <p:sp>
        <p:nvSpPr>
          <p:cNvPr id="13" name="正方形/長方形 12"/>
          <p:cNvSpPr/>
          <p:nvPr/>
        </p:nvSpPr>
        <p:spPr>
          <a:xfrm>
            <a:off x="1582019" y="3611156"/>
            <a:ext cx="5520530" cy="695591"/>
          </a:xfrm>
          <a:prstGeom prst="rect">
            <a:avLst/>
          </a:prstGeom>
          <a:noFill/>
          <a:ln w="12700">
            <a:solidFill>
              <a:schemeClr val="accent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182563" indent="-182563">
              <a:buFont typeface="Arial" panose="020B0604020202020204" pitchFamily="34" charset="0"/>
              <a:buChar char="•"/>
            </a:pPr>
            <a:r>
              <a:rPr kumimoji="1" lang="ja-JP" altLang="en-US" sz="1200" dirty="0">
                <a:solidFill>
                  <a:schemeClr val="tx1"/>
                </a:solidFill>
              </a:rPr>
              <a:t>社会保障番号に代わる</a:t>
            </a:r>
            <a:r>
              <a:rPr kumimoji="1" lang="ja-JP" altLang="en-US" sz="1200" b="1" u="sng" dirty="0">
                <a:solidFill>
                  <a:schemeClr val="accent2">
                    <a:lumMod val="75000"/>
                    <a:lumOff val="25000"/>
                  </a:schemeClr>
                </a:solidFill>
              </a:rPr>
              <a:t>分散型の識別子（</a:t>
            </a:r>
            <a:r>
              <a:rPr kumimoji="1" lang="en-US" altLang="ja-JP" sz="1200" b="1" u="sng" dirty="0">
                <a:solidFill>
                  <a:schemeClr val="accent2">
                    <a:lumMod val="75000"/>
                    <a:lumOff val="25000"/>
                  </a:schemeClr>
                </a:solidFill>
              </a:rPr>
              <a:t>DID</a:t>
            </a:r>
            <a:r>
              <a:rPr kumimoji="1" lang="ja-JP" altLang="en-US" sz="1200" b="1" u="sng" dirty="0">
                <a:solidFill>
                  <a:schemeClr val="accent2">
                    <a:lumMod val="75000"/>
                    <a:lumOff val="25000"/>
                  </a:schemeClr>
                </a:solidFill>
              </a:rPr>
              <a:t>等）を実装する開発プログラム</a:t>
            </a:r>
            <a:r>
              <a:rPr kumimoji="1" lang="ja-JP" altLang="en-US" sz="1200" dirty="0">
                <a:solidFill>
                  <a:schemeClr val="tx1"/>
                </a:solidFill>
              </a:rPr>
              <a:t>への支援や、</a:t>
            </a:r>
            <a:r>
              <a:rPr kumimoji="1" lang="ja-JP" altLang="en-US" sz="1200" b="1" u="sng" dirty="0">
                <a:solidFill>
                  <a:schemeClr val="accent2">
                    <a:lumMod val="75000"/>
                    <a:lumOff val="25000"/>
                  </a:schemeClr>
                </a:solidFill>
              </a:rPr>
              <a:t>各州における自己主権</a:t>
            </a:r>
            <a:r>
              <a:rPr kumimoji="1" lang="en-US" altLang="ja-JP" sz="1200" b="1" u="sng" dirty="0">
                <a:solidFill>
                  <a:schemeClr val="accent2">
                    <a:lumMod val="75000"/>
                    <a:lumOff val="25000"/>
                  </a:schemeClr>
                </a:solidFill>
              </a:rPr>
              <a:t>ID</a:t>
            </a:r>
            <a:r>
              <a:rPr kumimoji="1" lang="ja-JP" altLang="en-US" sz="1200" b="1" u="sng" dirty="0">
                <a:solidFill>
                  <a:schemeClr val="accent2">
                    <a:lumMod val="75000"/>
                    <a:lumOff val="25000"/>
                  </a:schemeClr>
                </a:solidFill>
              </a:rPr>
              <a:t>の実装、</a:t>
            </a:r>
            <a:r>
              <a:rPr kumimoji="1" lang="en-US" altLang="ja-JP" sz="1200" b="1" u="sng" dirty="0" err="1">
                <a:solidFill>
                  <a:schemeClr val="accent2">
                    <a:lumMod val="75000"/>
                    <a:lumOff val="25000"/>
                  </a:schemeClr>
                </a:solidFill>
              </a:rPr>
              <a:t>mDL</a:t>
            </a:r>
            <a:r>
              <a:rPr kumimoji="1" lang="ja-JP" altLang="en-US" sz="1200" b="1" u="sng" dirty="0">
                <a:solidFill>
                  <a:schemeClr val="accent2">
                    <a:lumMod val="75000"/>
                    <a:lumOff val="25000"/>
                  </a:schemeClr>
                </a:solidFill>
              </a:rPr>
              <a:t>の導入</a:t>
            </a:r>
            <a:r>
              <a:rPr kumimoji="1" lang="ja-JP" altLang="en-US" sz="1200" dirty="0">
                <a:solidFill>
                  <a:schemeClr val="tx1"/>
                </a:solidFill>
              </a:rPr>
              <a:t>など</a:t>
            </a:r>
            <a:r>
              <a:rPr kumimoji="1" lang="en-US" altLang="ja-JP" sz="1200" dirty="0">
                <a:solidFill>
                  <a:schemeClr val="tx1"/>
                </a:solidFill>
              </a:rPr>
              <a:t>SSI</a:t>
            </a:r>
            <a:r>
              <a:rPr kumimoji="1" lang="ja-JP" altLang="en-US" sz="1200" dirty="0">
                <a:solidFill>
                  <a:schemeClr val="tx1"/>
                </a:solidFill>
              </a:rPr>
              <a:t>／</a:t>
            </a:r>
            <a:r>
              <a:rPr kumimoji="1" lang="en-US" altLang="ja-JP" sz="1200" dirty="0">
                <a:solidFill>
                  <a:schemeClr val="tx1"/>
                </a:solidFill>
              </a:rPr>
              <a:t>DID</a:t>
            </a:r>
            <a:r>
              <a:rPr kumimoji="1" lang="ja-JP" altLang="en-US" sz="1200" dirty="0">
                <a:solidFill>
                  <a:schemeClr val="tx1"/>
                </a:solidFill>
              </a:rPr>
              <a:t>に係る取り組みが連邦政府・州政府の主導で実施されている</a:t>
            </a:r>
          </a:p>
        </p:txBody>
      </p:sp>
      <p:sp>
        <p:nvSpPr>
          <p:cNvPr id="17" name="正方形/長方形 16"/>
          <p:cNvSpPr/>
          <p:nvPr/>
        </p:nvSpPr>
        <p:spPr>
          <a:xfrm>
            <a:off x="7170083" y="2213474"/>
            <a:ext cx="2404452" cy="1351972"/>
          </a:xfrm>
          <a:prstGeom prst="rect">
            <a:avLst/>
          </a:prstGeom>
          <a:solidFill>
            <a:srgbClr val="D8E0F8">
              <a:alpha val="50196"/>
            </a:srgbClr>
          </a:solidFill>
          <a:ln w="12700">
            <a:solidFill>
              <a:schemeClr val="accent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171450" indent="-171450" defTabSz="609559">
              <a:buFont typeface="Arial" panose="020B0604020202020204" pitchFamily="34" charset="0"/>
              <a:buChar char="•"/>
              <a:defRPr/>
            </a:pPr>
            <a:r>
              <a:rPr lang="ja-JP" altLang="en-US" sz="1200" dirty="0">
                <a:solidFill>
                  <a:schemeClr val="tx1"/>
                </a:solidFill>
              </a:rPr>
              <a:t>政府主導でトラストフレームワークを策定</a:t>
            </a:r>
          </a:p>
          <a:p>
            <a:pPr marL="171450" indent="-171450" defTabSz="609559">
              <a:buFont typeface="Arial" panose="020B0604020202020204" pitchFamily="34" charset="0"/>
              <a:buChar char="•"/>
              <a:defRPr/>
            </a:pPr>
            <a:r>
              <a:rPr lang="ja-JP" altLang="en-US" sz="1200" dirty="0">
                <a:solidFill>
                  <a:schemeClr val="tx1"/>
                </a:solidFill>
              </a:rPr>
              <a:t>法的強制力、認定制度なし</a:t>
            </a:r>
          </a:p>
          <a:p>
            <a:pPr marL="171450" indent="-171450" defTabSz="609559">
              <a:buFont typeface="Arial" panose="020B0604020202020204" pitchFamily="34" charset="0"/>
              <a:buChar char="•"/>
              <a:defRPr/>
            </a:pPr>
            <a:r>
              <a:rPr lang="ja-JP" altLang="en-US" sz="1200" dirty="0">
                <a:solidFill>
                  <a:schemeClr val="tx1"/>
                </a:solidFill>
              </a:rPr>
              <a:t>ステークホルダー、プロセス、コンポーネントを規定し、特定の技術標準を参照している</a:t>
            </a:r>
          </a:p>
        </p:txBody>
      </p:sp>
      <p:sp>
        <p:nvSpPr>
          <p:cNvPr id="18" name="正方形/長方形 17"/>
          <p:cNvSpPr/>
          <p:nvPr/>
        </p:nvSpPr>
        <p:spPr>
          <a:xfrm>
            <a:off x="7174745" y="3611156"/>
            <a:ext cx="2404452" cy="1437318"/>
          </a:xfrm>
          <a:prstGeom prst="rect">
            <a:avLst/>
          </a:prstGeom>
          <a:solidFill>
            <a:srgbClr val="D8E0F8">
              <a:alpha val="50196"/>
            </a:srgbClr>
          </a:solidFill>
          <a:ln w="12700">
            <a:solidFill>
              <a:schemeClr val="accent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171450" indent="-171450" defTabSz="609559">
              <a:buFont typeface="Arial" panose="020B0604020202020204" pitchFamily="34" charset="0"/>
              <a:buChar char="•"/>
              <a:defRPr/>
            </a:pPr>
            <a:r>
              <a:rPr lang="en-US" altLang="ja-JP" sz="1200" dirty="0">
                <a:solidFill>
                  <a:schemeClr val="tx1"/>
                </a:solidFill>
              </a:rPr>
              <a:t>SSI</a:t>
            </a:r>
            <a:r>
              <a:rPr lang="ja-JP" altLang="en-US" sz="1200" dirty="0">
                <a:solidFill>
                  <a:schemeClr val="tx1"/>
                </a:solidFill>
              </a:rPr>
              <a:t>／</a:t>
            </a:r>
            <a:r>
              <a:rPr lang="en-US" altLang="ja-JP" sz="1200" dirty="0">
                <a:solidFill>
                  <a:schemeClr val="tx1"/>
                </a:solidFill>
              </a:rPr>
              <a:t>DID</a:t>
            </a:r>
            <a:r>
              <a:rPr lang="ja-JP" altLang="en-US" sz="1200" dirty="0">
                <a:solidFill>
                  <a:schemeClr val="tx1"/>
                </a:solidFill>
              </a:rPr>
              <a:t>実現に向けた政府（連邦・各州）の支援が存在する</a:t>
            </a:r>
          </a:p>
          <a:p>
            <a:pPr marL="171450" indent="-171450" defTabSz="609559">
              <a:buFont typeface="Arial" panose="020B0604020202020204" pitchFamily="34" charset="0"/>
              <a:buChar char="•"/>
              <a:defRPr/>
            </a:pPr>
            <a:r>
              <a:rPr lang="ja-JP" altLang="en-US" sz="1200" dirty="0">
                <a:solidFill>
                  <a:schemeClr val="tx1"/>
                </a:solidFill>
              </a:rPr>
              <a:t>ユースケースは</a:t>
            </a:r>
            <a:r>
              <a:rPr lang="en-US" altLang="ja-JP" sz="1200" dirty="0" err="1">
                <a:solidFill>
                  <a:schemeClr val="tx1"/>
                </a:solidFill>
              </a:rPr>
              <a:t>PoC</a:t>
            </a:r>
            <a:r>
              <a:rPr lang="ja-JP" altLang="en-US" sz="1200" dirty="0" err="1">
                <a:solidFill>
                  <a:schemeClr val="tx1"/>
                </a:solidFill>
              </a:rPr>
              <a:t>、</a:t>
            </a:r>
            <a:r>
              <a:rPr lang="ja-JP" altLang="en-US" sz="1200" dirty="0">
                <a:solidFill>
                  <a:schemeClr val="tx1"/>
                </a:solidFill>
              </a:rPr>
              <a:t>実運用段階にある</a:t>
            </a:r>
          </a:p>
        </p:txBody>
      </p:sp>
      <p:sp>
        <p:nvSpPr>
          <p:cNvPr id="19" name="正方形/長方形 18"/>
          <p:cNvSpPr/>
          <p:nvPr/>
        </p:nvSpPr>
        <p:spPr>
          <a:xfrm>
            <a:off x="331788" y="5172706"/>
            <a:ext cx="9247410" cy="1099757"/>
          </a:xfrm>
          <a:prstGeom prst="rect">
            <a:avLst/>
          </a:prstGeom>
          <a:noFill/>
          <a:ln w="12700">
            <a:solidFill>
              <a:schemeClr val="accent4"/>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285750" indent="-285750">
              <a:buFont typeface="Arial" panose="020B0604020202020204" pitchFamily="34" charset="0"/>
              <a:buChar char="•"/>
            </a:pPr>
            <a:endParaRPr lang="en-US" altLang="ja-JP" sz="1400" dirty="0">
              <a:solidFill>
                <a:schemeClr val="tx1"/>
              </a:solidFill>
            </a:endParaRPr>
          </a:p>
          <a:p>
            <a:pPr marL="285750" indent="-285750">
              <a:buFont typeface="Arial" panose="020B0604020202020204" pitchFamily="34" charset="0"/>
              <a:buChar char="•"/>
            </a:pPr>
            <a:r>
              <a:rPr lang="ja-JP" altLang="en-US" sz="1400" dirty="0">
                <a:solidFill>
                  <a:schemeClr val="tx1"/>
                </a:solidFill>
              </a:rPr>
              <a:t>実質的な統一的識別制度として</a:t>
            </a:r>
            <a:r>
              <a:rPr lang="en-US" altLang="ja-JP" sz="1400" dirty="0">
                <a:solidFill>
                  <a:schemeClr val="tx1"/>
                </a:solidFill>
              </a:rPr>
              <a:t>SSN</a:t>
            </a:r>
            <a:r>
              <a:rPr lang="ja-JP" altLang="en-US" sz="1400" dirty="0">
                <a:solidFill>
                  <a:schemeClr val="tx1"/>
                </a:solidFill>
              </a:rPr>
              <a:t>が活用されているものの、プライバシー・情報流出への懸念から改善を図っている</a:t>
            </a:r>
            <a:endParaRPr lang="en-US" altLang="ja-JP" sz="1400" dirty="0">
              <a:solidFill>
                <a:schemeClr val="tx1"/>
              </a:solidFill>
            </a:endParaRPr>
          </a:p>
          <a:p>
            <a:pPr marL="285750" indent="-285750">
              <a:buFont typeface="Arial" panose="020B0604020202020204" pitchFamily="34" charset="0"/>
              <a:buChar char="•"/>
            </a:pPr>
            <a:r>
              <a:rPr lang="en-US" altLang="ja-JP" sz="1400" dirty="0">
                <a:solidFill>
                  <a:schemeClr val="tx1"/>
                </a:solidFill>
              </a:rPr>
              <a:t>NSTIC</a:t>
            </a:r>
            <a:r>
              <a:rPr lang="ja-JP" altLang="en-US" sz="1400" dirty="0" err="1">
                <a:solidFill>
                  <a:schemeClr val="tx1"/>
                </a:solidFill>
              </a:rPr>
              <a:t>、</a:t>
            </a:r>
            <a:r>
              <a:rPr lang="en-US" altLang="ja-JP" sz="1400" dirty="0">
                <a:solidFill>
                  <a:schemeClr val="tx1"/>
                </a:solidFill>
              </a:rPr>
              <a:t>IDIA</a:t>
            </a:r>
            <a:r>
              <a:rPr lang="ja-JP" altLang="en-US" sz="1400" dirty="0">
                <a:solidFill>
                  <a:schemeClr val="tx1"/>
                </a:solidFill>
              </a:rPr>
              <a:t>等の法律及び</a:t>
            </a:r>
            <a:r>
              <a:rPr lang="en-US" altLang="ja-JP" sz="1400" dirty="0">
                <a:solidFill>
                  <a:schemeClr val="tx1"/>
                </a:solidFill>
              </a:rPr>
              <a:t>NIST</a:t>
            </a:r>
            <a:r>
              <a:rPr lang="ja-JP" altLang="en-US" sz="1400" dirty="0">
                <a:solidFill>
                  <a:schemeClr val="tx1"/>
                </a:solidFill>
              </a:rPr>
              <a:t>の標準で政府としてのデジタル</a:t>
            </a:r>
            <a:r>
              <a:rPr lang="en-US" altLang="ja-JP" sz="1400" dirty="0">
                <a:solidFill>
                  <a:schemeClr val="tx1"/>
                </a:solidFill>
              </a:rPr>
              <a:t>ID</a:t>
            </a:r>
            <a:r>
              <a:rPr lang="ja-JP" altLang="en-US" sz="1400" dirty="0">
                <a:solidFill>
                  <a:schemeClr val="tx1"/>
                </a:solidFill>
              </a:rPr>
              <a:t>利活用方針を示すことで、民間企業にも参照可能となっている</a:t>
            </a:r>
            <a:endParaRPr lang="en-US" altLang="ja-JP" sz="1400" dirty="0">
              <a:solidFill>
                <a:schemeClr val="tx1"/>
              </a:solidFill>
            </a:endParaRPr>
          </a:p>
          <a:p>
            <a:pPr marL="285750" indent="-285750">
              <a:buFont typeface="Arial" panose="020B0604020202020204" pitchFamily="34" charset="0"/>
              <a:buChar char="•"/>
            </a:pPr>
            <a:r>
              <a:rPr lang="en-US" altLang="ja-JP" sz="1400" dirty="0">
                <a:solidFill>
                  <a:schemeClr val="tx1"/>
                </a:solidFill>
              </a:rPr>
              <a:t>SSI</a:t>
            </a:r>
            <a:r>
              <a:rPr lang="ja-JP" altLang="en-US" sz="1400" dirty="0">
                <a:solidFill>
                  <a:schemeClr val="tx1"/>
                </a:solidFill>
              </a:rPr>
              <a:t>／</a:t>
            </a:r>
            <a:r>
              <a:rPr lang="en-US" altLang="ja-JP" sz="1400" dirty="0">
                <a:solidFill>
                  <a:schemeClr val="tx1"/>
                </a:solidFill>
              </a:rPr>
              <a:t>DID</a:t>
            </a:r>
            <a:r>
              <a:rPr lang="ja-JP" altLang="en-US" sz="1400" dirty="0">
                <a:solidFill>
                  <a:schemeClr val="tx1"/>
                </a:solidFill>
              </a:rPr>
              <a:t>に関連する支援・取り組みを連邦政府・各州政府双方で実施している</a:t>
            </a:r>
            <a:endParaRPr lang="en-US" altLang="ja-JP" sz="1400" dirty="0">
              <a:solidFill>
                <a:schemeClr val="tx1"/>
              </a:solidFill>
            </a:endParaRPr>
          </a:p>
        </p:txBody>
      </p:sp>
      <p:sp>
        <p:nvSpPr>
          <p:cNvPr id="20" name="正方形/長方形 19"/>
          <p:cNvSpPr/>
          <p:nvPr/>
        </p:nvSpPr>
        <p:spPr>
          <a:xfrm>
            <a:off x="331489" y="5172706"/>
            <a:ext cx="1993131" cy="259177"/>
          </a:xfrm>
          <a:prstGeom prst="rect">
            <a:avLst/>
          </a:prstGeom>
          <a:solidFill>
            <a:srgbClr val="C00000"/>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ja-JP" altLang="en-US" sz="1400" b="1" dirty="0">
                <a:solidFill>
                  <a:schemeClr val="bg1"/>
                </a:solidFill>
              </a:rPr>
              <a:t>デジタル</a:t>
            </a:r>
            <a:r>
              <a:rPr kumimoji="1" lang="en-US" altLang="ja-JP" sz="1400" b="1" dirty="0">
                <a:solidFill>
                  <a:schemeClr val="bg1"/>
                </a:solidFill>
              </a:rPr>
              <a:t>ID</a:t>
            </a:r>
            <a:r>
              <a:rPr kumimoji="1" lang="ja-JP" altLang="en-US" sz="1400" b="1" dirty="0">
                <a:solidFill>
                  <a:schemeClr val="bg1"/>
                </a:solidFill>
              </a:rPr>
              <a:t>政策の方向性</a:t>
            </a:r>
          </a:p>
        </p:txBody>
      </p:sp>
      <p:sp>
        <p:nvSpPr>
          <p:cNvPr id="21" name="正方形/長方形 20"/>
          <p:cNvSpPr/>
          <p:nvPr/>
        </p:nvSpPr>
        <p:spPr>
          <a:xfrm>
            <a:off x="331788" y="692150"/>
            <a:ext cx="6770761" cy="316698"/>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ja-JP" altLang="en-US" sz="1400" b="1" dirty="0">
                <a:solidFill>
                  <a:schemeClr val="bg1"/>
                </a:solidFill>
              </a:rPr>
              <a:t>調査結果</a:t>
            </a:r>
            <a:endParaRPr kumimoji="1" lang="ja-JP" altLang="en-US" sz="1400" b="1" dirty="0">
              <a:solidFill>
                <a:schemeClr val="bg1"/>
              </a:solidFill>
            </a:endParaRPr>
          </a:p>
        </p:txBody>
      </p:sp>
      <p:sp>
        <p:nvSpPr>
          <p:cNvPr id="23" name="正方形/長方形 22"/>
          <p:cNvSpPr/>
          <p:nvPr/>
        </p:nvSpPr>
        <p:spPr>
          <a:xfrm>
            <a:off x="7165420" y="692150"/>
            <a:ext cx="2408793" cy="316698"/>
          </a:xfrm>
          <a:prstGeom prst="rect">
            <a:avLst/>
          </a:prstGeom>
          <a:solidFill>
            <a:schemeClr val="accent1"/>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ja-JP" altLang="en-US" sz="1400" b="1" dirty="0">
                <a:solidFill>
                  <a:schemeClr val="bg1"/>
                </a:solidFill>
              </a:rPr>
              <a:t>結論</a:t>
            </a:r>
          </a:p>
        </p:txBody>
      </p:sp>
      <p:graphicFrame>
        <p:nvGraphicFramePr>
          <p:cNvPr id="22" name="表 21"/>
          <p:cNvGraphicFramePr>
            <a:graphicFrameLocks noGrp="1"/>
          </p:cNvGraphicFramePr>
          <p:nvPr>
            <p:extLst/>
          </p:nvPr>
        </p:nvGraphicFramePr>
        <p:xfrm>
          <a:off x="1582019" y="4340055"/>
          <a:ext cx="1008000" cy="742594"/>
        </p:xfrm>
        <a:graphic>
          <a:graphicData uri="http://schemas.openxmlformats.org/drawingml/2006/table">
            <a:tbl>
              <a:tblPr firstRow="1" bandRow="1">
                <a:tableStyleId>{5C22544A-7EE6-4342-B048-85BDC9FD1C3A}</a:tableStyleId>
              </a:tblPr>
              <a:tblGrid>
                <a:gridCol w="504000">
                  <a:extLst>
                    <a:ext uri="{9D8B030D-6E8A-4147-A177-3AD203B41FA5}">
                      <a16:colId xmlns:a16="http://schemas.microsoft.com/office/drawing/2014/main" val="2541855661"/>
                    </a:ext>
                  </a:extLst>
                </a:gridCol>
                <a:gridCol w="504000">
                  <a:extLst>
                    <a:ext uri="{9D8B030D-6E8A-4147-A177-3AD203B41FA5}">
                      <a16:colId xmlns:a16="http://schemas.microsoft.com/office/drawing/2014/main" val="2261580767"/>
                    </a:ext>
                  </a:extLst>
                </a:gridCol>
              </a:tblGrid>
              <a:tr h="742594">
                <a:tc>
                  <a:txBody>
                    <a:bodyPr/>
                    <a:lstStyle/>
                    <a:p>
                      <a:pPr algn="ctr"/>
                      <a:r>
                        <a:rPr kumimoji="1" lang="ja-JP" altLang="en-US" sz="1200" dirty="0">
                          <a:solidFill>
                            <a:schemeClr val="bg1"/>
                          </a:solidFill>
                        </a:rPr>
                        <a:t>件数</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90000"/>
                        <a:lumOff val="10000"/>
                      </a:schemeClr>
                    </a:solidFill>
                  </a:tcPr>
                </a:tc>
                <a:tc>
                  <a:txBody>
                    <a:bodyPr/>
                    <a:lstStyle/>
                    <a:p>
                      <a:pPr algn="ctr"/>
                      <a:r>
                        <a:rPr kumimoji="1" lang="en-US" altLang="ja-JP" sz="1200" b="0" dirty="0">
                          <a:solidFill>
                            <a:schemeClr val="tx1"/>
                          </a:solidFill>
                        </a:rPr>
                        <a:t>3</a:t>
                      </a:r>
                      <a:r>
                        <a:rPr kumimoji="1" lang="ja-JP" altLang="en-US" sz="1200" b="0" dirty="0">
                          <a:solidFill>
                            <a:schemeClr val="tx1"/>
                          </a:solidFill>
                        </a:rPr>
                        <a:t>件</a:t>
                      </a:r>
                    </a:p>
                  </a:txBody>
                  <a:tcPr anchor="ctr">
                    <a:lnL w="12700" cap="flat" cmpd="sng" algn="ctr">
                      <a:solidFill>
                        <a:schemeClr val="bg1"/>
                      </a:solidFill>
                      <a:prstDash val="solid"/>
                      <a:round/>
                      <a:headEnd type="none" w="med" len="med"/>
                      <a:tailEnd type="none" w="med" len="med"/>
                    </a:lnL>
                    <a:solidFill>
                      <a:schemeClr val="bg1">
                        <a:lumMod val="95000"/>
                      </a:schemeClr>
                    </a:solidFill>
                  </a:tcPr>
                </a:tc>
                <a:extLst>
                  <a:ext uri="{0D108BD9-81ED-4DB2-BD59-A6C34878D82A}">
                    <a16:rowId xmlns:a16="http://schemas.microsoft.com/office/drawing/2014/main" val="2045881120"/>
                  </a:ext>
                </a:extLst>
              </a:tr>
            </a:tbl>
          </a:graphicData>
        </a:graphic>
      </p:graphicFrame>
      <p:graphicFrame>
        <p:nvGraphicFramePr>
          <p:cNvPr id="25" name="表 24"/>
          <p:cNvGraphicFramePr>
            <a:graphicFrameLocks noGrp="1"/>
          </p:cNvGraphicFramePr>
          <p:nvPr>
            <p:extLst/>
          </p:nvPr>
        </p:nvGraphicFramePr>
        <p:xfrm>
          <a:off x="2623764" y="4331410"/>
          <a:ext cx="2497893" cy="742593"/>
        </p:xfrm>
        <a:graphic>
          <a:graphicData uri="http://schemas.openxmlformats.org/drawingml/2006/table">
            <a:tbl>
              <a:tblPr firstRow="1" bandRow="1">
                <a:tableStyleId>{5C22544A-7EE6-4342-B048-85BDC9FD1C3A}</a:tableStyleId>
              </a:tblPr>
              <a:tblGrid>
                <a:gridCol w="538008">
                  <a:extLst>
                    <a:ext uri="{9D8B030D-6E8A-4147-A177-3AD203B41FA5}">
                      <a16:colId xmlns:a16="http://schemas.microsoft.com/office/drawing/2014/main" val="2541855661"/>
                    </a:ext>
                  </a:extLst>
                </a:gridCol>
                <a:gridCol w="1959885">
                  <a:extLst>
                    <a:ext uri="{9D8B030D-6E8A-4147-A177-3AD203B41FA5}">
                      <a16:colId xmlns:a16="http://schemas.microsoft.com/office/drawing/2014/main" val="2261580767"/>
                    </a:ext>
                  </a:extLst>
                </a:gridCol>
              </a:tblGrid>
              <a:tr h="742593">
                <a:tc>
                  <a:txBody>
                    <a:bodyPr/>
                    <a:lstStyle/>
                    <a:p>
                      <a:pPr algn="l"/>
                      <a:r>
                        <a:rPr kumimoji="1" lang="ja-JP" altLang="en-US" sz="1200" dirty="0"/>
                        <a:t>分野</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90000"/>
                        <a:lumOff val="10000"/>
                      </a:schemeClr>
                    </a:solidFill>
                  </a:tcPr>
                </a:tc>
                <a:tc>
                  <a:txBody>
                    <a:bodyPr/>
                    <a:lstStyle/>
                    <a:p>
                      <a:pPr algn="l"/>
                      <a:r>
                        <a:rPr kumimoji="1" lang="ja-JP" altLang="en-US" sz="1200" b="0" dirty="0">
                          <a:solidFill>
                            <a:schemeClr val="tx1"/>
                          </a:solidFill>
                        </a:rPr>
                        <a:t>交通、金融、医療</a:t>
                      </a:r>
                      <a:r>
                        <a:rPr kumimoji="1" lang="en-US" altLang="ja-JP" sz="1200" b="0" dirty="0">
                          <a:solidFill>
                            <a:schemeClr val="tx1"/>
                          </a:solidFill>
                        </a:rPr>
                        <a:t/>
                      </a:r>
                      <a:br>
                        <a:rPr kumimoji="1" lang="en-US" altLang="ja-JP" sz="1200" b="0" dirty="0">
                          <a:solidFill>
                            <a:schemeClr val="tx1"/>
                          </a:solidFill>
                        </a:rPr>
                      </a:br>
                      <a:r>
                        <a:rPr kumimoji="1" lang="ja-JP" altLang="en-US" sz="1200" b="0" dirty="0">
                          <a:solidFill>
                            <a:schemeClr val="tx1"/>
                          </a:solidFill>
                        </a:rPr>
                        <a:t>（</a:t>
                      </a:r>
                      <a:r>
                        <a:rPr kumimoji="1" lang="en-US" altLang="ja-JP" sz="1200" b="0" dirty="0">
                          <a:solidFill>
                            <a:schemeClr val="tx1"/>
                          </a:solidFill>
                        </a:rPr>
                        <a:t>3</a:t>
                      </a:r>
                      <a:r>
                        <a:rPr kumimoji="1" lang="ja-JP" altLang="en-US" sz="1200" b="0" dirty="0">
                          <a:solidFill>
                            <a:schemeClr val="tx1"/>
                          </a:solidFill>
                        </a:rPr>
                        <a:t>分野）</a:t>
                      </a:r>
                    </a:p>
                  </a:txBody>
                  <a:tcPr anchor="ctr">
                    <a:lnL w="12700" cap="flat" cmpd="sng" algn="ctr">
                      <a:solidFill>
                        <a:schemeClr val="bg1"/>
                      </a:solidFill>
                      <a:prstDash val="solid"/>
                      <a:round/>
                      <a:headEnd type="none" w="med" len="med"/>
                      <a:tailEnd type="none" w="med" len="med"/>
                    </a:lnL>
                    <a:solidFill>
                      <a:schemeClr val="bg1">
                        <a:lumMod val="95000"/>
                      </a:schemeClr>
                    </a:solidFill>
                  </a:tcPr>
                </a:tc>
                <a:extLst>
                  <a:ext uri="{0D108BD9-81ED-4DB2-BD59-A6C34878D82A}">
                    <a16:rowId xmlns:a16="http://schemas.microsoft.com/office/drawing/2014/main" val="2045881120"/>
                  </a:ext>
                </a:extLst>
              </a:tr>
            </a:tbl>
          </a:graphicData>
        </a:graphic>
      </p:graphicFrame>
      <p:graphicFrame>
        <p:nvGraphicFramePr>
          <p:cNvPr id="26" name="表 25"/>
          <p:cNvGraphicFramePr>
            <a:graphicFrameLocks noGrp="1"/>
          </p:cNvGraphicFramePr>
          <p:nvPr>
            <p:extLst/>
          </p:nvPr>
        </p:nvGraphicFramePr>
        <p:xfrm>
          <a:off x="5177575" y="4331410"/>
          <a:ext cx="1908000" cy="717064"/>
        </p:xfrm>
        <a:graphic>
          <a:graphicData uri="http://schemas.openxmlformats.org/drawingml/2006/table">
            <a:tbl>
              <a:tblPr firstRow="1" bandRow="1">
                <a:tableStyleId>{5C22544A-7EE6-4342-B048-85BDC9FD1C3A}</a:tableStyleId>
              </a:tblPr>
              <a:tblGrid>
                <a:gridCol w="684000">
                  <a:extLst>
                    <a:ext uri="{9D8B030D-6E8A-4147-A177-3AD203B41FA5}">
                      <a16:colId xmlns:a16="http://schemas.microsoft.com/office/drawing/2014/main" val="2541855661"/>
                    </a:ext>
                  </a:extLst>
                </a:gridCol>
                <a:gridCol w="1224000">
                  <a:extLst>
                    <a:ext uri="{9D8B030D-6E8A-4147-A177-3AD203B41FA5}">
                      <a16:colId xmlns:a16="http://schemas.microsoft.com/office/drawing/2014/main" val="2261580767"/>
                    </a:ext>
                  </a:extLst>
                </a:gridCol>
              </a:tblGrid>
              <a:tr h="717064">
                <a:tc>
                  <a:txBody>
                    <a:bodyPr/>
                    <a:lstStyle/>
                    <a:p>
                      <a:pPr algn="ctr"/>
                      <a:r>
                        <a:rPr kumimoji="1" lang="ja-JP" altLang="en-US" sz="1200" dirty="0"/>
                        <a:t>フェーズ</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90000"/>
                        <a:lumOff val="10000"/>
                      </a:schemeClr>
                    </a:solidFill>
                  </a:tcPr>
                </a:tc>
                <a:tc>
                  <a:txBody>
                    <a:bodyPr/>
                    <a:lstStyle/>
                    <a:p>
                      <a:pPr algn="l"/>
                      <a:r>
                        <a:rPr kumimoji="1" lang="ja-JP" altLang="en-US" sz="1200" b="0" dirty="0">
                          <a:solidFill>
                            <a:schemeClr val="tx1"/>
                          </a:solidFill>
                        </a:rPr>
                        <a:t>コンセプト ：</a:t>
                      </a:r>
                      <a:r>
                        <a:rPr kumimoji="1" lang="en-US" altLang="ja-JP" sz="1200" b="0" dirty="0">
                          <a:solidFill>
                            <a:schemeClr val="tx1"/>
                          </a:solidFill>
                        </a:rPr>
                        <a:t>0</a:t>
                      </a:r>
                      <a:r>
                        <a:rPr kumimoji="1" lang="ja-JP" altLang="en-US" sz="1200" b="0" dirty="0">
                          <a:solidFill>
                            <a:schemeClr val="tx1"/>
                          </a:solidFill>
                        </a:rPr>
                        <a:t>件</a:t>
                      </a:r>
                      <a:endParaRPr kumimoji="1" lang="en-US" altLang="ja-JP" sz="1200" b="0" dirty="0">
                        <a:solidFill>
                          <a:schemeClr val="tx1"/>
                        </a:solidFill>
                      </a:endParaRPr>
                    </a:p>
                    <a:p>
                      <a:pPr algn="l"/>
                      <a:r>
                        <a:rPr kumimoji="1" lang="en-US" altLang="ja-JP" sz="1200" b="0" dirty="0">
                          <a:solidFill>
                            <a:schemeClr val="tx1"/>
                          </a:solidFill>
                        </a:rPr>
                        <a:t>PoC</a:t>
                      </a:r>
                      <a:r>
                        <a:rPr kumimoji="1" lang="ja-JP" altLang="en-US" sz="1200" b="0" dirty="0">
                          <a:solidFill>
                            <a:schemeClr val="tx1"/>
                          </a:solidFill>
                        </a:rPr>
                        <a:t>　　　：</a:t>
                      </a:r>
                      <a:r>
                        <a:rPr kumimoji="1" lang="en-US" altLang="ja-JP" sz="1200" b="0" dirty="0">
                          <a:solidFill>
                            <a:schemeClr val="tx1"/>
                          </a:solidFill>
                        </a:rPr>
                        <a:t>1</a:t>
                      </a:r>
                      <a:r>
                        <a:rPr kumimoji="1" lang="ja-JP" altLang="en-US" sz="1200" b="0" dirty="0">
                          <a:solidFill>
                            <a:schemeClr val="tx1"/>
                          </a:solidFill>
                        </a:rPr>
                        <a:t>件</a:t>
                      </a:r>
                      <a:endParaRPr kumimoji="1" lang="en-US" altLang="ja-JP" sz="1200" b="0" dirty="0">
                        <a:solidFill>
                          <a:schemeClr val="tx1"/>
                        </a:solidFill>
                      </a:endParaRPr>
                    </a:p>
                    <a:p>
                      <a:pPr algn="l"/>
                      <a:r>
                        <a:rPr kumimoji="1" lang="ja-JP" altLang="en-US" sz="1200" b="0" dirty="0">
                          <a:solidFill>
                            <a:schemeClr val="tx1"/>
                          </a:solidFill>
                        </a:rPr>
                        <a:t>実運用　</a:t>
                      </a:r>
                      <a:r>
                        <a:rPr kumimoji="1" lang="ja-JP" altLang="en-US" sz="1200" b="0" baseline="0" dirty="0">
                          <a:solidFill>
                            <a:schemeClr val="tx1"/>
                          </a:solidFill>
                        </a:rPr>
                        <a:t> </a:t>
                      </a:r>
                      <a:r>
                        <a:rPr kumimoji="1" lang="ja-JP" altLang="en-US" sz="1200" b="0" dirty="0">
                          <a:solidFill>
                            <a:schemeClr val="tx1"/>
                          </a:solidFill>
                        </a:rPr>
                        <a:t>：</a:t>
                      </a:r>
                      <a:r>
                        <a:rPr kumimoji="1" lang="en-US" altLang="ja-JP" sz="1200" b="0" dirty="0">
                          <a:solidFill>
                            <a:schemeClr val="tx1"/>
                          </a:solidFill>
                        </a:rPr>
                        <a:t>2</a:t>
                      </a:r>
                      <a:r>
                        <a:rPr kumimoji="1" lang="ja-JP" altLang="en-US" sz="1200" b="0" dirty="0">
                          <a:solidFill>
                            <a:schemeClr val="tx1"/>
                          </a:solidFill>
                        </a:rPr>
                        <a:t>件</a:t>
                      </a:r>
                    </a:p>
                  </a:txBody>
                  <a:tcPr anchor="ctr">
                    <a:lnL w="12700" cap="flat" cmpd="sng" algn="ctr">
                      <a:solidFill>
                        <a:schemeClr val="bg1"/>
                      </a:solidFill>
                      <a:prstDash val="solid"/>
                      <a:round/>
                      <a:headEnd type="none" w="med" len="med"/>
                      <a:tailEnd type="none" w="med" len="med"/>
                    </a:lnL>
                    <a:solidFill>
                      <a:schemeClr val="bg1">
                        <a:lumMod val="95000"/>
                      </a:schemeClr>
                    </a:solidFill>
                  </a:tcPr>
                </a:tc>
                <a:extLst>
                  <a:ext uri="{0D108BD9-81ED-4DB2-BD59-A6C34878D82A}">
                    <a16:rowId xmlns:a16="http://schemas.microsoft.com/office/drawing/2014/main" val="2045881120"/>
                  </a:ext>
                </a:extLst>
              </a:tr>
            </a:tbl>
          </a:graphicData>
        </a:graphic>
      </p:graphicFrame>
    </p:spTree>
    <p:extLst>
      <p:ext uri="{BB962C8B-B14F-4D97-AF65-F5344CB8AC3E}">
        <p14:creationId xmlns:p14="http://schemas.microsoft.com/office/powerpoint/2010/main" val="1186436320"/>
      </p:ext>
    </p:extLst>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タイトル 7"/>
          <p:cNvSpPr>
            <a:spLocks noGrp="1"/>
          </p:cNvSpPr>
          <p:nvPr>
            <p:ph type="title"/>
          </p:nvPr>
        </p:nvSpPr>
        <p:spPr>
          <a:xfrm>
            <a:off x="331490" y="164692"/>
            <a:ext cx="9243021" cy="497459"/>
          </a:xfrm>
        </p:spPr>
        <p:txBody>
          <a:bodyPr>
            <a:normAutofit fontScale="90000"/>
          </a:bodyPr>
          <a:lstStyle/>
          <a:p>
            <a:r>
              <a:rPr lang="en-US" altLang="ja-JP" sz="1100" dirty="0" smtClean="0">
                <a:solidFill>
                  <a:srgbClr val="002060"/>
                </a:solidFill>
              </a:rPr>
              <a:t>4.1</a:t>
            </a:r>
            <a:r>
              <a:rPr lang="ja-JP" altLang="en-US" sz="1100" dirty="0" smtClean="0">
                <a:solidFill>
                  <a:srgbClr val="002060"/>
                </a:solidFill>
              </a:rPr>
              <a:t>　調査</a:t>
            </a:r>
            <a:r>
              <a:rPr lang="ja-JP" altLang="en-US" sz="1100" dirty="0">
                <a:solidFill>
                  <a:srgbClr val="002060"/>
                </a:solidFill>
              </a:rPr>
              <a:t>テーマを総括した各国のデジタル</a:t>
            </a:r>
            <a:r>
              <a:rPr lang="en-US" altLang="ja-JP" sz="1100" dirty="0">
                <a:solidFill>
                  <a:srgbClr val="002060"/>
                </a:solidFill>
              </a:rPr>
              <a:t>ID</a:t>
            </a:r>
            <a:r>
              <a:rPr lang="ja-JP" altLang="en-US" sz="1100" dirty="0">
                <a:solidFill>
                  <a:srgbClr val="002060"/>
                </a:solidFill>
              </a:rPr>
              <a:t>政策の方向性</a:t>
            </a:r>
            <a:r>
              <a:rPr lang="en-US" altLang="ja-JP" sz="1400" b="1" spc="0" dirty="0">
                <a:solidFill>
                  <a:srgbClr val="002060"/>
                </a:solidFill>
              </a:rPr>
              <a:t/>
            </a:r>
            <a:br>
              <a:rPr lang="en-US" altLang="ja-JP" sz="1400" b="1" spc="0" dirty="0">
                <a:solidFill>
                  <a:srgbClr val="002060"/>
                </a:solidFill>
              </a:rPr>
            </a:br>
            <a:r>
              <a:rPr lang="ja-JP" altLang="en-US" sz="2000" dirty="0">
                <a:solidFill>
                  <a:srgbClr val="002060"/>
                </a:solidFill>
              </a:rPr>
              <a:t>カナダ</a:t>
            </a:r>
            <a:endParaRPr lang="ja-JP" altLang="en-US" sz="3100" b="1" spc="0" dirty="0">
              <a:solidFill>
                <a:srgbClr val="002060"/>
              </a:solidFill>
            </a:endParaRPr>
          </a:p>
        </p:txBody>
      </p:sp>
      <p:sp>
        <p:nvSpPr>
          <p:cNvPr id="5" name="正方形/長方形 4"/>
          <p:cNvSpPr/>
          <p:nvPr/>
        </p:nvSpPr>
        <p:spPr>
          <a:xfrm>
            <a:off x="331788" y="1046824"/>
            <a:ext cx="1178035" cy="1122215"/>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zh-TW" altLang="en-US" sz="1400" b="1" dirty="0" smtClean="0">
                <a:solidFill>
                  <a:schemeClr val="bg1"/>
                </a:solidFill>
              </a:rPr>
              <a:t>共通識別番号</a:t>
            </a:r>
            <a:endParaRPr kumimoji="1" lang="en-US" altLang="ja-JP" sz="1400" b="1" dirty="0">
              <a:solidFill>
                <a:schemeClr val="bg1"/>
              </a:solidFill>
            </a:endParaRPr>
          </a:p>
          <a:p>
            <a:pPr algn="ctr"/>
            <a:r>
              <a:rPr lang="ja-JP" altLang="en-US" sz="1400" b="1" dirty="0">
                <a:solidFill>
                  <a:schemeClr val="bg1"/>
                </a:solidFill>
              </a:rPr>
              <a:t>デジタル</a:t>
            </a:r>
            <a:r>
              <a:rPr lang="en-US" altLang="ja-JP" sz="1400" b="1" dirty="0">
                <a:solidFill>
                  <a:schemeClr val="bg1"/>
                </a:solidFill>
              </a:rPr>
              <a:t>ID</a:t>
            </a:r>
            <a:endParaRPr kumimoji="1" lang="ja-JP" altLang="en-US" sz="1400" b="1" dirty="0">
              <a:solidFill>
                <a:schemeClr val="bg1"/>
              </a:solidFill>
            </a:endParaRPr>
          </a:p>
        </p:txBody>
      </p:sp>
      <p:sp>
        <p:nvSpPr>
          <p:cNvPr id="7" name="正方形/長方形 6"/>
          <p:cNvSpPr/>
          <p:nvPr/>
        </p:nvSpPr>
        <p:spPr>
          <a:xfrm>
            <a:off x="331489" y="2213473"/>
            <a:ext cx="1178035" cy="1351973"/>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ja-JP" altLang="en-US" sz="1400" b="1" dirty="0">
                <a:solidFill>
                  <a:schemeClr val="bg1"/>
                </a:solidFill>
              </a:rPr>
              <a:t>トラスト</a:t>
            </a:r>
            <a:endParaRPr kumimoji="1" lang="en-US" altLang="ja-JP" sz="1400" b="1" dirty="0">
              <a:solidFill>
                <a:schemeClr val="bg1"/>
              </a:solidFill>
            </a:endParaRPr>
          </a:p>
          <a:p>
            <a:pPr algn="ctr"/>
            <a:r>
              <a:rPr kumimoji="1" lang="ja-JP" altLang="en-US" sz="1400" b="1" dirty="0">
                <a:solidFill>
                  <a:schemeClr val="bg1"/>
                </a:solidFill>
              </a:rPr>
              <a:t>フレームワーク</a:t>
            </a:r>
            <a:endParaRPr kumimoji="1" lang="en-US" altLang="ja-JP" sz="1400" b="1" dirty="0">
              <a:solidFill>
                <a:schemeClr val="bg1"/>
              </a:solidFill>
            </a:endParaRPr>
          </a:p>
          <a:p>
            <a:pPr algn="ctr"/>
            <a:r>
              <a:rPr lang="ja-JP" altLang="en-US" sz="1400" b="1" dirty="0">
                <a:solidFill>
                  <a:schemeClr val="bg1"/>
                </a:solidFill>
              </a:rPr>
              <a:t>の策定状況</a:t>
            </a:r>
            <a:endParaRPr kumimoji="1" lang="ja-JP" altLang="en-US" sz="1400" b="1" dirty="0">
              <a:solidFill>
                <a:schemeClr val="bg1"/>
              </a:solidFill>
            </a:endParaRPr>
          </a:p>
        </p:txBody>
      </p:sp>
      <p:sp>
        <p:nvSpPr>
          <p:cNvPr id="9" name="正方形/長方形 8"/>
          <p:cNvSpPr/>
          <p:nvPr/>
        </p:nvSpPr>
        <p:spPr>
          <a:xfrm>
            <a:off x="331191" y="3609880"/>
            <a:ext cx="1178333" cy="1472769"/>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en-US" altLang="ja-JP" sz="1400" b="1" dirty="0">
                <a:solidFill>
                  <a:schemeClr val="bg1"/>
                </a:solidFill>
              </a:rPr>
              <a:t>SSI</a:t>
            </a:r>
            <a:r>
              <a:rPr kumimoji="1" lang="ja-JP" altLang="en-US" sz="1400" b="1" dirty="0">
                <a:solidFill>
                  <a:schemeClr val="bg1"/>
                </a:solidFill>
              </a:rPr>
              <a:t>／</a:t>
            </a:r>
            <a:r>
              <a:rPr kumimoji="1" lang="en-US" altLang="ja-JP" sz="1400" b="1" dirty="0">
                <a:solidFill>
                  <a:schemeClr val="bg1"/>
                </a:solidFill>
              </a:rPr>
              <a:t>DID</a:t>
            </a:r>
          </a:p>
          <a:p>
            <a:pPr algn="ctr"/>
            <a:r>
              <a:rPr kumimoji="1" lang="ja-JP" altLang="en-US" sz="1400" b="1" dirty="0">
                <a:solidFill>
                  <a:schemeClr val="bg1"/>
                </a:solidFill>
              </a:rPr>
              <a:t>に関する</a:t>
            </a:r>
            <a:endParaRPr kumimoji="1" lang="en-US" altLang="ja-JP" sz="1400" b="1" dirty="0">
              <a:solidFill>
                <a:schemeClr val="bg1"/>
              </a:solidFill>
            </a:endParaRPr>
          </a:p>
          <a:p>
            <a:pPr algn="ctr"/>
            <a:r>
              <a:rPr lang="ja-JP" altLang="en-US" sz="1400" b="1" dirty="0">
                <a:solidFill>
                  <a:schemeClr val="bg1"/>
                </a:solidFill>
              </a:rPr>
              <a:t>取り組み・</a:t>
            </a:r>
            <a:endParaRPr lang="en-US" altLang="ja-JP" sz="1400" b="1" dirty="0">
              <a:solidFill>
                <a:schemeClr val="bg1"/>
              </a:solidFill>
            </a:endParaRPr>
          </a:p>
          <a:p>
            <a:pPr algn="ctr"/>
            <a:r>
              <a:rPr lang="ja-JP" altLang="en-US" sz="1400" b="1" dirty="0">
                <a:solidFill>
                  <a:schemeClr val="bg1"/>
                </a:solidFill>
              </a:rPr>
              <a:t>ユースケース</a:t>
            </a:r>
            <a:endParaRPr kumimoji="1" lang="ja-JP" altLang="en-US" sz="1400" b="1" baseline="30000" dirty="0">
              <a:solidFill>
                <a:schemeClr val="bg1"/>
              </a:solidFill>
            </a:endParaRPr>
          </a:p>
        </p:txBody>
      </p:sp>
      <p:sp>
        <p:nvSpPr>
          <p:cNvPr id="10" name="正方形/長方形 9"/>
          <p:cNvSpPr/>
          <p:nvPr/>
        </p:nvSpPr>
        <p:spPr>
          <a:xfrm>
            <a:off x="1582019" y="1046825"/>
            <a:ext cx="5520530" cy="1122214"/>
          </a:xfrm>
          <a:prstGeom prst="rect">
            <a:avLst/>
          </a:prstGeom>
          <a:noFill/>
          <a:ln w="12700">
            <a:solidFill>
              <a:schemeClr val="accent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171450" indent="-171450" defTabSz="609559">
              <a:buFont typeface="Arial" panose="020B0604020202020204" pitchFamily="34" charset="0"/>
              <a:buChar char="•"/>
              <a:defRPr/>
            </a:pPr>
            <a:r>
              <a:rPr lang="ja-JP" altLang="en-US" sz="1200" b="1" u="sng" dirty="0">
                <a:solidFill>
                  <a:schemeClr val="accent2">
                    <a:lumMod val="75000"/>
                    <a:lumOff val="25000"/>
                  </a:schemeClr>
                </a:solidFill>
              </a:rPr>
              <a:t>目的別の識別番号を使用</a:t>
            </a:r>
            <a:r>
              <a:rPr lang="ja-JP" altLang="en-US" sz="1200" dirty="0">
                <a:solidFill>
                  <a:schemeClr val="tx1"/>
                </a:solidFill>
              </a:rPr>
              <a:t>しており、統一的な国民</a:t>
            </a:r>
            <a:r>
              <a:rPr lang="en-US" altLang="ja-JP" sz="1200" dirty="0">
                <a:solidFill>
                  <a:schemeClr val="tx1"/>
                </a:solidFill>
              </a:rPr>
              <a:t>ID</a:t>
            </a:r>
            <a:r>
              <a:rPr lang="ja-JP" altLang="en-US" sz="1200" dirty="0">
                <a:solidFill>
                  <a:schemeClr val="tx1"/>
                </a:solidFill>
              </a:rPr>
              <a:t>カードを発行する制度が一時期検討されたものの、プライバシー等の懸念から実現していない</a:t>
            </a:r>
            <a:endParaRPr lang="en-US" altLang="ja-JP" sz="1200" dirty="0">
              <a:solidFill>
                <a:schemeClr val="tx1"/>
              </a:solidFill>
            </a:endParaRPr>
          </a:p>
          <a:p>
            <a:pPr marL="171450" indent="-171450" defTabSz="609559">
              <a:buFont typeface="Arial" panose="020B0604020202020204" pitchFamily="34" charset="0"/>
              <a:buChar char="•"/>
              <a:defRPr/>
            </a:pPr>
            <a:r>
              <a:rPr lang="ja-JP" altLang="en-US" sz="1200" dirty="0">
                <a:solidFill>
                  <a:schemeClr val="tx1"/>
                </a:solidFill>
              </a:rPr>
              <a:t>政府・民間企業から構成される非営利組織である</a:t>
            </a:r>
            <a:r>
              <a:rPr lang="en-US" altLang="ja-JP" sz="1200" dirty="0">
                <a:solidFill>
                  <a:schemeClr val="tx1"/>
                </a:solidFill>
              </a:rPr>
              <a:t>DIACC</a:t>
            </a:r>
            <a:r>
              <a:rPr lang="ja-JP" altLang="en-US" sz="1200" dirty="0">
                <a:solidFill>
                  <a:schemeClr val="tx1"/>
                </a:solidFill>
              </a:rPr>
              <a:t>主導で、</a:t>
            </a:r>
            <a:r>
              <a:rPr lang="ja-JP" altLang="en-US" sz="1200" b="1" u="sng" dirty="0">
                <a:solidFill>
                  <a:schemeClr val="accent2">
                    <a:lumMod val="75000"/>
                    <a:lumOff val="25000"/>
                  </a:schemeClr>
                </a:solidFill>
              </a:rPr>
              <a:t>カナダの官民組織がデジタルアイデンティティを安全に活用するためのガバナンスモデルとして</a:t>
            </a:r>
            <a:r>
              <a:rPr lang="en-US" altLang="ja-JP" sz="1200" b="1" u="sng" dirty="0">
                <a:solidFill>
                  <a:schemeClr val="accent2">
                    <a:lumMod val="75000"/>
                    <a:lumOff val="25000"/>
                  </a:schemeClr>
                </a:solidFill>
              </a:rPr>
              <a:t>PCTF</a:t>
            </a:r>
            <a:r>
              <a:rPr lang="ja-JP" altLang="en-US" sz="1200" b="1" u="sng" dirty="0">
                <a:solidFill>
                  <a:schemeClr val="accent2">
                    <a:lumMod val="75000"/>
                    <a:lumOff val="25000"/>
                  </a:schemeClr>
                </a:solidFill>
              </a:rPr>
              <a:t>（</a:t>
            </a:r>
            <a:r>
              <a:rPr lang="en-US" altLang="ja-JP" sz="1200" b="1" u="sng" dirty="0">
                <a:solidFill>
                  <a:schemeClr val="accent2">
                    <a:lumMod val="75000"/>
                    <a:lumOff val="25000"/>
                  </a:schemeClr>
                </a:solidFill>
              </a:rPr>
              <a:t>Pan-Canadian Trust Framework</a:t>
            </a:r>
            <a:r>
              <a:rPr lang="ja-JP" altLang="en-US" sz="1200" b="1" u="sng" dirty="0">
                <a:solidFill>
                  <a:schemeClr val="accent2">
                    <a:lumMod val="75000"/>
                    <a:lumOff val="25000"/>
                  </a:schemeClr>
                </a:solidFill>
              </a:rPr>
              <a:t>）を策定</a:t>
            </a:r>
            <a:r>
              <a:rPr lang="ja-JP" altLang="en-US" sz="1200" dirty="0">
                <a:solidFill>
                  <a:schemeClr val="tx1"/>
                </a:solidFill>
              </a:rPr>
              <a:t>している</a:t>
            </a:r>
          </a:p>
        </p:txBody>
      </p:sp>
      <p:sp>
        <p:nvSpPr>
          <p:cNvPr id="11" name="正方形/長方形 10"/>
          <p:cNvSpPr/>
          <p:nvPr/>
        </p:nvSpPr>
        <p:spPr>
          <a:xfrm>
            <a:off x="7174744" y="1046825"/>
            <a:ext cx="2421001" cy="1122214"/>
          </a:xfrm>
          <a:prstGeom prst="rect">
            <a:avLst/>
          </a:prstGeom>
          <a:solidFill>
            <a:srgbClr val="D8E0F8">
              <a:alpha val="50196"/>
            </a:srgbClr>
          </a:solidFill>
          <a:ln w="12700">
            <a:solidFill>
              <a:schemeClr val="accent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171450" indent="-171450" defTabSz="609559">
              <a:buFont typeface="Arial" panose="020B0604020202020204" pitchFamily="34" charset="0"/>
              <a:buChar char="•"/>
              <a:defRPr/>
            </a:pPr>
            <a:r>
              <a:rPr kumimoji="1" lang="ja-JP" altLang="en-US" sz="1200" dirty="0">
                <a:solidFill>
                  <a:schemeClr val="tx1"/>
                </a:solidFill>
              </a:rPr>
              <a:t>統一的な識別番号は検討されたものの実現せず、目的別の識別番号を使用している</a:t>
            </a:r>
            <a:endParaRPr kumimoji="1" lang="en-US" altLang="ja-JP" sz="1200" dirty="0">
              <a:solidFill>
                <a:schemeClr val="tx1"/>
              </a:solidFill>
            </a:endParaRPr>
          </a:p>
          <a:p>
            <a:pPr marL="171450" indent="-171450" defTabSz="609559">
              <a:buFont typeface="Arial" panose="020B0604020202020204" pitchFamily="34" charset="0"/>
              <a:buChar char="•"/>
              <a:defRPr/>
            </a:pPr>
            <a:r>
              <a:rPr lang="ja-JP" altLang="en-US" sz="1200" dirty="0">
                <a:solidFill>
                  <a:schemeClr val="tx1"/>
                </a:solidFill>
              </a:rPr>
              <a:t>相互運用性を持ったデジタル</a:t>
            </a:r>
            <a:r>
              <a:rPr lang="en-US" altLang="ja-JP" sz="1200" dirty="0">
                <a:solidFill>
                  <a:schemeClr val="tx1"/>
                </a:solidFill>
              </a:rPr>
              <a:t>ID</a:t>
            </a:r>
            <a:r>
              <a:rPr lang="ja-JP" altLang="en-US" sz="1200" dirty="0">
                <a:solidFill>
                  <a:schemeClr val="tx1"/>
                </a:solidFill>
              </a:rPr>
              <a:t>をトラストフレームワークによって規定している</a:t>
            </a:r>
            <a:endParaRPr lang="en-US" altLang="ja-JP" sz="1200" dirty="0">
              <a:solidFill>
                <a:schemeClr val="tx1"/>
              </a:solidFill>
            </a:endParaRPr>
          </a:p>
        </p:txBody>
      </p:sp>
      <p:sp>
        <p:nvSpPr>
          <p:cNvPr id="12" name="正方形/長方形 11"/>
          <p:cNvSpPr/>
          <p:nvPr/>
        </p:nvSpPr>
        <p:spPr>
          <a:xfrm>
            <a:off x="1582019" y="2213474"/>
            <a:ext cx="5520530" cy="1351973"/>
          </a:xfrm>
          <a:prstGeom prst="rect">
            <a:avLst/>
          </a:prstGeom>
          <a:noFill/>
          <a:ln w="12700">
            <a:solidFill>
              <a:schemeClr val="accent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r>
              <a:rPr lang="en-US" altLang="ja-JP" sz="1200" b="1" u="sng" dirty="0">
                <a:solidFill>
                  <a:schemeClr val="tx1"/>
                </a:solidFill>
              </a:rPr>
              <a:t>Pan-Canadian Trust Framework</a:t>
            </a:r>
            <a:r>
              <a:rPr lang="ja-JP" altLang="en-US" sz="1200" b="1" u="sng" dirty="0">
                <a:solidFill>
                  <a:schemeClr val="tx1"/>
                </a:solidFill>
              </a:rPr>
              <a:t>：</a:t>
            </a:r>
            <a:r>
              <a:rPr lang="en-US" altLang="ja-JP" sz="1200" b="1" u="sng" dirty="0">
                <a:solidFill>
                  <a:schemeClr val="tx1"/>
                </a:solidFill>
              </a:rPr>
              <a:t>PCTF</a:t>
            </a:r>
          </a:p>
          <a:p>
            <a:pPr marL="171450" indent="-171450">
              <a:buFont typeface="Arial" panose="020B0604020202020204" pitchFamily="34" charset="0"/>
              <a:buChar char="•"/>
            </a:pPr>
            <a:r>
              <a:rPr lang="ja-JP" altLang="en-US" sz="1200" b="1" u="sng" dirty="0">
                <a:solidFill>
                  <a:schemeClr val="accent2">
                    <a:lumMod val="75000"/>
                    <a:lumOff val="25000"/>
                  </a:schemeClr>
                </a:solidFill>
              </a:rPr>
              <a:t>官民共同の非営利組織</a:t>
            </a:r>
            <a:r>
              <a:rPr lang="en-US" altLang="ja-JP" sz="1200" b="1" u="sng" dirty="0">
                <a:solidFill>
                  <a:schemeClr val="accent2">
                    <a:lumMod val="75000"/>
                    <a:lumOff val="25000"/>
                  </a:schemeClr>
                </a:solidFill>
              </a:rPr>
              <a:t>DIACC</a:t>
            </a:r>
            <a:r>
              <a:rPr lang="ja-JP" altLang="en-US" sz="1200" b="1" u="sng" dirty="0">
                <a:solidFill>
                  <a:schemeClr val="accent2">
                    <a:lumMod val="75000"/>
                    <a:lumOff val="25000"/>
                  </a:schemeClr>
                </a:solidFill>
              </a:rPr>
              <a:t>によって策定</a:t>
            </a:r>
            <a:r>
              <a:rPr lang="ja-JP" altLang="en-US" sz="1200" dirty="0">
                <a:solidFill>
                  <a:schemeClr val="tx1"/>
                </a:solidFill>
              </a:rPr>
              <a:t>され、カナダの</a:t>
            </a:r>
            <a:r>
              <a:rPr lang="ja-JP" altLang="en-US" sz="1200" b="1" u="sng" dirty="0">
                <a:solidFill>
                  <a:schemeClr val="accent2">
                    <a:lumMod val="75000"/>
                    <a:lumOff val="25000"/>
                  </a:schemeClr>
                </a:solidFill>
              </a:rPr>
              <a:t>デジタルアイデンティティ管理におけるステークホルダー、デジタル</a:t>
            </a:r>
            <a:r>
              <a:rPr lang="en-US" altLang="ja-JP" sz="1200" b="1" u="sng" dirty="0">
                <a:solidFill>
                  <a:schemeClr val="accent2">
                    <a:lumMod val="75000"/>
                    <a:lumOff val="25000"/>
                  </a:schemeClr>
                </a:solidFill>
              </a:rPr>
              <a:t>ID</a:t>
            </a:r>
            <a:r>
              <a:rPr lang="ja-JP" altLang="en-US" sz="1200" b="1" u="sng" dirty="0">
                <a:solidFill>
                  <a:schemeClr val="accent2">
                    <a:lumMod val="75000"/>
                    <a:lumOff val="25000"/>
                  </a:schemeClr>
                </a:solidFill>
              </a:rPr>
              <a:t>の作成、管理、提供に係る一連のプロセス</a:t>
            </a:r>
            <a:r>
              <a:rPr lang="ja-JP" altLang="en-US" sz="1200" dirty="0">
                <a:solidFill>
                  <a:schemeClr val="tx1"/>
                </a:solidFill>
              </a:rPr>
              <a:t>などを定義しているほか、</a:t>
            </a:r>
            <a:r>
              <a:rPr lang="ja-JP" altLang="en-US" sz="1200" b="1" u="sng" dirty="0">
                <a:solidFill>
                  <a:schemeClr val="accent2">
                    <a:lumMod val="75000"/>
                    <a:lumOff val="25000"/>
                  </a:schemeClr>
                </a:solidFill>
              </a:rPr>
              <a:t>ウォレットやインフラなどのコンポーネントも定義</a:t>
            </a:r>
            <a:r>
              <a:rPr lang="ja-JP" altLang="en-US" sz="1200" dirty="0">
                <a:solidFill>
                  <a:schemeClr val="tx1"/>
                </a:solidFill>
              </a:rPr>
              <a:t>して</a:t>
            </a:r>
            <a:r>
              <a:rPr lang="ja-JP" altLang="en-US" sz="1200" dirty="0" smtClean="0">
                <a:solidFill>
                  <a:schemeClr val="tx1"/>
                </a:solidFill>
              </a:rPr>
              <a:t>いる</a:t>
            </a:r>
            <a:endParaRPr lang="en-US" altLang="ja-JP" sz="1200" dirty="0">
              <a:solidFill>
                <a:schemeClr val="tx1"/>
              </a:solidFill>
            </a:endParaRPr>
          </a:p>
          <a:p>
            <a:pPr marL="171450" indent="-171450">
              <a:buFont typeface="Arial" panose="020B0604020202020204" pitchFamily="34" charset="0"/>
              <a:buChar char="•"/>
            </a:pPr>
            <a:r>
              <a:rPr lang="ja-JP" altLang="en-US" sz="1200" b="1" u="sng" dirty="0">
                <a:solidFill>
                  <a:schemeClr val="accent2">
                    <a:lumMod val="75000"/>
                    <a:lumOff val="25000"/>
                  </a:schemeClr>
                </a:solidFill>
              </a:rPr>
              <a:t>法的強制力は無く、任意で参照</a:t>
            </a:r>
            <a:r>
              <a:rPr lang="ja-JP" altLang="en-US" sz="1200" dirty="0">
                <a:solidFill>
                  <a:schemeClr val="tx1"/>
                </a:solidFill>
              </a:rPr>
              <a:t>されているが、</a:t>
            </a:r>
            <a:r>
              <a:rPr lang="en-US" altLang="ja-JP" sz="1200" b="1" u="sng" dirty="0">
                <a:solidFill>
                  <a:schemeClr val="accent2">
                    <a:lumMod val="75000"/>
                    <a:lumOff val="25000"/>
                  </a:schemeClr>
                </a:solidFill>
              </a:rPr>
              <a:t>Voilà Verified </a:t>
            </a:r>
            <a:r>
              <a:rPr lang="ja-JP" altLang="en-US" sz="1200" b="1" u="sng" dirty="0">
                <a:solidFill>
                  <a:schemeClr val="accent2">
                    <a:lumMod val="75000"/>
                    <a:lumOff val="25000"/>
                  </a:schemeClr>
                </a:solidFill>
              </a:rPr>
              <a:t>認定プログラム</a:t>
            </a:r>
            <a:r>
              <a:rPr lang="ja-JP" altLang="en-US" sz="1200" dirty="0">
                <a:solidFill>
                  <a:schemeClr val="tx1"/>
                </a:solidFill>
              </a:rPr>
              <a:t>によってその準拠にインセンティブを設けて</a:t>
            </a:r>
            <a:r>
              <a:rPr lang="ja-JP" altLang="en-US" sz="1200" dirty="0" smtClean="0">
                <a:solidFill>
                  <a:schemeClr val="tx1"/>
                </a:solidFill>
              </a:rPr>
              <a:t>いる</a:t>
            </a:r>
            <a:endParaRPr lang="en-US" altLang="ja-JP" sz="1200" dirty="0" smtClean="0">
              <a:solidFill>
                <a:schemeClr val="tx1"/>
              </a:solidFill>
            </a:endParaRPr>
          </a:p>
          <a:p>
            <a:pPr marL="171450" indent="-171450">
              <a:buFont typeface="Arial" panose="020B0604020202020204" pitchFamily="34" charset="0"/>
              <a:buChar char="•"/>
            </a:pPr>
            <a:r>
              <a:rPr lang="en-US" altLang="ja-JP" sz="1200" b="1" u="sng" dirty="0">
                <a:solidFill>
                  <a:schemeClr val="accent2">
                    <a:lumMod val="75000"/>
                    <a:lumOff val="25000"/>
                  </a:schemeClr>
                </a:solidFill>
              </a:rPr>
              <a:t>OIX</a:t>
            </a:r>
            <a:r>
              <a:rPr lang="ja-JP" altLang="en-US" sz="1200" b="1" u="sng" dirty="0">
                <a:solidFill>
                  <a:schemeClr val="accent2">
                    <a:lumMod val="75000"/>
                    <a:lumOff val="25000"/>
                  </a:schemeClr>
                </a:solidFill>
              </a:rPr>
              <a:t>の</a:t>
            </a:r>
            <a:r>
              <a:rPr lang="en-US" altLang="ja-JP" sz="1200" b="1" u="sng" dirty="0">
                <a:solidFill>
                  <a:schemeClr val="accent2">
                    <a:lumMod val="75000"/>
                    <a:lumOff val="25000"/>
                  </a:schemeClr>
                </a:solidFill>
              </a:rPr>
              <a:t>Trust Frameworks</a:t>
            </a:r>
            <a:r>
              <a:rPr lang="ja-JP" altLang="en-US" sz="1200" b="1" u="sng" dirty="0">
                <a:solidFill>
                  <a:schemeClr val="accent2">
                    <a:lumMod val="75000"/>
                    <a:lumOff val="25000"/>
                  </a:schemeClr>
                </a:solidFill>
              </a:rPr>
              <a:t> </a:t>
            </a:r>
            <a:r>
              <a:rPr lang="en-US" altLang="ja-JP" sz="1200" b="1" u="sng" dirty="0">
                <a:solidFill>
                  <a:schemeClr val="accent2">
                    <a:lumMod val="75000"/>
                    <a:lumOff val="25000"/>
                  </a:schemeClr>
                </a:solidFill>
              </a:rPr>
              <a:t>for Smart Digital ID</a:t>
            </a:r>
            <a:r>
              <a:rPr lang="ja-JP" altLang="en-US" sz="1200" b="1" u="sng" dirty="0" smtClean="0">
                <a:solidFill>
                  <a:schemeClr val="accent2">
                    <a:lumMod val="75000"/>
                    <a:lumOff val="25000"/>
                  </a:schemeClr>
                </a:solidFill>
              </a:rPr>
              <a:t>で参照</a:t>
            </a:r>
            <a:r>
              <a:rPr lang="ja-JP" altLang="en-US" sz="1200" dirty="0">
                <a:solidFill>
                  <a:schemeClr val="tx1"/>
                </a:solidFill>
              </a:rPr>
              <a:t>されている。</a:t>
            </a:r>
            <a:endParaRPr lang="en-US" altLang="ja-JP" sz="1200" dirty="0">
              <a:solidFill>
                <a:schemeClr val="tx1"/>
              </a:solidFill>
            </a:endParaRPr>
          </a:p>
        </p:txBody>
      </p:sp>
      <p:sp>
        <p:nvSpPr>
          <p:cNvPr id="13" name="正方形/長方形 12"/>
          <p:cNvSpPr/>
          <p:nvPr/>
        </p:nvSpPr>
        <p:spPr>
          <a:xfrm>
            <a:off x="1582019" y="3611156"/>
            <a:ext cx="5520530" cy="695591"/>
          </a:xfrm>
          <a:prstGeom prst="rect">
            <a:avLst/>
          </a:prstGeom>
          <a:noFill/>
          <a:ln w="12700">
            <a:solidFill>
              <a:schemeClr val="accent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182563" indent="-182563">
              <a:buFont typeface="Arial" panose="020B0604020202020204" pitchFamily="34" charset="0"/>
              <a:buChar char="•"/>
            </a:pPr>
            <a:r>
              <a:rPr kumimoji="1" lang="en-US" altLang="ja-JP" sz="1200" b="1" u="sng" dirty="0">
                <a:solidFill>
                  <a:schemeClr val="accent2">
                    <a:lumMod val="75000"/>
                    <a:lumOff val="25000"/>
                  </a:schemeClr>
                </a:solidFill>
              </a:rPr>
              <a:t>ISE</a:t>
            </a:r>
            <a:r>
              <a:rPr kumimoji="1" lang="ja-JP" altLang="en-US" sz="1200" b="1" u="sng" dirty="0">
                <a:solidFill>
                  <a:schemeClr val="accent2">
                    <a:lumMod val="75000"/>
                    <a:lumOff val="25000"/>
                  </a:schemeClr>
                </a:solidFill>
              </a:rPr>
              <a:t>による資金提供プログラムや</a:t>
            </a:r>
            <a:r>
              <a:rPr kumimoji="1" lang="en-US" altLang="ja-JP" sz="1200" b="1" u="sng" dirty="0">
                <a:solidFill>
                  <a:schemeClr val="accent2">
                    <a:lumMod val="75000"/>
                    <a:lumOff val="25000"/>
                  </a:schemeClr>
                </a:solidFill>
              </a:rPr>
              <a:t>ATB</a:t>
            </a:r>
            <a:r>
              <a:rPr lang="ja-JP" altLang="en-US" sz="1200" b="1" u="sng" dirty="0">
                <a:solidFill>
                  <a:schemeClr val="accent2">
                    <a:lumMod val="75000"/>
                    <a:lumOff val="25000"/>
                  </a:schemeClr>
                </a:solidFill>
              </a:rPr>
              <a:t> </a:t>
            </a:r>
            <a:r>
              <a:rPr lang="en-US" altLang="ja-JP" sz="1200" b="1" u="sng" dirty="0">
                <a:solidFill>
                  <a:schemeClr val="accent2">
                    <a:lumMod val="75000"/>
                    <a:lumOff val="25000"/>
                  </a:schemeClr>
                </a:solidFill>
              </a:rPr>
              <a:t>Ventures</a:t>
            </a:r>
            <a:r>
              <a:rPr lang="ja-JP" altLang="en-US" sz="1200" b="1" u="sng" dirty="0">
                <a:solidFill>
                  <a:schemeClr val="accent2">
                    <a:lumMod val="75000"/>
                    <a:lumOff val="25000"/>
                  </a:schemeClr>
                </a:solidFill>
              </a:rPr>
              <a:t>社との実証実験、</a:t>
            </a:r>
            <a:r>
              <a:rPr lang="en-US" altLang="ja-JP" sz="1200" b="1" u="sng" dirty="0">
                <a:solidFill>
                  <a:schemeClr val="accent2">
                    <a:lumMod val="75000"/>
                    <a:lumOff val="25000"/>
                  </a:schemeClr>
                </a:solidFill>
              </a:rPr>
              <a:t>KTDI</a:t>
            </a:r>
            <a:r>
              <a:rPr lang="ja-JP" altLang="en-US" sz="1200" b="1" u="sng" dirty="0" err="1">
                <a:solidFill>
                  <a:schemeClr val="accent2">
                    <a:lumMod val="75000"/>
                    <a:lumOff val="25000"/>
                  </a:schemeClr>
                </a:solidFill>
              </a:rPr>
              <a:t>への</a:t>
            </a:r>
            <a:r>
              <a:rPr lang="ja-JP" altLang="en-US" sz="1200" b="1" u="sng" dirty="0">
                <a:solidFill>
                  <a:schemeClr val="accent2">
                    <a:lumMod val="75000"/>
                    <a:lumOff val="25000"/>
                  </a:schemeClr>
                </a:solidFill>
              </a:rPr>
              <a:t>参加</a:t>
            </a:r>
            <a:r>
              <a:rPr lang="ja-JP" altLang="en-US" sz="1200" dirty="0">
                <a:solidFill>
                  <a:schemeClr val="tx1"/>
                </a:solidFill>
              </a:rPr>
              <a:t>など、</a:t>
            </a:r>
            <a:r>
              <a:rPr lang="en-US" altLang="ja-JP" sz="1200" dirty="0">
                <a:solidFill>
                  <a:schemeClr val="tx1"/>
                </a:solidFill>
              </a:rPr>
              <a:t>SSI</a:t>
            </a:r>
            <a:r>
              <a:rPr lang="ja-JP" altLang="en-US" sz="1200" dirty="0">
                <a:solidFill>
                  <a:schemeClr val="tx1"/>
                </a:solidFill>
              </a:rPr>
              <a:t>／</a:t>
            </a:r>
            <a:r>
              <a:rPr lang="en-US" altLang="ja-JP" sz="1200" dirty="0">
                <a:solidFill>
                  <a:schemeClr val="tx1"/>
                </a:solidFill>
              </a:rPr>
              <a:t>DID</a:t>
            </a:r>
            <a:r>
              <a:rPr lang="ja-JP" altLang="en-US" sz="1200" dirty="0">
                <a:solidFill>
                  <a:schemeClr val="tx1"/>
                </a:solidFill>
              </a:rPr>
              <a:t>に関する取り組みは連邦政府として積極的に実施されている他、</a:t>
            </a:r>
            <a:r>
              <a:rPr lang="ja-JP" altLang="en-US" sz="1200" b="1" u="sng" dirty="0">
                <a:solidFill>
                  <a:schemeClr val="accent2">
                    <a:lumMod val="75000"/>
                    <a:lumOff val="25000"/>
                  </a:schemeClr>
                </a:solidFill>
              </a:rPr>
              <a:t>オンタリオ州、</a:t>
            </a:r>
            <a:r>
              <a:rPr lang="en-US" altLang="ja-JP" sz="1200" b="1" u="sng" dirty="0">
                <a:solidFill>
                  <a:schemeClr val="accent2">
                    <a:lumMod val="75000"/>
                    <a:lumOff val="25000"/>
                  </a:schemeClr>
                </a:solidFill>
              </a:rPr>
              <a:t>BC</a:t>
            </a:r>
            <a:r>
              <a:rPr lang="ja-JP" altLang="en-US" sz="1200" b="1" u="sng" dirty="0">
                <a:solidFill>
                  <a:schemeClr val="accent2">
                    <a:lumMod val="75000"/>
                    <a:lumOff val="25000"/>
                  </a:schemeClr>
                </a:solidFill>
              </a:rPr>
              <a:t>州など州政府単位でも実施</a:t>
            </a:r>
            <a:r>
              <a:rPr lang="ja-JP" altLang="en-US" sz="1200" dirty="0">
                <a:solidFill>
                  <a:schemeClr val="tx1"/>
                </a:solidFill>
              </a:rPr>
              <a:t>されている</a:t>
            </a:r>
            <a:endParaRPr kumimoji="1" lang="ja-JP" altLang="en-US" sz="1200" dirty="0">
              <a:solidFill>
                <a:schemeClr val="tx1"/>
              </a:solidFill>
            </a:endParaRPr>
          </a:p>
        </p:txBody>
      </p:sp>
      <p:sp>
        <p:nvSpPr>
          <p:cNvPr id="17" name="正方形/長方形 16"/>
          <p:cNvSpPr/>
          <p:nvPr/>
        </p:nvSpPr>
        <p:spPr>
          <a:xfrm>
            <a:off x="7170082" y="2213474"/>
            <a:ext cx="2425663" cy="1351972"/>
          </a:xfrm>
          <a:prstGeom prst="rect">
            <a:avLst/>
          </a:prstGeom>
          <a:solidFill>
            <a:srgbClr val="D8E0F8">
              <a:alpha val="50196"/>
            </a:srgbClr>
          </a:solidFill>
          <a:ln w="12700">
            <a:solidFill>
              <a:schemeClr val="accent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171450" indent="-171450" defTabSz="609559">
              <a:buFont typeface="Arial" panose="020B0604020202020204" pitchFamily="34" charset="0"/>
              <a:buChar char="•"/>
              <a:defRPr/>
            </a:pPr>
            <a:r>
              <a:rPr kumimoji="1" lang="ja-JP" altLang="en-US" sz="1200" dirty="0">
                <a:solidFill>
                  <a:schemeClr val="tx1"/>
                </a:solidFill>
              </a:rPr>
              <a:t>官民共同でトラストフレームワークの策定を進めている</a:t>
            </a:r>
            <a:endParaRPr kumimoji="1" lang="en-US" altLang="ja-JP" sz="1200" dirty="0">
              <a:solidFill>
                <a:schemeClr val="tx1"/>
              </a:solidFill>
            </a:endParaRPr>
          </a:p>
          <a:p>
            <a:pPr marL="171450" indent="-171450" defTabSz="609559">
              <a:buFont typeface="Arial" panose="020B0604020202020204" pitchFamily="34" charset="0"/>
              <a:buChar char="•"/>
              <a:defRPr/>
            </a:pPr>
            <a:r>
              <a:rPr lang="ja-JP" altLang="en-US" sz="1200" dirty="0">
                <a:solidFill>
                  <a:schemeClr val="tx1"/>
                </a:solidFill>
              </a:rPr>
              <a:t>法的強制力なし、認定制度あり</a:t>
            </a:r>
            <a:endParaRPr lang="en-US" altLang="ja-JP" sz="1200" dirty="0">
              <a:solidFill>
                <a:schemeClr val="tx1"/>
              </a:solidFill>
            </a:endParaRPr>
          </a:p>
          <a:p>
            <a:pPr marL="171450" indent="-171450" defTabSz="609559">
              <a:buFont typeface="Arial" panose="020B0604020202020204" pitchFamily="34" charset="0"/>
              <a:buChar char="•"/>
              <a:defRPr/>
            </a:pPr>
            <a:r>
              <a:rPr lang="ja-JP" altLang="en-US" sz="1200" dirty="0">
                <a:solidFill>
                  <a:schemeClr val="tx1"/>
                </a:solidFill>
              </a:rPr>
              <a:t>ステークホルダー、プロセス、コンポーネントを規定しているが、特定の技術の参照・指定は無い</a:t>
            </a:r>
            <a:endParaRPr kumimoji="1" lang="ja-JP" altLang="en-US" sz="1200" dirty="0">
              <a:solidFill>
                <a:schemeClr val="tx1"/>
              </a:solidFill>
            </a:endParaRPr>
          </a:p>
        </p:txBody>
      </p:sp>
      <p:sp>
        <p:nvSpPr>
          <p:cNvPr id="18" name="正方形/長方形 17"/>
          <p:cNvSpPr/>
          <p:nvPr/>
        </p:nvSpPr>
        <p:spPr>
          <a:xfrm>
            <a:off x="7174744" y="3611156"/>
            <a:ext cx="2416047" cy="1437318"/>
          </a:xfrm>
          <a:prstGeom prst="rect">
            <a:avLst/>
          </a:prstGeom>
          <a:solidFill>
            <a:srgbClr val="D8E0F8">
              <a:alpha val="50196"/>
            </a:srgbClr>
          </a:solidFill>
          <a:ln w="12700">
            <a:solidFill>
              <a:schemeClr val="accent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171450" indent="-171450" defTabSz="609559">
              <a:buFont typeface="Arial" panose="020B0604020202020204" pitchFamily="34" charset="0"/>
              <a:buChar char="•"/>
              <a:defRPr/>
            </a:pPr>
            <a:r>
              <a:rPr kumimoji="1" lang="en-US" altLang="ja-JP" sz="1200" dirty="0">
                <a:solidFill>
                  <a:schemeClr val="tx1"/>
                </a:solidFill>
              </a:rPr>
              <a:t>SSI</a:t>
            </a:r>
            <a:r>
              <a:rPr kumimoji="1" lang="ja-JP" altLang="en-US" sz="1200" dirty="0">
                <a:solidFill>
                  <a:schemeClr val="tx1"/>
                </a:solidFill>
              </a:rPr>
              <a:t>／</a:t>
            </a:r>
            <a:r>
              <a:rPr kumimoji="1" lang="en-US" altLang="ja-JP" sz="1200" dirty="0">
                <a:solidFill>
                  <a:schemeClr val="tx1"/>
                </a:solidFill>
              </a:rPr>
              <a:t>DID</a:t>
            </a:r>
            <a:r>
              <a:rPr kumimoji="1" lang="ja-JP" altLang="en-US" sz="1200" dirty="0">
                <a:solidFill>
                  <a:schemeClr val="tx1"/>
                </a:solidFill>
              </a:rPr>
              <a:t>に関連した取り組み・支援が連邦政府・各州政府の主導で実施されている</a:t>
            </a:r>
            <a:endParaRPr kumimoji="1" lang="en-US" altLang="ja-JP" sz="1200" dirty="0">
              <a:solidFill>
                <a:schemeClr val="tx1"/>
              </a:solidFill>
            </a:endParaRPr>
          </a:p>
          <a:p>
            <a:pPr marL="171450" indent="-171450" defTabSz="609559">
              <a:buFont typeface="Arial" panose="020B0604020202020204" pitchFamily="34" charset="0"/>
              <a:buChar char="•"/>
              <a:defRPr/>
            </a:pPr>
            <a:r>
              <a:rPr lang="ja-JP" altLang="en-US" sz="1200" dirty="0">
                <a:solidFill>
                  <a:schemeClr val="tx1"/>
                </a:solidFill>
              </a:rPr>
              <a:t>ユースケースは実運用の段階にある</a:t>
            </a:r>
            <a:endParaRPr kumimoji="1" lang="en-US" altLang="ja-JP" sz="1200" dirty="0">
              <a:solidFill>
                <a:schemeClr val="tx1"/>
              </a:solidFill>
            </a:endParaRPr>
          </a:p>
        </p:txBody>
      </p:sp>
      <p:sp>
        <p:nvSpPr>
          <p:cNvPr id="19" name="正方形/長方形 18"/>
          <p:cNvSpPr/>
          <p:nvPr/>
        </p:nvSpPr>
        <p:spPr>
          <a:xfrm>
            <a:off x="331787" y="5172706"/>
            <a:ext cx="9263957" cy="907252"/>
          </a:xfrm>
          <a:prstGeom prst="rect">
            <a:avLst/>
          </a:prstGeom>
          <a:noFill/>
          <a:ln w="12700">
            <a:solidFill>
              <a:schemeClr val="accent4"/>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285750" indent="-285750">
              <a:buFont typeface="Arial" panose="020B0604020202020204" pitchFamily="34" charset="0"/>
              <a:buChar char="•"/>
            </a:pPr>
            <a:endParaRPr lang="en-US" altLang="ja-JP" sz="1400" dirty="0">
              <a:solidFill>
                <a:schemeClr val="tx1"/>
              </a:solidFill>
            </a:endParaRPr>
          </a:p>
          <a:p>
            <a:pPr marL="285750" indent="-285750">
              <a:buFont typeface="Arial" panose="020B0604020202020204" pitchFamily="34" charset="0"/>
              <a:buChar char="•"/>
            </a:pPr>
            <a:r>
              <a:rPr lang="ja-JP" altLang="en-US" sz="1400" dirty="0">
                <a:solidFill>
                  <a:schemeClr val="tx1"/>
                </a:solidFill>
              </a:rPr>
              <a:t>目的別の識別番号を使用し、官民共同で相互運用性をもったデジタル</a:t>
            </a:r>
            <a:r>
              <a:rPr lang="en-US" altLang="ja-JP" sz="1400" dirty="0">
                <a:solidFill>
                  <a:schemeClr val="tx1"/>
                </a:solidFill>
              </a:rPr>
              <a:t>ID</a:t>
            </a:r>
            <a:r>
              <a:rPr lang="ja-JP" altLang="en-US" sz="1400" dirty="0">
                <a:solidFill>
                  <a:schemeClr val="tx1"/>
                </a:solidFill>
              </a:rPr>
              <a:t>をトラストフレームワークを規定している</a:t>
            </a:r>
            <a:endParaRPr lang="en-US" altLang="ja-JP" sz="1400" dirty="0">
              <a:solidFill>
                <a:schemeClr val="tx1"/>
              </a:solidFill>
            </a:endParaRPr>
          </a:p>
          <a:p>
            <a:pPr marL="285750" indent="-285750">
              <a:buFont typeface="Arial" panose="020B0604020202020204" pitchFamily="34" charset="0"/>
              <a:buChar char="•"/>
            </a:pPr>
            <a:r>
              <a:rPr lang="en-US" altLang="ja-JP" sz="1400" dirty="0">
                <a:solidFill>
                  <a:schemeClr val="tx1"/>
                </a:solidFill>
              </a:rPr>
              <a:t>SSI</a:t>
            </a:r>
            <a:r>
              <a:rPr lang="ja-JP" altLang="en-US" sz="1400" dirty="0">
                <a:solidFill>
                  <a:schemeClr val="tx1"/>
                </a:solidFill>
              </a:rPr>
              <a:t>／</a:t>
            </a:r>
            <a:r>
              <a:rPr lang="en-US" altLang="ja-JP" sz="1400" dirty="0">
                <a:solidFill>
                  <a:schemeClr val="tx1"/>
                </a:solidFill>
              </a:rPr>
              <a:t>DID</a:t>
            </a:r>
            <a:r>
              <a:rPr lang="ja-JP" altLang="en-US" sz="1400" dirty="0">
                <a:solidFill>
                  <a:schemeClr val="tx1"/>
                </a:solidFill>
              </a:rPr>
              <a:t>に関連する支援・取り組みを連邦政府・各州政府双方で実施している</a:t>
            </a:r>
            <a:endParaRPr lang="en-US" altLang="ja-JP" sz="1400" dirty="0">
              <a:solidFill>
                <a:schemeClr val="tx1"/>
              </a:solidFill>
            </a:endParaRPr>
          </a:p>
        </p:txBody>
      </p:sp>
      <p:sp>
        <p:nvSpPr>
          <p:cNvPr id="20" name="正方形/長方形 19"/>
          <p:cNvSpPr/>
          <p:nvPr/>
        </p:nvSpPr>
        <p:spPr>
          <a:xfrm>
            <a:off x="331489" y="5172706"/>
            <a:ext cx="1993131" cy="259177"/>
          </a:xfrm>
          <a:prstGeom prst="rect">
            <a:avLst/>
          </a:prstGeom>
          <a:solidFill>
            <a:srgbClr val="C00000"/>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ja-JP" altLang="en-US" sz="1400" b="1" dirty="0">
                <a:solidFill>
                  <a:schemeClr val="bg1"/>
                </a:solidFill>
              </a:rPr>
              <a:t>デジタル</a:t>
            </a:r>
            <a:r>
              <a:rPr kumimoji="1" lang="en-US" altLang="ja-JP" sz="1400" b="1" dirty="0">
                <a:solidFill>
                  <a:schemeClr val="bg1"/>
                </a:solidFill>
              </a:rPr>
              <a:t>ID</a:t>
            </a:r>
            <a:r>
              <a:rPr kumimoji="1" lang="ja-JP" altLang="en-US" sz="1400" b="1" dirty="0">
                <a:solidFill>
                  <a:schemeClr val="bg1"/>
                </a:solidFill>
              </a:rPr>
              <a:t>政策の方向性</a:t>
            </a:r>
          </a:p>
        </p:txBody>
      </p:sp>
      <p:sp>
        <p:nvSpPr>
          <p:cNvPr id="21" name="正方形/長方形 20"/>
          <p:cNvSpPr/>
          <p:nvPr/>
        </p:nvSpPr>
        <p:spPr>
          <a:xfrm>
            <a:off x="331788" y="692150"/>
            <a:ext cx="6770761" cy="316698"/>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ja-JP" altLang="en-US" sz="1400" b="1" dirty="0">
                <a:solidFill>
                  <a:schemeClr val="bg1"/>
                </a:solidFill>
              </a:rPr>
              <a:t>調査結果</a:t>
            </a:r>
            <a:endParaRPr kumimoji="1" lang="ja-JP" altLang="en-US" sz="1400" b="1" dirty="0">
              <a:solidFill>
                <a:schemeClr val="bg1"/>
              </a:solidFill>
            </a:endParaRPr>
          </a:p>
        </p:txBody>
      </p:sp>
      <p:sp>
        <p:nvSpPr>
          <p:cNvPr id="23" name="正方形/長方形 22"/>
          <p:cNvSpPr/>
          <p:nvPr/>
        </p:nvSpPr>
        <p:spPr>
          <a:xfrm>
            <a:off x="7165420" y="692150"/>
            <a:ext cx="2425371" cy="316698"/>
          </a:xfrm>
          <a:prstGeom prst="rect">
            <a:avLst/>
          </a:prstGeom>
          <a:solidFill>
            <a:schemeClr val="accent1"/>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ja-JP" altLang="en-US" sz="1400" b="1" dirty="0">
                <a:solidFill>
                  <a:schemeClr val="bg1"/>
                </a:solidFill>
              </a:rPr>
              <a:t>結論</a:t>
            </a:r>
          </a:p>
        </p:txBody>
      </p:sp>
      <p:graphicFrame>
        <p:nvGraphicFramePr>
          <p:cNvPr id="22" name="表 21"/>
          <p:cNvGraphicFramePr>
            <a:graphicFrameLocks noGrp="1"/>
          </p:cNvGraphicFramePr>
          <p:nvPr>
            <p:extLst/>
          </p:nvPr>
        </p:nvGraphicFramePr>
        <p:xfrm>
          <a:off x="1582019" y="4340055"/>
          <a:ext cx="1008000" cy="742594"/>
        </p:xfrm>
        <a:graphic>
          <a:graphicData uri="http://schemas.openxmlformats.org/drawingml/2006/table">
            <a:tbl>
              <a:tblPr firstRow="1" bandRow="1">
                <a:tableStyleId>{5C22544A-7EE6-4342-B048-85BDC9FD1C3A}</a:tableStyleId>
              </a:tblPr>
              <a:tblGrid>
                <a:gridCol w="504000">
                  <a:extLst>
                    <a:ext uri="{9D8B030D-6E8A-4147-A177-3AD203B41FA5}">
                      <a16:colId xmlns:a16="http://schemas.microsoft.com/office/drawing/2014/main" val="2541855661"/>
                    </a:ext>
                  </a:extLst>
                </a:gridCol>
                <a:gridCol w="504000">
                  <a:extLst>
                    <a:ext uri="{9D8B030D-6E8A-4147-A177-3AD203B41FA5}">
                      <a16:colId xmlns:a16="http://schemas.microsoft.com/office/drawing/2014/main" val="2261580767"/>
                    </a:ext>
                  </a:extLst>
                </a:gridCol>
              </a:tblGrid>
              <a:tr h="742594">
                <a:tc>
                  <a:txBody>
                    <a:bodyPr/>
                    <a:lstStyle/>
                    <a:p>
                      <a:pPr algn="ctr"/>
                      <a:r>
                        <a:rPr kumimoji="1" lang="ja-JP" altLang="en-US" sz="1200" dirty="0">
                          <a:solidFill>
                            <a:schemeClr val="bg1"/>
                          </a:solidFill>
                        </a:rPr>
                        <a:t>件数</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90000"/>
                        <a:lumOff val="10000"/>
                      </a:schemeClr>
                    </a:solidFill>
                  </a:tcPr>
                </a:tc>
                <a:tc>
                  <a:txBody>
                    <a:bodyPr/>
                    <a:lstStyle/>
                    <a:p>
                      <a:pPr algn="ctr"/>
                      <a:r>
                        <a:rPr kumimoji="1" lang="en-US" altLang="ja-JP" sz="1200" b="0" dirty="0">
                          <a:solidFill>
                            <a:schemeClr val="tx1"/>
                          </a:solidFill>
                        </a:rPr>
                        <a:t>4</a:t>
                      </a:r>
                      <a:r>
                        <a:rPr kumimoji="1" lang="ja-JP" altLang="en-US" sz="1200" b="0" dirty="0">
                          <a:solidFill>
                            <a:schemeClr val="tx1"/>
                          </a:solidFill>
                        </a:rPr>
                        <a:t>件</a:t>
                      </a:r>
                    </a:p>
                  </a:txBody>
                  <a:tcPr anchor="ctr">
                    <a:lnL w="12700" cap="flat" cmpd="sng" algn="ctr">
                      <a:solidFill>
                        <a:schemeClr val="bg1"/>
                      </a:solidFill>
                      <a:prstDash val="solid"/>
                      <a:round/>
                      <a:headEnd type="none" w="med" len="med"/>
                      <a:tailEnd type="none" w="med" len="med"/>
                    </a:lnL>
                    <a:solidFill>
                      <a:schemeClr val="bg1">
                        <a:lumMod val="95000"/>
                      </a:schemeClr>
                    </a:solidFill>
                  </a:tcPr>
                </a:tc>
                <a:extLst>
                  <a:ext uri="{0D108BD9-81ED-4DB2-BD59-A6C34878D82A}">
                    <a16:rowId xmlns:a16="http://schemas.microsoft.com/office/drawing/2014/main" val="2045881120"/>
                  </a:ext>
                </a:extLst>
              </a:tr>
            </a:tbl>
          </a:graphicData>
        </a:graphic>
      </p:graphicFrame>
      <p:graphicFrame>
        <p:nvGraphicFramePr>
          <p:cNvPr id="25" name="表 24"/>
          <p:cNvGraphicFramePr>
            <a:graphicFrameLocks noGrp="1"/>
          </p:cNvGraphicFramePr>
          <p:nvPr>
            <p:extLst/>
          </p:nvPr>
        </p:nvGraphicFramePr>
        <p:xfrm>
          <a:off x="2623764" y="4331410"/>
          <a:ext cx="2497893" cy="742593"/>
        </p:xfrm>
        <a:graphic>
          <a:graphicData uri="http://schemas.openxmlformats.org/drawingml/2006/table">
            <a:tbl>
              <a:tblPr firstRow="1" bandRow="1">
                <a:tableStyleId>{5C22544A-7EE6-4342-B048-85BDC9FD1C3A}</a:tableStyleId>
              </a:tblPr>
              <a:tblGrid>
                <a:gridCol w="538008">
                  <a:extLst>
                    <a:ext uri="{9D8B030D-6E8A-4147-A177-3AD203B41FA5}">
                      <a16:colId xmlns:a16="http://schemas.microsoft.com/office/drawing/2014/main" val="2541855661"/>
                    </a:ext>
                  </a:extLst>
                </a:gridCol>
                <a:gridCol w="1959885">
                  <a:extLst>
                    <a:ext uri="{9D8B030D-6E8A-4147-A177-3AD203B41FA5}">
                      <a16:colId xmlns:a16="http://schemas.microsoft.com/office/drawing/2014/main" val="2261580767"/>
                    </a:ext>
                  </a:extLst>
                </a:gridCol>
              </a:tblGrid>
              <a:tr h="742593">
                <a:tc>
                  <a:txBody>
                    <a:bodyPr/>
                    <a:lstStyle/>
                    <a:p>
                      <a:pPr algn="l"/>
                      <a:r>
                        <a:rPr kumimoji="1" lang="ja-JP" altLang="en-US" sz="1200" dirty="0"/>
                        <a:t>分野</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90000"/>
                        <a:lumOff val="10000"/>
                      </a:schemeClr>
                    </a:solidFill>
                  </a:tcPr>
                </a:tc>
                <a:tc>
                  <a:txBody>
                    <a:bodyPr/>
                    <a:lstStyle/>
                    <a:p>
                      <a:pPr algn="l"/>
                      <a:r>
                        <a:rPr kumimoji="1" lang="ja-JP" altLang="en-US" sz="1200" b="0" dirty="0">
                          <a:solidFill>
                            <a:schemeClr val="tx1"/>
                          </a:solidFill>
                        </a:rPr>
                        <a:t>金融、医療、サプライチェーン、交通、旅行、行政（</a:t>
                      </a:r>
                      <a:r>
                        <a:rPr kumimoji="1" lang="en-US" altLang="ja-JP" sz="1200" b="0" dirty="0">
                          <a:solidFill>
                            <a:schemeClr val="tx1"/>
                          </a:solidFill>
                        </a:rPr>
                        <a:t>6/11</a:t>
                      </a:r>
                      <a:r>
                        <a:rPr kumimoji="1" lang="ja-JP" altLang="en-US" sz="1200" b="0" dirty="0">
                          <a:solidFill>
                            <a:schemeClr val="tx1"/>
                          </a:solidFill>
                        </a:rPr>
                        <a:t>分野）</a:t>
                      </a:r>
                    </a:p>
                  </a:txBody>
                  <a:tcPr anchor="ctr">
                    <a:lnL w="12700" cap="flat" cmpd="sng" algn="ctr">
                      <a:solidFill>
                        <a:schemeClr val="bg1"/>
                      </a:solidFill>
                      <a:prstDash val="solid"/>
                      <a:round/>
                      <a:headEnd type="none" w="med" len="med"/>
                      <a:tailEnd type="none" w="med" len="med"/>
                    </a:lnL>
                    <a:solidFill>
                      <a:schemeClr val="bg1">
                        <a:lumMod val="95000"/>
                      </a:schemeClr>
                    </a:solidFill>
                  </a:tcPr>
                </a:tc>
                <a:extLst>
                  <a:ext uri="{0D108BD9-81ED-4DB2-BD59-A6C34878D82A}">
                    <a16:rowId xmlns:a16="http://schemas.microsoft.com/office/drawing/2014/main" val="2045881120"/>
                  </a:ext>
                </a:extLst>
              </a:tr>
            </a:tbl>
          </a:graphicData>
        </a:graphic>
      </p:graphicFrame>
      <p:graphicFrame>
        <p:nvGraphicFramePr>
          <p:cNvPr id="26" name="表 25"/>
          <p:cNvGraphicFramePr>
            <a:graphicFrameLocks noGrp="1"/>
          </p:cNvGraphicFramePr>
          <p:nvPr>
            <p:extLst/>
          </p:nvPr>
        </p:nvGraphicFramePr>
        <p:xfrm>
          <a:off x="5177575" y="4331410"/>
          <a:ext cx="1908000" cy="717064"/>
        </p:xfrm>
        <a:graphic>
          <a:graphicData uri="http://schemas.openxmlformats.org/drawingml/2006/table">
            <a:tbl>
              <a:tblPr firstRow="1" bandRow="1">
                <a:tableStyleId>{5C22544A-7EE6-4342-B048-85BDC9FD1C3A}</a:tableStyleId>
              </a:tblPr>
              <a:tblGrid>
                <a:gridCol w="684000">
                  <a:extLst>
                    <a:ext uri="{9D8B030D-6E8A-4147-A177-3AD203B41FA5}">
                      <a16:colId xmlns:a16="http://schemas.microsoft.com/office/drawing/2014/main" val="2541855661"/>
                    </a:ext>
                  </a:extLst>
                </a:gridCol>
                <a:gridCol w="1224000">
                  <a:extLst>
                    <a:ext uri="{9D8B030D-6E8A-4147-A177-3AD203B41FA5}">
                      <a16:colId xmlns:a16="http://schemas.microsoft.com/office/drawing/2014/main" val="2261580767"/>
                    </a:ext>
                  </a:extLst>
                </a:gridCol>
              </a:tblGrid>
              <a:tr h="717064">
                <a:tc>
                  <a:txBody>
                    <a:bodyPr/>
                    <a:lstStyle/>
                    <a:p>
                      <a:pPr algn="ctr"/>
                      <a:r>
                        <a:rPr kumimoji="1" lang="ja-JP" altLang="en-US" sz="1200" dirty="0"/>
                        <a:t>フェーズ</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90000"/>
                        <a:lumOff val="10000"/>
                      </a:schemeClr>
                    </a:solidFill>
                  </a:tcPr>
                </a:tc>
                <a:tc>
                  <a:txBody>
                    <a:bodyPr/>
                    <a:lstStyle/>
                    <a:p>
                      <a:pPr algn="l"/>
                      <a:r>
                        <a:rPr kumimoji="1" lang="ja-JP" altLang="en-US" sz="1200" b="0" dirty="0">
                          <a:solidFill>
                            <a:schemeClr val="tx1"/>
                          </a:solidFill>
                        </a:rPr>
                        <a:t>コンセプト ：</a:t>
                      </a:r>
                      <a:r>
                        <a:rPr kumimoji="1" lang="en-US" altLang="ja-JP" sz="1200" b="0" dirty="0">
                          <a:solidFill>
                            <a:schemeClr val="tx1"/>
                          </a:solidFill>
                        </a:rPr>
                        <a:t>0</a:t>
                      </a:r>
                      <a:r>
                        <a:rPr kumimoji="1" lang="ja-JP" altLang="en-US" sz="1200" b="0" dirty="0">
                          <a:solidFill>
                            <a:schemeClr val="tx1"/>
                          </a:solidFill>
                        </a:rPr>
                        <a:t>件</a:t>
                      </a:r>
                      <a:endParaRPr kumimoji="1" lang="en-US" altLang="ja-JP" sz="1200" b="0" dirty="0">
                        <a:solidFill>
                          <a:schemeClr val="tx1"/>
                        </a:solidFill>
                      </a:endParaRPr>
                    </a:p>
                    <a:p>
                      <a:pPr algn="l"/>
                      <a:r>
                        <a:rPr kumimoji="1" lang="en-US" altLang="ja-JP" sz="1200" b="0" dirty="0" err="1">
                          <a:solidFill>
                            <a:schemeClr val="tx1"/>
                          </a:solidFill>
                        </a:rPr>
                        <a:t>PoC</a:t>
                      </a:r>
                      <a:r>
                        <a:rPr kumimoji="1" lang="ja-JP" altLang="en-US" sz="1200" b="0" dirty="0">
                          <a:solidFill>
                            <a:schemeClr val="tx1"/>
                          </a:solidFill>
                        </a:rPr>
                        <a:t>　　　：</a:t>
                      </a:r>
                      <a:r>
                        <a:rPr kumimoji="1" lang="en-US" altLang="ja-JP" sz="1200" b="0" dirty="0">
                          <a:solidFill>
                            <a:schemeClr val="tx1"/>
                          </a:solidFill>
                        </a:rPr>
                        <a:t>1</a:t>
                      </a:r>
                      <a:r>
                        <a:rPr kumimoji="1" lang="ja-JP" altLang="en-US" sz="1200" b="0" dirty="0">
                          <a:solidFill>
                            <a:schemeClr val="tx1"/>
                          </a:solidFill>
                        </a:rPr>
                        <a:t>件</a:t>
                      </a:r>
                      <a:endParaRPr kumimoji="1" lang="en-US" altLang="ja-JP" sz="1200" b="0" dirty="0">
                        <a:solidFill>
                          <a:schemeClr val="tx1"/>
                        </a:solidFill>
                      </a:endParaRPr>
                    </a:p>
                    <a:p>
                      <a:pPr algn="l"/>
                      <a:r>
                        <a:rPr kumimoji="1" lang="ja-JP" altLang="en-US" sz="1200" b="0" dirty="0">
                          <a:solidFill>
                            <a:schemeClr val="tx1"/>
                          </a:solidFill>
                        </a:rPr>
                        <a:t>実運用　</a:t>
                      </a:r>
                      <a:r>
                        <a:rPr kumimoji="1" lang="ja-JP" altLang="en-US" sz="1200" b="0" baseline="0" dirty="0">
                          <a:solidFill>
                            <a:schemeClr val="tx1"/>
                          </a:solidFill>
                        </a:rPr>
                        <a:t> </a:t>
                      </a:r>
                      <a:r>
                        <a:rPr kumimoji="1" lang="ja-JP" altLang="en-US" sz="1200" b="0" dirty="0">
                          <a:solidFill>
                            <a:schemeClr val="tx1"/>
                          </a:solidFill>
                        </a:rPr>
                        <a:t>：</a:t>
                      </a:r>
                      <a:r>
                        <a:rPr kumimoji="1" lang="en-US" altLang="ja-JP" sz="1200" b="0" dirty="0">
                          <a:solidFill>
                            <a:schemeClr val="tx1"/>
                          </a:solidFill>
                        </a:rPr>
                        <a:t>3</a:t>
                      </a:r>
                      <a:r>
                        <a:rPr kumimoji="1" lang="ja-JP" altLang="en-US" sz="1200" b="0" dirty="0">
                          <a:solidFill>
                            <a:schemeClr val="tx1"/>
                          </a:solidFill>
                        </a:rPr>
                        <a:t>件</a:t>
                      </a:r>
                    </a:p>
                  </a:txBody>
                  <a:tcPr anchor="ctr">
                    <a:lnL w="12700" cap="flat" cmpd="sng" algn="ctr">
                      <a:solidFill>
                        <a:schemeClr val="bg1"/>
                      </a:solidFill>
                      <a:prstDash val="solid"/>
                      <a:round/>
                      <a:headEnd type="none" w="med" len="med"/>
                      <a:tailEnd type="none" w="med" len="med"/>
                    </a:lnL>
                    <a:solidFill>
                      <a:schemeClr val="bg1">
                        <a:lumMod val="95000"/>
                      </a:schemeClr>
                    </a:solidFill>
                  </a:tcPr>
                </a:tc>
                <a:extLst>
                  <a:ext uri="{0D108BD9-81ED-4DB2-BD59-A6C34878D82A}">
                    <a16:rowId xmlns:a16="http://schemas.microsoft.com/office/drawing/2014/main" val="2045881120"/>
                  </a:ext>
                </a:extLst>
              </a:tr>
            </a:tbl>
          </a:graphicData>
        </a:graphic>
      </p:graphicFrame>
    </p:spTree>
    <p:extLst>
      <p:ext uri="{BB962C8B-B14F-4D97-AF65-F5344CB8AC3E}">
        <p14:creationId xmlns:p14="http://schemas.microsoft.com/office/powerpoint/2010/main" val="2241018194"/>
      </p:ext>
    </p:extLst>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タイトル 7"/>
          <p:cNvSpPr>
            <a:spLocks noGrp="1"/>
          </p:cNvSpPr>
          <p:nvPr>
            <p:ph type="title"/>
          </p:nvPr>
        </p:nvSpPr>
        <p:spPr>
          <a:xfrm>
            <a:off x="331490" y="164692"/>
            <a:ext cx="9243021" cy="497459"/>
          </a:xfrm>
        </p:spPr>
        <p:txBody>
          <a:bodyPr>
            <a:normAutofit fontScale="90000"/>
          </a:bodyPr>
          <a:lstStyle/>
          <a:p>
            <a:r>
              <a:rPr lang="en-US" altLang="ja-JP" sz="1100" dirty="0" smtClean="0">
                <a:solidFill>
                  <a:srgbClr val="002060"/>
                </a:solidFill>
              </a:rPr>
              <a:t>4.1</a:t>
            </a:r>
            <a:r>
              <a:rPr lang="ja-JP" altLang="en-US" sz="1100" dirty="0" smtClean="0">
                <a:solidFill>
                  <a:srgbClr val="002060"/>
                </a:solidFill>
              </a:rPr>
              <a:t>　調査</a:t>
            </a:r>
            <a:r>
              <a:rPr lang="ja-JP" altLang="en-US" sz="1100" dirty="0">
                <a:solidFill>
                  <a:srgbClr val="002060"/>
                </a:solidFill>
              </a:rPr>
              <a:t>テーマを総括した各国のデジタル</a:t>
            </a:r>
            <a:r>
              <a:rPr lang="en-US" altLang="ja-JP" sz="1100" dirty="0">
                <a:solidFill>
                  <a:srgbClr val="002060"/>
                </a:solidFill>
              </a:rPr>
              <a:t>ID</a:t>
            </a:r>
            <a:r>
              <a:rPr lang="ja-JP" altLang="en-US" sz="1100" dirty="0">
                <a:solidFill>
                  <a:srgbClr val="002060"/>
                </a:solidFill>
              </a:rPr>
              <a:t>政策の方向性</a:t>
            </a:r>
            <a:r>
              <a:rPr lang="en-US" altLang="ja-JP" sz="1400" b="1" spc="0" dirty="0">
                <a:solidFill>
                  <a:srgbClr val="002060"/>
                </a:solidFill>
              </a:rPr>
              <a:t/>
            </a:r>
            <a:br>
              <a:rPr lang="en-US" altLang="ja-JP" sz="1400" b="1" spc="0" dirty="0">
                <a:solidFill>
                  <a:srgbClr val="002060"/>
                </a:solidFill>
              </a:rPr>
            </a:br>
            <a:r>
              <a:rPr lang="ja-JP" altLang="en-US" sz="2000" dirty="0">
                <a:solidFill>
                  <a:srgbClr val="002060"/>
                </a:solidFill>
              </a:rPr>
              <a:t>オーストラリア</a:t>
            </a:r>
            <a:endParaRPr lang="ja-JP" altLang="en-US" sz="3100" b="1" spc="0" dirty="0">
              <a:solidFill>
                <a:srgbClr val="002060"/>
              </a:solidFill>
            </a:endParaRPr>
          </a:p>
        </p:txBody>
      </p:sp>
      <p:sp>
        <p:nvSpPr>
          <p:cNvPr id="5" name="正方形/長方形 4"/>
          <p:cNvSpPr/>
          <p:nvPr/>
        </p:nvSpPr>
        <p:spPr>
          <a:xfrm>
            <a:off x="331788" y="1046824"/>
            <a:ext cx="1178035" cy="1122215"/>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zh-TW" altLang="en-US" sz="1400" b="1" dirty="0" smtClean="0">
                <a:solidFill>
                  <a:schemeClr val="bg1"/>
                </a:solidFill>
              </a:rPr>
              <a:t>共通識別番号</a:t>
            </a:r>
            <a:endParaRPr kumimoji="1" lang="en-US" altLang="ja-JP" sz="1400" b="1" dirty="0">
              <a:solidFill>
                <a:schemeClr val="bg1"/>
              </a:solidFill>
            </a:endParaRPr>
          </a:p>
          <a:p>
            <a:pPr algn="ctr"/>
            <a:r>
              <a:rPr lang="ja-JP" altLang="en-US" sz="1400" b="1" dirty="0">
                <a:solidFill>
                  <a:schemeClr val="bg1"/>
                </a:solidFill>
              </a:rPr>
              <a:t>デジタル</a:t>
            </a:r>
            <a:r>
              <a:rPr lang="en-US" altLang="ja-JP" sz="1400" b="1" dirty="0">
                <a:solidFill>
                  <a:schemeClr val="bg1"/>
                </a:solidFill>
              </a:rPr>
              <a:t>ID</a:t>
            </a:r>
            <a:endParaRPr kumimoji="1" lang="ja-JP" altLang="en-US" sz="1400" b="1" dirty="0">
              <a:solidFill>
                <a:schemeClr val="bg1"/>
              </a:solidFill>
            </a:endParaRPr>
          </a:p>
        </p:txBody>
      </p:sp>
      <p:sp>
        <p:nvSpPr>
          <p:cNvPr id="7" name="正方形/長方形 6"/>
          <p:cNvSpPr/>
          <p:nvPr/>
        </p:nvSpPr>
        <p:spPr>
          <a:xfrm>
            <a:off x="331489" y="2213473"/>
            <a:ext cx="1178035" cy="1351973"/>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ja-JP" altLang="en-US" sz="1400" b="1" dirty="0">
                <a:solidFill>
                  <a:schemeClr val="bg1"/>
                </a:solidFill>
              </a:rPr>
              <a:t>トラスト</a:t>
            </a:r>
            <a:endParaRPr kumimoji="1" lang="en-US" altLang="ja-JP" sz="1400" b="1" dirty="0">
              <a:solidFill>
                <a:schemeClr val="bg1"/>
              </a:solidFill>
            </a:endParaRPr>
          </a:p>
          <a:p>
            <a:pPr algn="ctr"/>
            <a:r>
              <a:rPr kumimoji="1" lang="ja-JP" altLang="en-US" sz="1400" b="1" dirty="0">
                <a:solidFill>
                  <a:schemeClr val="bg1"/>
                </a:solidFill>
              </a:rPr>
              <a:t>フレームワーク</a:t>
            </a:r>
            <a:endParaRPr kumimoji="1" lang="en-US" altLang="ja-JP" sz="1400" b="1" dirty="0">
              <a:solidFill>
                <a:schemeClr val="bg1"/>
              </a:solidFill>
            </a:endParaRPr>
          </a:p>
          <a:p>
            <a:pPr algn="ctr"/>
            <a:r>
              <a:rPr lang="ja-JP" altLang="en-US" sz="1400" b="1" dirty="0">
                <a:solidFill>
                  <a:schemeClr val="bg1"/>
                </a:solidFill>
              </a:rPr>
              <a:t>の策定状況</a:t>
            </a:r>
            <a:endParaRPr kumimoji="1" lang="ja-JP" altLang="en-US" sz="1400" b="1" dirty="0">
              <a:solidFill>
                <a:schemeClr val="bg1"/>
              </a:solidFill>
            </a:endParaRPr>
          </a:p>
        </p:txBody>
      </p:sp>
      <p:sp>
        <p:nvSpPr>
          <p:cNvPr id="9" name="正方形/長方形 8"/>
          <p:cNvSpPr/>
          <p:nvPr/>
        </p:nvSpPr>
        <p:spPr>
          <a:xfrm>
            <a:off x="331191" y="3609880"/>
            <a:ext cx="1178333" cy="1472769"/>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en-US" altLang="ja-JP" sz="1400" b="1" dirty="0">
                <a:solidFill>
                  <a:schemeClr val="bg1"/>
                </a:solidFill>
              </a:rPr>
              <a:t>SSI</a:t>
            </a:r>
            <a:r>
              <a:rPr kumimoji="1" lang="ja-JP" altLang="en-US" sz="1400" b="1" dirty="0">
                <a:solidFill>
                  <a:schemeClr val="bg1"/>
                </a:solidFill>
              </a:rPr>
              <a:t>／</a:t>
            </a:r>
            <a:r>
              <a:rPr kumimoji="1" lang="en-US" altLang="ja-JP" sz="1400" b="1" dirty="0">
                <a:solidFill>
                  <a:schemeClr val="bg1"/>
                </a:solidFill>
              </a:rPr>
              <a:t>DID</a:t>
            </a:r>
          </a:p>
          <a:p>
            <a:pPr algn="ctr"/>
            <a:r>
              <a:rPr kumimoji="1" lang="ja-JP" altLang="en-US" sz="1400" b="1" dirty="0">
                <a:solidFill>
                  <a:schemeClr val="bg1"/>
                </a:solidFill>
              </a:rPr>
              <a:t>に関する</a:t>
            </a:r>
            <a:endParaRPr kumimoji="1" lang="en-US" altLang="ja-JP" sz="1400" b="1" dirty="0">
              <a:solidFill>
                <a:schemeClr val="bg1"/>
              </a:solidFill>
            </a:endParaRPr>
          </a:p>
          <a:p>
            <a:pPr algn="ctr"/>
            <a:r>
              <a:rPr lang="ja-JP" altLang="en-US" sz="1400" b="1" dirty="0">
                <a:solidFill>
                  <a:schemeClr val="bg1"/>
                </a:solidFill>
              </a:rPr>
              <a:t>取り組み・</a:t>
            </a:r>
            <a:endParaRPr lang="en-US" altLang="ja-JP" sz="1400" b="1" dirty="0">
              <a:solidFill>
                <a:schemeClr val="bg1"/>
              </a:solidFill>
            </a:endParaRPr>
          </a:p>
          <a:p>
            <a:pPr algn="ctr"/>
            <a:r>
              <a:rPr lang="ja-JP" altLang="en-US" sz="1400" b="1" dirty="0">
                <a:solidFill>
                  <a:schemeClr val="bg1"/>
                </a:solidFill>
              </a:rPr>
              <a:t>ユースケース</a:t>
            </a:r>
            <a:endParaRPr kumimoji="1" lang="ja-JP" altLang="en-US" sz="1400" b="1" baseline="30000" dirty="0">
              <a:solidFill>
                <a:schemeClr val="bg1"/>
              </a:solidFill>
            </a:endParaRPr>
          </a:p>
        </p:txBody>
      </p:sp>
      <p:sp>
        <p:nvSpPr>
          <p:cNvPr id="10" name="正方形/長方形 9"/>
          <p:cNvSpPr/>
          <p:nvPr/>
        </p:nvSpPr>
        <p:spPr>
          <a:xfrm>
            <a:off x="1582019" y="1046825"/>
            <a:ext cx="5520530" cy="1122214"/>
          </a:xfrm>
          <a:prstGeom prst="rect">
            <a:avLst/>
          </a:prstGeom>
          <a:noFill/>
          <a:ln w="12700">
            <a:solidFill>
              <a:schemeClr val="accent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171450" indent="-171450" defTabSz="609559">
              <a:buFont typeface="Arial" panose="020B0604020202020204" pitchFamily="34" charset="0"/>
              <a:buChar char="•"/>
              <a:defRPr/>
            </a:pPr>
            <a:r>
              <a:rPr lang="ja-JP" altLang="en-US" sz="1200" b="1" u="sng" dirty="0">
                <a:solidFill>
                  <a:schemeClr val="accent2">
                    <a:lumMod val="75000"/>
                    <a:lumOff val="25000"/>
                  </a:schemeClr>
                </a:solidFill>
              </a:rPr>
              <a:t>過去に国民</a:t>
            </a:r>
            <a:r>
              <a:rPr lang="en-US" altLang="ja-JP" sz="1200" b="1" u="sng" dirty="0">
                <a:solidFill>
                  <a:schemeClr val="accent2">
                    <a:lumMod val="75000"/>
                    <a:lumOff val="25000"/>
                  </a:schemeClr>
                </a:solidFill>
              </a:rPr>
              <a:t>ID</a:t>
            </a:r>
            <a:r>
              <a:rPr lang="ja-JP" altLang="en-US" sz="1200" b="1" u="sng" dirty="0">
                <a:solidFill>
                  <a:schemeClr val="accent2">
                    <a:lumMod val="75000"/>
                    <a:lumOff val="25000"/>
                  </a:schemeClr>
                </a:solidFill>
              </a:rPr>
              <a:t>カードの実現を目指した提案があったがいずれも批判を受けて失敗</a:t>
            </a:r>
            <a:r>
              <a:rPr lang="ja-JP" altLang="en-US" sz="1200" dirty="0">
                <a:solidFill>
                  <a:schemeClr val="tx1"/>
                </a:solidFill>
              </a:rPr>
              <a:t>し、</a:t>
            </a:r>
            <a:r>
              <a:rPr lang="en-US" altLang="ja-JP" sz="1200" dirty="0">
                <a:solidFill>
                  <a:schemeClr val="tx1"/>
                </a:solidFill>
              </a:rPr>
              <a:t>Health Care identifier</a:t>
            </a:r>
            <a:r>
              <a:rPr lang="ja-JP" altLang="en-US" sz="1200" dirty="0">
                <a:solidFill>
                  <a:schemeClr val="tx1"/>
                </a:solidFill>
              </a:rPr>
              <a:t>や</a:t>
            </a:r>
            <a:r>
              <a:rPr lang="en-US" altLang="ja-JP" sz="1200" dirty="0">
                <a:solidFill>
                  <a:schemeClr val="tx1"/>
                </a:solidFill>
              </a:rPr>
              <a:t>Tax File Number</a:t>
            </a:r>
            <a:r>
              <a:rPr lang="ja-JP" altLang="en-US" sz="1200" dirty="0">
                <a:solidFill>
                  <a:schemeClr val="tx1"/>
                </a:solidFill>
              </a:rPr>
              <a:t>など用途に応じて</a:t>
            </a:r>
            <a:r>
              <a:rPr lang="ja-JP" altLang="en-US" sz="1200" b="1" u="sng" dirty="0">
                <a:solidFill>
                  <a:schemeClr val="accent2">
                    <a:lumMod val="75000"/>
                    <a:lumOff val="25000"/>
                  </a:schemeClr>
                </a:solidFill>
              </a:rPr>
              <a:t>複数の識別番号を使い分け</a:t>
            </a:r>
            <a:r>
              <a:rPr lang="ja-JP" altLang="en-US" sz="1200" dirty="0">
                <a:solidFill>
                  <a:schemeClr val="tx1"/>
                </a:solidFill>
              </a:rPr>
              <a:t>ている</a:t>
            </a:r>
            <a:endParaRPr lang="en-US" altLang="ja-JP" sz="1200" dirty="0">
              <a:solidFill>
                <a:schemeClr val="tx1"/>
              </a:solidFill>
            </a:endParaRPr>
          </a:p>
          <a:p>
            <a:pPr marL="171450" indent="-171450" defTabSz="609559">
              <a:buFont typeface="Arial" panose="020B0604020202020204" pitchFamily="34" charset="0"/>
              <a:buChar char="•"/>
              <a:defRPr/>
            </a:pPr>
            <a:r>
              <a:rPr lang="ja-JP" altLang="en-US" sz="1200" dirty="0">
                <a:solidFill>
                  <a:schemeClr val="tx1"/>
                </a:solidFill>
              </a:rPr>
              <a:t>政府のオンラインサービスにアクセスする際に安全な認証を行うための取り組みとして</a:t>
            </a:r>
            <a:r>
              <a:rPr lang="ja-JP" altLang="en-US" sz="1200" b="1" u="sng" dirty="0">
                <a:solidFill>
                  <a:schemeClr val="accent2">
                    <a:lumMod val="75000"/>
                    <a:lumOff val="25000"/>
                  </a:schemeClr>
                </a:solidFill>
              </a:rPr>
              <a:t>デジタル</a:t>
            </a:r>
            <a:r>
              <a:rPr lang="en-US" altLang="ja-JP" sz="1200" b="1" u="sng" dirty="0">
                <a:solidFill>
                  <a:schemeClr val="accent2">
                    <a:lumMod val="75000"/>
                    <a:lumOff val="25000"/>
                  </a:schemeClr>
                </a:solidFill>
              </a:rPr>
              <a:t>ID</a:t>
            </a:r>
            <a:r>
              <a:rPr lang="ja-JP" altLang="en-US" sz="1200" b="1" u="sng" dirty="0">
                <a:solidFill>
                  <a:schemeClr val="accent2">
                    <a:lumMod val="75000"/>
                    <a:lumOff val="25000"/>
                  </a:schemeClr>
                </a:solidFill>
              </a:rPr>
              <a:t>システムを推進しており、それを支えるトラストフレームワークとして</a:t>
            </a:r>
            <a:r>
              <a:rPr lang="en-US" altLang="ja-JP" sz="1200" b="1" u="sng" dirty="0">
                <a:solidFill>
                  <a:schemeClr val="accent2">
                    <a:lumMod val="75000"/>
                    <a:lumOff val="25000"/>
                  </a:schemeClr>
                </a:solidFill>
              </a:rPr>
              <a:t>TDIF</a:t>
            </a:r>
            <a:r>
              <a:rPr lang="ja-JP" altLang="en-US" sz="1200" b="1" u="sng" dirty="0">
                <a:solidFill>
                  <a:schemeClr val="accent2">
                    <a:lumMod val="75000"/>
                    <a:lumOff val="25000"/>
                  </a:schemeClr>
                </a:solidFill>
              </a:rPr>
              <a:t>を策定</a:t>
            </a:r>
            <a:r>
              <a:rPr lang="ja-JP" altLang="en-US" sz="1200" dirty="0">
                <a:solidFill>
                  <a:schemeClr val="tx1"/>
                </a:solidFill>
              </a:rPr>
              <a:t>している</a:t>
            </a:r>
          </a:p>
        </p:txBody>
      </p:sp>
      <p:sp>
        <p:nvSpPr>
          <p:cNvPr id="11" name="正方形/長方形 10"/>
          <p:cNvSpPr/>
          <p:nvPr/>
        </p:nvSpPr>
        <p:spPr>
          <a:xfrm>
            <a:off x="7174744" y="1046825"/>
            <a:ext cx="2399469" cy="1122214"/>
          </a:xfrm>
          <a:prstGeom prst="rect">
            <a:avLst/>
          </a:prstGeom>
          <a:solidFill>
            <a:srgbClr val="D8E0F8">
              <a:alpha val="50196"/>
            </a:srgbClr>
          </a:solidFill>
          <a:ln w="12700">
            <a:solidFill>
              <a:schemeClr val="accent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171450" indent="-171450" defTabSz="609559">
              <a:buFont typeface="Arial" panose="020B0604020202020204" pitchFamily="34" charset="0"/>
              <a:buChar char="•"/>
              <a:defRPr/>
            </a:pPr>
            <a:r>
              <a:rPr lang="ja-JP" altLang="en-US" sz="1200" dirty="0">
                <a:solidFill>
                  <a:schemeClr val="tx1"/>
                </a:solidFill>
              </a:rPr>
              <a:t>統一的な識別番号は検討されたものの実現せず、目的別の識別番号を使用している</a:t>
            </a:r>
            <a:endParaRPr lang="en-US" altLang="ja-JP" sz="1200" dirty="0">
              <a:solidFill>
                <a:schemeClr val="tx1"/>
              </a:solidFill>
            </a:endParaRPr>
          </a:p>
          <a:p>
            <a:pPr marL="171450" indent="-171450" defTabSz="609559">
              <a:buFont typeface="Arial" panose="020B0604020202020204" pitchFamily="34" charset="0"/>
              <a:buChar char="•"/>
              <a:defRPr/>
            </a:pPr>
            <a:r>
              <a:rPr lang="ja-JP" altLang="en-US" sz="1200" dirty="0">
                <a:solidFill>
                  <a:schemeClr val="tx1"/>
                </a:solidFill>
              </a:rPr>
              <a:t>相互運用性を持ったデジタル</a:t>
            </a:r>
            <a:r>
              <a:rPr lang="en-US" altLang="ja-JP" sz="1200" dirty="0">
                <a:solidFill>
                  <a:schemeClr val="tx1"/>
                </a:solidFill>
              </a:rPr>
              <a:t>ID</a:t>
            </a:r>
            <a:r>
              <a:rPr lang="ja-JP" altLang="en-US" sz="1200" dirty="0">
                <a:solidFill>
                  <a:schemeClr val="tx1"/>
                </a:solidFill>
              </a:rPr>
              <a:t>をトラストフレームワークによって規定している</a:t>
            </a:r>
            <a:endParaRPr lang="en-US" altLang="ja-JP" sz="1200" dirty="0">
              <a:solidFill>
                <a:schemeClr val="tx1"/>
              </a:solidFill>
            </a:endParaRPr>
          </a:p>
        </p:txBody>
      </p:sp>
      <p:sp>
        <p:nvSpPr>
          <p:cNvPr id="12" name="正方形/長方形 11"/>
          <p:cNvSpPr/>
          <p:nvPr/>
        </p:nvSpPr>
        <p:spPr>
          <a:xfrm>
            <a:off x="1582019" y="2213474"/>
            <a:ext cx="5520530" cy="1351973"/>
          </a:xfrm>
          <a:prstGeom prst="rect">
            <a:avLst/>
          </a:prstGeom>
          <a:noFill/>
          <a:ln w="12700">
            <a:solidFill>
              <a:schemeClr val="accent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lvl="0">
              <a:defRPr/>
            </a:pPr>
            <a:r>
              <a:rPr lang="en-US" altLang="ja-JP" sz="1200" b="1" u="sng" dirty="0">
                <a:solidFill>
                  <a:srgbClr val="000000"/>
                </a:solidFill>
                <a:latin typeface="Meiryo UI"/>
                <a:cs typeface="Arial"/>
              </a:rPr>
              <a:t>Trusted Digital Identity Framework</a:t>
            </a:r>
            <a:r>
              <a:rPr lang="ja-JP" altLang="en-US" sz="1200" b="1" u="sng" dirty="0">
                <a:solidFill>
                  <a:srgbClr val="000000"/>
                </a:solidFill>
                <a:latin typeface="Meiryo UI"/>
                <a:cs typeface="Arial"/>
              </a:rPr>
              <a:t>：</a:t>
            </a:r>
            <a:r>
              <a:rPr lang="en-US" altLang="ja-JP" sz="1200" b="1" u="sng" dirty="0">
                <a:solidFill>
                  <a:srgbClr val="000000"/>
                </a:solidFill>
                <a:latin typeface="Meiryo UI"/>
                <a:cs typeface="Arial"/>
              </a:rPr>
              <a:t>TDIF</a:t>
            </a:r>
          </a:p>
          <a:p>
            <a:pPr marL="171450" lvl="0" indent="-171450">
              <a:buFont typeface="Arial" panose="020B0604020202020204" pitchFamily="34" charset="0"/>
              <a:buChar char="•"/>
              <a:defRPr/>
            </a:pPr>
            <a:r>
              <a:rPr lang="ja-JP" altLang="en-US" sz="1200" dirty="0">
                <a:solidFill>
                  <a:srgbClr val="000000"/>
                </a:solidFill>
                <a:latin typeface="Meiryo UI"/>
                <a:cs typeface="Arial"/>
              </a:rPr>
              <a:t>オーストラリア政府が推進する</a:t>
            </a:r>
            <a:r>
              <a:rPr lang="ja-JP" altLang="en-US" sz="1200" b="1" u="sng" dirty="0">
                <a:solidFill>
                  <a:schemeClr val="accent2">
                    <a:lumMod val="75000"/>
                    <a:lumOff val="25000"/>
                  </a:schemeClr>
                </a:solidFill>
                <a:latin typeface="Meiryo UI"/>
                <a:cs typeface="Arial"/>
              </a:rPr>
              <a:t>「デジタル</a:t>
            </a:r>
            <a:r>
              <a:rPr lang="en-US" altLang="ja-JP" sz="1200" b="1" u="sng" dirty="0">
                <a:solidFill>
                  <a:schemeClr val="accent2">
                    <a:lumMod val="75000"/>
                    <a:lumOff val="25000"/>
                  </a:schemeClr>
                </a:solidFill>
                <a:latin typeface="Meiryo UI"/>
                <a:cs typeface="Arial"/>
              </a:rPr>
              <a:t>ID</a:t>
            </a:r>
            <a:r>
              <a:rPr lang="ja-JP" altLang="en-US" sz="1200" b="1" u="sng" dirty="0">
                <a:solidFill>
                  <a:schemeClr val="accent2">
                    <a:lumMod val="75000"/>
                    <a:lumOff val="25000"/>
                  </a:schemeClr>
                </a:solidFill>
                <a:latin typeface="Meiryo UI"/>
                <a:cs typeface="Arial"/>
              </a:rPr>
              <a:t>システム」内のプロバイダーとサービスに対する厳格な規則と標準を規定</a:t>
            </a:r>
            <a:r>
              <a:rPr lang="ja-JP" altLang="en-US" sz="1200" dirty="0">
                <a:solidFill>
                  <a:srgbClr val="000000"/>
                </a:solidFill>
                <a:latin typeface="Meiryo UI"/>
                <a:cs typeface="Arial"/>
              </a:rPr>
              <a:t>している</a:t>
            </a:r>
            <a:endParaRPr lang="en-US" altLang="ja-JP" sz="1200" dirty="0">
              <a:solidFill>
                <a:srgbClr val="000000"/>
              </a:solidFill>
              <a:latin typeface="Meiryo UI"/>
              <a:cs typeface="Arial"/>
            </a:endParaRPr>
          </a:p>
          <a:p>
            <a:pPr>
              <a:defRPr/>
            </a:pPr>
            <a:r>
              <a:rPr lang="en-US" altLang="ja-JP" sz="1200" b="1" u="sng" dirty="0">
                <a:solidFill>
                  <a:srgbClr val="000000"/>
                </a:solidFill>
                <a:latin typeface="Meiryo UI"/>
              </a:rPr>
              <a:t>Trust ID Framework</a:t>
            </a:r>
          </a:p>
          <a:p>
            <a:pPr marL="171450" lvl="0" indent="-171450">
              <a:buFont typeface="Arial" panose="020B0604020202020204" pitchFamily="34" charset="0"/>
              <a:buChar char="•"/>
              <a:defRPr/>
            </a:pPr>
            <a:r>
              <a:rPr lang="ja-JP" altLang="en-US" sz="1200" dirty="0">
                <a:solidFill>
                  <a:srgbClr val="000000"/>
                </a:solidFill>
                <a:latin typeface="Meiryo UI"/>
              </a:rPr>
              <a:t>オーストラリアの</a:t>
            </a:r>
            <a:r>
              <a:rPr lang="ja-JP" altLang="en-US" sz="1200" b="1" u="sng" dirty="0">
                <a:solidFill>
                  <a:schemeClr val="accent2">
                    <a:lumMod val="75000"/>
                    <a:lumOff val="25000"/>
                  </a:schemeClr>
                </a:solidFill>
                <a:latin typeface="Meiryo UI"/>
              </a:rPr>
              <a:t>民間企業が提供するデジタル</a:t>
            </a:r>
            <a:r>
              <a:rPr lang="en-US" altLang="ja-JP" sz="1200" b="1" u="sng" dirty="0">
                <a:solidFill>
                  <a:schemeClr val="accent2">
                    <a:lumMod val="75000"/>
                    <a:lumOff val="25000"/>
                  </a:schemeClr>
                </a:solidFill>
                <a:latin typeface="Meiryo UI"/>
              </a:rPr>
              <a:t>ID</a:t>
            </a:r>
            <a:r>
              <a:rPr lang="ja-JP" altLang="en-US" sz="1200" b="1" u="sng" dirty="0">
                <a:solidFill>
                  <a:schemeClr val="accent2">
                    <a:lumMod val="75000"/>
                    <a:lumOff val="25000"/>
                  </a:schemeClr>
                </a:solidFill>
                <a:latin typeface="Meiryo UI"/>
              </a:rPr>
              <a:t>ソリューションの信頼性、相互運用性</a:t>
            </a:r>
            <a:r>
              <a:rPr lang="ja-JP" altLang="en-US" sz="1200" dirty="0">
                <a:solidFill>
                  <a:srgbClr val="000000"/>
                </a:solidFill>
                <a:latin typeface="Meiryo UI"/>
              </a:rPr>
              <a:t>を高めるために、組織が製品やサービスの設計と構築において遵守するための一連のルールとガイドラインを規定している</a:t>
            </a:r>
          </a:p>
        </p:txBody>
      </p:sp>
      <p:sp>
        <p:nvSpPr>
          <p:cNvPr id="13" name="正方形/長方形 12"/>
          <p:cNvSpPr/>
          <p:nvPr/>
        </p:nvSpPr>
        <p:spPr>
          <a:xfrm>
            <a:off x="1582019" y="3611156"/>
            <a:ext cx="5520530" cy="695591"/>
          </a:xfrm>
          <a:prstGeom prst="rect">
            <a:avLst/>
          </a:prstGeom>
          <a:noFill/>
          <a:ln w="12700">
            <a:solidFill>
              <a:schemeClr val="accent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182563" indent="-182563">
              <a:buFont typeface="Arial" panose="020B0604020202020204" pitchFamily="34" charset="0"/>
              <a:buChar char="•"/>
            </a:pPr>
            <a:r>
              <a:rPr lang="en-US" altLang="ja-JP" sz="1200" dirty="0">
                <a:solidFill>
                  <a:schemeClr val="tx1"/>
                </a:solidFill>
              </a:rPr>
              <a:t>NSW</a:t>
            </a:r>
            <a:r>
              <a:rPr lang="ja-JP" altLang="en-US" sz="1200" dirty="0">
                <a:solidFill>
                  <a:schemeClr val="tx1"/>
                </a:solidFill>
              </a:rPr>
              <a:t>州におけるデジタル</a:t>
            </a:r>
            <a:r>
              <a:rPr lang="en-US" altLang="ja-JP" sz="1200" dirty="0">
                <a:solidFill>
                  <a:schemeClr val="tx1"/>
                </a:solidFill>
              </a:rPr>
              <a:t>ID</a:t>
            </a:r>
            <a:r>
              <a:rPr lang="ja-JP" altLang="en-US" sz="1200" dirty="0">
                <a:solidFill>
                  <a:schemeClr val="tx1"/>
                </a:solidFill>
              </a:rPr>
              <a:t>の取り組みの中で、自己主権型／分散型</a:t>
            </a:r>
            <a:r>
              <a:rPr lang="en-US" altLang="ja-JP" sz="1200" dirty="0">
                <a:solidFill>
                  <a:schemeClr val="tx1"/>
                </a:solidFill>
              </a:rPr>
              <a:t>ID</a:t>
            </a:r>
            <a:r>
              <a:rPr lang="ja-JP" altLang="en-US" sz="1200" dirty="0">
                <a:solidFill>
                  <a:schemeClr val="tx1"/>
                </a:solidFill>
              </a:rPr>
              <a:t>に関する議論・計画が実施されている</a:t>
            </a:r>
            <a:endParaRPr kumimoji="1" lang="ja-JP" altLang="en-US" sz="1200" dirty="0">
              <a:solidFill>
                <a:schemeClr val="tx1"/>
              </a:solidFill>
            </a:endParaRPr>
          </a:p>
        </p:txBody>
      </p:sp>
      <p:sp>
        <p:nvSpPr>
          <p:cNvPr id="17" name="正方形/長方形 16"/>
          <p:cNvSpPr/>
          <p:nvPr/>
        </p:nvSpPr>
        <p:spPr>
          <a:xfrm>
            <a:off x="7170082" y="2213474"/>
            <a:ext cx="2399469" cy="1351972"/>
          </a:xfrm>
          <a:prstGeom prst="rect">
            <a:avLst/>
          </a:prstGeom>
          <a:solidFill>
            <a:srgbClr val="D8E0F8">
              <a:alpha val="50196"/>
            </a:srgbClr>
          </a:solidFill>
          <a:ln w="12700">
            <a:solidFill>
              <a:schemeClr val="accent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171450" indent="-171450" defTabSz="609559">
              <a:buFont typeface="Arial" panose="020B0604020202020204" pitchFamily="34" charset="0"/>
              <a:buChar char="•"/>
              <a:defRPr/>
            </a:pPr>
            <a:r>
              <a:rPr kumimoji="1" lang="ja-JP" altLang="en-US" sz="1200" dirty="0">
                <a:solidFill>
                  <a:schemeClr val="tx1"/>
                </a:solidFill>
              </a:rPr>
              <a:t>政府主導、民間主導双方のフレームワークが存在</a:t>
            </a:r>
            <a:endParaRPr kumimoji="1" lang="en-US" altLang="ja-JP" sz="1200" dirty="0">
              <a:solidFill>
                <a:schemeClr val="tx1"/>
              </a:solidFill>
            </a:endParaRPr>
          </a:p>
          <a:p>
            <a:pPr marL="171450" indent="-171450" defTabSz="609559">
              <a:buFont typeface="Arial" panose="020B0604020202020204" pitchFamily="34" charset="0"/>
              <a:buChar char="•"/>
              <a:defRPr/>
            </a:pPr>
            <a:r>
              <a:rPr lang="ja-JP" altLang="en-US" sz="1200" dirty="0">
                <a:solidFill>
                  <a:schemeClr val="tx1"/>
                </a:solidFill>
              </a:rPr>
              <a:t>法的強制力なし、認定制度あり</a:t>
            </a:r>
            <a:endParaRPr lang="en-US" altLang="ja-JP" sz="1200" dirty="0">
              <a:solidFill>
                <a:schemeClr val="tx1"/>
              </a:solidFill>
            </a:endParaRPr>
          </a:p>
          <a:p>
            <a:pPr marL="171450" indent="-171450" defTabSz="609559">
              <a:buFont typeface="Arial" panose="020B0604020202020204" pitchFamily="34" charset="0"/>
              <a:buChar char="•"/>
              <a:defRPr/>
            </a:pPr>
            <a:r>
              <a:rPr kumimoji="1" lang="en-US" altLang="ja-JP" sz="1200" dirty="0">
                <a:solidFill>
                  <a:schemeClr val="tx1"/>
                </a:solidFill>
              </a:rPr>
              <a:t>TDIF</a:t>
            </a:r>
            <a:r>
              <a:rPr kumimoji="1" lang="ja-JP" altLang="en-US" sz="1200" dirty="0">
                <a:solidFill>
                  <a:schemeClr val="tx1"/>
                </a:solidFill>
              </a:rPr>
              <a:t>はステークホルダー、プロセスを規定し、特定の技術を参照している</a:t>
            </a:r>
            <a:r>
              <a:rPr lang="ja-JP" altLang="en-US" sz="1200" dirty="0">
                <a:solidFill>
                  <a:schemeClr val="tx1"/>
                </a:solidFill>
              </a:rPr>
              <a:t>（</a:t>
            </a:r>
            <a:r>
              <a:rPr lang="en-US" altLang="ja-JP" sz="1200" dirty="0">
                <a:solidFill>
                  <a:schemeClr val="tx1"/>
                </a:solidFill>
              </a:rPr>
              <a:t>Trusted ID</a:t>
            </a:r>
            <a:r>
              <a:rPr lang="ja-JP" altLang="en-US" sz="1200" dirty="0">
                <a:solidFill>
                  <a:schemeClr val="tx1"/>
                </a:solidFill>
              </a:rPr>
              <a:t> </a:t>
            </a:r>
            <a:r>
              <a:rPr lang="en-US" altLang="ja-JP" sz="1200" dirty="0">
                <a:solidFill>
                  <a:schemeClr val="tx1"/>
                </a:solidFill>
              </a:rPr>
              <a:t>Framework</a:t>
            </a:r>
            <a:r>
              <a:rPr lang="ja-JP" altLang="en-US" sz="1200" dirty="0">
                <a:solidFill>
                  <a:schemeClr val="tx1"/>
                </a:solidFill>
              </a:rPr>
              <a:t>は詳細不明）</a:t>
            </a:r>
            <a:endParaRPr kumimoji="1" lang="en-US" altLang="ja-JP" sz="1200" dirty="0">
              <a:solidFill>
                <a:schemeClr val="tx1"/>
              </a:solidFill>
            </a:endParaRPr>
          </a:p>
        </p:txBody>
      </p:sp>
      <p:sp>
        <p:nvSpPr>
          <p:cNvPr id="18" name="正方形/長方形 17"/>
          <p:cNvSpPr/>
          <p:nvPr/>
        </p:nvSpPr>
        <p:spPr>
          <a:xfrm>
            <a:off x="7174744" y="3611156"/>
            <a:ext cx="2399469" cy="1437318"/>
          </a:xfrm>
          <a:prstGeom prst="rect">
            <a:avLst/>
          </a:prstGeom>
          <a:solidFill>
            <a:srgbClr val="D8E0F8">
              <a:alpha val="50196"/>
            </a:srgbClr>
          </a:solidFill>
          <a:ln w="12700">
            <a:solidFill>
              <a:schemeClr val="accent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171450" indent="-171450" defTabSz="609559">
              <a:buFont typeface="Arial" panose="020B0604020202020204" pitchFamily="34" charset="0"/>
              <a:buChar char="•"/>
              <a:defRPr/>
            </a:pPr>
            <a:r>
              <a:rPr lang="ja-JP" altLang="en-US" sz="1200" dirty="0">
                <a:solidFill>
                  <a:schemeClr val="tx1"/>
                </a:solidFill>
              </a:rPr>
              <a:t>州</a:t>
            </a:r>
            <a:r>
              <a:rPr kumimoji="1" lang="ja-JP" altLang="en-US" sz="1200" dirty="0">
                <a:solidFill>
                  <a:schemeClr val="tx1"/>
                </a:solidFill>
              </a:rPr>
              <a:t>政府による取り組みの中で</a:t>
            </a:r>
            <a:r>
              <a:rPr kumimoji="1" lang="en-US" altLang="ja-JP" sz="1200" dirty="0">
                <a:solidFill>
                  <a:schemeClr val="tx1"/>
                </a:solidFill>
              </a:rPr>
              <a:t>SSI</a:t>
            </a:r>
            <a:r>
              <a:rPr kumimoji="1" lang="ja-JP" altLang="en-US" sz="1200" dirty="0">
                <a:solidFill>
                  <a:schemeClr val="tx1"/>
                </a:solidFill>
              </a:rPr>
              <a:t>／</a:t>
            </a:r>
            <a:r>
              <a:rPr kumimoji="1" lang="en-US" altLang="ja-JP" sz="1200" dirty="0">
                <a:solidFill>
                  <a:schemeClr val="tx1"/>
                </a:solidFill>
              </a:rPr>
              <a:t>DID</a:t>
            </a:r>
            <a:r>
              <a:rPr kumimoji="1" lang="ja-JP" altLang="en-US" sz="1200" dirty="0">
                <a:solidFill>
                  <a:schemeClr val="tx1"/>
                </a:solidFill>
              </a:rPr>
              <a:t>に関する議論が行われているほか、</a:t>
            </a:r>
            <a:r>
              <a:rPr lang="ja-JP" altLang="en-US" sz="1200" dirty="0">
                <a:solidFill>
                  <a:schemeClr val="tx1"/>
                </a:solidFill>
              </a:rPr>
              <a:t>民間企業において</a:t>
            </a:r>
            <a:r>
              <a:rPr lang="en-US" altLang="ja-JP" sz="1200" dirty="0" err="1">
                <a:solidFill>
                  <a:schemeClr val="tx1"/>
                </a:solidFill>
              </a:rPr>
              <a:t>PoC</a:t>
            </a:r>
            <a:r>
              <a:rPr lang="ja-JP" altLang="en-US" sz="1200" dirty="0" err="1">
                <a:solidFill>
                  <a:schemeClr val="tx1"/>
                </a:solidFill>
              </a:rPr>
              <a:t>、</a:t>
            </a:r>
            <a:r>
              <a:rPr lang="ja-JP" altLang="en-US" sz="1200" dirty="0">
                <a:solidFill>
                  <a:schemeClr val="tx1"/>
                </a:solidFill>
              </a:rPr>
              <a:t>サービスが事例として存在する</a:t>
            </a:r>
            <a:endParaRPr kumimoji="1" lang="en-US" altLang="ja-JP" sz="1200" dirty="0">
              <a:solidFill>
                <a:schemeClr val="tx1"/>
              </a:solidFill>
            </a:endParaRPr>
          </a:p>
        </p:txBody>
      </p:sp>
      <p:sp>
        <p:nvSpPr>
          <p:cNvPr id="19" name="正方形/長方形 18"/>
          <p:cNvSpPr/>
          <p:nvPr/>
        </p:nvSpPr>
        <p:spPr>
          <a:xfrm>
            <a:off x="331788" y="5172706"/>
            <a:ext cx="9242724" cy="1427134"/>
          </a:xfrm>
          <a:prstGeom prst="rect">
            <a:avLst/>
          </a:prstGeom>
          <a:noFill/>
          <a:ln w="12700">
            <a:solidFill>
              <a:schemeClr val="accent4"/>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285750" indent="-285750">
              <a:buFont typeface="Arial" panose="020B0604020202020204" pitchFamily="34" charset="0"/>
              <a:buChar char="•"/>
            </a:pPr>
            <a:endParaRPr lang="en-US" altLang="ja-JP" sz="1400" dirty="0">
              <a:solidFill>
                <a:schemeClr val="tx1"/>
              </a:solidFill>
            </a:endParaRPr>
          </a:p>
          <a:p>
            <a:pPr marL="285750" indent="-285750">
              <a:buFont typeface="Arial" panose="020B0604020202020204" pitchFamily="34" charset="0"/>
              <a:buChar char="•"/>
            </a:pPr>
            <a:r>
              <a:rPr lang="ja-JP" altLang="en-US" sz="1400" dirty="0">
                <a:solidFill>
                  <a:schemeClr val="tx1"/>
                </a:solidFill>
              </a:rPr>
              <a:t>統一的な識別番号は検討されたものの実現せず、目的別の識別番号を使用している</a:t>
            </a:r>
            <a:endParaRPr lang="en-US" altLang="ja-JP" sz="1400" dirty="0">
              <a:solidFill>
                <a:schemeClr val="tx1"/>
              </a:solidFill>
            </a:endParaRPr>
          </a:p>
          <a:p>
            <a:pPr marL="285750" indent="-285750">
              <a:buFont typeface="Arial" panose="020B0604020202020204" pitchFamily="34" charset="0"/>
              <a:buChar char="•"/>
            </a:pPr>
            <a:r>
              <a:rPr lang="ja-JP" altLang="en-US" sz="1400" dirty="0">
                <a:solidFill>
                  <a:schemeClr val="tx1"/>
                </a:solidFill>
              </a:rPr>
              <a:t>政府の主導するデジタル</a:t>
            </a:r>
            <a:r>
              <a:rPr lang="en-US" altLang="ja-JP" sz="1400" dirty="0">
                <a:solidFill>
                  <a:schemeClr val="tx1"/>
                </a:solidFill>
              </a:rPr>
              <a:t>ID</a:t>
            </a:r>
            <a:r>
              <a:rPr lang="ja-JP" altLang="en-US" sz="1400" dirty="0">
                <a:solidFill>
                  <a:schemeClr val="tx1"/>
                </a:solidFill>
              </a:rPr>
              <a:t>システムのためのフレームワークである</a:t>
            </a:r>
            <a:r>
              <a:rPr lang="en-US" altLang="ja-JP" sz="1400" dirty="0">
                <a:solidFill>
                  <a:schemeClr val="tx1"/>
                </a:solidFill>
              </a:rPr>
              <a:t>TDIF</a:t>
            </a:r>
            <a:r>
              <a:rPr lang="ja-JP" altLang="en-US" sz="1400" dirty="0">
                <a:solidFill>
                  <a:schemeClr val="tx1"/>
                </a:solidFill>
              </a:rPr>
              <a:t>と、民間主導で政府とのデジタル</a:t>
            </a:r>
            <a:r>
              <a:rPr lang="en-US" altLang="ja-JP" sz="1400" dirty="0">
                <a:solidFill>
                  <a:schemeClr val="tx1"/>
                </a:solidFill>
              </a:rPr>
              <a:t>ID</a:t>
            </a:r>
            <a:r>
              <a:rPr lang="ja-JP" altLang="en-US" sz="1400" dirty="0">
                <a:solidFill>
                  <a:schemeClr val="tx1"/>
                </a:solidFill>
              </a:rPr>
              <a:t>に相互運用性を持たせる取り組みが並行して行われている</a:t>
            </a:r>
            <a:endParaRPr lang="en-US" altLang="ja-JP" sz="1400" dirty="0">
              <a:solidFill>
                <a:schemeClr val="tx1"/>
              </a:solidFill>
            </a:endParaRPr>
          </a:p>
          <a:p>
            <a:pPr marL="285750" indent="-285750">
              <a:buFont typeface="Arial" panose="020B0604020202020204" pitchFamily="34" charset="0"/>
              <a:buChar char="•"/>
            </a:pPr>
            <a:r>
              <a:rPr lang="ja-JP" altLang="en-US" sz="1400" dirty="0">
                <a:solidFill>
                  <a:schemeClr val="tx1"/>
                </a:solidFill>
              </a:rPr>
              <a:t>州政府のデジタル</a:t>
            </a:r>
            <a:r>
              <a:rPr lang="en-US" altLang="ja-JP" sz="1400" dirty="0">
                <a:solidFill>
                  <a:schemeClr val="tx1"/>
                </a:solidFill>
              </a:rPr>
              <a:t>ID</a:t>
            </a:r>
            <a:r>
              <a:rPr lang="ja-JP" altLang="en-US" sz="1400" dirty="0">
                <a:solidFill>
                  <a:schemeClr val="tx1"/>
                </a:solidFill>
              </a:rPr>
              <a:t>に関連した取り組みの中で</a:t>
            </a:r>
            <a:r>
              <a:rPr lang="en-US" altLang="ja-JP" sz="1400" dirty="0">
                <a:solidFill>
                  <a:schemeClr val="tx1"/>
                </a:solidFill>
              </a:rPr>
              <a:t>SSI</a:t>
            </a:r>
            <a:r>
              <a:rPr lang="ja-JP" altLang="en-US" sz="1400" dirty="0">
                <a:solidFill>
                  <a:schemeClr val="tx1"/>
                </a:solidFill>
              </a:rPr>
              <a:t>／</a:t>
            </a:r>
            <a:r>
              <a:rPr lang="en-US" altLang="ja-JP" sz="1400" dirty="0">
                <a:solidFill>
                  <a:schemeClr val="tx1"/>
                </a:solidFill>
              </a:rPr>
              <a:t>DID</a:t>
            </a:r>
            <a:r>
              <a:rPr lang="ja-JP" altLang="en-US" sz="1400" dirty="0">
                <a:solidFill>
                  <a:schemeClr val="tx1"/>
                </a:solidFill>
              </a:rPr>
              <a:t>と思われる議論が行われているほか、民間企業での</a:t>
            </a:r>
            <a:r>
              <a:rPr lang="en-US" altLang="ja-JP" sz="1400" dirty="0">
                <a:solidFill>
                  <a:schemeClr val="tx1"/>
                </a:solidFill>
              </a:rPr>
              <a:t>SSI</a:t>
            </a:r>
            <a:r>
              <a:rPr lang="ja-JP" altLang="en-US" sz="1400" dirty="0">
                <a:solidFill>
                  <a:schemeClr val="tx1"/>
                </a:solidFill>
              </a:rPr>
              <a:t>／</a:t>
            </a:r>
            <a:r>
              <a:rPr lang="en-US" altLang="ja-JP" sz="1400" dirty="0">
                <a:solidFill>
                  <a:schemeClr val="tx1"/>
                </a:solidFill>
              </a:rPr>
              <a:t>DID</a:t>
            </a:r>
            <a:r>
              <a:rPr lang="ja-JP" altLang="en-US" sz="1400" dirty="0">
                <a:solidFill>
                  <a:schemeClr val="tx1"/>
                </a:solidFill>
              </a:rPr>
              <a:t>に関する</a:t>
            </a:r>
            <a:r>
              <a:rPr lang="en-US" altLang="ja-JP" sz="1400" dirty="0" err="1">
                <a:solidFill>
                  <a:schemeClr val="tx1"/>
                </a:solidFill>
              </a:rPr>
              <a:t>PoC</a:t>
            </a:r>
            <a:r>
              <a:rPr lang="ja-JP" altLang="en-US" sz="1400" dirty="0" err="1">
                <a:solidFill>
                  <a:schemeClr val="tx1"/>
                </a:solidFill>
              </a:rPr>
              <a:t>、</a:t>
            </a:r>
            <a:r>
              <a:rPr lang="ja-JP" altLang="en-US" sz="1400" dirty="0">
                <a:solidFill>
                  <a:schemeClr val="tx1"/>
                </a:solidFill>
              </a:rPr>
              <a:t>サービス事例が見られる</a:t>
            </a:r>
          </a:p>
        </p:txBody>
      </p:sp>
      <p:sp>
        <p:nvSpPr>
          <p:cNvPr id="20" name="正方形/長方形 19"/>
          <p:cNvSpPr/>
          <p:nvPr/>
        </p:nvSpPr>
        <p:spPr>
          <a:xfrm>
            <a:off x="331489" y="5172706"/>
            <a:ext cx="1993131" cy="259177"/>
          </a:xfrm>
          <a:prstGeom prst="rect">
            <a:avLst/>
          </a:prstGeom>
          <a:solidFill>
            <a:srgbClr val="C00000"/>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ja-JP" altLang="en-US" sz="1400" b="1" dirty="0">
                <a:solidFill>
                  <a:schemeClr val="bg1"/>
                </a:solidFill>
              </a:rPr>
              <a:t>デジタル</a:t>
            </a:r>
            <a:r>
              <a:rPr kumimoji="1" lang="en-US" altLang="ja-JP" sz="1400" b="1" dirty="0">
                <a:solidFill>
                  <a:schemeClr val="bg1"/>
                </a:solidFill>
              </a:rPr>
              <a:t>ID</a:t>
            </a:r>
            <a:r>
              <a:rPr kumimoji="1" lang="ja-JP" altLang="en-US" sz="1400" b="1" dirty="0">
                <a:solidFill>
                  <a:schemeClr val="bg1"/>
                </a:solidFill>
              </a:rPr>
              <a:t>政策の方向性</a:t>
            </a:r>
          </a:p>
        </p:txBody>
      </p:sp>
      <p:sp>
        <p:nvSpPr>
          <p:cNvPr id="21" name="正方形/長方形 20"/>
          <p:cNvSpPr/>
          <p:nvPr/>
        </p:nvSpPr>
        <p:spPr>
          <a:xfrm>
            <a:off x="331788" y="692150"/>
            <a:ext cx="6770761" cy="316698"/>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ja-JP" altLang="en-US" sz="1400" b="1" dirty="0">
                <a:solidFill>
                  <a:schemeClr val="bg1"/>
                </a:solidFill>
              </a:rPr>
              <a:t>調査結果</a:t>
            </a:r>
            <a:endParaRPr kumimoji="1" lang="ja-JP" altLang="en-US" sz="1400" b="1" dirty="0">
              <a:solidFill>
                <a:schemeClr val="bg1"/>
              </a:solidFill>
            </a:endParaRPr>
          </a:p>
        </p:txBody>
      </p:sp>
      <p:sp>
        <p:nvSpPr>
          <p:cNvPr id="23" name="正方形/長方形 22"/>
          <p:cNvSpPr/>
          <p:nvPr/>
        </p:nvSpPr>
        <p:spPr>
          <a:xfrm>
            <a:off x="7165420" y="692150"/>
            <a:ext cx="2408133" cy="316698"/>
          </a:xfrm>
          <a:prstGeom prst="rect">
            <a:avLst/>
          </a:prstGeom>
          <a:solidFill>
            <a:schemeClr val="accent1"/>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ja-JP" altLang="en-US" sz="1400" b="1" dirty="0">
                <a:solidFill>
                  <a:schemeClr val="bg1"/>
                </a:solidFill>
              </a:rPr>
              <a:t>結論</a:t>
            </a:r>
          </a:p>
        </p:txBody>
      </p:sp>
      <p:graphicFrame>
        <p:nvGraphicFramePr>
          <p:cNvPr id="22" name="表 21"/>
          <p:cNvGraphicFramePr>
            <a:graphicFrameLocks noGrp="1"/>
          </p:cNvGraphicFramePr>
          <p:nvPr>
            <p:extLst/>
          </p:nvPr>
        </p:nvGraphicFramePr>
        <p:xfrm>
          <a:off x="1582019" y="4340055"/>
          <a:ext cx="1008000" cy="742594"/>
        </p:xfrm>
        <a:graphic>
          <a:graphicData uri="http://schemas.openxmlformats.org/drawingml/2006/table">
            <a:tbl>
              <a:tblPr firstRow="1" bandRow="1">
                <a:tableStyleId>{5C22544A-7EE6-4342-B048-85BDC9FD1C3A}</a:tableStyleId>
              </a:tblPr>
              <a:tblGrid>
                <a:gridCol w="504000">
                  <a:extLst>
                    <a:ext uri="{9D8B030D-6E8A-4147-A177-3AD203B41FA5}">
                      <a16:colId xmlns:a16="http://schemas.microsoft.com/office/drawing/2014/main" val="2541855661"/>
                    </a:ext>
                  </a:extLst>
                </a:gridCol>
                <a:gridCol w="504000">
                  <a:extLst>
                    <a:ext uri="{9D8B030D-6E8A-4147-A177-3AD203B41FA5}">
                      <a16:colId xmlns:a16="http://schemas.microsoft.com/office/drawing/2014/main" val="2261580767"/>
                    </a:ext>
                  </a:extLst>
                </a:gridCol>
              </a:tblGrid>
              <a:tr h="742594">
                <a:tc>
                  <a:txBody>
                    <a:bodyPr/>
                    <a:lstStyle/>
                    <a:p>
                      <a:pPr algn="ctr"/>
                      <a:r>
                        <a:rPr kumimoji="1" lang="ja-JP" altLang="en-US" sz="1200" dirty="0">
                          <a:solidFill>
                            <a:schemeClr val="bg1"/>
                          </a:solidFill>
                        </a:rPr>
                        <a:t>件数</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90000"/>
                        <a:lumOff val="10000"/>
                      </a:schemeClr>
                    </a:solidFill>
                  </a:tcPr>
                </a:tc>
                <a:tc>
                  <a:txBody>
                    <a:bodyPr/>
                    <a:lstStyle/>
                    <a:p>
                      <a:pPr algn="ctr"/>
                      <a:r>
                        <a:rPr kumimoji="1" lang="en-US" altLang="ja-JP" sz="1200" b="0" dirty="0">
                          <a:solidFill>
                            <a:schemeClr val="tx1"/>
                          </a:solidFill>
                        </a:rPr>
                        <a:t>2</a:t>
                      </a:r>
                      <a:r>
                        <a:rPr kumimoji="1" lang="ja-JP" altLang="en-US" sz="1200" b="0" dirty="0">
                          <a:solidFill>
                            <a:schemeClr val="tx1"/>
                          </a:solidFill>
                        </a:rPr>
                        <a:t>件</a:t>
                      </a:r>
                    </a:p>
                  </a:txBody>
                  <a:tcPr anchor="ctr">
                    <a:lnL w="12700" cap="flat" cmpd="sng" algn="ctr">
                      <a:solidFill>
                        <a:schemeClr val="bg1"/>
                      </a:solidFill>
                      <a:prstDash val="solid"/>
                      <a:round/>
                      <a:headEnd type="none" w="med" len="med"/>
                      <a:tailEnd type="none" w="med" len="med"/>
                    </a:lnL>
                    <a:solidFill>
                      <a:schemeClr val="bg1">
                        <a:lumMod val="95000"/>
                      </a:schemeClr>
                    </a:solidFill>
                  </a:tcPr>
                </a:tc>
                <a:extLst>
                  <a:ext uri="{0D108BD9-81ED-4DB2-BD59-A6C34878D82A}">
                    <a16:rowId xmlns:a16="http://schemas.microsoft.com/office/drawing/2014/main" val="2045881120"/>
                  </a:ext>
                </a:extLst>
              </a:tr>
            </a:tbl>
          </a:graphicData>
        </a:graphic>
      </p:graphicFrame>
      <p:graphicFrame>
        <p:nvGraphicFramePr>
          <p:cNvPr id="25" name="表 24"/>
          <p:cNvGraphicFramePr>
            <a:graphicFrameLocks noGrp="1"/>
          </p:cNvGraphicFramePr>
          <p:nvPr>
            <p:extLst/>
          </p:nvPr>
        </p:nvGraphicFramePr>
        <p:xfrm>
          <a:off x="2623764" y="4331410"/>
          <a:ext cx="2497893" cy="742593"/>
        </p:xfrm>
        <a:graphic>
          <a:graphicData uri="http://schemas.openxmlformats.org/drawingml/2006/table">
            <a:tbl>
              <a:tblPr firstRow="1" bandRow="1">
                <a:tableStyleId>{5C22544A-7EE6-4342-B048-85BDC9FD1C3A}</a:tableStyleId>
              </a:tblPr>
              <a:tblGrid>
                <a:gridCol w="538008">
                  <a:extLst>
                    <a:ext uri="{9D8B030D-6E8A-4147-A177-3AD203B41FA5}">
                      <a16:colId xmlns:a16="http://schemas.microsoft.com/office/drawing/2014/main" val="2541855661"/>
                    </a:ext>
                  </a:extLst>
                </a:gridCol>
                <a:gridCol w="1959885">
                  <a:extLst>
                    <a:ext uri="{9D8B030D-6E8A-4147-A177-3AD203B41FA5}">
                      <a16:colId xmlns:a16="http://schemas.microsoft.com/office/drawing/2014/main" val="2261580767"/>
                    </a:ext>
                  </a:extLst>
                </a:gridCol>
              </a:tblGrid>
              <a:tr h="742593">
                <a:tc>
                  <a:txBody>
                    <a:bodyPr/>
                    <a:lstStyle/>
                    <a:p>
                      <a:pPr algn="l"/>
                      <a:r>
                        <a:rPr kumimoji="1" lang="ja-JP" altLang="en-US" sz="1200" dirty="0"/>
                        <a:t>分野</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90000"/>
                        <a:lumOff val="10000"/>
                      </a:schemeClr>
                    </a:solidFill>
                  </a:tcPr>
                </a:tc>
                <a:tc>
                  <a:txBody>
                    <a:bodyPr/>
                    <a:lstStyle/>
                    <a:p>
                      <a:pPr algn="l"/>
                      <a:r>
                        <a:rPr kumimoji="1" lang="ja-JP" altLang="en-US" sz="1200" b="0" dirty="0">
                          <a:solidFill>
                            <a:schemeClr val="tx1"/>
                          </a:solidFill>
                        </a:rPr>
                        <a:t>教育、金融、保険、不動産（</a:t>
                      </a:r>
                      <a:r>
                        <a:rPr kumimoji="1" lang="en-US" altLang="ja-JP" sz="1200" b="0" dirty="0">
                          <a:solidFill>
                            <a:schemeClr val="tx1"/>
                          </a:solidFill>
                        </a:rPr>
                        <a:t>4</a:t>
                      </a:r>
                      <a:r>
                        <a:rPr kumimoji="1" lang="ja-JP" altLang="en-US" sz="1200" b="0" dirty="0">
                          <a:solidFill>
                            <a:schemeClr val="tx1"/>
                          </a:solidFill>
                        </a:rPr>
                        <a:t>分野）</a:t>
                      </a:r>
                    </a:p>
                  </a:txBody>
                  <a:tcPr anchor="ctr">
                    <a:lnL w="12700" cap="flat" cmpd="sng" algn="ctr">
                      <a:solidFill>
                        <a:schemeClr val="bg1"/>
                      </a:solidFill>
                      <a:prstDash val="solid"/>
                      <a:round/>
                      <a:headEnd type="none" w="med" len="med"/>
                      <a:tailEnd type="none" w="med" len="med"/>
                    </a:lnL>
                    <a:solidFill>
                      <a:schemeClr val="bg1">
                        <a:lumMod val="95000"/>
                      </a:schemeClr>
                    </a:solidFill>
                  </a:tcPr>
                </a:tc>
                <a:extLst>
                  <a:ext uri="{0D108BD9-81ED-4DB2-BD59-A6C34878D82A}">
                    <a16:rowId xmlns:a16="http://schemas.microsoft.com/office/drawing/2014/main" val="2045881120"/>
                  </a:ext>
                </a:extLst>
              </a:tr>
            </a:tbl>
          </a:graphicData>
        </a:graphic>
      </p:graphicFrame>
      <p:graphicFrame>
        <p:nvGraphicFramePr>
          <p:cNvPr id="26" name="表 25"/>
          <p:cNvGraphicFramePr>
            <a:graphicFrameLocks noGrp="1"/>
          </p:cNvGraphicFramePr>
          <p:nvPr>
            <p:extLst/>
          </p:nvPr>
        </p:nvGraphicFramePr>
        <p:xfrm>
          <a:off x="5177575" y="4331410"/>
          <a:ext cx="1908000" cy="717064"/>
        </p:xfrm>
        <a:graphic>
          <a:graphicData uri="http://schemas.openxmlformats.org/drawingml/2006/table">
            <a:tbl>
              <a:tblPr firstRow="1" bandRow="1">
                <a:tableStyleId>{5C22544A-7EE6-4342-B048-85BDC9FD1C3A}</a:tableStyleId>
              </a:tblPr>
              <a:tblGrid>
                <a:gridCol w="684000">
                  <a:extLst>
                    <a:ext uri="{9D8B030D-6E8A-4147-A177-3AD203B41FA5}">
                      <a16:colId xmlns:a16="http://schemas.microsoft.com/office/drawing/2014/main" val="2541855661"/>
                    </a:ext>
                  </a:extLst>
                </a:gridCol>
                <a:gridCol w="1224000">
                  <a:extLst>
                    <a:ext uri="{9D8B030D-6E8A-4147-A177-3AD203B41FA5}">
                      <a16:colId xmlns:a16="http://schemas.microsoft.com/office/drawing/2014/main" val="2261580767"/>
                    </a:ext>
                  </a:extLst>
                </a:gridCol>
              </a:tblGrid>
              <a:tr h="717064">
                <a:tc>
                  <a:txBody>
                    <a:bodyPr/>
                    <a:lstStyle/>
                    <a:p>
                      <a:pPr algn="ctr"/>
                      <a:r>
                        <a:rPr kumimoji="1" lang="ja-JP" altLang="en-US" sz="1200" dirty="0"/>
                        <a:t>フェーズ</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90000"/>
                        <a:lumOff val="10000"/>
                      </a:schemeClr>
                    </a:solidFill>
                  </a:tcPr>
                </a:tc>
                <a:tc>
                  <a:txBody>
                    <a:bodyPr/>
                    <a:lstStyle/>
                    <a:p>
                      <a:pPr algn="l"/>
                      <a:r>
                        <a:rPr kumimoji="1" lang="ja-JP" altLang="en-US" sz="1200" b="0" dirty="0">
                          <a:solidFill>
                            <a:schemeClr val="tx1"/>
                          </a:solidFill>
                        </a:rPr>
                        <a:t>コンセプト ：</a:t>
                      </a:r>
                      <a:r>
                        <a:rPr kumimoji="1" lang="en-US" altLang="ja-JP" sz="1200" b="0" dirty="0">
                          <a:solidFill>
                            <a:schemeClr val="tx1"/>
                          </a:solidFill>
                        </a:rPr>
                        <a:t>0</a:t>
                      </a:r>
                      <a:r>
                        <a:rPr kumimoji="1" lang="ja-JP" altLang="en-US" sz="1200" b="0" dirty="0">
                          <a:solidFill>
                            <a:schemeClr val="tx1"/>
                          </a:solidFill>
                        </a:rPr>
                        <a:t>件</a:t>
                      </a:r>
                      <a:endParaRPr kumimoji="1" lang="en-US" altLang="ja-JP" sz="1200" b="0" dirty="0">
                        <a:solidFill>
                          <a:schemeClr val="tx1"/>
                        </a:solidFill>
                      </a:endParaRPr>
                    </a:p>
                    <a:p>
                      <a:pPr algn="l"/>
                      <a:r>
                        <a:rPr kumimoji="1" lang="en-US" altLang="ja-JP" sz="1200" b="0" dirty="0" err="1">
                          <a:solidFill>
                            <a:schemeClr val="tx1"/>
                          </a:solidFill>
                        </a:rPr>
                        <a:t>PoC</a:t>
                      </a:r>
                      <a:r>
                        <a:rPr kumimoji="1" lang="ja-JP" altLang="en-US" sz="1200" b="0" dirty="0">
                          <a:solidFill>
                            <a:schemeClr val="tx1"/>
                          </a:solidFill>
                        </a:rPr>
                        <a:t>　　　：</a:t>
                      </a:r>
                      <a:r>
                        <a:rPr kumimoji="1" lang="en-US" altLang="ja-JP" sz="1200" b="0" dirty="0">
                          <a:solidFill>
                            <a:schemeClr val="tx1"/>
                          </a:solidFill>
                        </a:rPr>
                        <a:t>1</a:t>
                      </a:r>
                      <a:r>
                        <a:rPr kumimoji="1" lang="ja-JP" altLang="en-US" sz="1200" b="0" dirty="0">
                          <a:solidFill>
                            <a:schemeClr val="tx1"/>
                          </a:solidFill>
                        </a:rPr>
                        <a:t>件</a:t>
                      </a:r>
                      <a:endParaRPr kumimoji="1" lang="en-US" altLang="ja-JP" sz="1200" b="0" dirty="0">
                        <a:solidFill>
                          <a:schemeClr val="tx1"/>
                        </a:solidFill>
                      </a:endParaRPr>
                    </a:p>
                    <a:p>
                      <a:pPr algn="l"/>
                      <a:r>
                        <a:rPr kumimoji="1" lang="ja-JP" altLang="en-US" sz="1200" b="0" dirty="0">
                          <a:solidFill>
                            <a:schemeClr val="tx1"/>
                          </a:solidFill>
                        </a:rPr>
                        <a:t>実運用　</a:t>
                      </a:r>
                      <a:r>
                        <a:rPr kumimoji="1" lang="ja-JP" altLang="en-US" sz="1200" b="0" baseline="0" dirty="0">
                          <a:solidFill>
                            <a:schemeClr val="tx1"/>
                          </a:solidFill>
                        </a:rPr>
                        <a:t> </a:t>
                      </a:r>
                      <a:r>
                        <a:rPr kumimoji="1" lang="ja-JP" altLang="en-US" sz="1200" b="0" dirty="0">
                          <a:solidFill>
                            <a:schemeClr val="tx1"/>
                          </a:solidFill>
                        </a:rPr>
                        <a:t>：</a:t>
                      </a:r>
                      <a:r>
                        <a:rPr kumimoji="1" lang="en-US" altLang="ja-JP" sz="1200" b="0" dirty="0">
                          <a:solidFill>
                            <a:schemeClr val="tx1"/>
                          </a:solidFill>
                        </a:rPr>
                        <a:t>1</a:t>
                      </a:r>
                      <a:r>
                        <a:rPr kumimoji="1" lang="ja-JP" altLang="en-US" sz="1200" b="0" dirty="0">
                          <a:solidFill>
                            <a:schemeClr val="tx1"/>
                          </a:solidFill>
                        </a:rPr>
                        <a:t>件</a:t>
                      </a:r>
                    </a:p>
                  </a:txBody>
                  <a:tcPr anchor="ctr">
                    <a:lnL w="12700" cap="flat" cmpd="sng" algn="ctr">
                      <a:solidFill>
                        <a:schemeClr val="bg1"/>
                      </a:solidFill>
                      <a:prstDash val="solid"/>
                      <a:round/>
                      <a:headEnd type="none" w="med" len="med"/>
                      <a:tailEnd type="none" w="med" len="med"/>
                    </a:lnL>
                    <a:solidFill>
                      <a:schemeClr val="bg1">
                        <a:lumMod val="95000"/>
                      </a:schemeClr>
                    </a:solidFill>
                  </a:tcPr>
                </a:tc>
                <a:extLst>
                  <a:ext uri="{0D108BD9-81ED-4DB2-BD59-A6C34878D82A}">
                    <a16:rowId xmlns:a16="http://schemas.microsoft.com/office/drawing/2014/main" val="2045881120"/>
                  </a:ext>
                </a:extLst>
              </a:tr>
            </a:tbl>
          </a:graphicData>
        </a:graphic>
      </p:graphicFrame>
    </p:spTree>
    <p:extLst>
      <p:ext uri="{BB962C8B-B14F-4D97-AF65-F5344CB8AC3E}">
        <p14:creationId xmlns:p14="http://schemas.microsoft.com/office/powerpoint/2010/main" val="1776383821"/>
      </p:ext>
    </p:extLst>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タイトル 7"/>
          <p:cNvSpPr>
            <a:spLocks noGrp="1"/>
          </p:cNvSpPr>
          <p:nvPr>
            <p:ph type="title"/>
          </p:nvPr>
        </p:nvSpPr>
        <p:spPr>
          <a:xfrm>
            <a:off x="331490" y="164692"/>
            <a:ext cx="9243021" cy="497459"/>
          </a:xfrm>
        </p:spPr>
        <p:txBody>
          <a:bodyPr>
            <a:normAutofit fontScale="90000"/>
          </a:bodyPr>
          <a:lstStyle/>
          <a:p>
            <a:r>
              <a:rPr lang="en-US" altLang="ja-JP" sz="1100" dirty="0" smtClean="0">
                <a:solidFill>
                  <a:srgbClr val="002060"/>
                </a:solidFill>
              </a:rPr>
              <a:t>4.1</a:t>
            </a:r>
            <a:r>
              <a:rPr lang="ja-JP" altLang="en-US" sz="1100" dirty="0" smtClean="0">
                <a:solidFill>
                  <a:srgbClr val="002060"/>
                </a:solidFill>
              </a:rPr>
              <a:t>　調査</a:t>
            </a:r>
            <a:r>
              <a:rPr lang="ja-JP" altLang="en-US" sz="1100" dirty="0">
                <a:solidFill>
                  <a:srgbClr val="002060"/>
                </a:solidFill>
              </a:rPr>
              <a:t>テーマを総括した各国のデジタル</a:t>
            </a:r>
            <a:r>
              <a:rPr lang="en-US" altLang="ja-JP" sz="1100" dirty="0">
                <a:solidFill>
                  <a:srgbClr val="002060"/>
                </a:solidFill>
              </a:rPr>
              <a:t>ID</a:t>
            </a:r>
            <a:r>
              <a:rPr lang="ja-JP" altLang="en-US" sz="1100" dirty="0">
                <a:solidFill>
                  <a:srgbClr val="002060"/>
                </a:solidFill>
              </a:rPr>
              <a:t>政策の方向性</a:t>
            </a:r>
            <a:r>
              <a:rPr lang="en-US" altLang="ja-JP" sz="1400" b="1" spc="0" dirty="0">
                <a:solidFill>
                  <a:srgbClr val="002060"/>
                </a:solidFill>
              </a:rPr>
              <a:t/>
            </a:r>
            <a:br>
              <a:rPr lang="en-US" altLang="ja-JP" sz="1400" b="1" spc="0" dirty="0">
                <a:solidFill>
                  <a:srgbClr val="002060"/>
                </a:solidFill>
              </a:rPr>
            </a:br>
            <a:r>
              <a:rPr lang="ja-JP" altLang="en-US" sz="2000" dirty="0">
                <a:solidFill>
                  <a:srgbClr val="002060"/>
                </a:solidFill>
              </a:rPr>
              <a:t>ニュージーランド</a:t>
            </a:r>
            <a:endParaRPr lang="ja-JP" altLang="en-US" sz="3100" b="1" spc="0" dirty="0">
              <a:solidFill>
                <a:srgbClr val="002060"/>
              </a:solidFill>
            </a:endParaRPr>
          </a:p>
        </p:txBody>
      </p:sp>
      <p:sp>
        <p:nvSpPr>
          <p:cNvPr id="5" name="正方形/長方形 4"/>
          <p:cNvSpPr/>
          <p:nvPr/>
        </p:nvSpPr>
        <p:spPr>
          <a:xfrm>
            <a:off x="331788" y="1046824"/>
            <a:ext cx="1178035" cy="1122215"/>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zh-TW" altLang="en-US" sz="1400" b="1" dirty="0" smtClean="0">
                <a:solidFill>
                  <a:schemeClr val="bg1"/>
                </a:solidFill>
              </a:rPr>
              <a:t>共通識別番号</a:t>
            </a:r>
            <a:endParaRPr kumimoji="1" lang="en-US" altLang="ja-JP" sz="1400" b="1" dirty="0">
              <a:solidFill>
                <a:schemeClr val="bg1"/>
              </a:solidFill>
            </a:endParaRPr>
          </a:p>
          <a:p>
            <a:pPr algn="ctr"/>
            <a:r>
              <a:rPr lang="ja-JP" altLang="en-US" sz="1400" b="1" dirty="0">
                <a:solidFill>
                  <a:schemeClr val="bg1"/>
                </a:solidFill>
              </a:rPr>
              <a:t>デジタル</a:t>
            </a:r>
            <a:r>
              <a:rPr lang="en-US" altLang="ja-JP" sz="1400" b="1" dirty="0">
                <a:solidFill>
                  <a:schemeClr val="bg1"/>
                </a:solidFill>
              </a:rPr>
              <a:t>ID</a:t>
            </a:r>
            <a:endParaRPr kumimoji="1" lang="ja-JP" altLang="en-US" sz="1400" b="1" dirty="0">
              <a:solidFill>
                <a:schemeClr val="bg1"/>
              </a:solidFill>
            </a:endParaRPr>
          </a:p>
        </p:txBody>
      </p:sp>
      <p:sp>
        <p:nvSpPr>
          <p:cNvPr id="7" name="正方形/長方形 6"/>
          <p:cNvSpPr/>
          <p:nvPr/>
        </p:nvSpPr>
        <p:spPr>
          <a:xfrm>
            <a:off x="331489" y="2213473"/>
            <a:ext cx="1178035" cy="1351973"/>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ja-JP" altLang="en-US" sz="1400" b="1" dirty="0">
                <a:solidFill>
                  <a:schemeClr val="bg1"/>
                </a:solidFill>
              </a:rPr>
              <a:t>トラスト</a:t>
            </a:r>
            <a:endParaRPr kumimoji="1" lang="en-US" altLang="ja-JP" sz="1400" b="1" dirty="0">
              <a:solidFill>
                <a:schemeClr val="bg1"/>
              </a:solidFill>
            </a:endParaRPr>
          </a:p>
          <a:p>
            <a:pPr algn="ctr"/>
            <a:r>
              <a:rPr kumimoji="1" lang="ja-JP" altLang="en-US" sz="1400" b="1" dirty="0">
                <a:solidFill>
                  <a:schemeClr val="bg1"/>
                </a:solidFill>
              </a:rPr>
              <a:t>フレームワーク</a:t>
            </a:r>
            <a:endParaRPr kumimoji="1" lang="en-US" altLang="ja-JP" sz="1400" b="1" dirty="0">
              <a:solidFill>
                <a:schemeClr val="bg1"/>
              </a:solidFill>
            </a:endParaRPr>
          </a:p>
          <a:p>
            <a:pPr algn="ctr"/>
            <a:r>
              <a:rPr lang="ja-JP" altLang="en-US" sz="1400" b="1" dirty="0">
                <a:solidFill>
                  <a:schemeClr val="bg1"/>
                </a:solidFill>
              </a:rPr>
              <a:t>の策定状況</a:t>
            </a:r>
            <a:endParaRPr kumimoji="1" lang="ja-JP" altLang="en-US" sz="1400" b="1" dirty="0">
              <a:solidFill>
                <a:schemeClr val="bg1"/>
              </a:solidFill>
            </a:endParaRPr>
          </a:p>
        </p:txBody>
      </p:sp>
      <p:sp>
        <p:nvSpPr>
          <p:cNvPr id="9" name="正方形/長方形 8"/>
          <p:cNvSpPr/>
          <p:nvPr/>
        </p:nvSpPr>
        <p:spPr>
          <a:xfrm>
            <a:off x="331191" y="3609880"/>
            <a:ext cx="1178333" cy="1472769"/>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en-US" altLang="ja-JP" sz="1400" b="1" dirty="0">
                <a:solidFill>
                  <a:schemeClr val="bg1"/>
                </a:solidFill>
              </a:rPr>
              <a:t>SSI</a:t>
            </a:r>
            <a:r>
              <a:rPr kumimoji="1" lang="ja-JP" altLang="en-US" sz="1400" b="1" dirty="0">
                <a:solidFill>
                  <a:schemeClr val="bg1"/>
                </a:solidFill>
              </a:rPr>
              <a:t>／</a:t>
            </a:r>
            <a:r>
              <a:rPr kumimoji="1" lang="en-US" altLang="ja-JP" sz="1400" b="1" dirty="0">
                <a:solidFill>
                  <a:schemeClr val="bg1"/>
                </a:solidFill>
              </a:rPr>
              <a:t>DID</a:t>
            </a:r>
          </a:p>
          <a:p>
            <a:pPr algn="ctr"/>
            <a:r>
              <a:rPr kumimoji="1" lang="ja-JP" altLang="en-US" sz="1400" b="1" dirty="0">
                <a:solidFill>
                  <a:schemeClr val="bg1"/>
                </a:solidFill>
              </a:rPr>
              <a:t>に関する</a:t>
            </a:r>
            <a:endParaRPr kumimoji="1" lang="en-US" altLang="ja-JP" sz="1400" b="1" dirty="0">
              <a:solidFill>
                <a:schemeClr val="bg1"/>
              </a:solidFill>
            </a:endParaRPr>
          </a:p>
          <a:p>
            <a:pPr algn="ctr"/>
            <a:r>
              <a:rPr lang="ja-JP" altLang="en-US" sz="1400" b="1" dirty="0">
                <a:solidFill>
                  <a:schemeClr val="bg1"/>
                </a:solidFill>
              </a:rPr>
              <a:t>取り組み・</a:t>
            </a:r>
            <a:endParaRPr lang="en-US" altLang="ja-JP" sz="1400" b="1" dirty="0">
              <a:solidFill>
                <a:schemeClr val="bg1"/>
              </a:solidFill>
            </a:endParaRPr>
          </a:p>
          <a:p>
            <a:pPr algn="ctr"/>
            <a:r>
              <a:rPr lang="ja-JP" altLang="en-US" sz="1400" b="1" dirty="0">
                <a:solidFill>
                  <a:schemeClr val="bg1"/>
                </a:solidFill>
              </a:rPr>
              <a:t>ユースケース</a:t>
            </a:r>
            <a:endParaRPr kumimoji="1" lang="ja-JP" altLang="en-US" sz="1400" b="1" baseline="30000" dirty="0">
              <a:solidFill>
                <a:schemeClr val="bg1"/>
              </a:solidFill>
            </a:endParaRPr>
          </a:p>
        </p:txBody>
      </p:sp>
      <p:sp>
        <p:nvSpPr>
          <p:cNvPr id="10" name="正方形/長方形 9"/>
          <p:cNvSpPr/>
          <p:nvPr/>
        </p:nvSpPr>
        <p:spPr>
          <a:xfrm>
            <a:off x="1582019" y="1046825"/>
            <a:ext cx="5520530" cy="1122214"/>
          </a:xfrm>
          <a:prstGeom prst="rect">
            <a:avLst/>
          </a:prstGeom>
          <a:noFill/>
          <a:ln w="12700">
            <a:solidFill>
              <a:schemeClr val="accent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171450" indent="-171450" defTabSz="609559">
              <a:buFont typeface="Arial" panose="020B0604020202020204" pitchFamily="34" charset="0"/>
              <a:buChar char="•"/>
              <a:defRPr/>
            </a:pPr>
            <a:r>
              <a:rPr lang="en-US" altLang="ja-JP" sz="1200" dirty="0">
                <a:solidFill>
                  <a:schemeClr val="tx1"/>
                </a:solidFill>
              </a:rPr>
              <a:t>IRD</a:t>
            </a:r>
            <a:r>
              <a:rPr lang="ja-JP" altLang="en-US" sz="1200" dirty="0">
                <a:solidFill>
                  <a:schemeClr val="tx1"/>
                </a:solidFill>
              </a:rPr>
              <a:t>番号、</a:t>
            </a:r>
            <a:r>
              <a:rPr lang="en-US" altLang="ja-JP" sz="1200" dirty="0">
                <a:solidFill>
                  <a:schemeClr val="tx1"/>
                </a:solidFill>
              </a:rPr>
              <a:t>NHI</a:t>
            </a:r>
            <a:r>
              <a:rPr lang="ja-JP" altLang="en-US" sz="1200" dirty="0">
                <a:solidFill>
                  <a:schemeClr val="tx1"/>
                </a:solidFill>
              </a:rPr>
              <a:t>番号、</a:t>
            </a:r>
            <a:r>
              <a:rPr lang="en-US" altLang="ja-JP" sz="1200" dirty="0">
                <a:solidFill>
                  <a:schemeClr val="tx1"/>
                </a:solidFill>
              </a:rPr>
              <a:t>NSN</a:t>
            </a:r>
            <a:r>
              <a:rPr lang="ja-JP" altLang="en-US" sz="1200" dirty="0">
                <a:solidFill>
                  <a:schemeClr val="tx1"/>
                </a:solidFill>
              </a:rPr>
              <a:t>など識別番号が複数存在しており、それぞれ</a:t>
            </a:r>
            <a:r>
              <a:rPr lang="ja-JP" altLang="en-US" sz="1200" b="1" u="sng" dirty="0">
                <a:solidFill>
                  <a:schemeClr val="accent2">
                    <a:lumMod val="75000"/>
                    <a:lumOff val="25000"/>
                  </a:schemeClr>
                </a:solidFill>
              </a:rPr>
              <a:t>税務、医療、教育といった目的別に使用</a:t>
            </a:r>
            <a:r>
              <a:rPr lang="ja-JP" altLang="en-US" sz="1200" dirty="0">
                <a:solidFill>
                  <a:schemeClr val="tx1"/>
                </a:solidFill>
              </a:rPr>
              <a:t>されている</a:t>
            </a:r>
            <a:endParaRPr lang="en-US" altLang="ja-JP" sz="1200" dirty="0">
              <a:solidFill>
                <a:schemeClr val="tx1"/>
              </a:solidFill>
            </a:endParaRPr>
          </a:p>
          <a:p>
            <a:pPr marL="171450" indent="-171450" defTabSz="609559">
              <a:buFont typeface="Arial" panose="020B0604020202020204" pitchFamily="34" charset="0"/>
              <a:buChar char="•"/>
              <a:defRPr/>
            </a:pPr>
            <a:r>
              <a:rPr lang="en-US" altLang="ja-JP" sz="1200" b="1" u="sng" dirty="0">
                <a:solidFill>
                  <a:schemeClr val="accent2">
                    <a:lumMod val="75000"/>
                    <a:lumOff val="25000"/>
                  </a:schemeClr>
                </a:solidFill>
              </a:rPr>
              <a:t>Digital Identity Trust Framework</a:t>
            </a:r>
            <a:r>
              <a:rPr lang="ja-JP" altLang="en-US" sz="1200" b="1" u="sng" dirty="0">
                <a:solidFill>
                  <a:schemeClr val="accent2">
                    <a:lumMod val="75000"/>
                    <a:lumOff val="25000"/>
                  </a:schemeClr>
                </a:solidFill>
              </a:rPr>
              <a:t>によって、デジタル</a:t>
            </a:r>
            <a:r>
              <a:rPr lang="en-US" altLang="ja-JP" sz="1200" b="1" u="sng" dirty="0">
                <a:solidFill>
                  <a:schemeClr val="accent2">
                    <a:lumMod val="75000"/>
                    <a:lumOff val="25000"/>
                  </a:schemeClr>
                </a:solidFill>
              </a:rPr>
              <a:t>ID</a:t>
            </a:r>
            <a:r>
              <a:rPr lang="ja-JP" altLang="en-US" sz="1200" b="1" u="sng" dirty="0">
                <a:solidFill>
                  <a:schemeClr val="accent2">
                    <a:lumMod val="75000"/>
                    <a:lumOff val="25000"/>
                  </a:schemeClr>
                </a:solidFill>
              </a:rPr>
              <a:t>サービスの法的な枠組みを規定</a:t>
            </a:r>
            <a:r>
              <a:rPr lang="ja-JP" altLang="en-US" sz="1200" dirty="0">
                <a:solidFill>
                  <a:schemeClr val="tx1"/>
                </a:solidFill>
              </a:rPr>
              <a:t>しているほか、デジタル</a:t>
            </a:r>
            <a:r>
              <a:rPr lang="en-US" altLang="ja-JP" sz="1200" dirty="0">
                <a:solidFill>
                  <a:schemeClr val="tx1"/>
                </a:solidFill>
              </a:rPr>
              <a:t>ID</a:t>
            </a:r>
            <a:r>
              <a:rPr lang="ja-JP" altLang="en-US" sz="1200" dirty="0">
                <a:solidFill>
                  <a:schemeClr val="tx1"/>
                </a:solidFill>
              </a:rPr>
              <a:t>サービスにおける各ステークホルダーを示したエコシステムとしてデジタル</a:t>
            </a:r>
            <a:r>
              <a:rPr lang="en-US" altLang="ja-JP" sz="1200" dirty="0">
                <a:solidFill>
                  <a:schemeClr val="tx1"/>
                </a:solidFill>
              </a:rPr>
              <a:t>ID</a:t>
            </a:r>
            <a:r>
              <a:rPr lang="ja-JP" altLang="en-US" sz="1200" dirty="0">
                <a:solidFill>
                  <a:schemeClr val="tx1"/>
                </a:solidFill>
              </a:rPr>
              <a:t>システムを提案している</a:t>
            </a:r>
          </a:p>
        </p:txBody>
      </p:sp>
      <p:sp>
        <p:nvSpPr>
          <p:cNvPr id="11" name="正方形/長方形 10"/>
          <p:cNvSpPr/>
          <p:nvPr/>
        </p:nvSpPr>
        <p:spPr>
          <a:xfrm>
            <a:off x="7174744" y="1046825"/>
            <a:ext cx="2404429" cy="1122214"/>
          </a:xfrm>
          <a:prstGeom prst="rect">
            <a:avLst/>
          </a:prstGeom>
          <a:solidFill>
            <a:srgbClr val="D8E0F8">
              <a:alpha val="50196"/>
            </a:srgbClr>
          </a:solidFill>
          <a:ln w="12700">
            <a:solidFill>
              <a:schemeClr val="accent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171450" indent="-171450" defTabSz="609559">
              <a:buFont typeface="Arial" panose="020B0604020202020204" pitchFamily="34" charset="0"/>
              <a:buChar char="•"/>
              <a:defRPr/>
            </a:pPr>
            <a:r>
              <a:rPr lang="ja-JP" altLang="en-US" sz="1200" dirty="0">
                <a:solidFill>
                  <a:schemeClr val="tx1"/>
                </a:solidFill>
              </a:rPr>
              <a:t>目的別の識別番号を使用している</a:t>
            </a:r>
            <a:endParaRPr lang="en-US" altLang="ja-JP" sz="1200" dirty="0">
              <a:solidFill>
                <a:schemeClr val="tx1"/>
              </a:solidFill>
            </a:endParaRPr>
          </a:p>
          <a:p>
            <a:pPr marL="171450" indent="-171450" defTabSz="609559">
              <a:buFont typeface="Arial" panose="020B0604020202020204" pitchFamily="34" charset="0"/>
              <a:buChar char="•"/>
              <a:defRPr/>
            </a:pPr>
            <a:r>
              <a:rPr lang="ja-JP" altLang="en-US" sz="1200" dirty="0">
                <a:solidFill>
                  <a:schemeClr val="tx1"/>
                </a:solidFill>
              </a:rPr>
              <a:t>デジタル</a:t>
            </a:r>
            <a:r>
              <a:rPr lang="en-US" altLang="ja-JP" sz="1200" dirty="0">
                <a:solidFill>
                  <a:schemeClr val="tx1"/>
                </a:solidFill>
              </a:rPr>
              <a:t>ID</a:t>
            </a:r>
            <a:r>
              <a:rPr lang="ja-JP" altLang="en-US" sz="1200" dirty="0">
                <a:solidFill>
                  <a:schemeClr val="tx1"/>
                </a:solidFill>
              </a:rPr>
              <a:t>の法的な枠組みについて法律で規定している</a:t>
            </a:r>
            <a:endParaRPr kumimoji="1" lang="en-US" altLang="ja-JP" sz="1200" dirty="0">
              <a:solidFill>
                <a:schemeClr val="tx1"/>
              </a:solidFill>
            </a:endParaRPr>
          </a:p>
        </p:txBody>
      </p:sp>
      <p:sp>
        <p:nvSpPr>
          <p:cNvPr id="12" name="正方形/長方形 11"/>
          <p:cNvSpPr/>
          <p:nvPr/>
        </p:nvSpPr>
        <p:spPr>
          <a:xfrm>
            <a:off x="1582019" y="2213474"/>
            <a:ext cx="5520530" cy="1351973"/>
          </a:xfrm>
          <a:prstGeom prst="rect">
            <a:avLst/>
          </a:prstGeom>
          <a:noFill/>
          <a:ln w="12700">
            <a:solidFill>
              <a:schemeClr val="accent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lvl="0">
              <a:defRPr/>
            </a:pPr>
            <a:r>
              <a:rPr lang="en-US" altLang="ja-JP" sz="1200" b="1" u="sng" dirty="0">
                <a:solidFill>
                  <a:srgbClr val="000000"/>
                </a:solidFill>
                <a:latin typeface="Meiryo UI"/>
              </a:rPr>
              <a:t>Digital Identity Trust Framework</a:t>
            </a:r>
          </a:p>
          <a:p>
            <a:pPr marL="171450" lvl="0" indent="-171450">
              <a:buFont typeface="Arial" panose="020B0604020202020204" pitchFamily="34" charset="0"/>
              <a:buChar char="•"/>
              <a:defRPr/>
            </a:pPr>
            <a:r>
              <a:rPr lang="ja-JP" altLang="en-US" sz="1200" dirty="0">
                <a:solidFill>
                  <a:srgbClr val="000000"/>
                </a:solidFill>
                <a:latin typeface="Meiryo UI"/>
              </a:rPr>
              <a:t>ニュージーランドにおける</a:t>
            </a:r>
            <a:r>
              <a:rPr lang="ja-JP" altLang="en-US" sz="1200" b="1" u="sng" dirty="0">
                <a:solidFill>
                  <a:schemeClr val="accent2">
                    <a:lumMod val="75000"/>
                    <a:lumOff val="25000"/>
                  </a:schemeClr>
                </a:solidFill>
                <a:latin typeface="Meiryo UI"/>
              </a:rPr>
              <a:t>個人・組織間取引に対するデジタル</a:t>
            </a:r>
            <a:r>
              <a:rPr lang="en-US" altLang="ja-JP" sz="1200" b="1" u="sng" dirty="0">
                <a:solidFill>
                  <a:schemeClr val="accent2">
                    <a:lumMod val="75000"/>
                    <a:lumOff val="25000"/>
                  </a:schemeClr>
                </a:solidFill>
                <a:latin typeface="Meiryo UI"/>
              </a:rPr>
              <a:t>ID</a:t>
            </a:r>
            <a:r>
              <a:rPr lang="ja-JP" altLang="en-US" sz="1200" b="1" u="sng" dirty="0">
                <a:solidFill>
                  <a:schemeClr val="accent2">
                    <a:lumMod val="75000"/>
                    <a:lumOff val="25000"/>
                  </a:schemeClr>
                </a:solidFill>
                <a:latin typeface="Meiryo UI"/>
              </a:rPr>
              <a:t>サービスの法的な枠組み</a:t>
            </a:r>
            <a:r>
              <a:rPr lang="ja-JP" altLang="en-US" sz="1200" dirty="0">
                <a:solidFill>
                  <a:srgbClr val="000000"/>
                </a:solidFill>
                <a:latin typeface="Meiryo UI"/>
              </a:rPr>
              <a:t>を規定しており、認定を受けた</a:t>
            </a:r>
            <a:r>
              <a:rPr lang="ja-JP" altLang="en-US" sz="1200" b="1" u="sng" dirty="0">
                <a:solidFill>
                  <a:schemeClr val="accent2">
                    <a:lumMod val="75000"/>
                    <a:lumOff val="25000"/>
                  </a:schemeClr>
                </a:solidFill>
                <a:latin typeface="Meiryo UI"/>
              </a:rPr>
              <a:t>信頼できるデジタル</a:t>
            </a:r>
            <a:r>
              <a:rPr lang="en-US" altLang="ja-JP" sz="1200" b="1" u="sng" dirty="0">
                <a:solidFill>
                  <a:schemeClr val="accent2">
                    <a:lumMod val="75000"/>
                    <a:lumOff val="25000"/>
                  </a:schemeClr>
                </a:solidFill>
                <a:latin typeface="Meiryo UI"/>
              </a:rPr>
              <a:t>ID</a:t>
            </a:r>
            <a:r>
              <a:rPr lang="ja-JP" altLang="en-US" sz="1200" b="1" u="sng" dirty="0">
                <a:solidFill>
                  <a:schemeClr val="accent2">
                    <a:lumMod val="75000"/>
                    <a:lumOff val="25000"/>
                  </a:schemeClr>
                </a:solidFill>
                <a:latin typeface="Meiryo UI"/>
              </a:rPr>
              <a:t>サービス事業者を「</a:t>
            </a:r>
            <a:r>
              <a:rPr lang="en-US" altLang="ja-JP" sz="1200" b="1" u="sng" dirty="0">
                <a:solidFill>
                  <a:schemeClr val="accent2">
                    <a:lumMod val="75000"/>
                    <a:lumOff val="25000"/>
                  </a:schemeClr>
                </a:solidFill>
                <a:latin typeface="Meiryo UI"/>
              </a:rPr>
              <a:t>TF</a:t>
            </a:r>
            <a:r>
              <a:rPr lang="ja-JP" altLang="en-US" sz="1200" b="1" u="sng" dirty="0">
                <a:solidFill>
                  <a:schemeClr val="accent2">
                    <a:lumMod val="75000"/>
                    <a:lumOff val="25000"/>
                  </a:schemeClr>
                </a:solidFill>
                <a:latin typeface="Meiryo UI"/>
              </a:rPr>
              <a:t>プロバイダー」として定義・登録</a:t>
            </a:r>
            <a:r>
              <a:rPr lang="ja-JP" altLang="en-US" sz="1200" dirty="0">
                <a:solidFill>
                  <a:srgbClr val="000000"/>
                </a:solidFill>
                <a:latin typeface="Meiryo UI"/>
              </a:rPr>
              <a:t>するなどの仕組みを定めている</a:t>
            </a:r>
            <a:endParaRPr lang="en-US" altLang="ja-JP" sz="1200" dirty="0">
              <a:solidFill>
                <a:srgbClr val="000000"/>
              </a:solidFill>
              <a:latin typeface="Meiryo UI"/>
            </a:endParaRPr>
          </a:p>
          <a:p>
            <a:pPr>
              <a:defRPr/>
            </a:pPr>
            <a:r>
              <a:rPr lang="en-US" altLang="ja-JP" sz="1200" b="1" u="sng" dirty="0">
                <a:solidFill>
                  <a:srgbClr val="000000"/>
                </a:solidFill>
                <a:latin typeface="Meiryo UI"/>
              </a:rPr>
              <a:t>Identity management standards</a:t>
            </a:r>
            <a:endParaRPr lang="ja-JP" altLang="en-US" sz="1200" b="1" u="sng" dirty="0">
              <a:solidFill>
                <a:srgbClr val="000000"/>
              </a:solidFill>
              <a:latin typeface="Meiryo UI"/>
            </a:endParaRPr>
          </a:p>
          <a:p>
            <a:pPr marL="171450" lvl="0" indent="-171450">
              <a:buFont typeface="Arial" panose="020B0604020202020204" pitchFamily="34" charset="0"/>
              <a:buChar char="•"/>
              <a:defRPr/>
            </a:pPr>
            <a:r>
              <a:rPr lang="ja-JP" altLang="en-US" sz="1200" dirty="0">
                <a:solidFill>
                  <a:srgbClr val="000000"/>
                </a:solidFill>
                <a:latin typeface="Meiryo UI"/>
              </a:rPr>
              <a:t>内務省の策定した、ニュージーランドにおける</a:t>
            </a:r>
            <a:r>
              <a:rPr lang="ja-JP" altLang="en-US" sz="1200" b="1" u="sng" dirty="0">
                <a:solidFill>
                  <a:schemeClr val="accent2">
                    <a:lumMod val="75000"/>
                    <a:lumOff val="25000"/>
                  </a:schemeClr>
                </a:solidFill>
                <a:latin typeface="Meiryo UI"/>
              </a:rPr>
              <a:t>アイデンティティ管理の標準であり、各保証レベルとそれを決定する識別リスクアセスメントにより構成</a:t>
            </a:r>
            <a:r>
              <a:rPr lang="ja-JP" altLang="en-US" sz="1200" dirty="0">
                <a:solidFill>
                  <a:srgbClr val="000000"/>
                </a:solidFill>
                <a:latin typeface="Meiryo UI"/>
              </a:rPr>
              <a:t>されている</a:t>
            </a:r>
            <a:endParaRPr lang="en-US" altLang="ja-JP" sz="1200" dirty="0">
              <a:solidFill>
                <a:srgbClr val="000000"/>
              </a:solidFill>
              <a:latin typeface="Meiryo UI"/>
            </a:endParaRPr>
          </a:p>
        </p:txBody>
      </p:sp>
      <p:sp>
        <p:nvSpPr>
          <p:cNvPr id="13" name="正方形/長方形 12"/>
          <p:cNvSpPr/>
          <p:nvPr/>
        </p:nvSpPr>
        <p:spPr>
          <a:xfrm>
            <a:off x="1582019" y="3611156"/>
            <a:ext cx="5520530" cy="695591"/>
          </a:xfrm>
          <a:prstGeom prst="rect">
            <a:avLst/>
          </a:prstGeom>
          <a:noFill/>
          <a:ln w="12700">
            <a:solidFill>
              <a:schemeClr val="accent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182563" indent="-182563">
              <a:buFont typeface="Arial" panose="020B0604020202020204" pitchFamily="34" charset="0"/>
              <a:buChar char="•"/>
            </a:pPr>
            <a:r>
              <a:rPr lang="ja-JP" altLang="en-US" sz="1200" dirty="0">
                <a:solidFill>
                  <a:schemeClr val="tx1"/>
                </a:solidFill>
              </a:rPr>
              <a:t>ニュージーランド政府保健省は</a:t>
            </a:r>
            <a:r>
              <a:rPr lang="en-US" altLang="ja-JP" sz="1200" dirty="0">
                <a:solidFill>
                  <a:schemeClr val="tx1"/>
                </a:solidFill>
              </a:rPr>
              <a:t>2021</a:t>
            </a:r>
            <a:r>
              <a:rPr lang="ja-JP" altLang="en-US" sz="1200" dirty="0">
                <a:solidFill>
                  <a:schemeClr val="tx1"/>
                </a:solidFill>
              </a:rPr>
              <a:t>年に、コロナウィルスのデジタルワクチンパスのプロバイダーに、オークランドの</a:t>
            </a:r>
            <a:r>
              <a:rPr lang="en-US" altLang="ja-JP" sz="1200" dirty="0">
                <a:solidFill>
                  <a:schemeClr val="tx1"/>
                </a:solidFill>
              </a:rPr>
              <a:t>IT</a:t>
            </a:r>
            <a:r>
              <a:rPr lang="ja-JP" altLang="en-US" sz="1200" dirty="0">
                <a:solidFill>
                  <a:schemeClr val="tx1"/>
                </a:solidFill>
              </a:rPr>
              <a:t>企業である</a:t>
            </a:r>
            <a:r>
              <a:rPr lang="en-US" altLang="ja-JP" sz="1200" dirty="0">
                <a:solidFill>
                  <a:schemeClr val="tx1"/>
                </a:solidFill>
              </a:rPr>
              <a:t>MATTR</a:t>
            </a:r>
            <a:r>
              <a:rPr lang="ja-JP" altLang="en-US" sz="1200" dirty="0">
                <a:solidFill>
                  <a:schemeClr val="tx1"/>
                </a:solidFill>
              </a:rPr>
              <a:t>を選定した</a:t>
            </a:r>
          </a:p>
          <a:p>
            <a:pPr marL="182563" indent="-182563">
              <a:buFont typeface="Arial" panose="020B0604020202020204" pitchFamily="34" charset="0"/>
              <a:buChar char="•"/>
            </a:pPr>
            <a:r>
              <a:rPr lang="en-US" altLang="ja-JP" sz="1200" dirty="0">
                <a:solidFill>
                  <a:schemeClr val="tx1"/>
                </a:solidFill>
              </a:rPr>
              <a:t>MATTR</a:t>
            </a:r>
            <a:r>
              <a:rPr lang="ja-JP" altLang="en-US" sz="1200" dirty="0">
                <a:solidFill>
                  <a:schemeClr val="tx1"/>
                </a:solidFill>
              </a:rPr>
              <a:t>ワクチンパスは</a:t>
            </a:r>
            <a:r>
              <a:rPr lang="en-US" altLang="ja-JP" sz="1200" dirty="0">
                <a:solidFill>
                  <a:schemeClr val="tx1"/>
                </a:solidFill>
              </a:rPr>
              <a:t>DIF</a:t>
            </a:r>
            <a:r>
              <a:rPr lang="ja-JP" altLang="en-US" sz="1200" dirty="0" err="1">
                <a:solidFill>
                  <a:schemeClr val="tx1"/>
                </a:solidFill>
              </a:rPr>
              <a:t>、</a:t>
            </a:r>
            <a:r>
              <a:rPr lang="en-US" altLang="ja-JP" sz="1200" dirty="0">
                <a:solidFill>
                  <a:schemeClr val="tx1"/>
                </a:solidFill>
              </a:rPr>
              <a:t>OIDF</a:t>
            </a:r>
            <a:r>
              <a:rPr lang="ja-JP" altLang="en-US" sz="1200" dirty="0" err="1">
                <a:solidFill>
                  <a:schemeClr val="tx1"/>
                </a:solidFill>
              </a:rPr>
              <a:t>、</a:t>
            </a:r>
            <a:r>
              <a:rPr lang="en-US" altLang="ja-JP" sz="1200" dirty="0">
                <a:solidFill>
                  <a:schemeClr val="tx1"/>
                </a:solidFill>
              </a:rPr>
              <a:t>W3C</a:t>
            </a:r>
            <a:r>
              <a:rPr lang="ja-JP" altLang="en-US" sz="1200" dirty="0" err="1">
                <a:solidFill>
                  <a:schemeClr val="tx1"/>
                </a:solidFill>
              </a:rPr>
              <a:t>、</a:t>
            </a:r>
            <a:r>
              <a:rPr lang="en-US" altLang="ja-JP" sz="1200" dirty="0">
                <a:solidFill>
                  <a:schemeClr val="tx1"/>
                </a:solidFill>
              </a:rPr>
              <a:t>IETF</a:t>
            </a:r>
            <a:r>
              <a:rPr lang="ja-JP" altLang="en-US" sz="1200" dirty="0">
                <a:solidFill>
                  <a:schemeClr val="tx1"/>
                </a:solidFill>
              </a:rPr>
              <a:t>等の主要な国際標準化団体の</a:t>
            </a:r>
            <a:r>
              <a:rPr lang="en-US" altLang="ja-JP" sz="1200" b="1" u="sng" dirty="0">
                <a:solidFill>
                  <a:schemeClr val="accent2">
                    <a:lumMod val="75000"/>
                    <a:lumOff val="25000"/>
                  </a:schemeClr>
                </a:solidFill>
              </a:rPr>
              <a:t>DID</a:t>
            </a:r>
            <a:r>
              <a:rPr lang="ja-JP" altLang="en-US" sz="1200" b="1" u="sng" dirty="0" err="1">
                <a:solidFill>
                  <a:schemeClr val="accent2">
                    <a:lumMod val="75000"/>
                    <a:lumOff val="25000"/>
                  </a:schemeClr>
                </a:solidFill>
              </a:rPr>
              <a:t>、</a:t>
            </a:r>
            <a:r>
              <a:rPr lang="en-US" altLang="ja-JP" sz="1200" b="1" u="sng" dirty="0">
                <a:solidFill>
                  <a:schemeClr val="accent2">
                    <a:lumMod val="75000"/>
                    <a:lumOff val="25000"/>
                  </a:schemeClr>
                </a:solidFill>
              </a:rPr>
              <a:t>VC</a:t>
            </a:r>
            <a:r>
              <a:rPr lang="ja-JP" altLang="en-US" sz="1200" b="1" u="sng" dirty="0">
                <a:solidFill>
                  <a:schemeClr val="accent2">
                    <a:lumMod val="75000"/>
                    <a:lumOff val="25000"/>
                  </a:schemeClr>
                </a:solidFill>
              </a:rPr>
              <a:t>関連規格をサポート</a:t>
            </a:r>
            <a:r>
              <a:rPr lang="ja-JP" altLang="en-US" sz="1200" dirty="0">
                <a:solidFill>
                  <a:schemeClr val="tx1"/>
                </a:solidFill>
              </a:rPr>
              <a:t>している</a:t>
            </a:r>
          </a:p>
        </p:txBody>
      </p:sp>
      <p:sp>
        <p:nvSpPr>
          <p:cNvPr id="17" name="正方形/長方形 16"/>
          <p:cNvSpPr/>
          <p:nvPr/>
        </p:nvSpPr>
        <p:spPr>
          <a:xfrm>
            <a:off x="7170082" y="2213474"/>
            <a:ext cx="2404429" cy="1351972"/>
          </a:xfrm>
          <a:prstGeom prst="rect">
            <a:avLst/>
          </a:prstGeom>
          <a:solidFill>
            <a:srgbClr val="D8E0F8">
              <a:alpha val="50196"/>
            </a:srgbClr>
          </a:solidFill>
          <a:ln w="12700">
            <a:solidFill>
              <a:schemeClr val="accent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171450" indent="-171450" defTabSz="609559">
              <a:buFont typeface="Arial" panose="020B0604020202020204" pitchFamily="34" charset="0"/>
              <a:buChar char="•"/>
              <a:defRPr/>
            </a:pPr>
            <a:r>
              <a:rPr lang="ja-JP" altLang="en-US" sz="1200" dirty="0">
                <a:solidFill>
                  <a:schemeClr val="tx1"/>
                </a:solidFill>
              </a:rPr>
              <a:t>政府主導でトラストフレームワークを策定している</a:t>
            </a:r>
            <a:endParaRPr lang="en-US" altLang="ja-JP" sz="1200" dirty="0">
              <a:solidFill>
                <a:schemeClr val="tx1"/>
              </a:solidFill>
            </a:endParaRPr>
          </a:p>
          <a:p>
            <a:pPr marL="171450" indent="-171450" defTabSz="609559">
              <a:buFont typeface="Arial" panose="020B0604020202020204" pitchFamily="34" charset="0"/>
              <a:buChar char="•"/>
              <a:defRPr/>
            </a:pPr>
            <a:r>
              <a:rPr lang="ja-JP" altLang="en-US" sz="1200" dirty="0">
                <a:solidFill>
                  <a:schemeClr val="tx1"/>
                </a:solidFill>
              </a:rPr>
              <a:t>法的強制力なし、</a:t>
            </a:r>
            <a:r>
              <a:rPr lang="en-US" altLang="ja-JP" sz="1200" dirty="0">
                <a:solidFill>
                  <a:schemeClr val="tx1"/>
                </a:solidFill>
              </a:rPr>
              <a:t>Trust</a:t>
            </a:r>
            <a:r>
              <a:rPr lang="ja-JP" altLang="en-US" sz="1200" dirty="0">
                <a:solidFill>
                  <a:schemeClr val="tx1"/>
                </a:solidFill>
              </a:rPr>
              <a:t> </a:t>
            </a:r>
            <a:r>
              <a:rPr lang="en-US" altLang="ja-JP" sz="1200" dirty="0">
                <a:solidFill>
                  <a:schemeClr val="tx1"/>
                </a:solidFill>
              </a:rPr>
              <a:t>ID framework</a:t>
            </a:r>
            <a:r>
              <a:rPr lang="ja-JP" altLang="en-US" sz="1200" dirty="0" err="1">
                <a:solidFill>
                  <a:schemeClr val="tx1"/>
                </a:solidFill>
              </a:rPr>
              <a:t>には</a:t>
            </a:r>
            <a:r>
              <a:rPr lang="ja-JP" altLang="en-US" sz="1200" dirty="0">
                <a:solidFill>
                  <a:schemeClr val="tx1"/>
                </a:solidFill>
              </a:rPr>
              <a:t>認定制度あり</a:t>
            </a:r>
            <a:endParaRPr lang="en-US" altLang="ja-JP" sz="1200" dirty="0">
              <a:solidFill>
                <a:schemeClr val="tx1"/>
              </a:solidFill>
            </a:endParaRPr>
          </a:p>
          <a:p>
            <a:pPr marL="171450" indent="-171450" defTabSz="609559">
              <a:buFont typeface="Arial" panose="020B0604020202020204" pitchFamily="34" charset="0"/>
              <a:buChar char="•"/>
              <a:defRPr/>
            </a:pPr>
            <a:r>
              <a:rPr lang="en-US" altLang="ja-JP" sz="1200" dirty="0">
                <a:solidFill>
                  <a:schemeClr val="tx1"/>
                </a:solidFill>
              </a:rPr>
              <a:t>Trust</a:t>
            </a:r>
            <a:r>
              <a:rPr lang="ja-JP" altLang="en-US" sz="1200" dirty="0">
                <a:solidFill>
                  <a:schemeClr val="tx1"/>
                </a:solidFill>
              </a:rPr>
              <a:t> </a:t>
            </a:r>
            <a:r>
              <a:rPr lang="en-US" altLang="ja-JP" sz="1200" dirty="0">
                <a:solidFill>
                  <a:schemeClr val="tx1"/>
                </a:solidFill>
              </a:rPr>
              <a:t>ID Framework</a:t>
            </a:r>
            <a:r>
              <a:rPr lang="ja-JP" altLang="en-US" sz="1200" dirty="0">
                <a:solidFill>
                  <a:schemeClr val="tx1"/>
                </a:solidFill>
              </a:rPr>
              <a:t>はステークホルダーを規定している</a:t>
            </a:r>
            <a:endParaRPr lang="en-US" altLang="ja-JP" sz="1200" dirty="0">
              <a:solidFill>
                <a:schemeClr val="tx1"/>
              </a:solidFill>
            </a:endParaRPr>
          </a:p>
        </p:txBody>
      </p:sp>
      <p:sp>
        <p:nvSpPr>
          <p:cNvPr id="18" name="正方形/長方形 17"/>
          <p:cNvSpPr/>
          <p:nvPr/>
        </p:nvSpPr>
        <p:spPr>
          <a:xfrm>
            <a:off x="7174744" y="3611156"/>
            <a:ext cx="2404429" cy="1437318"/>
          </a:xfrm>
          <a:prstGeom prst="rect">
            <a:avLst/>
          </a:prstGeom>
          <a:solidFill>
            <a:srgbClr val="D8E0F8">
              <a:alpha val="50196"/>
            </a:srgbClr>
          </a:solidFill>
          <a:ln w="12700">
            <a:solidFill>
              <a:schemeClr val="accent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171450" indent="-171450" defTabSz="609559">
              <a:buFont typeface="Arial" panose="020B0604020202020204" pitchFamily="34" charset="0"/>
              <a:buChar char="•"/>
              <a:defRPr/>
            </a:pPr>
            <a:r>
              <a:rPr lang="ja-JP" altLang="en-US" sz="1200" dirty="0">
                <a:solidFill>
                  <a:schemeClr val="tx1"/>
                </a:solidFill>
              </a:rPr>
              <a:t>現時点で確認できたユースケースは</a:t>
            </a:r>
            <a:r>
              <a:rPr lang="en-US" altLang="ja-JP" sz="1200" dirty="0">
                <a:solidFill>
                  <a:schemeClr val="tx1"/>
                </a:solidFill>
              </a:rPr>
              <a:t>1</a:t>
            </a:r>
            <a:r>
              <a:rPr lang="ja-JP" altLang="en-US" sz="1200" dirty="0">
                <a:solidFill>
                  <a:schemeClr val="tx1"/>
                </a:solidFill>
              </a:rPr>
              <a:t>件のみであった</a:t>
            </a:r>
            <a:endParaRPr lang="en-US" altLang="ja-JP" sz="1200" dirty="0">
              <a:solidFill>
                <a:schemeClr val="tx1"/>
              </a:solidFill>
            </a:endParaRPr>
          </a:p>
          <a:p>
            <a:pPr marL="171450" indent="-171450" defTabSz="609559">
              <a:buFont typeface="Arial" panose="020B0604020202020204" pitchFamily="34" charset="0"/>
              <a:buChar char="•"/>
              <a:defRPr/>
            </a:pPr>
            <a:r>
              <a:rPr lang="ja-JP" altLang="en-US" sz="1200" dirty="0">
                <a:solidFill>
                  <a:schemeClr val="tx1"/>
                </a:solidFill>
              </a:rPr>
              <a:t>政府の取り組みとして、デジタルワクチンパスに分散型</a:t>
            </a:r>
            <a:r>
              <a:rPr lang="en-US" altLang="ja-JP" sz="1200" dirty="0">
                <a:solidFill>
                  <a:schemeClr val="tx1"/>
                </a:solidFill>
              </a:rPr>
              <a:t>ID</a:t>
            </a:r>
            <a:r>
              <a:rPr lang="ja-JP" altLang="en-US" sz="1200" dirty="0">
                <a:solidFill>
                  <a:schemeClr val="tx1"/>
                </a:solidFill>
              </a:rPr>
              <a:t>を採用している</a:t>
            </a:r>
            <a:endParaRPr kumimoji="1" lang="en-US" altLang="ja-JP" sz="1200" dirty="0">
              <a:solidFill>
                <a:schemeClr val="tx1"/>
              </a:solidFill>
            </a:endParaRPr>
          </a:p>
        </p:txBody>
      </p:sp>
      <p:sp>
        <p:nvSpPr>
          <p:cNvPr id="19" name="正方形/長方形 18"/>
          <p:cNvSpPr/>
          <p:nvPr/>
        </p:nvSpPr>
        <p:spPr>
          <a:xfrm>
            <a:off x="331788" y="5172706"/>
            <a:ext cx="9247386" cy="1350784"/>
          </a:xfrm>
          <a:prstGeom prst="rect">
            <a:avLst/>
          </a:prstGeom>
          <a:noFill/>
          <a:ln w="12700">
            <a:solidFill>
              <a:schemeClr val="accent4"/>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285750" indent="-285750">
              <a:buFont typeface="Arial" panose="020B0604020202020204" pitchFamily="34" charset="0"/>
              <a:buChar char="•"/>
            </a:pPr>
            <a:endParaRPr lang="en-US" altLang="ja-JP" sz="1400" dirty="0">
              <a:solidFill>
                <a:schemeClr val="tx1"/>
              </a:solidFill>
            </a:endParaRPr>
          </a:p>
          <a:p>
            <a:pPr marL="285750" indent="-285750">
              <a:buFont typeface="Arial" panose="020B0604020202020204" pitchFamily="34" charset="0"/>
              <a:buChar char="•"/>
            </a:pPr>
            <a:r>
              <a:rPr lang="ja-JP" altLang="en-US" sz="1400" dirty="0">
                <a:solidFill>
                  <a:schemeClr val="tx1"/>
                </a:solidFill>
              </a:rPr>
              <a:t>目的別の識別制度を使用し、デジタル</a:t>
            </a:r>
            <a:r>
              <a:rPr lang="en-US" altLang="ja-JP" sz="1400" dirty="0">
                <a:solidFill>
                  <a:schemeClr val="tx1"/>
                </a:solidFill>
              </a:rPr>
              <a:t>ID</a:t>
            </a:r>
            <a:r>
              <a:rPr lang="ja-JP" altLang="en-US" sz="1400" dirty="0">
                <a:solidFill>
                  <a:schemeClr val="tx1"/>
                </a:solidFill>
              </a:rPr>
              <a:t>についてはその法的な枠組みを規定しているほか、政府主導でアイデンティティ管理の標準を策定している</a:t>
            </a:r>
            <a:endParaRPr lang="en-US" altLang="ja-JP" sz="1400" dirty="0">
              <a:solidFill>
                <a:schemeClr val="tx1"/>
              </a:solidFill>
            </a:endParaRPr>
          </a:p>
          <a:p>
            <a:pPr marL="285750" indent="-285750">
              <a:buFont typeface="Arial" panose="020B0604020202020204" pitchFamily="34" charset="0"/>
              <a:buChar char="•"/>
            </a:pPr>
            <a:r>
              <a:rPr lang="en-US" altLang="ja-JP" sz="1400" dirty="0">
                <a:solidFill>
                  <a:schemeClr val="tx1"/>
                </a:solidFill>
              </a:rPr>
              <a:t>SSI</a:t>
            </a:r>
            <a:r>
              <a:rPr lang="ja-JP" altLang="en-US" sz="1400" dirty="0">
                <a:solidFill>
                  <a:schemeClr val="tx1"/>
                </a:solidFill>
              </a:rPr>
              <a:t>／</a:t>
            </a:r>
            <a:r>
              <a:rPr lang="en-US" altLang="ja-JP" sz="1400" dirty="0">
                <a:solidFill>
                  <a:schemeClr val="tx1"/>
                </a:solidFill>
              </a:rPr>
              <a:t>DID</a:t>
            </a:r>
            <a:r>
              <a:rPr lang="ja-JP" altLang="en-US" sz="1400" dirty="0">
                <a:solidFill>
                  <a:schemeClr val="tx1"/>
                </a:solidFill>
              </a:rPr>
              <a:t>に関連する支援・取り組みとしては、政府によるデジタルワクチンパスへの分散型</a:t>
            </a:r>
            <a:r>
              <a:rPr lang="en-US" altLang="ja-JP" sz="1400" dirty="0">
                <a:solidFill>
                  <a:schemeClr val="tx1"/>
                </a:solidFill>
              </a:rPr>
              <a:t>ID</a:t>
            </a:r>
            <a:r>
              <a:rPr lang="ja-JP" altLang="en-US" sz="1400" dirty="0">
                <a:solidFill>
                  <a:schemeClr val="tx1"/>
                </a:solidFill>
              </a:rPr>
              <a:t>の選定が挙げられる</a:t>
            </a:r>
            <a:endParaRPr lang="en-US" altLang="ja-JP" sz="1400" dirty="0">
              <a:solidFill>
                <a:schemeClr val="tx1"/>
              </a:solidFill>
            </a:endParaRPr>
          </a:p>
        </p:txBody>
      </p:sp>
      <p:sp>
        <p:nvSpPr>
          <p:cNvPr id="20" name="正方形/長方形 19"/>
          <p:cNvSpPr/>
          <p:nvPr/>
        </p:nvSpPr>
        <p:spPr>
          <a:xfrm>
            <a:off x="331489" y="5172706"/>
            <a:ext cx="1993131" cy="259177"/>
          </a:xfrm>
          <a:prstGeom prst="rect">
            <a:avLst/>
          </a:prstGeom>
          <a:solidFill>
            <a:srgbClr val="C00000"/>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ja-JP" altLang="en-US" sz="1400" b="1" dirty="0">
                <a:solidFill>
                  <a:schemeClr val="bg1"/>
                </a:solidFill>
              </a:rPr>
              <a:t>デジタル</a:t>
            </a:r>
            <a:r>
              <a:rPr kumimoji="1" lang="en-US" altLang="ja-JP" sz="1400" b="1" dirty="0">
                <a:solidFill>
                  <a:schemeClr val="bg1"/>
                </a:solidFill>
              </a:rPr>
              <a:t>ID</a:t>
            </a:r>
            <a:r>
              <a:rPr kumimoji="1" lang="ja-JP" altLang="en-US" sz="1400" b="1" dirty="0">
                <a:solidFill>
                  <a:schemeClr val="bg1"/>
                </a:solidFill>
              </a:rPr>
              <a:t>政策の方向性</a:t>
            </a:r>
          </a:p>
        </p:txBody>
      </p:sp>
      <p:sp>
        <p:nvSpPr>
          <p:cNvPr id="21" name="正方形/長方形 20"/>
          <p:cNvSpPr/>
          <p:nvPr/>
        </p:nvSpPr>
        <p:spPr>
          <a:xfrm>
            <a:off x="331788" y="692150"/>
            <a:ext cx="6770761" cy="316698"/>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ja-JP" altLang="en-US" sz="1400" b="1" dirty="0">
                <a:solidFill>
                  <a:schemeClr val="bg1"/>
                </a:solidFill>
              </a:rPr>
              <a:t>調査結果</a:t>
            </a:r>
            <a:endParaRPr kumimoji="1" lang="ja-JP" altLang="en-US" sz="1400" b="1" dirty="0">
              <a:solidFill>
                <a:schemeClr val="bg1"/>
              </a:solidFill>
            </a:endParaRPr>
          </a:p>
        </p:txBody>
      </p:sp>
      <p:sp>
        <p:nvSpPr>
          <p:cNvPr id="23" name="正方形/長方形 22"/>
          <p:cNvSpPr/>
          <p:nvPr/>
        </p:nvSpPr>
        <p:spPr>
          <a:xfrm>
            <a:off x="7165421" y="692150"/>
            <a:ext cx="2408770" cy="316698"/>
          </a:xfrm>
          <a:prstGeom prst="rect">
            <a:avLst/>
          </a:prstGeom>
          <a:solidFill>
            <a:schemeClr val="accent1"/>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ja-JP" altLang="en-US" sz="1400" b="1" dirty="0">
                <a:solidFill>
                  <a:schemeClr val="bg1"/>
                </a:solidFill>
              </a:rPr>
              <a:t>結論</a:t>
            </a:r>
          </a:p>
        </p:txBody>
      </p:sp>
      <p:graphicFrame>
        <p:nvGraphicFramePr>
          <p:cNvPr id="22" name="表 21"/>
          <p:cNvGraphicFramePr>
            <a:graphicFrameLocks noGrp="1"/>
          </p:cNvGraphicFramePr>
          <p:nvPr>
            <p:extLst/>
          </p:nvPr>
        </p:nvGraphicFramePr>
        <p:xfrm>
          <a:off x="1582019" y="4340055"/>
          <a:ext cx="1008000" cy="742594"/>
        </p:xfrm>
        <a:graphic>
          <a:graphicData uri="http://schemas.openxmlformats.org/drawingml/2006/table">
            <a:tbl>
              <a:tblPr firstRow="1" bandRow="1">
                <a:tableStyleId>{5C22544A-7EE6-4342-B048-85BDC9FD1C3A}</a:tableStyleId>
              </a:tblPr>
              <a:tblGrid>
                <a:gridCol w="504000">
                  <a:extLst>
                    <a:ext uri="{9D8B030D-6E8A-4147-A177-3AD203B41FA5}">
                      <a16:colId xmlns:a16="http://schemas.microsoft.com/office/drawing/2014/main" val="2541855661"/>
                    </a:ext>
                  </a:extLst>
                </a:gridCol>
                <a:gridCol w="504000">
                  <a:extLst>
                    <a:ext uri="{9D8B030D-6E8A-4147-A177-3AD203B41FA5}">
                      <a16:colId xmlns:a16="http://schemas.microsoft.com/office/drawing/2014/main" val="2261580767"/>
                    </a:ext>
                  </a:extLst>
                </a:gridCol>
              </a:tblGrid>
              <a:tr h="742594">
                <a:tc>
                  <a:txBody>
                    <a:bodyPr/>
                    <a:lstStyle/>
                    <a:p>
                      <a:pPr algn="ctr"/>
                      <a:r>
                        <a:rPr kumimoji="1" lang="ja-JP" altLang="en-US" sz="1200" dirty="0">
                          <a:solidFill>
                            <a:schemeClr val="bg1"/>
                          </a:solidFill>
                        </a:rPr>
                        <a:t>件数</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90000"/>
                        <a:lumOff val="10000"/>
                      </a:schemeClr>
                    </a:solidFill>
                  </a:tcPr>
                </a:tc>
                <a:tc>
                  <a:txBody>
                    <a:bodyPr/>
                    <a:lstStyle/>
                    <a:p>
                      <a:pPr algn="ctr"/>
                      <a:r>
                        <a:rPr kumimoji="1" lang="en-US" altLang="ja-JP" sz="1200" b="0" dirty="0">
                          <a:solidFill>
                            <a:schemeClr val="tx1"/>
                          </a:solidFill>
                        </a:rPr>
                        <a:t>1</a:t>
                      </a:r>
                      <a:r>
                        <a:rPr kumimoji="1" lang="ja-JP" altLang="en-US" sz="1200" b="0" dirty="0">
                          <a:solidFill>
                            <a:schemeClr val="tx1"/>
                          </a:solidFill>
                        </a:rPr>
                        <a:t>件</a:t>
                      </a:r>
                    </a:p>
                  </a:txBody>
                  <a:tcPr anchor="ctr">
                    <a:lnL w="12700" cap="flat" cmpd="sng" algn="ctr">
                      <a:solidFill>
                        <a:schemeClr val="bg1"/>
                      </a:solidFill>
                      <a:prstDash val="solid"/>
                      <a:round/>
                      <a:headEnd type="none" w="med" len="med"/>
                      <a:tailEnd type="none" w="med" len="med"/>
                    </a:lnL>
                    <a:solidFill>
                      <a:schemeClr val="bg1">
                        <a:lumMod val="95000"/>
                      </a:schemeClr>
                    </a:solidFill>
                  </a:tcPr>
                </a:tc>
                <a:extLst>
                  <a:ext uri="{0D108BD9-81ED-4DB2-BD59-A6C34878D82A}">
                    <a16:rowId xmlns:a16="http://schemas.microsoft.com/office/drawing/2014/main" val="2045881120"/>
                  </a:ext>
                </a:extLst>
              </a:tr>
            </a:tbl>
          </a:graphicData>
        </a:graphic>
      </p:graphicFrame>
      <p:graphicFrame>
        <p:nvGraphicFramePr>
          <p:cNvPr id="25" name="表 24"/>
          <p:cNvGraphicFramePr>
            <a:graphicFrameLocks noGrp="1"/>
          </p:cNvGraphicFramePr>
          <p:nvPr>
            <p:extLst/>
          </p:nvPr>
        </p:nvGraphicFramePr>
        <p:xfrm>
          <a:off x="2623764" y="4331410"/>
          <a:ext cx="2497893" cy="742593"/>
        </p:xfrm>
        <a:graphic>
          <a:graphicData uri="http://schemas.openxmlformats.org/drawingml/2006/table">
            <a:tbl>
              <a:tblPr firstRow="1" bandRow="1">
                <a:tableStyleId>{5C22544A-7EE6-4342-B048-85BDC9FD1C3A}</a:tableStyleId>
              </a:tblPr>
              <a:tblGrid>
                <a:gridCol w="538008">
                  <a:extLst>
                    <a:ext uri="{9D8B030D-6E8A-4147-A177-3AD203B41FA5}">
                      <a16:colId xmlns:a16="http://schemas.microsoft.com/office/drawing/2014/main" val="2541855661"/>
                    </a:ext>
                  </a:extLst>
                </a:gridCol>
                <a:gridCol w="1959885">
                  <a:extLst>
                    <a:ext uri="{9D8B030D-6E8A-4147-A177-3AD203B41FA5}">
                      <a16:colId xmlns:a16="http://schemas.microsoft.com/office/drawing/2014/main" val="2261580767"/>
                    </a:ext>
                  </a:extLst>
                </a:gridCol>
              </a:tblGrid>
              <a:tr h="742593">
                <a:tc>
                  <a:txBody>
                    <a:bodyPr/>
                    <a:lstStyle/>
                    <a:p>
                      <a:pPr algn="l"/>
                      <a:r>
                        <a:rPr kumimoji="1" lang="ja-JP" altLang="en-US" sz="1200" dirty="0"/>
                        <a:t>分野</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90000"/>
                        <a:lumOff val="10000"/>
                      </a:schemeClr>
                    </a:solidFill>
                  </a:tcPr>
                </a:tc>
                <a:tc>
                  <a:txBody>
                    <a:bodyPr/>
                    <a:lstStyle/>
                    <a:p>
                      <a:pPr algn="l"/>
                      <a:r>
                        <a:rPr kumimoji="1" lang="ja-JP" altLang="en-US" sz="1200" b="0" dirty="0">
                          <a:solidFill>
                            <a:schemeClr val="tx1"/>
                          </a:solidFill>
                        </a:rPr>
                        <a:t>医療（</a:t>
                      </a:r>
                      <a:r>
                        <a:rPr kumimoji="1" lang="en-US" altLang="ja-JP" sz="1200" b="0" dirty="0">
                          <a:solidFill>
                            <a:schemeClr val="tx1"/>
                          </a:solidFill>
                        </a:rPr>
                        <a:t>1</a:t>
                      </a:r>
                      <a:r>
                        <a:rPr kumimoji="1" lang="ja-JP" altLang="en-US" sz="1200" b="0" dirty="0">
                          <a:solidFill>
                            <a:schemeClr val="tx1"/>
                          </a:solidFill>
                        </a:rPr>
                        <a:t>分野）</a:t>
                      </a:r>
                    </a:p>
                  </a:txBody>
                  <a:tcPr anchor="ctr">
                    <a:lnL w="12700" cap="flat" cmpd="sng" algn="ctr">
                      <a:solidFill>
                        <a:schemeClr val="bg1"/>
                      </a:solidFill>
                      <a:prstDash val="solid"/>
                      <a:round/>
                      <a:headEnd type="none" w="med" len="med"/>
                      <a:tailEnd type="none" w="med" len="med"/>
                    </a:lnL>
                    <a:solidFill>
                      <a:schemeClr val="bg1">
                        <a:lumMod val="95000"/>
                      </a:schemeClr>
                    </a:solidFill>
                  </a:tcPr>
                </a:tc>
                <a:extLst>
                  <a:ext uri="{0D108BD9-81ED-4DB2-BD59-A6C34878D82A}">
                    <a16:rowId xmlns:a16="http://schemas.microsoft.com/office/drawing/2014/main" val="2045881120"/>
                  </a:ext>
                </a:extLst>
              </a:tr>
            </a:tbl>
          </a:graphicData>
        </a:graphic>
      </p:graphicFrame>
      <p:graphicFrame>
        <p:nvGraphicFramePr>
          <p:cNvPr id="26" name="表 25"/>
          <p:cNvGraphicFramePr>
            <a:graphicFrameLocks noGrp="1"/>
          </p:cNvGraphicFramePr>
          <p:nvPr>
            <p:extLst/>
          </p:nvPr>
        </p:nvGraphicFramePr>
        <p:xfrm>
          <a:off x="5177575" y="4331410"/>
          <a:ext cx="1908000" cy="717064"/>
        </p:xfrm>
        <a:graphic>
          <a:graphicData uri="http://schemas.openxmlformats.org/drawingml/2006/table">
            <a:tbl>
              <a:tblPr firstRow="1" bandRow="1">
                <a:tableStyleId>{5C22544A-7EE6-4342-B048-85BDC9FD1C3A}</a:tableStyleId>
              </a:tblPr>
              <a:tblGrid>
                <a:gridCol w="684000">
                  <a:extLst>
                    <a:ext uri="{9D8B030D-6E8A-4147-A177-3AD203B41FA5}">
                      <a16:colId xmlns:a16="http://schemas.microsoft.com/office/drawing/2014/main" val="2541855661"/>
                    </a:ext>
                  </a:extLst>
                </a:gridCol>
                <a:gridCol w="1224000">
                  <a:extLst>
                    <a:ext uri="{9D8B030D-6E8A-4147-A177-3AD203B41FA5}">
                      <a16:colId xmlns:a16="http://schemas.microsoft.com/office/drawing/2014/main" val="2261580767"/>
                    </a:ext>
                  </a:extLst>
                </a:gridCol>
              </a:tblGrid>
              <a:tr h="717064">
                <a:tc>
                  <a:txBody>
                    <a:bodyPr/>
                    <a:lstStyle/>
                    <a:p>
                      <a:pPr algn="ctr"/>
                      <a:r>
                        <a:rPr kumimoji="1" lang="ja-JP" altLang="en-US" sz="1200" dirty="0"/>
                        <a:t>フェーズ</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90000"/>
                        <a:lumOff val="10000"/>
                      </a:schemeClr>
                    </a:solidFill>
                  </a:tcPr>
                </a:tc>
                <a:tc>
                  <a:txBody>
                    <a:bodyPr/>
                    <a:lstStyle/>
                    <a:p>
                      <a:pPr algn="l"/>
                      <a:r>
                        <a:rPr kumimoji="1" lang="ja-JP" altLang="en-US" sz="1200" b="0" dirty="0">
                          <a:solidFill>
                            <a:schemeClr val="tx1"/>
                          </a:solidFill>
                        </a:rPr>
                        <a:t>コンセプト ：</a:t>
                      </a:r>
                      <a:r>
                        <a:rPr kumimoji="1" lang="en-US" altLang="ja-JP" sz="1200" b="0" dirty="0">
                          <a:solidFill>
                            <a:schemeClr val="tx1"/>
                          </a:solidFill>
                        </a:rPr>
                        <a:t>0</a:t>
                      </a:r>
                      <a:r>
                        <a:rPr kumimoji="1" lang="ja-JP" altLang="en-US" sz="1200" b="0" dirty="0">
                          <a:solidFill>
                            <a:schemeClr val="tx1"/>
                          </a:solidFill>
                        </a:rPr>
                        <a:t>件</a:t>
                      </a:r>
                      <a:endParaRPr kumimoji="1" lang="en-US" altLang="ja-JP" sz="1200" b="0" dirty="0">
                        <a:solidFill>
                          <a:schemeClr val="tx1"/>
                        </a:solidFill>
                      </a:endParaRPr>
                    </a:p>
                    <a:p>
                      <a:pPr algn="l"/>
                      <a:r>
                        <a:rPr kumimoji="1" lang="en-US" altLang="ja-JP" sz="1200" b="0" dirty="0" err="1">
                          <a:solidFill>
                            <a:schemeClr val="tx1"/>
                          </a:solidFill>
                        </a:rPr>
                        <a:t>PoC</a:t>
                      </a:r>
                      <a:r>
                        <a:rPr kumimoji="1" lang="ja-JP" altLang="en-US" sz="1200" b="0" dirty="0">
                          <a:solidFill>
                            <a:schemeClr val="tx1"/>
                          </a:solidFill>
                        </a:rPr>
                        <a:t>　　　：</a:t>
                      </a:r>
                      <a:r>
                        <a:rPr kumimoji="1" lang="en-US" altLang="ja-JP" sz="1200" b="0" dirty="0">
                          <a:solidFill>
                            <a:schemeClr val="tx1"/>
                          </a:solidFill>
                        </a:rPr>
                        <a:t>0</a:t>
                      </a:r>
                      <a:r>
                        <a:rPr kumimoji="1" lang="ja-JP" altLang="en-US" sz="1200" b="0" dirty="0">
                          <a:solidFill>
                            <a:schemeClr val="tx1"/>
                          </a:solidFill>
                        </a:rPr>
                        <a:t>件</a:t>
                      </a:r>
                      <a:endParaRPr kumimoji="1" lang="en-US" altLang="ja-JP" sz="1200" b="0" dirty="0">
                        <a:solidFill>
                          <a:schemeClr val="tx1"/>
                        </a:solidFill>
                      </a:endParaRPr>
                    </a:p>
                    <a:p>
                      <a:pPr algn="l"/>
                      <a:r>
                        <a:rPr kumimoji="1" lang="ja-JP" altLang="en-US" sz="1200" b="1" dirty="0">
                          <a:solidFill>
                            <a:schemeClr val="tx1"/>
                          </a:solidFill>
                        </a:rPr>
                        <a:t>実運用　</a:t>
                      </a:r>
                      <a:r>
                        <a:rPr kumimoji="1" lang="ja-JP" altLang="en-US" sz="1200" b="1" baseline="0" dirty="0">
                          <a:solidFill>
                            <a:schemeClr val="tx1"/>
                          </a:solidFill>
                        </a:rPr>
                        <a:t> </a:t>
                      </a:r>
                      <a:r>
                        <a:rPr kumimoji="1" lang="ja-JP" altLang="en-US" sz="1200" b="1" dirty="0">
                          <a:solidFill>
                            <a:schemeClr val="tx1"/>
                          </a:solidFill>
                        </a:rPr>
                        <a:t>：</a:t>
                      </a:r>
                      <a:r>
                        <a:rPr kumimoji="1" lang="en-US" altLang="ja-JP" sz="1200" b="1" dirty="0">
                          <a:solidFill>
                            <a:schemeClr val="tx1"/>
                          </a:solidFill>
                        </a:rPr>
                        <a:t>1</a:t>
                      </a:r>
                      <a:r>
                        <a:rPr kumimoji="1" lang="ja-JP" altLang="en-US" sz="1200" b="1" dirty="0">
                          <a:solidFill>
                            <a:schemeClr val="tx1"/>
                          </a:solidFill>
                        </a:rPr>
                        <a:t>件</a:t>
                      </a:r>
                    </a:p>
                  </a:txBody>
                  <a:tcPr anchor="ctr">
                    <a:lnL w="12700" cap="flat" cmpd="sng" algn="ctr">
                      <a:solidFill>
                        <a:schemeClr val="bg1"/>
                      </a:solidFill>
                      <a:prstDash val="solid"/>
                      <a:round/>
                      <a:headEnd type="none" w="med" len="med"/>
                      <a:tailEnd type="none" w="med" len="med"/>
                    </a:lnL>
                    <a:solidFill>
                      <a:schemeClr val="bg1">
                        <a:lumMod val="95000"/>
                      </a:schemeClr>
                    </a:solidFill>
                  </a:tcPr>
                </a:tc>
                <a:extLst>
                  <a:ext uri="{0D108BD9-81ED-4DB2-BD59-A6C34878D82A}">
                    <a16:rowId xmlns:a16="http://schemas.microsoft.com/office/drawing/2014/main" val="2045881120"/>
                  </a:ext>
                </a:extLst>
              </a:tr>
            </a:tbl>
          </a:graphicData>
        </a:graphic>
      </p:graphicFrame>
    </p:spTree>
    <p:extLst>
      <p:ext uri="{BB962C8B-B14F-4D97-AF65-F5344CB8AC3E}">
        <p14:creationId xmlns:p14="http://schemas.microsoft.com/office/powerpoint/2010/main" val="1482516526"/>
      </p:ext>
    </p:extLst>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タイトル 7"/>
          <p:cNvSpPr>
            <a:spLocks noGrp="1"/>
          </p:cNvSpPr>
          <p:nvPr>
            <p:ph type="title"/>
          </p:nvPr>
        </p:nvSpPr>
        <p:spPr>
          <a:xfrm>
            <a:off x="331490" y="164692"/>
            <a:ext cx="9243021" cy="497459"/>
          </a:xfrm>
        </p:spPr>
        <p:txBody>
          <a:bodyPr>
            <a:normAutofit fontScale="90000"/>
          </a:bodyPr>
          <a:lstStyle/>
          <a:p>
            <a:r>
              <a:rPr lang="en-US" altLang="ja-JP" sz="1100" dirty="0" smtClean="0">
                <a:solidFill>
                  <a:srgbClr val="002060"/>
                </a:solidFill>
              </a:rPr>
              <a:t>4.1</a:t>
            </a:r>
            <a:r>
              <a:rPr lang="ja-JP" altLang="en-US" sz="1100" dirty="0" smtClean="0">
                <a:solidFill>
                  <a:srgbClr val="002060"/>
                </a:solidFill>
              </a:rPr>
              <a:t>　調査</a:t>
            </a:r>
            <a:r>
              <a:rPr lang="ja-JP" altLang="en-US" sz="1100" dirty="0">
                <a:solidFill>
                  <a:srgbClr val="002060"/>
                </a:solidFill>
              </a:rPr>
              <a:t>テーマを総括した各国のデジタル</a:t>
            </a:r>
            <a:r>
              <a:rPr lang="en-US" altLang="ja-JP" sz="1100" dirty="0">
                <a:solidFill>
                  <a:srgbClr val="002060"/>
                </a:solidFill>
              </a:rPr>
              <a:t>ID</a:t>
            </a:r>
            <a:r>
              <a:rPr lang="ja-JP" altLang="en-US" sz="1100" dirty="0">
                <a:solidFill>
                  <a:srgbClr val="002060"/>
                </a:solidFill>
              </a:rPr>
              <a:t>政策の方向性</a:t>
            </a:r>
            <a:r>
              <a:rPr lang="en-US" altLang="ja-JP" sz="1400" b="1" spc="0" dirty="0">
                <a:solidFill>
                  <a:srgbClr val="002060"/>
                </a:solidFill>
              </a:rPr>
              <a:t/>
            </a:r>
            <a:br>
              <a:rPr lang="en-US" altLang="ja-JP" sz="1400" b="1" spc="0" dirty="0">
                <a:solidFill>
                  <a:srgbClr val="002060"/>
                </a:solidFill>
              </a:rPr>
            </a:br>
            <a:r>
              <a:rPr lang="ja-JP" altLang="en-US" sz="2000" b="1" spc="0" dirty="0">
                <a:solidFill>
                  <a:srgbClr val="002060"/>
                </a:solidFill>
              </a:rPr>
              <a:t>シンガポール</a:t>
            </a:r>
            <a:endParaRPr lang="ja-JP" altLang="en-US" sz="4000" b="1" spc="0" dirty="0">
              <a:solidFill>
                <a:srgbClr val="002060"/>
              </a:solidFill>
            </a:endParaRPr>
          </a:p>
        </p:txBody>
      </p:sp>
      <p:sp>
        <p:nvSpPr>
          <p:cNvPr id="5" name="正方形/長方形 4"/>
          <p:cNvSpPr/>
          <p:nvPr/>
        </p:nvSpPr>
        <p:spPr>
          <a:xfrm>
            <a:off x="331788" y="1046824"/>
            <a:ext cx="1178035" cy="1122215"/>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zh-TW" altLang="en-US" sz="1400" b="1" dirty="0" smtClean="0">
                <a:solidFill>
                  <a:schemeClr val="bg1"/>
                </a:solidFill>
              </a:rPr>
              <a:t>共通識別番号</a:t>
            </a:r>
            <a:endParaRPr kumimoji="1" lang="en-US" altLang="ja-JP" sz="1400" b="1" dirty="0">
              <a:solidFill>
                <a:schemeClr val="bg1"/>
              </a:solidFill>
            </a:endParaRPr>
          </a:p>
          <a:p>
            <a:pPr algn="ctr"/>
            <a:r>
              <a:rPr lang="ja-JP" altLang="en-US" sz="1400" b="1" dirty="0">
                <a:solidFill>
                  <a:schemeClr val="bg1"/>
                </a:solidFill>
              </a:rPr>
              <a:t>デジタル</a:t>
            </a:r>
            <a:r>
              <a:rPr lang="en-US" altLang="ja-JP" sz="1400" b="1" dirty="0">
                <a:solidFill>
                  <a:schemeClr val="bg1"/>
                </a:solidFill>
              </a:rPr>
              <a:t>ID</a:t>
            </a:r>
            <a:endParaRPr kumimoji="1" lang="ja-JP" altLang="en-US" sz="1400" b="1" dirty="0">
              <a:solidFill>
                <a:schemeClr val="bg1"/>
              </a:solidFill>
            </a:endParaRPr>
          </a:p>
        </p:txBody>
      </p:sp>
      <p:sp>
        <p:nvSpPr>
          <p:cNvPr id="7" name="正方形/長方形 6"/>
          <p:cNvSpPr/>
          <p:nvPr/>
        </p:nvSpPr>
        <p:spPr>
          <a:xfrm>
            <a:off x="331489" y="2213473"/>
            <a:ext cx="1178035" cy="1351973"/>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ja-JP" altLang="en-US" sz="1400" b="1" dirty="0">
                <a:solidFill>
                  <a:schemeClr val="bg1"/>
                </a:solidFill>
              </a:rPr>
              <a:t>トラスト</a:t>
            </a:r>
            <a:endParaRPr kumimoji="1" lang="en-US" altLang="ja-JP" sz="1400" b="1" dirty="0">
              <a:solidFill>
                <a:schemeClr val="bg1"/>
              </a:solidFill>
            </a:endParaRPr>
          </a:p>
          <a:p>
            <a:pPr algn="ctr"/>
            <a:r>
              <a:rPr kumimoji="1" lang="ja-JP" altLang="en-US" sz="1400" b="1" dirty="0">
                <a:solidFill>
                  <a:schemeClr val="bg1"/>
                </a:solidFill>
              </a:rPr>
              <a:t>フレームワーク</a:t>
            </a:r>
            <a:endParaRPr kumimoji="1" lang="en-US" altLang="ja-JP" sz="1400" b="1" dirty="0">
              <a:solidFill>
                <a:schemeClr val="bg1"/>
              </a:solidFill>
            </a:endParaRPr>
          </a:p>
          <a:p>
            <a:pPr algn="ctr"/>
            <a:r>
              <a:rPr lang="ja-JP" altLang="en-US" sz="1400" b="1" dirty="0">
                <a:solidFill>
                  <a:schemeClr val="bg1"/>
                </a:solidFill>
              </a:rPr>
              <a:t>の策定状況</a:t>
            </a:r>
            <a:endParaRPr kumimoji="1" lang="ja-JP" altLang="en-US" sz="1400" b="1" dirty="0">
              <a:solidFill>
                <a:schemeClr val="bg1"/>
              </a:solidFill>
            </a:endParaRPr>
          </a:p>
        </p:txBody>
      </p:sp>
      <p:sp>
        <p:nvSpPr>
          <p:cNvPr id="9" name="正方形/長方形 8"/>
          <p:cNvSpPr/>
          <p:nvPr/>
        </p:nvSpPr>
        <p:spPr>
          <a:xfrm>
            <a:off x="331191" y="3609880"/>
            <a:ext cx="1178333" cy="1472769"/>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en-US" altLang="ja-JP" sz="1400" b="1" dirty="0">
                <a:solidFill>
                  <a:schemeClr val="bg1"/>
                </a:solidFill>
              </a:rPr>
              <a:t>SSI</a:t>
            </a:r>
            <a:r>
              <a:rPr kumimoji="1" lang="ja-JP" altLang="en-US" sz="1400" b="1" dirty="0">
                <a:solidFill>
                  <a:schemeClr val="bg1"/>
                </a:solidFill>
              </a:rPr>
              <a:t>／</a:t>
            </a:r>
            <a:r>
              <a:rPr kumimoji="1" lang="en-US" altLang="ja-JP" sz="1400" b="1" dirty="0">
                <a:solidFill>
                  <a:schemeClr val="bg1"/>
                </a:solidFill>
              </a:rPr>
              <a:t>DID</a:t>
            </a:r>
          </a:p>
          <a:p>
            <a:pPr algn="ctr"/>
            <a:r>
              <a:rPr kumimoji="1" lang="ja-JP" altLang="en-US" sz="1400" b="1" dirty="0">
                <a:solidFill>
                  <a:schemeClr val="bg1"/>
                </a:solidFill>
              </a:rPr>
              <a:t>に関する</a:t>
            </a:r>
            <a:endParaRPr kumimoji="1" lang="en-US" altLang="ja-JP" sz="1400" b="1" dirty="0">
              <a:solidFill>
                <a:schemeClr val="bg1"/>
              </a:solidFill>
            </a:endParaRPr>
          </a:p>
          <a:p>
            <a:pPr algn="ctr"/>
            <a:r>
              <a:rPr lang="ja-JP" altLang="en-US" sz="1400" b="1" dirty="0">
                <a:solidFill>
                  <a:schemeClr val="bg1"/>
                </a:solidFill>
              </a:rPr>
              <a:t>取り組み・</a:t>
            </a:r>
            <a:endParaRPr lang="en-US" altLang="ja-JP" sz="1400" b="1" dirty="0">
              <a:solidFill>
                <a:schemeClr val="bg1"/>
              </a:solidFill>
            </a:endParaRPr>
          </a:p>
          <a:p>
            <a:pPr algn="ctr"/>
            <a:r>
              <a:rPr lang="ja-JP" altLang="en-US" sz="1400" b="1" dirty="0">
                <a:solidFill>
                  <a:schemeClr val="bg1"/>
                </a:solidFill>
              </a:rPr>
              <a:t>ユースケース</a:t>
            </a:r>
            <a:endParaRPr kumimoji="1" lang="ja-JP" altLang="en-US" sz="1400" b="1" baseline="30000" dirty="0">
              <a:solidFill>
                <a:schemeClr val="bg1"/>
              </a:solidFill>
            </a:endParaRPr>
          </a:p>
        </p:txBody>
      </p:sp>
      <p:sp>
        <p:nvSpPr>
          <p:cNvPr id="10" name="正方形/長方形 9"/>
          <p:cNvSpPr/>
          <p:nvPr/>
        </p:nvSpPr>
        <p:spPr>
          <a:xfrm>
            <a:off x="1582019" y="1046825"/>
            <a:ext cx="5520530" cy="1122214"/>
          </a:xfrm>
          <a:prstGeom prst="rect">
            <a:avLst/>
          </a:prstGeom>
          <a:noFill/>
          <a:ln w="12700">
            <a:solidFill>
              <a:schemeClr val="accent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171450" lvl="0" indent="-171450">
              <a:buFont typeface="Arial" panose="020B0604020202020204" pitchFamily="34" charset="0"/>
              <a:buChar char="•"/>
            </a:pPr>
            <a:r>
              <a:rPr lang="en-US" altLang="ja-JP" sz="1200" dirty="0">
                <a:solidFill>
                  <a:schemeClr val="tx1"/>
                </a:solidFill>
                <a:latin typeface="+mn-ea"/>
              </a:rPr>
              <a:t>1965</a:t>
            </a:r>
            <a:r>
              <a:rPr lang="ja-JP" altLang="en-US" sz="1200" dirty="0">
                <a:solidFill>
                  <a:schemeClr val="tx1"/>
                </a:solidFill>
                <a:latin typeface="+mn-ea"/>
              </a:rPr>
              <a:t>年の国家登録法成立以降、</a:t>
            </a:r>
            <a:r>
              <a:rPr lang="ja-JP" altLang="en-US" sz="1200" b="1" u="sng" dirty="0">
                <a:solidFill>
                  <a:schemeClr val="accent2">
                    <a:lumMod val="75000"/>
                    <a:lumOff val="25000"/>
                  </a:schemeClr>
                </a:solidFill>
                <a:latin typeface="+mn-ea"/>
              </a:rPr>
              <a:t>一意の識別番号が国民に対し付番</a:t>
            </a:r>
            <a:r>
              <a:rPr lang="ja-JP" altLang="en-US" sz="1200" dirty="0">
                <a:solidFill>
                  <a:srgbClr val="000000"/>
                </a:solidFill>
                <a:latin typeface="+mn-ea"/>
              </a:rPr>
              <a:t>されている</a:t>
            </a:r>
            <a:endParaRPr lang="en-US" altLang="ja-JP" sz="1200" dirty="0">
              <a:solidFill>
                <a:srgbClr val="000000"/>
              </a:solidFill>
              <a:latin typeface="+mn-ea"/>
            </a:endParaRPr>
          </a:p>
          <a:p>
            <a:pPr marL="171450" lvl="0" indent="-171450">
              <a:buFont typeface="Arial" panose="020B0604020202020204" pitchFamily="34" charset="0"/>
              <a:buChar char="•"/>
            </a:pPr>
            <a:r>
              <a:rPr lang="ja-JP" altLang="en-US" sz="1200" b="1" u="sng" dirty="0">
                <a:solidFill>
                  <a:schemeClr val="accent2">
                    <a:lumMod val="75000"/>
                    <a:lumOff val="25000"/>
                  </a:schemeClr>
                </a:solidFill>
                <a:latin typeface="+mn-ea"/>
              </a:rPr>
              <a:t>国民識別番号を利用した認証システムである</a:t>
            </a:r>
            <a:r>
              <a:rPr lang="en-US" altLang="ja-JP" sz="1200" b="1" u="sng" dirty="0">
                <a:solidFill>
                  <a:schemeClr val="accent2">
                    <a:lumMod val="75000"/>
                    <a:lumOff val="25000"/>
                  </a:schemeClr>
                </a:solidFill>
                <a:latin typeface="+mn-ea"/>
              </a:rPr>
              <a:t>Singpass</a:t>
            </a:r>
            <a:r>
              <a:rPr lang="ja-JP" altLang="en-US" sz="1200" b="1" u="sng" dirty="0">
                <a:solidFill>
                  <a:schemeClr val="accent2">
                    <a:lumMod val="75000"/>
                    <a:lumOff val="25000"/>
                  </a:schemeClr>
                </a:solidFill>
                <a:latin typeface="+mn-ea"/>
              </a:rPr>
              <a:t>が</a:t>
            </a:r>
            <a:r>
              <a:rPr lang="en-US" altLang="ja-JP" sz="1200" b="1" u="sng" dirty="0">
                <a:solidFill>
                  <a:schemeClr val="accent2">
                    <a:lumMod val="75000"/>
                    <a:lumOff val="25000"/>
                  </a:schemeClr>
                </a:solidFill>
                <a:latin typeface="+mn-ea"/>
              </a:rPr>
              <a:t>2003</a:t>
            </a:r>
            <a:r>
              <a:rPr lang="ja-JP" altLang="en-US" sz="1200" b="1" u="sng" dirty="0">
                <a:solidFill>
                  <a:schemeClr val="accent2">
                    <a:lumMod val="75000"/>
                    <a:lumOff val="25000"/>
                  </a:schemeClr>
                </a:solidFill>
                <a:latin typeface="+mn-ea"/>
              </a:rPr>
              <a:t>年より導入</a:t>
            </a:r>
            <a:r>
              <a:rPr lang="ja-JP" altLang="en-US" sz="1200" dirty="0">
                <a:solidFill>
                  <a:srgbClr val="000000"/>
                </a:solidFill>
                <a:latin typeface="+mn-ea"/>
              </a:rPr>
              <a:t>され、その後</a:t>
            </a:r>
            <a:r>
              <a:rPr lang="en-US" altLang="ja-JP" sz="1200" dirty="0">
                <a:solidFill>
                  <a:srgbClr val="000000"/>
                </a:solidFill>
                <a:latin typeface="+mn-ea"/>
              </a:rPr>
              <a:t>2018</a:t>
            </a:r>
            <a:r>
              <a:rPr lang="ja-JP" altLang="en-US" sz="1200" dirty="0">
                <a:solidFill>
                  <a:srgbClr val="000000"/>
                </a:solidFill>
                <a:latin typeface="+mn-ea"/>
              </a:rPr>
              <a:t>年にモバイルアプリである</a:t>
            </a:r>
            <a:r>
              <a:rPr lang="en-US" altLang="ja-JP" sz="1200" dirty="0">
                <a:solidFill>
                  <a:srgbClr val="000000"/>
                </a:solidFill>
                <a:latin typeface="+mn-ea"/>
              </a:rPr>
              <a:t>Singpass Mobile</a:t>
            </a:r>
            <a:r>
              <a:rPr lang="ja-JP" altLang="en-US" sz="1200" dirty="0" err="1">
                <a:solidFill>
                  <a:srgbClr val="000000"/>
                </a:solidFill>
                <a:latin typeface="+mn-ea"/>
              </a:rPr>
              <a:t>が提</a:t>
            </a:r>
            <a:r>
              <a:rPr lang="ja-JP" altLang="en-US" sz="1200" dirty="0">
                <a:solidFill>
                  <a:srgbClr val="000000"/>
                </a:solidFill>
                <a:latin typeface="+mn-ea"/>
              </a:rPr>
              <a:t>供され行政・民間の両分野でのデジタル本人認証に幅広く活用されている</a:t>
            </a:r>
          </a:p>
        </p:txBody>
      </p:sp>
      <p:sp>
        <p:nvSpPr>
          <p:cNvPr id="11" name="正方形/長方形 10"/>
          <p:cNvSpPr/>
          <p:nvPr/>
        </p:nvSpPr>
        <p:spPr>
          <a:xfrm>
            <a:off x="7174744" y="1046825"/>
            <a:ext cx="2399767" cy="1122214"/>
          </a:xfrm>
          <a:prstGeom prst="rect">
            <a:avLst/>
          </a:prstGeom>
          <a:solidFill>
            <a:srgbClr val="D8E0F8">
              <a:alpha val="50196"/>
            </a:srgbClr>
          </a:solidFill>
          <a:ln w="12700">
            <a:solidFill>
              <a:schemeClr val="accent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171450" indent="-171450" defTabSz="609559">
              <a:buFont typeface="Arial" panose="020B0604020202020204" pitchFamily="34" charset="0"/>
              <a:buChar char="•"/>
              <a:defRPr/>
            </a:pPr>
            <a:r>
              <a:rPr kumimoji="1" lang="ja-JP" altLang="en-US" sz="1200" dirty="0">
                <a:solidFill>
                  <a:schemeClr val="tx1"/>
                </a:solidFill>
              </a:rPr>
              <a:t>統一的な識別子を使用し、それを基盤としたデジタル</a:t>
            </a:r>
            <a:r>
              <a:rPr kumimoji="1" lang="en-US" altLang="ja-JP" sz="1200" dirty="0">
                <a:solidFill>
                  <a:schemeClr val="tx1"/>
                </a:solidFill>
              </a:rPr>
              <a:t>ID</a:t>
            </a:r>
            <a:r>
              <a:rPr kumimoji="1" lang="ja-JP" altLang="en-US" sz="1200" dirty="0">
                <a:solidFill>
                  <a:schemeClr val="tx1"/>
                </a:solidFill>
              </a:rPr>
              <a:t>サービスを政府が提供している</a:t>
            </a:r>
            <a:endParaRPr kumimoji="1" lang="en-US" altLang="ja-JP" sz="1200" dirty="0">
              <a:solidFill>
                <a:schemeClr val="tx1"/>
              </a:solidFill>
            </a:endParaRPr>
          </a:p>
        </p:txBody>
      </p:sp>
      <p:sp>
        <p:nvSpPr>
          <p:cNvPr id="12" name="正方形/長方形 11"/>
          <p:cNvSpPr/>
          <p:nvPr/>
        </p:nvSpPr>
        <p:spPr>
          <a:xfrm>
            <a:off x="1582019" y="2213474"/>
            <a:ext cx="5520530" cy="1351973"/>
          </a:xfrm>
          <a:prstGeom prst="rect">
            <a:avLst/>
          </a:prstGeom>
          <a:noFill/>
          <a:ln w="12700">
            <a:solidFill>
              <a:schemeClr val="accent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r>
              <a:rPr lang="en-US" altLang="ja-JP" sz="1200" b="1" u="sng" dirty="0">
                <a:solidFill>
                  <a:schemeClr val="tx1"/>
                </a:solidFill>
              </a:rPr>
              <a:t>NDI Stack</a:t>
            </a:r>
          </a:p>
          <a:p>
            <a:pPr marL="171450" indent="-171450">
              <a:buFont typeface="Arial" panose="020B0604020202020204" pitchFamily="34" charset="0"/>
              <a:buChar char="•"/>
            </a:pPr>
            <a:r>
              <a:rPr lang="ja-JP" altLang="en-US" sz="1200" b="1" u="sng" dirty="0">
                <a:solidFill>
                  <a:schemeClr val="accent2">
                    <a:lumMod val="75000"/>
                    <a:lumOff val="25000"/>
                  </a:schemeClr>
                </a:solidFill>
              </a:rPr>
              <a:t>デジタル</a:t>
            </a:r>
            <a:r>
              <a:rPr lang="en-US" altLang="ja-JP" sz="1200" b="1" u="sng" dirty="0">
                <a:solidFill>
                  <a:schemeClr val="accent2">
                    <a:lumMod val="75000"/>
                    <a:lumOff val="25000"/>
                  </a:schemeClr>
                </a:solidFill>
              </a:rPr>
              <a:t>ID</a:t>
            </a:r>
            <a:r>
              <a:rPr lang="ja-JP" altLang="en-US" sz="1200" b="1" u="sng" dirty="0">
                <a:solidFill>
                  <a:schemeClr val="accent2">
                    <a:lumMod val="75000"/>
                    <a:lumOff val="25000"/>
                  </a:schemeClr>
                </a:solidFill>
              </a:rPr>
              <a:t>活用に係る国の指針を概念化</a:t>
            </a:r>
            <a:r>
              <a:rPr lang="ja-JP" altLang="en-US" sz="1200" dirty="0">
                <a:solidFill>
                  <a:schemeClr val="tx1"/>
                </a:solidFill>
              </a:rPr>
              <a:t>したものであり、</a:t>
            </a:r>
            <a:r>
              <a:rPr lang="en-US" altLang="ja-JP" sz="1200" dirty="0">
                <a:solidFill>
                  <a:schemeClr val="tx1"/>
                </a:solidFill>
              </a:rPr>
              <a:t>Singpass, My Info</a:t>
            </a:r>
            <a:r>
              <a:rPr lang="ja-JP" altLang="en-US" sz="1200" dirty="0">
                <a:solidFill>
                  <a:schemeClr val="tx1"/>
                </a:solidFill>
              </a:rPr>
              <a:t>の活用、</a:t>
            </a:r>
            <a:r>
              <a:rPr lang="en-US" altLang="ja-JP" sz="1200" dirty="0">
                <a:solidFill>
                  <a:schemeClr val="tx1"/>
                </a:solidFill>
              </a:rPr>
              <a:t>API</a:t>
            </a:r>
            <a:r>
              <a:rPr lang="ja-JP" altLang="en-US" sz="1200" dirty="0">
                <a:solidFill>
                  <a:schemeClr val="tx1"/>
                </a:solidFill>
              </a:rPr>
              <a:t>による接続が前提となっている</a:t>
            </a:r>
            <a:endParaRPr lang="en-US" altLang="ja-JP" sz="1200" dirty="0">
              <a:solidFill>
                <a:schemeClr val="tx1"/>
              </a:solidFill>
            </a:endParaRPr>
          </a:p>
          <a:p>
            <a:pPr marL="171450" indent="-171450">
              <a:buFont typeface="Arial" panose="020B0604020202020204" pitchFamily="34" charset="0"/>
              <a:buChar char="•"/>
            </a:pPr>
            <a:r>
              <a:rPr lang="ja-JP" altLang="en-US" sz="1200" dirty="0">
                <a:solidFill>
                  <a:schemeClr val="tx1"/>
                </a:solidFill>
              </a:rPr>
              <a:t>法的強制力や認定制度は無く、</a:t>
            </a:r>
            <a:r>
              <a:rPr lang="ja-JP" altLang="en-US" sz="1200" b="1" u="sng" dirty="0">
                <a:solidFill>
                  <a:schemeClr val="accent2">
                    <a:lumMod val="75000"/>
                    <a:lumOff val="25000"/>
                  </a:schemeClr>
                </a:solidFill>
              </a:rPr>
              <a:t>政府主導の領域（</a:t>
            </a:r>
            <a:r>
              <a:rPr lang="en-US" altLang="ja-JP" sz="1200" b="1" u="sng" dirty="0">
                <a:solidFill>
                  <a:schemeClr val="accent2">
                    <a:lumMod val="75000"/>
                    <a:lumOff val="25000"/>
                  </a:schemeClr>
                </a:solidFill>
              </a:rPr>
              <a:t>Singpass</a:t>
            </a:r>
            <a:r>
              <a:rPr lang="ja-JP" altLang="en-US" sz="1200" b="1" u="sng" dirty="0" err="1">
                <a:solidFill>
                  <a:schemeClr val="accent2">
                    <a:lumMod val="75000"/>
                    <a:lumOff val="25000"/>
                  </a:schemeClr>
                </a:solidFill>
              </a:rPr>
              <a:t>、</a:t>
            </a:r>
            <a:r>
              <a:rPr lang="en-US" altLang="ja-JP" sz="1200" b="1" u="sng" dirty="0">
                <a:solidFill>
                  <a:schemeClr val="accent2">
                    <a:lumMod val="75000"/>
                    <a:lumOff val="25000"/>
                  </a:schemeClr>
                </a:solidFill>
              </a:rPr>
              <a:t>My Info</a:t>
            </a:r>
            <a:r>
              <a:rPr lang="ja-JP" altLang="en-US" sz="1200" b="1" u="sng" dirty="0">
                <a:solidFill>
                  <a:schemeClr val="accent2">
                    <a:lumMod val="75000"/>
                    <a:lumOff val="25000"/>
                  </a:schemeClr>
                </a:solidFill>
              </a:rPr>
              <a:t>）と民間事業者と協働するサービス・アプリケーション領域の体制</a:t>
            </a:r>
            <a:r>
              <a:rPr lang="ja-JP" altLang="en-US" sz="1200" dirty="0">
                <a:solidFill>
                  <a:schemeClr val="tx1"/>
                </a:solidFill>
              </a:rPr>
              <a:t>が示されている</a:t>
            </a:r>
          </a:p>
        </p:txBody>
      </p:sp>
      <p:sp>
        <p:nvSpPr>
          <p:cNvPr id="13" name="正方形/長方形 12"/>
          <p:cNvSpPr/>
          <p:nvPr/>
        </p:nvSpPr>
        <p:spPr>
          <a:xfrm>
            <a:off x="1582019" y="3611156"/>
            <a:ext cx="5520530" cy="695591"/>
          </a:xfrm>
          <a:prstGeom prst="rect">
            <a:avLst/>
          </a:prstGeom>
          <a:noFill/>
          <a:ln w="12700">
            <a:solidFill>
              <a:schemeClr val="accent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182563" indent="-182563">
              <a:buFont typeface="Arial" panose="020B0604020202020204" pitchFamily="34" charset="0"/>
              <a:buChar char="•"/>
            </a:pPr>
            <a:r>
              <a:rPr kumimoji="1" lang="en-US" altLang="ja-JP" sz="1200" dirty="0" err="1">
                <a:solidFill>
                  <a:schemeClr val="tx1"/>
                </a:solidFill>
              </a:rPr>
              <a:t>sgID</a:t>
            </a:r>
            <a:r>
              <a:rPr kumimoji="1" lang="ja-JP" altLang="en-US" sz="1200" dirty="0">
                <a:solidFill>
                  <a:schemeClr val="tx1"/>
                </a:solidFill>
              </a:rPr>
              <a:t>の開発や</a:t>
            </a:r>
            <a:r>
              <a:rPr kumimoji="1" lang="en-US" altLang="ja-JP" sz="1200" dirty="0" err="1">
                <a:solidFill>
                  <a:schemeClr val="tx1"/>
                </a:solidFill>
              </a:rPr>
              <a:t>MyInfo</a:t>
            </a:r>
            <a:r>
              <a:rPr kumimoji="1" lang="ja-JP" altLang="en-US" sz="1200" dirty="0">
                <a:solidFill>
                  <a:schemeClr val="tx1"/>
                </a:solidFill>
              </a:rPr>
              <a:t>の改善などにおいて、単一の識別番号への</a:t>
            </a:r>
            <a:r>
              <a:rPr lang="ja-JP" altLang="en-US" sz="1200" dirty="0">
                <a:solidFill>
                  <a:schemeClr val="tx1"/>
                </a:solidFill>
              </a:rPr>
              <a:t>依存を弱める、分散型モデルを検討するなどしている</a:t>
            </a:r>
            <a:endParaRPr kumimoji="1" lang="ja-JP" altLang="en-US" sz="1200" dirty="0">
              <a:solidFill>
                <a:schemeClr val="tx1"/>
              </a:solidFill>
            </a:endParaRPr>
          </a:p>
        </p:txBody>
      </p:sp>
      <p:sp>
        <p:nvSpPr>
          <p:cNvPr id="17" name="正方形/長方形 16"/>
          <p:cNvSpPr/>
          <p:nvPr/>
        </p:nvSpPr>
        <p:spPr>
          <a:xfrm>
            <a:off x="7170082" y="2213474"/>
            <a:ext cx="2399767" cy="1351972"/>
          </a:xfrm>
          <a:prstGeom prst="rect">
            <a:avLst/>
          </a:prstGeom>
          <a:solidFill>
            <a:srgbClr val="D8E0F8">
              <a:alpha val="50196"/>
            </a:srgbClr>
          </a:solidFill>
          <a:ln w="12700">
            <a:solidFill>
              <a:schemeClr val="accent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171450" indent="-171450" defTabSz="609559">
              <a:buFont typeface="Arial" panose="020B0604020202020204" pitchFamily="34" charset="0"/>
              <a:buChar char="•"/>
              <a:defRPr/>
            </a:pPr>
            <a:r>
              <a:rPr kumimoji="1" lang="ja-JP" altLang="en-US" sz="1200" dirty="0">
                <a:solidFill>
                  <a:schemeClr val="tx1"/>
                </a:solidFill>
              </a:rPr>
              <a:t>国としての指針を概念化しており、詳細な要件等は規定されておらず、強制力・認定制度も存在しない</a:t>
            </a:r>
          </a:p>
        </p:txBody>
      </p:sp>
      <p:sp>
        <p:nvSpPr>
          <p:cNvPr id="18" name="正方形/長方形 17"/>
          <p:cNvSpPr/>
          <p:nvPr/>
        </p:nvSpPr>
        <p:spPr>
          <a:xfrm>
            <a:off x="7174744" y="3611156"/>
            <a:ext cx="2399767" cy="1437318"/>
          </a:xfrm>
          <a:prstGeom prst="rect">
            <a:avLst/>
          </a:prstGeom>
          <a:solidFill>
            <a:srgbClr val="D8E0F8">
              <a:alpha val="50196"/>
            </a:srgbClr>
          </a:solidFill>
          <a:ln w="12700">
            <a:solidFill>
              <a:schemeClr val="accent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171450" indent="-171450" defTabSz="609559">
              <a:buFont typeface="Arial" panose="020B0604020202020204" pitchFamily="34" charset="0"/>
              <a:buChar char="•"/>
              <a:defRPr/>
            </a:pPr>
            <a:r>
              <a:rPr kumimoji="1" lang="ja-JP" altLang="en-US" sz="1200" dirty="0">
                <a:solidFill>
                  <a:schemeClr val="tx1"/>
                </a:solidFill>
              </a:rPr>
              <a:t>既存の政府提供のデジタル</a:t>
            </a:r>
            <a:r>
              <a:rPr kumimoji="1" lang="en-US" altLang="ja-JP" sz="1200" dirty="0">
                <a:solidFill>
                  <a:schemeClr val="tx1"/>
                </a:solidFill>
              </a:rPr>
              <a:t>ID</a:t>
            </a:r>
            <a:r>
              <a:rPr kumimoji="1" lang="ja-JP" altLang="en-US" sz="1200" dirty="0">
                <a:solidFill>
                  <a:schemeClr val="tx1"/>
                </a:solidFill>
              </a:rPr>
              <a:t>サービスの改善を図る中で</a:t>
            </a:r>
            <a:r>
              <a:rPr kumimoji="1" lang="en-US" altLang="ja-JP" sz="1200" dirty="0">
                <a:solidFill>
                  <a:schemeClr val="tx1"/>
                </a:solidFill>
              </a:rPr>
              <a:t>SSI</a:t>
            </a:r>
            <a:r>
              <a:rPr kumimoji="1" lang="ja-JP" altLang="en-US" sz="1200" dirty="0">
                <a:solidFill>
                  <a:schemeClr val="tx1"/>
                </a:solidFill>
              </a:rPr>
              <a:t>／</a:t>
            </a:r>
            <a:r>
              <a:rPr kumimoji="1" lang="en-US" altLang="ja-JP" sz="1200" dirty="0">
                <a:solidFill>
                  <a:schemeClr val="tx1"/>
                </a:solidFill>
              </a:rPr>
              <a:t>DID</a:t>
            </a:r>
            <a:r>
              <a:rPr kumimoji="1" lang="ja-JP" altLang="en-US" sz="1200" dirty="0">
                <a:solidFill>
                  <a:schemeClr val="tx1"/>
                </a:solidFill>
              </a:rPr>
              <a:t>に関連したアプローチが見られる</a:t>
            </a:r>
            <a:endParaRPr kumimoji="1" lang="en-US" altLang="ja-JP" sz="1200" dirty="0">
              <a:solidFill>
                <a:schemeClr val="tx1"/>
              </a:solidFill>
            </a:endParaRPr>
          </a:p>
        </p:txBody>
      </p:sp>
      <p:sp>
        <p:nvSpPr>
          <p:cNvPr id="19" name="正方形/長方形 18"/>
          <p:cNvSpPr/>
          <p:nvPr/>
        </p:nvSpPr>
        <p:spPr>
          <a:xfrm>
            <a:off x="331788" y="5172706"/>
            <a:ext cx="9242724" cy="1427134"/>
          </a:xfrm>
          <a:prstGeom prst="rect">
            <a:avLst/>
          </a:prstGeom>
          <a:noFill/>
          <a:ln w="12700">
            <a:solidFill>
              <a:schemeClr val="accent4"/>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285750" indent="-285750">
              <a:buFont typeface="Arial" panose="020B0604020202020204" pitchFamily="34" charset="0"/>
              <a:buChar char="•"/>
            </a:pPr>
            <a:endParaRPr lang="en-US" altLang="ja-JP" sz="1400" dirty="0">
              <a:solidFill>
                <a:schemeClr val="tx1"/>
              </a:solidFill>
            </a:endParaRPr>
          </a:p>
          <a:p>
            <a:pPr marL="285750" indent="-285750">
              <a:buFont typeface="Arial" panose="020B0604020202020204" pitchFamily="34" charset="0"/>
              <a:buChar char="•"/>
            </a:pPr>
            <a:r>
              <a:rPr lang="ja-JP" altLang="en-US" sz="1400" dirty="0">
                <a:solidFill>
                  <a:schemeClr val="tx1"/>
                </a:solidFill>
              </a:rPr>
              <a:t>統一的な識別制度を使用し、それを基盤としたデジタル</a:t>
            </a:r>
            <a:r>
              <a:rPr lang="en-US" altLang="ja-JP" sz="1400" dirty="0">
                <a:solidFill>
                  <a:schemeClr val="tx1"/>
                </a:solidFill>
              </a:rPr>
              <a:t>ID</a:t>
            </a:r>
            <a:r>
              <a:rPr lang="ja-JP" altLang="en-US" sz="1400" dirty="0">
                <a:solidFill>
                  <a:schemeClr val="tx1"/>
                </a:solidFill>
              </a:rPr>
              <a:t>サービスを政府主導で提供している</a:t>
            </a:r>
            <a:endParaRPr lang="en-US" altLang="ja-JP" sz="1400" dirty="0">
              <a:solidFill>
                <a:schemeClr val="tx1"/>
              </a:solidFill>
            </a:endParaRPr>
          </a:p>
          <a:p>
            <a:pPr marL="285750" indent="-285750">
              <a:buFont typeface="Arial" panose="020B0604020202020204" pitchFamily="34" charset="0"/>
              <a:buChar char="•"/>
            </a:pPr>
            <a:r>
              <a:rPr lang="ja-JP" altLang="en-US" sz="1400" dirty="0">
                <a:solidFill>
                  <a:schemeClr val="tx1"/>
                </a:solidFill>
              </a:rPr>
              <a:t>フレームワークや法律によって細部の枠組みや要件を定めることは無く、デジタル</a:t>
            </a:r>
            <a:r>
              <a:rPr lang="en-US" altLang="ja-JP" sz="1400" dirty="0">
                <a:solidFill>
                  <a:schemeClr val="tx1"/>
                </a:solidFill>
              </a:rPr>
              <a:t>ID</a:t>
            </a:r>
            <a:r>
              <a:rPr lang="ja-JP" altLang="en-US" sz="1400" dirty="0">
                <a:solidFill>
                  <a:schemeClr val="tx1"/>
                </a:solidFill>
              </a:rPr>
              <a:t>活用に係る国の指針をレイヤー構造で概念化するにとどまっている</a:t>
            </a:r>
            <a:endParaRPr lang="en-US" altLang="ja-JP" sz="1400" dirty="0">
              <a:solidFill>
                <a:schemeClr val="tx1"/>
              </a:solidFill>
            </a:endParaRPr>
          </a:p>
          <a:p>
            <a:pPr marL="285750" indent="-285750">
              <a:buFont typeface="Arial" panose="020B0604020202020204" pitchFamily="34" charset="0"/>
              <a:buChar char="•"/>
            </a:pPr>
            <a:r>
              <a:rPr lang="ja-JP" altLang="en-US" sz="1400" dirty="0">
                <a:solidFill>
                  <a:schemeClr val="tx1"/>
                </a:solidFill>
              </a:rPr>
              <a:t>既存の政府提供のデジタル</a:t>
            </a:r>
            <a:r>
              <a:rPr lang="en-US" altLang="ja-JP" sz="1400" dirty="0">
                <a:solidFill>
                  <a:schemeClr val="tx1"/>
                </a:solidFill>
              </a:rPr>
              <a:t>ID</a:t>
            </a:r>
            <a:r>
              <a:rPr lang="ja-JP" altLang="en-US" sz="1400" dirty="0">
                <a:solidFill>
                  <a:schemeClr val="tx1"/>
                </a:solidFill>
              </a:rPr>
              <a:t>サービスの改善を図る中で</a:t>
            </a:r>
            <a:r>
              <a:rPr lang="en-US" altLang="ja-JP" sz="1400" dirty="0">
                <a:solidFill>
                  <a:schemeClr val="tx1"/>
                </a:solidFill>
              </a:rPr>
              <a:t>SSI</a:t>
            </a:r>
            <a:r>
              <a:rPr lang="ja-JP" altLang="en-US" sz="1400" dirty="0">
                <a:solidFill>
                  <a:schemeClr val="tx1"/>
                </a:solidFill>
              </a:rPr>
              <a:t>／</a:t>
            </a:r>
            <a:r>
              <a:rPr lang="en-US" altLang="ja-JP" sz="1400" dirty="0">
                <a:solidFill>
                  <a:schemeClr val="tx1"/>
                </a:solidFill>
              </a:rPr>
              <a:t>DID</a:t>
            </a:r>
            <a:r>
              <a:rPr lang="ja-JP" altLang="en-US" sz="1400" dirty="0">
                <a:solidFill>
                  <a:schemeClr val="tx1"/>
                </a:solidFill>
              </a:rPr>
              <a:t>に関連したアプローチを行っている</a:t>
            </a:r>
            <a:endParaRPr lang="en-US" altLang="ja-JP" sz="1400" dirty="0">
              <a:solidFill>
                <a:schemeClr val="tx1"/>
              </a:solidFill>
            </a:endParaRPr>
          </a:p>
        </p:txBody>
      </p:sp>
      <p:sp>
        <p:nvSpPr>
          <p:cNvPr id="20" name="正方形/長方形 19"/>
          <p:cNvSpPr/>
          <p:nvPr/>
        </p:nvSpPr>
        <p:spPr>
          <a:xfrm>
            <a:off x="331489" y="5172706"/>
            <a:ext cx="1993131" cy="259177"/>
          </a:xfrm>
          <a:prstGeom prst="rect">
            <a:avLst/>
          </a:prstGeom>
          <a:solidFill>
            <a:srgbClr val="C00000"/>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ja-JP" altLang="en-US" sz="1400" b="1" dirty="0">
                <a:solidFill>
                  <a:schemeClr val="bg1"/>
                </a:solidFill>
              </a:rPr>
              <a:t>デジタル</a:t>
            </a:r>
            <a:r>
              <a:rPr kumimoji="1" lang="en-US" altLang="ja-JP" sz="1400" b="1" dirty="0">
                <a:solidFill>
                  <a:schemeClr val="bg1"/>
                </a:solidFill>
              </a:rPr>
              <a:t>ID</a:t>
            </a:r>
            <a:r>
              <a:rPr kumimoji="1" lang="ja-JP" altLang="en-US" sz="1400" b="1" dirty="0">
                <a:solidFill>
                  <a:schemeClr val="bg1"/>
                </a:solidFill>
              </a:rPr>
              <a:t>政策の方向性</a:t>
            </a:r>
          </a:p>
        </p:txBody>
      </p:sp>
      <p:sp>
        <p:nvSpPr>
          <p:cNvPr id="21" name="正方形/長方形 20"/>
          <p:cNvSpPr/>
          <p:nvPr/>
        </p:nvSpPr>
        <p:spPr>
          <a:xfrm>
            <a:off x="331788" y="692150"/>
            <a:ext cx="6770761" cy="316698"/>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ja-JP" altLang="en-US" sz="1400" b="1" dirty="0">
                <a:solidFill>
                  <a:schemeClr val="bg1"/>
                </a:solidFill>
              </a:rPr>
              <a:t>調査結果</a:t>
            </a:r>
            <a:endParaRPr kumimoji="1" lang="ja-JP" altLang="en-US" sz="1400" b="1" dirty="0">
              <a:solidFill>
                <a:schemeClr val="bg1"/>
              </a:solidFill>
            </a:endParaRPr>
          </a:p>
        </p:txBody>
      </p:sp>
      <p:sp>
        <p:nvSpPr>
          <p:cNvPr id="23" name="正方形/長方形 22"/>
          <p:cNvSpPr/>
          <p:nvPr/>
        </p:nvSpPr>
        <p:spPr>
          <a:xfrm>
            <a:off x="7165420" y="692150"/>
            <a:ext cx="2404099" cy="316698"/>
          </a:xfrm>
          <a:prstGeom prst="rect">
            <a:avLst/>
          </a:prstGeom>
          <a:solidFill>
            <a:schemeClr val="accent1"/>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ja-JP" altLang="en-US" sz="1400" b="1" dirty="0">
                <a:solidFill>
                  <a:schemeClr val="bg1"/>
                </a:solidFill>
              </a:rPr>
              <a:t>結論</a:t>
            </a:r>
          </a:p>
        </p:txBody>
      </p:sp>
      <p:graphicFrame>
        <p:nvGraphicFramePr>
          <p:cNvPr id="22" name="表 21"/>
          <p:cNvGraphicFramePr>
            <a:graphicFrameLocks noGrp="1"/>
          </p:cNvGraphicFramePr>
          <p:nvPr>
            <p:extLst/>
          </p:nvPr>
        </p:nvGraphicFramePr>
        <p:xfrm>
          <a:off x="1582019" y="4340055"/>
          <a:ext cx="1008000" cy="742594"/>
        </p:xfrm>
        <a:graphic>
          <a:graphicData uri="http://schemas.openxmlformats.org/drawingml/2006/table">
            <a:tbl>
              <a:tblPr firstRow="1" bandRow="1">
                <a:tableStyleId>{5C22544A-7EE6-4342-B048-85BDC9FD1C3A}</a:tableStyleId>
              </a:tblPr>
              <a:tblGrid>
                <a:gridCol w="504000">
                  <a:extLst>
                    <a:ext uri="{9D8B030D-6E8A-4147-A177-3AD203B41FA5}">
                      <a16:colId xmlns:a16="http://schemas.microsoft.com/office/drawing/2014/main" val="2541855661"/>
                    </a:ext>
                  </a:extLst>
                </a:gridCol>
                <a:gridCol w="504000">
                  <a:extLst>
                    <a:ext uri="{9D8B030D-6E8A-4147-A177-3AD203B41FA5}">
                      <a16:colId xmlns:a16="http://schemas.microsoft.com/office/drawing/2014/main" val="2261580767"/>
                    </a:ext>
                  </a:extLst>
                </a:gridCol>
              </a:tblGrid>
              <a:tr h="742594">
                <a:tc>
                  <a:txBody>
                    <a:bodyPr/>
                    <a:lstStyle/>
                    <a:p>
                      <a:pPr algn="ctr"/>
                      <a:r>
                        <a:rPr kumimoji="1" lang="ja-JP" altLang="en-US" sz="1200" dirty="0">
                          <a:solidFill>
                            <a:schemeClr val="bg1"/>
                          </a:solidFill>
                        </a:rPr>
                        <a:t>件数</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90000"/>
                        <a:lumOff val="10000"/>
                      </a:schemeClr>
                    </a:solidFill>
                  </a:tcPr>
                </a:tc>
                <a:tc>
                  <a:txBody>
                    <a:bodyPr/>
                    <a:lstStyle/>
                    <a:p>
                      <a:pPr algn="ctr"/>
                      <a:r>
                        <a:rPr kumimoji="1" lang="en-US" altLang="ja-JP" sz="1200" b="0" dirty="0">
                          <a:solidFill>
                            <a:schemeClr val="tx1"/>
                          </a:solidFill>
                        </a:rPr>
                        <a:t>0</a:t>
                      </a:r>
                      <a:r>
                        <a:rPr kumimoji="1" lang="ja-JP" altLang="en-US" sz="1200" b="0" dirty="0">
                          <a:solidFill>
                            <a:schemeClr val="tx1"/>
                          </a:solidFill>
                        </a:rPr>
                        <a:t>件</a:t>
                      </a:r>
                    </a:p>
                  </a:txBody>
                  <a:tcPr anchor="ctr">
                    <a:lnL w="12700" cap="flat" cmpd="sng" algn="ctr">
                      <a:solidFill>
                        <a:schemeClr val="bg1"/>
                      </a:solidFill>
                      <a:prstDash val="solid"/>
                      <a:round/>
                      <a:headEnd type="none" w="med" len="med"/>
                      <a:tailEnd type="none" w="med" len="med"/>
                    </a:lnL>
                    <a:solidFill>
                      <a:schemeClr val="bg1">
                        <a:lumMod val="95000"/>
                      </a:schemeClr>
                    </a:solidFill>
                  </a:tcPr>
                </a:tc>
                <a:extLst>
                  <a:ext uri="{0D108BD9-81ED-4DB2-BD59-A6C34878D82A}">
                    <a16:rowId xmlns:a16="http://schemas.microsoft.com/office/drawing/2014/main" val="2045881120"/>
                  </a:ext>
                </a:extLst>
              </a:tr>
            </a:tbl>
          </a:graphicData>
        </a:graphic>
      </p:graphicFrame>
      <p:graphicFrame>
        <p:nvGraphicFramePr>
          <p:cNvPr id="25" name="表 24"/>
          <p:cNvGraphicFramePr>
            <a:graphicFrameLocks noGrp="1"/>
          </p:cNvGraphicFramePr>
          <p:nvPr>
            <p:extLst/>
          </p:nvPr>
        </p:nvGraphicFramePr>
        <p:xfrm>
          <a:off x="2623764" y="4331410"/>
          <a:ext cx="2497893" cy="742593"/>
        </p:xfrm>
        <a:graphic>
          <a:graphicData uri="http://schemas.openxmlformats.org/drawingml/2006/table">
            <a:tbl>
              <a:tblPr firstRow="1" bandRow="1">
                <a:tableStyleId>{5C22544A-7EE6-4342-B048-85BDC9FD1C3A}</a:tableStyleId>
              </a:tblPr>
              <a:tblGrid>
                <a:gridCol w="538008">
                  <a:extLst>
                    <a:ext uri="{9D8B030D-6E8A-4147-A177-3AD203B41FA5}">
                      <a16:colId xmlns:a16="http://schemas.microsoft.com/office/drawing/2014/main" val="2541855661"/>
                    </a:ext>
                  </a:extLst>
                </a:gridCol>
                <a:gridCol w="1959885">
                  <a:extLst>
                    <a:ext uri="{9D8B030D-6E8A-4147-A177-3AD203B41FA5}">
                      <a16:colId xmlns:a16="http://schemas.microsoft.com/office/drawing/2014/main" val="2261580767"/>
                    </a:ext>
                  </a:extLst>
                </a:gridCol>
              </a:tblGrid>
              <a:tr h="742593">
                <a:tc>
                  <a:txBody>
                    <a:bodyPr/>
                    <a:lstStyle/>
                    <a:p>
                      <a:pPr algn="l"/>
                      <a:r>
                        <a:rPr kumimoji="1" lang="ja-JP" altLang="en-US" sz="1200" dirty="0"/>
                        <a:t>分野</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90000"/>
                        <a:lumOff val="10000"/>
                      </a:schemeClr>
                    </a:solidFill>
                  </a:tcPr>
                </a:tc>
                <a:tc>
                  <a:txBody>
                    <a:bodyPr/>
                    <a:lstStyle/>
                    <a:p>
                      <a:pPr algn="l"/>
                      <a:r>
                        <a:rPr kumimoji="1" lang="ja-JP" altLang="en-US" sz="1200" b="0" dirty="0" err="1">
                          <a:solidFill>
                            <a:schemeClr val="tx1"/>
                          </a:solidFill>
                        </a:rPr>
                        <a:t>ー</a:t>
                      </a:r>
                      <a:endParaRPr kumimoji="1" lang="ja-JP" altLang="en-US" sz="1200" b="0" dirty="0">
                        <a:solidFill>
                          <a:schemeClr val="tx1"/>
                        </a:solidFill>
                      </a:endParaRPr>
                    </a:p>
                  </a:txBody>
                  <a:tcPr anchor="ctr">
                    <a:lnL w="12700" cap="flat" cmpd="sng" algn="ctr">
                      <a:solidFill>
                        <a:schemeClr val="bg1"/>
                      </a:solidFill>
                      <a:prstDash val="solid"/>
                      <a:round/>
                      <a:headEnd type="none" w="med" len="med"/>
                      <a:tailEnd type="none" w="med" len="med"/>
                    </a:lnL>
                    <a:solidFill>
                      <a:schemeClr val="bg1">
                        <a:lumMod val="95000"/>
                      </a:schemeClr>
                    </a:solidFill>
                  </a:tcPr>
                </a:tc>
                <a:extLst>
                  <a:ext uri="{0D108BD9-81ED-4DB2-BD59-A6C34878D82A}">
                    <a16:rowId xmlns:a16="http://schemas.microsoft.com/office/drawing/2014/main" val="2045881120"/>
                  </a:ext>
                </a:extLst>
              </a:tr>
            </a:tbl>
          </a:graphicData>
        </a:graphic>
      </p:graphicFrame>
      <p:graphicFrame>
        <p:nvGraphicFramePr>
          <p:cNvPr id="26" name="表 25"/>
          <p:cNvGraphicFramePr>
            <a:graphicFrameLocks noGrp="1"/>
          </p:cNvGraphicFramePr>
          <p:nvPr>
            <p:extLst/>
          </p:nvPr>
        </p:nvGraphicFramePr>
        <p:xfrm>
          <a:off x="5177575" y="4331410"/>
          <a:ext cx="1908000" cy="717064"/>
        </p:xfrm>
        <a:graphic>
          <a:graphicData uri="http://schemas.openxmlformats.org/drawingml/2006/table">
            <a:tbl>
              <a:tblPr firstRow="1" bandRow="1">
                <a:tableStyleId>{5C22544A-7EE6-4342-B048-85BDC9FD1C3A}</a:tableStyleId>
              </a:tblPr>
              <a:tblGrid>
                <a:gridCol w="684000">
                  <a:extLst>
                    <a:ext uri="{9D8B030D-6E8A-4147-A177-3AD203B41FA5}">
                      <a16:colId xmlns:a16="http://schemas.microsoft.com/office/drawing/2014/main" val="2541855661"/>
                    </a:ext>
                  </a:extLst>
                </a:gridCol>
                <a:gridCol w="1224000">
                  <a:extLst>
                    <a:ext uri="{9D8B030D-6E8A-4147-A177-3AD203B41FA5}">
                      <a16:colId xmlns:a16="http://schemas.microsoft.com/office/drawing/2014/main" val="2261580767"/>
                    </a:ext>
                  </a:extLst>
                </a:gridCol>
              </a:tblGrid>
              <a:tr h="717064">
                <a:tc>
                  <a:txBody>
                    <a:bodyPr/>
                    <a:lstStyle/>
                    <a:p>
                      <a:pPr algn="ctr"/>
                      <a:r>
                        <a:rPr kumimoji="1" lang="ja-JP" altLang="en-US" sz="1200" dirty="0"/>
                        <a:t>フェーズ</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90000"/>
                        <a:lumOff val="10000"/>
                      </a:schemeClr>
                    </a:solidFill>
                  </a:tcPr>
                </a:tc>
                <a:tc>
                  <a:txBody>
                    <a:bodyPr/>
                    <a:lstStyle/>
                    <a:p>
                      <a:pPr algn="l"/>
                      <a:r>
                        <a:rPr kumimoji="1" lang="ja-JP" altLang="en-US" sz="1200" b="0" dirty="0">
                          <a:solidFill>
                            <a:schemeClr val="tx1"/>
                          </a:solidFill>
                        </a:rPr>
                        <a:t>コンセプト ：</a:t>
                      </a:r>
                      <a:r>
                        <a:rPr kumimoji="1" lang="en-US" altLang="ja-JP" sz="1200" b="0" dirty="0">
                          <a:solidFill>
                            <a:schemeClr val="tx1"/>
                          </a:solidFill>
                        </a:rPr>
                        <a:t>0</a:t>
                      </a:r>
                      <a:r>
                        <a:rPr kumimoji="1" lang="ja-JP" altLang="en-US" sz="1200" b="0" dirty="0">
                          <a:solidFill>
                            <a:schemeClr val="tx1"/>
                          </a:solidFill>
                        </a:rPr>
                        <a:t>件</a:t>
                      </a:r>
                      <a:endParaRPr kumimoji="1" lang="en-US" altLang="ja-JP" sz="1200" b="0" dirty="0">
                        <a:solidFill>
                          <a:schemeClr val="tx1"/>
                        </a:solidFill>
                      </a:endParaRPr>
                    </a:p>
                    <a:p>
                      <a:pPr algn="l"/>
                      <a:r>
                        <a:rPr kumimoji="1" lang="en-US" altLang="ja-JP" sz="1200" b="0" dirty="0" err="1">
                          <a:solidFill>
                            <a:schemeClr val="tx1"/>
                          </a:solidFill>
                        </a:rPr>
                        <a:t>PoC</a:t>
                      </a:r>
                      <a:r>
                        <a:rPr kumimoji="1" lang="ja-JP" altLang="en-US" sz="1200" b="0" dirty="0">
                          <a:solidFill>
                            <a:schemeClr val="tx1"/>
                          </a:solidFill>
                        </a:rPr>
                        <a:t>　　　：</a:t>
                      </a:r>
                      <a:r>
                        <a:rPr kumimoji="1" lang="en-US" altLang="ja-JP" sz="1200" b="0" dirty="0">
                          <a:solidFill>
                            <a:schemeClr val="tx1"/>
                          </a:solidFill>
                        </a:rPr>
                        <a:t>0</a:t>
                      </a:r>
                      <a:r>
                        <a:rPr kumimoji="1" lang="ja-JP" altLang="en-US" sz="1200" b="0" dirty="0">
                          <a:solidFill>
                            <a:schemeClr val="tx1"/>
                          </a:solidFill>
                        </a:rPr>
                        <a:t>件</a:t>
                      </a:r>
                      <a:endParaRPr kumimoji="1" lang="en-US" altLang="ja-JP" sz="1200" b="0" dirty="0">
                        <a:solidFill>
                          <a:schemeClr val="tx1"/>
                        </a:solidFill>
                      </a:endParaRPr>
                    </a:p>
                    <a:p>
                      <a:pPr algn="l"/>
                      <a:r>
                        <a:rPr kumimoji="1" lang="ja-JP" altLang="en-US" sz="1200" b="0" dirty="0">
                          <a:solidFill>
                            <a:schemeClr val="tx1"/>
                          </a:solidFill>
                        </a:rPr>
                        <a:t>実運用　</a:t>
                      </a:r>
                      <a:r>
                        <a:rPr kumimoji="1" lang="ja-JP" altLang="en-US" sz="1200" b="0" baseline="0" dirty="0">
                          <a:solidFill>
                            <a:schemeClr val="tx1"/>
                          </a:solidFill>
                        </a:rPr>
                        <a:t> </a:t>
                      </a:r>
                      <a:r>
                        <a:rPr kumimoji="1" lang="ja-JP" altLang="en-US" sz="1200" b="0" dirty="0">
                          <a:solidFill>
                            <a:schemeClr val="tx1"/>
                          </a:solidFill>
                        </a:rPr>
                        <a:t>：</a:t>
                      </a:r>
                      <a:r>
                        <a:rPr kumimoji="1" lang="en-US" altLang="ja-JP" sz="1200" b="0" dirty="0">
                          <a:solidFill>
                            <a:schemeClr val="tx1"/>
                          </a:solidFill>
                        </a:rPr>
                        <a:t>0</a:t>
                      </a:r>
                      <a:r>
                        <a:rPr kumimoji="1" lang="ja-JP" altLang="en-US" sz="1200" b="0" dirty="0">
                          <a:solidFill>
                            <a:schemeClr val="tx1"/>
                          </a:solidFill>
                        </a:rPr>
                        <a:t>件</a:t>
                      </a:r>
                    </a:p>
                  </a:txBody>
                  <a:tcPr anchor="ctr">
                    <a:lnL w="12700" cap="flat" cmpd="sng" algn="ctr">
                      <a:solidFill>
                        <a:schemeClr val="bg1"/>
                      </a:solidFill>
                      <a:prstDash val="solid"/>
                      <a:round/>
                      <a:headEnd type="none" w="med" len="med"/>
                      <a:tailEnd type="none" w="med" len="med"/>
                    </a:lnL>
                    <a:solidFill>
                      <a:schemeClr val="bg1">
                        <a:lumMod val="95000"/>
                      </a:schemeClr>
                    </a:solidFill>
                  </a:tcPr>
                </a:tc>
                <a:extLst>
                  <a:ext uri="{0D108BD9-81ED-4DB2-BD59-A6C34878D82A}">
                    <a16:rowId xmlns:a16="http://schemas.microsoft.com/office/drawing/2014/main" val="2045881120"/>
                  </a:ext>
                </a:extLst>
              </a:tr>
            </a:tbl>
          </a:graphicData>
        </a:graphic>
      </p:graphicFrame>
    </p:spTree>
    <p:extLst>
      <p:ext uri="{BB962C8B-B14F-4D97-AF65-F5344CB8AC3E}">
        <p14:creationId xmlns:p14="http://schemas.microsoft.com/office/powerpoint/2010/main" val="4294738831"/>
      </p:ext>
    </p:extLst>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タイトル 7"/>
          <p:cNvSpPr>
            <a:spLocks noGrp="1"/>
          </p:cNvSpPr>
          <p:nvPr>
            <p:ph type="title"/>
          </p:nvPr>
        </p:nvSpPr>
        <p:spPr>
          <a:xfrm>
            <a:off x="331490" y="164692"/>
            <a:ext cx="9243021" cy="497459"/>
          </a:xfrm>
        </p:spPr>
        <p:txBody>
          <a:bodyPr>
            <a:normAutofit fontScale="90000"/>
          </a:bodyPr>
          <a:lstStyle/>
          <a:p>
            <a:r>
              <a:rPr lang="en-US" altLang="ja-JP" sz="1100" dirty="0" smtClean="0">
                <a:solidFill>
                  <a:srgbClr val="002060"/>
                </a:solidFill>
              </a:rPr>
              <a:t>4.1</a:t>
            </a:r>
            <a:r>
              <a:rPr lang="ja-JP" altLang="en-US" sz="1100" dirty="0" smtClean="0">
                <a:solidFill>
                  <a:srgbClr val="002060"/>
                </a:solidFill>
              </a:rPr>
              <a:t>　調査</a:t>
            </a:r>
            <a:r>
              <a:rPr lang="ja-JP" altLang="en-US" sz="1100" dirty="0">
                <a:solidFill>
                  <a:srgbClr val="002060"/>
                </a:solidFill>
              </a:rPr>
              <a:t>テーマを総括した各国のデジタル</a:t>
            </a:r>
            <a:r>
              <a:rPr lang="en-US" altLang="ja-JP" sz="1100" dirty="0">
                <a:solidFill>
                  <a:srgbClr val="002060"/>
                </a:solidFill>
              </a:rPr>
              <a:t>ID</a:t>
            </a:r>
            <a:r>
              <a:rPr lang="ja-JP" altLang="en-US" sz="1100" dirty="0">
                <a:solidFill>
                  <a:srgbClr val="002060"/>
                </a:solidFill>
              </a:rPr>
              <a:t>政策の方向性</a:t>
            </a:r>
            <a:r>
              <a:rPr lang="en-US" altLang="ja-JP" sz="1400" b="1" spc="0" dirty="0">
                <a:solidFill>
                  <a:srgbClr val="002060"/>
                </a:solidFill>
              </a:rPr>
              <a:t/>
            </a:r>
            <a:br>
              <a:rPr lang="en-US" altLang="ja-JP" sz="1400" b="1" spc="0" dirty="0">
                <a:solidFill>
                  <a:srgbClr val="002060"/>
                </a:solidFill>
              </a:rPr>
            </a:br>
            <a:r>
              <a:rPr lang="ja-JP" altLang="en-US" sz="2000" dirty="0">
                <a:solidFill>
                  <a:srgbClr val="002060"/>
                </a:solidFill>
              </a:rPr>
              <a:t>インド</a:t>
            </a:r>
            <a:endParaRPr lang="ja-JP" altLang="en-US" sz="4000" b="1" spc="0" dirty="0">
              <a:solidFill>
                <a:srgbClr val="002060"/>
              </a:solidFill>
            </a:endParaRPr>
          </a:p>
        </p:txBody>
      </p:sp>
      <p:sp>
        <p:nvSpPr>
          <p:cNvPr id="5" name="正方形/長方形 4"/>
          <p:cNvSpPr/>
          <p:nvPr/>
        </p:nvSpPr>
        <p:spPr>
          <a:xfrm>
            <a:off x="331788" y="1046824"/>
            <a:ext cx="1178035" cy="1122215"/>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zh-TW" altLang="en-US" sz="1400" b="1" dirty="0" smtClean="0">
                <a:solidFill>
                  <a:schemeClr val="bg1"/>
                </a:solidFill>
              </a:rPr>
              <a:t>共通識別番号</a:t>
            </a:r>
            <a:endParaRPr kumimoji="1" lang="en-US" altLang="ja-JP" sz="1400" b="1" dirty="0">
              <a:solidFill>
                <a:schemeClr val="bg1"/>
              </a:solidFill>
            </a:endParaRPr>
          </a:p>
          <a:p>
            <a:pPr algn="ctr"/>
            <a:r>
              <a:rPr lang="ja-JP" altLang="en-US" sz="1400" b="1" dirty="0">
                <a:solidFill>
                  <a:schemeClr val="bg1"/>
                </a:solidFill>
              </a:rPr>
              <a:t>デジタル</a:t>
            </a:r>
            <a:r>
              <a:rPr lang="en-US" altLang="ja-JP" sz="1400" b="1" dirty="0">
                <a:solidFill>
                  <a:schemeClr val="bg1"/>
                </a:solidFill>
              </a:rPr>
              <a:t>ID</a:t>
            </a:r>
            <a:endParaRPr kumimoji="1" lang="ja-JP" altLang="en-US" sz="1400" b="1" dirty="0">
              <a:solidFill>
                <a:schemeClr val="bg1"/>
              </a:solidFill>
            </a:endParaRPr>
          </a:p>
        </p:txBody>
      </p:sp>
      <p:sp>
        <p:nvSpPr>
          <p:cNvPr id="7" name="正方形/長方形 6"/>
          <p:cNvSpPr/>
          <p:nvPr/>
        </p:nvSpPr>
        <p:spPr>
          <a:xfrm>
            <a:off x="331489" y="2213473"/>
            <a:ext cx="1178035" cy="1351973"/>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ja-JP" altLang="en-US" sz="1400" b="1" dirty="0">
                <a:solidFill>
                  <a:schemeClr val="bg1"/>
                </a:solidFill>
              </a:rPr>
              <a:t>トラスト</a:t>
            </a:r>
            <a:endParaRPr kumimoji="1" lang="en-US" altLang="ja-JP" sz="1400" b="1" dirty="0">
              <a:solidFill>
                <a:schemeClr val="bg1"/>
              </a:solidFill>
            </a:endParaRPr>
          </a:p>
          <a:p>
            <a:pPr algn="ctr"/>
            <a:r>
              <a:rPr kumimoji="1" lang="ja-JP" altLang="en-US" sz="1400" b="1" dirty="0">
                <a:solidFill>
                  <a:schemeClr val="bg1"/>
                </a:solidFill>
              </a:rPr>
              <a:t>フレームワーク</a:t>
            </a:r>
            <a:endParaRPr kumimoji="1" lang="en-US" altLang="ja-JP" sz="1400" b="1" dirty="0">
              <a:solidFill>
                <a:schemeClr val="bg1"/>
              </a:solidFill>
            </a:endParaRPr>
          </a:p>
          <a:p>
            <a:pPr algn="ctr"/>
            <a:r>
              <a:rPr lang="ja-JP" altLang="en-US" sz="1400" b="1" dirty="0">
                <a:solidFill>
                  <a:schemeClr val="bg1"/>
                </a:solidFill>
              </a:rPr>
              <a:t>の策定状況</a:t>
            </a:r>
            <a:endParaRPr kumimoji="1" lang="ja-JP" altLang="en-US" sz="1400" b="1" dirty="0">
              <a:solidFill>
                <a:schemeClr val="bg1"/>
              </a:solidFill>
            </a:endParaRPr>
          </a:p>
        </p:txBody>
      </p:sp>
      <p:sp>
        <p:nvSpPr>
          <p:cNvPr id="9" name="正方形/長方形 8"/>
          <p:cNvSpPr/>
          <p:nvPr/>
        </p:nvSpPr>
        <p:spPr>
          <a:xfrm>
            <a:off x="331191" y="3609880"/>
            <a:ext cx="1178333" cy="1472769"/>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en-US" altLang="ja-JP" sz="1400" b="1" dirty="0">
                <a:solidFill>
                  <a:schemeClr val="bg1"/>
                </a:solidFill>
              </a:rPr>
              <a:t>SSI</a:t>
            </a:r>
            <a:r>
              <a:rPr kumimoji="1" lang="ja-JP" altLang="en-US" sz="1400" b="1" dirty="0">
                <a:solidFill>
                  <a:schemeClr val="bg1"/>
                </a:solidFill>
              </a:rPr>
              <a:t>／</a:t>
            </a:r>
            <a:r>
              <a:rPr kumimoji="1" lang="en-US" altLang="ja-JP" sz="1400" b="1" dirty="0">
                <a:solidFill>
                  <a:schemeClr val="bg1"/>
                </a:solidFill>
              </a:rPr>
              <a:t>DID</a:t>
            </a:r>
          </a:p>
          <a:p>
            <a:pPr algn="ctr"/>
            <a:r>
              <a:rPr kumimoji="1" lang="ja-JP" altLang="en-US" sz="1400" b="1" dirty="0">
                <a:solidFill>
                  <a:schemeClr val="bg1"/>
                </a:solidFill>
              </a:rPr>
              <a:t>に関する</a:t>
            </a:r>
            <a:endParaRPr kumimoji="1" lang="en-US" altLang="ja-JP" sz="1400" b="1" dirty="0">
              <a:solidFill>
                <a:schemeClr val="bg1"/>
              </a:solidFill>
            </a:endParaRPr>
          </a:p>
          <a:p>
            <a:pPr algn="ctr"/>
            <a:r>
              <a:rPr lang="ja-JP" altLang="en-US" sz="1400" b="1" dirty="0">
                <a:solidFill>
                  <a:schemeClr val="bg1"/>
                </a:solidFill>
              </a:rPr>
              <a:t>取り組み・</a:t>
            </a:r>
            <a:endParaRPr lang="en-US" altLang="ja-JP" sz="1400" b="1" dirty="0">
              <a:solidFill>
                <a:schemeClr val="bg1"/>
              </a:solidFill>
            </a:endParaRPr>
          </a:p>
          <a:p>
            <a:pPr algn="ctr"/>
            <a:r>
              <a:rPr lang="ja-JP" altLang="en-US" sz="1400" b="1" dirty="0">
                <a:solidFill>
                  <a:schemeClr val="bg1"/>
                </a:solidFill>
              </a:rPr>
              <a:t>ユースケース</a:t>
            </a:r>
            <a:endParaRPr kumimoji="1" lang="ja-JP" altLang="en-US" sz="1400" b="1" baseline="30000" dirty="0">
              <a:solidFill>
                <a:schemeClr val="bg1"/>
              </a:solidFill>
            </a:endParaRPr>
          </a:p>
        </p:txBody>
      </p:sp>
      <p:sp>
        <p:nvSpPr>
          <p:cNvPr id="10" name="正方形/長方形 9"/>
          <p:cNvSpPr/>
          <p:nvPr/>
        </p:nvSpPr>
        <p:spPr>
          <a:xfrm>
            <a:off x="1582019" y="1046825"/>
            <a:ext cx="5520530" cy="1122214"/>
          </a:xfrm>
          <a:prstGeom prst="rect">
            <a:avLst/>
          </a:prstGeom>
          <a:noFill/>
          <a:ln w="12700">
            <a:solidFill>
              <a:schemeClr val="accent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171450" lvl="0" indent="-171450" defTabSz="609559">
              <a:buFont typeface="Arial" panose="020B0604020202020204" pitchFamily="34" charset="0"/>
              <a:buChar char="•"/>
              <a:defRPr/>
            </a:pPr>
            <a:r>
              <a:rPr lang="en-US" altLang="ja-JP" sz="1200" dirty="0">
                <a:solidFill>
                  <a:srgbClr val="000000"/>
                </a:solidFill>
                <a:latin typeface="+mn-ea"/>
              </a:rPr>
              <a:t>2010</a:t>
            </a:r>
            <a:r>
              <a:rPr lang="ja-JP" altLang="en-US" sz="1200" dirty="0">
                <a:solidFill>
                  <a:srgbClr val="000000"/>
                </a:solidFill>
                <a:latin typeface="+mn-ea"/>
              </a:rPr>
              <a:t>年から顔写真、指紋、虹彩及び氏名住所などの登録と</a:t>
            </a:r>
            <a:r>
              <a:rPr lang="en-US" altLang="ja-JP" sz="1200" b="1" u="sng" dirty="0">
                <a:solidFill>
                  <a:schemeClr val="accent2">
                    <a:lumMod val="75000"/>
                    <a:lumOff val="25000"/>
                  </a:schemeClr>
                </a:solidFill>
                <a:latin typeface="+mn-ea"/>
              </a:rPr>
              <a:t>12</a:t>
            </a:r>
            <a:r>
              <a:rPr lang="ja-JP" altLang="en-US" sz="1200" b="1" u="sng" dirty="0">
                <a:solidFill>
                  <a:schemeClr val="accent2">
                    <a:lumMod val="75000"/>
                    <a:lumOff val="25000"/>
                  </a:schemeClr>
                </a:solidFill>
                <a:latin typeface="+mn-ea"/>
              </a:rPr>
              <a:t>桁の</a:t>
            </a:r>
            <a:r>
              <a:rPr lang="en-US" altLang="ja-JP" sz="1200" b="1" u="sng" dirty="0">
                <a:solidFill>
                  <a:schemeClr val="accent2">
                    <a:lumMod val="75000"/>
                    <a:lumOff val="25000"/>
                  </a:schemeClr>
                </a:solidFill>
                <a:latin typeface="+mn-ea"/>
              </a:rPr>
              <a:t>ID</a:t>
            </a:r>
            <a:r>
              <a:rPr lang="ja-JP" altLang="en-US" sz="1200" b="1" u="sng" dirty="0">
                <a:solidFill>
                  <a:schemeClr val="accent2">
                    <a:lumMod val="75000"/>
                    <a:lumOff val="25000"/>
                  </a:schemeClr>
                </a:solidFill>
                <a:latin typeface="+mn-ea"/>
              </a:rPr>
              <a:t>番号（</a:t>
            </a:r>
            <a:r>
              <a:rPr lang="en-US" altLang="ja-JP" sz="1200" b="1" u="sng" dirty="0" err="1">
                <a:solidFill>
                  <a:schemeClr val="accent2">
                    <a:lumMod val="75000"/>
                    <a:lumOff val="25000"/>
                  </a:schemeClr>
                </a:solidFill>
                <a:latin typeface="+mn-ea"/>
              </a:rPr>
              <a:t>Aadhaar</a:t>
            </a:r>
            <a:r>
              <a:rPr lang="ja-JP" altLang="en-US" sz="1200" b="1" u="sng" dirty="0">
                <a:solidFill>
                  <a:schemeClr val="accent2">
                    <a:lumMod val="75000"/>
                    <a:lumOff val="25000"/>
                  </a:schemeClr>
                </a:solidFill>
                <a:latin typeface="+mn-ea"/>
              </a:rPr>
              <a:t>番号）を付与</a:t>
            </a:r>
            <a:r>
              <a:rPr lang="ja-JP" altLang="en-US" sz="1200" dirty="0">
                <a:solidFill>
                  <a:srgbClr val="000000"/>
                </a:solidFill>
                <a:latin typeface="+mn-ea"/>
              </a:rPr>
              <a:t>し、国民</a:t>
            </a:r>
            <a:r>
              <a:rPr lang="en-US" altLang="ja-JP" sz="1200" dirty="0">
                <a:solidFill>
                  <a:srgbClr val="000000"/>
                </a:solidFill>
                <a:latin typeface="+mn-ea"/>
              </a:rPr>
              <a:t>ID</a:t>
            </a:r>
            <a:r>
              <a:rPr lang="ja-JP" altLang="en-US" sz="1200" dirty="0">
                <a:solidFill>
                  <a:srgbClr val="000000"/>
                </a:solidFill>
                <a:latin typeface="+mn-ea"/>
              </a:rPr>
              <a:t>基盤である</a:t>
            </a:r>
            <a:r>
              <a:rPr lang="en-US" altLang="ja-JP" sz="1200" dirty="0" err="1">
                <a:solidFill>
                  <a:srgbClr val="000000"/>
                </a:solidFill>
                <a:latin typeface="+mn-ea"/>
              </a:rPr>
              <a:t>Aadhaar</a:t>
            </a:r>
            <a:r>
              <a:rPr lang="ja-JP" altLang="en-US" sz="1200" dirty="0">
                <a:solidFill>
                  <a:srgbClr val="000000"/>
                </a:solidFill>
                <a:latin typeface="+mn-ea"/>
              </a:rPr>
              <a:t>を構築している</a:t>
            </a:r>
            <a:endParaRPr lang="en-US" altLang="ja-JP" sz="1200" dirty="0">
              <a:solidFill>
                <a:srgbClr val="000000"/>
              </a:solidFill>
              <a:latin typeface="+mn-ea"/>
            </a:endParaRPr>
          </a:p>
          <a:p>
            <a:pPr marL="171450" indent="-171450" defTabSz="609559">
              <a:buFont typeface="Arial" panose="020B0604020202020204" pitchFamily="34" charset="0"/>
              <a:buChar char="•"/>
              <a:defRPr/>
            </a:pPr>
            <a:r>
              <a:rPr lang="en-US" altLang="ja-JP" sz="1200" dirty="0" err="1">
                <a:solidFill>
                  <a:srgbClr val="000000"/>
                </a:solidFill>
                <a:latin typeface="+mn-ea"/>
              </a:rPr>
              <a:t>Aadhaar</a:t>
            </a:r>
            <a:r>
              <a:rPr lang="ja-JP" altLang="en-US" sz="1200" dirty="0">
                <a:solidFill>
                  <a:srgbClr val="000000"/>
                </a:solidFill>
                <a:latin typeface="+mn-ea"/>
              </a:rPr>
              <a:t>を基盤として、行政機関や民間企業のシステムに</a:t>
            </a:r>
            <a:r>
              <a:rPr lang="en-US" altLang="ja-JP" sz="1200" b="1" u="sng" dirty="0" err="1">
                <a:solidFill>
                  <a:schemeClr val="accent2">
                    <a:lumMod val="75000"/>
                    <a:lumOff val="25000"/>
                  </a:schemeClr>
                </a:solidFill>
                <a:latin typeface="+mn-ea"/>
              </a:rPr>
              <a:t>Aadhaar</a:t>
            </a:r>
            <a:r>
              <a:rPr lang="ja-JP" altLang="en-US" sz="1200" b="1" u="sng" dirty="0">
                <a:solidFill>
                  <a:schemeClr val="accent2">
                    <a:lumMod val="75000"/>
                    <a:lumOff val="25000"/>
                  </a:schemeClr>
                </a:solidFill>
                <a:latin typeface="+mn-ea"/>
              </a:rPr>
              <a:t>を接続するためのオープン</a:t>
            </a:r>
            <a:r>
              <a:rPr lang="en-US" altLang="ja-JP" sz="1200" b="1" u="sng" dirty="0">
                <a:solidFill>
                  <a:schemeClr val="accent2">
                    <a:lumMod val="75000"/>
                    <a:lumOff val="25000"/>
                  </a:schemeClr>
                </a:solidFill>
                <a:latin typeface="+mn-ea"/>
              </a:rPr>
              <a:t>API</a:t>
            </a:r>
            <a:r>
              <a:rPr lang="ja-JP" altLang="en-US" sz="1200" b="1" u="sng" dirty="0">
                <a:solidFill>
                  <a:schemeClr val="accent2">
                    <a:lumMod val="75000"/>
                    <a:lumOff val="25000"/>
                  </a:schemeClr>
                </a:solidFill>
                <a:latin typeface="+mn-ea"/>
              </a:rPr>
              <a:t>群を含めた国民</a:t>
            </a:r>
            <a:r>
              <a:rPr lang="en-US" altLang="ja-JP" sz="1200" b="1" u="sng" dirty="0">
                <a:solidFill>
                  <a:schemeClr val="accent2">
                    <a:lumMod val="75000"/>
                    <a:lumOff val="25000"/>
                  </a:schemeClr>
                </a:solidFill>
                <a:latin typeface="+mn-ea"/>
              </a:rPr>
              <a:t>ID</a:t>
            </a:r>
            <a:r>
              <a:rPr lang="ja-JP" altLang="en-US" sz="1200" b="1" u="sng" dirty="0">
                <a:solidFill>
                  <a:schemeClr val="accent2">
                    <a:lumMod val="75000"/>
                    <a:lumOff val="25000"/>
                  </a:schemeClr>
                </a:solidFill>
                <a:latin typeface="+mn-ea"/>
              </a:rPr>
              <a:t>基盤である</a:t>
            </a:r>
            <a:r>
              <a:rPr lang="en-US" altLang="ja-JP" sz="1200" b="1" u="sng" dirty="0">
                <a:solidFill>
                  <a:schemeClr val="accent2">
                    <a:lumMod val="75000"/>
                    <a:lumOff val="25000"/>
                  </a:schemeClr>
                </a:solidFill>
                <a:latin typeface="+mn-ea"/>
              </a:rPr>
              <a:t>India Stack</a:t>
            </a:r>
            <a:r>
              <a:rPr lang="ja-JP" altLang="en-US" sz="1200" b="1" u="sng" dirty="0">
                <a:solidFill>
                  <a:schemeClr val="accent2">
                    <a:lumMod val="75000"/>
                    <a:lumOff val="25000"/>
                  </a:schemeClr>
                </a:solidFill>
                <a:latin typeface="+mn-ea"/>
              </a:rPr>
              <a:t>が広範に活用</a:t>
            </a:r>
            <a:r>
              <a:rPr lang="ja-JP" altLang="en-US" sz="1200" dirty="0">
                <a:solidFill>
                  <a:srgbClr val="000000"/>
                </a:solidFill>
                <a:latin typeface="+mn-ea"/>
              </a:rPr>
              <a:t>されている </a:t>
            </a:r>
          </a:p>
        </p:txBody>
      </p:sp>
      <p:sp>
        <p:nvSpPr>
          <p:cNvPr id="12" name="正方形/長方形 11"/>
          <p:cNvSpPr/>
          <p:nvPr/>
        </p:nvSpPr>
        <p:spPr>
          <a:xfrm>
            <a:off x="1582019" y="2213474"/>
            <a:ext cx="5520530" cy="1351973"/>
          </a:xfrm>
          <a:prstGeom prst="rect">
            <a:avLst/>
          </a:prstGeom>
          <a:noFill/>
          <a:ln w="12700">
            <a:solidFill>
              <a:schemeClr val="accent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r>
              <a:rPr lang="en-US" altLang="ja-JP" sz="1200" b="1" u="sng" dirty="0">
                <a:solidFill>
                  <a:schemeClr val="tx1"/>
                </a:solidFill>
              </a:rPr>
              <a:t>India</a:t>
            </a:r>
            <a:r>
              <a:rPr lang="ja-JP" altLang="en-US" sz="1200" b="1" u="sng" dirty="0">
                <a:solidFill>
                  <a:schemeClr val="tx1"/>
                </a:solidFill>
              </a:rPr>
              <a:t> </a:t>
            </a:r>
            <a:r>
              <a:rPr lang="en-US" altLang="ja-JP" sz="1200" b="1" u="sng" dirty="0">
                <a:solidFill>
                  <a:schemeClr val="tx1"/>
                </a:solidFill>
              </a:rPr>
              <a:t>Stack</a:t>
            </a:r>
          </a:p>
          <a:p>
            <a:pPr marL="171450" indent="-171450">
              <a:buFont typeface="Arial" panose="020B0604020202020204" pitchFamily="34" charset="0"/>
              <a:buChar char="•"/>
            </a:pPr>
            <a:r>
              <a:rPr lang="ja-JP" altLang="en-US" sz="1200" b="1" u="sng" dirty="0">
                <a:solidFill>
                  <a:schemeClr val="accent2">
                    <a:lumMod val="75000"/>
                    <a:lumOff val="25000"/>
                  </a:schemeClr>
                </a:solidFill>
              </a:rPr>
              <a:t>デジタル</a:t>
            </a:r>
            <a:r>
              <a:rPr lang="en-US" altLang="ja-JP" sz="1200" b="1" u="sng" dirty="0">
                <a:solidFill>
                  <a:schemeClr val="accent2">
                    <a:lumMod val="75000"/>
                    <a:lumOff val="25000"/>
                  </a:schemeClr>
                </a:solidFill>
              </a:rPr>
              <a:t>ID</a:t>
            </a:r>
            <a:r>
              <a:rPr lang="ja-JP" altLang="en-US" sz="1200" b="1" u="sng" dirty="0">
                <a:solidFill>
                  <a:schemeClr val="accent2">
                    <a:lumMod val="75000"/>
                    <a:lumOff val="25000"/>
                  </a:schemeClr>
                </a:solidFill>
              </a:rPr>
              <a:t>活用に係る国の指針を概念化したものであり、</a:t>
            </a:r>
            <a:r>
              <a:rPr lang="en-US" altLang="ja-JP" sz="1200" b="1" u="sng" dirty="0" err="1">
                <a:solidFill>
                  <a:schemeClr val="accent2">
                    <a:lumMod val="75000"/>
                    <a:lumOff val="25000"/>
                  </a:schemeClr>
                </a:solidFill>
              </a:rPr>
              <a:t>Aadhaar</a:t>
            </a:r>
            <a:r>
              <a:rPr lang="ja-JP" altLang="en-US" sz="1200" b="1" u="sng" dirty="0">
                <a:solidFill>
                  <a:schemeClr val="accent2">
                    <a:lumMod val="75000"/>
                    <a:lumOff val="25000"/>
                  </a:schemeClr>
                </a:solidFill>
              </a:rPr>
              <a:t>の活用、</a:t>
            </a:r>
            <a:r>
              <a:rPr lang="en-US" altLang="ja-JP" sz="1200" b="1" u="sng" dirty="0">
                <a:solidFill>
                  <a:schemeClr val="accent2">
                    <a:lumMod val="75000"/>
                    <a:lumOff val="25000"/>
                  </a:schemeClr>
                </a:solidFill>
              </a:rPr>
              <a:t>API</a:t>
            </a:r>
            <a:r>
              <a:rPr lang="ja-JP" altLang="en-US" sz="1200" b="1" u="sng" dirty="0">
                <a:solidFill>
                  <a:schemeClr val="accent2">
                    <a:lumMod val="75000"/>
                    <a:lumOff val="25000"/>
                  </a:schemeClr>
                </a:solidFill>
              </a:rPr>
              <a:t>による接続が前提</a:t>
            </a:r>
            <a:r>
              <a:rPr lang="ja-JP" altLang="en-US" sz="1200" dirty="0">
                <a:solidFill>
                  <a:schemeClr val="tx1"/>
                </a:solidFill>
              </a:rPr>
              <a:t>となっている</a:t>
            </a:r>
          </a:p>
          <a:p>
            <a:pPr marL="171450" indent="-171450">
              <a:buFont typeface="Arial" panose="020B0604020202020204" pitchFamily="34" charset="0"/>
              <a:buChar char="•"/>
            </a:pPr>
            <a:r>
              <a:rPr lang="ja-JP" altLang="en-US" sz="1200" dirty="0">
                <a:solidFill>
                  <a:schemeClr val="tx1"/>
                </a:solidFill>
              </a:rPr>
              <a:t>法的強制力や認定制度は無く、</a:t>
            </a:r>
            <a:r>
              <a:rPr lang="en-US" altLang="ja-JP" sz="1200" b="1" u="sng" dirty="0" err="1">
                <a:solidFill>
                  <a:schemeClr val="accent2">
                    <a:lumMod val="75000"/>
                    <a:lumOff val="25000"/>
                  </a:schemeClr>
                </a:solidFill>
              </a:rPr>
              <a:t>Aadhaar</a:t>
            </a:r>
            <a:r>
              <a:rPr lang="ja-JP" altLang="en-US" sz="1200" b="1" u="sng" dirty="0">
                <a:solidFill>
                  <a:schemeClr val="accent2">
                    <a:lumMod val="75000"/>
                    <a:lumOff val="25000"/>
                  </a:schemeClr>
                </a:solidFill>
              </a:rPr>
              <a:t>を基盤として、</a:t>
            </a:r>
            <a:r>
              <a:rPr lang="en-US" altLang="ja-JP" sz="1200" b="1" u="sng" dirty="0">
                <a:solidFill>
                  <a:schemeClr val="accent2">
                    <a:lumMod val="75000"/>
                    <a:lumOff val="25000"/>
                  </a:schemeClr>
                </a:solidFill>
              </a:rPr>
              <a:t>API</a:t>
            </a:r>
            <a:r>
              <a:rPr lang="ja-JP" altLang="en-US" sz="1200" b="1" u="sng" dirty="0">
                <a:solidFill>
                  <a:schemeClr val="accent2">
                    <a:lumMod val="75000"/>
                    <a:lumOff val="25000"/>
                  </a:schemeClr>
                </a:solidFill>
              </a:rPr>
              <a:t>で民間事業者・行政サービスと接続することで国民の金融包摂を図る</a:t>
            </a:r>
            <a:r>
              <a:rPr lang="ja-JP" altLang="en-US" sz="1200" dirty="0">
                <a:solidFill>
                  <a:schemeClr val="tx1"/>
                </a:solidFill>
              </a:rPr>
              <a:t>ことが示されて</a:t>
            </a:r>
            <a:r>
              <a:rPr lang="ja-JP" altLang="en-US" sz="1200" dirty="0" smtClean="0">
                <a:solidFill>
                  <a:schemeClr val="tx1"/>
                </a:solidFill>
              </a:rPr>
              <a:t>いる</a:t>
            </a:r>
            <a:endParaRPr lang="en-US" altLang="ja-JP" sz="1200" dirty="0" smtClean="0">
              <a:solidFill>
                <a:schemeClr val="tx1"/>
              </a:solidFill>
            </a:endParaRPr>
          </a:p>
          <a:p>
            <a:pPr marL="171450" indent="-171450">
              <a:buFont typeface="Arial" panose="020B0604020202020204" pitchFamily="34" charset="0"/>
              <a:buChar char="•"/>
            </a:pPr>
            <a:r>
              <a:rPr lang="en-US" altLang="ja-JP" sz="1200" dirty="0" err="1" smtClean="0">
                <a:solidFill>
                  <a:schemeClr val="tx1"/>
                </a:solidFill>
              </a:rPr>
              <a:t>Aadhaar</a:t>
            </a:r>
            <a:r>
              <a:rPr lang="ja-JP" altLang="en-US" sz="1200" dirty="0" smtClean="0">
                <a:solidFill>
                  <a:schemeClr val="tx1"/>
                </a:solidFill>
              </a:rPr>
              <a:t>は</a:t>
            </a:r>
            <a:r>
              <a:rPr lang="en-US" altLang="ja-JP" sz="1200" b="1" u="sng" dirty="0">
                <a:solidFill>
                  <a:schemeClr val="accent2">
                    <a:lumMod val="75000"/>
                    <a:lumOff val="25000"/>
                  </a:schemeClr>
                </a:solidFill>
              </a:rPr>
              <a:t>OIX</a:t>
            </a:r>
            <a:r>
              <a:rPr lang="ja-JP" altLang="en-US" sz="1200" b="1" u="sng" dirty="0">
                <a:solidFill>
                  <a:schemeClr val="accent2">
                    <a:lumMod val="75000"/>
                    <a:lumOff val="25000"/>
                  </a:schemeClr>
                </a:solidFill>
              </a:rPr>
              <a:t>の</a:t>
            </a:r>
            <a:r>
              <a:rPr lang="en-US" altLang="ja-JP" sz="1200" b="1" u="sng" dirty="0">
                <a:solidFill>
                  <a:schemeClr val="accent2">
                    <a:lumMod val="75000"/>
                    <a:lumOff val="25000"/>
                  </a:schemeClr>
                </a:solidFill>
              </a:rPr>
              <a:t>Trust Frameworks</a:t>
            </a:r>
            <a:r>
              <a:rPr lang="ja-JP" altLang="en-US" sz="1200" b="1" u="sng" dirty="0">
                <a:solidFill>
                  <a:schemeClr val="accent2">
                    <a:lumMod val="75000"/>
                    <a:lumOff val="25000"/>
                  </a:schemeClr>
                </a:solidFill>
              </a:rPr>
              <a:t> </a:t>
            </a:r>
            <a:r>
              <a:rPr lang="en-US" altLang="ja-JP" sz="1200" b="1" u="sng" dirty="0">
                <a:solidFill>
                  <a:schemeClr val="accent2">
                    <a:lumMod val="75000"/>
                    <a:lumOff val="25000"/>
                  </a:schemeClr>
                </a:solidFill>
              </a:rPr>
              <a:t>for Smart Digital ID</a:t>
            </a:r>
            <a:r>
              <a:rPr lang="ja-JP" altLang="en-US" sz="1200" b="1" u="sng" dirty="0" smtClean="0">
                <a:solidFill>
                  <a:schemeClr val="accent2">
                    <a:lumMod val="75000"/>
                    <a:lumOff val="25000"/>
                  </a:schemeClr>
                </a:solidFill>
              </a:rPr>
              <a:t>で参照</a:t>
            </a:r>
            <a:r>
              <a:rPr lang="ja-JP" altLang="en-US" sz="1200" dirty="0">
                <a:solidFill>
                  <a:schemeClr val="tx1"/>
                </a:solidFill>
              </a:rPr>
              <a:t>されている。</a:t>
            </a:r>
            <a:endParaRPr lang="en-US" altLang="ja-JP" sz="1200" dirty="0" smtClean="0">
              <a:solidFill>
                <a:schemeClr val="tx1"/>
              </a:solidFill>
            </a:endParaRPr>
          </a:p>
        </p:txBody>
      </p:sp>
      <p:sp>
        <p:nvSpPr>
          <p:cNvPr id="13" name="正方形/長方形 12"/>
          <p:cNvSpPr/>
          <p:nvPr/>
        </p:nvSpPr>
        <p:spPr>
          <a:xfrm>
            <a:off x="1582019" y="3611156"/>
            <a:ext cx="5520530" cy="695591"/>
          </a:xfrm>
          <a:prstGeom prst="rect">
            <a:avLst/>
          </a:prstGeom>
          <a:noFill/>
          <a:ln w="12700">
            <a:solidFill>
              <a:schemeClr val="accent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182563" indent="-182563">
              <a:buFont typeface="Arial" panose="020B0604020202020204" pitchFamily="34" charset="0"/>
              <a:buChar char="•"/>
            </a:pPr>
            <a:r>
              <a:rPr lang="en-US" altLang="ja-JP" sz="1200" dirty="0" err="1">
                <a:solidFill>
                  <a:schemeClr val="tx1"/>
                </a:solidFill>
                <a:latin typeface="+mn-ea"/>
              </a:rPr>
              <a:t>Aadhaar</a:t>
            </a:r>
            <a:r>
              <a:rPr lang="ja-JP" altLang="en-US" sz="1200" dirty="0">
                <a:solidFill>
                  <a:schemeClr val="tx1"/>
                </a:solidFill>
                <a:latin typeface="+mn-ea"/>
              </a:rPr>
              <a:t>の改善（</a:t>
            </a:r>
            <a:r>
              <a:rPr lang="en-US" altLang="ja-JP" sz="1200" dirty="0">
                <a:solidFill>
                  <a:schemeClr val="tx1"/>
                </a:solidFill>
                <a:latin typeface="+mn-ea"/>
              </a:rPr>
              <a:t>Aadhaar2.0</a:t>
            </a:r>
            <a:r>
              <a:rPr lang="ja-JP" altLang="en-US" sz="1200" dirty="0">
                <a:solidFill>
                  <a:schemeClr val="tx1"/>
                </a:solidFill>
                <a:latin typeface="+mn-ea"/>
              </a:rPr>
              <a:t>）において、</a:t>
            </a:r>
            <a:r>
              <a:rPr lang="ja-JP" altLang="en-US" sz="1200" b="1" u="sng" dirty="0">
                <a:solidFill>
                  <a:schemeClr val="accent2">
                    <a:lumMod val="75000"/>
                    <a:lumOff val="25000"/>
                  </a:schemeClr>
                </a:solidFill>
                <a:latin typeface="+mn-ea"/>
              </a:rPr>
              <a:t>分散型レベルのソリューションを構築するためのブロックチェーンの活用、ゼロ知識証明による選択的開示の検討</a:t>
            </a:r>
            <a:r>
              <a:rPr lang="ja-JP" altLang="en-US" sz="1200" dirty="0">
                <a:solidFill>
                  <a:schemeClr val="tx1"/>
                </a:solidFill>
                <a:latin typeface="+mn-ea"/>
              </a:rPr>
              <a:t>を行うとしている</a:t>
            </a:r>
            <a:endParaRPr kumimoji="1" lang="ja-JP" altLang="en-US" sz="1200" dirty="0">
              <a:solidFill>
                <a:schemeClr val="tx1"/>
              </a:solidFill>
            </a:endParaRPr>
          </a:p>
        </p:txBody>
      </p:sp>
      <p:sp>
        <p:nvSpPr>
          <p:cNvPr id="19" name="正方形/長方形 18"/>
          <p:cNvSpPr/>
          <p:nvPr/>
        </p:nvSpPr>
        <p:spPr>
          <a:xfrm>
            <a:off x="331787" y="5172706"/>
            <a:ext cx="9237434" cy="1427134"/>
          </a:xfrm>
          <a:prstGeom prst="rect">
            <a:avLst/>
          </a:prstGeom>
          <a:noFill/>
          <a:ln w="12700">
            <a:solidFill>
              <a:schemeClr val="accent4"/>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285750" indent="-285750">
              <a:buFont typeface="Arial" panose="020B0604020202020204" pitchFamily="34" charset="0"/>
              <a:buChar char="•"/>
            </a:pPr>
            <a:endParaRPr lang="en-US" altLang="ja-JP" sz="1400" dirty="0">
              <a:solidFill>
                <a:schemeClr val="tx1"/>
              </a:solidFill>
            </a:endParaRPr>
          </a:p>
          <a:p>
            <a:pPr marL="285750" indent="-285750">
              <a:buFont typeface="Arial" panose="020B0604020202020204" pitchFamily="34" charset="0"/>
              <a:buChar char="•"/>
            </a:pPr>
            <a:r>
              <a:rPr lang="ja-JP" altLang="en-US" sz="1400" dirty="0">
                <a:solidFill>
                  <a:schemeClr val="tx1"/>
                </a:solidFill>
              </a:rPr>
              <a:t>統一的な識別制度を使用し、それを基盤としたデジタル</a:t>
            </a:r>
            <a:r>
              <a:rPr lang="en-US" altLang="ja-JP" sz="1400" dirty="0">
                <a:solidFill>
                  <a:schemeClr val="tx1"/>
                </a:solidFill>
              </a:rPr>
              <a:t>ID</a:t>
            </a:r>
            <a:r>
              <a:rPr lang="ja-JP" altLang="en-US" sz="1400" dirty="0">
                <a:solidFill>
                  <a:schemeClr val="tx1"/>
                </a:solidFill>
              </a:rPr>
              <a:t>サービスを政府主導で提供している</a:t>
            </a:r>
            <a:endParaRPr lang="en-US" altLang="ja-JP" sz="1400" dirty="0">
              <a:solidFill>
                <a:schemeClr val="tx1"/>
              </a:solidFill>
            </a:endParaRPr>
          </a:p>
          <a:p>
            <a:pPr marL="285750" indent="-285750">
              <a:buFont typeface="Arial" panose="020B0604020202020204" pitchFamily="34" charset="0"/>
              <a:buChar char="•"/>
            </a:pPr>
            <a:r>
              <a:rPr lang="ja-JP" altLang="en-US" sz="1400" dirty="0">
                <a:solidFill>
                  <a:schemeClr val="tx1"/>
                </a:solidFill>
              </a:rPr>
              <a:t>フレームワークや法律によって細部の枠組みや要件を定めることは無く、デジタル</a:t>
            </a:r>
            <a:r>
              <a:rPr lang="en-US" altLang="ja-JP" sz="1400" dirty="0">
                <a:solidFill>
                  <a:schemeClr val="tx1"/>
                </a:solidFill>
              </a:rPr>
              <a:t>ID</a:t>
            </a:r>
            <a:r>
              <a:rPr lang="ja-JP" altLang="en-US" sz="1400" dirty="0">
                <a:solidFill>
                  <a:schemeClr val="tx1"/>
                </a:solidFill>
              </a:rPr>
              <a:t>活用に係る国の指針をレイヤー構造で概念化するにとどまっている</a:t>
            </a:r>
            <a:endParaRPr lang="en-US" altLang="ja-JP" sz="1400" dirty="0">
              <a:solidFill>
                <a:schemeClr val="tx1"/>
              </a:solidFill>
            </a:endParaRPr>
          </a:p>
          <a:p>
            <a:pPr marL="285750" indent="-285750">
              <a:buFont typeface="Arial" panose="020B0604020202020204" pitchFamily="34" charset="0"/>
              <a:buChar char="•"/>
            </a:pPr>
            <a:r>
              <a:rPr lang="ja-JP" altLang="en-US" sz="1400" dirty="0">
                <a:solidFill>
                  <a:schemeClr val="tx1"/>
                </a:solidFill>
              </a:rPr>
              <a:t>既存の政府提供のデジタル</a:t>
            </a:r>
            <a:r>
              <a:rPr lang="en-US" altLang="ja-JP" sz="1400" dirty="0">
                <a:solidFill>
                  <a:schemeClr val="tx1"/>
                </a:solidFill>
              </a:rPr>
              <a:t>ID</a:t>
            </a:r>
            <a:r>
              <a:rPr lang="ja-JP" altLang="en-US" sz="1400" dirty="0">
                <a:solidFill>
                  <a:schemeClr val="tx1"/>
                </a:solidFill>
              </a:rPr>
              <a:t>サービスの改善を図る中で</a:t>
            </a:r>
            <a:r>
              <a:rPr lang="en-US" altLang="ja-JP" sz="1400" dirty="0">
                <a:solidFill>
                  <a:schemeClr val="tx1"/>
                </a:solidFill>
              </a:rPr>
              <a:t>SSI</a:t>
            </a:r>
            <a:r>
              <a:rPr lang="ja-JP" altLang="en-US" sz="1400" dirty="0">
                <a:solidFill>
                  <a:schemeClr val="tx1"/>
                </a:solidFill>
              </a:rPr>
              <a:t>／</a:t>
            </a:r>
            <a:r>
              <a:rPr lang="en-US" altLang="ja-JP" sz="1400" dirty="0">
                <a:solidFill>
                  <a:schemeClr val="tx1"/>
                </a:solidFill>
              </a:rPr>
              <a:t>DID</a:t>
            </a:r>
            <a:r>
              <a:rPr lang="ja-JP" altLang="en-US" sz="1400" dirty="0">
                <a:solidFill>
                  <a:schemeClr val="tx1"/>
                </a:solidFill>
              </a:rPr>
              <a:t>に関連したアプローチを行っている</a:t>
            </a:r>
            <a:endParaRPr lang="en-US" altLang="ja-JP" sz="1400" dirty="0">
              <a:solidFill>
                <a:schemeClr val="tx1"/>
              </a:solidFill>
            </a:endParaRPr>
          </a:p>
        </p:txBody>
      </p:sp>
      <p:sp>
        <p:nvSpPr>
          <p:cNvPr id="20" name="正方形/長方形 19"/>
          <p:cNvSpPr/>
          <p:nvPr/>
        </p:nvSpPr>
        <p:spPr>
          <a:xfrm>
            <a:off x="331489" y="5172706"/>
            <a:ext cx="1993131" cy="259177"/>
          </a:xfrm>
          <a:prstGeom prst="rect">
            <a:avLst/>
          </a:prstGeom>
          <a:solidFill>
            <a:srgbClr val="C00000"/>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ja-JP" altLang="en-US" sz="1400" b="1" dirty="0">
                <a:solidFill>
                  <a:schemeClr val="bg1"/>
                </a:solidFill>
              </a:rPr>
              <a:t>デジタル</a:t>
            </a:r>
            <a:r>
              <a:rPr kumimoji="1" lang="en-US" altLang="ja-JP" sz="1400" b="1" dirty="0">
                <a:solidFill>
                  <a:schemeClr val="bg1"/>
                </a:solidFill>
              </a:rPr>
              <a:t>ID</a:t>
            </a:r>
            <a:r>
              <a:rPr kumimoji="1" lang="ja-JP" altLang="en-US" sz="1400" b="1" dirty="0">
                <a:solidFill>
                  <a:schemeClr val="bg1"/>
                </a:solidFill>
              </a:rPr>
              <a:t>政策の方向性</a:t>
            </a:r>
          </a:p>
        </p:txBody>
      </p:sp>
      <p:sp>
        <p:nvSpPr>
          <p:cNvPr id="21" name="正方形/長方形 20"/>
          <p:cNvSpPr/>
          <p:nvPr/>
        </p:nvSpPr>
        <p:spPr>
          <a:xfrm>
            <a:off x="331788" y="692150"/>
            <a:ext cx="6770761" cy="316698"/>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ja-JP" altLang="en-US" sz="1400" b="1" dirty="0">
                <a:solidFill>
                  <a:schemeClr val="bg1"/>
                </a:solidFill>
              </a:rPr>
              <a:t>調査結果</a:t>
            </a:r>
          </a:p>
        </p:txBody>
      </p:sp>
      <p:sp>
        <p:nvSpPr>
          <p:cNvPr id="23" name="正方形/長方形 22"/>
          <p:cNvSpPr/>
          <p:nvPr/>
        </p:nvSpPr>
        <p:spPr>
          <a:xfrm>
            <a:off x="7165420" y="692150"/>
            <a:ext cx="2403801" cy="316698"/>
          </a:xfrm>
          <a:prstGeom prst="rect">
            <a:avLst/>
          </a:prstGeom>
          <a:solidFill>
            <a:schemeClr val="accent1"/>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ja-JP" altLang="en-US" sz="1400" b="1" dirty="0">
                <a:solidFill>
                  <a:schemeClr val="bg1"/>
                </a:solidFill>
              </a:rPr>
              <a:t>結論</a:t>
            </a:r>
          </a:p>
        </p:txBody>
      </p:sp>
      <p:graphicFrame>
        <p:nvGraphicFramePr>
          <p:cNvPr id="22" name="表 21"/>
          <p:cNvGraphicFramePr>
            <a:graphicFrameLocks noGrp="1"/>
          </p:cNvGraphicFramePr>
          <p:nvPr>
            <p:extLst/>
          </p:nvPr>
        </p:nvGraphicFramePr>
        <p:xfrm>
          <a:off x="1582019" y="4340055"/>
          <a:ext cx="1008000" cy="742594"/>
        </p:xfrm>
        <a:graphic>
          <a:graphicData uri="http://schemas.openxmlformats.org/drawingml/2006/table">
            <a:tbl>
              <a:tblPr firstRow="1" bandRow="1">
                <a:tableStyleId>{5C22544A-7EE6-4342-B048-85BDC9FD1C3A}</a:tableStyleId>
              </a:tblPr>
              <a:tblGrid>
                <a:gridCol w="504000">
                  <a:extLst>
                    <a:ext uri="{9D8B030D-6E8A-4147-A177-3AD203B41FA5}">
                      <a16:colId xmlns:a16="http://schemas.microsoft.com/office/drawing/2014/main" val="2541855661"/>
                    </a:ext>
                  </a:extLst>
                </a:gridCol>
                <a:gridCol w="504000">
                  <a:extLst>
                    <a:ext uri="{9D8B030D-6E8A-4147-A177-3AD203B41FA5}">
                      <a16:colId xmlns:a16="http://schemas.microsoft.com/office/drawing/2014/main" val="2261580767"/>
                    </a:ext>
                  </a:extLst>
                </a:gridCol>
              </a:tblGrid>
              <a:tr h="742594">
                <a:tc>
                  <a:txBody>
                    <a:bodyPr/>
                    <a:lstStyle/>
                    <a:p>
                      <a:pPr algn="ctr"/>
                      <a:r>
                        <a:rPr kumimoji="1" lang="ja-JP" altLang="en-US" sz="1200" dirty="0">
                          <a:solidFill>
                            <a:schemeClr val="bg1"/>
                          </a:solidFill>
                        </a:rPr>
                        <a:t>件数</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90000"/>
                        <a:lumOff val="10000"/>
                      </a:schemeClr>
                    </a:solidFill>
                  </a:tcPr>
                </a:tc>
                <a:tc>
                  <a:txBody>
                    <a:bodyPr/>
                    <a:lstStyle/>
                    <a:p>
                      <a:pPr algn="ctr"/>
                      <a:r>
                        <a:rPr kumimoji="1" lang="en-US" altLang="ja-JP" sz="1200" b="0" dirty="0">
                          <a:solidFill>
                            <a:schemeClr val="tx1"/>
                          </a:solidFill>
                        </a:rPr>
                        <a:t>2</a:t>
                      </a:r>
                      <a:r>
                        <a:rPr kumimoji="1" lang="ja-JP" altLang="en-US" sz="1200" b="0" dirty="0">
                          <a:solidFill>
                            <a:schemeClr val="tx1"/>
                          </a:solidFill>
                        </a:rPr>
                        <a:t>件</a:t>
                      </a:r>
                    </a:p>
                  </a:txBody>
                  <a:tcPr anchor="ctr">
                    <a:lnL w="12700" cap="flat" cmpd="sng" algn="ctr">
                      <a:solidFill>
                        <a:schemeClr val="bg1"/>
                      </a:solidFill>
                      <a:prstDash val="solid"/>
                      <a:round/>
                      <a:headEnd type="none" w="med" len="med"/>
                      <a:tailEnd type="none" w="med" len="med"/>
                    </a:lnL>
                    <a:solidFill>
                      <a:schemeClr val="bg1">
                        <a:lumMod val="95000"/>
                      </a:schemeClr>
                    </a:solidFill>
                  </a:tcPr>
                </a:tc>
                <a:extLst>
                  <a:ext uri="{0D108BD9-81ED-4DB2-BD59-A6C34878D82A}">
                    <a16:rowId xmlns:a16="http://schemas.microsoft.com/office/drawing/2014/main" val="2045881120"/>
                  </a:ext>
                </a:extLst>
              </a:tr>
            </a:tbl>
          </a:graphicData>
        </a:graphic>
      </p:graphicFrame>
      <p:graphicFrame>
        <p:nvGraphicFramePr>
          <p:cNvPr id="25" name="表 24"/>
          <p:cNvGraphicFramePr>
            <a:graphicFrameLocks noGrp="1"/>
          </p:cNvGraphicFramePr>
          <p:nvPr>
            <p:extLst/>
          </p:nvPr>
        </p:nvGraphicFramePr>
        <p:xfrm>
          <a:off x="2623764" y="4331410"/>
          <a:ext cx="2497893" cy="742593"/>
        </p:xfrm>
        <a:graphic>
          <a:graphicData uri="http://schemas.openxmlformats.org/drawingml/2006/table">
            <a:tbl>
              <a:tblPr firstRow="1" bandRow="1">
                <a:tableStyleId>{5C22544A-7EE6-4342-B048-85BDC9FD1C3A}</a:tableStyleId>
              </a:tblPr>
              <a:tblGrid>
                <a:gridCol w="538008">
                  <a:extLst>
                    <a:ext uri="{9D8B030D-6E8A-4147-A177-3AD203B41FA5}">
                      <a16:colId xmlns:a16="http://schemas.microsoft.com/office/drawing/2014/main" val="2541855661"/>
                    </a:ext>
                  </a:extLst>
                </a:gridCol>
                <a:gridCol w="1959885">
                  <a:extLst>
                    <a:ext uri="{9D8B030D-6E8A-4147-A177-3AD203B41FA5}">
                      <a16:colId xmlns:a16="http://schemas.microsoft.com/office/drawing/2014/main" val="2261580767"/>
                    </a:ext>
                  </a:extLst>
                </a:gridCol>
              </a:tblGrid>
              <a:tr h="742593">
                <a:tc>
                  <a:txBody>
                    <a:bodyPr/>
                    <a:lstStyle/>
                    <a:p>
                      <a:pPr algn="l"/>
                      <a:r>
                        <a:rPr kumimoji="1" lang="ja-JP" altLang="en-US" sz="1200" dirty="0"/>
                        <a:t>分野</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90000"/>
                        <a:lumOff val="10000"/>
                      </a:schemeClr>
                    </a:solidFill>
                  </a:tcPr>
                </a:tc>
                <a:tc>
                  <a:txBody>
                    <a:bodyPr/>
                    <a:lstStyle/>
                    <a:p>
                      <a:pPr algn="l"/>
                      <a:r>
                        <a:rPr kumimoji="1" lang="ja-JP" altLang="en-US" sz="1200" b="0" dirty="0">
                          <a:solidFill>
                            <a:schemeClr val="tx1"/>
                          </a:solidFill>
                        </a:rPr>
                        <a:t>金融、医療、教育</a:t>
                      </a:r>
                      <a:endParaRPr kumimoji="1" lang="en-US" altLang="ja-JP" sz="1200" b="0" dirty="0">
                        <a:solidFill>
                          <a:schemeClr val="tx1"/>
                        </a:solidFill>
                      </a:endParaRPr>
                    </a:p>
                    <a:p>
                      <a:pPr algn="l"/>
                      <a:r>
                        <a:rPr kumimoji="1" lang="ja-JP" altLang="en-US" sz="1200" b="0" dirty="0">
                          <a:solidFill>
                            <a:schemeClr val="tx1"/>
                          </a:solidFill>
                        </a:rPr>
                        <a:t>（</a:t>
                      </a:r>
                      <a:r>
                        <a:rPr kumimoji="1" lang="en-US" altLang="ja-JP" sz="1200" b="0" dirty="0">
                          <a:solidFill>
                            <a:schemeClr val="tx1"/>
                          </a:solidFill>
                        </a:rPr>
                        <a:t>3/</a:t>
                      </a:r>
                      <a:r>
                        <a:rPr kumimoji="1" lang="ja-JP" altLang="en-US" sz="1200" b="0" dirty="0">
                          <a:solidFill>
                            <a:schemeClr val="tx1"/>
                          </a:solidFill>
                        </a:rPr>
                        <a:t>分野）</a:t>
                      </a:r>
                    </a:p>
                  </a:txBody>
                  <a:tcPr anchor="ctr">
                    <a:lnL w="12700" cap="flat" cmpd="sng" algn="ctr">
                      <a:solidFill>
                        <a:schemeClr val="bg1"/>
                      </a:solidFill>
                      <a:prstDash val="solid"/>
                      <a:round/>
                      <a:headEnd type="none" w="med" len="med"/>
                      <a:tailEnd type="none" w="med" len="med"/>
                    </a:lnL>
                    <a:solidFill>
                      <a:schemeClr val="bg1">
                        <a:lumMod val="95000"/>
                      </a:schemeClr>
                    </a:solidFill>
                  </a:tcPr>
                </a:tc>
                <a:extLst>
                  <a:ext uri="{0D108BD9-81ED-4DB2-BD59-A6C34878D82A}">
                    <a16:rowId xmlns:a16="http://schemas.microsoft.com/office/drawing/2014/main" val="2045881120"/>
                  </a:ext>
                </a:extLst>
              </a:tr>
            </a:tbl>
          </a:graphicData>
        </a:graphic>
      </p:graphicFrame>
      <p:graphicFrame>
        <p:nvGraphicFramePr>
          <p:cNvPr id="26" name="表 25"/>
          <p:cNvGraphicFramePr>
            <a:graphicFrameLocks noGrp="1"/>
          </p:cNvGraphicFramePr>
          <p:nvPr>
            <p:extLst/>
          </p:nvPr>
        </p:nvGraphicFramePr>
        <p:xfrm>
          <a:off x="5177575" y="4331410"/>
          <a:ext cx="1908000" cy="717064"/>
        </p:xfrm>
        <a:graphic>
          <a:graphicData uri="http://schemas.openxmlformats.org/drawingml/2006/table">
            <a:tbl>
              <a:tblPr firstRow="1" bandRow="1">
                <a:tableStyleId>{5C22544A-7EE6-4342-B048-85BDC9FD1C3A}</a:tableStyleId>
              </a:tblPr>
              <a:tblGrid>
                <a:gridCol w="684000">
                  <a:extLst>
                    <a:ext uri="{9D8B030D-6E8A-4147-A177-3AD203B41FA5}">
                      <a16:colId xmlns:a16="http://schemas.microsoft.com/office/drawing/2014/main" val="2541855661"/>
                    </a:ext>
                  </a:extLst>
                </a:gridCol>
                <a:gridCol w="1224000">
                  <a:extLst>
                    <a:ext uri="{9D8B030D-6E8A-4147-A177-3AD203B41FA5}">
                      <a16:colId xmlns:a16="http://schemas.microsoft.com/office/drawing/2014/main" val="2261580767"/>
                    </a:ext>
                  </a:extLst>
                </a:gridCol>
              </a:tblGrid>
              <a:tr h="717064">
                <a:tc>
                  <a:txBody>
                    <a:bodyPr/>
                    <a:lstStyle/>
                    <a:p>
                      <a:pPr algn="ctr"/>
                      <a:r>
                        <a:rPr kumimoji="1" lang="ja-JP" altLang="en-US" sz="1200" dirty="0"/>
                        <a:t>フェーズ</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90000"/>
                        <a:lumOff val="10000"/>
                      </a:schemeClr>
                    </a:solidFill>
                  </a:tcPr>
                </a:tc>
                <a:tc>
                  <a:txBody>
                    <a:bodyPr/>
                    <a:lstStyle/>
                    <a:p>
                      <a:pPr algn="l"/>
                      <a:r>
                        <a:rPr kumimoji="1" lang="ja-JP" altLang="en-US" sz="1200" b="0" dirty="0">
                          <a:solidFill>
                            <a:schemeClr val="tx1"/>
                          </a:solidFill>
                        </a:rPr>
                        <a:t>コンセプト ：</a:t>
                      </a:r>
                      <a:r>
                        <a:rPr kumimoji="1" lang="en-US" altLang="ja-JP" sz="1200" b="0" dirty="0">
                          <a:solidFill>
                            <a:schemeClr val="tx1"/>
                          </a:solidFill>
                        </a:rPr>
                        <a:t>0</a:t>
                      </a:r>
                      <a:r>
                        <a:rPr kumimoji="1" lang="ja-JP" altLang="en-US" sz="1200" b="0" dirty="0">
                          <a:solidFill>
                            <a:schemeClr val="tx1"/>
                          </a:solidFill>
                        </a:rPr>
                        <a:t>件</a:t>
                      </a:r>
                      <a:endParaRPr kumimoji="1" lang="en-US" altLang="ja-JP" sz="1200" b="0" dirty="0">
                        <a:solidFill>
                          <a:schemeClr val="tx1"/>
                        </a:solidFill>
                      </a:endParaRPr>
                    </a:p>
                    <a:p>
                      <a:pPr algn="l"/>
                      <a:r>
                        <a:rPr kumimoji="1" lang="en-US" altLang="ja-JP" sz="1200" b="0" dirty="0" err="1">
                          <a:solidFill>
                            <a:schemeClr val="tx1"/>
                          </a:solidFill>
                        </a:rPr>
                        <a:t>PoC</a:t>
                      </a:r>
                      <a:r>
                        <a:rPr kumimoji="1" lang="ja-JP" altLang="en-US" sz="1200" b="0" dirty="0">
                          <a:solidFill>
                            <a:schemeClr val="tx1"/>
                          </a:solidFill>
                        </a:rPr>
                        <a:t>　　　：</a:t>
                      </a:r>
                      <a:r>
                        <a:rPr kumimoji="1" lang="en-US" altLang="ja-JP" sz="1200" b="0" dirty="0">
                          <a:solidFill>
                            <a:schemeClr val="tx1"/>
                          </a:solidFill>
                        </a:rPr>
                        <a:t>0</a:t>
                      </a:r>
                      <a:r>
                        <a:rPr kumimoji="1" lang="ja-JP" altLang="en-US" sz="1200" b="0" dirty="0">
                          <a:solidFill>
                            <a:schemeClr val="tx1"/>
                          </a:solidFill>
                        </a:rPr>
                        <a:t>件</a:t>
                      </a:r>
                      <a:endParaRPr kumimoji="1" lang="en-US" altLang="ja-JP" sz="1200" b="0" dirty="0">
                        <a:solidFill>
                          <a:schemeClr val="tx1"/>
                        </a:solidFill>
                      </a:endParaRPr>
                    </a:p>
                    <a:p>
                      <a:pPr algn="l"/>
                      <a:r>
                        <a:rPr kumimoji="1" lang="ja-JP" altLang="en-US" sz="1200" b="0" dirty="0">
                          <a:solidFill>
                            <a:schemeClr val="tx1"/>
                          </a:solidFill>
                        </a:rPr>
                        <a:t>実運用　</a:t>
                      </a:r>
                      <a:r>
                        <a:rPr kumimoji="1" lang="ja-JP" altLang="en-US" sz="1200" b="0" baseline="0" dirty="0">
                          <a:solidFill>
                            <a:schemeClr val="tx1"/>
                          </a:solidFill>
                        </a:rPr>
                        <a:t> </a:t>
                      </a:r>
                      <a:r>
                        <a:rPr kumimoji="1" lang="ja-JP" altLang="en-US" sz="1200" b="0" dirty="0">
                          <a:solidFill>
                            <a:schemeClr val="tx1"/>
                          </a:solidFill>
                        </a:rPr>
                        <a:t>：</a:t>
                      </a:r>
                      <a:r>
                        <a:rPr kumimoji="1" lang="en-US" altLang="ja-JP" sz="1200" b="0" dirty="0">
                          <a:solidFill>
                            <a:schemeClr val="tx1"/>
                          </a:solidFill>
                        </a:rPr>
                        <a:t>2</a:t>
                      </a:r>
                      <a:r>
                        <a:rPr kumimoji="1" lang="ja-JP" altLang="en-US" sz="1200" b="0" dirty="0">
                          <a:solidFill>
                            <a:schemeClr val="tx1"/>
                          </a:solidFill>
                        </a:rPr>
                        <a:t>件</a:t>
                      </a:r>
                    </a:p>
                  </a:txBody>
                  <a:tcPr anchor="ctr">
                    <a:lnL w="12700" cap="flat" cmpd="sng" algn="ctr">
                      <a:solidFill>
                        <a:schemeClr val="bg1"/>
                      </a:solidFill>
                      <a:prstDash val="solid"/>
                      <a:round/>
                      <a:headEnd type="none" w="med" len="med"/>
                      <a:tailEnd type="none" w="med" len="med"/>
                    </a:lnL>
                    <a:solidFill>
                      <a:schemeClr val="bg1">
                        <a:lumMod val="95000"/>
                      </a:schemeClr>
                    </a:solidFill>
                  </a:tcPr>
                </a:tc>
                <a:extLst>
                  <a:ext uri="{0D108BD9-81ED-4DB2-BD59-A6C34878D82A}">
                    <a16:rowId xmlns:a16="http://schemas.microsoft.com/office/drawing/2014/main" val="2045881120"/>
                  </a:ext>
                </a:extLst>
              </a:tr>
            </a:tbl>
          </a:graphicData>
        </a:graphic>
      </p:graphicFrame>
      <p:sp>
        <p:nvSpPr>
          <p:cNvPr id="27" name="正方形/長方形 26"/>
          <p:cNvSpPr/>
          <p:nvPr/>
        </p:nvSpPr>
        <p:spPr>
          <a:xfrm>
            <a:off x="7174744" y="1046825"/>
            <a:ext cx="2399469" cy="1122214"/>
          </a:xfrm>
          <a:prstGeom prst="rect">
            <a:avLst/>
          </a:prstGeom>
          <a:solidFill>
            <a:srgbClr val="D8E0F8">
              <a:alpha val="50196"/>
            </a:srgbClr>
          </a:solidFill>
          <a:ln w="12700">
            <a:solidFill>
              <a:schemeClr val="accent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171450" indent="-171450" defTabSz="609559">
              <a:buFont typeface="Arial" panose="020B0604020202020204" pitchFamily="34" charset="0"/>
              <a:buChar char="•"/>
              <a:defRPr/>
            </a:pPr>
            <a:r>
              <a:rPr kumimoji="1" lang="ja-JP" altLang="en-US" sz="1200" dirty="0">
                <a:solidFill>
                  <a:schemeClr val="tx1"/>
                </a:solidFill>
              </a:rPr>
              <a:t>統一的な識別子を使用し、それを基盤としたデジタル</a:t>
            </a:r>
            <a:r>
              <a:rPr kumimoji="1" lang="en-US" altLang="ja-JP" sz="1200" dirty="0">
                <a:solidFill>
                  <a:schemeClr val="tx1"/>
                </a:solidFill>
              </a:rPr>
              <a:t>ID</a:t>
            </a:r>
            <a:r>
              <a:rPr kumimoji="1" lang="ja-JP" altLang="en-US" sz="1200" dirty="0">
                <a:solidFill>
                  <a:schemeClr val="tx1"/>
                </a:solidFill>
              </a:rPr>
              <a:t>サービスを政府が提供している</a:t>
            </a:r>
            <a:endParaRPr kumimoji="1" lang="en-US" altLang="ja-JP" sz="1200" dirty="0">
              <a:solidFill>
                <a:schemeClr val="tx1"/>
              </a:solidFill>
            </a:endParaRPr>
          </a:p>
        </p:txBody>
      </p:sp>
      <p:sp>
        <p:nvSpPr>
          <p:cNvPr id="28" name="正方形/長方形 27"/>
          <p:cNvSpPr/>
          <p:nvPr/>
        </p:nvSpPr>
        <p:spPr>
          <a:xfrm>
            <a:off x="7170082" y="2213474"/>
            <a:ext cx="2399469" cy="1351972"/>
          </a:xfrm>
          <a:prstGeom prst="rect">
            <a:avLst/>
          </a:prstGeom>
          <a:solidFill>
            <a:srgbClr val="D8E0F8">
              <a:alpha val="50196"/>
            </a:srgbClr>
          </a:solidFill>
          <a:ln w="12700">
            <a:solidFill>
              <a:schemeClr val="accent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171450" indent="-171450" defTabSz="609559">
              <a:buFont typeface="Arial" panose="020B0604020202020204" pitchFamily="34" charset="0"/>
              <a:buChar char="•"/>
              <a:defRPr/>
            </a:pPr>
            <a:r>
              <a:rPr kumimoji="1" lang="ja-JP" altLang="en-US" sz="1200" dirty="0">
                <a:solidFill>
                  <a:schemeClr val="tx1"/>
                </a:solidFill>
              </a:rPr>
              <a:t>国としての指針を概念化しており、詳細な要件等は規定されておらず、強制力・認定制度も存在しない</a:t>
            </a:r>
          </a:p>
        </p:txBody>
      </p:sp>
      <p:sp>
        <p:nvSpPr>
          <p:cNvPr id="29" name="正方形/長方形 28"/>
          <p:cNvSpPr/>
          <p:nvPr/>
        </p:nvSpPr>
        <p:spPr>
          <a:xfrm>
            <a:off x="7174744" y="3611156"/>
            <a:ext cx="2399469" cy="1437318"/>
          </a:xfrm>
          <a:prstGeom prst="rect">
            <a:avLst/>
          </a:prstGeom>
          <a:solidFill>
            <a:srgbClr val="D8E0F8">
              <a:alpha val="50196"/>
            </a:srgbClr>
          </a:solidFill>
          <a:ln w="12700">
            <a:solidFill>
              <a:schemeClr val="accent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171450" indent="-171450" defTabSz="609559">
              <a:buFont typeface="Arial" panose="020B0604020202020204" pitchFamily="34" charset="0"/>
              <a:buChar char="•"/>
              <a:defRPr/>
            </a:pPr>
            <a:r>
              <a:rPr kumimoji="1" lang="ja-JP" altLang="en-US" sz="1200" dirty="0">
                <a:solidFill>
                  <a:schemeClr val="tx1"/>
                </a:solidFill>
              </a:rPr>
              <a:t>既存の政府提供のデジタル</a:t>
            </a:r>
            <a:r>
              <a:rPr kumimoji="1" lang="en-US" altLang="ja-JP" sz="1200" dirty="0">
                <a:solidFill>
                  <a:schemeClr val="tx1"/>
                </a:solidFill>
              </a:rPr>
              <a:t>ID</a:t>
            </a:r>
            <a:r>
              <a:rPr kumimoji="1" lang="ja-JP" altLang="en-US" sz="1200" dirty="0">
                <a:solidFill>
                  <a:schemeClr val="tx1"/>
                </a:solidFill>
              </a:rPr>
              <a:t>サービスの改善を図る中で</a:t>
            </a:r>
            <a:r>
              <a:rPr kumimoji="1" lang="en-US" altLang="ja-JP" sz="1200" dirty="0">
                <a:solidFill>
                  <a:schemeClr val="tx1"/>
                </a:solidFill>
              </a:rPr>
              <a:t>SSI</a:t>
            </a:r>
            <a:r>
              <a:rPr kumimoji="1" lang="ja-JP" altLang="en-US" sz="1200" dirty="0">
                <a:solidFill>
                  <a:schemeClr val="tx1"/>
                </a:solidFill>
              </a:rPr>
              <a:t>／</a:t>
            </a:r>
            <a:r>
              <a:rPr kumimoji="1" lang="en-US" altLang="ja-JP" sz="1200" dirty="0">
                <a:solidFill>
                  <a:schemeClr val="tx1"/>
                </a:solidFill>
              </a:rPr>
              <a:t>DID</a:t>
            </a:r>
            <a:r>
              <a:rPr kumimoji="1" lang="ja-JP" altLang="en-US" sz="1200" dirty="0">
                <a:solidFill>
                  <a:schemeClr val="tx1"/>
                </a:solidFill>
              </a:rPr>
              <a:t>に関連したアプローチが見られる</a:t>
            </a:r>
            <a:endParaRPr kumimoji="1" lang="en-US" altLang="ja-JP" sz="1200" dirty="0">
              <a:solidFill>
                <a:schemeClr val="tx1"/>
              </a:solidFill>
            </a:endParaRPr>
          </a:p>
        </p:txBody>
      </p:sp>
    </p:spTree>
    <p:extLst>
      <p:ext uri="{BB962C8B-B14F-4D97-AF65-F5344CB8AC3E}">
        <p14:creationId xmlns:p14="http://schemas.microsoft.com/office/powerpoint/2010/main" val="1060239954"/>
      </p:ext>
    </p:extLst>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プレースホルダー 2"/>
          <p:cNvSpPr>
            <a:spLocks noGrp="1"/>
          </p:cNvSpPr>
          <p:nvPr>
            <p:ph type="body" sz="quarter" idx="11"/>
          </p:nvPr>
        </p:nvSpPr>
        <p:spPr>
          <a:xfrm>
            <a:off x="331491" y="2717803"/>
            <a:ext cx="8185447" cy="1260228"/>
          </a:xfrm>
        </p:spPr>
        <p:txBody>
          <a:bodyPr/>
          <a:lstStyle/>
          <a:p>
            <a:r>
              <a:rPr lang="ja-JP" altLang="en-US" sz="3200" b="1" dirty="0"/>
              <a:t>整理・分析</a:t>
            </a:r>
            <a:endParaRPr lang="en-US" altLang="ja-JP" sz="3200" b="1" dirty="0"/>
          </a:p>
          <a:p>
            <a:r>
              <a:rPr lang="ja-JP" altLang="en-US" sz="2400" b="1" dirty="0">
                <a:solidFill>
                  <a:schemeClr val="bg1">
                    <a:lumMod val="50000"/>
                  </a:schemeClr>
                </a:solidFill>
              </a:rPr>
              <a:t>　</a:t>
            </a:r>
            <a:r>
              <a:rPr lang="en-US" altLang="ja-JP" sz="2400" b="1" dirty="0" smtClean="0">
                <a:solidFill>
                  <a:schemeClr val="bg1">
                    <a:lumMod val="50000"/>
                  </a:schemeClr>
                </a:solidFill>
              </a:rPr>
              <a:t>4.1</a:t>
            </a:r>
            <a:r>
              <a:rPr lang="ja-JP" altLang="en-US" sz="2400" b="1" dirty="0">
                <a:solidFill>
                  <a:schemeClr val="bg1">
                    <a:lumMod val="50000"/>
                  </a:schemeClr>
                </a:solidFill>
              </a:rPr>
              <a:t>　調査テーマを総括した各国のデジタル</a:t>
            </a:r>
            <a:r>
              <a:rPr lang="en-US" altLang="ja-JP" sz="2400" b="1" dirty="0">
                <a:solidFill>
                  <a:schemeClr val="bg1">
                    <a:lumMod val="50000"/>
                  </a:schemeClr>
                </a:solidFill>
              </a:rPr>
              <a:t>ID</a:t>
            </a:r>
            <a:r>
              <a:rPr lang="ja-JP" altLang="en-US" sz="2400" b="1" dirty="0">
                <a:solidFill>
                  <a:schemeClr val="bg1">
                    <a:lumMod val="50000"/>
                  </a:schemeClr>
                </a:solidFill>
              </a:rPr>
              <a:t>政策の方向性</a:t>
            </a:r>
            <a:endParaRPr lang="en-US" altLang="ja-JP" sz="2400" b="1" dirty="0">
              <a:solidFill>
                <a:schemeClr val="bg1">
                  <a:lumMod val="50000"/>
                </a:schemeClr>
              </a:solidFill>
            </a:endParaRPr>
          </a:p>
          <a:p>
            <a:r>
              <a:rPr lang="ja-JP" altLang="en-US" sz="2400" b="1" dirty="0"/>
              <a:t>　</a:t>
            </a:r>
            <a:r>
              <a:rPr lang="en-US" altLang="ja-JP" sz="2400" b="1" dirty="0" smtClean="0"/>
              <a:t>4.2</a:t>
            </a:r>
            <a:r>
              <a:rPr lang="ja-JP" altLang="en-US" sz="2400" b="1" dirty="0"/>
              <a:t>　各国の比較・分析</a:t>
            </a:r>
            <a:endParaRPr lang="en-US" altLang="ja-JP" sz="2400" b="1" dirty="0"/>
          </a:p>
          <a:p>
            <a:r>
              <a:rPr lang="ja-JP" altLang="en-US" sz="2400" b="1" dirty="0">
                <a:solidFill>
                  <a:schemeClr val="bg1">
                    <a:lumMod val="50000"/>
                  </a:schemeClr>
                </a:solidFill>
              </a:rPr>
              <a:t>　</a:t>
            </a:r>
            <a:r>
              <a:rPr lang="en-US" altLang="ja-JP" sz="2400" b="1" dirty="0" smtClean="0">
                <a:solidFill>
                  <a:schemeClr val="bg1">
                    <a:lumMod val="50000"/>
                  </a:schemeClr>
                </a:solidFill>
              </a:rPr>
              <a:t>4.3</a:t>
            </a:r>
            <a:r>
              <a:rPr lang="ja-JP" altLang="en-US" sz="2400" b="1" dirty="0">
                <a:solidFill>
                  <a:schemeClr val="bg1">
                    <a:lumMod val="50000"/>
                  </a:schemeClr>
                </a:solidFill>
              </a:rPr>
              <a:t>　</a:t>
            </a:r>
            <a:r>
              <a:rPr lang="en-US" altLang="ja-JP" sz="2400" b="1" dirty="0">
                <a:solidFill>
                  <a:schemeClr val="bg1">
                    <a:lumMod val="50000"/>
                  </a:schemeClr>
                </a:solidFill>
              </a:rPr>
              <a:t>Trusted Web</a:t>
            </a:r>
            <a:r>
              <a:rPr lang="ja-JP" altLang="en-US" sz="2400" b="1" dirty="0">
                <a:solidFill>
                  <a:schemeClr val="bg1">
                    <a:lumMod val="50000"/>
                  </a:schemeClr>
                </a:solidFill>
              </a:rPr>
              <a:t>との連携可能性、示唆・課題</a:t>
            </a:r>
            <a:endParaRPr lang="en-US" altLang="ja-JP" sz="2400" b="1" dirty="0">
              <a:solidFill>
                <a:schemeClr val="bg1">
                  <a:lumMod val="50000"/>
                </a:schemeClr>
              </a:solidFill>
            </a:endParaRPr>
          </a:p>
        </p:txBody>
      </p:sp>
    </p:spTree>
    <p:extLst>
      <p:ext uri="{BB962C8B-B14F-4D97-AF65-F5344CB8AC3E}">
        <p14:creationId xmlns:p14="http://schemas.microsoft.com/office/powerpoint/2010/main" val="3478346252"/>
      </p:ext>
    </p:extLst>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 name="コンテンツ プレースホルダー 1"/>
          <p:cNvSpPr txBox="1">
            <a:spLocks/>
          </p:cNvSpPr>
          <p:nvPr/>
        </p:nvSpPr>
        <p:spPr>
          <a:xfrm>
            <a:off x="337810" y="608763"/>
            <a:ext cx="9410530" cy="1133097"/>
          </a:xfrm>
          <a:prstGeom prst="rect">
            <a:avLst/>
          </a:prstGeom>
          <a:ln>
            <a:noFill/>
          </a:ln>
        </p:spPr>
        <p:txBody>
          <a:bodyPr/>
          <a:lstStyle>
            <a:lvl1pPr marL="0" indent="0" algn="l" defTabSz="609559" rtl="0" eaLnBrk="1" fontAlgn="base" hangingPunct="1">
              <a:spcBef>
                <a:spcPct val="20000"/>
              </a:spcBef>
              <a:spcAft>
                <a:spcPct val="0"/>
              </a:spcAft>
              <a:buFont typeface="Arial" pitchFamily="34" charset="0"/>
              <a:buNone/>
              <a:defRPr kumimoji="1" sz="2000" kern="1200">
                <a:solidFill>
                  <a:schemeClr val="tx1"/>
                </a:solidFill>
                <a:latin typeface="+mn-ea"/>
                <a:ea typeface="+mn-ea"/>
                <a:cs typeface="Arial"/>
              </a:defRPr>
            </a:lvl1pPr>
            <a:lvl2pPr marL="910105" indent="-300545"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2pPr>
            <a:lvl3pPr marL="1454051" indent="-234935"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3pPr>
            <a:lvl4pPr marL="2059377" indent="-230703"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4pPr>
            <a:lvl5pPr marL="2666818" indent="-228585"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a:lstStyle>
          <a:p>
            <a:pPr marL="0" marR="0" lvl="0" indent="0" algn="l" defTabSz="609559" rtl="0" eaLnBrk="1" fontAlgn="base" latinLnBrk="0" hangingPunct="1">
              <a:lnSpc>
                <a:spcPct val="100000"/>
              </a:lnSpc>
              <a:spcBef>
                <a:spcPct val="20000"/>
              </a:spcBef>
              <a:spcAft>
                <a:spcPct val="0"/>
              </a:spcAft>
              <a:buClrTx/>
              <a:buSzTx/>
              <a:buFont typeface="Arial" pitchFamily="34" charset="0"/>
              <a:buNone/>
              <a:tabLst/>
              <a:defRPr/>
            </a:pPr>
            <a:r>
              <a:rPr kumimoji="1" lang="en-US" altLang="ja-JP" sz="1600" b="1" i="0" u="none" strike="noStrike" kern="1200" cap="none" spc="0" normalizeH="0" noProof="0" dirty="0">
                <a:ln>
                  <a:noFill/>
                </a:ln>
                <a:solidFill>
                  <a:srgbClr val="000000">
                    <a:lumMod val="85000"/>
                    <a:lumOff val="15000"/>
                  </a:srgbClr>
                </a:solidFill>
                <a:effectLst/>
                <a:uLnTx/>
                <a:uFillTx/>
                <a:latin typeface="Meiryo UI"/>
                <a:ea typeface="Meiryo UI"/>
                <a:cs typeface="Arial"/>
              </a:rPr>
              <a:t>SSI</a:t>
            </a:r>
            <a:r>
              <a:rPr kumimoji="1" lang="ja-JP" altLang="en-US" sz="1600" b="1" i="0" u="none" strike="noStrike" kern="1200" cap="none" spc="0" normalizeH="0" noProof="0" dirty="0">
                <a:ln>
                  <a:noFill/>
                </a:ln>
                <a:solidFill>
                  <a:srgbClr val="000000">
                    <a:lumMod val="85000"/>
                    <a:lumOff val="15000"/>
                  </a:srgbClr>
                </a:solidFill>
                <a:effectLst/>
                <a:uLnTx/>
                <a:uFillTx/>
                <a:latin typeface="Meiryo UI"/>
                <a:ea typeface="Meiryo UI"/>
                <a:cs typeface="Arial"/>
              </a:rPr>
              <a:t>／</a:t>
            </a:r>
            <a:r>
              <a:rPr kumimoji="1" lang="en-US" altLang="ja-JP" sz="1600" b="1" i="0" u="none" strike="noStrike" kern="1200" cap="none" spc="0" normalizeH="0" noProof="0" dirty="0">
                <a:ln>
                  <a:noFill/>
                </a:ln>
                <a:solidFill>
                  <a:srgbClr val="000000">
                    <a:lumMod val="85000"/>
                    <a:lumOff val="15000"/>
                  </a:srgbClr>
                </a:solidFill>
                <a:effectLst/>
                <a:uLnTx/>
                <a:uFillTx/>
                <a:latin typeface="Meiryo UI"/>
                <a:ea typeface="Meiryo UI"/>
                <a:cs typeface="Arial"/>
              </a:rPr>
              <a:t>DID</a:t>
            </a:r>
            <a:r>
              <a:rPr kumimoji="1" lang="ja-JP" altLang="en-US" sz="1600" b="1" i="0" u="none" strike="noStrike" kern="1200" cap="none" spc="0" normalizeH="0" noProof="0" dirty="0">
                <a:ln>
                  <a:noFill/>
                </a:ln>
                <a:solidFill>
                  <a:srgbClr val="000000">
                    <a:lumMod val="85000"/>
                    <a:lumOff val="15000"/>
                  </a:srgbClr>
                </a:solidFill>
                <a:effectLst/>
                <a:uLnTx/>
                <a:uFillTx/>
                <a:latin typeface="Meiryo UI"/>
                <a:ea typeface="Meiryo UI"/>
                <a:cs typeface="Arial"/>
              </a:rPr>
              <a:t>の取り組み状況では、欧州・北米、特に</a:t>
            </a:r>
            <a:r>
              <a:rPr kumimoji="1" lang="en-US" altLang="ja-JP" sz="1600" b="1" i="0" u="none" strike="noStrike" kern="1200" cap="none" spc="0" normalizeH="0" noProof="0" dirty="0">
                <a:ln>
                  <a:noFill/>
                </a:ln>
                <a:solidFill>
                  <a:srgbClr val="000000">
                    <a:lumMod val="85000"/>
                    <a:lumOff val="15000"/>
                  </a:srgbClr>
                </a:solidFill>
                <a:effectLst/>
                <a:uLnTx/>
                <a:uFillTx/>
                <a:latin typeface="Meiryo UI"/>
                <a:ea typeface="Meiryo UI"/>
                <a:cs typeface="Arial"/>
              </a:rPr>
              <a:t>EU</a:t>
            </a:r>
            <a:r>
              <a:rPr kumimoji="1" lang="ja-JP" altLang="en-US" sz="1600" b="1" i="0" u="none" strike="noStrike" kern="1200" cap="none" spc="0" normalizeH="0" noProof="0" dirty="0">
                <a:ln>
                  <a:noFill/>
                </a:ln>
                <a:solidFill>
                  <a:srgbClr val="000000">
                    <a:lumMod val="85000"/>
                    <a:lumOff val="15000"/>
                  </a:srgbClr>
                </a:solidFill>
                <a:effectLst/>
                <a:uLnTx/>
                <a:uFillTx/>
                <a:latin typeface="Meiryo UI"/>
                <a:ea typeface="Meiryo UI"/>
                <a:cs typeface="Arial"/>
              </a:rPr>
              <a:t>・ドイツにおいて</a:t>
            </a:r>
            <a:r>
              <a:rPr kumimoji="1" lang="en-US" altLang="ja-JP" sz="1600" b="1" i="0" u="none" strike="noStrike" kern="1200" cap="none" spc="0" normalizeH="0" noProof="0" dirty="0">
                <a:ln>
                  <a:noFill/>
                </a:ln>
                <a:solidFill>
                  <a:srgbClr val="000000">
                    <a:lumMod val="85000"/>
                    <a:lumOff val="15000"/>
                  </a:srgbClr>
                </a:solidFill>
                <a:effectLst/>
                <a:uLnTx/>
                <a:uFillTx/>
                <a:latin typeface="Meiryo UI"/>
                <a:ea typeface="Meiryo UI"/>
                <a:cs typeface="Arial"/>
              </a:rPr>
              <a:t>SSI</a:t>
            </a:r>
            <a:r>
              <a:rPr kumimoji="1" lang="ja-JP" altLang="en-US" sz="1600" b="1" i="0" u="none" strike="noStrike" kern="1200" cap="none" spc="0" normalizeH="0" noProof="0" dirty="0">
                <a:ln>
                  <a:noFill/>
                </a:ln>
                <a:solidFill>
                  <a:srgbClr val="000000">
                    <a:lumMod val="85000"/>
                    <a:lumOff val="15000"/>
                  </a:srgbClr>
                </a:solidFill>
                <a:effectLst/>
                <a:uLnTx/>
                <a:uFillTx/>
                <a:latin typeface="Meiryo UI"/>
                <a:ea typeface="Meiryo UI"/>
                <a:cs typeface="Arial"/>
              </a:rPr>
              <a:t>／</a:t>
            </a:r>
            <a:r>
              <a:rPr kumimoji="1" lang="en-US" altLang="ja-JP" sz="1600" b="1" i="0" u="none" strike="noStrike" kern="1200" cap="none" spc="0" normalizeH="0" noProof="0" dirty="0">
                <a:ln>
                  <a:noFill/>
                </a:ln>
                <a:solidFill>
                  <a:srgbClr val="000000">
                    <a:lumMod val="85000"/>
                    <a:lumOff val="15000"/>
                  </a:srgbClr>
                </a:solidFill>
                <a:effectLst/>
                <a:uLnTx/>
                <a:uFillTx/>
                <a:latin typeface="Meiryo UI"/>
                <a:ea typeface="Meiryo UI"/>
                <a:cs typeface="Arial"/>
              </a:rPr>
              <a:t>DID</a:t>
            </a:r>
            <a:r>
              <a:rPr lang="ja-JP" altLang="en-US" sz="1600" b="1" dirty="0">
                <a:solidFill>
                  <a:srgbClr val="000000">
                    <a:lumMod val="85000"/>
                    <a:lumOff val="15000"/>
                  </a:srgbClr>
                </a:solidFill>
                <a:latin typeface="Meiryo UI"/>
                <a:ea typeface="Meiryo UI"/>
              </a:rPr>
              <a:t>を標榜する</a:t>
            </a:r>
            <a:r>
              <a:rPr kumimoji="1" lang="ja-JP" altLang="en-US" sz="1600" b="1" i="0" u="none" strike="noStrike" kern="1200" cap="none" spc="0" normalizeH="0" noProof="0" dirty="0">
                <a:ln>
                  <a:noFill/>
                </a:ln>
                <a:solidFill>
                  <a:srgbClr val="000000">
                    <a:lumMod val="85000"/>
                    <a:lumOff val="15000"/>
                  </a:srgbClr>
                </a:solidFill>
                <a:effectLst/>
                <a:uLnTx/>
                <a:uFillTx/>
                <a:latin typeface="Meiryo UI"/>
                <a:ea typeface="Meiryo UI"/>
                <a:cs typeface="Arial"/>
              </a:rPr>
              <a:t>政府の取り組み、開発プログラムに対する資金提供等が行われて</a:t>
            </a:r>
            <a:r>
              <a:rPr kumimoji="1" lang="ja-JP" altLang="en-US" sz="1600" b="1" i="0" u="none" strike="noStrike" kern="1200" cap="none" spc="0" normalizeH="0" noProof="0" dirty="0" smtClean="0">
                <a:ln>
                  <a:noFill/>
                </a:ln>
                <a:solidFill>
                  <a:srgbClr val="000000">
                    <a:lumMod val="85000"/>
                    <a:lumOff val="15000"/>
                  </a:srgbClr>
                </a:solidFill>
                <a:effectLst/>
                <a:uLnTx/>
                <a:uFillTx/>
                <a:latin typeface="Meiryo UI"/>
                <a:ea typeface="Meiryo UI"/>
                <a:cs typeface="Arial"/>
              </a:rPr>
              <a:t>おり、確認</a:t>
            </a:r>
            <a:r>
              <a:rPr kumimoji="1" lang="ja-JP" altLang="en-US" sz="1600" b="1" i="0" u="none" strike="noStrike" kern="1200" cap="none" spc="0" normalizeH="0" noProof="0" dirty="0">
                <a:ln>
                  <a:noFill/>
                </a:ln>
                <a:solidFill>
                  <a:srgbClr val="000000">
                    <a:lumMod val="85000"/>
                    <a:lumOff val="15000"/>
                  </a:srgbClr>
                </a:solidFill>
                <a:effectLst/>
                <a:uLnTx/>
                <a:uFillTx/>
                <a:latin typeface="Meiryo UI"/>
                <a:ea typeface="Meiryo UI"/>
                <a:cs typeface="Arial"/>
              </a:rPr>
              <a:t>できたユースケースも多いことから、</a:t>
            </a:r>
            <a:r>
              <a:rPr kumimoji="1" lang="en-US" altLang="ja-JP" sz="1600" b="1" i="0" u="none" strike="noStrike" kern="1200" cap="none" spc="0" normalizeH="0" noProof="0" dirty="0">
                <a:ln>
                  <a:noFill/>
                </a:ln>
                <a:solidFill>
                  <a:srgbClr val="000000">
                    <a:lumMod val="85000"/>
                    <a:lumOff val="15000"/>
                  </a:srgbClr>
                </a:solidFill>
                <a:effectLst/>
                <a:uLnTx/>
                <a:uFillTx/>
                <a:latin typeface="Meiryo UI"/>
                <a:ea typeface="Meiryo UI"/>
                <a:cs typeface="Arial"/>
              </a:rPr>
              <a:t>Trusted Web</a:t>
            </a:r>
            <a:r>
              <a:rPr kumimoji="1" lang="ja-JP" altLang="en-US" sz="1600" b="1" i="0" u="none" strike="noStrike" kern="1200" cap="none" spc="0" normalizeH="0" noProof="0" dirty="0">
                <a:ln>
                  <a:noFill/>
                </a:ln>
                <a:solidFill>
                  <a:srgbClr val="000000">
                    <a:lumMod val="85000"/>
                    <a:lumOff val="15000"/>
                  </a:srgbClr>
                </a:solidFill>
                <a:effectLst/>
                <a:uLnTx/>
                <a:uFillTx/>
                <a:latin typeface="Meiryo UI"/>
                <a:ea typeface="Meiryo UI"/>
                <a:cs typeface="Arial"/>
              </a:rPr>
              <a:t>に対する示唆の抽出にあたっては欧州・北米地域の方向性を分析対象とすることとした</a:t>
            </a:r>
            <a:r>
              <a:rPr kumimoji="1" lang="en-US" altLang="ja-JP" sz="1600" b="1" i="0" u="none" strike="noStrike" kern="1200" cap="none" spc="0" normalizeH="0" noProof="0" dirty="0">
                <a:ln>
                  <a:noFill/>
                </a:ln>
                <a:solidFill>
                  <a:srgbClr val="000000">
                    <a:lumMod val="85000"/>
                    <a:lumOff val="15000"/>
                  </a:srgbClr>
                </a:solidFill>
                <a:effectLst/>
                <a:uLnTx/>
                <a:uFillTx/>
                <a:latin typeface="Meiryo UI"/>
                <a:ea typeface="Meiryo UI"/>
                <a:cs typeface="Arial"/>
              </a:rPr>
              <a:t/>
            </a:r>
            <a:br>
              <a:rPr kumimoji="1" lang="en-US" altLang="ja-JP" sz="1600" b="1" i="0" u="none" strike="noStrike" kern="1200" cap="none" spc="0" normalizeH="0" noProof="0" dirty="0">
                <a:ln>
                  <a:noFill/>
                </a:ln>
                <a:solidFill>
                  <a:srgbClr val="000000">
                    <a:lumMod val="85000"/>
                    <a:lumOff val="15000"/>
                  </a:srgbClr>
                </a:solidFill>
                <a:effectLst/>
                <a:uLnTx/>
                <a:uFillTx/>
                <a:latin typeface="Meiryo UI"/>
                <a:ea typeface="Meiryo UI"/>
                <a:cs typeface="Arial"/>
              </a:rPr>
            </a:br>
            <a:endParaRPr kumimoji="1" lang="en-US" altLang="ja-JP" sz="1600" b="1" i="0" u="none" strike="noStrike" kern="1200" cap="none" spc="0" normalizeH="0" noProof="0" dirty="0">
              <a:ln>
                <a:noFill/>
              </a:ln>
              <a:solidFill>
                <a:srgbClr val="000000">
                  <a:lumMod val="85000"/>
                  <a:lumOff val="15000"/>
                </a:srgbClr>
              </a:solidFill>
              <a:effectLst/>
              <a:uLnTx/>
              <a:uFillTx/>
              <a:latin typeface="Meiryo UI"/>
              <a:ea typeface="Meiryo UI"/>
              <a:cs typeface="Arial"/>
            </a:endParaRPr>
          </a:p>
        </p:txBody>
      </p:sp>
      <p:sp>
        <p:nvSpPr>
          <p:cNvPr id="8" name="タイトル 7"/>
          <p:cNvSpPr>
            <a:spLocks noGrp="1"/>
          </p:cNvSpPr>
          <p:nvPr>
            <p:ph type="title"/>
          </p:nvPr>
        </p:nvSpPr>
        <p:spPr>
          <a:xfrm>
            <a:off x="331490" y="164692"/>
            <a:ext cx="9243021" cy="497459"/>
          </a:xfrm>
        </p:spPr>
        <p:txBody>
          <a:bodyPr>
            <a:normAutofit fontScale="90000"/>
          </a:bodyPr>
          <a:lstStyle/>
          <a:p>
            <a:r>
              <a:rPr lang="en-US" altLang="ja-JP" sz="1100" dirty="0" smtClean="0">
                <a:solidFill>
                  <a:srgbClr val="002060"/>
                </a:solidFill>
              </a:rPr>
              <a:t>4.2</a:t>
            </a:r>
            <a:r>
              <a:rPr lang="ja-JP" altLang="en-US" sz="1100" dirty="0" smtClean="0">
                <a:solidFill>
                  <a:srgbClr val="002060"/>
                </a:solidFill>
              </a:rPr>
              <a:t>　各国</a:t>
            </a:r>
            <a:r>
              <a:rPr lang="ja-JP" altLang="en-US" sz="1100" dirty="0">
                <a:solidFill>
                  <a:srgbClr val="002060"/>
                </a:solidFill>
              </a:rPr>
              <a:t>の比較・分析</a:t>
            </a:r>
            <a:r>
              <a:rPr lang="en-US" altLang="ja-JP" sz="1100" dirty="0">
                <a:solidFill>
                  <a:srgbClr val="002060"/>
                </a:solidFill>
              </a:rPr>
              <a:t/>
            </a:r>
            <a:br>
              <a:rPr lang="en-US" altLang="ja-JP" sz="1100" dirty="0">
                <a:solidFill>
                  <a:srgbClr val="002060"/>
                </a:solidFill>
              </a:rPr>
            </a:br>
            <a:r>
              <a:rPr lang="en-US" altLang="ja-JP" sz="2000" dirty="0">
                <a:solidFill>
                  <a:schemeClr val="accent2">
                    <a:lumMod val="90000"/>
                    <a:lumOff val="10000"/>
                  </a:schemeClr>
                </a:solidFill>
              </a:rPr>
              <a:t>SSI</a:t>
            </a:r>
            <a:r>
              <a:rPr lang="ja-JP" altLang="en-US" sz="2000" dirty="0">
                <a:solidFill>
                  <a:schemeClr val="accent2">
                    <a:lumMod val="90000"/>
                    <a:lumOff val="10000"/>
                  </a:schemeClr>
                </a:solidFill>
              </a:rPr>
              <a:t>／</a:t>
            </a:r>
            <a:r>
              <a:rPr lang="en-US" altLang="ja-JP" sz="2000" dirty="0">
                <a:solidFill>
                  <a:schemeClr val="accent2">
                    <a:lumMod val="90000"/>
                    <a:lumOff val="10000"/>
                  </a:schemeClr>
                </a:solidFill>
              </a:rPr>
              <a:t>DID</a:t>
            </a:r>
            <a:r>
              <a:rPr lang="ja-JP" altLang="en-US" sz="2000" dirty="0">
                <a:solidFill>
                  <a:schemeClr val="accent2">
                    <a:lumMod val="90000"/>
                    <a:lumOff val="10000"/>
                  </a:schemeClr>
                </a:solidFill>
              </a:rPr>
              <a:t>の取り組み状況が比較的活発な国・地域の分析</a:t>
            </a:r>
            <a:br>
              <a:rPr lang="ja-JP" altLang="en-US" sz="2000" dirty="0">
                <a:solidFill>
                  <a:schemeClr val="accent2">
                    <a:lumMod val="90000"/>
                    <a:lumOff val="10000"/>
                  </a:schemeClr>
                </a:solidFill>
              </a:rPr>
            </a:br>
            <a:endParaRPr lang="ja-JP" altLang="en-US" sz="2000" b="1" spc="0" dirty="0">
              <a:solidFill>
                <a:schemeClr val="accent2">
                  <a:lumMod val="90000"/>
                  <a:lumOff val="10000"/>
                </a:schemeClr>
              </a:solidFill>
            </a:endParaRPr>
          </a:p>
        </p:txBody>
      </p:sp>
      <p:sp>
        <p:nvSpPr>
          <p:cNvPr id="92" name="正方形/長方形 91"/>
          <p:cNvSpPr/>
          <p:nvPr/>
        </p:nvSpPr>
        <p:spPr>
          <a:xfrm>
            <a:off x="1769713" y="5982024"/>
            <a:ext cx="4847591" cy="404218"/>
          </a:xfrm>
          <a:prstGeom prst="rect">
            <a:avLst/>
          </a:prstGeom>
          <a:noFill/>
          <a:ln w="12700">
            <a:solidFill>
              <a:schemeClr val="accent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182563" indent="-182563">
              <a:buFont typeface="Arial" panose="020B0604020202020204" pitchFamily="34" charset="0"/>
              <a:buChar char="•"/>
            </a:pPr>
            <a:r>
              <a:rPr lang="en-US" altLang="ja-JP" sz="1100" dirty="0" err="1">
                <a:solidFill>
                  <a:schemeClr val="tx1"/>
                </a:solidFill>
                <a:latin typeface="+mn-ea"/>
              </a:rPr>
              <a:t>Aadhaar</a:t>
            </a:r>
            <a:r>
              <a:rPr lang="ja-JP" altLang="en-US" sz="1100" dirty="0">
                <a:solidFill>
                  <a:schemeClr val="tx1"/>
                </a:solidFill>
                <a:latin typeface="+mn-ea"/>
              </a:rPr>
              <a:t>の改善において、</a:t>
            </a:r>
            <a:r>
              <a:rPr lang="ja-JP" altLang="en-US" sz="1100" b="1" u="sng" dirty="0">
                <a:solidFill>
                  <a:schemeClr val="accent2">
                    <a:lumMod val="75000"/>
                    <a:lumOff val="25000"/>
                  </a:schemeClr>
                </a:solidFill>
                <a:latin typeface="+mn-ea"/>
              </a:rPr>
              <a:t>分散型レベルのソリューションを構築するためのブロックチェーンの活用、ゼロ知識証明による選択的開示の検討</a:t>
            </a:r>
            <a:r>
              <a:rPr lang="ja-JP" altLang="en-US" sz="1100" dirty="0">
                <a:solidFill>
                  <a:schemeClr val="tx1"/>
                </a:solidFill>
                <a:latin typeface="+mn-ea"/>
              </a:rPr>
              <a:t>を行うとしている</a:t>
            </a:r>
            <a:endParaRPr kumimoji="1" lang="ja-JP" altLang="en-US" sz="1100" dirty="0">
              <a:solidFill>
                <a:schemeClr val="tx1"/>
              </a:solidFill>
            </a:endParaRPr>
          </a:p>
        </p:txBody>
      </p:sp>
      <p:sp>
        <p:nvSpPr>
          <p:cNvPr id="121" name="正方形/長方形 120"/>
          <p:cNvSpPr/>
          <p:nvPr/>
        </p:nvSpPr>
        <p:spPr>
          <a:xfrm>
            <a:off x="1769706" y="5598900"/>
            <a:ext cx="4847591" cy="334259"/>
          </a:xfrm>
          <a:prstGeom prst="rect">
            <a:avLst/>
          </a:prstGeom>
          <a:noFill/>
          <a:ln w="12700">
            <a:solidFill>
              <a:schemeClr val="accent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182563" indent="-182563">
              <a:buFont typeface="Arial" panose="020B0604020202020204" pitchFamily="34" charset="0"/>
              <a:buChar char="•"/>
            </a:pPr>
            <a:r>
              <a:rPr kumimoji="1" lang="en-US" altLang="ja-JP" sz="1100" dirty="0" err="1">
                <a:solidFill>
                  <a:schemeClr val="tx1"/>
                </a:solidFill>
              </a:rPr>
              <a:t>sgID</a:t>
            </a:r>
            <a:r>
              <a:rPr kumimoji="1" lang="ja-JP" altLang="en-US" sz="1100" dirty="0">
                <a:solidFill>
                  <a:schemeClr val="tx1"/>
                </a:solidFill>
              </a:rPr>
              <a:t>の開発や</a:t>
            </a:r>
            <a:r>
              <a:rPr kumimoji="1" lang="en-US" altLang="ja-JP" sz="1100" dirty="0" err="1">
                <a:solidFill>
                  <a:schemeClr val="tx1"/>
                </a:solidFill>
              </a:rPr>
              <a:t>MyInfo</a:t>
            </a:r>
            <a:r>
              <a:rPr kumimoji="1" lang="ja-JP" altLang="en-US" sz="1100" dirty="0">
                <a:solidFill>
                  <a:schemeClr val="tx1"/>
                </a:solidFill>
              </a:rPr>
              <a:t>の改善などにおいて、単一の識別番号への</a:t>
            </a:r>
            <a:r>
              <a:rPr lang="ja-JP" altLang="en-US" sz="1100" dirty="0">
                <a:solidFill>
                  <a:schemeClr val="tx1"/>
                </a:solidFill>
              </a:rPr>
              <a:t>依存を弱める、分散型モデルを検討するなどしている</a:t>
            </a:r>
            <a:endParaRPr kumimoji="1" lang="ja-JP" altLang="en-US" sz="1100" dirty="0">
              <a:solidFill>
                <a:schemeClr val="tx1"/>
              </a:solidFill>
            </a:endParaRPr>
          </a:p>
        </p:txBody>
      </p:sp>
      <p:sp>
        <p:nvSpPr>
          <p:cNvPr id="125" name="正方形/長方形 124"/>
          <p:cNvSpPr/>
          <p:nvPr/>
        </p:nvSpPr>
        <p:spPr>
          <a:xfrm>
            <a:off x="1772997" y="4859719"/>
            <a:ext cx="4847591" cy="689640"/>
          </a:xfrm>
          <a:prstGeom prst="rect">
            <a:avLst/>
          </a:prstGeom>
          <a:noFill/>
          <a:ln w="12700">
            <a:solidFill>
              <a:schemeClr val="accent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182563" indent="-182563">
              <a:buFont typeface="Arial" panose="020B0604020202020204" pitchFamily="34" charset="0"/>
              <a:buChar char="•"/>
            </a:pPr>
            <a:r>
              <a:rPr lang="ja-JP" altLang="en-US" sz="1100" dirty="0">
                <a:solidFill>
                  <a:schemeClr val="tx1"/>
                </a:solidFill>
              </a:rPr>
              <a:t>ニュージーランド政府保健省は</a:t>
            </a:r>
            <a:r>
              <a:rPr lang="en-US" altLang="ja-JP" sz="1100" dirty="0">
                <a:solidFill>
                  <a:schemeClr val="tx1"/>
                </a:solidFill>
              </a:rPr>
              <a:t>2021</a:t>
            </a:r>
            <a:r>
              <a:rPr lang="ja-JP" altLang="en-US" sz="1100" dirty="0">
                <a:solidFill>
                  <a:schemeClr val="tx1"/>
                </a:solidFill>
              </a:rPr>
              <a:t>年に、コロナウィルスのデジタルワクチンパスのプロバイダーに、オークランドの</a:t>
            </a:r>
            <a:r>
              <a:rPr lang="en-US" altLang="ja-JP" sz="1100" dirty="0">
                <a:solidFill>
                  <a:schemeClr val="tx1"/>
                </a:solidFill>
              </a:rPr>
              <a:t>IT</a:t>
            </a:r>
            <a:r>
              <a:rPr lang="ja-JP" altLang="en-US" sz="1100" dirty="0">
                <a:solidFill>
                  <a:schemeClr val="tx1"/>
                </a:solidFill>
              </a:rPr>
              <a:t>企業である</a:t>
            </a:r>
            <a:r>
              <a:rPr lang="en-US" altLang="ja-JP" sz="1100" dirty="0">
                <a:solidFill>
                  <a:schemeClr val="tx1"/>
                </a:solidFill>
              </a:rPr>
              <a:t>MATTR</a:t>
            </a:r>
            <a:r>
              <a:rPr lang="ja-JP" altLang="en-US" sz="1100" dirty="0">
                <a:solidFill>
                  <a:schemeClr val="tx1"/>
                </a:solidFill>
              </a:rPr>
              <a:t>を選定した</a:t>
            </a:r>
          </a:p>
          <a:p>
            <a:pPr marL="182563" indent="-182563">
              <a:buFont typeface="Arial" panose="020B0604020202020204" pitchFamily="34" charset="0"/>
              <a:buChar char="•"/>
            </a:pPr>
            <a:r>
              <a:rPr lang="en-US" altLang="ja-JP" sz="1100" dirty="0">
                <a:solidFill>
                  <a:schemeClr val="tx1"/>
                </a:solidFill>
              </a:rPr>
              <a:t>MATTR</a:t>
            </a:r>
            <a:r>
              <a:rPr lang="ja-JP" altLang="en-US" sz="1100" dirty="0">
                <a:solidFill>
                  <a:schemeClr val="tx1"/>
                </a:solidFill>
              </a:rPr>
              <a:t>ワクチンパスは</a:t>
            </a:r>
            <a:r>
              <a:rPr lang="en-US" altLang="ja-JP" sz="1100" dirty="0">
                <a:solidFill>
                  <a:schemeClr val="tx1"/>
                </a:solidFill>
              </a:rPr>
              <a:t>DIF</a:t>
            </a:r>
            <a:r>
              <a:rPr lang="ja-JP" altLang="en-US" sz="1100" dirty="0" err="1">
                <a:solidFill>
                  <a:schemeClr val="tx1"/>
                </a:solidFill>
              </a:rPr>
              <a:t>、</a:t>
            </a:r>
            <a:r>
              <a:rPr lang="en-US" altLang="ja-JP" sz="1100" dirty="0">
                <a:solidFill>
                  <a:schemeClr val="tx1"/>
                </a:solidFill>
              </a:rPr>
              <a:t>OIDF</a:t>
            </a:r>
            <a:r>
              <a:rPr lang="ja-JP" altLang="en-US" sz="1100" dirty="0" err="1">
                <a:solidFill>
                  <a:schemeClr val="tx1"/>
                </a:solidFill>
              </a:rPr>
              <a:t>、</a:t>
            </a:r>
            <a:r>
              <a:rPr lang="en-US" altLang="ja-JP" sz="1100" dirty="0">
                <a:solidFill>
                  <a:schemeClr val="tx1"/>
                </a:solidFill>
              </a:rPr>
              <a:t>W3C</a:t>
            </a:r>
            <a:r>
              <a:rPr lang="ja-JP" altLang="en-US" sz="1100" dirty="0" err="1">
                <a:solidFill>
                  <a:schemeClr val="tx1"/>
                </a:solidFill>
              </a:rPr>
              <a:t>、</a:t>
            </a:r>
            <a:r>
              <a:rPr lang="en-US" altLang="ja-JP" sz="1100" dirty="0">
                <a:solidFill>
                  <a:schemeClr val="tx1"/>
                </a:solidFill>
              </a:rPr>
              <a:t>IETF</a:t>
            </a:r>
            <a:r>
              <a:rPr lang="ja-JP" altLang="en-US" sz="1100" dirty="0">
                <a:solidFill>
                  <a:schemeClr val="tx1"/>
                </a:solidFill>
              </a:rPr>
              <a:t>等の主要な国際標準化団体の</a:t>
            </a:r>
            <a:r>
              <a:rPr lang="en-US" altLang="ja-JP" sz="1100" b="1" u="sng" dirty="0">
                <a:solidFill>
                  <a:schemeClr val="accent2">
                    <a:lumMod val="75000"/>
                    <a:lumOff val="25000"/>
                  </a:schemeClr>
                </a:solidFill>
              </a:rPr>
              <a:t>DID</a:t>
            </a:r>
            <a:r>
              <a:rPr lang="ja-JP" altLang="en-US" sz="1100" b="1" u="sng" dirty="0" err="1">
                <a:solidFill>
                  <a:schemeClr val="accent2">
                    <a:lumMod val="75000"/>
                    <a:lumOff val="25000"/>
                  </a:schemeClr>
                </a:solidFill>
              </a:rPr>
              <a:t>、</a:t>
            </a:r>
            <a:r>
              <a:rPr lang="en-US" altLang="ja-JP" sz="1100" b="1" u="sng" dirty="0">
                <a:solidFill>
                  <a:schemeClr val="accent2">
                    <a:lumMod val="75000"/>
                    <a:lumOff val="25000"/>
                  </a:schemeClr>
                </a:solidFill>
              </a:rPr>
              <a:t>VC</a:t>
            </a:r>
            <a:r>
              <a:rPr lang="ja-JP" altLang="en-US" sz="1100" b="1" u="sng" dirty="0">
                <a:solidFill>
                  <a:schemeClr val="accent2">
                    <a:lumMod val="75000"/>
                    <a:lumOff val="25000"/>
                  </a:schemeClr>
                </a:solidFill>
              </a:rPr>
              <a:t>関連規格をサポート</a:t>
            </a:r>
            <a:r>
              <a:rPr lang="ja-JP" altLang="en-US" sz="1100" dirty="0">
                <a:solidFill>
                  <a:schemeClr val="tx1"/>
                </a:solidFill>
              </a:rPr>
              <a:t>している</a:t>
            </a:r>
          </a:p>
        </p:txBody>
      </p:sp>
      <p:sp>
        <p:nvSpPr>
          <p:cNvPr id="129" name="正方形/長方形 128"/>
          <p:cNvSpPr/>
          <p:nvPr/>
        </p:nvSpPr>
        <p:spPr>
          <a:xfrm>
            <a:off x="1769712" y="4511109"/>
            <a:ext cx="4847591" cy="299069"/>
          </a:xfrm>
          <a:prstGeom prst="rect">
            <a:avLst/>
          </a:prstGeom>
          <a:noFill/>
          <a:ln w="12700">
            <a:solidFill>
              <a:schemeClr val="accent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182563" indent="-182563">
              <a:buFont typeface="Arial" panose="020B0604020202020204" pitchFamily="34" charset="0"/>
              <a:buChar char="•"/>
            </a:pPr>
            <a:r>
              <a:rPr lang="en-US" altLang="ja-JP" sz="1100" dirty="0">
                <a:solidFill>
                  <a:schemeClr val="tx1"/>
                </a:solidFill>
              </a:rPr>
              <a:t>NSW</a:t>
            </a:r>
            <a:r>
              <a:rPr lang="ja-JP" altLang="en-US" sz="1100" dirty="0">
                <a:solidFill>
                  <a:schemeClr val="tx1"/>
                </a:solidFill>
              </a:rPr>
              <a:t>州政府のデジタル</a:t>
            </a:r>
            <a:r>
              <a:rPr lang="en-US" altLang="ja-JP" sz="1100" dirty="0">
                <a:solidFill>
                  <a:schemeClr val="tx1"/>
                </a:solidFill>
              </a:rPr>
              <a:t>ID</a:t>
            </a:r>
            <a:r>
              <a:rPr lang="ja-JP" altLang="en-US" sz="1100" dirty="0">
                <a:solidFill>
                  <a:schemeClr val="tx1"/>
                </a:solidFill>
              </a:rPr>
              <a:t>の取り組みの中で、</a:t>
            </a:r>
            <a:r>
              <a:rPr lang="en-US" altLang="ja-JP" sz="1100" dirty="0">
                <a:solidFill>
                  <a:schemeClr val="tx1"/>
                </a:solidFill>
              </a:rPr>
              <a:t>SSI</a:t>
            </a:r>
            <a:r>
              <a:rPr lang="ja-JP" altLang="en-US" sz="1100" dirty="0">
                <a:solidFill>
                  <a:schemeClr val="tx1"/>
                </a:solidFill>
              </a:rPr>
              <a:t>／</a:t>
            </a:r>
            <a:r>
              <a:rPr lang="en-US" altLang="ja-JP" sz="1100" dirty="0">
                <a:solidFill>
                  <a:schemeClr val="tx1"/>
                </a:solidFill>
              </a:rPr>
              <a:t>DID</a:t>
            </a:r>
            <a:r>
              <a:rPr lang="ja-JP" altLang="en-US" sz="1100" dirty="0">
                <a:solidFill>
                  <a:schemeClr val="tx1"/>
                </a:solidFill>
              </a:rPr>
              <a:t>に関する言及が見られる</a:t>
            </a:r>
            <a:endParaRPr kumimoji="1" lang="ja-JP" altLang="en-US" sz="1100" dirty="0">
              <a:solidFill>
                <a:schemeClr val="tx1"/>
              </a:solidFill>
            </a:endParaRPr>
          </a:p>
        </p:txBody>
      </p:sp>
      <p:sp>
        <p:nvSpPr>
          <p:cNvPr id="133" name="正方形/長方形 132"/>
          <p:cNvSpPr/>
          <p:nvPr/>
        </p:nvSpPr>
        <p:spPr>
          <a:xfrm>
            <a:off x="1769708" y="3915400"/>
            <a:ext cx="4847591" cy="540614"/>
          </a:xfrm>
          <a:prstGeom prst="rect">
            <a:avLst/>
          </a:prstGeom>
          <a:noFill/>
          <a:ln w="12700">
            <a:solidFill>
              <a:schemeClr val="accent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182563" indent="-182563">
              <a:buFont typeface="Arial" panose="020B0604020202020204" pitchFamily="34" charset="0"/>
              <a:buChar char="•"/>
            </a:pPr>
            <a:r>
              <a:rPr kumimoji="1" lang="en-US" altLang="ja-JP" sz="1100" b="1" u="sng" dirty="0">
                <a:solidFill>
                  <a:schemeClr val="accent2">
                    <a:lumMod val="75000"/>
                    <a:lumOff val="25000"/>
                  </a:schemeClr>
                </a:solidFill>
              </a:rPr>
              <a:t>ISE</a:t>
            </a:r>
            <a:r>
              <a:rPr kumimoji="1" lang="ja-JP" altLang="en-US" sz="1100" b="1" u="sng" dirty="0">
                <a:solidFill>
                  <a:schemeClr val="accent2">
                    <a:lumMod val="75000"/>
                    <a:lumOff val="25000"/>
                  </a:schemeClr>
                </a:solidFill>
              </a:rPr>
              <a:t>による資金提供プログラムや</a:t>
            </a:r>
            <a:r>
              <a:rPr kumimoji="1" lang="en-US" altLang="ja-JP" sz="1100" b="1" u="sng" dirty="0">
                <a:solidFill>
                  <a:schemeClr val="accent2">
                    <a:lumMod val="75000"/>
                    <a:lumOff val="25000"/>
                  </a:schemeClr>
                </a:solidFill>
              </a:rPr>
              <a:t>ATB</a:t>
            </a:r>
            <a:r>
              <a:rPr lang="ja-JP" altLang="en-US" sz="1100" b="1" u="sng" dirty="0">
                <a:solidFill>
                  <a:schemeClr val="accent2">
                    <a:lumMod val="75000"/>
                    <a:lumOff val="25000"/>
                  </a:schemeClr>
                </a:solidFill>
              </a:rPr>
              <a:t> </a:t>
            </a:r>
            <a:r>
              <a:rPr lang="en-US" altLang="ja-JP" sz="1100" b="1" u="sng" dirty="0">
                <a:solidFill>
                  <a:schemeClr val="accent2">
                    <a:lumMod val="75000"/>
                    <a:lumOff val="25000"/>
                  </a:schemeClr>
                </a:solidFill>
              </a:rPr>
              <a:t>Ventures</a:t>
            </a:r>
            <a:r>
              <a:rPr lang="ja-JP" altLang="en-US" sz="1100" b="1" u="sng" dirty="0">
                <a:solidFill>
                  <a:schemeClr val="accent2">
                    <a:lumMod val="75000"/>
                    <a:lumOff val="25000"/>
                  </a:schemeClr>
                </a:solidFill>
              </a:rPr>
              <a:t>社との実証実験、</a:t>
            </a:r>
            <a:r>
              <a:rPr lang="en-US" altLang="ja-JP" sz="1100" b="1" u="sng" dirty="0">
                <a:solidFill>
                  <a:schemeClr val="accent2">
                    <a:lumMod val="75000"/>
                    <a:lumOff val="25000"/>
                  </a:schemeClr>
                </a:solidFill>
              </a:rPr>
              <a:t>KTDI</a:t>
            </a:r>
            <a:r>
              <a:rPr lang="ja-JP" altLang="en-US" sz="1100" b="1" u="sng" dirty="0" err="1">
                <a:solidFill>
                  <a:schemeClr val="accent2">
                    <a:lumMod val="75000"/>
                    <a:lumOff val="25000"/>
                  </a:schemeClr>
                </a:solidFill>
              </a:rPr>
              <a:t>への</a:t>
            </a:r>
            <a:r>
              <a:rPr lang="ja-JP" altLang="en-US" sz="1100" b="1" u="sng" dirty="0">
                <a:solidFill>
                  <a:schemeClr val="accent2">
                    <a:lumMod val="75000"/>
                    <a:lumOff val="25000"/>
                  </a:schemeClr>
                </a:solidFill>
              </a:rPr>
              <a:t>参加</a:t>
            </a:r>
            <a:r>
              <a:rPr lang="ja-JP" altLang="en-US" sz="1100" dirty="0">
                <a:solidFill>
                  <a:schemeClr val="tx1"/>
                </a:solidFill>
              </a:rPr>
              <a:t>など、</a:t>
            </a:r>
            <a:r>
              <a:rPr lang="en-US" altLang="ja-JP" sz="1100" dirty="0">
                <a:solidFill>
                  <a:schemeClr val="tx1"/>
                </a:solidFill>
              </a:rPr>
              <a:t>SSI</a:t>
            </a:r>
            <a:r>
              <a:rPr lang="ja-JP" altLang="en-US" sz="1100" dirty="0">
                <a:solidFill>
                  <a:schemeClr val="tx1"/>
                </a:solidFill>
              </a:rPr>
              <a:t>／</a:t>
            </a:r>
            <a:r>
              <a:rPr lang="en-US" altLang="ja-JP" sz="1100" dirty="0">
                <a:solidFill>
                  <a:schemeClr val="tx1"/>
                </a:solidFill>
              </a:rPr>
              <a:t>DID</a:t>
            </a:r>
            <a:r>
              <a:rPr lang="ja-JP" altLang="en-US" sz="1100" dirty="0">
                <a:solidFill>
                  <a:schemeClr val="tx1"/>
                </a:solidFill>
              </a:rPr>
              <a:t>に関する取り組みは連邦政府として積極的に実施されている他、</a:t>
            </a:r>
            <a:r>
              <a:rPr lang="ja-JP" altLang="en-US" sz="1100" b="1" u="sng" dirty="0">
                <a:solidFill>
                  <a:schemeClr val="accent2">
                    <a:lumMod val="75000"/>
                    <a:lumOff val="25000"/>
                  </a:schemeClr>
                </a:solidFill>
              </a:rPr>
              <a:t>オンタリオ州、</a:t>
            </a:r>
            <a:r>
              <a:rPr lang="en-US" altLang="ja-JP" sz="1100" b="1" u="sng" dirty="0">
                <a:solidFill>
                  <a:schemeClr val="accent2">
                    <a:lumMod val="75000"/>
                    <a:lumOff val="25000"/>
                  </a:schemeClr>
                </a:solidFill>
              </a:rPr>
              <a:t>BC</a:t>
            </a:r>
            <a:r>
              <a:rPr lang="ja-JP" altLang="en-US" sz="1100" b="1" u="sng" dirty="0">
                <a:solidFill>
                  <a:schemeClr val="accent2">
                    <a:lumMod val="75000"/>
                    <a:lumOff val="25000"/>
                  </a:schemeClr>
                </a:solidFill>
              </a:rPr>
              <a:t>州など州政府単位でも実施</a:t>
            </a:r>
            <a:r>
              <a:rPr lang="ja-JP" altLang="en-US" sz="1100" dirty="0">
                <a:solidFill>
                  <a:schemeClr val="tx1"/>
                </a:solidFill>
              </a:rPr>
              <a:t>されている</a:t>
            </a:r>
            <a:endParaRPr kumimoji="1" lang="ja-JP" altLang="en-US" sz="1100" dirty="0">
              <a:solidFill>
                <a:schemeClr val="tx1"/>
              </a:solidFill>
            </a:endParaRPr>
          </a:p>
        </p:txBody>
      </p:sp>
      <p:sp>
        <p:nvSpPr>
          <p:cNvPr id="137" name="正方形/長方形 136"/>
          <p:cNvSpPr/>
          <p:nvPr/>
        </p:nvSpPr>
        <p:spPr>
          <a:xfrm>
            <a:off x="1769707" y="3308021"/>
            <a:ext cx="4847591" cy="554431"/>
          </a:xfrm>
          <a:prstGeom prst="rect">
            <a:avLst/>
          </a:prstGeom>
          <a:noFill/>
          <a:ln w="12700">
            <a:solidFill>
              <a:schemeClr val="accent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182563" indent="-182563">
              <a:buFont typeface="Arial" panose="020B0604020202020204" pitchFamily="34" charset="0"/>
              <a:buChar char="•"/>
            </a:pPr>
            <a:r>
              <a:rPr kumimoji="1" lang="ja-JP" altLang="en-US" sz="1100" dirty="0">
                <a:solidFill>
                  <a:schemeClr val="tx1"/>
                </a:solidFill>
              </a:rPr>
              <a:t>社会保障番号に代わる</a:t>
            </a:r>
            <a:r>
              <a:rPr kumimoji="1" lang="ja-JP" altLang="en-US" sz="1100" b="1" u="sng" dirty="0">
                <a:solidFill>
                  <a:schemeClr val="accent2">
                    <a:lumMod val="75000"/>
                    <a:lumOff val="25000"/>
                  </a:schemeClr>
                </a:solidFill>
              </a:rPr>
              <a:t>分散型の識別子（</a:t>
            </a:r>
            <a:r>
              <a:rPr kumimoji="1" lang="en-US" altLang="ja-JP" sz="1100" b="1" u="sng" dirty="0">
                <a:solidFill>
                  <a:schemeClr val="accent2">
                    <a:lumMod val="75000"/>
                    <a:lumOff val="25000"/>
                  </a:schemeClr>
                </a:solidFill>
              </a:rPr>
              <a:t>DID</a:t>
            </a:r>
            <a:r>
              <a:rPr kumimoji="1" lang="ja-JP" altLang="en-US" sz="1100" b="1" u="sng" dirty="0">
                <a:solidFill>
                  <a:schemeClr val="accent2">
                    <a:lumMod val="75000"/>
                    <a:lumOff val="25000"/>
                  </a:schemeClr>
                </a:solidFill>
              </a:rPr>
              <a:t>等）を実装する開発プログラム</a:t>
            </a:r>
            <a:r>
              <a:rPr kumimoji="1" lang="ja-JP" altLang="en-US" sz="1100" dirty="0">
                <a:solidFill>
                  <a:schemeClr val="tx1"/>
                </a:solidFill>
              </a:rPr>
              <a:t>への支援や、</a:t>
            </a:r>
            <a:r>
              <a:rPr kumimoji="1" lang="ja-JP" altLang="en-US" sz="1100" b="1" u="sng" dirty="0">
                <a:solidFill>
                  <a:schemeClr val="accent2">
                    <a:lumMod val="75000"/>
                    <a:lumOff val="25000"/>
                  </a:schemeClr>
                </a:solidFill>
              </a:rPr>
              <a:t>各州における自己主権</a:t>
            </a:r>
            <a:r>
              <a:rPr kumimoji="1" lang="en-US" altLang="ja-JP" sz="1100" b="1" u="sng" dirty="0">
                <a:solidFill>
                  <a:schemeClr val="accent2">
                    <a:lumMod val="75000"/>
                    <a:lumOff val="25000"/>
                  </a:schemeClr>
                </a:solidFill>
              </a:rPr>
              <a:t>ID</a:t>
            </a:r>
            <a:r>
              <a:rPr kumimoji="1" lang="ja-JP" altLang="en-US" sz="1100" b="1" u="sng" dirty="0">
                <a:solidFill>
                  <a:schemeClr val="accent2">
                    <a:lumMod val="75000"/>
                    <a:lumOff val="25000"/>
                  </a:schemeClr>
                </a:solidFill>
              </a:rPr>
              <a:t>の実装、</a:t>
            </a:r>
            <a:r>
              <a:rPr kumimoji="1" lang="en-US" altLang="ja-JP" sz="1100" b="1" u="sng" dirty="0" err="1">
                <a:solidFill>
                  <a:schemeClr val="accent2">
                    <a:lumMod val="75000"/>
                    <a:lumOff val="25000"/>
                  </a:schemeClr>
                </a:solidFill>
              </a:rPr>
              <a:t>mDL</a:t>
            </a:r>
            <a:r>
              <a:rPr kumimoji="1" lang="ja-JP" altLang="en-US" sz="1100" b="1" u="sng" dirty="0">
                <a:solidFill>
                  <a:schemeClr val="accent2">
                    <a:lumMod val="75000"/>
                    <a:lumOff val="25000"/>
                  </a:schemeClr>
                </a:solidFill>
              </a:rPr>
              <a:t>の導入</a:t>
            </a:r>
            <a:r>
              <a:rPr kumimoji="1" lang="ja-JP" altLang="en-US" sz="1100" dirty="0">
                <a:solidFill>
                  <a:schemeClr val="tx1"/>
                </a:solidFill>
              </a:rPr>
              <a:t>など</a:t>
            </a:r>
            <a:r>
              <a:rPr kumimoji="1" lang="en-US" altLang="ja-JP" sz="1100" dirty="0">
                <a:solidFill>
                  <a:schemeClr val="tx1"/>
                </a:solidFill>
              </a:rPr>
              <a:t>SSI</a:t>
            </a:r>
            <a:r>
              <a:rPr kumimoji="1" lang="ja-JP" altLang="en-US" sz="1100" dirty="0">
                <a:solidFill>
                  <a:schemeClr val="tx1"/>
                </a:solidFill>
              </a:rPr>
              <a:t>／</a:t>
            </a:r>
            <a:r>
              <a:rPr kumimoji="1" lang="en-US" altLang="ja-JP" sz="1100" dirty="0">
                <a:solidFill>
                  <a:schemeClr val="tx1"/>
                </a:solidFill>
              </a:rPr>
              <a:t>DID</a:t>
            </a:r>
            <a:r>
              <a:rPr kumimoji="1" lang="ja-JP" altLang="en-US" sz="1100" dirty="0">
                <a:solidFill>
                  <a:schemeClr val="tx1"/>
                </a:solidFill>
              </a:rPr>
              <a:t>に係る取り組みが連邦政府・州政府の主導で実施されている</a:t>
            </a:r>
          </a:p>
        </p:txBody>
      </p:sp>
      <p:sp>
        <p:nvSpPr>
          <p:cNvPr id="141" name="正方形/長方形 140"/>
          <p:cNvSpPr/>
          <p:nvPr/>
        </p:nvSpPr>
        <p:spPr>
          <a:xfrm>
            <a:off x="1769704" y="2859504"/>
            <a:ext cx="4847591" cy="395905"/>
          </a:xfrm>
          <a:prstGeom prst="rect">
            <a:avLst/>
          </a:prstGeom>
          <a:noFill/>
          <a:ln w="12700">
            <a:solidFill>
              <a:schemeClr val="accent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182563" indent="-182563">
              <a:buFont typeface="Arial" panose="020B0604020202020204" pitchFamily="34" charset="0"/>
              <a:buChar char="•"/>
            </a:pPr>
            <a:r>
              <a:rPr lang="ja-JP" altLang="en-US" sz="1100" dirty="0">
                <a:solidFill>
                  <a:schemeClr val="tx1"/>
                </a:solidFill>
              </a:rPr>
              <a:t>政府主導で</a:t>
            </a:r>
            <a:r>
              <a:rPr lang="en-US" altLang="ja-JP" sz="1100" b="1" u="sng" dirty="0">
                <a:solidFill>
                  <a:schemeClr val="accent2">
                    <a:lumMod val="75000"/>
                    <a:lumOff val="25000"/>
                  </a:schemeClr>
                </a:solidFill>
              </a:rPr>
              <a:t>FCA</a:t>
            </a:r>
            <a:r>
              <a:rPr lang="ja-JP" altLang="en-US" sz="1100" b="1" u="sng" dirty="0">
                <a:solidFill>
                  <a:schemeClr val="accent2">
                    <a:lumMod val="75000"/>
                    <a:lumOff val="25000"/>
                  </a:schemeClr>
                </a:solidFill>
              </a:rPr>
              <a:t>の規制サンドボックスや</a:t>
            </a:r>
            <a:r>
              <a:rPr lang="en-US" altLang="ja-JP" sz="1100" b="1" u="sng" dirty="0">
                <a:solidFill>
                  <a:schemeClr val="accent2">
                    <a:lumMod val="75000"/>
                    <a:lumOff val="25000"/>
                  </a:schemeClr>
                </a:solidFill>
              </a:rPr>
              <a:t>NHS</a:t>
            </a:r>
            <a:r>
              <a:rPr lang="ja-JP" altLang="en-US" sz="1100" b="1" u="sng" dirty="0">
                <a:solidFill>
                  <a:schemeClr val="accent2">
                    <a:lumMod val="75000"/>
                    <a:lumOff val="25000"/>
                  </a:schemeClr>
                </a:solidFill>
              </a:rPr>
              <a:t> </a:t>
            </a:r>
            <a:r>
              <a:rPr lang="en-US" altLang="ja-JP" sz="1100" b="1" u="sng" dirty="0">
                <a:solidFill>
                  <a:schemeClr val="accent2">
                    <a:lumMod val="75000"/>
                    <a:lumOff val="25000"/>
                  </a:schemeClr>
                </a:solidFill>
              </a:rPr>
              <a:t>Digital Staff passport</a:t>
            </a:r>
            <a:r>
              <a:rPr lang="ja-JP" altLang="en-US" sz="1100" dirty="0">
                <a:solidFill>
                  <a:schemeClr val="tx1"/>
                </a:solidFill>
              </a:rPr>
              <a:t>などの</a:t>
            </a:r>
            <a:r>
              <a:rPr lang="en-US" altLang="ja-JP" sz="1100" dirty="0">
                <a:solidFill>
                  <a:schemeClr val="tx1"/>
                </a:solidFill>
              </a:rPr>
              <a:t>SSI</a:t>
            </a:r>
            <a:r>
              <a:rPr lang="ja-JP" altLang="en-US" sz="1100" dirty="0">
                <a:solidFill>
                  <a:schemeClr val="tx1"/>
                </a:solidFill>
              </a:rPr>
              <a:t>／</a:t>
            </a:r>
            <a:r>
              <a:rPr lang="en-US" altLang="ja-JP" sz="1100" dirty="0">
                <a:solidFill>
                  <a:schemeClr val="tx1"/>
                </a:solidFill>
              </a:rPr>
              <a:t>DID</a:t>
            </a:r>
            <a:r>
              <a:rPr lang="ja-JP" altLang="en-US" sz="1100" dirty="0">
                <a:solidFill>
                  <a:schemeClr val="tx1"/>
                </a:solidFill>
              </a:rPr>
              <a:t>に関連した取り組み、実証環境の提供を行っている</a:t>
            </a:r>
          </a:p>
        </p:txBody>
      </p:sp>
      <p:sp>
        <p:nvSpPr>
          <p:cNvPr id="145" name="正方形/長方形 144"/>
          <p:cNvSpPr/>
          <p:nvPr/>
        </p:nvSpPr>
        <p:spPr>
          <a:xfrm>
            <a:off x="1772996" y="2432215"/>
            <a:ext cx="4847591" cy="372194"/>
          </a:xfrm>
          <a:prstGeom prst="rect">
            <a:avLst/>
          </a:prstGeom>
          <a:noFill/>
          <a:ln w="12700">
            <a:solidFill>
              <a:schemeClr val="accent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182563" indent="-182563">
              <a:buFont typeface="Arial" panose="020B0604020202020204" pitchFamily="34" charset="0"/>
              <a:buChar char="•"/>
            </a:pPr>
            <a:r>
              <a:rPr kumimoji="1" lang="ja-JP" altLang="en-US" sz="1100" dirty="0">
                <a:solidFill>
                  <a:schemeClr val="tx1"/>
                </a:solidFill>
              </a:rPr>
              <a:t>政府主導で</a:t>
            </a:r>
            <a:r>
              <a:rPr kumimoji="1" lang="en-US" altLang="ja-JP" sz="1100" b="1" u="sng" dirty="0">
                <a:solidFill>
                  <a:schemeClr val="accent2">
                    <a:lumMod val="75000"/>
                    <a:lumOff val="25000"/>
                  </a:schemeClr>
                </a:solidFill>
              </a:rPr>
              <a:t>SSI</a:t>
            </a:r>
            <a:r>
              <a:rPr kumimoji="1" lang="ja-JP" altLang="en-US" sz="1100" b="1" u="sng" dirty="0">
                <a:solidFill>
                  <a:schemeClr val="accent2">
                    <a:lumMod val="75000"/>
                    <a:lumOff val="25000"/>
                  </a:schemeClr>
                </a:solidFill>
              </a:rPr>
              <a:t>パイロットプロジェクト、</a:t>
            </a:r>
            <a:r>
              <a:rPr kumimoji="1" lang="en-US" altLang="ja-JP" sz="1100" b="1" u="sng" dirty="0">
                <a:solidFill>
                  <a:schemeClr val="accent2">
                    <a:lumMod val="75000"/>
                    <a:lumOff val="25000"/>
                  </a:schemeClr>
                </a:solidFill>
              </a:rPr>
              <a:t>Secure Digital Identity</a:t>
            </a:r>
            <a:r>
              <a:rPr kumimoji="1" lang="ja-JP" altLang="en-US" sz="1100" b="1" u="sng" dirty="0">
                <a:solidFill>
                  <a:schemeClr val="accent2">
                    <a:lumMod val="75000"/>
                    <a:lumOff val="25000"/>
                  </a:schemeClr>
                </a:solidFill>
              </a:rPr>
              <a:t>ショーケース</a:t>
            </a:r>
            <a:r>
              <a:rPr kumimoji="1" lang="ja-JP" altLang="en-US" sz="1100" dirty="0">
                <a:solidFill>
                  <a:schemeClr val="tx1"/>
                </a:solidFill>
              </a:rPr>
              <a:t>などのプロジェクトを実施しており、</a:t>
            </a:r>
            <a:r>
              <a:rPr kumimoji="1" lang="ja-JP" altLang="en-US" sz="1100" b="1" u="sng" dirty="0">
                <a:solidFill>
                  <a:schemeClr val="accent2">
                    <a:lumMod val="75000"/>
                    <a:lumOff val="25000"/>
                  </a:schemeClr>
                </a:solidFill>
              </a:rPr>
              <a:t>積極的に</a:t>
            </a:r>
            <a:r>
              <a:rPr kumimoji="1" lang="en-US" altLang="ja-JP" sz="1100" b="1" u="sng" dirty="0" err="1">
                <a:solidFill>
                  <a:schemeClr val="accent2">
                    <a:lumMod val="75000"/>
                    <a:lumOff val="25000"/>
                  </a:schemeClr>
                </a:solidFill>
              </a:rPr>
              <a:t>PoC</a:t>
            </a:r>
            <a:r>
              <a:rPr kumimoji="1" lang="ja-JP" altLang="en-US" sz="1100" b="1" u="sng" dirty="0">
                <a:solidFill>
                  <a:schemeClr val="accent2">
                    <a:lumMod val="75000"/>
                    <a:lumOff val="25000"/>
                  </a:schemeClr>
                </a:solidFill>
              </a:rPr>
              <a:t>を実施</a:t>
            </a:r>
            <a:r>
              <a:rPr kumimoji="1" lang="ja-JP" altLang="en-US" sz="1100" dirty="0">
                <a:solidFill>
                  <a:schemeClr val="tx1"/>
                </a:solidFill>
              </a:rPr>
              <a:t>している</a:t>
            </a:r>
          </a:p>
        </p:txBody>
      </p:sp>
      <p:sp>
        <p:nvSpPr>
          <p:cNvPr id="149" name="正方形/長方形 148"/>
          <p:cNvSpPr/>
          <p:nvPr/>
        </p:nvSpPr>
        <p:spPr>
          <a:xfrm>
            <a:off x="1769705" y="1846001"/>
            <a:ext cx="4847591" cy="539432"/>
          </a:xfrm>
          <a:prstGeom prst="rect">
            <a:avLst/>
          </a:prstGeom>
          <a:noFill/>
          <a:ln w="12700">
            <a:solidFill>
              <a:schemeClr val="accent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182563" indent="-182563">
              <a:buFont typeface="Arial" panose="020B0604020202020204" pitchFamily="34" charset="0"/>
              <a:buChar char="•"/>
            </a:pPr>
            <a:r>
              <a:rPr lang="ja-JP" altLang="en-US" sz="1100" dirty="0">
                <a:solidFill>
                  <a:schemeClr val="tx1"/>
                </a:solidFill>
              </a:rPr>
              <a:t>政府の取り組みとして</a:t>
            </a:r>
            <a:r>
              <a:rPr lang="en-US" altLang="ja-JP" sz="1100" b="1" u="sng" dirty="0" err="1">
                <a:solidFill>
                  <a:schemeClr val="accent2">
                    <a:lumMod val="75000"/>
                    <a:lumOff val="25000"/>
                  </a:schemeClr>
                </a:solidFill>
              </a:rPr>
              <a:t>eSSIF</a:t>
            </a:r>
            <a:r>
              <a:rPr lang="en-US" altLang="ja-JP" sz="1100" b="1" u="sng" dirty="0">
                <a:solidFill>
                  <a:schemeClr val="accent2">
                    <a:lumMod val="75000"/>
                    <a:lumOff val="25000"/>
                  </a:schemeClr>
                </a:solidFill>
              </a:rPr>
              <a:t>-Lab</a:t>
            </a:r>
            <a:r>
              <a:rPr lang="ja-JP" altLang="en-US" sz="1100" b="1" u="sng" dirty="0" err="1">
                <a:solidFill>
                  <a:schemeClr val="accent2">
                    <a:lumMod val="75000"/>
                    <a:lumOff val="25000"/>
                  </a:schemeClr>
                </a:solidFill>
              </a:rPr>
              <a:t>、</a:t>
            </a:r>
            <a:r>
              <a:rPr lang="en-US" altLang="ja-JP" sz="1100" b="1" u="sng" dirty="0">
                <a:solidFill>
                  <a:schemeClr val="accent2">
                    <a:lumMod val="75000"/>
                    <a:lumOff val="25000"/>
                  </a:schemeClr>
                </a:solidFill>
              </a:rPr>
              <a:t>ESSIF</a:t>
            </a:r>
            <a:r>
              <a:rPr lang="ja-JP" altLang="en-US" sz="1100" b="1" u="sng" dirty="0">
                <a:solidFill>
                  <a:schemeClr val="accent2">
                    <a:lumMod val="75000"/>
                    <a:lumOff val="25000"/>
                  </a:schemeClr>
                </a:solidFill>
              </a:rPr>
              <a:t>などの開発プログラムが実施</a:t>
            </a:r>
            <a:r>
              <a:rPr lang="ja-JP" altLang="en-US" sz="1100" dirty="0">
                <a:solidFill>
                  <a:schemeClr val="tx1"/>
                </a:solidFill>
              </a:rPr>
              <a:t>されている</a:t>
            </a:r>
            <a:endParaRPr lang="en-US" altLang="ja-JP" sz="1100" dirty="0">
              <a:solidFill>
                <a:schemeClr val="tx1"/>
              </a:solidFill>
            </a:endParaRPr>
          </a:p>
          <a:p>
            <a:pPr marL="182563" indent="-182563">
              <a:buFont typeface="Arial" panose="020B0604020202020204" pitchFamily="34" charset="0"/>
              <a:buChar char="•"/>
            </a:pPr>
            <a:r>
              <a:rPr kumimoji="1" lang="en-US" altLang="ja-JP" sz="1100" b="1" u="sng" dirty="0">
                <a:solidFill>
                  <a:schemeClr val="accent2">
                    <a:lumMod val="75000"/>
                    <a:lumOff val="25000"/>
                  </a:schemeClr>
                </a:solidFill>
              </a:rPr>
              <a:t>SSI</a:t>
            </a:r>
            <a:r>
              <a:rPr kumimoji="1" lang="ja-JP" altLang="en-US" sz="1100" b="1" u="sng" dirty="0">
                <a:solidFill>
                  <a:schemeClr val="accent2">
                    <a:lumMod val="75000"/>
                    <a:lumOff val="25000"/>
                  </a:schemeClr>
                </a:solidFill>
              </a:rPr>
              <a:t>の実現を標榜する</a:t>
            </a:r>
            <a:r>
              <a:rPr kumimoji="1" lang="en-US" altLang="ja-JP" sz="1100" b="1" u="sng" dirty="0">
                <a:solidFill>
                  <a:schemeClr val="accent2">
                    <a:lumMod val="75000"/>
                    <a:lumOff val="25000"/>
                  </a:schemeClr>
                </a:solidFill>
              </a:rPr>
              <a:t>EUDIW</a:t>
            </a:r>
            <a:r>
              <a:rPr kumimoji="1" lang="ja-JP" altLang="en-US" sz="1100" b="1" u="sng" dirty="0">
                <a:solidFill>
                  <a:schemeClr val="accent2">
                    <a:lumMod val="75000"/>
                    <a:lumOff val="25000"/>
                  </a:schemeClr>
                </a:solidFill>
              </a:rPr>
              <a:t>の実装に向けたパイロットプロジェクト</a:t>
            </a:r>
            <a:r>
              <a:rPr kumimoji="1" lang="ja-JP" altLang="en-US" sz="1100" dirty="0">
                <a:solidFill>
                  <a:schemeClr val="tx1"/>
                </a:solidFill>
              </a:rPr>
              <a:t>を実施しており、金融・医療・交通・教育・旅行・行政等の多様な分野で</a:t>
            </a:r>
            <a:r>
              <a:rPr kumimoji="1" lang="en-US" altLang="ja-JP" sz="1100" dirty="0" err="1">
                <a:solidFill>
                  <a:schemeClr val="tx1"/>
                </a:solidFill>
              </a:rPr>
              <a:t>PoC</a:t>
            </a:r>
            <a:r>
              <a:rPr kumimoji="1" lang="ja-JP" altLang="en-US" sz="1100" dirty="0">
                <a:solidFill>
                  <a:schemeClr val="tx1"/>
                </a:solidFill>
              </a:rPr>
              <a:t>を実施している</a:t>
            </a:r>
          </a:p>
        </p:txBody>
      </p:sp>
      <p:sp>
        <p:nvSpPr>
          <p:cNvPr id="41" name="正方形/長方形 40"/>
          <p:cNvSpPr/>
          <p:nvPr/>
        </p:nvSpPr>
        <p:spPr>
          <a:xfrm>
            <a:off x="6663022" y="1846001"/>
            <a:ext cx="1137600" cy="2610013"/>
          </a:xfrm>
          <a:prstGeom prst="rect">
            <a:avLst/>
          </a:prstGeom>
          <a:solidFill>
            <a:schemeClr val="accent2">
              <a:lumMod val="75000"/>
              <a:lumOff val="2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ja-JP" altLang="en-US" sz="1100" b="1" dirty="0">
                <a:solidFill>
                  <a:schemeClr val="bg1"/>
                </a:solidFill>
              </a:rPr>
              <a:t>政府による取り組み、開発プログラムへの資金提供が実施されている</a:t>
            </a:r>
            <a:endParaRPr kumimoji="1" lang="ja-JP" altLang="en-US" sz="1100" b="1" dirty="0">
              <a:solidFill>
                <a:schemeClr val="bg1"/>
              </a:solidFill>
            </a:endParaRPr>
          </a:p>
        </p:txBody>
      </p:sp>
      <p:sp>
        <p:nvSpPr>
          <p:cNvPr id="42" name="正方形/長方形 41"/>
          <p:cNvSpPr/>
          <p:nvPr/>
        </p:nvSpPr>
        <p:spPr>
          <a:xfrm>
            <a:off x="6663022" y="4511109"/>
            <a:ext cx="1137600" cy="1875133"/>
          </a:xfrm>
          <a:prstGeom prst="rect">
            <a:avLst/>
          </a:prstGeom>
          <a:solidFill>
            <a:schemeClr val="accent2">
              <a:lumMod val="50000"/>
              <a:lumOff val="5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ja-JP" altLang="en-US" sz="1100" b="1" dirty="0">
                <a:solidFill>
                  <a:schemeClr val="bg1"/>
                </a:solidFill>
              </a:rPr>
              <a:t>政府による取り組みの中に</a:t>
            </a:r>
            <a:r>
              <a:rPr lang="en-US" altLang="ja-JP" sz="1100" b="1" dirty="0">
                <a:solidFill>
                  <a:schemeClr val="bg1"/>
                </a:solidFill>
              </a:rPr>
              <a:t>SSI</a:t>
            </a:r>
            <a:r>
              <a:rPr lang="ja-JP" altLang="en-US" sz="1100" b="1" dirty="0">
                <a:solidFill>
                  <a:schemeClr val="bg1"/>
                </a:solidFill>
              </a:rPr>
              <a:t>／</a:t>
            </a:r>
            <a:r>
              <a:rPr lang="en-US" altLang="ja-JP" sz="1100" b="1" dirty="0">
                <a:solidFill>
                  <a:schemeClr val="bg1"/>
                </a:solidFill>
              </a:rPr>
              <a:t>DID</a:t>
            </a:r>
            <a:r>
              <a:rPr lang="ja-JP" altLang="en-US" sz="1100" b="1" dirty="0">
                <a:solidFill>
                  <a:schemeClr val="bg1"/>
                </a:solidFill>
              </a:rPr>
              <a:t>に関する言及が見られる</a:t>
            </a:r>
            <a:endParaRPr kumimoji="1" lang="ja-JP" altLang="en-US" sz="1100" b="1" dirty="0">
              <a:solidFill>
                <a:schemeClr val="bg1"/>
              </a:solidFill>
            </a:endParaRPr>
          </a:p>
        </p:txBody>
      </p:sp>
      <p:sp>
        <p:nvSpPr>
          <p:cNvPr id="44" name="正方形/長方形 43"/>
          <p:cNvSpPr/>
          <p:nvPr/>
        </p:nvSpPr>
        <p:spPr>
          <a:xfrm>
            <a:off x="7867283" y="1849674"/>
            <a:ext cx="851630" cy="517625"/>
          </a:xfrm>
          <a:prstGeom prst="rect">
            <a:avLst/>
          </a:prstGeom>
          <a:solidFill>
            <a:schemeClr val="accent2">
              <a:lumMod val="75000"/>
              <a:lumOff val="2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en-US" altLang="ja-JP" sz="1100" b="1" dirty="0">
                <a:solidFill>
                  <a:schemeClr val="bg1"/>
                </a:solidFill>
              </a:rPr>
              <a:t>10</a:t>
            </a:r>
            <a:endParaRPr kumimoji="1" lang="ja-JP" altLang="en-US" sz="1100" b="1" dirty="0">
              <a:solidFill>
                <a:schemeClr val="bg1"/>
              </a:solidFill>
            </a:endParaRPr>
          </a:p>
        </p:txBody>
      </p:sp>
      <p:sp>
        <p:nvSpPr>
          <p:cNvPr id="45" name="正方形/長方形 44"/>
          <p:cNvSpPr/>
          <p:nvPr/>
        </p:nvSpPr>
        <p:spPr>
          <a:xfrm>
            <a:off x="7867283" y="2432215"/>
            <a:ext cx="851630" cy="366722"/>
          </a:xfrm>
          <a:prstGeom prst="rect">
            <a:avLst/>
          </a:prstGeom>
          <a:solidFill>
            <a:schemeClr val="accent2">
              <a:lumMod val="75000"/>
              <a:lumOff val="2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en-US" altLang="ja-JP" sz="1100" b="1" dirty="0">
                <a:solidFill>
                  <a:schemeClr val="bg1"/>
                </a:solidFill>
              </a:rPr>
              <a:t>14</a:t>
            </a:r>
            <a:endParaRPr kumimoji="1" lang="ja-JP" altLang="en-US" sz="1100" b="1" dirty="0">
              <a:solidFill>
                <a:schemeClr val="bg1"/>
              </a:solidFill>
            </a:endParaRPr>
          </a:p>
        </p:txBody>
      </p:sp>
      <p:sp>
        <p:nvSpPr>
          <p:cNvPr id="46" name="正方形/長方形 45"/>
          <p:cNvSpPr/>
          <p:nvPr/>
        </p:nvSpPr>
        <p:spPr>
          <a:xfrm>
            <a:off x="7867283" y="2863852"/>
            <a:ext cx="851630" cy="396989"/>
          </a:xfrm>
          <a:prstGeom prst="rect">
            <a:avLst/>
          </a:prstGeom>
          <a:solidFill>
            <a:schemeClr val="accent2">
              <a:lumMod val="50000"/>
              <a:lumOff val="5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ja-JP" altLang="en-US" sz="1100" b="1" dirty="0">
                <a:solidFill>
                  <a:schemeClr val="bg1"/>
                </a:solidFill>
              </a:rPr>
              <a:t>５</a:t>
            </a:r>
            <a:endParaRPr kumimoji="1" lang="ja-JP" altLang="en-US" sz="1100" b="1" dirty="0">
              <a:solidFill>
                <a:schemeClr val="bg1"/>
              </a:solidFill>
            </a:endParaRPr>
          </a:p>
        </p:txBody>
      </p:sp>
      <p:sp>
        <p:nvSpPr>
          <p:cNvPr id="47" name="正方形/長方形 46"/>
          <p:cNvSpPr/>
          <p:nvPr/>
        </p:nvSpPr>
        <p:spPr>
          <a:xfrm>
            <a:off x="7867283" y="3308021"/>
            <a:ext cx="851630" cy="552549"/>
          </a:xfrm>
          <a:prstGeom prst="rect">
            <a:avLst/>
          </a:prstGeom>
          <a:solidFill>
            <a:srgbClr val="3B64DB"/>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ja-JP" altLang="en-US" sz="1100" b="1" dirty="0">
                <a:solidFill>
                  <a:schemeClr val="bg1"/>
                </a:solidFill>
              </a:rPr>
              <a:t>３</a:t>
            </a:r>
            <a:endParaRPr kumimoji="1" lang="ja-JP" altLang="en-US" sz="1100" b="1" dirty="0">
              <a:solidFill>
                <a:schemeClr val="bg1"/>
              </a:solidFill>
            </a:endParaRPr>
          </a:p>
        </p:txBody>
      </p:sp>
      <p:sp>
        <p:nvSpPr>
          <p:cNvPr id="48" name="正方形/長方形 47"/>
          <p:cNvSpPr/>
          <p:nvPr/>
        </p:nvSpPr>
        <p:spPr>
          <a:xfrm>
            <a:off x="7867283" y="3914664"/>
            <a:ext cx="851630" cy="541350"/>
          </a:xfrm>
          <a:prstGeom prst="rect">
            <a:avLst/>
          </a:prstGeom>
          <a:solidFill>
            <a:schemeClr val="accent2">
              <a:lumMod val="50000"/>
              <a:lumOff val="5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ja-JP" altLang="en-US" sz="1100" b="1" dirty="0">
                <a:solidFill>
                  <a:schemeClr val="bg1"/>
                </a:solidFill>
              </a:rPr>
              <a:t>４</a:t>
            </a:r>
            <a:endParaRPr kumimoji="1" lang="ja-JP" altLang="en-US" sz="1100" b="1" dirty="0">
              <a:solidFill>
                <a:schemeClr val="bg1"/>
              </a:solidFill>
            </a:endParaRPr>
          </a:p>
        </p:txBody>
      </p:sp>
      <p:sp>
        <p:nvSpPr>
          <p:cNvPr id="49" name="正方形/長方形 48"/>
          <p:cNvSpPr/>
          <p:nvPr/>
        </p:nvSpPr>
        <p:spPr>
          <a:xfrm>
            <a:off x="7867283" y="4511108"/>
            <a:ext cx="851630" cy="299069"/>
          </a:xfrm>
          <a:prstGeom prst="rect">
            <a:avLst/>
          </a:prstGeom>
          <a:solidFill>
            <a:schemeClr val="accent2">
              <a:lumMod val="25000"/>
              <a:lumOff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ja-JP" altLang="en-US" sz="1100" b="1" dirty="0">
                <a:solidFill>
                  <a:schemeClr val="tx1"/>
                </a:solidFill>
              </a:rPr>
              <a:t>２</a:t>
            </a:r>
            <a:endParaRPr kumimoji="1" lang="ja-JP" altLang="en-US" sz="1100" b="1" dirty="0">
              <a:solidFill>
                <a:schemeClr val="tx1"/>
              </a:solidFill>
            </a:endParaRPr>
          </a:p>
        </p:txBody>
      </p:sp>
      <p:sp>
        <p:nvSpPr>
          <p:cNvPr id="50" name="正方形/長方形 49"/>
          <p:cNvSpPr/>
          <p:nvPr/>
        </p:nvSpPr>
        <p:spPr>
          <a:xfrm>
            <a:off x="7867283" y="4859719"/>
            <a:ext cx="851630" cy="677470"/>
          </a:xfrm>
          <a:prstGeom prst="rect">
            <a:avLst/>
          </a:prstGeom>
          <a:solidFill>
            <a:schemeClr val="accent2">
              <a:lumMod val="25000"/>
              <a:lumOff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ja-JP" altLang="en-US" sz="1100" b="1" dirty="0">
                <a:solidFill>
                  <a:schemeClr val="tx1"/>
                </a:solidFill>
              </a:rPr>
              <a:t>１</a:t>
            </a:r>
          </a:p>
        </p:txBody>
      </p:sp>
      <p:sp>
        <p:nvSpPr>
          <p:cNvPr id="51" name="正方形/長方形 50"/>
          <p:cNvSpPr/>
          <p:nvPr/>
        </p:nvSpPr>
        <p:spPr>
          <a:xfrm>
            <a:off x="7867283" y="5584368"/>
            <a:ext cx="851630" cy="348791"/>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ja-JP" altLang="en-US" sz="1100" b="1" dirty="0">
                <a:solidFill>
                  <a:schemeClr val="tx1"/>
                </a:solidFill>
              </a:rPr>
              <a:t>０</a:t>
            </a:r>
            <a:endParaRPr kumimoji="1" lang="ja-JP" altLang="en-US" sz="1100" b="1" dirty="0">
              <a:solidFill>
                <a:schemeClr val="tx1"/>
              </a:solidFill>
            </a:endParaRPr>
          </a:p>
        </p:txBody>
      </p:sp>
      <p:sp>
        <p:nvSpPr>
          <p:cNvPr id="52" name="正方形/長方形 51"/>
          <p:cNvSpPr/>
          <p:nvPr/>
        </p:nvSpPr>
        <p:spPr>
          <a:xfrm>
            <a:off x="7867283" y="5975258"/>
            <a:ext cx="851630" cy="410984"/>
          </a:xfrm>
          <a:prstGeom prst="rect">
            <a:avLst/>
          </a:prstGeom>
          <a:solidFill>
            <a:schemeClr val="accent2">
              <a:lumMod val="25000"/>
              <a:lumOff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ja-JP" altLang="en-US" sz="1100" b="1" dirty="0">
                <a:solidFill>
                  <a:schemeClr val="tx1"/>
                </a:solidFill>
              </a:rPr>
              <a:t>２</a:t>
            </a:r>
          </a:p>
        </p:txBody>
      </p:sp>
      <p:sp>
        <p:nvSpPr>
          <p:cNvPr id="53" name="正方形/長方形 52"/>
          <p:cNvSpPr/>
          <p:nvPr/>
        </p:nvSpPr>
        <p:spPr>
          <a:xfrm>
            <a:off x="8773963" y="1849673"/>
            <a:ext cx="720000" cy="517625"/>
          </a:xfrm>
          <a:prstGeom prst="rect">
            <a:avLst/>
          </a:prstGeom>
          <a:solidFill>
            <a:schemeClr val="accent2">
              <a:lumMod val="50000"/>
              <a:lumOff val="5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en-US" altLang="ja-JP" sz="1100" b="1" dirty="0" err="1">
                <a:solidFill>
                  <a:schemeClr val="bg1"/>
                </a:solidFill>
              </a:rPr>
              <a:t>PoC</a:t>
            </a:r>
            <a:r>
              <a:rPr lang="ja-JP" altLang="en-US" sz="1100" b="1" dirty="0" err="1">
                <a:solidFill>
                  <a:schemeClr val="bg1"/>
                </a:solidFill>
              </a:rPr>
              <a:t>、</a:t>
            </a:r>
            <a:endParaRPr lang="en-US" altLang="ja-JP" sz="1100" b="1" dirty="0">
              <a:solidFill>
                <a:schemeClr val="bg1"/>
              </a:solidFill>
            </a:endParaRPr>
          </a:p>
          <a:p>
            <a:pPr algn="ctr"/>
            <a:r>
              <a:rPr lang="ja-JP" altLang="en-US" sz="1100" b="1" dirty="0">
                <a:solidFill>
                  <a:schemeClr val="bg1"/>
                </a:solidFill>
              </a:rPr>
              <a:t>実運用</a:t>
            </a:r>
            <a:endParaRPr kumimoji="1" lang="ja-JP" altLang="en-US" sz="1100" b="1" dirty="0">
              <a:solidFill>
                <a:schemeClr val="bg1"/>
              </a:solidFill>
            </a:endParaRPr>
          </a:p>
        </p:txBody>
      </p:sp>
      <p:sp>
        <p:nvSpPr>
          <p:cNvPr id="54" name="正方形/長方形 53"/>
          <p:cNvSpPr/>
          <p:nvPr/>
        </p:nvSpPr>
        <p:spPr>
          <a:xfrm>
            <a:off x="8773963" y="2432215"/>
            <a:ext cx="720000" cy="366722"/>
          </a:xfrm>
          <a:prstGeom prst="rect">
            <a:avLst/>
          </a:prstGeom>
          <a:solidFill>
            <a:schemeClr val="accent2">
              <a:lumMod val="25000"/>
              <a:lumOff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en-US" altLang="ja-JP" sz="1100" b="1" dirty="0" err="1">
                <a:solidFill>
                  <a:schemeClr val="bg1"/>
                </a:solidFill>
              </a:rPr>
              <a:t>PoC</a:t>
            </a:r>
            <a:endParaRPr kumimoji="1" lang="ja-JP" altLang="en-US" sz="1100" b="1" dirty="0">
              <a:solidFill>
                <a:schemeClr val="bg1"/>
              </a:solidFill>
            </a:endParaRPr>
          </a:p>
        </p:txBody>
      </p:sp>
      <p:sp>
        <p:nvSpPr>
          <p:cNvPr id="55" name="正方形/長方形 54"/>
          <p:cNvSpPr/>
          <p:nvPr/>
        </p:nvSpPr>
        <p:spPr>
          <a:xfrm>
            <a:off x="8773963" y="2859503"/>
            <a:ext cx="720000" cy="395905"/>
          </a:xfrm>
          <a:prstGeom prst="rect">
            <a:avLst/>
          </a:prstGeom>
          <a:solidFill>
            <a:schemeClr val="accent2">
              <a:lumMod val="50000"/>
              <a:lumOff val="5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en-US" altLang="ja-JP" sz="1100" b="1" dirty="0" err="1">
                <a:solidFill>
                  <a:schemeClr val="bg1"/>
                </a:solidFill>
              </a:rPr>
              <a:t>PoC</a:t>
            </a:r>
            <a:r>
              <a:rPr lang="ja-JP" altLang="en-US" sz="1100" b="1" dirty="0" err="1">
                <a:solidFill>
                  <a:schemeClr val="bg1"/>
                </a:solidFill>
              </a:rPr>
              <a:t>、</a:t>
            </a:r>
            <a:endParaRPr lang="en-US" altLang="ja-JP" sz="1100" b="1" dirty="0">
              <a:solidFill>
                <a:schemeClr val="bg1"/>
              </a:solidFill>
            </a:endParaRPr>
          </a:p>
          <a:p>
            <a:pPr algn="ctr"/>
            <a:r>
              <a:rPr kumimoji="1" lang="ja-JP" altLang="en-US" sz="1100" b="1" dirty="0">
                <a:solidFill>
                  <a:schemeClr val="bg1"/>
                </a:solidFill>
              </a:rPr>
              <a:t>実運用</a:t>
            </a:r>
          </a:p>
        </p:txBody>
      </p:sp>
      <p:sp>
        <p:nvSpPr>
          <p:cNvPr id="56" name="正方形/長方形 55"/>
          <p:cNvSpPr/>
          <p:nvPr/>
        </p:nvSpPr>
        <p:spPr>
          <a:xfrm>
            <a:off x="8773963" y="3307721"/>
            <a:ext cx="720000" cy="554732"/>
          </a:xfrm>
          <a:prstGeom prst="rect">
            <a:avLst/>
          </a:prstGeom>
          <a:solidFill>
            <a:schemeClr val="accent2">
              <a:lumMod val="50000"/>
              <a:lumOff val="5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en-US" altLang="ja-JP" sz="1100" b="1" dirty="0" err="1">
                <a:solidFill>
                  <a:schemeClr val="bg1"/>
                </a:solidFill>
              </a:rPr>
              <a:t>PoC</a:t>
            </a:r>
            <a:r>
              <a:rPr lang="ja-JP" altLang="en-US" sz="1100" b="1" dirty="0" err="1">
                <a:solidFill>
                  <a:schemeClr val="bg1"/>
                </a:solidFill>
              </a:rPr>
              <a:t>、</a:t>
            </a:r>
            <a:endParaRPr lang="en-US" altLang="ja-JP" sz="1100" b="1" dirty="0">
              <a:solidFill>
                <a:schemeClr val="bg1"/>
              </a:solidFill>
            </a:endParaRPr>
          </a:p>
          <a:p>
            <a:pPr algn="ctr"/>
            <a:r>
              <a:rPr lang="ja-JP" altLang="en-US" sz="1100" b="1" dirty="0">
                <a:solidFill>
                  <a:schemeClr val="bg1"/>
                </a:solidFill>
              </a:rPr>
              <a:t>実運用</a:t>
            </a:r>
            <a:endParaRPr kumimoji="1" lang="ja-JP" altLang="en-US" sz="1100" b="1" dirty="0">
              <a:solidFill>
                <a:schemeClr val="bg1"/>
              </a:solidFill>
            </a:endParaRPr>
          </a:p>
        </p:txBody>
      </p:sp>
      <p:sp>
        <p:nvSpPr>
          <p:cNvPr id="57" name="正方形/長方形 56"/>
          <p:cNvSpPr/>
          <p:nvPr/>
        </p:nvSpPr>
        <p:spPr>
          <a:xfrm>
            <a:off x="8773962" y="3914664"/>
            <a:ext cx="720000" cy="541350"/>
          </a:xfrm>
          <a:prstGeom prst="rect">
            <a:avLst/>
          </a:prstGeom>
          <a:solidFill>
            <a:schemeClr val="accent2">
              <a:lumMod val="75000"/>
              <a:lumOff val="2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ja-JP" altLang="en-US" sz="1100" b="1" dirty="0">
                <a:solidFill>
                  <a:schemeClr val="bg1"/>
                </a:solidFill>
              </a:rPr>
              <a:t>実運用</a:t>
            </a:r>
            <a:endParaRPr kumimoji="1" lang="ja-JP" altLang="en-US" sz="1100" b="1" dirty="0">
              <a:solidFill>
                <a:schemeClr val="bg1"/>
              </a:solidFill>
            </a:endParaRPr>
          </a:p>
        </p:txBody>
      </p:sp>
      <p:sp>
        <p:nvSpPr>
          <p:cNvPr id="58" name="正方形/長方形 57"/>
          <p:cNvSpPr/>
          <p:nvPr/>
        </p:nvSpPr>
        <p:spPr>
          <a:xfrm>
            <a:off x="8765449" y="4511108"/>
            <a:ext cx="720000" cy="299070"/>
          </a:xfrm>
          <a:prstGeom prst="rect">
            <a:avLst/>
          </a:prstGeom>
          <a:solidFill>
            <a:schemeClr val="accent2">
              <a:lumMod val="50000"/>
              <a:lumOff val="5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en-US" altLang="ja-JP" sz="1100" b="1" dirty="0" err="1">
                <a:solidFill>
                  <a:schemeClr val="bg1"/>
                </a:solidFill>
              </a:rPr>
              <a:t>PoC</a:t>
            </a:r>
            <a:r>
              <a:rPr lang="ja-JP" altLang="en-US" sz="1100" b="1" dirty="0">
                <a:solidFill>
                  <a:schemeClr val="bg1"/>
                </a:solidFill>
              </a:rPr>
              <a:t>、</a:t>
            </a:r>
            <a:endParaRPr lang="en-US" altLang="ja-JP" sz="1100" b="1" dirty="0">
              <a:solidFill>
                <a:schemeClr val="bg1"/>
              </a:solidFill>
            </a:endParaRPr>
          </a:p>
          <a:p>
            <a:pPr algn="ctr"/>
            <a:r>
              <a:rPr kumimoji="1" lang="ja-JP" altLang="en-US" sz="1100" b="1" dirty="0">
                <a:solidFill>
                  <a:schemeClr val="bg1"/>
                </a:solidFill>
              </a:rPr>
              <a:t>実運用</a:t>
            </a:r>
          </a:p>
        </p:txBody>
      </p:sp>
      <p:sp>
        <p:nvSpPr>
          <p:cNvPr id="59" name="正方形/長方形 58"/>
          <p:cNvSpPr/>
          <p:nvPr/>
        </p:nvSpPr>
        <p:spPr>
          <a:xfrm>
            <a:off x="8764576" y="4859719"/>
            <a:ext cx="720000" cy="677470"/>
          </a:xfrm>
          <a:prstGeom prst="rect">
            <a:avLst/>
          </a:prstGeom>
          <a:solidFill>
            <a:schemeClr val="accent2">
              <a:lumMod val="75000"/>
              <a:lumOff val="2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ja-JP" altLang="en-US" sz="1100" b="1" dirty="0">
                <a:solidFill>
                  <a:schemeClr val="bg1"/>
                </a:solidFill>
              </a:rPr>
              <a:t>実運用</a:t>
            </a:r>
          </a:p>
        </p:txBody>
      </p:sp>
      <p:sp>
        <p:nvSpPr>
          <p:cNvPr id="60" name="正方形/長方形 59"/>
          <p:cNvSpPr/>
          <p:nvPr/>
        </p:nvSpPr>
        <p:spPr>
          <a:xfrm>
            <a:off x="8764576" y="5584368"/>
            <a:ext cx="720000" cy="348791"/>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ja-JP" altLang="en-US" sz="1100" b="1" dirty="0" err="1">
                <a:solidFill>
                  <a:schemeClr val="tx1"/>
                </a:solidFill>
              </a:rPr>
              <a:t>ー</a:t>
            </a:r>
            <a:endParaRPr kumimoji="1" lang="ja-JP" altLang="en-US" sz="1100" b="1" dirty="0">
              <a:solidFill>
                <a:schemeClr val="tx1"/>
              </a:solidFill>
            </a:endParaRPr>
          </a:p>
        </p:txBody>
      </p:sp>
      <p:sp>
        <p:nvSpPr>
          <p:cNvPr id="61" name="正方形/長方形 60"/>
          <p:cNvSpPr/>
          <p:nvPr/>
        </p:nvSpPr>
        <p:spPr>
          <a:xfrm>
            <a:off x="8764576" y="5984824"/>
            <a:ext cx="720000" cy="401418"/>
          </a:xfrm>
          <a:prstGeom prst="rect">
            <a:avLst/>
          </a:prstGeom>
          <a:solidFill>
            <a:schemeClr val="accent2">
              <a:lumMod val="75000"/>
              <a:lumOff val="2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ja-JP" altLang="en-US" sz="1100" b="1" dirty="0">
                <a:solidFill>
                  <a:schemeClr val="bg1"/>
                </a:solidFill>
              </a:rPr>
              <a:t>実運用</a:t>
            </a:r>
            <a:endParaRPr kumimoji="1" lang="ja-JP" altLang="en-US" sz="1100" b="1" dirty="0">
              <a:solidFill>
                <a:schemeClr val="bg1"/>
              </a:solidFill>
            </a:endParaRPr>
          </a:p>
        </p:txBody>
      </p:sp>
      <p:sp>
        <p:nvSpPr>
          <p:cNvPr id="62" name="正方形/長方形 61"/>
          <p:cNvSpPr/>
          <p:nvPr/>
        </p:nvSpPr>
        <p:spPr>
          <a:xfrm>
            <a:off x="1055214" y="1846001"/>
            <a:ext cx="676901" cy="539432"/>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en-US" altLang="ja-JP" sz="1100" b="1" dirty="0">
                <a:solidFill>
                  <a:schemeClr val="bg1"/>
                </a:solidFill>
              </a:rPr>
              <a:t>EU</a:t>
            </a:r>
            <a:endParaRPr kumimoji="1" lang="ja-JP" altLang="en-US" sz="1100" b="1" dirty="0">
              <a:solidFill>
                <a:schemeClr val="bg1"/>
              </a:solidFill>
            </a:endParaRPr>
          </a:p>
        </p:txBody>
      </p:sp>
      <p:sp>
        <p:nvSpPr>
          <p:cNvPr id="63" name="正方形/長方形 62"/>
          <p:cNvSpPr/>
          <p:nvPr/>
        </p:nvSpPr>
        <p:spPr>
          <a:xfrm>
            <a:off x="1055214" y="2428005"/>
            <a:ext cx="676901" cy="376404"/>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ja-JP" altLang="en-US" sz="1100" b="1" dirty="0">
                <a:solidFill>
                  <a:schemeClr val="bg1"/>
                </a:solidFill>
              </a:rPr>
              <a:t>ドイツ</a:t>
            </a:r>
          </a:p>
        </p:txBody>
      </p:sp>
      <p:sp>
        <p:nvSpPr>
          <p:cNvPr id="64" name="正方形/長方形 63"/>
          <p:cNvSpPr/>
          <p:nvPr/>
        </p:nvSpPr>
        <p:spPr>
          <a:xfrm>
            <a:off x="1055214" y="2846485"/>
            <a:ext cx="676901" cy="417061"/>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ja-JP" altLang="en-US" sz="1100" b="1" dirty="0">
                <a:solidFill>
                  <a:schemeClr val="bg1"/>
                </a:solidFill>
              </a:rPr>
              <a:t>イギリス</a:t>
            </a:r>
            <a:endParaRPr kumimoji="1" lang="ja-JP" altLang="en-US" sz="1100" b="1" dirty="0">
              <a:solidFill>
                <a:schemeClr val="bg1"/>
              </a:solidFill>
            </a:endParaRPr>
          </a:p>
        </p:txBody>
      </p:sp>
      <p:sp>
        <p:nvSpPr>
          <p:cNvPr id="65" name="正方形/長方形 64"/>
          <p:cNvSpPr/>
          <p:nvPr/>
        </p:nvSpPr>
        <p:spPr>
          <a:xfrm>
            <a:off x="1055214" y="3308021"/>
            <a:ext cx="676901" cy="558687"/>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ja-JP" altLang="en-US" sz="1100" b="1" dirty="0">
                <a:solidFill>
                  <a:schemeClr val="bg1"/>
                </a:solidFill>
              </a:rPr>
              <a:t>米国</a:t>
            </a:r>
            <a:endParaRPr kumimoji="1" lang="ja-JP" altLang="en-US" sz="1100" b="1" dirty="0">
              <a:solidFill>
                <a:schemeClr val="bg1"/>
              </a:solidFill>
            </a:endParaRPr>
          </a:p>
        </p:txBody>
      </p:sp>
      <p:sp>
        <p:nvSpPr>
          <p:cNvPr id="66" name="正方形/長方形 65"/>
          <p:cNvSpPr/>
          <p:nvPr/>
        </p:nvSpPr>
        <p:spPr>
          <a:xfrm>
            <a:off x="1055214" y="3916009"/>
            <a:ext cx="676901" cy="533965"/>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ja-JP" altLang="en-US" sz="1100" b="1" dirty="0">
                <a:solidFill>
                  <a:schemeClr val="bg1"/>
                </a:solidFill>
              </a:rPr>
              <a:t>カナダ</a:t>
            </a:r>
            <a:endParaRPr kumimoji="1" lang="ja-JP" altLang="en-US" sz="1100" b="1" dirty="0">
              <a:solidFill>
                <a:schemeClr val="bg1"/>
              </a:solidFill>
            </a:endParaRPr>
          </a:p>
        </p:txBody>
      </p:sp>
      <p:sp>
        <p:nvSpPr>
          <p:cNvPr id="67" name="正方形/長方形 66"/>
          <p:cNvSpPr/>
          <p:nvPr/>
        </p:nvSpPr>
        <p:spPr>
          <a:xfrm>
            <a:off x="1069194" y="4511109"/>
            <a:ext cx="671442" cy="299068"/>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ja-JP" altLang="en-US" sz="1100" b="1" dirty="0">
                <a:solidFill>
                  <a:schemeClr val="bg1"/>
                </a:solidFill>
              </a:rPr>
              <a:t>オースト</a:t>
            </a:r>
            <a:endParaRPr lang="en-US" altLang="ja-JP" sz="1100" b="1" dirty="0">
              <a:solidFill>
                <a:schemeClr val="bg1"/>
              </a:solidFill>
            </a:endParaRPr>
          </a:p>
          <a:p>
            <a:pPr algn="ctr"/>
            <a:r>
              <a:rPr lang="ja-JP" altLang="en-US" sz="1100" b="1" dirty="0">
                <a:solidFill>
                  <a:schemeClr val="bg1"/>
                </a:solidFill>
              </a:rPr>
              <a:t>ラリア</a:t>
            </a:r>
            <a:endParaRPr kumimoji="1" lang="ja-JP" altLang="en-US" sz="1100" b="1" dirty="0">
              <a:solidFill>
                <a:schemeClr val="bg1"/>
              </a:solidFill>
            </a:endParaRPr>
          </a:p>
        </p:txBody>
      </p:sp>
      <p:sp>
        <p:nvSpPr>
          <p:cNvPr id="68" name="正方形/長方形 67"/>
          <p:cNvSpPr/>
          <p:nvPr/>
        </p:nvSpPr>
        <p:spPr>
          <a:xfrm>
            <a:off x="1055214" y="4859719"/>
            <a:ext cx="676901" cy="687422"/>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ja-JP" altLang="en-US" sz="1100" b="1" dirty="0">
                <a:solidFill>
                  <a:schemeClr val="bg1"/>
                </a:solidFill>
              </a:rPr>
              <a:t>ニュージー</a:t>
            </a:r>
            <a:endParaRPr lang="en-US" altLang="ja-JP" sz="1100" b="1" dirty="0">
              <a:solidFill>
                <a:schemeClr val="bg1"/>
              </a:solidFill>
            </a:endParaRPr>
          </a:p>
          <a:p>
            <a:pPr algn="ctr"/>
            <a:r>
              <a:rPr lang="ja-JP" altLang="en-US" sz="1100" b="1" dirty="0">
                <a:solidFill>
                  <a:schemeClr val="bg1"/>
                </a:solidFill>
              </a:rPr>
              <a:t>ランド</a:t>
            </a:r>
            <a:endParaRPr kumimoji="1" lang="ja-JP" altLang="en-US" sz="1100" b="1" dirty="0">
              <a:solidFill>
                <a:schemeClr val="bg1"/>
              </a:solidFill>
            </a:endParaRPr>
          </a:p>
        </p:txBody>
      </p:sp>
      <p:sp>
        <p:nvSpPr>
          <p:cNvPr id="69" name="正方形/長方形 68"/>
          <p:cNvSpPr/>
          <p:nvPr/>
        </p:nvSpPr>
        <p:spPr>
          <a:xfrm>
            <a:off x="1055214" y="5598899"/>
            <a:ext cx="676901" cy="342043"/>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ja-JP" altLang="en-US" sz="1100" b="1" dirty="0">
                <a:solidFill>
                  <a:schemeClr val="bg1"/>
                </a:solidFill>
              </a:rPr>
              <a:t>シンガ</a:t>
            </a:r>
            <a:endParaRPr lang="en-US" altLang="ja-JP" sz="1100" b="1" dirty="0">
              <a:solidFill>
                <a:schemeClr val="bg1"/>
              </a:solidFill>
            </a:endParaRPr>
          </a:p>
          <a:p>
            <a:pPr algn="ctr"/>
            <a:r>
              <a:rPr lang="ja-JP" altLang="en-US" sz="1100" b="1" dirty="0">
                <a:solidFill>
                  <a:schemeClr val="bg1"/>
                </a:solidFill>
              </a:rPr>
              <a:t>ポール</a:t>
            </a:r>
            <a:endParaRPr kumimoji="1" lang="ja-JP" altLang="en-US" sz="1100" b="1" dirty="0">
              <a:solidFill>
                <a:schemeClr val="bg1"/>
              </a:solidFill>
            </a:endParaRPr>
          </a:p>
        </p:txBody>
      </p:sp>
      <p:sp>
        <p:nvSpPr>
          <p:cNvPr id="70" name="正方形/長方形 69"/>
          <p:cNvSpPr/>
          <p:nvPr/>
        </p:nvSpPr>
        <p:spPr>
          <a:xfrm>
            <a:off x="1055214" y="5987404"/>
            <a:ext cx="676901" cy="398837"/>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ja-JP" altLang="en-US" sz="1100" b="1" dirty="0">
                <a:solidFill>
                  <a:schemeClr val="bg1"/>
                </a:solidFill>
              </a:rPr>
              <a:t>インド</a:t>
            </a:r>
            <a:endParaRPr kumimoji="1" lang="ja-JP" altLang="en-US" sz="1100" b="1" dirty="0">
              <a:solidFill>
                <a:schemeClr val="bg1"/>
              </a:solidFill>
            </a:endParaRPr>
          </a:p>
        </p:txBody>
      </p:sp>
      <p:sp>
        <p:nvSpPr>
          <p:cNvPr id="71" name="正方形/長方形 70"/>
          <p:cNvSpPr/>
          <p:nvPr/>
        </p:nvSpPr>
        <p:spPr>
          <a:xfrm>
            <a:off x="411799" y="1849674"/>
            <a:ext cx="600879" cy="1405734"/>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ja-JP" altLang="en-US" sz="1100" b="1" dirty="0">
                <a:solidFill>
                  <a:schemeClr val="bg1"/>
                </a:solidFill>
              </a:rPr>
              <a:t>欧州</a:t>
            </a:r>
            <a:endParaRPr kumimoji="1" lang="ja-JP" altLang="en-US" sz="1100" b="1" dirty="0">
              <a:solidFill>
                <a:schemeClr val="bg1"/>
              </a:solidFill>
            </a:endParaRPr>
          </a:p>
        </p:txBody>
      </p:sp>
      <p:sp>
        <p:nvSpPr>
          <p:cNvPr id="72" name="正方形/長方形 71"/>
          <p:cNvSpPr/>
          <p:nvPr/>
        </p:nvSpPr>
        <p:spPr>
          <a:xfrm>
            <a:off x="411799" y="3308021"/>
            <a:ext cx="600879" cy="1144494"/>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ja-JP" altLang="en-US" sz="1100" b="1" dirty="0">
                <a:solidFill>
                  <a:schemeClr val="bg1"/>
                </a:solidFill>
              </a:rPr>
              <a:t>北米</a:t>
            </a:r>
            <a:endParaRPr kumimoji="1" lang="ja-JP" altLang="en-US" sz="1100" b="1" dirty="0">
              <a:solidFill>
                <a:schemeClr val="bg1"/>
              </a:solidFill>
            </a:endParaRPr>
          </a:p>
        </p:txBody>
      </p:sp>
      <p:sp>
        <p:nvSpPr>
          <p:cNvPr id="73" name="正方形/長方形 72"/>
          <p:cNvSpPr/>
          <p:nvPr/>
        </p:nvSpPr>
        <p:spPr>
          <a:xfrm>
            <a:off x="411799" y="4511109"/>
            <a:ext cx="600879" cy="1038250"/>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ja-JP" altLang="en-US" sz="1100" b="1" dirty="0">
                <a:solidFill>
                  <a:schemeClr val="bg1"/>
                </a:solidFill>
              </a:rPr>
              <a:t>オセ</a:t>
            </a:r>
            <a:endParaRPr lang="en-US" altLang="ja-JP" sz="1100" b="1" dirty="0">
              <a:solidFill>
                <a:schemeClr val="bg1"/>
              </a:solidFill>
            </a:endParaRPr>
          </a:p>
          <a:p>
            <a:pPr algn="ctr"/>
            <a:r>
              <a:rPr lang="ja-JP" altLang="en-US" sz="1100" b="1" dirty="0">
                <a:solidFill>
                  <a:schemeClr val="bg1"/>
                </a:solidFill>
              </a:rPr>
              <a:t>アニア</a:t>
            </a:r>
            <a:endParaRPr kumimoji="1" lang="ja-JP" altLang="en-US" sz="1100" b="1" dirty="0">
              <a:solidFill>
                <a:schemeClr val="bg1"/>
              </a:solidFill>
            </a:endParaRPr>
          </a:p>
        </p:txBody>
      </p:sp>
      <p:sp>
        <p:nvSpPr>
          <p:cNvPr id="74" name="正方形/長方形 73"/>
          <p:cNvSpPr/>
          <p:nvPr/>
        </p:nvSpPr>
        <p:spPr>
          <a:xfrm>
            <a:off x="411799" y="5598899"/>
            <a:ext cx="600879" cy="802544"/>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ja-JP" altLang="en-US" sz="1100" b="1" dirty="0">
                <a:solidFill>
                  <a:schemeClr val="bg1"/>
                </a:solidFill>
              </a:rPr>
              <a:t>アジア</a:t>
            </a:r>
            <a:endParaRPr kumimoji="1" lang="ja-JP" altLang="en-US" sz="1100" b="1" dirty="0">
              <a:solidFill>
                <a:schemeClr val="bg1"/>
              </a:solidFill>
            </a:endParaRPr>
          </a:p>
        </p:txBody>
      </p:sp>
      <p:sp>
        <p:nvSpPr>
          <p:cNvPr id="75" name="正方形/長方形 74"/>
          <p:cNvSpPr/>
          <p:nvPr/>
        </p:nvSpPr>
        <p:spPr>
          <a:xfrm>
            <a:off x="1769704" y="1446557"/>
            <a:ext cx="6030918" cy="358941"/>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ja-JP" altLang="en-US" sz="1100" b="1" dirty="0">
                <a:solidFill>
                  <a:schemeClr val="bg1"/>
                </a:solidFill>
              </a:rPr>
              <a:t>政府における</a:t>
            </a:r>
            <a:r>
              <a:rPr kumimoji="1" lang="en-US" altLang="ja-JP" sz="1100" b="1" dirty="0">
                <a:solidFill>
                  <a:schemeClr val="bg1"/>
                </a:solidFill>
              </a:rPr>
              <a:t>SSI</a:t>
            </a:r>
            <a:r>
              <a:rPr lang="en-US" altLang="ja-JP" sz="1100" b="1" dirty="0">
                <a:solidFill>
                  <a:schemeClr val="bg1"/>
                </a:solidFill>
              </a:rPr>
              <a:t>/</a:t>
            </a:r>
            <a:r>
              <a:rPr kumimoji="1" lang="en-US" altLang="ja-JP" sz="1100" b="1" dirty="0">
                <a:solidFill>
                  <a:schemeClr val="bg1"/>
                </a:solidFill>
              </a:rPr>
              <a:t>DID</a:t>
            </a:r>
            <a:r>
              <a:rPr kumimoji="1" lang="ja-JP" altLang="en-US" sz="1100" b="1" dirty="0">
                <a:solidFill>
                  <a:schemeClr val="bg1"/>
                </a:solidFill>
              </a:rPr>
              <a:t>に関連した動き</a:t>
            </a:r>
          </a:p>
        </p:txBody>
      </p:sp>
      <p:sp>
        <p:nvSpPr>
          <p:cNvPr id="76" name="正方形/長方形 75"/>
          <p:cNvSpPr/>
          <p:nvPr/>
        </p:nvSpPr>
        <p:spPr>
          <a:xfrm>
            <a:off x="7867283" y="1446557"/>
            <a:ext cx="851630" cy="358941"/>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ja-JP" altLang="en-US" sz="1100" b="1" dirty="0">
                <a:solidFill>
                  <a:schemeClr val="bg1"/>
                </a:solidFill>
              </a:rPr>
              <a:t>ユースケース</a:t>
            </a:r>
            <a:endParaRPr lang="en-US" altLang="ja-JP" sz="1100" b="1" dirty="0">
              <a:solidFill>
                <a:schemeClr val="bg1"/>
              </a:solidFill>
            </a:endParaRPr>
          </a:p>
          <a:p>
            <a:pPr algn="ctr"/>
            <a:r>
              <a:rPr lang="ja-JP" altLang="en-US" sz="1100" b="1" dirty="0">
                <a:solidFill>
                  <a:schemeClr val="bg1"/>
                </a:solidFill>
              </a:rPr>
              <a:t>件数</a:t>
            </a:r>
            <a:endParaRPr kumimoji="1" lang="ja-JP" altLang="en-US" sz="1100" b="1" dirty="0">
              <a:solidFill>
                <a:schemeClr val="bg1"/>
              </a:solidFill>
            </a:endParaRPr>
          </a:p>
        </p:txBody>
      </p:sp>
      <p:sp>
        <p:nvSpPr>
          <p:cNvPr id="77" name="正方形/長方形 76"/>
          <p:cNvSpPr/>
          <p:nvPr/>
        </p:nvSpPr>
        <p:spPr>
          <a:xfrm>
            <a:off x="8773962" y="1435638"/>
            <a:ext cx="720000" cy="358941"/>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ja-JP" altLang="en-US" sz="1100" b="1" dirty="0">
                <a:solidFill>
                  <a:schemeClr val="bg1"/>
                </a:solidFill>
              </a:rPr>
              <a:t>主な</a:t>
            </a:r>
            <a:endParaRPr lang="en-US" altLang="ja-JP" sz="1100" b="1" dirty="0">
              <a:solidFill>
                <a:schemeClr val="bg1"/>
              </a:solidFill>
            </a:endParaRPr>
          </a:p>
          <a:p>
            <a:pPr algn="ctr"/>
            <a:r>
              <a:rPr lang="ja-JP" altLang="en-US" sz="1100" b="1" dirty="0">
                <a:solidFill>
                  <a:schemeClr val="bg1"/>
                </a:solidFill>
              </a:rPr>
              <a:t>フェーズ</a:t>
            </a:r>
            <a:endParaRPr kumimoji="1" lang="ja-JP" altLang="en-US" sz="1100" b="1" dirty="0">
              <a:solidFill>
                <a:schemeClr val="bg1"/>
              </a:solidFill>
            </a:endParaRPr>
          </a:p>
        </p:txBody>
      </p:sp>
      <p:sp>
        <p:nvSpPr>
          <p:cNvPr id="79" name="正方形/長方形 78"/>
          <p:cNvSpPr/>
          <p:nvPr/>
        </p:nvSpPr>
        <p:spPr>
          <a:xfrm>
            <a:off x="411799" y="1435638"/>
            <a:ext cx="1320316" cy="369860"/>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ja-JP" altLang="en-US" sz="1100" b="1" dirty="0">
                <a:solidFill>
                  <a:schemeClr val="bg1"/>
                </a:solidFill>
              </a:rPr>
              <a:t>国・地域</a:t>
            </a:r>
            <a:endParaRPr kumimoji="1" lang="ja-JP" altLang="en-US" sz="1100" b="1" dirty="0">
              <a:solidFill>
                <a:schemeClr val="bg1"/>
              </a:solidFill>
            </a:endParaRPr>
          </a:p>
        </p:txBody>
      </p:sp>
      <p:sp>
        <p:nvSpPr>
          <p:cNvPr id="2" name="正方形/長方形 1"/>
          <p:cNvSpPr/>
          <p:nvPr/>
        </p:nvSpPr>
        <p:spPr>
          <a:xfrm>
            <a:off x="358334" y="1816257"/>
            <a:ext cx="9184894" cy="2673138"/>
          </a:xfrm>
          <a:prstGeom prst="rect">
            <a:avLst/>
          </a:prstGeom>
          <a:noFill/>
          <a:ln w="12700">
            <a:solidFill>
              <a:srgbClr val="FF0000"/>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endParaRPr kumimoji="1" lang="ja-JP" altLang="en-US" sz="1400" dirty="0">
              <a:solidFill>
                <a:schemeClr val="tx1"/>
              </a:solidFill>
            </a:endParaRPr>
          </a:p>
        </p:txBody>
      </p:sp>
      <p:sp>
        <p:nvSpPr>
          <p:cNvPr id="80" name="正方形/長方形 79"/>
          <p:cNvSpPr/>
          <p:nvPr/>
        </p:nvSpPr>
        <p:spPr>
          <a:xfrm>
            <a:off x="411799" y="6489700"/>
            <a:ext cx="1137600" cy="222123"/>
          </a:xfrm>
          <a:prstGeom prst="rect">
            <a:avLst/>
          </a:prstGeom>
          <a:solidFill>
            <a:schemeClr val="accent2">
              <a:lumMod val="75000"/>
              <a:lumOff val="2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ja-JP" altLang="en-US" sz="1100" b="1" dirty="0">
                <a:solidFill>
                  <a:schemeClr val="bg1"/>
                </a:solidFill>
              </a:rPr>
              <a:t>凡例</a:t>
            </a:r>
            <a:endParaRPr kumimoji="1" lang="ja-JP" altLang="en-US" sz="1100" b="1" dirty="0">
              <a:solidFill>
                <a:schemeClr val="bg1"/>
              </a:solidFill>
            </a:endParaRPr>
          </a:p>
        </p:txBody>
      </p:sp>
    </p:spTree>
    <p:extLst>
      <p:ext uri="{BB962C8B-B14F-4D97-AF65-F5344CB8AC3E}">
        <p14:creationId xmlns:p14="http://schemas.microsoft.com/office/powerpoint/2010/main" val="4261681369"/>
      </p:ext>
    </p:extLst>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タイトル 7"/>
          <p:cNvSpPr>
            <a:spLocks noGrp="1"/>
          </p:cNvSpPr>
          <p:nvPr>
            <p:ph type="title"/>
          </p:nvPr>
        </p:nvSpPr>
        <p:spPr>
          <a:xfrm>
            <a:off x="331490" y="164692"/>
            <a:ext cx="9243021" cy="497459"/>
          </a:xfrm>
        </p:spPr>
        <p:txBody>
          <a:bodyPr>
            <a:normAutofit fontScale="90000"/>
          </a:bodyPr>
          <a:lstStyle/>
          <a:p>
            <a:r>
              <a:rPr lang="en-US" altLang="ja-JP" sz="1100" dirty="0" smtClean="0">
                <a:solidFill>
                  <a:srgbClr val="002060"/>
                </a:solidFill>
              </a:rPr>
              <a:t>4.2</a:t>
            </a:r>
            <a:r>
              <a:rPr lang="ja-JP" altLang="en-US" sz="1100" dirty="0" smtClean="0">
                <a:solidFill>
                  <a:srgbClr val="002060"/>
                </a:solidFill>
              </a:rPr>
              <a:t>　各国</a:t>
            </a:r>
            <a:r>
              <a:rPr lang="ja-JP" altLang="en-US" sz="1100" dirty="0">
                <a:solidFill>
                  <a:srgbClr val="002060"/>
                </a:solidFill>
              </a:rPr>
              <a:t>の比較・分析　</a:t>
            </a:r>
            <a:r>
              <a:rPr lang="en-US" altLang="ja-JP" sz="1100" dirty="0">
                <a:solidFill>
                  <a:srgbClr val="002060"/>
                </a:solidFill>
              </a:rPr>
              <a:t/>
            </a:r>
            <a:br>
              <a:rPr lang="en-US" altLang="ja-JP" sz="1100" dirty="0">
                <a:solidFill>
                  <a:srgbClr val="002060"/>
                </a:solidFill>
              </a:rPr>
            </a:br>
            <a:r>
              <a:rPr lang="en-US" altLang="ja-JP" sz="2000" dirty="0">
                <a:solidFill>
                  <a:schemeClr val="accent2">
                    <a:lumMod val="90000"/>
                    <a:lumOff val="10000"/>
                  </a:schemeClr>
                </a:solidFill>
              </a:rPr>
              <a:t>SSI</a:t>
            </a:r>
            <a:r>
              <a:rPr lang="ja-JP" altLang="en-US" sz="2000" dirty="0">
                <a:solidFill>
                  <a:schemeClr val="accent2">
                    <a:lumMod val="90000"/>
                    <a:lumOff val="10000"/>
                  </a:schemeClr>
                </a:solidFill>
              </a:rPr>
              <a:t>／</a:t>
            </a:r>
            <a:r>
              <a:rPr lang="en-US" altLang="ja-JP" sz="2000" dirty="0">
                <a:solidFill>
                  <a:schemeClr val="accent2">
                    <a:lumMod val="90000"/>
                    <a:lumOff val="10000"/>
                  </a:schemeClr>
                </a:solidFill>
              </a:rPr>
              <a:t>DID</a:t>
            </a:r>
            <a:r>
              <a:rPr lang="ja-JP" altLang="en-US" sz="2000" dirty="0">
                <a:solidFill>
                  <a:schemeClr val="accent2">
                    <a:lumMod val="90000"/>
                    <a:lumOff val="10000"/>
                  </a:schemeClr>
                </a:solidFill>
              </a:rPr>
              <a:t>の取り組みに影響を及ぼしていると思われる要素の分析</a:t>
            </a:r>
            <a:r>
              <a:rPr lang="en-US" altLang="ja-JP" sz="2000" dirty="0">
                <a:solidFill>
                  <a:schemeClr val="accent2">
                    <a:lumMod val="90000"/>
                    <a:lumOff val="10000"/>
                  </a:schemeClr>
                </a:solidFill>
              </a:rPr>
              <a:t>-</a:t>
            </a:r>
            <a:r>
              <a:rPr lang="ja-JP" altLang="en-US" sz="2000" dirty="0">
                <a:solidFill>
                  <a:schemeClr val="accent2">
                    <a:lumMod val="90000"/>
                    <a:lumOff val="10000"/>
                  </a:schemeClr>
                </a:solidFill>
              </a:rPr>
              <a:t>欧州・北米の方向性</a:t>
            </a:r>
            <a:endParaRPr lang="ja-JP" altLang="en-US" sz="2000" b="1" spc="0" dirty="0">
              <a:solidFill>
                <a:schemeClr val="accent2">
                  <a:lumMod val="90000"/>
                  <a:lumOff val="10000"/>
                </a:schemeClr>
              </a:solidFill>
            </a:endParaRPr>
          </a:p>
        </p:txBody>
      </p:sp>
      <p:sp>
        <p:nvSpPr>
          <p:cNvPr id="96" name="コンテンツ プレースホルダー 1"/>
          <p:cNvSpPr txBox="1">
            <a:spLocks/>
          </p:cNvSpPr>
          <p:nvPr/>
        </p:nvSpPr>
        <p:spPr>
          <a:xfrm>
            <a:off x="1599788" y="3373626"/>
            <a:ext cx="7974425" cy="1099024"/>
          </a:xfrm>
          <a:prstGeom prst="rect">
            <a:avLst/>
          </a:prstGeom>
          <a:ln w="12700">
            <a:solidFill>
              <a:schemeClr val="accent1"/>
            </a:solidFill>
          </a:ln>
        </p:spPr>
        <p:txBody>
          <a:bodyPr anchor="ctr"/>
          <a:lstStyle>
            <a:lvl1pPr marL="0" indent="0" algn="l" defTabSz="609559" rtl="0" eaLnBrk="1" fontAlgn="base" hangingPunct="1">
              <a:spcBef>
                <a:spcPct val="20000"/>
              </a:spcBef>
              <a:spcAft>
                <a:spcPct val="0"/>
              </a:spcAft>
              <a:buFont typeface="Arial" pitchFamily="34" charset="0"/>
              <a:buNone/>
              <a:defRPr kumimoji="1" sz="2000" kern="1200">
                <a:solidFill>
                  <a:schemeClr val="tx1"/>
                </a:solidFill>
                <a:latin typeface="+mn-ea"/>
                <a:ea typeface="+mn-ea"/>
                <a:cs typeface="Arial"/>
              </a:defRPr>
            </a:lvl1pPr>
            <a:lvl2pPr marL="910105" indent="-300545"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2pPr>
            <a:lvl3pPr marL="1454051" indent="-234935"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3pPr>
            <a:lvl4pPr marL="2059377" indent="-230703"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4pPr>
            <a:lvl5pPr marL="2666818" indent="-228585"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a:lstStyle>
          <a:p>
            <a:pPr marL="285750" lvl="0" indent="-285750">
              <a:buFont typeface="Arial" panose="020B0604020202020204" pitchFamily="34" charset="0"/>
              <a:buChar char="•"/>
              <a:defRPr/>
            </a:pPr>
            <a:r>
              <a:rPr lang="zh-TW" altLang="en-US" sz="1200" b="1" noProof="0" dirty="0" smtClean="0">
                <a:solidFill>
                  <a:srgbClr val="000000">
                    <a:lumMod val="85000"/>
                    <a:lumOff val="15000"/>
                  </a:srgbClr>
                </a:solidFill>
                <a:latin typeface="Meiryo UI"/>
                <a:ea typeface="Meiryo UI"/>
              </a:rPr>
              <a:t>共通識別番号</a:t>
            </a:r>
            <a:r>
              <a:rPr lang="ja-JP" altLang="en-US" sz="1200" b="1" noProof="0" dirty="0" smtClean="0">
                <a:solidFill>
                  <a:srgbClr val="000000">
                    <a:lumMod val="85000"/>
                    <a:lumOff val="15000"/>
                  </a:srgbClr>
                </a:solidFill>
                <a:latin typeface="Meiryo UI"/>
                <a:ea typeface="Meiryo UI"/>
              </a:rPr>
              <a:t>に</a:t>
            </a:r>
            <a:r>
              <a:rPr lang="ja-JP" altLang="en-US" sz="1200" b="1" noProof="0" dirty="0">
                <a:solidFill>
                  <a:srgbClr val="000000">
                    <a:lumMod val="85000"/>
                    <a:lumOff val="15000"/>
                  </a:srgbClr>
                </a:solidFill>
                <a:latin typeface="Meiryo UI"/>
                <a:ea typeface="Meiryo UI"/>
              </a:rPr>
              <a:t>ついては、プライバシーの侵害・情報流出への懸念等から</a:t>
            </a:r>
            <a:r>
              <a:rPr lang="ja-JP" altLang="en-US" sz="1200" b="1" u="sng" noProof="0" dirty="0">
                <a:solidFill>
                  <a:schemeClr val="accent2">
                    <a:lumMod val="75000"/>
                    <a:lumOff val="25000"/>
                  </a:schemeClr>
                </a:solidFill>
                <a:latin typeface="Meiryo UI"/>
                <a:ea typeface="Meiryo UI"/>
              </a:rPr>
              <a:t>統一的</a:t>
            </a:r>
            <a:r>
              <a:rPr lang="ja-JP" altLang="en-US" sz="1200" b="1" u="sng" noProof="0" dirty="0" smtClean="0">
                <a:solidFill>
                  <a:schemeClr val="accent2">
                    <a:lumMod val="75000"/>
                    <a:lumOff val="25000"/>
                  </a:schemeClr>
                </a:solidFill>
                <a:latin typeface="Meiryo UI"/>
                <a:ea typeface="Meiryo UI"/>
              </a:rPr>
              <a:t>な</a:t>
            </a:r>
            <a:r>
              <a:rPr lang="zh-TW" altLang="en-US" sz="1200" b="1" u="sng" noProof="0" dirty="0" smtClean="0">
                <a:solidFill>
                  <a:schemeClr val="accent2">
                    <a:lumMod val="75000"/>
                    <a:lumOff val="25000"/>
                  </a:schemeClr>
                </a:solidFill>
                <a:latin typeface="Meiryo UI"/>
                <a:ea typeface="Meiryo UI"/>
              </a:rPr>
              <a:t>共通識別番号</a:t>
            </a:r>
            <a:r>
              <a:rPr lang="ja-JP" altLang="en-US" sz="1200" b="1" u="sng" noProof="0" dirty="0" smtClean="0">
                <a:solidFill>
                  <a:schemeClr val="accent2">
                    <a:lumMod val="75000"/>
                    <a:lumOff val="25000"/>
                  </a:schemeClr>
                </a:solidFill>
                <a:latin typeface="Meiryo UI"/>
                <a:ea typeface="Meiryo UI"/>
              </a:rPr>
              <a:t>は</a:t>
            </a:r>
            <a:r>
              <a:rPr lang="ja-JP" altLang="en-US" sz="1200" b="1" u="sng" noProof="0" dirty="0">
                <a:solidFill>
                  <a:schemeClr val="accent2">
                    <a:lumMod val="75000"/>
                    <a:lumOff val="25000"/>
                  </a:schemeClr>
                </a:solidFill>
                <a:latin typeface="Meiryo UI"/>
                <a:ea typeface="Meiryo UI"/>
              </a:rPr>
              <a:t>使用されなかった、もしくは過去に採用・検討されたものの廃止され、目的別に異なる識別制度を使用する状況が共通</a:t>
            </a:r>
            <a:r>
              <a:rPr lang="ja-JP" altLang="en-US" sz="1200" b="1" noProof="0" dirty="0">
                <a:solidFill>
                  <a:srgbClr val="000000">
                    <a:lumMod val="85000"/>
                    <a:lumOff val="15000"/>
                  </a:srgbClr>
                </a:solidFill>
                <a:latin typeface="Meiryo UI"/>
                <a:ea typeface="Meiryo UI"/>
              </a:rPr>
              <a:t>している</a:t>
            </a:r>
            <a:endParaRPr lang="en-US" altLang="ja-JP" sz="1200" b="1" noProof="0" dirty="0">
              <a:solidFill>
                <a:srgbClr val="000000">
                  <a:lumMod val="85000"/>
                  <a:lumOff val="15000"/>
                </a:srgbClr>
              </a:solidFill>
              <a:latin typeface="Meiryo UI"/>
              <a:ea typeface="Meiryo UI"/>
            </a:endParaRPr>
          </a:p>
          <a:p>
            <a:pPr marL="285750" lvl="0" indent="-285750">
              <a:buFont typeface="Arial" panose="020B0604020202020204" pitchFamily="34" charset="0"/>
              <a:buChar char="•"/>
              <a:defRPr/>
            </a:pPr>
            <a:r>
              <a:rPr lang="ja-JP" altLang="en-US" sz="1200" b="1" dirty="0">
                <a:solidFill>
                  <a:srgbClr val="000000">
                    <a:lumMod val="85000"/>
                    <a:lumOff val="15000"/>
                  </a:srgbClr>
                </a:solidFill>
              </a:rPr>
              <a:t>「ユーザー本人が</a:t>
            </a:r>
            <a:r>
              <a:rPr lang="en-US" altLang="ja-JP" sz="1200" b="1" dirty="0">
                <a:solidFill>
                  <a:srgbClr val="000000">
                    <a:lumMod val="85000"/>
                    <a:lumOff val="15000"/>
                  </a:srgbClr>
                </a:solidFill>
              </a:rPr>
              <a:t>ID</a:t>
            </a:r>
            <a:r>
              <a:rPr lang="ja-JP" altLang="en-US" sz="1200" b="1" dirty="0">
                <a:solidFill>
                  <a:srgbClr val="000000">
                    <a:lumMod val="85000"/>
                    <a:lumOff val="15000"/>
                  </a:srgbClr>
                </a:solidFill>
              </a:rPr>
              <a:t>情報を管理する／特定</a:t>
            </a:r>
            <a:r>
              <a:rPr kumimoji="1" lang="ja-JP" altLang="en-US" sz="1200" b="1" i="0" u="none" strike="noStrike" kern="1200" cap="none" spc="0" normalizeH="0" dirty="0">
                <a:ln>
                  <a:noFill/>
                </a:ln>
                <a:solidFill>
                  <a:srgbClr val="000000">
                    <a:lumMod val="85000"/>
                    <a:lumOff val="15000"/>
                  </a:srgbClr>
                </a:solidFill>
                <a:effectLst/>
                <a:uLnTx/>
                <a:uFillTx/>
                <a:latin typeface="Meiryo UI"/>
                <a:ea typeface="Meiryo UI"/>
              </a:rPr>
              <a:t>の</a:t>
            </a:r>
            <a:r>
              <a:rPr lang="en-US" altLang="ja-JP" sz="1200" b="1" dirty="0">
                <a:solidFill>
                  <a:srgbClr val="000000">
                    <a:lumMod val="85000"/>
                    <a:lumOff val="15000"/>
                  </a:srgbClr>
                </a:solidFill>
                <a:latin typeface="Meiryo UI"/>
                <a:ea typeface="Meiryo UI"/>
              </a:rPr>
              <a:t>ID</a:t>
            </a:r>
            <a:r>
              <a:rPr lang="ja-JP" altLang="en-US" sz="1200" b="1" dirty="0">
                <a:solidFill>
                  <a:srgbClr val="000000">
                    <a:lumMod val="85000"/>
                    <a:lumOff val="15000"/>
                  </a:srgbClr>
                </a:solidFill>
                <a:latin typeface="Meiryo UI"/>
                <a:ea typeface="Meiryo UI"/>
              </a:rPr>
              <a:t>管理者</a:t>
            </a:r>
            <a:r>
              <a:rPr kumimoji="1" lang="ja-JP" altLang="en-US" sz="1200" b="1" i="0" u="none" strike="noStrike" kern="1200" cap="none" spc="0" normalizeH="0" dirty="0">
                <a:ln>
                  <a:noFill/>
                </a:ln>
                <a:solidFill>
                  <a:srgbClr val="000000">
                    <a:lumMod val="85000"/>
                    <a:lumOff val="15000"/>
                  </a:srgbClr>
                </a:solidFill>
                <a:effectLst/>
                <a:uLnTx/>
                <a:uFillTx/>
                <a:latin typeface="Meiryo UI"/>
                <a:ea typeface="Meiryo UI"/>
              </a:rPr>
              <a:t>への依存度を下げる」という</a:t>
            </a:r>
            <a:r>
              <a:rPr kumimoji="1" lang="en-US" altLang="ja-JP" sz="1200" b="1" i="0" u="sng" strike="noStrike" kern="1200" cap="none" spc="0" normalizeH="0" dirty="0">
                <a:ln>
                  <a:noFill/>
                </a:ln>
                <a:solidFill>
                  <a:schemeClr val="accent2">
                    <a:lumMod val="75000"/>
                    <a:lumOff val="25000"/>
                  </a:schemeClr>
                </a:solidFill>
                <a:effectLst/>
                <a:uLnTx/>
                <a:uFillTx/>
                <a:latin typeface="Meiryo UI"/>
                <a:ea typeface="Meiryo UI"/>
              </a:rPr>
              <a:t>SSI</a:t>
            </a:r>
            <a:r>
              <a:rPr kumimoji="1" lang="ja-JP" altLang="en-US" sz="1200" b="1" i="0" u="sng" strike="noStrike" kern="1200" cap="none" spc="0" normalizeH="0" dirty="0">
                <a:ln>
                  <a:noFill/>
                </a:ln>
                <a:solidFill>
                  <a:schemeClr val="accent2">
                    <a:lumMod val="75000"/>
                    <a:lumOff val="25000"/>
                  </a:schemeClr>
                </a:solidFill>
                <a:effectLst/>
                <a:uLnTx/>
                <a:uFillTx/>
                <a:latin typeface="Meiryo UI"/>
                <a:ea typeface="Meiryo UI"/>
              </a:rPr>
              <a:t>／</a:t>
            </a:r>
            <a:r>
              <a:rPr kumimoji="1" lang="en-US" altLang="ja-JP" sz="1200" b="1" i="0" u="sng" strike="noStrike" kern="1200" cap="none" spc="0" normalizeH="0" dirty="0">
                <a:ln>
                  <a:noFill/>
                </a:ln>
                <a:solidFill>
                  <a:schemeClr val="accent2">
                    <a:lumMod val="75000"/>
                    <a:lumOff val="25000"/>
                  </a:schemeClr>
                </a:solidFill>
                <a:effectLst/>
                <a:uLnTx/>
                <a:uFillTx/>
                <a:latin typeface="Meiryo UI"/>
                <a:ea typeface="Meiryo UI"/>
              </a:rPr>
              <a:t>DID</a:t>
            </a:r>
            <a:r>
              <a:rPr kumimoji="1" lang="ja-JP" altLang="en-US" sz="1200" b="1" i="0" u="sng" strike="noStrike" kern="1200" cap="none" spc="0" normalizeH="0" dirty="0">
                <a:ln>
                  <a:noFill/>
                </a:ln>
                <a:solidFill>
                  <a:schemeClr val="accent2">
                    <a:lumMod val="75000"/>
                    <a:lumOff val="25000"/>
                  </a:schemeClr>
                </a:solidFill>
                <a:effectLst/>
                <a:uLnTx/>
                <a:uFillTx/>
                <a:latin typeface="Meiryo UI"/>
                <a:ea typeface="Meiryo UI"/>
              </a:rPr>
              <a:t>の原則に対して、統一的</a:t>
            </a:r>
            <a:r>
              <a:rPr lang="ja-JP" altLang="en-US" sz="1200" b="1" u="sng" dirty="0" smtClean="0">
                <a:solidFill>
                  <a:schemeClr val="accent2">
                    <a:lumMod val="75000"/>
                    <a:lumOff val="25000"/>
                  </a:schemeClr>
                </a:solidFill>
                <a:latin typeface="Meiryo UI"/>
                <a:ea typeface="Meiryo UI"/>
              </a:rPr>
              <a:t>な</a:t>
            </a:r>
            <a:r>
              <a:rPr lang="zh-TW" altLang="en-US" sz="1200" b="1" u="sng" dirty="0" smtClean="0">
                <a:solidFill>
                  <a:schemeClr val="accent2">
                    <a:lumMod val="75000"/>
                    <a:lumOff val="25000"/>
                  </a:schemeClr>
                </a:solidFill>
                <a:latin typeface="Meiryo UI"/>
                <a:ea typeface="Meiryo UI"/>
              </a:rPr>
              <a:t>共通識別番号</a:t>
            </a:r>
            <a:r>
              <a:rPr kumimoji="1" lang="ja-JP" altLang="en-US" sz="1200" b="1" i="0" u="sng" strike="noStrike" kern="1200" cap="none" spc="0" normalizeH="0" dirty="0" smtClean="0">
                <a:ln>
                  <a:noFill/>
                </a:ln>
                <a:solidFill>
                  <a:schemeClr val="accent2">
                    <a:lumMod val="75000"/>
                    <a:lumOff val="25000"/>
                  </a:schemeClr>
                </a:solidFill>
                <a:effectLst/>
                <a:uLnTx/>
                <a:uFillTx/>
                <a:latin typeface="Meiryo UI"/>
                <a:ea typeface="Meiryo UI"/>
              </a:rPr>
              <a:t>が</a:t>
            </a:r>
            <a:r>
              <a:rPr kumimoji="1" lang="ja-JP" altLang="en-US" sz="1200" b="1" i="0" u="sng" strike="noStrike" kern="1200" cap="none" spc="0" normalizeH="0" dirty="0">
                <a:ln>
                  <a:noFill/>
                </a:ln>
                <a:solidFill>
                  <a:schemeClr val="accent2">
                    <a:lumMod val="75000"/>
                    <a:lumOff val="25000"/>
                  </a:schemeClr>
                </a:solidFill>
                <a:effectLst/>
                <a:uLnTx/>
                <a:uFillTx/>
                <a:latin typeface="Meiryo UI"/>
                <a:ea typeface="Meiryo UI"/>
              </a:rPr>
              <a:t>もたらす政府による</a:t>
            </a:r>
            <a:r>
              <a:rPr kumimoji="1" lang="en-US" altLang="ja-JP" sz="1200" b="1" i="0" u="sng" strike="noStrike" kern="1200" cap="none" spc="0" normalizeH="0" dirty="0">
                <a:ln>
                  <a:noFill/>
                </a:ln>
                <a:solidFill>
                  <a:schemeClr val="accent2">
                    <a:lumMod val="75000"/>
                    <a:lumOff val="25000"/>
                  </a:schemeClr>
                </a:solidFill>
                <a:effectLst/>
                <a:uLnTx/>
                <a:uFillTx/>
                <a:latin typeface="Meiryo UI"/>
                <a:ea typeface="Meiryo UI"/>
              </a:rPr>
              <a:t>ID</a:t>
            </a:r>
            <a:r>
              <a:rPr kumimoji="1" lang="ja-JP" altLang="en-US" sz="1200" b="1" i="0" u="sng" strike="noStrike" kern="1200" cap="none" spc="0" normalizeH="0" dirty="0">
                <a:ln>
                  <a:noFill/>
                </a:ln>
                <a:solidFill>
                  <a:schemeClr val="accent2">
                    <a:lumMod val="75000"/>
                    <a:lumOff val="25000"/>
                  </a:schemeClr>
                </a:solidFill>
                <a:effectLst/>
                <a:uLnTx/>
                <a:uFillTx/>
                <a:latin typeface="Meiryo UI"/>
                <a:ea typeface="Meiryo UI"/>
              </a:rPr>
              <a:t>情報の一元管理という方向性は相反するものであるため、欧州・北米で</a:t>
            </a:r>
            <a:r>
              <a:rPr kumimoji="1" lang="en-US" altLang="ja-JP" sz="1200" b="1" i="0" u="sng" strike="noStrike" kern="1200" cap="none" spc="0" normalizeH="0" dirty="0">
                <a:ln>
                  <a:noFill/>
                </a:ln>
                <a:solidFill>
                  <a:schemeClr val="accent2">
                    <a:lumMod val="75000"/>
                    <a:lumOff val="25000"/>
                  </a:schemeClr>
                </a:solidFill>
                <a:effectLst/>
                <a:uLnTx/>
                <a:uFillTx/>
                <a:latin typeface="Meiryo UI"/>
                <a:ea typeface="Meiryo UI"/>
              </a:rPr>
              <a:t>SSI</a:t>
            </a:r>
            <a:r>
              <a:rPr kumimoji="1" lang="ja-JP" altLang="en-US" sz="1200" b="1" i="0" u="sng" strike="noStrike" kern="1200" cap="none" spc="0" normalizeH="0" dirty="0">
                <a:ln>
                  <a:noFill/>
                </a:ln>
                <a:solidFill>
                  <a:schemeClr val="accent2">
                    <a:lumMod val="75000"/>
                    <a:lumOff val="25000"/>
                  </a:schemeClr>
                </a:solidFill>
                <a:effectLst/>
                <a:uLnTx/>
                <a:uFillTx/>
                <a:latin typeface="Meiryo UI"/>
                <a:ea typeface="Meiryo UI"/>
              </a:rPr>
              <a:t>／</a:t>
            </a:r>
            <a:r>
              <a:rPr kumimoji="1" lang="en-US" altLang="ja-JP" sz="1200" b="1" i="0" u="sng" strike="noStrike" kern="1200" cap="none" spc="0" normalizeH="0" dirty="0">
                <a:ln>
                  <a:noFill/>
                </a:ln>
                <a:solidFill>
                  <a:schemeClr val="accent2">
                    <a:lumMod val="75000"/>
                    <a:lumOff val="25000"/>
                  </a:schemeClr>
                </a:solidFill>
                <a:effectLst/>
                <a:uLnTx/>
                <a:uFillTx/>
                <a:latin typeface="Meiryo UI"/>
                <a:ea typeface="Meiryo UI"/>
              </a:rPr>
              <a:t>DID</a:t>
            </a:r>
            <a:r>
              <a:rPr kumimoji="1" lang="ja-JP" altLang="en-US" sz="1200" b="1" i="0" u="sng" strike="noStrike" kern="1200" cap="none" spc="0" normalizeH="0" dirty="0">
                <a:ln>
                  <a:noFill/>
                </a:ln>
                <a:solidFill>
                  <a:schemeClr val="accent2">
                    <a:lumMod val="75000"/>
                    <a:lumOff val="25000"/>
                  </a:schemeClr>
                </a:solidFill>
                <a:effectLst/>
                <a:uLnTx/>
                <a:uFillTx/>
                <a:latin typeface="Meiryo UI"/>
                <a:ea typeface="Meiryo UI"/>
              </a:rPr>
              <a:t>の導入が進んだ一つの要因</a:t>
            </a:r>
            <a:r>
              <a:rPr lang="ja-JP" altLang="en-US" sz="1200" b="1" dirty="0">
                <a:solidFill>
                  <a:srgbClr val="000000">
                    <a:lumMod val="85000"/>
                    <a:lumOff val="15000"/>
                  </a:srgbClr>
                </a:solidFill>
                <a:latin typeface="Meiryo UI"/>
                <a:ea typeface="Meiryo UI"/>
              </a:rPr>
              <a:t>と想定される</a:t>
            </a:r>
            <a:endParaRPr lang="en-US" altLang="ja-JP" sz="1200" b="1" dirty="0">
              <a:solidFill>
                <a:srgbClr val="000000">
                  <a:lumMod val="85000"/>
                  <a:lumOff val="15000"/>
                </a:srgbClr>
              </a:solidFill>
              <a:latin typeface="Meiryo UI"/>
              <a:ea typeface="Meiryo UI"/>
            </a:endParaRPr>
          </a:p>
        </p:txBody>
      </p:sp>
      <p:sp>
        <p:nvSpPr>
          <p:cNvPr id="10" name="正方形/長方形 9"/>
          <p:cNvSpPr/>
          <p:nvPr/>
        </p:nvSpPr>
        <p:spPr>
          <a:xfrm>
            <a:off x="337809" y="3373626"/>
            <a:ext cx="1170842" cy="1099024"/>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zh-TW" altLang="en-US" sz="1400" b="1" dirty="0" smtClean="0">
                <a:solidFill>
                  <a:schemeClr val="bg1"/>
                </a:solidFill>
              </a:rPr>
              <a:t>共通識別番号</a:t>
            </a:r>
            <a:endParaRPr kumimoji="1" lang="en-US" altLang="ja-JP" sz="1400" b="1" dirty="0">
              <a:solidFill>
                <a:schemeClr val="bg1"/>
              </a:solidFill>
            </a:endParaRPr>
          </a:p>
        </p:txBody>
      </p:sp>
      <p:sp>
        <p:nvSpPr>
          <p:cNvPr id="11" name="正方形/長方形 10"/>
          <p:cNvSpPr/>
          <p:nvPr/>
        </p:nvSpPr>
        <p:spPr>
          <a:xfrm>
            <a:off x="331489" y="4506723"/>
            <a:ext cx="1170842" cy="1015663"/>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ja-JP" altLang="en-US" sz="1400" b="1" dirty="0">
                <a:solidFill>
                  <a:schemeClr val="bg1"/>
                </a:solidFill>
              </a:rPr>
              <a:t>デジタル</a:t>
            </a:r>
            <a:r>
              <a:rPr kumimoji="1" lang="en-US" altLang="ja-JP" sz="1400" b="1" dirty="0">
                <a:solidFill>
                  <a:schemeClr val="bg1"/>
                </a:solidFill>
              </a:rPr>
              <a:t>ID</a:t>
            </a:r>
            <a:endParaRPr kumimoji="1" lang="ja-JP" altLang="en-US" sz="1400" b="1" dirty="0">
              <a:solidFill>
                <a:schemeClr val="bg1"/>
              </a:solidFill>
            </a:endParaRPr>
          </a:p>
        </p:txBody>
      </p:sp>
      <p:sp>
        <p:nvSpPr>
          <p:cNvPr id="12" name="正方形/長方形 11"/>
          <p:cNvSpPr/>
          <p:nvPr/>
        </p:nvSpPr>
        <p:spPr>
          <a:xfrm>
            <a:off x="337809" y="5556459"/>
            <a:ext cx="1170842" cy="1015663"/>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ja-JP" altLang="en-US" sz="1400" b="1" dirty="0">
                <a:solidFill>
                  <a:schemeClr val="bg1"/>
                </a:solidFill>
              </a:rPr>
              <a:t>トラスト</a:t>
            </a:r>
            <a:endParaRPr lang="en-US" altLang="ja-JP" sz="1400" b="1" dirty="0">
              <a:solidFill>
                <a:schemeClr val="bg1"/>
              </a:solidFill>
            </a:endParaRPr>
          </a:p>
          <a:p>
            <a:pPr algn="ctr"/>
            <a:r>
              <a:rPr lang="ja-JP" altLang="en-US" sz="1400" b="1" dirty="0">
                <a:solidFill>
                  <a:schemeClr val="bg1"/>
                </a:solidFill>
              </a:rPr>
              <a:t>フレームワーク</a:t>
            </a:r>
            <a:endParaRPr kumimoji="1" lang="en-US" altLang="ja-JP" sz="1400" b="1" dirty="0">
              <a:solidFill>
                <a:schemeClr val="bg1"/>
              </a:solidFill>
            </a:endParaRPr>
          </a:p>
        </p:txBody>
      </p:sp>
      <p:sp>
        <p:nvSpPr>
          <p:cNvPr id="13" name="コンテンツ プレースホルダー 1"/>
          <p:cNvSpPr txBox="1">
            <a:spLocks/>
          </p:cNvSpPr>
          <p:nvPr/>
        </p:nvSpPr>
        <p:spPr>
          <a:xfrm>
            <a:off x="331489" y="662151"/>
            <a:ext cx="9243023" cy="1133097"/>
          </a:xfrm>
          <a:prstGeom prst="rect">
            <a:avLst/>
          </a:prstGeom>
          <a:ln>
            <a:noFill/>
          </a:ln>
        </p:spPr>
        <p:txBody>
          <a:bodyPr/>
          <a:lstStyle>
            <a:lvl1pPr marL="0" indent="0" algn="l" defTabSz="609559" rtl="0" eaLnBrk="1" fontAlgn="base" hangingPunct="1">
              <a:spcBef>
                <a:spcPct val="20000"/>
              </a:spcBef>
              <a:spcAft>
                <a:spcPct val="0"/>
              </a:spcAft>
              <a:buFont typeface="Arial" pitchFamily="34" charset="0"/>
              <a:buNone/>
              <a:defRPr kumimoji="1" sz="2000" kern="1200">
                <a:solidFill>
                  <a:schemeClr val="tx1"/>
                </a:solidFill>
                <a:latin typeface="+mn-ea"/>
                <a:ea typeface="+mn-ea"/>
                <a:cs typeface="Arial"/>
              </a:defRPr>
            </a:lvl1pPr>
            <a:lvl2pPr marL="910105" indent="-300545"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2pPr>
            <a:lvl3pPr marL="1454051" indent="-234935"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3pPr>
            <a:lvl4pPr marL="2059377" indent="-230703"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4pPr>
            <a:lvl5pPr marL="2666818" indent="-228585"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a:lstStyle>
          <a:p>
            <a:pPr marL="285750" lvl="0" indent="-285750">
              <a:buFont typeface="Arial" panose="020B0604020202020204" pitchFamily="34" charset="0"/>
              <a:buChar char="•"/>
              <a:defRPr/>
            </a:pPr>
            <a:r>
              <a:rPr lang="ja-JP" altLang="en-US" sz="1600" b="1" dirty="0">
                <a:solidFill>
                  <a:srgbClr val="000000">
                    <a:lumMod val="85000"/>
                    <a:lumOff val="15000"/>
                  </a:srgbClr>
                </a:solidFill>
              </a:rPr>
              <a:t>欧州・北米ではプライバシーの侵害・情報流出への懸念から統一的な共通識別番号を持たず目的別に異なる識別番号を採用してきた。そのためシンガポールやインドのように共通識別番号をデジタル</a:t>
            </a:r>
            <a:r>
              <a:rPr lang="en-US" altLang="ja-JP" sz="1600" b="1" dirty="0">
                <a:solidFill>
                  <a:srgbClr val="000000">
                    <a:lumMod val="85000"/>
                    <a:lumOff val="15000"/>
                  </a:srgbClr>
                </a:solidFill>
              </a:rPr>
              <a:t>ID</a:t>
            </a:r>
            <a:r>
              <a:rPr lang="ja-JP" altLang="en-US" sz="1600" b="1" dirty="0" err="1">
                <a:solidFill>
                  <a:srgbClr val="000000">
                    <a:lumMod val="85000"/>
                    <a:lumOff val="15000"/>
                  </a:srgbClr>
                </a:solidFill>
              </a:rPr>
              <a:t>には</a:t>
            </a:r>
            <a:r>
              <a:rPr lang="ja-JP" altLang="en-US" sz="1600" b="1" dirty="0">
                <a:solidFill>
                  <a:srgbClr val="000000">
                    <a:lumMod val="85000"/>
                    <a:lumOff val="15000"/>
                  </a:srgbClr>
                </a:solidFill>
              </a:rPr>
              <a:t>活用せず、独立した検討が進められている</a:t>
            </a:r>
            <a:r>
              <a:rPr lang="ja-JP" altLang="en-US" sz="1600" b="1" dirty="0" smtClean="0">
                <a:solidFill>
                  <a:srgbClr val="000000">
                    <a:lumMod val="85000"/>
                    <a:lumOff val="15000"/>
                  </a:srgbClr>
                </a:solidFill>
              </a:rPr>
              <a:t>。また</a:t>
            </a:r>
            <a:r>
              <a:rPr lang="ja-JP" altLang="en-US" sz="1600" b="1" dirty="0">
                <a:solidFill>
                  <a:srgbClr val="000000">
                    <a:lumMod val="85000"/>
                    <a:lumOff val="15000"/>
                  </a:srgbClr>
                </a:solidFill>
              </a:rPr>
              <a:t>、相互運用可能なデジタル</a:t>
            </a:r>
            <a:r>
              <a:rPr lang="en-US" altLang="ja-JP" sz="1600" b="1" dirty="0">
                <a:solidFill>
                  <a:srgbClr val="000000">
                    <a:lumMod val="85000"/>
                    <a:lumOff val="15000"/>
                  </a:srgbClr>
                </a:solidFill>
              </a:rPr>
              <a:t>ID</a:t>
            </a:r>
            <a:r>
              <a:rPr lang="ja-JP" altLang="en-US" sz="1600" b="1" dirty="0">
                <a:solidFill>
                  <a:srgbClr val="000000">
                    <a:lumMod val="85000"/>
                    <a:lumOff val="15000"/>
                  </a:srgbClr>
                </a:solidFill>
              </a:rPr>
              <a:t>を法律・フレームワークによって定義し、政府機関や民間企業がそれを参照する形での検討が進められている。そして相互運用可能なデジタル</a:t>
            </a:r>
            <a:r>
              <a:rPr lang="en-US" altLang="ja-JP" sz="1600" b="1" dirty="0">
                <a:solidFill>
                  <a:srgbClr val="000000">
                    <a:lumMod val="85000"/>
                    <a:lumOff val="15000"/>
                  </a:srgbClr>
                </a:solidFill>
              </a:rPr>
              <a:t>ID</a:t>
            </a:r>
            <a:r>
              <a:rPr lang="ja-JP" altLang="en-US" sz="1600" b="1" dirty="0">
                <a:solidFill>
                  <a:srgbClr val="000000">
                    <a:lumMod val="85000"/>
                    <a:lumOff val="15000"/>
                  </a:srgbClr>
                </a:solidFill>
              </a:rPr>
              <a:t>として、</a:t>
            </a:r>
            <a:r>
              <a:rPr lang="en-US" altLang="ja-JP" sz="1600" b="1" dirty="0">
                <a:solidFill>
                  <a:srgbClr val="000000">
                    <a:lumMod val="85000"/>
                    <a:lumOff val="15000"/>
                  </a:srgbClr>
                </a:solidFill>
              </a:rPr>
              <a:t>ID</a:t>
            </a:r>
            <a:r>
              <a:rPr lang="ja-JP" altLang="en-US" sz="1600" b="1" dirty="0">
                <a:solidFill>
                  <a:srgbClr val="000000">
                    <a:lumMod val="85000"/>
                    <a:lumOff val="15000"/>
                  </a:srgbClr>
                </a:solidFill>
              </a:rPr>
              <a:t>情報の管理主体とは異なるプロバイダによって提供されるウォレットをもって個人データを管理できるような取り組みが存在することから、結果として特定の</a:t>
            </a:r>
            <a:r>
              <a:rPr lang="en-US" altLang="ja-JP" sz="1600" b="1" dirty="0">
                <a:solidFill>
                  <a:srgbClr val="000000">
                    <a:lumMod val="85000"/>
                    <a:lumOff val="15000"/>
                  </a:srgbClr>
                </a:solidFill>
              </a:rPr>
              <a:t>ID</a:t>
            </a:r>
            <a:r>
              <a:rPr lang="ja-JP" altLang="en-US" sz="1600" b="1" dirty="0">
                <a:solidFill>
                  <a:srgbClr val="000000">
                    <a:lumMod val="85000"/>
                    <a:lumOff val="15000"/>
                  </a:srgbClr>
                </a:solidFill>
              </a:rPr>
              <a:t>管理者の介在が少なくなり</a:t>
            </a:r>
            <a:r>
              <a:rPr lang="en-US" altLang="ja-JP" sz="1600" b="1" dirty="0">
                <a:solidFill>
                  <a:srgbClr val="000000">
                    <a:lumMod val="85000"/>
                    <a:lumOff val="15000"/>
                  </a:srgbClr>
                </a:solidFill>
              </a:rPr>
              <a:t>SSI</a:t>
            </a:r>
            <a:r>
              <a:rPr lang="ja-JP" altLang="en-US" sz="1600" b="1" dirty="0">
                <a:solidFill>
                  <a:srgbClr val="000000">
                    <a:lumMod val="85000"/>
                    <a:lumOff val="15000"/>
                  </a:srgbClr>
                </a:solidFill>
              </a:rPr>
              <a:t>／</a:t>
            </a:r>
            <a:r>
              <a:rPr lang="en-US" altLang="ja-JP" sz="1600" b="1" dirty="0">
                <a:solidFill>
                  <a:srgbClr val="000000">
                    <a:lumMod val="85000"/>
                    <a:lumOff val="15000"/>
                  </a:srgbClr>
                </a:solidFill>
              </a:rPr>
              <a:t>DID</a:t>
            </a:r>
            <a:r>
              <a:rPr lang="ja-JP" altLang="en-US" sz="1600" b="1" dirty="0">
                <a:solidFill>
                  <a:srgbClr val="000000">
                    <a:lumMod val="85000"/>
                    <a:lumOff val="15000"/>
                  </a:srgbClr>
                </a:solidFill>
              </a:rPr>
              <a:t>に関連した取り組みの素地を形成したと想定</a:t>
            </a:r>
            <a:r>
              <a:rPr lang="ja-JP" altLang="en-US" sz="1600" b="1" dirty="0" smtClean="0">
                <a:solidFill>
                  <a:srgbClr val="000000">
                    <a:lumMod val="85000"/>
                    <a:lumOff val="15000"/>
                  </a:srgbClr>
                </a:solidFill>
              </a:rPr>
              <a:t>される</a:t>
            </a:r>
            <a:endParaRPr lang="ja-JP" altLang="en-US" sz="1600" b="1" dirty="0">
              <a:solidFill>
                <a:srgbClr val="000000">
                  <a:lumMod val="85000"/>
                  <a:lumOff val="15000"/>
                </a:srgbClr>
              </a:solidFill>
            </a:endParaRPr>
          </a:p>
          <a:p>
            <a:pPr marL="285750" lvl="0" indent="-285750">
              <a:buFont typeface="Arial" panose="020B0604020202020204" pitchFamily="34" charset="0"/>
              <a:buChar char="•"/>
              <a:defRPr/>
            </a:pPr>
            <a:r>
              <a:rPr kumimoji="1" lang="ja-JP" altLang="en-US" sz="1600" b="1" i="0" u="none" strike="noStrike" kern="1200" cap="none" spc="0" normalizeH="0" noProof="0" dirty="0" smtClean="0">
                <a:ln>
                  <a:noFill/>
                </a:ln>
                <a:solidFill>
                  <a:srgbClr val="000000">
                    <a:lumMod val="85000"/>
                    <a:lumOff val="15000"/>
                  </a:srgbClr>
                </a:solidFill>
                <a:effectLst/>
                <a:uLnTx/>
                <a:uFillTx/>
                <a:latin typeface="Meiryo UI"/>
                <a:ea typeface="Meiryo UI"/>
                <a:cs typeface="Arial"/>
              </a:rPr>
              <a:t>トラストフレームワーク</a:t>
            </a:r>
            <a:r>
              <a:rPr kumimoji="1" lang="ja-JP" altLang="en-US" sz="1600" b="1" i="0" u="none" strike="noStrike" kern="1200" cap="none" spc="0" normalizeH="0" noProof="0" dirty="0">
                <a:ln>
                  <a:noFill/>
                </a:ln>
                <a:solidFill>
                  <a:srgbClr val="000000">
                    <a:lumMod val="85000"/>
                    <a:lumOff val="15000"/>
                  </a:srgbClr>
                </a:solidFill>
                <a:effectLst/>
                <a:uLnTx/>
                <a:uFillTx/>
                <a:latin typeface="Meiryo UI"/>
                <a:ea typeface="Meiryo UI"/>
                <a:cs typeface="Arial"/>
              </a:rPr>
              <a:t>では</a:t>
            </a:r>
            <a:r>
              <a:rPr kumimoji="1" lang="en-US" altLang="ja-JP" sz="1600" b="1" i="0" u="none" strike="noStrike" kern="1200" cap="none" spc="0" normalizeH="0" noProof="0" dirty="0">
                <a:ln>
                  <a:noFill/>
                </a:ln>
                <a:solidFill>
                  <a:srgbClr val="000000">
                    <a:lumMod val="85000"/>
                    <a:lumOff val="15000"/>
                  </a:srgbClr>
                </a:solidFill>
                <a:effectLst/>
                <a:uLnTx/>
                <a:uFillTx/>
                <a:latin typeface="Meiryo UI"/>
                <a:ea typeface="Meiryo UI"/>
                <a:cs typeface="Arial"/>
              </a:rPr>
              <a:t>SSI</a:t>
            </a:r>
            <a:r>
              <a:rPr kumimoji="1" lang="ja-JP" altLang="en-US" sz="1600" b="1" i="0" u="none" strike="noStrike" kern="1200" cap="none" spc="0" normalizeH="0" noProof="0" dirty="0">
                <a:ln>
                  <a:noFill/>
                </a:ln>
                <a:solidFill>
                  <a:srgbClr val="000000">
                    <a:lumMod val="85000"/>
                    <a:lumOff val="15000"/>
                  </a:srgbClr>
                </a:solidFill>
                <a:effectLst/>
                <a:uLnTx/>
                <a:uFillTx/>
                <a:latin typeface="Meiryo UI"/>
                <a:ea typeface="Meiryo UI"/>
                <a:cs typeface="Arial"/>
              </a:rPr>
              <a:t>／</a:t>
            </a:r>
            <a:r>
              <a:rPr kumimoji="1" lang="en-US" altLang="ja-JP" sz="1600" b="1" i="0" u="none" strike="noStrike" kern="1200" cap="none" spc="0" normalizeH="0" noProof="0" dirty="0">
                <a:ln>
                  <a:noFill/>
                </a:ln>
                <a:solidFill>
                  <a:srgbClr val="000000">
                    <a:lumMod val="85000"/>
                    <a:lumOff val="15000"/>
                  </a:srgbClr>
                </a:solidFill>
                <a:effectLst/>
                <a:uLnTx/>
                <a:uFillTx/>
                <a:latin typeface="Meiryo UI"/>
                <a:ea typeface="Meiryo UI"/>
                <a:cs typeface="Arial"/>
              </a:rPr>
              <a:t>DID</a:t>
            </a:r>
            <a:r>
              <a:rPr lang="ja-JP" altLang="en-US" sz="1600" b="1" dirty="0">
                <a:solidFill>
                  <a:srgbClr val="000000">
                    <a:lumMod val="85000"/>
                    <a:lumOff val="15000"/>
                  </a:srgbClr>
                </a:solidFill>
                <a:latin typeface="Meiryo UI"/>
                <a:ea typeface="Meiryo UI"/>
              </a:rPr>
              <a:t>の実装手法を含めた具体的な技術・コンポーネント等に言及している点が特徴的であり、その実装を促進していると想定される</a:t>
            </a:r>
            <a:r>
              <a:rPr kumimoji="1" lang="en-US" altLang="ja-JP" sz="1600" b="1" i="0" u="none" strike="noStrike" kern="1200" cap="none" spc="0" normalizeH="0" noProof="0" dirty="0">
                <a:ln>
                  <a:noFill/>
                </a:ln>
                <a:solidFill>
                  <a:srgbClr val="000000">
                    <a:lumMod val="85000"/>
                    <a:lumOff val="15000"/>
                  </a:srgbClr>
                </a:solidFill>
                <a:effectLst/>
                <a:uLnTx/>
                <a:uFillTx/>
                <a:latin typeface="Meiryo UI"/>
                <a:ea typeface="Meiryo UI"/>
                <a:cs typeface="Arial"/>
              </a:rPr>
              <a:t/>
            </a:r>
            <a:br>
              <a:rPr kumimoji="1" lang="en-US" altLang="ja-JP" sz="1600" b="1" i="0" u="none" strike="noStrike" kern="1200" cap="none" spc="0" normalizeH="0" noProof="0" dirty="0">
                <a:ln>
                  <a:noFill/>
                </a:ln>
                <a:solidFill>
                  <a:srgbClr val="000000">
                    <a:lumMod val="85000"/>
                    <a:lumOff val="15000"/>
                  </a:srgbClr>
                </a:solidFill>
                <a:effectLst/>
                <a:uLnTx/>
                <a:uFillTx/>
                <a:latin typeface="Meiryo UI"/>
                <a:ea typeface="Meiryo UI"/>
                <a:cs typeface="Arial"/>
              </a:rPr>
            </a:br>
            <a:endParaRPr kumimoji="1" lang="en-US" altLang="ja-JP" sz="1600" b="1" i="0" u="none" strike="noStrike" kern="1200" cap="none" spc="0" normalizeH="0" noProof="0" dirty="0">
              <a:ln>
                <a:noFill/>
              </a:ln>
              <a:solidFill>
                <a:srgbClr val="000000">
                  <a:lumMod val="85000"/>
                  <a:lumOff val="15000"/>
                </a:srgbClr>
              </a:solidFill>
              <a:effectLst/>
              <a:uLnTx/>
              <a:uFillTx/>
              <a:latin typeface="Meiryo UI"/>
              <a:ea typeface="Meiryo UI"/>
              <a:cs typeface="Arial"/>
            </a:endParaRPr>
          </a:p>
        </p:txBody>
      </p:sp>
      <p:sp>
        <p:nvSpPr>
          <p:cNvPr id="2" name="正方形/長方形 1"/>
          <p:cNvSpPr/>
          <p:nvPr/>
        </p:nvSpPr>
        <p:spPr>
          <a:xfrm>
            <a:off x="1603314" y="4506723"/>
            <a:ext cx="7970900" cy="1015663"/>
          </a:xfrm>
          <a:prstGeom prst="rect">
            <a:avLst/>
          </a:prstGeom>
          <a:ln w="12700">
            <a:solidFill>
              <a:schemeClr val="accent1"/>
            </a:solidFill>
          </a:ln>
        </p:spPr>
        <p:txBody>
          <a:bodyPr wrap="square" anchor="ctr">
            <a:spAutoFit/>
          </a:bodyPr>
          <a:lstStyle/>
          <a:p>
            <a:pPr marL="285750" lvl="0" indent="-285750">
              <a:buFont typeface="Arial" panose="020B0604020202020204" pitchFamily="34" charset="0"/>
              <a:buChar char="•"/>
              <a:defRPr/>
            </a:pPr>
            <a:r>
              <a:rPr lang="ja-JP" altLang="en-US" sz="1200" b="1" dirty="0">
                <a:solidFill>
                  <a:srgbClr val="000000">
                    <a:lumMod val="85000"/>
                    <a:lumOff val="15000"/>
                  </a:srgbClr>
                </a:solidFill>
                <a:latin typeface="+mj-ea"/>
                <a:ea typeface="+mj-ea"/>
              </a:rPr>
              <a:t>デジタル</a:t>
            </a:r>
            <a:r>
              <a:rPr lang="en-US" altLang="ja-JP" sz="1200" b="1" dirty="0">
                <a:solidFill>
                  <a:srgbClr val="000000">
                    <a:lumMod val="85000"/>
                    <a:lumOff val="15000"/>
                  </a:srgbClr>
                </a:solidFill>
                <a:latin typeface="+mj-ea"/>
                <a:ea typeface="+mj-ea"/>
              </a:rPr>
              <a:t>ID</a:t>
            </a:r>
            <a:r>
              <a:rPr lang="ja-JP" altLang="en-US" sz="1200" b="1" dirty="0">
                <a:solidFill>
                  <a:srgbClr val="000000">
                    <a:lumMod val="85000"/>
                    <a:lumOff val="15000"/>
                  </a:srgbClr>
                </a:solidFill>
                <a:latin typeface="+mj-ea"/>
                <a:ea typeface="+mj-ea"/>
              </a:rPr>
              <a:t>については、各国の</a:t>
            </a:r>
            <a:r>
              <a:rPr lang="ja-JP" altLang="en-US" sz="1200" b="1" u="sng" dirty="0">
                <a:solidFill>
                  <a:schemeClr val="accent2">
                    <a:lumMod val="75000"/>
                    <a:lumOff val="25000"/>
                  </a:schemeClr>
                </a:solidFill>
                <a:latin typeface="+mj-ea"/>
                <a:ea typeface="+mj-ea"/>
              </a:rPr>
              <a:t>デジタル</a:t>
            </a:r>
            <a:r>
              <a:rPr lang="en-US" altLang="ja-JP" sz="1200" b="1" u="sng" dirty="0">
                <a:solidFill>
                  <a:schemeClr val="accent2">
                    <a:lumMod val="75000"/>
                    <a:lumOff val="25000"/>
                  </a:schemeClr>
                </a:solidFill>
                <a:latin typeface="+mj-ea"/>
                <a:ea typeface="+mj-ea"/>
              </a:rPr>
              <a:t>ID</a:t>
            </a:r>
            <a:r>
              <a:rPr lang="ja-JP" altLang="en-US" sz="1200" b="1" u="sng" dirty="0">
                <a:solidFill>
                  <a:schemeClr val="accent2">
                    <a:lumMod val="75000"/>
                    <a:lumOff val="25000"/>
                  </a:schemeClr>
                </a:solidFill>
                <a:latin typeface="+mj-ea"/>
                <a:ea typeface="+mj-ea"/>
              </a:rPr>
              <a:t>利活用のビジョンやエコシステムを法律・フレームワークの形で具体化・要件を規定</a:t>
            </a:r>
            <a:r>
              <a:rPr lang="ja-JP" altLang="en-US" sz="1200" b="1" dirty="0">
                <a:solidFill>
                  <a:srgbClr val="000000">
                    <a:lumMod val="85000"/>
                    <a:lumOff val="15000"/>
                  </a:srgbClr>
                </a:solidFill>
                <a:latin typeface="+mj-ea"/>
                <a:ea typeface="+mj-ea"/>
              </a:rPr>
              <a:t>し、</a:t>
            </a:r>
            <a:r>
              <a:rPr lang="ja-JP" altLang="en-US" sz="1200" b="1" u="sng" dirty="0">
                <a:solidFill>
                  <a:schemeClr val="accent2">
                    <a:lumMod val="75000"/>
                    <a:lumOff val="25000"/>
                  </a:schemeClr>
                </a:solidFill>
                <a:latin typeface="+mj-ea"/>
                <a:ea typeface="+mj-ea"/>
              </a:rPr>
              <a:t>政府機関や民間企業に参照されることによってデジタル</a:t>
            </a:r>
            <a:r>
              <a:rPr lang="en-US" altLang="ja-JP" sz="1200" b="1" u="sng" dirty="0">
                <a:solidFill>
                  <a:schemeClr val="accent2">
                    <a:lumMod val="75000"/>
                    <a:lumOff val="25000"/>
                  </a:schemeClr>
                </a:solidFill>
                <a:latin typeface="+mj-ea"/>
                <a:ea typeface="+mj-ea"/>
              </a:rPr>
              <a:t>ID</a:t>
            </a:r>
            <a:r>
              <a:rPr lang="ja-JP" altLang="en-US" sz="1200" b="1" u="sng" dirty="0">
                <a:solidFill>
                  <a:schemeClr val="accent2">
                    <a:lumMod val="75000"/>
                    <a:lumOff val="25000"/>
                  </a:schemeClr>
                </a:solidFill>
                <a:latin typeface="+mj-ea"/>
                <a:ea typeface="+mj-ea"/>
              </a:rPr>
              <a:t>の相互運用性を担保</a:t>
            </a:r>
            <a:r>
              <a:rPr lang="ja-JP" altLang="en-US" sz="1200" b="1" dirty="0">
                <a:solidFill>
                  <a:srgbClr val="000000">
                    <a:lumMod val="85000"/>
                    <a:lumOff val="15000"/>
                  </a:srgbClr>
                </a:solidFill>
                <a:latin typeface="+mj-ea"/>
                <a:ea typeface="+mj-ea"/>
              </a:rPr>
              <a:t>している点が共通している</a:t>
            </a:r>
            <a:endParaRPr lang="en-US" altLang="ja-JP" sz="1200" b="1" dirty="0">
              <a:solidFill>
                <a:srgbClr val="000000">
                  <a:lumMod val="85000"/>
                  <a:lumOff val="15000"/>
                </a:srgbClr>
              </a:solidFill>
              <a:latin typeface="+mj-ea"/>
              <a:ea typeface="+mj-ea"/>
            </a:endParaRPr>
          </a:p>
          <a:p>
            <a:pPr marL="285750" lvl="0" indent="-285750">
              <a:buFont typeface="Arial" panose="020B0604020202020204" pitchFamily="34" charset="0"/>
              <a:buChar char="•"/>
              <a:defRPr/>
            </a:pPr>
            <a:r>
              <a:rPr lang="ja-JP" altLang="en-US" sz="1200" b="1" dirty="0">
                <a:solidFill>
                  <a:srgbClr val="000000">
                    <a:lumMod val="85000"/>
                    <a:lumOff val="15000"/>
                  </a:srgbClr>
                </a:solidFill>
                <a:latin typeface="+mj-ea"/>
                <a:ea typeface="+mj-ea"/>
              </a:rPr>
              <a:t>これはシンガポール・インドにおいて</a:t>
            </a:r>
            <a:r>
              <a:rPr lang="ja-JP" altLang="en-US" sz="1200" b="1" u="sng" dirty="0">
                <a:solidFill>
                  <a:schemeClr val="accent2">
                    <a:lumMod val="75000"/>
                    <a:lumOff val="25000"/>
                  </a:schemeClr>
                </a:solidFill>
                <a:latin typeface="+mj-ea"/>
                <a:ea typeface="+mj-ea"/>
              </a:rPr>
              <a:t>統一的な共通識別子を基盤とした広範なデジタル</a:t>
            </a:r>
            <a:r>
              <a:rPr lang="en-US" altLang="ja-JP" sz="1200" b="1" u="sng" dirty="0">
                <a:solidFill>
                  <a:schemeClr val="accent2">
                    <a:lumMod val="75000"/>
                    <a:lumOff val="25000"/>
                  </a:schemeClr>
                </a:solidFill>
                <a:latin typeface="+mj-ea"/>
                <a:ea typeface="+mj-ea"/>
              </a:rPr>
              <a:t>ID</a:t>
            </a:r>
            <a:r>
              <a:rPr lang="ja-JP" altLang="en-US" sz="1200" b="1" u="sng" dirty="0">
                <a:solidFill>
                  <a:schemeClr val="accent2">
                    <a:lumMod val="75000"/>
                    <a:lumOff val="25000"/>
                  </a:schemeClr>
                </a:solidFill>
                <a:latin typeface="+mj-ea"/>
                <a:ea typeface="+mj-ea"/>
              </a:rPr>
              <a:t>サービスを政府が提供している例とは対照的</a:t>
            </a:r>
            <a:r>
              <a:rPr lang="ja-JP" altLang="en-US" sz="1200" b="1" dirty="0">
                <a:solidFill>
                  <a:srgbClr val="000000">
                    <a:lumMod val="85000"/>
                    <a:lumOff val="15000"/>
                  </a:srgbClr>
                </a:solidFill>
                <a:latin typeface="+mj-ea"/>
                <a:ea typeface="+mj-ea"/>
              </a:rPr>
              <a:t>に、上記の通り目的別の識別制度を使用している欧州・北米では結果的にそのような形をとる事になったと想定され、</a:t>
            </a:r>
            <a:r>
              <a:rPr lang="ja-JP" altLang="en-US" sz="1200" b="1" u="sng" dirty="0">
                <a:solidFill>
                  <a:schemeClr val="accent2">
                    <a:lumMod val="75000"/>
                    <a:lumOff val="25000"/>
                  </a:schemeClr>
                </a:solidFill>
                <a:latin typeface="+mj-ea"/>
                <a:ea typeface="+mj-ea"/>
              </a:rPr>
              <a:t>特定の</a:t>
            </a:r>
            <a:r>
              <a:rPr lang="en-US" altLang="ja-JP" sz="1200" b="1" u="sng" dirty="0">
                <a:solidFill>
                  <a:schemeClr val="accent2">
                    <a:lumMod val="75000"/>
                    <a:lumOff val="25000"/>
                  </a:schemeClr>
                </a:solidFill>
                <a:latin typeface="+mj-ea"/>
                <a:ea typeface="+mj-ea"/>
              </a:rPr>
              <a:t>ID</a:t>
            </a:r>
            <a:r>
              <a:rPr lang="ja-JP" altLang="en-US" sz="1200" b="1" u="sng" dirty="0">
                <a:solidFill>
                  <a:schemeClr val="accent2">
                    <a:lumMod val="75000"/>
                    <a:lumOff val="25000"/>
                  </a:schemeClr>
                </a:solidFill>
                <a:latin typeface="+mj-ea"/>
                <a:ea typeface="+mj-ea"/>
              </a:rPr>
              <a:t>管理者への依存度を下げることにも貢献している</a:t>
            </a:r>
            <a:r>
              <a:rPr lang="ja-JP" altLang="en-US" sz="1200" b="1" dirty="0">
                <a:solidFill>
                  <a:srgbClr val="000000">
                    <a:lumMod val="85000"/>
                    <a:lumOff val="15000"/>
                  </a:srgbClr>
                </a:solidFill>
                <a:latin typeface="+mj-ea"/>
                <a:ea typeface="+mj-ea"/>
              </a:rPr>
              <a:t>と思われる</a:t>
            </a:r>
            <a:endParaRPr lang="en-US" altLang="ja-JP" sz="1200" b="1" dirty="0">
              <a:solidFill>
                <a:srgbClr val="000000">
                  <a:lumMod val="85000"/>
                  <a:lumOff val="15000"/>
                </a:srgbClr>
              </a:solidFill>
              <a:latin typeface="+mj-ea"/>
              <a:ea typeface="+mj-ea"/>
            </a:endParaRPr>
          </a:p>
        </p:txBody>
      </p:sp>
      <p:sp>
        <p:nvSpPr>
          <p:cNvPr id="3" name="正方形/長方形 2"/>
          <p:cNvSpPr/>
          <p:nvPr/>
        </p:nvSpPr>
        <p:spPr>
          <a:xfrm>
            <a:off x="1603314" y="5556459"/>
            <a:ext cx="7971198" cy="1015663"/>
          </a:xfrm>
          <a:prstGeom prst="rect">
            <a:avLst/>
          </a:prstGeom>
          <a:solidFill>
            <a:schemeClr val="bg1"/>
          </a:solidFill>
          <a:ln w="12700">
            <a:solidFill>
              <a:schemeClr val="accent1"/>
            </a:solidFill>
          </a:ln>
        </p:spPr>
        <p:txBody>
          <a:bodyPr wrap="square">
            <a:spAutoFit/>
          </a:bodyPr>
          <a:lstStyle/>
          <a:p>
            <a:pPr marL="285750" lvl="0" indent="-285750">
              <a:buFont typeface="Arial" panose="020B0604020202020204" pitchFamily="34" charset="0"/>
              <a:buChar char="•"/>
              <a:defRPr/>
            </a:pPr>
            <a:r>
              <a:rPr lang="ja-JP" altLang="en-US" sz="1200" b="1" dirty="0">
                <a:solidFill>
                  <a:srgbClr val="000000">
                    <a:lumMod val="85000"/>
                    <a:lumOff val="15000"/>
                  </a:srgbClr>
                </a:solidFill>
                <a:latin typeface="+mn-ea"/>
              </a:rPr>
              <a:t>トラストフレームワークについては</a:t>
            </a:r>
            <a:r>
              <a:rPr lang="ja-JP" altLang="en-US" sz="1200" b="1" u="sng" dirty="0">
                <a:solidFill>
                  <a:schemeClr val="accent2">
                    <a:lumMod val="75000"/>
                    <a:lumOff val="25000"/>
                  </a:schemeClr>
                </a:solidFill>
                <a:latin typeface="+mn-ea"/>
              </a:rPr>
              <a:t>政府主導もしくは官民共同で策定され、</a:t>
            </a:r>
            <a:r>
              <a:rPr lang="en-US" altLang="ja-JP" sz="1200" b="1" u="sng" dirty="0">
                <a:solidFill>
                  <a:schemeClr val="accent2">
                    <a:lumMod val="75000"/>
                    <a:lumOff val="25000"/>
                  </a:schemeClr>
                </a:solidFill>
                <a:latin typeface="+mn-ea"/>
              </a:rPr>
              <a:t>EU</a:t>
            </a:r>
            <a:r>
              <a:rPr lang="ja-JP" altLang="en-US" sz="1200" b="1" u="sng" dirty="0">
                <a:solidFill>
                  <a:schemeClr val="accent2">
                    <a:lumMod val="75000"/>
                    <a:lumOff val="25000"/>
                  </a:schemeClr>
                </a:solidFill>
                <a:latin typeface="+mn-ea"/>
              </a:rPr>
              <a:t>を除いて法的な強制力は持たず、認定制度を有するものとそうでないものは半数づつ</a:t>
            </a:r>
            <a:r>
              <a:rPr lang="ja-JP" altLang="en-US" sz="1200" b="1" dirty="0">
                <a:solidFill>
                  <a:srgbClr val="000000">
                    <a:lumMod val="85000"/>
                    <a:lumOff val="15000"/>
                  </a:srgbClr>
                </a:solidFill>
                <a:latin typeface="+mn-ea"/>
              </a:rPr>
              <a:t>となっている</a:t>
            </a:r>
            <a:endParaRPr lang="en-US" altLang="ja-JP" sz="1200" b="1" dirty="0">
              <a:solidFill>
                <a:srgbClr val="000000">
                  <a:lumMod val="85000"/>
                  <a:lumOff val="15000"/>
                </a:srgbClr>
              </a:solidFill>
              <a:latin typeface="+mn-ea"/>
            </a:endParaRPr>
          </a:p>
          <a:p>
            <a:pPr marL="285750" lvl="0" indent="-285750">
              <a:buFont typeface="Arial" panose="020B0604020202020204" pitchFamily="34" charset="0"/>
              <a:buChar char="•"/>
              <a:defRPr/>
            </a:pPr>
            <a:r>
              <a:rPr lang="ja-JP" altLang="en-US" sz="1200" b="1" dirty="0">
                <a:solidFill>
                  <a:srgbClr val="000000">
                    <a:lumMod val="85000"/>
                    <a:lumOff val="15000"/>
                  </a:srgbClr>
                </a:solidFill>
                <a:latin typeface="+mn-ea"/>
              </a:rPr>
              <a:t>規定している内容については、ステークホルダー、プロセス、コンポーネントについて規定するか、特定の技術を参照・指定する</a:t>
            </a:r>
            <a:r>
              <a:rPr lang="ja-JP" altLang="en-US" sz="1200" b="1" u="sng" dirty="0">
                <a:solidFill>
                  <a:schemeClr val="accent2">
                    <a:lumMod val="75000"/>
                    <a:lumOff val="25000"/>
                  </a:schemeClr>
                </a:solidFill>
                <a:latin typeface="+mn-ea"/>
              </a:rPr>
              <a:t>網羅的／システム寄りのフレームワーク</a:t>
            </a:r>
            <a:r>
              <a:rPr lang="ja-JP" altLang="en-US" sz="1200" b="1" dirty="0">
                <a:solidFill>
                  <a:srgbClr val="000000">
                    <a:lumMod val="85000"/>
                    <a:lumOff val="15000"/>
                  </a:srgbClr>
                </a:solidFill>
                <a:latin typeface="+mn-ea"/>
              </a:rPr>
              <a:t>となっており、特に</a:t>
            </a:r>
            <a:r>
              <a:rPr lang="en-US" altLang="ja-JP" sz="1200" b="1" dirty="0">
                <a:solidFill>
                  <a:srgbClr val="000000">
                    <a:lumMod val="85000"/>
                    <a:lumOff val="15000"/>
                  </a:srgbClr>
                </a:solidFill>
                <a:latin typeface="+mn-ea"/>
              </a:rPr>
              <a:t>EU</a:t>
            </a:r>
            <a:r>
              <a:rPr lang="ja-JP" altLang="en-US" sz="1200" b="1" dirty="0" err="1">
                <a:solidFill>
                  <a:srgbClr val="000000">
                    <a:lumMod val="85000"/>
                    <a:lumOff val="15000"/>
                  </a:srgbClr>
                </a:solidFill>
                <a:latin typeface="+mn-ea"/>
              </a:rPr>
              <a:t>、</a:t>
            </a:r>
            <a:r>
              <a:rPr lang="ja-JP" altLang="en-US" sz="1200" b="1" dirty="0">
                <a:solidFill>
                  <a:srgbClr val="000000">
                    <a:lumMod val="85000"/>
                    <a:lumOff val="15000"/>
                  </a:srgbClr>
                </a:solidFill>
                <a:latin typeface="+mn-ea"/>
              </a:rPr>
              <a:t>ドイツ、イギリス、米国では</a:t>
            </a:r>
            <a:r>
              <a:rPr lang="en-US" altLang="ja-JP" sz="1200" b="1" u="sng" dirty="0">
                <a:solidFill>
                  <a:schemeClr val="accent2">
                    <a:lumMod val="75000"/>
                    <a:lumOff val="25000"/>
                  </a:schemeClr>
                </a:solidFill>
                <a:latin typeface="+mn-ea"/>
              </a:rPr>
              <a:t>SSI</a:t>
            </a:r>
            <a:r>
              <a:rPr lang="ja-JP" altLang="en-US" sz="1200" b="1" u="sng" dirty="0">
                <a:solidFill>
                  <a:schemeClr val="accent2">
                    <a:lumMod val="75000"/>
                    <a:lumOff val="25000"/>
                  </a:schemeClr>
                </a:solidFill>
                <a:latin typeface="+mn-ea"/>
              </a:rPr>
              <a:t>／</a:t>
            </a:r>
            <a:r>
              <a:rPr lang="en-US" altLang="ja-JP" sz="1200" b="1" u="sng" dirty="0">
                <a:solidFill>
                  <a:schemeClr val="accent2">
                    <a:lumMod val="75000"/>
                    <a:lumOff val="25000"/>
                  </a:schemeClr>
                </a:solidFill>
                <a:latin typeface="+mn-ea"/>
              </a:rPr>
              <a:t>DID</a:t>
            </a:r>
            <a:r>
              <a:rPr lang="ja-JP" altLang="en-US" sz="1200" b="1" u="sng" dirty="0">
                <a:solidFill>
                  <a:schemeClr val="accent2">
                    <a:lumMod val="75000"/>
                    <a:lumOff val="25000"/>
                  </a:schemeClr>
                </a:solidFill>
                <a:latin typeface="+mn-ea"/>
              </a:rPr>
              <a:t>の実装手法と通ずる</a:t>
            </a:r>
            <a:r>
              <a:rPr lang="en-US" altLang="ja-JP" sz="1200" b="1" u="sng" dirty="0">
                <a:solidFill>
                  <a:schemeClr val="accent2">
                    <a:lumMod val="75000"/>
                    <a:lumOff val="25000"/>
                  </a:schemeClr>
                </a:solidFill>
                <a:latin typeface="+mn-ea"/>
              </a:rPr>
              <a:t>W3C VCs</a:t>
            </a:r>
            <a:r>
              <a:rPr lang="ja-JP" altLang="en-US" sz="1200" b="1" u="sng" dirty="0">
                <a:solidFill>
                  <a:schemeClr val="accent2">
                    <a:lumMod val="75000"/>
                    <a:lumOff val="25000"/>
                  </a:schemeClr>
                </a:solidFill>
                <a:latin typeface="+mn-ea"/>
              </a:rPr>
              <a:t>／</a:t>
            </a:r>
            <a:r>
              <a:rPr lang="en-US" altLang="ja-JP" sz="1200" b="1" u="sng" dirty="0">
                <a:solidFill>
                  <a:schemeClr val="accent2">
                    <a:lumMod val="75000"/>
                    <a:lumOff val="25000"/>
                  </a:schemeClr>
                </a:solidFill>
                <a:latin typeface="+mn-ea"/>
              </a:rPr>
              <a:t>DIDs</a:t>
            </a:r>
            <a:r>
              <a:rPr lang="ja-JP" altLang="en-US" sz="1200" b="1" u="sng" dirty="0">
                <a:solidFill>
                  <a:schemeClr val="accent2">
                    <a:lumMod val="75000"/>
                    <a:lumOff val="25000"/>
                  </a:schemeClr>
                </a:solidFill>
                <a:latin typeface="+mn-ea"/>
              </a:rPr>
              <a:t>の参照や、</a:t>
            </a:r>
            <a:r>
              <a:rPr lang="en-US" altLang="ja-JP" sz="1200" b="1" u="sng" dirty="0">
                <a:solidFill>
                  <a:schemeClr val="accent2">
                    <a:lumMod val="75000"/>
                    <a:lumOff val="25000"/>
                  </a:schemeClr>
                </a:solidFill>
                <a:latin typeface="+mn-ea"/>
              </a:rPr>
              <a:t>EUDIW</a:t>
            </a:r>
            <a:r>
              <a:rPr lang="ja-JP" altLang="en-US" sz="1200" b="1" u="sng" dirty="0">
                <a:solidFill>
                  <a:schemeClr val="accent2">
                    <a:lumMod val="75000"/>
                    <a:lumOff val="25000"/>
                  </a:schemeClr>
                </a:solidFill>
                <a:latin typeface="+mn-ea"/>
              </a:rPr>
              <a:t>の提供を義務化している</a:t>
            </a:r>
            <a:r>
              <a:rPr lang="ja-JP" altLang="en-US" sz="1200" b="1" dirty="0">
                <a:solidFill>
                  <a:srgbClr val="000000">
                    <a:lumMod val="85000"/>
                    <a:lumOff val="15000"/>
                  </a:srgbClr>
                </a:solidFill>
                <a:latin typeface="+mn-ea"/>
              </a:rPr>
              <a:t>点が特徴的であり、</a:t>
            </a:r>
            <a:r>
              <a:rPr lang="en-US" altLang="ja-JP" sz="1200" b="1" dirty="0">
                <a:solidFill>
                  <a:srgbClr val="000000">
                    <a:lumMod val="85000"/>
                    <a:lumOff val="15000"/>
                  </a:srgbClr>
                </a:solidFill>
                <a:latin typeface="+mn-ea"/>
              </a:rPr>
              <a:t>SSI</a:t>
            </a:r>
            <a:r>
              <a:rPr lang="ja-JP" altLang="en-US" sz="1200" b="1" dirty="0">
                <a:solidFill>
                  <a:srgbClr val="000000">
                    <a:lumMod val="85000"/>
                    <a:lumOff val="15000"/>
                  </a:srgbClr>
                </a:solidFill>
                <a:latin typeface="+mn-ea"/>
              </a:rPr>
              <a:t>／</a:t>
            </a:r>
            <a:r>
              <a:rPr lang="en-US" altLang="ja-JP" sz="1200" b="1" dirty="0">
                <a:solidFill>
                  <a:srgbClr val="000000">
                    <a:lumMod val="85000"/>
                    <a:lumOff val="15000"/>
                  </a:srgbClr>
                </a:solidFill>
                <a:latin typeface="+mn-ea"/>
              </a:rPr>
              <a:t>DID</a:t>
            </a:r>
            <a:r>
              <a:rPr lang="ja-JP" altLang="en-US" sz="1200" b="1" dirty="0">
                <a:solidFill>
                  <a:srgbClr val="000000">
                    <a:lumMod val="85000"/>
                    <a:lumOff val="15000"/>
                  </a:srgbClr>
                </a:solidFill>
                <a:latin typeface="+mn-ea"/>
              </a:rPr>
              <a:t>の実装を</a:t>
            </a:r>
            <a:r>
              <a:rPr lang="ja-JP" altLang="en-US" sz="1200" b="1" dirty="0" smtClean="0">
                <a:solidFill>
                  <a:srgbClr val="000000">
                    <a:lumMod val="85000"/>
                    <a:lumOff val="15000"/>
                  </a:srgbClr>
                </a:solidFill>
                <a:latin typeface="+mn-ea"/>
              </a:rPr>
              <a:t>促進</a:t>
            </a:r>
            <a:endParaRPr lang="en-US" altLang="ja-JP" sz="1200" b="1" dirty="0">
              <a:solidFill>
                <a:srgbClr val="000000">
                  <a:lumMod val="85000"/>
                  <a:lumOff val="15000"/>
                </a:srgbClr>
              </a:solidFill>
              <a:latin typeface="+mn-ea"/>
            </a:endParaRPr>
          </a:p>
        </p:txBody>
      </p:sp>
      <p:sp>
        <p:nvSpPr>
          <p:cNvPr id="14" name="正方形/長方形 13"/>
          <p:cNvSpPr/>
          <p:nvPr/>
        </p:nvSpPr>
        <p:spPr>
          <a:xfrm>
            <a:off x="331489" y="3033432"/>
            <a:ext cx="1170842" cy="294136"/>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ja-JP" altLang="en-US" sz="1400" b="1" dirty="0">
                <a:solidFill>
                  <a:schemeClr val="bg1"/>
                </a:solidFill>
              </a:rPr>
              <a:t>調査テーマ</a:t>
            </a:r>
            <a:endParaRPr kumimoji="1" lang="en-US" altLang="ja-JP" sz="1400" b="1" dirty="0">
              <a:solidFill>
                <a:schemeClr val="bg1"/>
              </a:solidFill>
            </a:endParaRPr>
          </a:p>
        </p:txBody>
      </p:sp>
      <p:sp>
        <p:nvSpPr>
          <p:cNvPr id="15" name="正方形/長方形 14"/>
          <p:cNvSpPr/>
          <p:nvPr/>
        </p:nvSpPr>
        <p:spPr>
          <a:xfrm>
            <a:off x="1599787" y="3033432"/>
            <a:ext cx="7974425" cy="294136"/>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en-US" altLang="ja-JP" sz="1400" b="1">
                <a:solidFill>
                  <a:schemeClr val="bg1"/>
                </a:solidFill>
              </a:rPr>
              <a:t>SSI</a:t>
            </a:r>
            <a:r>
              <a:rPr lang="ja-JP" altLang="en-US" sz="1400" b="1">
                <a:solidFill>
                  <a:schemeClr val="bg1"/>
                </a:solidFill>
              </a:rPr>
              <a:t>／</a:t>
            </a:r>
            <a:r>
              <a:rPr lang="en-US" altLang="ja-JP" sz="1400" b="1">
                <a:solidFill>
                  <a:schemeClr val="bg1"/>
                </a:solidFill>
              </a:rPr>
              <a:t>DID</a:t>
            </a:r>
            <a:r>
              <a:rPr lang="ja-JP" altLang="en-US" sz="1400" b="1">
                <a:solidFill>
                  <a:schemeClr val="bg1"/>
                </a:solidFill>
              </a:rPr>
              <a:t>の取り組みに影響を及ぼしていると思われる要素</a:t>
            </a:r>
            <a:endParaRPr kumimoji="1" lang="en-US" altLang="ja-JP" sz="1400" b="1" dirty="0">
              <a:solidFill>
                <a:schemeClr val="bg1"/>
              </a:solidFill>
            </a:endParaRPr>
          </a:p>
        </p:txBody>
      </p:sp>
    </p:spTree>
    <p:extLst>
      <p:ext uri="{BB962C8B-B14F-4D97-AF65-F5344CB8AC3E}">
        <p14:creationId xmlns:p14="http://schemas.microsoft.com/office/powerpoint/2010/main" val="3800071070"/>
      </p:ext>
    </p:extLst>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プレースホルダー 2"/>
          <p:cNvSpPr>
            <a:spLocks noGrp="1"/>
          </p:cNvSpPr>
          <p:nvPr>
            <p:ph type="body" sz="quarter" idx="11"/>
          </p:nvPr>
        </p:nvSpPr>
        <p:spPr>
          <a:xfrm>
            <a:off x="331491" y="2717803"/>
            <a:ext cx="8185447" cy="1260228"/>
          </a:xfrm>
        </p:spPr>
        <p:txBody>
          <a:bodyPr/>
          <a:lstStyle/>
          <a:p>
            <a:r>
              <a:rPr lang="ja-JP" altLang="en-US" sz="3200" b="1" dirty="0"/>
              <a:t>整理・分析</a:t>
            </a:r>
            <a:endParaRPr lang="en-US" altLang="ja-JP" sz="3200" b="1" dirty="0"/>
          </a:p>
          <a:p>
            <a:r>
              <a:rPr lang="ja-JP" altLang="en-US" sz="2400" b="1" dirty="0">
                <a:solidFill>
                  <a:schemeClr val="bg1">
                    <a:lumMod val="50000"/>
                  </a:schemeClr>
                </a:solidFill>
              </a:rPr>
              <a:t>　</a:t>
            </a:r>
            <a:r>
              <a:rPr lang="en-US" altLang="ja-JP" sz="2400" b="1" dirty="0" smtClean="0">
                <a:solidFill>
                  <a:schemeClr val="bg1">
                    <a:lumMod val="50000"/>
                  </a:schemeClr>
                </a:solidFill>
              </a:rPr>
              <a:t>4.1</a:t>
            </a:r>
            <a:r>
              <a:rPr lang="ja-JP" altLang="en-US" sz="2400" b="1" dirty="0">
                <a:solidFill>
                  <a:schemeClr val="bg1">
                    <a:lumMod val="50000"/>
                  </a:schemeClr>
                </a:solidFill>
              </a:rPr>
              <a:t>　調査テーマを総括した各国のデジタル</a:t>
            </a:r>
            <a:r>
              <a:rPr lang="en-US" altLang="ja-JP" sz="2400" b="1" dirty="0">
                <a:solidFill>
                  <a:schemeClr val="bg1">
                    <a:lumMod val="50000"/>
                  </a:schemeClr>
                </a:solidFill>
              </a:rPr>
              <a:t>ID</a:t>
            </a:r>
            <a:r>
              <a:rPr lang="ja-JP" altLang="en-US" sz="2400" b="1" dirty="0">
                <a:solidFill>
                  <a:schemeClr val="bg1">
                    <a:lumMod val="50000"/>
                  </a:schemeClr>
                </a:solidFill>
              </a:rPr>
              <a:t>政策の方向性</a:t>
            </a:r>
            <a:endParaRPr lang="en-US" altLang="ja-JP" sz="2400" b="1" dirty="0">
              <a:solidFill>
                <a:schemeClr val="bg1">
                  <a:lumMod val="50000"/>
                </a:schemeClr>
              </a:solidFill>
            </a:endParaRPr>
          </a:p>
          <a:p>
            <a:r>
              <a:rPr lang="ja-JP" altLang="en-US" sz="2400" b="1" dirty="0">
                <a:solidFill>
                  <a:schemeClr val="bg1">
                    <a:lumMod val="50000"/>
                  </a:schemeClr>
                </a:solidFill>
              </a:rPr>
              <a:t>　</a:t>
            </a:r>
            <a:r>
              <a:rPr lang="en-US" altLang="ja-JP" sz="2400" b="1" dirty="0" smtClean="0">
                <a:solidFill>
                  <a:schemeClr val="bg1">
                    <a:lumMod val="50000"/>
                  </a:schemeClr>
                </a:solidFill>
              </a:rPr>
              <a:t>4.2</a:t>
            </a:r>
            <a:r>
              <a:rPr lang="ja-JP" altLang="en-US" sz="2400" b="1" dirty="0">
                <a:solidFill>
                  <a:schemeClr val="bg1">
                    <a:lumMod val="50000"/>
                  </a:schemeClr>
                </a:solidFill>
              </a:rPr>
              <a:t>　各国の比較・分析</a:t>
            </a:r>
            <a:endParaRPr lang="en-US" altLang="ja-JP" sz="2400" b="1" dirty="0">
              <a:solidFill>
                <a:schemeClr val="bg1">
                  <a:lumMod val="50000"/>
                </a:schemeClr>
              </a:solidFill>
            </a:endParaRPr>
          </a:p>
          <a:p>
            <a:r>
              <a:rPr lang="ja-JP" altLang="en-US" sz="2400" b="1" dirty="0">
                <a:solidFill>
                  <a:schemeClr val="bg1">
                    <a:lumMod val="50000"/>
                  </a:schemeClr>
                </a:solidFill>
              </a:rPr>
              <a:t>　</a:t>
            </a:r>
            <a:r>
              <a:rPr lang="en-US" altLang="ja-JP" sz="2400" b="1" dirty="0"/>
              <a:t>4.3</a:t>
            </a:r>
            <a:r>
              <a:rPr lang="ja-JP" altLang="en-US" sz="2400" b="1" dirty="0"/>
              <a:t>　</a:t>
            </a:r>
            <a:r>
              <a:rPr lang="en-US" altLang="ja-JP" sz="2400" b="1" dirty="0"/>
              <a:t>Trusted Web</a:t>
            </a:r>
            <a:r>
              <a:rPr lang="ja-JP" altLang="en-US" sz="2400" b="1" dirty="0"/>
              <a:t>との連携可能性、示唆・課題</a:t>
            </a:r>
            <a:endParaRPr lang="en-US" altLang="ja-JP" sz="2400" b="1" dirty="0"/>
          </a:p>
        </p:txBody>
      </p:sp>
    </p:spTree>
    <p:extLst>
      <p:ext uri="{BB962C8B-B14F-4D97-AF65-F5344CB8AC3E}">
        <p14:creationId xmlns:p14="http://schemas.microsoft.com/office/powerpoint/2010/main" val="972580109"/>
      </p:ext>
    </p:extLst>
  </p:cSld>
  <p:clrMapOvr>
    <a:masterClrMapping/>
  </p:clrMapOvr>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タイトル 7"/>
          <p:cNvSpPr>
            <a:spLocks noGrp="1"/>
          </p:cNvSpPr>
          <p:nvPr>
            <p:ph type="title"/>
          </p:nvPr>
        </p:nvSpPr>
        <p:spPr>
          <a:xfrm>
            <a:off x="331490" y="164692"/>
            <a:ext cx="9243021" cy="497459"/>
          </a:xfrm>
        </p:spPr>
        <p:txBody>
          <a:bodyPr>
            <a:normAutofit fontScale="90000"/>
          </a:bodyPr>
          <a:lstStyle/>
          <a:p>
            <a:r>
              <a:rPr lang="en-US" altLang="ja-JP" sz="1100" dirty="0" smtClean="0">
                <a:solidFill>
                  <a:schemeClr val="accent2">
                    <a:lumMod val="90000"/>
                    <a:lumOff val="10000"/>
                  </a:schemeClr>
                </a:solidFill>
              </a:rPr>
              <a:t>4.3</a:t>
            </a:r>
            <a:r>
              <a:rPr lang="ja-JP" altLang="en-US" sz="1100" dirty="0">
                <a:solidFill>
                  <a:schemeClr val="accent2">
                    <a:lumMod val="90000"/>
                    <a:lumOff val="10000"/>
                  </a:schemeClr>
                </a:solidFill>
              </a:rPr>
              <a:t>　</a:t>
            </a:r>
            <a:r>
              <a:rPr lang="en-US" altLang="ja-JP" sz="1100" dirty="0" smtClean="0">
                <a:solidFill>
                  <a:schemeClr val="accent2">
                    <a:lumMod val="90000"/>
                    <a:lumOff val="10000"/>
                  </a:schemeClr>
                </a:solidFill>
              </a:rPr>
              <a:t>Trusted </a:t>
            </a:r>
            <a:r>
              <a:rPr lang="en-US" altLang="ja-JP" sz="1100" dirty="0">
                <a:solidFill>
                  <a:schemeClr val="accent2">
                    <a:lumMod val="90000"/>
                    <a:lumOff val="10000"/>
                  </a:schemeClr>
                </a:solidFill>
              </a:rPr>
              <a:t>Web</a:t>
            </a:r>
            <a:r>
              <a:rPr lang="ja-JP" altLang="en-US" sz="1100" dirty="0">
                <a:solidFill>
                  <a:schemeClr val="accent2">
                    <a:lumMod val="90000"/>
                    <a:lumOff val="10000"/>
                  </a:schemeClr>
                </a:solidFill>
              </a:rPr>
              <a:t>との連携可能性、示唆・</a:t>
            </a:r>
            <a:r>
              <a:rPr lang="ja-JP" altLang="en-US" sz="1100" dirty="0" smtClean="0">
                <a:solidFill>
                  <a:schemeClr val="accent2">
                    <a:lumMod val="90000"/>
                    <a:lumOff val="10000"/>
                  </a:schemeClr>
                </a:solidFill>
              </a:rPr>
              <a:t>課題</a:t>
            </a:r>
            <a:r>
              <a:rPr lang="ja-JP" altLang="en-US" sz="1100" dirty="0">
                <a:solidFill>
                  <a:schemeClr val="accent2">
                    <a:lumMod val="90000"/>
                    <a:lumOff val="10000"/>
                  </a:schemeClr>
                </a:solidFill>
              </a:rPr>
              <a:t>　</a:t>
            </a:r>
            <a:r>
              <a:rPr lang="en-US" altLang="ja-JP" sz="1100" dirty="0">
                <a:solidFill>
                  <a:srgbClr val="002060"/>
                </a:solidFill>
              </a:rPr>
              <a:t/>
            </a:r>
            <a:br>
              <a:rPr lang="en-US" altLang="ja-JP" sz="1100" dirty="0">
                <a:solidFill>
                  <a:srgbClr val="002060"/>
                </a:solidFill>
              </a:rPr>
            </a:br>
            <a:r>
              <a:rPr lang="en-US" altLang="ja-JP" sz="2000" dirty="0">
                <a:solidFill>
                  <a:schemeClr val="accent2">
                    <a:lumMod val="90000"/>
                    <a:lumOff val="10000"/>
                  </a:schemeClr>
                </a:solidFill>
              </a:rPr>
              <a:t>Trusted Web</a:t>
            </a:r>
            <a:r>
              <a:rPr lang="ja-JP" altLang="en-US" sz="2000" dirty="0">
                <a:solidFill>
                  <a:schemeClr val="accent2">
                    <a:lumMod val="90000"/>
                    <a:lumOff val="10000"/>
                  </a:schemeClr>
                </a:solidFill>
              </a:rPr>
              <a:t>との連携可能性、示唆抽出の方針</a:t>
            </a:r>
          </a:p>
        </p:txBody>
      </p:sp>
      <p:sp>
        <p:nvSpPr>
          <p:cNvPr id="96" name="コンテンツ プレースホルダー 1"/>
          <p:cNvSpPr txBox="1">
            <a:spLocks/>
          </p:cNvSpPr>
          <p:nvPr/>
        </p:nvSpPr>
        <p:spPr>
          <a:xfrm>
            <a:off x="337810" y="608763"/>
            <a:ext cx="9410530" cy="1002662"/>
          </a:xfrm>
          <a:prstGeom prst="rect">
            <a:avLst/>
          </a:prstGeom>
          <a:ln>
            <a:noFill/>
          </a:ln>
        </p:spPr>
        <p:txBody>
          <a:bodyPr/>
          <a:lstStyle>
            <a:lvl1pPr marL="0" indent="0" algn="l" defTabSz="609559" rtl="0" eaLnBrk="1" fontAlgn="base" hangingPunct="1">
              <a:spcBef>
                <a:spcPct val="20000"/>
              </a:spcBef>
              <a:spcAft>
                <a:spcPct val="0"/>
              </a:spcAft>
              <a:buFont typeface="Arial" pitchFamily="34" charset="0"/>
              <a:buNone/>
              <a:defRPr kumimoji="1" sz="2000" kern="1200">
                <a:solidFill>
                  <a:schemeClr val="tx1"/>
                </a:solidFill>
                <a:latin typeface="+mn-ea"/>
                <a:ea typeface="+mn-ea"/>
                <a:cs typeface="Arial"/>
              </a:defRPr>
            </a:lvl1pPr>
            <a:lvl2pPr marL="910105" indent="-300545"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2pPr>
            <a:lvl3pPr marL="1454051" indent="-234935"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3pPr>
            <a:lvl4pPr marL="2059377" indent="-230703"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4pPr>
            <a:lvl5pPr marL="2666818" indent="-228585"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a:lstStyle>
          <a:p>
            <a:pPr lvl="0">
              <a:defRPr/>
            </a:pPr>
            <a:r>
              <a:rPr kumimoji="1" lang="ja-JP" altLang="en-US" sz="1600" b="1" i="0" u="none" strike="noStrike" kern="1200" cap="none" spc="0" normalizeH="0" noProof="0" dirty="0">
                <a:ln>
                  <a:noFill/>
                </a:ln>
                <a:solidFill>
                  <a:srgbClr val="000000">
                    <a:lumMod val="85000"/>
                    <a:lumOff val="15000"/>
                  </a:srgbClr>
                </a:solidFill>
                <a:effectLst/>
                <a:uLnTx/>
                <a:uFillTx/>
                <a:latin typeface="Meiryo UI"/>
                <a:ea typeface="Meiryo UI"/>
                <a:cs typeface="Arial"/>
              </a:rPr>
              <a:t>示唆の抽出・整理にあたっては、</a:t>
            </a:r>
            <a:r>
              <a:rPr kumimoji="1" lang="en-US" altLang="ja-JP" sz="1600" b="1" i="0" u="none" strike="noStrike" kern="1200" cap="none" spc="0" normalizeH="0" noProof="0" dirty="0">
                <a:ln>
                  <a:noFill/>
                </a:ln>
                <a:solidFill>
                  <a:srgbClr val="000000">
                    <a:lumMod val="85000"/>
                    <a:lumOff val="15000"/>
                  </a:srgbClr>
                </a:solidFill>
                <a:effectLst/>
                <a:uLnTx/>
                <a:uFillTx/>
                <a:latin typeface="Meiryo UI"/>
                <a:ea typeface="Meiryo UI"/>
                <a:cs typeface="Arial"/>
              </a:rPr>
              <a:t>Trusted Web</a:t>
            </a:r>
            <a:r>
              <a:rPr kumimoji="1" lang="ja-JP" altLang="en-US" sz="1600" b="1" i="0" u="none" strike="noStrike" kern="1200" cap="none" spc="0" normalizeH="0" noProof="0" dirty="0">
                <a:ln>
                  <a:noFill/>
                </a:ln>
                <a:solidFill>
                  <a:srgbClr val="000000">
                    <a:lumMod val="85000"/>
                    <a:lumOff val="15000"/>
                  </a:srgbClr>
                </a:solidFill>
                <a:effectLst/>
                <a:uLnTx/>
                <a:uFillTx/>
                <a:latin typeface="Meiryo UI"/>
                <a:ea typeface="Meiryo UI"/>
                <a:cs typeface="Arial"/>
              </a:rPr>
              <a:t>の取り組みの構造を意識し、</a:t>
            </a:r>
            <a:r>
              <a:rPr kumimoji="1" lang="en-US" altLang="ja-JP" sz="1600" b="1" i="0" u="none" strike="noStrike" kern="1200" cap="none" spc="0" normalizeH="0" noProof="0" dirty="0">
                <a:ln>
                  <a:noFill/>
                </a:ln>
                <a:solidFill>
                  <a:srgbClr val="000000">
                    <a:lumMod val="85000"/>
                    <a:lumOff val="15000"/>
                  </a:srgbClr>
                </a:solidFill>
                <a:effectLst/>
                <a:uLnTx/>
                <a:uFillTx/>
                <a:latin typeface="Meiryo UI"/>
                <a:ea typeface="Meiryo UI"/>
                <a:cs typeface="Arial"/>
              </a:rPr>
              <a:t>Trusted Web</a:t>
            </a:r>
            <a:r>
              <a:rPr kumimoji="1" lang="ja-JP" altLang="en-US" sz="1600" b="1" i="0" u="none" strike="noStrike" kern="1200" cap="none" spc="0" normalizeH="0" noProof="0" dirty="0">
                <a:ln>
                  <a:noFill/>
                </a:ln>
                <a:solidFill>
                  <a:srgbClr val="000000">
                    <a:lumMod val="85000"/>
                    <a:lumOff val="15000"/>
                  </a:srgbClr>
                </a:solidFill>
                <a:effectLst/>
                <a:uLnTx/>
                <a:uFillTx/>
                <a:latin typeface="Meiryo UI"/>
                <a:ea typeface="Meiryo UI"/>
                <a:cs typeface="Arial"/>
              </a:rPr>
              <a:t>ホワイトペーパーの骨子を参考にすることとして戦略・実現手法・アプローチ、サービス・ユースケース、外部との連携といった論点から分析を行うこととした</a:t>
            </a:r>
            <a:endParaRPr lang="en-US" altLang="ja-JP" sz="1600" b="1" dirty="0">
              <a:solidFill>
                <a:srgbClr val="000000">
                  <a:lumMod val="85000"/>
                  <a:lumOff val="15000"/>
                </a:srgbClr>
              </a:solidFill>
              <a:latin typeface="Meiryo UI"/>
              <a:ea typeface="Meiryo UI"/>
            </a:endParaRPr>
          </a:p>
          <a:p>
            <a:pPr lvl="0">
              <a:defRPr/>
            </a:pPr>
            <a:endParaRPr kumimoji="1" lang="en-US" altLang="ja-JP" sz="1600" b="1" i="0" u="none" strike="noStrike" kern="1200" cap="none" spc="0" normalizeH="0" noProof="0" dirty="0">
              <a:ln>
                <a:noFill/>
              </a:ln>
              <a:solidFill>
                <a:srgbClr val="000000">
                  <a:lumMod val="85000"/>
                  <a:lumOff val="15000"/>
                </a:srgbClr>
              </a:solidFill>
              <a:effectLst/>
              <a:uLnTx/>
              <a:uFillTx/>
              <a:latin typeface="Meiryo UI"/>
              <a:ea typeface="Meiryo UI"/>
              <a:cs typeface="Arial"/>
            </a:endParaRPr>
          </a:p>
        </p:txBody>
      </p:sp>
      <p:sp>
        <p:nvSpPr>
          <p:cNvPr id="50" name="正方形/長方形 49"/>
          <p:cNvSpPr/>
          <p:nvPr/>
        </p:nvSpPr>
        <p:spPr>
          <a:xfrm>
            <a:off x="8251427" y="1687507"/>
            <a:ext cx="634063" cy="200017"/>
          </a:xfrm>
          <a:prstGeom prst="rect">
            <a:avLst/>
          </a:prstGeom>
          <a:solidFill>
            <a:schemeClr val="accent3">
              <a:lumMod val="20000"/>
              <a:lumOff val="80000"/>
            </a:schemeClr>
          </a:solidFill>
          <a:ln w="3175">
            <a:solidFill>
              <a:schemeClr val="accent2">
                <a:lumMod val="90000"/>
                <a:lumOff val="10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ja-JP" altLang="en-US" sz="1200" b="1" dirty="0">
                <a:solidFill>
                  <a:schemeClr val="tx1"/>
                </a:solidFill>
              </a:rPr>
              <a:t>規程</a:t>
            </a:r>
          </a:p>
        </p:txBody>
      </p:sp>
      <p:sp>
        <p:nvSpPr>
          <p:cNvPr id="51" name="正方形/長方形 50"/>
          <p:cNvSpPr/>
          <p:nvPr/>
        </p:nvSpPr>
        <p:spPr>
          <a:xfrm>
            <a:off x="8967213" y="1687507"/>
            <a:ext cx="634063" cy="200017"/>
          </a:xfrm>
          <a:prstGeom prst="rect">
            <a:avLst/>
          </a:prstGeom>
          <a:solidFill>
            <a:schemeClr val="tx2">
              <a:lumMod val="20000"/>
              <a:lumOff val="80000"/>
            </a:schemeClr>
          </a:solidFill>
          <a:ln w="3175">
            <a:solidFill>
              <a:schemeClr val="accent2">
                <a:lumMod val="90000"/>
                <a:lumOff val="10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ja-JP" altLang="en-US" sz="1200" b="1" dirty="0">
                <a:solidFill>
                  <a:schemeClr val="tx1"/>
                </a:solidFill>
              </a:rPr>
              <a:t>例示</a:t>
            </a:r>
          </a:p>
        </p:txBody>
      </p:sp>
      <p:sp>
        <p:nvSpPr>
          <p:cNvPr id="52" name="正方形/長方形 51"/>
          <p:cNvSpPr/>
          <p:nvPr/>
        </p:nvSpPr>
        <p:spPr>
          <a:xfrm>
            <a:off x="3272437" y="1464800"/>
            <a:ext cx="3405709" cy="338554"/>
          </a:xfrm>
          <a:prstGeom prst="rect">
            <a:avLst/>
          </a:prstGeom>
        </p:spPr>
        <p:txBody>
          <a:bodyPr wrap="square">
            <a:spAutoFit/>
          </a:bodyPr>
          <a:lstStyle/>
          <a:p>
            <a:r>
              <a:rPr lang="en-US" altLang="ja-JP" sz="1600" b="1" u="sng" dirty="0">
                <a:solidFill>
                  <a:schemeClr val="accent2">
                    <a:lumMod val="75000"/>
                    <a:lumOff val="25000"/>
                  </a:schemeClr>
                </a:solidFill>
                <a:latin typeface="+mn-ea"/>
              </a:rPr>
              <a:t>Trusted Web</a:t>
            </a:r>
            <a:r>
              <a:rPr lang="ja-JP" altLang="en-US" sz="1600" b="1" u="sng" dirty="0">
                <a:solidFill>
                  <a:schemeClr val="accent2">
                    <a:lumMod val="75000"/>
                    <a:lumOff val="25000"/>
                  </a:schemeClr>
                </a:solidFill>
                <a:latin typeface="+mn-ea"/>
              </a:rPr>
              <a:t>（</a:t>
            </a:r>
            <a:r>
              <a:rPr lang="en-US" altLang="ja-JP" sz="1600" b="1" u="sng" dirty="0">
                <a:solidFill>
                  <a:schemeClr val="accent2">
                    <a:lumMod val="75000"/>
                    <a:lumOff val="25000"/>
                  </a:schemeClr>
                </a:solidFill>
                <a:latin typeface="+mn-ea"/>
              </a:rPr>
              <a:t>WP</a:t>
            </a:r>
            <a:r>
              <a:rPr lang="ja-JP" altLang="en-US" sz="1600" b="1" u="sng" dirty="0">
                <a:solidFill>
                  <a:schemeClr val="accent2">
                    <a:lumMod val="75000"/>
                    <a:lumOff val="25000"/>
                  </a:schemeClr>
                </a:solidFill>
                <a:latin typeface="+mn-ea"/>
              </a:rPr>
              <a:t>）の全体像</a:t>
            </a:r>
          </a:p>
        </p:txBody>
      </p:sp>
      <p:sp>
        <p:nvSpPr>
          <p:cNvPr id="48" name="正方形/長方形 47"/>
          <p:cNvSpPr/>
          <p:nvPr/>
        </p:nvSpPr>
        <p:spPr>
          <a:xfrm>
            <a:off x="463216" y="2119318"/>
            <a:ext cx="2258870" cy="4232508"/>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endParaRPr lang="en-US" altLang="ja-JP" sz="1400" dirty="0" smtClean="0">
              <a:solidFill>
                <a:schemeClr val="tx1"/>
              </a:solidFill>
            </a:endParaRPr>
          </a:p>
        </p:txBody>
      </p:sp>
      <p:sp>
        <p:nvSpPr>
          <p:cNvPr id="49" name="正方形/長方形 48"/>
          <p:cNvSpPr/>
          <p:nvPr/>
        </p:nvSpPr>
        <p:spPr>
          <a:xfrm>
            <a:off x="572006" y="2375488"/>
            <a:ext cx="2041289" cy="2146509"/>
          </a:xfrm>
          <a:prstGeom prst="rect">
            <a:avLst/>
          </a:prstGeom>
          <a:solidFill>
            <a:schemeClr val="tx2">
              <a:lumMod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algn="ctr"/>
            <a:r>
              <a:rPr lang="ja-JP" altLang="en-US" sz="1400" b="1" dirty="0" smtClean="0">
                <a:solidFill>
                  <a:schemeClr val="bg1"/>
                </a:solidFill>
              </a:rPr>
              <a:t>①</a:t>
            </a:r>
            <a:r>
              <a:rPr lang="en-US" altLang="ja-JP" sz="1400" b="1" dirty="0" smtClean="0">
                <a:solidFill>
                  <a:schemeClr val="bg1"/>
                </a:solidFill>
              </a:rPr>
              <a:t>-1</a:t>
            </a:r>
            <a:r>
              <a:rPr lang="ja-JP" altLang="en-US" sz="1400" b="1" dirty="0" smtClean="0">
                <a:solidFill>
                  <a:schemeClr val="bg1"/>
                </a:solidFill>
              </a:rPr>
              <a:t>　定義・ビジョン</a:t>
            </a:r>
            <a:endParaRPr lang="en-US" altLang="ja-JP" sz="1400" b="1" dirty="0" smtClean="0">
              <a:solidFill>
                <a:schemeClr val="bg1"/>
              </a:solidFill>
            </a:endParaRPr>
          </a:p>
        </p:txBody>
      </p:sp>
      <p:sp>
        <p:nvSpPr>
          <p:cNvPr id="53" name="正方形/長方形 52"/>
          <p:cNvSpPr/>
          <p:nvPr/>
        </p:nvSpPr>
        <p:spPr>
          <a:xfrm>
            <a:off x="3199273" y="2947114"/>
            <a:ext cx="6210926" cy="3396093"/>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algn="ctr"/>
            <a:endParaRPr kumimoji="1" lang="ja-JP" altLang="en-US" sz="1400" dirty="0">
              <a:solidFill>
                <a:schemeClr val="tx1"/>
              </a:solidFill>
            </a:endParaRPr>
          </a:p>
        </p:txBody>
      </p:sp>
      <p:sp>
        <p:nvSpPr>
          <p:cNvPr id="54" name="正方形/長方形 53"/>
          <p:cNvSpPr/>
          <p:nvPr/>
        </p:nvSpPr>
        <p:spPr>
          <a:xfrm>
            <a:off x="6648138" y="3446411"/>
            <a:ext cx="2615888" cy="2794776"/>
          </a:xfrm>
          <a:prstGeom prst="rect">
            <a:avLst/>
          </a:prstGeom>
          <a:solidFill>
            <a:schemeClr val="tx2">
              <a:lumMod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endParaRPr kumimoji="1" lang="ja-JP" altLang="en-US" sz="1400" dirty="0">
              <a:solidFill>
                <a:schemeClr val="tx1"/>
              </a:solidFill>
            </a:endParaRPr>
          </a:p>
        </p:txBody>
      </p:sp>
      <p:sp>
        <p:nvSpPr>
          <p:cNvPr id="55" name="正方形/長方形 54"/>
          <p:cNvSpPr/>
          <p:nvPr/>
        </p:nvSpPr>
        <p:spPr>
          <a:xfrm>
            <a:off x="347270" y="1995936"/>
            <a:ext cx="9226943" cy="4423471"/>
          </a:xfrm>
          <a:prstGeom prst="rect">
            <a:avLst/>
          </a:prstGeom>
          <a:noFill/>
          <a:ln w="3175">
            <a:solidFill>
              <a:schemeClr val="accent2"/>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endParaRPr kumimoji="1" lang="ja-JP" altLang="en-US" sz="1400" dirty="0">
              <a:solidFill>
                <a:schemeClr val="tx1"/>
              </a:solidFill>
            </a:endParaRPr>
          </a:p>
        </p:txBody>
      </p:sp>
      <p:sp>
        <p:nvSpPr>
          <p:cNvPr id="56" name="正方形/長方形 55"/>
          <p:cNvSpPr/>
          <p:nvPr/>
        </p:nvSpPr>
        <p:spPr>
          <a:xfrm>
            <a:off x="3199273" y="2092821"/>
            <a:ext cx="6210926" cy="781411"/>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endParaRPr kumimoji="1" lang="ja-JP" altLang="en-US" sz="1400" dirty="0">
              <a:solidFill>
                <a:schemeClr val="tx1"/>
              </a:solidFill>
            </a:endParaRPr>
          </a:p>
        </p:txBody>
      </p:sp>
      <p:sp>
        <p:nvSpPr>
          <p:cNvPr id="57" name="正方形/長方形 56"/>
          <p:cNvSpPr/>
          <p:nvPr/>
        </p:nvSpPr>
        <p:spPr>
          <a:xfrm>
            <a:off x="3363166" y="3446410"/>
            <a:ext cx="2595424" cy="2796331"/>
          </a:xfrm>
          <a:prstGeom prst="rect">
            <a:avLst/>
          </a:prstGeom>
          <a:solidFill>
            <a:schemeClr val="tx2">
              <a:lumMod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endParaRPr lang="en-US" altLang="ja-JP" sz="1400" dirty="0" smtClean="0">
              <a:solidFill>
                <a:schemeClr val="tx1"/>
              </a:solidFill>
            </a:endParaRPr>
          </a:p>
        </p:txBody>
      </p:sp>
      <p:sp>
        <p:nvSpPr>
          <p:cNvPr id="58" name="右矢印 57"/>
          <p:cNvSpPr/>
          <p:nvPr/>
        </p:nvSpPr>
        <p:spPr>
          <a:xfrm>
            <a:off x="2778424" y="3763089"/>
            <a:ext cx="385000" cy="1100894"/>
          </a:xfrm>
          <a:prstGeom prst="rightArrow">
            <a:avLst/>
          </a:prstGeom>
          <a:solidFill>
            <a:schemeClr val="accent2">
              <a:lumMod val="50000"/>
              <a:lumOff val="5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endParaRPr kumimoji="1" lang="ja-JP" altLang="en-US" sz="1400" dirty="0">
              <a:solidFill>
                <a:schemeClr val="tx1"/>
              </a:solidFill>
            </a:endParaRPr>
          </a:p>
        </p:txBody>
      </p:sp>
      <p:sp>
        <p:nvSpPr>
          <p:cNvPr id="59" name="正方形/長方形 58"/>
          <p:cNvSpPr/>
          <p:nvPr/>
        </p:nvSpPr>
        <p:spPr>
          <a:xfrm>
            <a:off x="594299" y="4565424"/>
            <a:ext cx="2041289" cy="1031223"/>
          </a:xfrm>
          <a:prstGeom prst="rect">
            <a:avLst/>
          </a:prstGeom>
          <a:solidFill>
            <a:schemeClr val="tx2">
              <a:lumMod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algn="ctr"/>
            <a:r>
              <a:rPr lang="ja-JP" altLang="en-US" sz="1400" b="1" dirty="0" smtClean="0">
                <a:solidFill>
                  <a:schemeClr val="bg1"/>
                </a:solidFill>
              </a:rPr>
              <a:t>①</a:t>
            </a:r>
            <a:r>
              <a:rPr lang="en-US" altLang="ja-JP" sz="1400" b="1" dirty="0" smtClean="0">
                <a:solidFill>
                  <a:schemeClr val="bg1"/>
                </a:solidFill>
              </a:rPr>
              <a:t>-2</a:t>
            </a:r>
            <a:r>
              <a:rPr lang="ja-JP" altLang="en-US" sz="1400" b="1" dirty="0" smtClean="0">
                <a:solidFill>
                  <a:schemeClr val="bg1"/>
                </a:solidFill>
              </a:rPr>
              <a:t>　ミッション</a:t>
            </a:r>
          </a:p>
        </p:txBody>
      </p:sp>
      <p:sp>
        <p:nvSpPr>
          <p:cNvPr id="60" name="正方形/長方形 59"/>
          <p:cNvSpPr/>
          <p:nvPr/>
        </p:nvSpPr>
        <p:spPr>
          <a:xfrm>
            <a:off x="463215" y="2119318"/>
            <a:ext cx="2258871" cy="276999"/>
          </a:xfrm>
          <a:prstGeom prst="rect">
            <a:avLst/>
          </a:prstGeom>
        </p:spPr>
        <p:txBody>
          <a:bodyPr wrap="square">
            <a:spAutoFit/>
          </a:bodyPr>
          <a:lstStyle/>
          <a:p>
            <a:r>
              <a:rPr lang="ja-JP" altLang="en-US" sz="1200" b="1" u="sng" dirty="0" smtClean="0"/>
              <a:t>①</a:t>
            </a:r>
            <a:r>
              <a:rPr lang="en-US" altLang="ja-JP" sz="1200" b="1" u="sng" dirty="0" smtClean="0"/>
              <a:t>Trusted Web</a:t>
            </a:r>
            <a:r>
              <a:rPr lang="ja-JP" altLang="en-US" sz="1200" b="1" u="sng" dirty="0" smtClean="0"/>
              <a:t>戦略</a:t>
            </a:r>
            <a:endParaRPr lang="ja-JP" altLang="en-US" sz="1200" b="1" u="sng" dirty="0"/>
          </a:p>
        </p:txBody>
      </p:sp>
      <p:sp>
        <p:nvSpPr>
          <p:cNvPr id="61" name="正方形/長方形 60"/>
          <p:cNvSpPr/>
          <p:nvPr/>
        </p:nvSpPr>
        <p:spPr>
          <a:xfrm>
            <a:off x="3225054" y="2947114"/>
            <a:ext cx="2336307" cy="276999"/>
          </a:xfrm>
          <a:prstGeom prst="rect">
            <a:avLst/>
          </a:prstGeom>
        </p:spPr>
        <p:txBody>
          <a:bodyPr wrap="square">
            <a:spAutoFit/>
          </a:bodyPr>
          <a:lstStyle/>
          <a:p>
            <a:r>
              <a:rPr lang="ja-JP" altLang="en-US" sz="1200" b="1" u="sng" dirty="0" smtClean="0"/>
              <a:t>②実現手法・アプローチ</a:t>
            </a:r>
            <a:endParaRPr lang="ja-JP" altLang="en-US" sz="1200" b="1" u="sng" dirty="0"/>
          </a:p>
        </p:txBody>
      </p:sp>
      <p:sp>
        <p:nvSpPr>
          <p:cNvPr id="62" name="正方形/長方形 61"/>
          <p:cNvSpPr/>
          <p:nvPr/>
        </p:nvSpPr>
        <p:spPr>
          <a:xfrm>
            <a:off x="3199273" y="2092320"/>
            <a:ext cx="2437029" cy="276999"/>
          </a:xfrm>
          <a:prstGeom prst="rect">
            <a:avLst/>
          </a:prstGeom>
        </p:spPr>
        <p:txBody>
          <a:bodyPr wrap="square">
            <a:spAutoFit/>
          </a:bodyPr>
          <a:lstStyle/>
          <a:p>
            <a:r>
              <a:rPr lang="ja-JP" altLang="en-US" sz="1200" b="1" u="sng" dirty="0" smtClean="0"/>
              <a:t>③サービス・ユースケース</a:t>
            </a:r>
            <a:endParaRPr lang="ja-JP" altLang="en-US" sz="1200" b="1" u="sng" dirty="0"/>
          </a:p>
        </p:txBody>
      </p:sp>
      <p:sp>
        <p:nvSpPr>
          <p:cNvPr id="63" name="正方形/長方形 62"/>
          <p:cNvSpPr/>
          <p:nvPr/>
        </p:nvSpPr>
        <p:spPr>
          <a:xfrm>
            <a:off x="3363166" y="3454216"/>
            <a:ext cx="2595424" cy="307777"/>
          </a:xfrm>
          <a:prstGeom prst="rect">
            <a:avLst/>
          </a:prstGeom>
        </p:spPr>
        <p:txBody>
          <a:bodyPr wrap="square">
            <a:spAutoFit/>
          </a:bodyPr>
          <a:lstStyle/>
          <a:p>
            <a:pPr algn="ctr"/>
            <a:r>
              <a:rPr lang="ja-JP" altLang="en-US" sz="1400" b="1" dirty="0" smtClean="0">
                <a:solidFill>
                  <a:schemeClr val="bg1"/>
                </a:solidFill>
              </a:rPr>
              <a:t>②</a:t>
            </a:r>
            <a:r>
              <a:rPr lang="en-US" altLang="ja-JP" sz="1400" b="1" dirty="0" smtClean="0">
                <a:solidFill>
                  <a:schemeClr val="bg1"/>
                </a:solidFill>
              </a:rPr>
              <a:t>-1</a:t>
            </a:r>
            <a:r>
              <a:rPr lang="ja-JP" altLang="en-US" sz="1400" b="1" dirty="0" smtClean="0">
                <a:solidFill>
                  <a:schemeClr val="bg1"/>
                </a:solidFill>
              </a:rPr>
              <a:t>　ガバナンス的アプローチ</a:t>
            </a:r>
            <a:endParaRPr lang="en-US" altLang="ja-JP" sz="1400" b="1" dirty="0" smtClean="0">
              <a:solidFill>
                <a:schemeClr val="bg1"/>
              </a:solidFill>
            </a:endParaRPr>
          </a:p>
        </p:txBody>
      </p:sp>
      <p:sp>
        <p:nvSpPr>
          <p:cNvPr id="64" name="正方形/長方形 63"/>
          <p:cNvSpPr/>
          <p:nvPr/>
        </p:nvSpPr>
        <p:spPr>
          <a:xfrm>
            <a:off x="6648138" y="3454216"/>
            <a:ext cx="2615888" cy="307777"/>
          </a:xfrm>
          <a:prstGeom prst="rect">
            <a:avLst/>
          </a:prstGeom>
        </p:spPr>
        <p:txBody>
          <a:bodyPr wrap="square">
            <a:spAutoFit/>
          </a:bodyPr>
          <a:lstStyle/>
          <a:p>
            <a:pPr algn="ctr"/>
            <a:r>
              <a:rPr lang="ja-JP" altLang="en-US" sz="1400" b="1" dirty="0" smtClean="0">
                <a:solidFill>
                  <a:schemeClr val="bg1"/>
                </a:solidFill>
              </a:rPr>
              <a:t>②</a:t>
            </a:r>
            <a:r>
              <a:rPr lang="en-US" altLang="ja-JP" sz="1400" b="1" dirty="0" smtClean="0">
                <a:solidFill>
                  <a:schemeClr val="bg1"/>
                </a:solidFill>
              </a:rPr>
              <a:t>-2</a:t>
            </a:r>
            <a:r>
              <a:rPr lang="ja-JP" altLang="en-US" sz="1400" b="1" dirty="0" smtClean="0">
                <a:solidFill>
                  <a:schemeClr val="bg1"/>
                </a:solidFill>
              </a:rPr>
              <a:t>　テクノロジー的アプローチ</a:t>
            </a:r>
            <a:endParaRPr lang="en-US" altLang="ja-JP" sz="1400" b="1" dirty="0" smtClean="0">
              <a:solidFill>
                <a:schemeClr val="bg1"/>
              </a:solidFill>
            </a:endParaRPr>
          </a:p>
        </p:txBody>
      </p:sp>
      <p:sp>
        <p:nvSpPr>
          <p:cNvPr id="65" name="上下矢印 64"/>
          <p:cNvSpPr/>
          <p:nvPr/>
        </p:nvSpPr>
        <p:spPr>
          <a:xfrm>
            <a:off x="6147339" y="2780661"/>
            <a:ext cx="314793" cy="405645"/>
          </a:xfrm>
          <a:prstGeom prst="upDownArrow">
            <a:avLst/>
          </a:prstGeom>
          <a:solidFill>
            <a:schemeClr val="accent2">
              <a:lumMod val="50000"/>
              <a:lumOff val="5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endParaRPr kumimoji="1" lang="ja-JP" altLang="en-US" sz="1400" dirty="0">
              <a:solidFill>
                <a:schemeClr val="tx1"/>
              </a:solidFill>
            </a:endParaRPr>
          </a:p>
        </p:txBody>
      </p:sp>
      <p:sp>
        <p:nvSpPr>
          <p:cNvPr id="66" name="正方形/長方形 65"/>
          <p:cNvSpPr/>
          <p:nvPr/>
        </p:nvSpPr>
        <p:spPr>
          <a:xfrm>
            <a:off x="3363166" y="2383732"/>
            <a:ext cx="5900860" cy="373146"/>
          </a:xfrm>
          <a:prstGeom prst="rect">
            <a:avLst/>
          </a:prstGeom>
          <a:solidFill>
            <a:schemeClr val="tx2">
              <a:lumMod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endParaRPr lang="en-US" altLang="ja-JP" sz="1400" dirty="0" smtClean="0">
              <a:solidFill>
                <a:schemeClr val="tx1"/>
              </a:solidFill>
            </a:endParaRPr>
          </a:p>
        </p:txBody>
      </p:sp>
      <p:sp>
        <p:nvSpPr>
          <p:cNvPr id="67" name="正方形/長方形 66"/>
          <p:cNvSpPr/>
          <p:nvPr/>
        </p:nvSpPr>
        <p:spPr>
          <a:xfrm>
            <a:off x="670432" y="2674956"/>
            <a:ext cx="1631263" cy="162000"/>
          </a:xfrm>
          <a:prstGeom prst="rect">
            <a:avLst/>
          </a:prstGeom>
          <a:solidFill>
            <a:schemeClr val="accent3">
              <a:lumMod val="20000"/>
              <a:lumOff val="80000"/>
            </a:schemeClr>
          </a:solidFill>
          <a:ln w="3175">
            <a:solidFill>
              <a:schemeClr val="accent2">
                <a:lumMod val="90000"/>
                <a:lumOff val="10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r>
              <a:rPr kumimoji="1" lang="ja-JP" altLang="en-US" sz="1000" b="1" dirty="0" smtClean="0">
                <a:solidFill>
                  <a:schemeClr val="tx1"/>
                </a:solidFill>
              </a:rPr>
              <a:t>①</a:t>
            </a:r>
            <a:r>
              <a:rPr kumimoji="1" lang="en-US" altLang="ja-JP" sz="1000" b="1" dirty="0" smtClean="0">
                <a:solidFill>
                  <a:schemeClr val="tx1"/>
                </a:solidFill>
              </a:rPr>
              <a:t>-1-1</a:t>
            </a:r>
            <a:r>
              <a:rPr kumimoji="1" lang="ja-JP" altLang="en-US" sz="1000" b="1" dirty="0" smtClean="0">
                <a:solidFill>
                  <a:schemeClr val="tx1"/>
                </a:solidFill>
              </a:rPr>
              <a:t>　構成要素</a:t>
            </a:r>
            <a:endParaRPr kumimoji="1" lang="ja-JP" altLang="en-US" sz="1000" b="1" dirty="0">
              <a:solidFill>
                <a:schemeClr val="tx1"/>
              </a:solidFill>
            </a:endParaRPr>
          </a:p>
        </p:txBody>
      </p:sp>
      <p:sp>
        <p:nvSpPr>
          <p:cNvPr id="68" name="正方形/長方形 67"/>
          <p:cNvSpPr/>
          <p:nvPr/>
        </p:nvSpPr>
        <p:spPr>
          <a:xfrm>
            <a:off x="718820" y="2882570"/>
            <a:ext cx="1582875" cy="153757"/>
          </a:xfrm>
          <a:prstGeom prst="rect">
            <a:avLst/>
          </a:prstGeom>
          <a:solidFill>
            <a:schemeClr val="accent3">
              <a:lumMod val="20000"/>
              <a:lumOff val="80000"/>
            </a:schemeClr>
          </a:solidFill>
          <a:ln w="3175">
            <a:solidFill>
              <a:schemeClr val="accent2">
                <a:lumMod val="90000"/>
                <a:lumOff val="10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r>
              <a:rPr kumimoji="1" lang="ja-JP" altLang="en-US" sz="1000" b="1" dirty="0" smtClean="0">
                <a:solidFill>
                  <a:schemeClr val="tx1"/>
                </a:solidFill>
              </a:rPr>
              <a:t>①</a:t>
            </a:r>
            <a:r>
              <a:rPr kumimoji="1" lang="en-US" altLang="ja-JP" sz="1000" b="1" dirty="0" smtClean="0">
                <a:solidFill>
                  <a:schemeClr val="tx1"/>
                </a:solidFill>
              </a:rPr>
              <a:t>-1-1-1</a:t>
            </a:r>
            <a:r>
              <a:rPr kumimoji="1" lang="ja-JP" altLang="en-US" sz="1000" b="1" dirty="0" smtClean="0">
                <a:solidFill>
                  <a:schemeClr val="tx1"/>
                </a:solidFill>
              </a:rPr>
              <a:t>　検証可能なデータ</a:t>
            </a:r>
            <a:endParaRPr kumimoji="1" lang="ja-JP" altLang="en-US" sz="1000" b="1" dirty="0">
              <a:solidFill>
                <a:schemeClr val="tx1"/>
              </a:solidFill>
            </a:endParaRPr>
          </a:p>
        </p:txBody>
      </p:sp>
      <p:sp>
        <p:nvSpPr>
          <p:cNvPr id="69" name="正方形/長方形 68"/>
          <p:cNvSpPr/>
          <p:nvPr/>
        </p:nvSpPr>
        <p:spPr>
          <a:xfrm>
            <a:off x="718820" y="3061045"/>
            <a:ext cx="1582875" cy="153757"/>
          </a:xfrm>
          <a:prstGeom prst="rect">
            <a:avLst/>
          </a:prstGeom>
          <a:solidFill>
            <a:schemeClr val="accent3">
              <a:lumMod val="20000"/>
              <a:lumOff val="80000"/>
            </a:schemeClr>
          </a:solidFill>
          <a:ln w="3175">
            <a:solidFill>
              <a:schemeClr val="accent2">
                <a:lumMod val="90000"/>
                <a:lumOff val="10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r>
              <a:rPr kumimoji="1" lang="ja-JP" altLang="en-US" sz="1000" b="1" dirty="0" smtClean="0">
                <a:solidFill>
                  <a:schemeClr val="tx1"/>
                </a:solidFill>
              </a:rPr>
              <a:t>①</a:t>
            </a:r>
            <a:r>
              <a:rPr kumimoji="1" lang="en-US" altLang="ja-JP" sz="1000" b="1" dirty="0" smtClean="0">
                <a:solidFill>
                  <a:schemeClr val="tx1"/>
                </a:solidFill>
              </a:rPr>
              <a:t>-1-1-2</a:t>
            </a:r>
            <a:r>
              <a:rPr kumimoji="1" lang="ja-JP" altLang="en-US" sz="1000" b="1" dirty="0" smtClean="0">
                <a:solidFill>
                  <a:schemeClr val="tx1"/>
                </a:solidFill>
              </a:rPr>
              <a:t>　アイデンティティ</a:t>
            </a:r>
            <a:endParaRPr kumimoji="1" lang="ja-JP" altLang="en-US" sz="1000" b="1" dirty="0">
              <a:solidFill>
                <a:schemeClr val="tx1"/>
              </a:solidFill>
            </a:endParaRPr>
          </a:p>
        </p:txBody>
      </p:sp>
      <p:sp>
        <p:nvSpPr>
          <p:cNvPr id="70" name="正方形/長方形 69"/>
          <p:cNvSpPr/>
          <p:nvPr/>
        </p:nvSpPr>
        <p:spPr>
          <a:xfrm>
            <a:off x="718820" y="3402082"/>
            <a:ext cx="1582875" cy="153757"/>
          </a:xfrm>
          <a:prstGeom prst="rect">
            <a:avLst/>
          </a:prstGeom>
          <a:solidFill>
            <a:schemeClr val="accent3">
              <a:lumMod val="20000"/>
              <a:lumOff val="80000"/>
            </a:schemeClr>
          </a:solidFill>
          <a:ln w="3175">
            <a:solidFill>
              <a:schemeClr val="accent2">
                <a:lumMod val="90000"/>
                <a:lumOff val="10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r>
              <a:rPr lang="ja-JP" altLang="en-US" sz="1000" b="1" dirty="0">
                <a:solidFill>
                  <a:schemeClr val="tx1"/>
                </a:solidFill>
              </a:rPr>
              <a:t>①</a:t>
            </a:r>
            <a:r>
              <a:rPr lang="en-US" altLang="ja-JP" sz="1000" b="1" dirty="0">
                <a:solidFill>
                  <a:schemeClr val="tx1"/>
                </a:solidFill>
              </a:rPr>
              <a:t>-</a:t>
            </a:r>
            <a:r>
              <a:rPr lang="en-US" altLang="ja-JP" sz="1000" b="1" dirty="0" smtClean="0">
                <a:solidFill>
                  <a:schemeClr val="tx1"/>
                </a:solidFill>
              </a:rPr>
              <a:t>1-1-6</a:t>
            </a:r>
            <a:r>
              <a:rPr lang="ja-JP" altLang="en-US" sz="1000" b="1" dirty="0" smtClean="0">
                <a:solidFill>
                  <a:schemeClr val="tx1"/>
                </a:solidFill>
              </a:rPr>
              <a:t>　</a:t>
            </a:r>
            <a:r>
              <a:rPr kumimoji="1" lang="ja-JP" altLang="en-US" sz="1000" b="1" dirty="0" smtClean="0">
                <a:solidFill>
                  <a:schemeClr val="tx1"/>
                </a:solidFill>
              </a:rPr>
              <a:t>トランザクション</a:t>
            </a:r>
            <a:endParaRPr kumimoji="1" lang="ja-JP" altLang="en-US" sz="1000" b="1" dirty="0">
              <a:solidFill>
                <a:schemeClr val="tx1"/>
              </a:solidFill>
            </a:endParaRPr>
          </a:p>
        </p:txBody>
      </p:sp>
      <p:sp>
        <p:nvSpPr>
          <p:cNvPr id="71" name="正方形/長方形 70"/>
          <p:cNvSpPr/>
          <p:nvPr/>
        </p:nvSpPr>
        <p:spPr>
          <a:xfrm rot="5400000">
            <a:off x="1249241" y="3180209"/>
            <a:ext cx="386644" cy="246221"/>
          </a:xfrm>
          <a:prstGeom prst="rect">
            <a:avLst/>
          </a:prstGeom>
        </p:spPr>
        <p:txBody>
          <a:bodyPr wrap="none">
            <a:spAutoFit/>
          </a:bodyPr>
          <a:lstStyle/>
          <a:p>
            <a:r>
              <a:rPr lang="ja-JP" altLang="en-US" sz="1000" b="1" dirty="0" smtClean="0">
                <a:solidFill>
                  <a:schemeClr val="bg1"/>
                </a:solidFill>
              </a:rPr>
              <a:t>・・・</a:t>
            </a:r>
            <a:endParaRPr lang="ja-JP" altLang="en-US" sz="1000" dirty="0">
              <a:solidFill>
                <a:schemeClr val="bg1"/>
              </a:solidFill>
            </a:endParaRPr>
          </a:p>
        </p:txBody>
      </p:sp>
      <p:sp>
        <p:nvSpPr>
          <p:cNvPr id="72" name="正方形/長方形 71"/>
          <p:cNvSpPr/>
          <p:nvPr/>
        </p:nvSpPr>
        <p:spPr>
          <a:xfrm>
            <a:off x="670432" y="3687246"/>
            <a:ext cx="1631263" cy="162000"/>
          </a:xfrm>
          <a:prstGeom prst="rect">
            <a:avLst/>
          </a:prstGeom>
          <a:solidFill>
            <a:schemeClr val="tx2">
              <a:lumMod val="20000"/>
              <a:lumOff val="80000"/>
            </a:schemeClr>
          </a:solidFill>
          <a:ln w="3175">
            <a:solidFill>
              <a:schemeClr val="accent2">
                <a:lumMod val="90000"/>
                <a:lumOff val="10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r>
              <a:rPr kumimoji="1" lang="ja-JP" altLang="en-US" sz="1000" b="1" dirty="0" smtClean="0">
                <a:solidFill>
                  <a:schemeClr val="tx1"/>
                </a:solidFill>
              </a:rPr>
              <a:t>①</a:t>
            </a:r>
            <a:r>
              <a:rPr kumimoji="1" lang="en-US" altLang="ja-JP" sz="1000" b="1" dirty="0" smtClean="0">
                <a:solidFill>
                  <a:schemeClr val="tx1"/>
                </a:solidFill>
              </a:rPr>
              <a:t>-1-2</a:t>
            </a:r>
            <a:r>
              <a:rPr kumimoji="1" lang="ja-JP" altLang="en-US" sz="1000" b="1" dirty="0" smtClean="0">
                <a:solidFill>
                  <a:schemeClr val="tx1"/>
                </a:solidFill>
              </a:rPr>
              <a:t>　ステークホルダ</a:t>
            </a:r>
            <a:endParaRPr kumimoji="1" lang="ja-JP" altLang="en-US" sz="1000" b="1" dirty="0">
              <a:solidFill>
                <a:schemeClr val="tx1"/>
              </a:solidFill>
            </a:endParaRPr>
          </a:p>
        </p:txBody>
      </p:sp>
      <p:sp>
        <p:nvSpPr>
          <p:cNvPr id="73" name="正方形/長方形 72"/>
          <p:cNvSpPr/>
          <p:nvPr/>
        </p:nvSpPr>
        <p:spPr>
          <a:xfrm>
            <a:off x="670432" y="3899653"/>
            <a:ext cx="1631263" cy="162000"/>
          </a:xfrm>
          <a:prstGeom prst="rect">
            <a:avLst/>
          </a:prstGeom>
          <a:solidFill>
            <a:schemeClr val="tx2">
              <a:lumMod val="20000"/>
              <a:lumOff val="80000"/>
            </a:schemeClr>
          </a:solidFill>
          <a:ln w="3175">
            <a:solidFill>
              <a:schemeClr val="accent2">
                <a:lumMod val="90000"/>
                <a:lumOff val="10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r>
              <a:rPr kumimoji="1" lang="ja-JP" altLang="en-US" sz="1000" b="1" dirty="0" smtClean="0">
                <a:solidFill>
                  <a:schemeClr val="tx1"/>
                </a:solidFill>
              </a:rPr>
              <a:t>①</a:t>
            </a:r>
            <a:r>
              <a:rPr kumimoji="1" lang="en-US" altLang="ja-JP" sz="1000" b="1" dirty="0" smtClean="0">
                <a:solidFill>
                  <a:schemeClr val="tx1"/>
                </a:solidFill>
              </a:rPr>
              <a:t>-1-3</a:t>
            </a:r>
            <a:r>
              <a:rPr kumimoji="1" lang="ja-JP" altLang="en-US" sz="1000" b="1" dirty="0" smtClean="0">
                <a:solidFill>
                  <a:schemeClr val="tx1"/>
                </a:solidFill>
              </a:rPr>
              <a:t>　プロセス</a:t>
            </a:r>
            <a:endParaRPr kumimoji="1" lang="ja-JP" altLang="en-US" sz="1000" b="1" dirty="0">
              <a:solidFill>
                <a:schemeClr val="tx1"/>
              </a:solidFill>
            </a:endParaRPr>
          </a:p>
        </p:txBody>
      </p:sp>
      <p:sp>
        <p:nvSpPr>
          <p:cNvPr id="74" name="正方形/長方形 73"/>
          <p:cNvSpPr/>
          <p:nvPr/>
        </p:nvSpPr>
        <p:spPr>
          <a:xfrm>
            <a:off x="718820" y="4108115"/>
            <a:ext cx="1582875" cy="153757"/>
          </a:xfrm>
          <a:prstGeom prst="rect">
            <a:avLst/>
          </a:prstGeom>
          <a:solidFill>
            <a:schemeClr val="tx2">
              <a:lumMod val="20000"/>
              <a:lumOff val="80000"/>
            </a:schemeClr>
          </a:solidFill>
          <a:ln w="3175">
            <a:solidFill>
              <a:schemeClr val="accent2">
                <a:lumMod val="90000"/>
                <a:lumOff val="10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r>
              <a:rPr lang="ja-JP" altLang="en-US" sz="1000" b="1" dirty="0" smtClean="0">
                <a:solidFill>
                  <a:schemeClr val="tx1"/>
                </a:solidFill>
              </a:rPr>
              <a:t>①</a:t>
            </a:r>
            <a:r>
              <a:rPr lang="en-US" altLang="ja-JP" sz="1000" b="1" dirty="0" smtClean="0">
                <a:solidFill>
                  <a:schemeClr val="tx1"/>
                </a:solidFill>
              </a:rPr>
              <a:t>-1-3-1</a:t>
            </a:r>
            <a:r>
              <a:rPr lang="ja-JP" altLang="en-US" sz="1000" b="1" dirty="0" smtClean="0">
                <a:solidFill>
                  <a:schemeClr val="tx1"/>
                </a:solidFill>
              </a:rPr>
              <a:t>　やり取りする</a:t>
            </a:r>
            <a:r>
              <a:rPr kumimoji="1" lang="ja-JP" altLang="en-US" sz="1000" b="1" dirty="0" smtClean="0">
                <a:solidFill>
                  <a:schemeClr val="tx1"/>
                </a:solidFill>
              </a:rPr>
              <a:t>データ</a:t>
            </a:r>
            <a:endParaRPr kumimoji="1" lang="ja-JP" altLang="en-US" sz="1000" b="1" dirty="0">
              <a:solidFill>
                <a:schemeClr val="tx1"/>
              </a:solidFill>
            </a:endParaRPr>
          </a:p>
        </p:txBody>
      </p:sp>
      <p:sp>
        <p:nvSpPr>
          <p:cNvPr id="75" name="正方形/長方形 74"/>
          <p:cNvSpPr/>
          <p:nvPr/>
        </p:nvSpPr>
        <p:spPr>
          <a:xfrm>
            <a:off x="718820" y="4278761"/>
            <a:ext cx="1582875" cy="153757"/>
          </a:xfrm>
          <a:prstGeom prst="rect">
            <a:avLst/>
          </a:prstGeom>
          <a:solidFill>
            <a:schemeClr val="tx2">
              <a:lumMod val="20000"/>
              <a:lumOff val="80000"/>
            </a:schemeClr>
          </a:solidFill>
          <a:ln w="3175">
            <a:solidFill>
              <a:schemeClr val="accent2">
                <a:lumMod val="90000"/>
                <a:lumOff val="10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r>
              <a:rPr lang="ja-JP" altLang="en-US" sz="1000" b="1" dirty="0" smtClean="0">
                <a:solidFill>
                  <a:schemeClr val="tx1"/>
                </a:solidFill>
              </a:rPr>
              <a:t>①</a:t>
            </a:r>
            <a:r>
              <a:rPr lang="en-US" altLang="ja-JP" sz="1000" b="1" dirty="0" smtClean="0">
                <a:solidFill>
                  <a:schemeClr val="tx1"/>
                </a:solidFill>
              </a:rPr>
              <a:t>-1-3-2</a:t>
            </a:r>
            <a:r>
              <a:rPr lang="ja-JP" altLang="en-US" sz="1000" b="1" dirty="0" smtClean="0">
                <a:solidFill>
                  <a:schemeClr val="tx1"/>
                </a:solidFill>
              </a:rPr>
              <a:t>　データのやり取り</a:t>
            </a:r>
            <a:endParaRPr kumimoji="1" lang="ja-JP" altLang="en-US" sz="1000" b="1" dirty="0">
              <a:solidFill>
                <a:schemeClr val="tx1"/>
              </a:solidFill>
            </a:endParaRPr>
          </a:p>
        </p:txBody>
      </p:sp>
      <p:sp>
        <p:nvSpPr>
          <p:cNvPr id="76" name="正方形/長方形 75"/>
          <p:cNvSpPr/>
          <p:nvPr/>
        </p:nvSpPr>
        <p:spPr>
          <a:xfrm>
            <a:off x="672470" y="4969587"/>
            <a:ext cx="1631263" cy="171083"/>
          </a:xfrm>
          <a:prstGeom prst="rect">
            <a:avLst/>
          </a:prstGeom>
          <a:solidFill>
            <a:schemeClr val="accent3">
              <a:lumMod val="20000"/>
              <a:lumOff val="80000"/>
            </a:schemeClr>
          </a:solidFill>
          <a:ln w="3175">
            <a:solidFill>
              <a:schemeClr val="accent2">
                <a:lumMod val="90000"/>
                <a:lumOff val="10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r>
              <a:rPr lang="ja-JP" altLang="en-US" sz="1000" b="1" dirty="0" smtClean="0">
                <a:solidFill>
                  <a:schemeClr val="tx1"/>
                </a:solidFill>
              </a:rPr>
              <a:t>実施（政策）方針</a:t>
            </a:r>
            <a:endParaRPr kumimoji="1" lang="ja-JP" altLang="en-US" sz="1000" b="1" dirty="0">
              <a:solidFill>
                <a:schemeClr val="tx1"/>
              </a:solidFill>
            </a:endParaRPr>
          </a:p>
        </p:txBody>
      </p:sp>
      <p:sp>
        <p:nvSpPr>
          <p:cNvPr id="77" name="正方形/長方形 76"/>
          <p:cNvSpPr/>
          <p:nvPr/>
        </p:nvSpPr>
        <p:spPr>
          <a:xfrm>
            <a:off x="670431" y="5203768"/>
            <a:ext cx="1631263" cy="171083"/>
          </a:xfrm>
          <a:prstGeom prst="rect">
            <a:avLst/>
          </a:prstGeom>
          <a:solidFill>
            <a:schemeClr val="accent3">
              <a:lumMod val="20000"/>
              <a:lumOff val="80000"/>
            </a:schemeClr>
          </a:solidFill>
          <a:ln w="3175">
            <a:solidFill>
              <a:schemeClr val="accent2">
                <a:lumMod val="90000"/>
                <a:lumOff val="10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r>
              <a:rPr lang="ja-JP" altLang="en-US" sz="1000" b="1" dirty="0" smtClean="0">
                <a:solidFill>
                  <a:schemeClr val="tx1"/>
                </a:solidFill>
              </a:rPr>
              <a:t>マイルストーン</a:t>
            </a:r>
            <a:endParaRPr kumimoji="1" lang="ja-JP" altLang="en-US" sz="1000" b="1" dirty="0">
              <a:solidFill>
                <a:schemeClr val="tx1"/>
              </a:solidFill>
            </a:endParaRPr>
          </a:p>
        </p:txBody>
      </p:sp>
      <p:sp>
        <p:nvSpPr>
          <p:cNvPr id="78" name="正方形/長方形 77"/>
          <p:cNvSpPr/>
          <p:nvPr/>
        </p:nvSpPr>
        <p:spPr>
          <a:xfrm>
            <a:off x="5466323" y="2482280"/>
            <a:ext cx="1490836" cy="200017"/>
          </a:xfrm>
          <a:prstGeom prst="rect">
            <a:avLst/>
          </a:prstGeom>
          <a:solidFill>
            <a:schemeClr val="tx2">
              <a:lumMod val="20000"/>
              <a:lumOff val="80000"/>
            </a:schemeClr>
          </a:solidFill>
          <a:ln w="3175">
            <a:solidFill>
              <a:schemeClr val="accent2">
                <a:lumMod val="90000"/>
                <a:lumOff val="10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ja-JP" altLang="en-US" sz="1000" b="1" dirty="0" smtClean="0">
                <a:solidFill>
                  <a:schemeClr val="tx1"/>
                </a:solidFill>
              </a:rPr>
              <a:t>③</a:t>
            </a:r>
            <a:r>
              <a:rPr kumimoji="1" lang="en-US" altLang="ja-JP" sz="1000" b="1" dirty="0" smtClean="0">
                <a:solidFill>
                  <a:schemeClr val="tx1"/>
                </a:solidFill>
              </a:rPr>
              <a:t>-2</a:t>
            </a:r>
            <a:r>
              <a:rPr kumimoji="1" lang="ja-JP" altLang="en-US" sz="1000" b="1" dirty="0" smtClean="0">
                <a:solidFill>
                  <a:schemeClr val="tx1"/>
                </a:solidFill>
              </a:rPr>
              <a:t>　ビジネスモデル</a:t>
            </a:r>
            <a:endParaRPr kumimoji="1" lang="ja-JP" altLang="en-US" sz="1000" b="1" dirty="0">
              <a:solidFill>
                <a:schemeClr val="tx1"/>
              </a:solidFill>
            </a:endParaRPr>
          </a:p>
        </p:txBody>
      </p:sp>
      <p:sp>
        <p:nvSpPr>
          <p:cNvPr id="79" name="正方形/長方形 78"/>
          <p:cNvSpPr/>
          <p:nvPr/>
        </p:nvSpPr>
        <p:spPr>
          <a:xfrm>
            <a:off x="3497724" y="2482280"/>
            <a:ext cx="1490836" cy="200017"/>
          </a:xfrm>
          <a:prstGeom prst="rect">
            <a:avLst/>
          </a:prstGeom>
          <a:solidFill>
            <a:schemeClr val="tx2">
              <a:lumMod val="20000"/>
              <a:lumOff val="80000"/>
            </a:schemeClr>
          </a:solidFill>
          <a:ln w="3175">
            <a:solidFill>
              <a:schemeClr val="accent2">
                <a:lumMod val="90000"/>
                <a:lumOff val="10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ja-JP" altLang="en-US" sz="1000" b="1" dirty="0" smtClean="0">
                <a:solidFill>
                  <a:schemeClr val="tx1"/>
                </a:solidFill>
              </a:rPr>
              <a:t>③</a:t>
            </a:r>
            <a:r>
              <a:rPr kumimoji="1" lang="en-US" altLang="ja-JP" sz="1000" b="1" dirty="0" smtClean="0">
                <a:solidFill>
                  <a:schemeClr val="tx1"/>
                </a:solidFill>
              </a:rPr>
              <a:t>-1</a:t>
            </a:r>
            <a:r>
              <a:rPr kumimoji="1" lang="ja-JP" altLang="en-US" sz="1000" b="1" dirty="0" smtClean="0">
                <a:solidFill>
                  <a:schemeClr val="tx1"/>
                </a:solidFill>
              </a:rPr>
              <a:t>　ユースケース</a:t>
            </a:r>
            <a:endParaRPr kumimoji="1" lang="ja-JP" altLang="en-US" sz="1000" b="1" dirty="0">
              <a:solidFill>
                <a:schemeClr val="tx1"/>
              </a:solidFill>
            </a:endParaRPr>
          </a:p>
        </p:txBody>
      </p:sp>
      <p:sp>
        <p:nvSpPr>
          <p:cNvPr id="80" name="正方形/長方形 79"/>
          <p:cNvSpPr/>
          <p:nvPr/>
        </p:nvSpPr>
        <p:spPr>
          <a:xfrm>
            <a:off x="7434922" y="2474938"/>
            <a:ext cx="1490836" cy="200017"/>
          </a:xfrm>
          <a:prstGeom prst="rect">
            <a:avLst/>
          </a:prstGeom>
          <a:solidFill>
            <a:schemeClr val="tx2">
              <a:lumMod val="20000"/>
              <a:lumOff val="80000"/>
            </a:schemeClr>
          </a:solidFill>
          <a:ln w="3175">
            <a:solidFill>
              <a:schemeClr val="accent2">
                <a:lumMod val="90000"/>
                <a:lumOff val="10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ja-JP" altLang="en-US" sz="1000" b="1" dirty="0" smtClean="0">
                <a:solidFill>
                  <a:schemeClr val="tx1"/>
                </a:solidFill>
              </a:rPr>
              <a:t>③</a:t>
            </a:r>
            <a:r>
              <a:rPr kumimoji="1" lang="en-US" altLang="ja-JP" sz="1000" b="1" dirty="0" smtClean="0">
                <a:solidFill>
                  <a:schemeClr val="tx1"/>
                </a:solidFill>
              </a:rPr>
              <a:t>-3</a:t>
            </a:r>
            <a:r>
              <a:rPr kumimoji="1" lang="ja-JP" altLang="en-US" sz="1000" b="1" dirty="0" smtClean="0">
                <a:solidFill>
                  <a:schemeClr val="tx1"/>
                </a:solidFill>
              </a:rPr>
              <a:t>　マネタイズ手法</a:t>
            </a:r>
            <a:endParaRPr kumimoji="1" lang="ja-JP" altLang="en-US" sz="1000" b="1" dirty="0">
              <a:solidFill>
                <a:schemeClr val="tx1"/>
              </a:solidFill>
            </a:endParaRPr>
          </a:p>
        </p:txBody>
      </p:sp>
      <p:sp>
        <p:nvSpPr>
          <p:cNvPr id="81" name="正方形/長方形 80"/>
          <p:cNvSpPr/>
          <p:nvPr/>
        </p:nvSpPr>
        <p:spPr>
          <a:xfrm>
            <a:off x="3458005" y="3822289"/>
            <a:ext cx="2417937" cy="493801"/>
          </a:xfrm>
          <a:prstGeom prst="rect">
            <a:avLst/>
          </a:prstGeom>
          <a:solidFill>
            <a:schemeClr val="tx2">
              <a:lumMod val="20000"/>
              <a:lumOff val="80000"/>
            </a:schemeClr>
          </a:solidFill>
          <a:ln w="3175">
            <a:solidFill>
              <a:schemeClr val="accent2">
                <a:lumMod val="90000"/>
                <a:lumOff val="10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ja-JP" altLang="en-US" sz="1000" b="1" dirty="0" smtClean="0">
                <a:solidFill>
                  <a:schemeClr val="tx1"/>
                </a:solidFill>
              </a:rPr>
              <a:t>②</a:t>
            </a:r>
            <a:r>
              <a:rPr kumimoji="1" lang="en-US" altLang="ja-JP" sz="1000" b="1" dirty="0" smtClean="0">
                <a:solidFill>
                  <a:schemeClr val="tx1"/>
                </a:solidFill>
              </a:rPr>
              <a:t>-1-1</a:t>
            </a:r>
            <a:r>
              <a:rPr kumimoji="1" lang="ja-JP" altLang="en-US" sz="1000" b="1" dirty="0" smtClean="0">
                <a:solidFill>
                  <a:schemeClr val="tx1"/>
                </a:solidFill>
              </a:rPr>
              <a:t>　規制・ガイドライン</a:t>
            </a:r>
            <a:endParaRPr kumimoji="1" lang="en-US" altLang="ja-JP" sz="1000" b="1" dirty="0" smtClean="0">
              <a:solidFill>
                <a:schemeClr val="tx1"/>
              </a:solidFill>
            </a:endParaRPr>
          </a:p>
          <a:p>
            <a:pPr algn="ctr"/>
            <a:r>
              <a:rPr kumimoji="1" lang="ja-JP" altLang="en-US" sz="1000" b="1" dirty="0" smtClean="0">
                <a:solidFill>
                  <a:schemeClr val="tx1"/>
                </a:solidFill>
              </a:rPr>
              <a:t>（</a:t>
            </a:r>
            <a:r>
              <a:rPr kumimoji="1" lang="en-US" altLang="ja-JP" sz="1000" b="1" dirty="0" smtClean="0">
                <a:solidFill>
                  <a:schemeClr val="tx1"/>
                </a:solidFill>
              </a:rPr>
              <a:t>Trusted Web</a:t>
            </a:r>
            <a:r>
              <a:rPr kumimoji="1" lang="ja-JP" altLang="en-US" sz="1000" b="1" dirty="0" smtClean="0">
                <a:solidFill>
                  <a:schemeClr val="tx1"/>
                </a:solidFill>
              </a:rPr>
              <a:t>）</a:t>
            </a:r>
            <a:endParaRPr kumimoji="1" lang="ja-JP" altLang="en-US" sz="1000" b="1" dirty="0">
              <a:solidFill>
                <a:schemeClr val="tx1"/>
              </a:solidFill>
            </a:endParaRPr>
          </a:p>
        </p:txBody>
      </p:sp>
      <p:sp>
        <p:nvSpPr>
          <p:cNvPr id="82" name="正方形/長方形 81"/>
          <p:cNvSpPr/>
          <p:nvPr/>
        </p:nvSpPr>
        <p:spPr>
          <a:xfrm>
            <a:off x="3458005" y="4462151"/>
            <a:ext cx="2417937" cy="493801"/>
          </a:xfrm>
          <a:prstGeom prst="rect">
            <a:avLst/>
          </a:prstGeom>
          <a:solidFill>
            <a:schemeClr val="tx2">
              <a:lumMod val="20000"/>
              <a:lumOff val="80000"/>
            </a:schemeClr>
          </a:solidFill>
          <a:ln w="3175">
            <a:solidFill>
              <a:schemeClr val="accent2">
                <a:lumMod val="90000"/>
                <a:lumOff val="10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ja-JP" altLang="en-US" sz="1000" b="1" dirty="0" smtClean="0">
                <a:solidFill>
                  <a:schemeClr val="tx1"/>
                </a:solidFill>
              </a:rPr>
              <a:t>②</a:t>
            </a:r>
            <a:r>
              <a:rPr kumimoji="1" lang="en-US" altLang="ja-JP" sz="1000" b="1" dirty="0" smtClean="0">
                <a:solidFill>
                  <a:schemeClr val="tx1"/>
                </a:solidFill>
              </a:rPr>
              <a:t>-1-2</a:t>
            </a:r>
            <a:r>
              <a:rPr kumimoji="1" lang="ja-JP" altLang="en-US" sz="1000" b="1" dirty="0" smtClean="0">
                <a:solidFill>
                  <a:schemeClr val="tx1"/>
                </a:solidFill>
              </a:rPr>
              <a:t>　規制・ガイドライン</a:t>
            </a:r>
            <a:endParaRPr kumimoji="1" lang="en-US" altLang="ja-JP" sz="1000" b="1" dirty="0" smtClean="0">
              <a:solidFill>
                <a:schemeClr val="tx1"/>
              </a:solidFill>
            </a:endParaRPr>
          </a:p>
          <a:p>
            <a:pPr algn="ctr"/>
            <a:r>
              <a:rPr kumimoji="1" lang="ja-JP" altLang="en-US" sz="1000" b="1" dirty="0" smtClean="0">
                <a:solidFill>
                  <a:schemeClr val="tx1"/>
                </a:solidFill>
              </a:rPr>
              <a:t>（</a:t>
            </a:r>
            <a:r>
              <a:rPr lang="ja-JP" altLang="en-US" sz="1000" b="1" dirty="0" smtClean="0">
                <a:solidFill>
                  <a:schemeClr val="tx1"/>
                </a:solidFill>
              </a:rPr>
              <a:t>業界個別</a:t>
            </a:r>
            <a:r>
              <a:rPr kumimoji="1" lang="ja-JP" altLang="en-US" sz="1000" b="1" dirty="0" smtClean="0">
                <a:solidFill>
                  <a:schemeClr val="tx1"/>
                </a:solidFill>
              </a:rPr>
              <a:t>）</a:t>
            </a:r>
            <a:endParaRPr kumimoji="1" lang="ja-JP" altLang="en-US" sz="1000" b="1" dirty="0">
              <a:solidFill>
                <a:schemeClr val="tx1"/>
              </a:solidFill>
            </a:endParaRPr>
          </a:p>
        </p:txBody>
      </p:sp>
      <p:sp>
        <p:nvSpPr>
          <p:cNvPr id="83" name="正方形/長方形 82"/>
          <p:cNvSpPr/>
          <p:nvPr/>
        </p:nvSpPr>
        <p:spPr>
          <a:xfrm>
            <a:off x="594299" y="5663344"/>
            <a:ext cx="2041289" cy="604681"/>
          </a:xfrm>
          <a:prstGeom prst="rect">
            <a:avLst/>
          </a:prstGeom>
          <a:solidFill>
            <a:schemeClr val="tx2">
              <a:lumMod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algn="ctr"/>
            <a:r>
              <a:rPr lang="ja-JP" altLang="en-US" sz="1400" b="1" dirty="0" smtClean="0">
                <a:solidFill>
                  <a:schemeClr val="bg1"/>
                </a:solidFill>
              </a:rPr>
              <a:t>①</a:t>
            </a:r>
            <a:r>
              <a:rPr lang="en-US" altLang="ja-JP" sz="1400" b="1" dirty="0" smtClean="0">
                <a:solidFill>
                  <a:schemeClr val="bg1"/>
                </a:solidFill>
              </a:rPr>
              <a:t>-3</a:t>
            </a:r>
            <a:r>
              <a:rPr lang="ja-JP" altLang="en-US" sz="1400" b="1" dirty="0" smtClean="0">
                <a:solidFill>
                  <a:schemeClr val="bg1"/>
                </a:solidFill>
              </a:rPr>
              <a:t>　組織・体制</a:t>
            </a:r>
          </a:p>
        </p:txBody>
      </p:sp>
      <p:sp>
        <p:nvSpPr>
          <p:cNvPr id="84" name="正方形/長方形 83"/>
          <p:cNvSpPr/>
          <p:nvPr/>
        </p:nvSpPr>
        <p:spPr>
          <a:xfrm>
            <a:off x="670431" y="5980416"/>
            <a:ext cx="1631263" cy="171083"/>
          </a:xfrm>
          <a:prstGeom prst="rect">
            <a:avLst/>
          </a:prstGeom>
          <a:solidFill>
            <a:schemeClr val="accent3">
              <a:lumMod val="20000"/>
              <a:lumOff val="80000"/>
            </a:schemeClr>
          </a:solidFill>
          <a:ln w="3175">
            <a:solidFill>
              <a:schemeClr val="accent2">
                <a:lumMod val="90000"/>
                <a:lumOff val="10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r>
              <a:rPr lang="ja-JP" altLang="en-US" sz="1000" b="1" dirty="0" smtClean="0">
                <a:solidFill>
                  <a:schemeClr val="tx1"/>
                </a:solidFill>
              </a:rPr>
              <a:t>国内の推進体制</a:t>
            </a:r>
            <a:endParaRPr kumimoji="1" lang="ja-JP" altLang="en-US" sz="1000" b="1" dirty="0">
              <a:solidFill>
                <a:schemeClr val="tx1"/>
              </a:solidFill>
            </a:endParaRPr>
          </a:p>
        </p:txBody>
      </p:sp>
      <p:sp>
        <p:nvSpPr>
          <p:cNvPr id="85" name="正方形/長方形 84"/>
          <p:cNvSpPr/>
          <p:nvPr/>
        </p:nvSpPr>
        <p:spPr>
          <a:xfrm>
            <a:off x="6747113" y="3822290"/>
            <a:ext cx="2417937" cy="267162"/>
          </a:xfrm>
          <a:prstGeom prst="rect">
            <a:avLst/>
          </a:prstGeom>
          <a:solidFill>
            <a:schemeClr val="tx2">
              <a:lumMod val="20000"/>
              <a:lumOff val="80000"/>
            </a:schemeClr>
          </a:solidFill>
          <a:ln w="3175">
            <a:solidFill>
              <a:schemeClr val="accent2">
                <a:lumMod val="90000"/>
                <a:lumOff val="10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r>
              <a:rPr kumimoji="1" lang="ja-JP" altLang="en-US" sz="1000" b="1" dirty="0" smtClean="0">
                <a:solidFill>
                  <a:schemeClr val="tx1"/>
                </a:solidFill>
              </a:rPr>
              <a:t>②</a:t>
            </a:r>
            <a:r>
              <a:rPr kumimoji="1" lang="en-US" altLang="ja-JP" sz="1000" b="1" dirty="0" smtClean="0">
                <a:solidFill>
                  <a:schemeClr val="tx1"/>
                </a:solidFill>
              </a:rPr>
              <a:t>-2-1</a:t>
            </a:r>
            <a:r>
              <a:rPr kumimoji="1" lang="ja-JP" altLang="en-US" sz="1000" b="1" dirty="0" smtClean="0">
                <a:solidFill>
                  <a:schemeClr val="tx1"/>
                </a:solidFill>
              </a:rPr>
              <a:t>　機能要件</a:t>
            </a:r>
            <a:endParaRPr kumimoji="1" lang="ja-JP" altLang="en-US" sz="1000" b="1" dirty="0">
              <a:solidFill>
                <a:schemeClr val="tx1"/>
              </a:solidFill>
            </a:endParaRPr>
          </a:p>
        </p:txBody>
      </p:sp>
      <p:sp>
        <p:nvSpPr>
          <p:cNvPr id="86" name="正方形/長方形 85"/>
          <p:cNvSpPr/>
          <p:nvPr/>
        </p:nvSpPr>
        <p:spPr>
          <a:xfrm>
            <a:off x="6922264" y="4162334"/>
            <a:ext cx="2242786" cy="153757"/>
          </a:xfrm>
          <a:prstGeom prst="rect">
            <a:avLst/>
          </a:prstGeom>
          <a:solidFill>
            <a:schemeClr val="tx2">
              <a:lumMod val="20000"/>
              <a:lumOff val="80000"/>
            </a:schemeClr>
          </a:solidFill>
          <a:ln w="3175">
            <a:solidFill>
              <a:schemeClr val="accent2">
                <a:lumMod val="90000"/>
                <a:lumOff val="10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r>
              <a:rPr kumimoji="1" lang="ja-JP" altLang="en-US" sz="1000" b="1" dirty="0" smtClean="0">
                <a:solidFill>
                  <a:schemeClr val="tx1"/>
                </a:solidFill>
              </a:rPr>
              <a:t>②</a:t>
            </a:r>
            <a:r>
              <a:rPr kumimoji="1" lang="en-US" altLang="ja-JP" sz="1000" b="1" dirty="0" smtClean="0">
                <a:solidFill>
                  <a:schemeClr val="tx1"/>
                </a:solidFill>
              </a:rPr>
              <a:t>-2-1-1</a:t>
            </a:r>
            <a:r>
              <a:rPr kumimoji="1" lang="ja-JP" altLang="en-US" sz="1000" b="1" dirty="0" smtClean="0">
                <a:solidFill>
                  <a:schemeClr val="tx1"/>
                </a:solidFill>
              </a:rPr>
              <a:t>　活用技術・規格</a:t>
            </a:r>
            <a:endParaRPr kumimoji="1" lang="ja-JP" altLang="en-US" sz="1000" b="1" dirty="0">
              <a:solidFill>
                <a:schemeClr val="tx1"/>
              </a:solidFill>
            </a:endParaRPr>
          </a:p>
        </p:txBody>
      </p:sp>
      <p:sp>
        <p:nvSpPr>
          <p:cNvPr id="87" name="正方形/長方形 86"/>
          <p:cNvSpPr/>
          <p:nvPr/>
        </p:nvSpPr>
        <p:spPr>
          <a:xfrm>
            <a:off x="7074664" y="4401408"/>
            <a:ext cx="2090386" cy="153757"/>
          </a:xfrm>
          <a:prstGeom prst="rect">
            <a:avLst/>
          </a:prstGeom>
          <a:solidFill>
            <a:schemeClr val="tx2">
              <a:lumMod val="20000"/>
              <a:lumOff val="80000"/>
            </a:schemeClr>
          </a:solidFill>
          <a:ln w="3175">
            <a:solidFill>
              <a:schemeClr val="accent2">
                <a:lumMod val="90000"/>
                <a:lumOff val="10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r>
              <a:rPr kumimoji="1" lang="ja-JP" altLang="en-US" sz="1000" b="1" dirty="0" smtClean="0">
                <a:solidFill>
                  <a:schemeClr val="tx1"/>
                </a:solidFill>
              </a:rPr>
              <a:t>②</a:t>
            </a:r>
            <a:r>
              <a:rPr kumimoji="1" lang="en-US" altLang="ja-JP" sz="1000" b="1" dirty="0" smtClean="0">
                <a:solidFill>
                  <a:schemeClr val="tx1"/>
                </a:solidFill>
              </a:rPr>
              <a:t>-2-1-1-1</a:t>
            </a:r>
            <a:r>
              <a:rPr kumimoji="1" lang="ja-JP" altLang="en-US" sz="1000" b="1" dirty="0" smtClean="0">
                <a:solidFill>
                  <a:schemeClr val="tx1"/>
                </a:solidFill>
              </a:rPr>
              <a:t>　実装プロトコル</a:t>
            </a:r>
            <a:endParaRPr kumimoji="1" lang="ja-JP" altLang="en-US" sz="1000" b="1" dirty="0">
              <a:solidFill>
                <a:schemeClr val="tx1"/>
              </a:solidFill>
            </a:endParaRPr>
          </a:p>
        </p:txBody>
      </p:sp>
      <p:sp>
        <p:nvSpPr>
          <p:cNvPr id="88" name="正方形/長方形 87"/>
          <p:cNvSpPr/>
          <p:nvPr/>
        </p:nvSpPr>
        <p:spPr>
          <a:xfrm>
            <a:off x="2664816" y="4872833"/>
            <a:ext cx="543739" cy="307777"/>
          </a:xfrm>
          <a:prstGeom prst="rect">
            <a:avLst/>
          </a:prstGeom>
        </p:spPr>
        <p:txBody>
          <a:bodyPr wrap="none">
            <a:spAutoFit/>
          </a:bodyPr>
          <a:lstStyle/>
          <a:p>
            <a:r>
              <a:rPr lang="ja-JP" altLang="en-US" sz="1400" dirty="0" smtClean="0"/>
              <a:t>規程</a:t>
            </a:r>
            <a:endParaRPr lang="ja-JP" altLang="en-US" sz="1400" dirty="0"/>
          </a:p>
        </p:txBody>
      </p:sp>
    </p:spTree>
    <p:extLst>
      <p:ext uri="{BB962C8B-B14F-4D97-AF65-F5344CB8AC3E}">
        <p14:creationId xmlns:p14="http://schemas.microsoft.com/office/powerpoint/2010/main" val="1452047091"/>
      </p:ext>
    </p:extLst>
  </p:cSld>
  <p:clrMapOvr>
    <a:masterClrMapping/>
  </p:clrMapOvr>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タイトル 7"/>
          <p:cNvSpPr>
            <a:spLocks noGrp="1"/>
          </p:cNvSpPr>
          <p:nvPr>
            <p:ph type="title"/>
          </p:nvPr>
        </p:nvSpPr>
        <p:spPr>
          <a:xfrm>
            <a:off x="331490" y="164692"/>
            <a:ext cx="9243021" cy="527458"/>
          </a:xfrm>
        </p:spPr>
        <p:txBody>
          <a:bodyPr>
            <a:normAutofit fontScale="90000"/>
          </a:bodyPr>
          <a:lstStyle/>
          <a:p>
            <a:r>
              <a:rPr lang="en-US" altLang="ja-JP" sz="1100" dirty="0">
                <a:solidFill>
                  <a:srgbClr val="070F26">
                    <a:lumMod val="90000"/>
                    <a:lumOff val="10000"/>
                  </a:srgbClr>
                </a:solidFill>
              </a:rPr>
              <a:t>4.3</a:t>
            </a:r>
            <a:r>
              <a:rPr lang="ja-JP" altLang="en-US" sz="1100" dirty="0">
                <a:solidFill>
                  <a:srgbClr val="070F26">
                    <a:lumMod val="90000"/>
                    <a:lumOff val="10000"/>
                  </a:srgbClr>
                </a:solidFill>
              </a:rPr>
              <a:t>　</a:t>
            </a:r>
            <a:r>
              <a:rPr lang="en-US" altLang="ja-JP" sz="1100" dirty="0">
                <a:solidFill>
                  <a:srgbClr val="070F26">
                    <a:lumMod val="90000"/>
                    <a:lumOff val="10000"/>
                  </a:srgbClr>
                </a:solidFill>
              </a:rPr>
              <a:t>Trusted Web</a:t>
            </a:r>
            <a:r>
              <a:rPr lang="ja-JP" altLang="en-US" sz="1100" dirty="0">
                <a:solidFill>
                  <a:srgbClr val="070F26">
                    <a:lumMod val="90000"/>
                    <a:lumOff val="10000"/>
                  </a:srgbClr>
                </a:solidFill>
              </a:rPr>
              <a:t>との連携可能性、示唆・課題</a:t>
            </a:r>
            <a:r>
              <a:rPr lang="en-US" altLang="ja-JP" sz="1100" dirty="0">
                <a:solidFill>
                  <a:srgbClr val="002060"/>
                </a:solidFill>
              </a:rPr>
              <a:t/>
            </a:r>
            <a:br>
              <a:rPr lang="en-US" altLang="ja-JP" sz="1100" dirty="0">
                <a:solidFill>
                  <a:srgbClr val="002060"/>
                </a:solidFill>
              </a:rPr>
            </a:br>
            <a:r>
              <a:rPr lang="en-US" altLang="ja-JP" sz="2000" dirty="0" smtClean="0">
                <a:solidFill>
                  <a:srgbClr val="002060"/>
                </a:solidFill>
              </a:rPr>
              <a:t>Trusted </a:t>
            </a:r>
            <a:r>
              <a:rPr lang="en-US" altLang="ja-JP" sz="2000" dirty="0">
                <a:solidFill>
                  <a:srgbClr val="002060"/>
                </a:solidFill>
              </a:rPr>
              <a:t>Web</a:t>
            </a:r>
            <a:r>
              <a:rPr lang="ja-JP" altLang="en-US" sz="2000" dirty="0">
                <a:solidFill>
                  <a:srgbClr val="002060"/>
                </a:solidFill>
              </a:rPr>
              <a:t>との連携可能性、示唆・課題</a:t>
            </a:r>
            <a:r>
              <a:rPr lang="en-US" altLang="ja-JP" dirty="0">
                <a:solidFill>
                  <a:srgbClr val="002060"/>
                </a:solidFill>
              </a:rPr>
              <a:t/>
            </a:r>
            <a:br>
              <a:rPr lang="en-US" altLang="ja-JP" dirty="0">
                <a:solidFill>
                  <a:srgbClr val="002060"/>
                </a:solidFill>
              </a:rPr>
            </a:br>
            <a:endParaRPr lang="ja-JP" altLang="en-US" sz="1800" b="1" spc="0" dirty="0">
              <a:solidFill>
                <a:schemeClr val="accent1">
                  <a:lumMod val="50000"/>
                </a:schemeClr>
              </a:solidFill>
            </a:endParaRPr>
          </a:p>
        </p:txBody>
      </p:sp>
      <p:sp>
        <p:nvSpPr>
          <p:cNvPr id="10" name="コンテンツ プレースホルダー 1"/>
          <p:cNvSpPr txBox="1">
            <a:spLocks/>
          </p:cNvSpPr>
          <p:nvPr/>
        </p:nvSpPr>
        <p:spPr>
          <a:xfrm>
            <a:off x="337809" y="608764"/>
            <a:ext cx="9483523" cy="695104"/>
          </a:xfrm>
          <a:prstGeom prst="rect">
            <a:avLst/>
          </a:prstGeom>
          <a:ln>
            <a:noFill/>
          </a:ln>
        </p:spPr>
        <p:txBody>
          <a:bodyPr/>
          <a:lstStyle>
            <a:lvl1pPr marL="0" indent="0" algn="l" defTabSz="609559" rtl="0" eaLnBrk="1" fontAlgn="base" hangingPunct="1">
              <a:spcBef>
                <a:spcPct val="20000"/>
              </a:spcBef>
              <a:spcAft>
                <a:spcPct val="0"/>
              </a:spcAft>
              <a:buFont typeface="Arial" pitchFamily="34" charset="0"/>
              <a:buNone/>
              <a:defRPr kumimoji="1" sz="2000" kern="1200">
                <a:solidFill>
                  <a:schemeClr val="tx1"/>
                </a:solidFill>
                <a:latin typeface="+mn-ea"/>
                <a:ea typeface="+mn-ea"/>
                <a:cs typeface="Arial"/>
              </a:defRPr>
            </a:lvl1pPr>
            <a:lvl2pPr marL="910105" indent="-300545"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2pPr>
            <a:lvl3pPr marL="1454051" indent="-234935"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3pPr>
            <a:lvl4pPr marL="2059377" indent="-230703"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4pPr>
            <a:lvl5pPr marL="2666818" indent="-228585"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a:lstStyle>
          <a:p>
            <a:pPr lvl="0">
              <a:defRPr/>
            </a:pPr>
            <a:r>
              <a:rPr kumimoji="1" lang="ja-JP" altLang="en-US" sz="1600" b="1" i="0" u="none" strike="noStrike" kern="1200" cap="none" spc="0" normalizeH="0" noProof="0" dirty="0">
                <a:ln>
                  <a:noFill/>
                </a:ln>
                <a:solidFill>
                  <a:srgbClr val="000000">
                    <a:lumMod val="85000"/>
                    <a:lumOff val="15000"/>
                  </a:srgbClr>
                </a:solidFill>
                <a:effectLst/>
                <a:uLnTx/>
                <a:uFillTx/>
                <a:latin typeface="Meiryo UI"/>
                <a:ea typeface="Meiryo UI"/>
                <a:cs typeface="Arial"/>
              </a:rPr>
              <a:t>各国のデジタル</a:t>
            </a:r>
            <a:r>
              <a:rPr kumimoji="1" lang="en-US" altLang="ja-JP" sz="1600" b="1" i="0" u="none" strike="noStrike" kern="1200" cap="none" spc="0" normalizeH="0" noProof="0" dirty="0">
                <a:ln>
                  <a:noFill/>
                </a:ln>
                <a:solidFill>
                  <a:srgbClr val="000000">
                    <a:lumMod val="85000"/>
                    <a:lumOff val="15000"/>
                  </a:srgbClr>
                </a:solidFill>
                <a:effectLst/>
                <a:uLnTx/>
                <a:uFillTx/>
                <a:latin typeface="Meiryo UI"/>
                <a:ea typeface="Meiryo UI"/>
                <a:cs typeface="Arial"/>
              </a:rPr>
              <a:t>ID</a:t>
            </a:r>
            <a:r>
              <a:rPr kumimoji="1" lang="ja-JP" altLang="en-US" sz="1600" b="1" i="0" u="none" strike="noStrike" kern="1200" cap="none" spc="0" normalizeH="0" noProof="0" dirty="0">
                <a:ln>
                  <a:noFill/>
                </a:ln>
                <a:solidFill>
                  <a:srgbClr val="000000">
                    <a:lumMod val="85000"/>
                    <a:lumOff val="15000"/>
                  </a:srgbClr>
                </a:solidFill>
                <a:effectLst/>
                <a:uLnTx/>
                <a:uFillTx/>
                <a:latin typeface="Meiryo UI"/>
                <a:ea typeface="Meiryo UI"/>
                <a:cs typeface="Arial"/>
              </a:rPr>
              <a:t>政策の方向性が</a:t>
            </a:r>
            <a:r>
              <a:rPr kumimoji="1" lang="en-US" altLang="ja-JP" sz="1600" b="1" i="0" u="none" strike="noStrike" kern="1200" cap="none" spc="0" normalizeH="0" noProof="0" dirty="0">
                <a:ln>
                  <a:noFill/>
                </a:ln>
                <a:solidFill>
                  <a:srgbClr val="000000">
                    <a:lumMod val="85000"/>
                    <a:lumOff val="15000"/>
                  </a:srgbClr>
                </a:solidFill>
                <a:effectLst/>
                <a:uLnTx/>
                <a:uFillTx/>
                <a:latin typeface="Meiryo UI"/>
                <a:ea typeface="Meiryo UI"/>
                <a:cs typeface="Arial"/>
              </a:rPr>
              <a:t>SSI</a:t>
            </a:r>
            <a:r>
              <a:rPr kumimoji="1" lang="ja-JP" altLang="en-US" sz="1600" b="1" i="0" u="none" strike="noStrike" kern="1200" cap="none" spc="0" normalizeH="0" noProof="0" dirty="0">
                <a:ln>
                  <a:noFill/>
                </a:ln>
                <a:solidFill>
                  <a:srgbClr val="000000">
                    <a:lumMod val="85000"/>
                    <a:lumOff val="15000"/>
                  </a:srgbClr>
                </a:solidFill>
                <a:effectLst/>
                <a:uLnTx/>
                <a:uFillTx/>
                <a:latin typeface="Meiryo UI"/>
                <a:ea typeface="Meiryo UI"/>
                <a:cs typeface="Arial"/>
              </a:rPr>
              <a:t>／</a:t>
            </a:r>
            <a:r>
              <a:rPr kumimoji="1" lang="en-US" altLang="ja-JP" sz="1600" b="1" i="0" u="none" strike="noStrike" kern="1200" cap="none" spc="0" normalizeH="0" noProof="0" dirty="0">
                <a:ln>
                  <a:noFill/>
                </a:ln>
                <a:solidFill>
                  <a:srgbClr val="000000">
                    <a:lumMod val="85000"/>
                    <a:lumOff val="15000"/>
                  </a:srgbClr>
                </a:solidFill>
                <a:effectLst/>
                <a:uLnTx/>
                <a:uFillTx/>
                <a:latin typeface="Meiryo UI"/>
                <a:ea typeface="Meiryo UI"/>
                <a:cs typeface="Arial"/>
              </a:rPr>
              <a:t>DID</a:t>
            </a:r>
            <a:r>
              <a:rPr kumimoji="1" lang="ja-JP" altLang="en-US" sz="1600" b="1" i="0" u="none" strike="noStrike" kern="1200" cap="none" spc="0" normalizeH="0" noProof="0" dirty="0">
                <a:ln>
                  <a:noFill/>
                </a:ln>
                <a:solidFill>
                  <a:srgbClr val="000000">
                    <a:lumMod val="85000"/>
                    <a:lumOff val="15000"/>
                  </a:srgbClr>
                </a:solidFill>
                <a:effectLst/>
                <a:uLnTx/>
                <a:uFillTx/>
                <a:latin typeface="Meiryo UI"/>
                <a:ea typeface="Meiryo UI"/>
                <a:cs typeface="Arial"/>
              </a:rPr>
              <a:t>の取り組みに及ぼしている影響、及び個別の調査テーマの取り組み状況から</a:t>
            </a:r>
            <a:r>
              <a:rPr kumimoji="1" lang="en-US" altLang="ja-JP" sz="1600" b="1" i="0" u="none" strike="noStrike" kern="1200" cap="none" spc="0" normalizeH="0" noProof="0" dirty="0">
                <a:ln>
                  <a:noFill/>
                </a:ln>
                <a:solidFill>
                  <a:srgbClr val="000000">
                    <a:lumMod val="85000"/>
                    <a:lumOff val="15000"/>
                  </a:srgbClr>
                </a:solidFill>
                <a:effectLst/>
                <a:uLnTx/>
                <a:uFillTx/>
                <a:latin typeface="Meiryo UI"/>
                <a:ea typeface="Meiryo UI"/>
                <a:cs typeface="Arial"/>
              </a:rPr>
              <a:t>Trusted Web</a:t>
            </a:r>
            <a:r>
              <a:rPr lang="ja-JP" altLang="en-US" sz="1600" b="1" noProof="0" dirty="0">
                <a:solidFill>
                  <a:srgbClr val="000000">
                    <a:lumMod val="85000"/>
                    <a:lumOff val="15000"/>
                  </a:srgbClr>
                </a:solidFill>
                <a:latin typeface="Meiryo UI"/>
                <a:ea typeface="Meiryo UI"/>
              </a:rPr>
              <a:t>の各論点について</a:t>
            </a:r>
            <a:r>
              <a:rPr lang="ja-JP" altLang="en-US" sz="1600" b="1" dirty="0">
                <a:solidFill>
                  <a:srgbClr val="000000">
                    <a:lumMod val="85000"/>
                    <a:lumOff val="15000"/>
                  </a:srgbClr>
                </a:solidFill>
                <a:latin typeface="Meiryo UI"/>
                <a:ea typeface="Meiryo UI"/>
              </a:rPr>
              <a:t>以下のような連携可能性、示唆・課題が得られた</a:t>
            </a:r>
            <a:r>
              <a:rPr kumimoji="1" lang="en-US" altLang="ja-JP" sz="1600" b="1" i="0" u="none" strike="noStrike" kern="1200" cap="none" spc="0" normalizeH="0" noProof="0" dirty="0">
                <a:ln>
                  <a:noFill/>
                </a:ln>
                <a:solidFill>
                  <a:srgbClr val="000000">
                    <a:lumMod val="85000"/>
                    <a:lumOff val="15000"/>
                  </a:srgbClr>
                </a:solidFill>
                <a:effectLst/>
                <a:uLnTx/>
                <a:uFillTx/>
                <a:latin typeface="Meiryo UI"/>
                <a:ea typeface="Meiryo UI"/>
                <a:cs typeface="Arial"/>
              </a:rPr>
              <a:t/>
            </a:r>
            <a:br>
              <a:rPr kumimoji="1" lang="en-US" altLang="ja-JP" sz="1600" b="1" i="0" u="none" strike="noStrike" kern="1200" cap="none" spc="0" normalizeH="0" noProof="0" dirty="0">
                <a:ln>
                  <a:noFill/>
                </a:ln>
                <a:solidFill>
                  <a:srgbClr val="000000">
                    <a:lumMod val="85000"/>
                    <a:lumOff val="15000"/>
                  </a:srgbClr>
                </a:solidFill>
                <a:effectLst/>
                <a:uLnTx/>
                <a:uFillTx/>
                <a:latin typeface="Meiryo UI"/>
                <a:ea typeface="Meiryo UI"/>
                <a:cs typeface="Arial"/>
              </a:rPr>
            </a:br>
            <a:endParaRPr kumimoji="1" lang="en-US" altLang="ja-JP" sz="1600" b="1" i="0" u="none" strike="noStrike" kern="1200" cap="none" spc="0" normalizeH="0" noProof="0" dirty="0">
              <a:ln>
                <a:noFill/>
              </a:ln>
              <a:solidFill>
                <a:srgbClr val="000000">
                  <a:lumMod val="85000"/>
                  <a:lumOff val="15000"/>
                </a:srgbClr>
              </a:solidFill>
              <a:effectLst/>
              <a:uLnTx/>
              <a:uFillTx/>
              <a:latin typeface="Meiryo UI"/>
              <a:ea typeface="Meiryo UI"/>
              <a:cs typeface="Arial"/>
            </a:endParaRPr>
          </a:p>
        </p:txBody>
      </p:sp>
      <p:sp>
        <p:nvSpPr>
          <p:cNvPr id="12" name="コンテンツ プレースホルダー 1"/>
          <p:cNvSpPr txBox="1">
            <a:spLocks/>
          </p:cNvSpPr>
          <p:nvPr/>
        </p:nvSpPr>
        <p:spPr>
          <a:xfrm>
            <a:off x="356330" y="1465899"/>
            <a:ext cx="9218181" cy="4363401"/>
          </a:xfrm>
          <a:prstGeom prst="rect">
            <a:avLst/>
          </a:prstGeom>
          <a:ln w="12700">
            <a:solidFill>
              <a:schemeClr val="accent1"/>
            </a:solidFill>
          </a:ln>
        </p:spPr>
        <p:txBody>
          <a:bodyPr anchor="ctr"/>
          <a:lstStyle>
            <a:lvl1pPr marL="0" indent="0" algn="l" defTabSz="609559" rtl="0" eaLnBrk="1" fontAlgn="base" hangingPunct="1">
              <a:spcBef>
                <a:spcPct val="20000"/>
              </a:spcBef>
              <a:spcAft>
                <a:spcPct val="0"/>
              </a:spcAft>
              <a:buFont typeface="Arial" pitchFamily="34" charset="0"/>
              <a:buNone/>
              <a:defRPr kumimoji="1" sz="2000" kern="1200">
                <a:solidFill>
                  <a:schemeClr val="tx1"/>
                </a:solidFill>
                <a:latin typeface="+mn-ea"/>
                <a:ea typeface="+mn-ea"/>
                <a:cs typeface="Arial"/>
              </a:defRPr>
            </a:lvl1pPr>
            <a:lvl2pPr marL="910105" indent="-300545"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2pPr>
            <a:lvl3pPr marL="1454051" indent="-234935"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3pPr>
            <a:lvl4pPr marL="2059377" indent="-230703"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4pPr>
            <a:lvl5pPr marL="2666818" indent="-228585"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a:lstStyle>
          <a:p>
            <a:pPr marL="285750" lvl="0" indent="-285750">
              <a:buFont typeface="Arial" panose="020B0604020202020204" pitchFamily="34" charset="0"/>
              <a:buChar char="•"/>
              <a:defRPr/>
            </a:pPr>
            <a:endParaRPr lang="en-US" altLang="ja-JP" sz="1400" b="1" dirty="0">
              <a:solidFill>
                <a:srgbClr val="000000">
                  <a:lumMod val="85000"/>
                  <a:lumOff val="15000"/>
                </a:srgbClr>
              </a:solidFill>
            </a:endParaRPr>
          </a:p>
          <a:p>
            <a:pPr marL="285750" lvl="0" indent="-285750">
              <a:buFont typeface="Arial" panose="020B0604020202020204" pitchFamily="34" charset="0"/>
              <a:buChar char="•"/>
              <a:defRPr/>
            </a:pPr>
            <a:r>
              <a:rPr lang="ja-JP" altLang="en-US" sz="1400" b="1" dirty="0" smtClean="0">
                <a:solidFill>
                  <a:srgbClr val="000000">
                    <a:lumMod val="85000"/>
                    <a:lumOff val="15000"/>
                  </a:srgbClr>
                </a:solidFill>
              </a:rPr>
              <a:t>欧州</a:t>
            </a:r>
            <a:r>
              <a:rPr lang="ja-JP" altLang="en-US" sz="1400" b="1" dirty="0">
                <a:solidFill>
                  <a:srgbClr val="000000">
                    <a:lumMod val="85000"/>
                    <a:lumOff val="15000"/>
                  </a:srgbClr>
                </a:solidFill>
              </a:rPr>
              <a:t>・北米ではプライバシーの侵害・情報流出への懸念から統一的な識別番号を持たず、目的別に異なる識別番号を採用してきた。そのため共通識別番号をデジタル</a:t>
            </a:r>
            <a:r>
              <a:rPr lang="en-US" altLang="ja-JP" sz="1400" b="1" dirty="0">
                <a:solidFill>
                  <a:srgbClr val="000000">
                    <a:lumMod val="85000"/>
                    <a:lumOff val="15000"/>
                  </a:srgbClr>
                </a:solidFill>
              </a:rPr>
              <a:t>ID</a:t>
            </a:r>
            <a:r>
              <a:rPr lang="ja-JP" altLang="en-US" sz="1400" b="1" dirty="0" err="1">
                <a:solidFill>
                  <a:srgbClr val="000000">
                    <a:lumMod val="85000"/>
                    <a:lumOff val="15000"/>
                  </a:srgbClr>
                </a:solidFill>
              </a:rPr>
              <a:t>には</a:t>
            </a:r>
            <a:r>
              <a:rPr lang="ja-JP" altLang="en-US" sz="1400" b="1" dirty="0">
                <a:solidFill>
                  <a:srgbClr val="000000">
                    <a:lumMod val="85000"/>
                    <a:lumOff val="15000"/>
                  </a:srgbClr>
                </a:solidFill>
              </a:rPr>
              <a:t>活用せず、独立した検討が進められてきた。また相互運用可能なデジタル</a:t>
            </a:r>
            <a:r>
              <a:rPr lang="en-US" altLang="ja-JP" sz="1400" b="1" dirty="0">
                <a:solidFill>
                  <a:srgbClr val="000000">
                    <a:lumMod val="85000"/>
                    <a:lumOff val="15000"/>
                  </a:srgbClr>
                </a:solidFill>
              </a:rPr>
              <a:t>ID</a:t>
            </a:r>
            <a:r>
              <a:rPr lang="ja-JP" altLang="en-US" sz="1400" b="1" dirty="0">
                <a:solidFill>
                  <a:srgbClr val="000000">
                    <a:lumMod val="85000"/>
                    <a:lumOff val="15000"/>
                  </a:srgbClr>
                </a:solidFill>
              </a:rPr>
              <a:t>を法律・フレームワークの形で定義して政府機関や民間企業がそれを参照する形と</a:t>
            </a:r>
            <a:r>
              <a:rPr lang="ja-JP" altLang="en-US" sz="1400" b="1" dirty="0" smtClean="0">
                <a:solidFill>
                  <a:srgbClr val="000000">
                    <a:lumMod val="85000"/>
                    <a:lumOff val="15000"/>
                  </a:srgbClr>
                </a:solidFill>
              </a:rPr>
              <a:t>なった</a:t>
            </a:r>
            <a:r>
              <a:rPr lang="en-US" altLang="ja-JP" sz="1400" b="1" dirty="0" smtClean="0">
                <a:solidFill>
                  <a:srgbClr val="000000">
                    <a:lumMod val="85000"/>
                    <a:lumOff val="15000"/>
                  </a:srgbClr>
                </a:solidFill>
              </a:rPr>
              <a:t/>
            </a:r>
            <a:br>
              <a:rPr lang="en-US" altLang="ja-JP" sz="1400" b="1" dirty="0" smtClean="0">
                <a:solidFill>
                  <a:srgbClr val="000000">
                    <a:lumMod val="85000"/>
                    <a:lumOff val="15000"/>
                  </a:srgbClr>
                </a:solidFill>
              </a:rPr>
            </a:br>
            <a:r>
              <a:rPr lang="ja-JP" altLang="en-US" sz="1400" b="1" dirty="0">
                <a:solidFill>
                  <a:srgbClr val="000000">
                    <a:lumMod val="85000"/>
                    <a:lumOff val="15000"/>
                  </a:srgbClr>
                </a:solidFill>
              </a:rPr>
              <a:t>相互運用可能なデジタル</a:t>
            </a:r>
            <a:r>
              <a:rPr lang="en-US" altLang="ja-JP" sz="1400" b="1" dirty="0">
                <a:solidFill>
                  <a:srgbClr val="000000">
                    <a:lumMod val="85000"/>
                    <a:lumOff val="15000"/>
                  </a:srgbClr>
                </a:solidFill>
              </a:rPr>
              <a:t>ID</a:t>
            </a:r>
            <a:r>
              <a:rPr lang="ja-JP" altLang="en-US" sz="1400" b="1" dirty="0">
                <a:solidFill>
                  <a:srgbClr val="000000">
                    <a:lumMod val="85000"/>
                    <a:lumOff val="15000"/>
                  </a:srgbClr>
                </a:solidFill>
              </a:rPr>
              <a:t>として、</a:t>
            </a:r>
            <a:r>
              <a:rPr lang="en-US" altLang="ja-JP" sz="1400" b="1" dirty="0">
                <a:solidFill>
                  <a:srgbClr val="000000">
                    <a:lumMod val="85000"/>
                    <a:lumOff val="15000"/>
                  </a:srgbClr>
                </a:solidFill>
              </a:rPr>
              <a:t>ID</a:t>
            </a:r>
            <a:r>
              <a:rPr lang="ja-JP" altLang="en-US" sz="1400" b="1" dirty="0">
                <a:solidFill>
                  <a:srgbClr val="000000">
                    <a:lumMod val="85000"/>
                    <a:lumOff val="15000"/>
                  </a:srgbClr>
                </a:solidFill>
              </a:rPr>
              <a:t>情報の管理主体とは異なるプロバイダによって提供されるウォレットをもって個人データを管理できるような取り組みが存在することから、結果として特定の</a:t>
            </a:r>
            <a:r>
              <a:rPr lang="en-US" altLang="ja-JP" sz="1400" b="1" dirty="0">
                <a:solidFill>
                  <a:srgbClr val="000000">
                    <a:lumMod val="85000"/>
                    <a:lumOff val="15000"/>
                  </a:srgbClr>
                </a:solidFill>
              </a:rPr>
              <a:t>ID</a:t>
            </a:r>
            <a:r>
              <a:rPr lang="ja-JP" altLang="en-US" sz="1400" b="1" dirty="0">
                <a:solidFill>
                  <a:srgbClr val="000000">
                    <a:lumMod val="85000"/>
                    <a:lumOff val="15000"/>
                  </a:srgbClr>
                </a:solidFill>
              </a:rPr>
              <a:t>管理者の介在が少なくなり</a:t>
            </a:r>
            <a:r>
              <a:rPr lang="en-US" altLang="ja-JP" sz="1400" b="1" dirty="0">
                <a:solidFill>
                  <a:srgbClr val="000000">
                    <a:lumMod val="85000"/>
                    <a:lumOff val="15000"/>
                  </a:srgbClr>
                </a:solidFill>
              </a:rPr>
              <a:t>SSI</a:t>
            </a:r>
            <a:r>
              <a:rPr lang="ja-JP" altLang="en-US" sz="1400" b="1" dirty="0">
                <a:solidFill>
                  <a:srgbClr val="000000">
                    <a:lumMod val="85000"/>
                    <a:lumOff val="15000"/>
                  </a:srgbClr>
                </a:solidFill>
              </a:rPr>
              <a:t>／</a:t>
            </a:r>
            <a:r>
              <a:rPr lang="en-US" altLang="ja-JP" sz="1400" b="1" dirty="0">
                <a:solidFill>
                  <a:srgbClr val="000000">
                    <a:lumMod val="85000"/>
                    <a:lumOff val="15000"/>
                  </a:srgbClr>
                </a:solidFill>
              </a:rPr>
              <a:t>DID</a:t>
            </a:r>
            <a:r>
              <a:rPr lang="ja-JP" altLang="en-US" sz="1400" b="1" dirty="0">
                <a:solidFill>
                  <a:srgbClr val="000000">
                    <a:lumMod val="85000"/>
                    <a:lumOff val="15000"/>
                  </a:srgbClr>
                </a:solidFill>
              </a:rPr>
              <a:t>に関連した取り組みの素地を形成したと想定</a:t>
            </a:r>
            <a:r>
              <a:rPr lang="ja-JP" altLang="en-US" sz="1400" b="1" dirty="0" smtClean="0">
                <a:solidFill>
                  <a:srgbClr val="000000">
                    <a:lumMod val="85000"/>
                    <a:lumOff val="15000"/>
                  </a:srgbClr>
                </a:solidFill>
              </a:rPr>
              <a:t>される</a:t>
            </a:r>
            <a:endParaRPr lang="en-US" altLang="ja-JP" sz="1400" b="1" dirty="0" smtClean="0">
              <a:solidFill>
                <a:srgbClr val="000000">
                  <a:lumMod val="85000"/>
                  <a:lumOff val="15000"/>
                </a:srgbClr>
              </a:solidFill>
            </a:endParaRPr>
          </a:p>
          <a:p>
            <a:pPr lvl="0">
              <a:defRPr/>
            </a:pPr>
            <a:endParaRPr lang="en-US" altLang="ja-JP" sz="1400" b="1" dirty="0">
              <a:solidFill>
                <a:srgbClr val="000000">
                  <a:lumMod val="85000"/>
                  <a:lumOff val="15000"/>
                </a:srgbClr>
              </a:solidFill>
            </a:endParaRPr>
          </a:p>
          <a:p>
            <a:pPr marL="285750" lvl="0" indent="-285750">
              <a:buFont typeface="Arial" panose="020B0604020202020204" pitchFamily="34" charset="0"/>
              <a:buChar char="•"/>
              <a:defRPr/>
            </a:pPr>
            <a:r>
              <a:rPr lang="en-US" altLang="ja-JP" sz="1400" b="1" dirty="0" smtClean="0">
                <a:solidFill>
                  <a:srgbClr val="000000">
                    <a:lumMod val="85000"/>
                    <a:lumOff val="15000"/>
                  </a:srgbClr>
                </a:solidFill>
              </a:rPr>
              <a:t>Trusted </a:t>
            </a:r>
            <a:r>
              <a:rPr lang="en-US" altLang="ja-JP" sz="1400" b="1" dirty="0">
                <a:solidFill>
                  <a:srgbClr val="000000">
                    <a:lumMod val="85000"/>
                    <a:lumOff val="15000"/>
                  </a:srgbClr>
                </a:solidFill>
              </a:rPr>
              <a:t>Web</a:t>
            </a:r>
            <a:r>
              <a:rPr lang="ja-JP" altLang="en-US" sz="1400" b="1" dirty="0">
                <a:solidFill>
                  <a:srgbClr val="000000">
                    <a:lumMod val="85000"/>
                    <a:lumOff val="15000"/>
                  </a:srgbClr>
                </a:solidFill>
              </a:rPr>
              <a:t>においても、課題の解決にはデータのコントロールに関する仕組みを前提としており、</a:t>
            </a:r>
            <a:r>
              <a:rPr lang="en-US" altLang="ja-JP" sz="1400" b="1" dirty="0">
                <a:solidFill>
                  <a:srgbClr val="000000">
                    <a:lumMod val="85000"/>
                    <a:lumOff val="15000"/>
                  </a:srgbClr>
                </a:solidFill>
              </a:rPr>
              <a:t>SSI</a:t>
            </a:r>
            <a:r>
              <a:rPr lang="ja-JP" altLang="en-US" sz="1400" b="1" dirty="0">
                <a:solidFill>
                  <a:srgbClr val="000000">
                    <a:lumMod val="85000"/>
                    <a:lumOff val="15000"/>
                  </a:srgbClr>
                </a:solidFill>
              </a:rPr>
              <a:t>／</a:t>
            </a:r>
            <a:r>
              <a:rPr lang="en-US" altLang="ja-JP" sz="1400" b="1" dirty="0">
                <a:solidFill>
                  <a:srgbClr val="000000">
                    <a:lumMod val="85000"/>
                    <a:lumOff val="15000"/>
                  </a:srgbClr>
                </a:solidFill>
              </a:rPr>
              <a:t>DID</a:t>
            </a:r>
            <a:r>
              <a:rPr lang="ja-JP" altLang="en-US" sz="1400" b="1" dirty="0">
                <a:solidFill>
                  <a:srgbClr val="000000">
                    <a:lumMod val="85000"/>
                    <a:lumOff val="15000"/>
                  </a:srgbClr>
                </a:solidFill>
              </a:rPr>
              <a:t>は手法として有力と考えられる。</a:t>
            </a:r>
            <a:r>
              <a:rPr lang="en-US" altLang="ja-JP" sz="1400" b="1" dirty="0">
                <a:solidFill>
                  <a:srgbClr val="000000">
                    <a:lumMod val="85000"/>
                    <a:lumOff val="15000"/>
                  </a:srgbClr>
                </a:solidFill>
              </a:rPr>
              <a:t>EUDIW</a:t>
            </a:r>
            <a:r>
              <a:rPr lang="ja-JP" altLang="en-US" sz="1400" b="1" dirty="0">
                <a:solidFill>
                  <a:srgbClr val="000000">
                    <a:lumMod val="85000"/>
                    <a:lumOff val="15000"/>
                  </a:srgbClr>
                </a:solidFill>
              </a:rPr>
              <a:t>の提供や</a:t>
            </a:r>
            <a:r>
              <a:rPr lang="en-US" altLang="ja-JP" sz="1400" b="1" dirty="0" err="1">
                <a:solidFill>
                  <a:srgbClr val="000000">
                    <a:lumMod val="85000"/>
                    <a:lumOff val="15000"/>
                  </a:srgbClr>
                </a:solidFill>
              </a:rPr>
              <a:t>mDL</a:t>
            </a:r>
            <a:r>
              <a:rPr lang="ja-JP" altLang="en-US" sz="1400" b="1" dirty="0">
                <a:solidFill>
                  <a:srgbClr val="000000">
                    <a:lumMod val="85000"/>
                    <a:lumOff val="15000"/>
                  </a:srgbClr>
                </a:solidFill>
              </a:rPr>
              <a:t>の導入等</a:t>
            </a:r>
            <a:r>
              <a:rPr lang="en-US" altLang="ja-JP" sz="1400" b="1" dirty="0">
                <a:solidFill>
                  <a:srgbClr val="000000">
                    <a:lumMod val="85000"/>
                    <a:lumOff val="15000"/>
                  </a:srgbClr>
                </a:solidFill>
              </a:rPr>
              <a:t>SSI</a:t>
            </a:r>
            <a:r>
              <a:rPr lang="ja-JP" altLang="en-US" sz="1400" b="1" dirty="0">
                <a:solidFill>
                  <a:srgbClr val="000000">
                    <a:lumMod val="85000"/>
                    <a:lumOff val="15000"/>
                  </a:srgbClr>
                </a:solidFill>
              </a:rPr>
              <a:t>／</a:t>
            </a:r>
            <a:r>
              <a:rPr lang="en-US" altLang="ja-JP" sz="1400" b="1" dirty="0">
                <a:solidFill>
                  <a:srgbClr val="000000">
                    <a:lumMod val="85000"/>
                    <a:lumOff val="15000"/>
                  </a:srgbClr>
                </a:solidFill>
              </a:rPr>
              <a:t>DID</a:t>
            </a:r>
            <a:r>
              <a:rPr lang="ja-JP" altLang="en-US" sz="1400" b="1" dirty="0">
                <a:solidFill>
                  <a:srgbClr val="000000">
                    <a:lumMod val="85000"/>
                    <a:lumOff val="15000"/>
                  </a:srgbClr>
                </a:solidFill>
              </a:rPr>
              <a:t>を推進する欧州・北米の取り組みは</a:t>
            </a:r>
            <a:r>
              <a:rPr lang="en-US" altLang="ja-JP" sz="1400" b="1" dirty="0">
                <a:solidFill>
                  <a:srgbClr val="000000">
                    <a:lumMod val="85000"/>
                    <a:lumOff val="15000"/>
                  </a:srgbClr>
                </a:solidFill>
              </a:rPr>
              <a:t>Trusted Web</a:t>
            </a:r>
            <a:r>
              <a:rPr lang="ja-JP" altLang="en-US" sz="1400" b="1" dirty="0">
                <a:solidFill>
                  <a:srgbClr val="000000">
                    <a:lumMod val="85000"/>
                    <a:lumOff val="15000"/>
                  </a:srgbClr>
                </a:solidFill>
              </a:rPr>
              <a:t>のユースケースとしても流用可能であり、今後ユースケースの規模を拡大し国際的なデータ連携を視野に入れる場合は当該国との連携等が</a:t>
            </a:r>
            <a:r>
              <a:rPr lang="ja-JP" altLang="en-US" sz="1400" b="1" dirty="0" smtClean="0">
                <a:solidFill>
                  <a:srgbClr val="000000">
                    <a:lumMod val="85000"/>
                    <a:lumOff val="15000"/>
                  </a:srgbClr>
                </a:solidFill>
              </a:rPr>
              <a:t>考えられる</a:t>
            </a:r>
            <a:r>
              <a:rPr lang="en-US" altLang="ja-JP" sz="1400" b="1" dirty="0" smtClean="0">
                <a:solidFill>
                  <a:srgbClr val="000000">
                    <a:lumMod val="85000"/>
                    <a:lumOff val="15000"/>
                  </a:srgbClr>
                </a:solidFill>
              </a:rPr>
              <a:t/>
            </a:r>
            <a:br>
              <a:rPr lang="en-US" altLang="ja-JP" sz="1400" b="1" dirty="0" smtClean="0">
                <a:solidFill>
                  <a:srgbClr val="000000">
                    <a:lumMod val="85000"/>
                    <a:lumOff val="15000"/>
                  </a:srgbClr>
                </a:solidFill>
              </a:rPr>
            </a:br>
            <a:endParaRPr lang="en-US" altLang="ja-JP" sz="1400" b="1" dirty="0">
              <a:solidFill>
                <a:srgbClr val="000000">
                  <a:lumMod val="85000"/>
                  <a:lumOff val="15000"/>
                </a:srgbClr>
              </a:solidFill>
            </a:endParaRPr>
          </a:p>
          <a:p>
            <a:pPr marL="285750" lvl="0" indent="-285750">
              <a:buFont typeface="Arial" panose="020B0604020202020204" pitchFamily="34" charset="0"/>
              <a:buChar char="•"/>
              <a:defRPr/>
            </a:pPr>
            <a:r>
              <a:rPr lang="ja-JP" altLang="en-US" sz="1400" b="1" dirty="0" smtClean="0">
                <a:solidFill>
                  <a:srgbClr val="000000">
                    <a:lumMod val="85000"/>
                    <a:lumOff val="15000"/>
                  </a:srgbClr>
                </a:solidFill>
              </a:rPr>
              <a:t>国境</a:t>
            </a:r>
            <a:r>
              <a:rPr lang="ja-JP" altLang="en-US" sz="1400" b="1" dirty="0">
                <a:solidFill>
                  <a:srgbClr val="000000">
                    <a:lumMod val="85000"/>
                    <a:lumOff val="15000"/>
                  </a:srgbClr>
                </a:solidFill>
              </a:rPr>
              <a:t>を跨いだ</a:t>
            </a:r>
            <a:r>
              <a:rPr lang="en-US" altLang="ja-JP" sz="1400" b="1" dirty="0">
                <a:solidFill>
                  <a:srgbClr val="000000">
                    <a:lumMod val="85000"/>
                    <a:lumOff val="15000"/>
                  </a:srgbClr>
                </a:solidFill>
              </a:rPr>
              <a:t>ID</a:t>
            </a:r>
            <a:r>
              <a:rPr lang="ja-JP" altLang="en-US" sz="1400" b="1" dirty="0">
                <a:solidFill>
                  <a:srgbClr val="000000">
                    <a:lumMod val="85000"/>
                    <a:lumOff val="15000"/>
                  </a:srgbClr>
                </a:solidFill>
              </a:rPr>
              <a:t>情報のコントロールを行う活動への参加・ユースケースの創出などは</a:t>
            </a:r>
            <a:r>
              <a:rPr lang="en-US" altLang="ja-JP" sz="1400" b="1" dirty="0">
                <a:solidFill>
                  <a:srgbClr val="000000">
                    <a:lumMod val="85000"/>
                    <a:lumOff val="15000"/>
                  </a:srgbClr>
                </a:solidFill>
              </a:rPr>
              <a:t>Trusted Web</a:t>
            </a:r>
            <a:r>
              <a:rPr lang="ja-JP" altLang="en-US" sz="1400" b="1" dirty="0">
                <a:solidFill>
                  <a:srgbClr val="000000">
                    <a:lumMod val="85000"/>
                    <a:lumOff val="15000"/>
                  </a:srgbClr>
                </a:solidFill>
              </a:rPr>
              <a:t>が国際的なデータ連携を視野に普及を進めるにあたって方向性の一つとして</a:t>
            </a:r>
            <a:r>
              <a:rPr lang="ja-JP" altLang="en-US" sz="1400" b="1" dirty="0" smtClean="0">
                <a:solidFill>
                  <a:srgbClr val="000000">
                    <a:lumMod val="85000"/>
                    <a:lumOff val="15000"/>
                  </a:srgbClr>
                </a:solidFill>
              </a:rPr>
              <a:t>考えられる</a:t>
            </a:r>
            <a:r>
              <a:rPr lang="en-US" altLang="ja-JP" sz="1400" b="1" dirty="0" smtClean="0">
                <a:solidFill>
                  <a:srgbClr val="000000">
                    <a:lumMod val="85000"/>
                    <a:lumOff val="15000"/>
                  </a:srgbClr>
                </a:solidFill>
              </a:rPr>
              <a:t/>
            </a:r>
            <a:br>
              <a:rPr lang="en-US" altLang="ja-JP" sz="1400" b="1" dirty="0" smtClean="0">
                <a:solidFill>
                  <a:srgbClr val="000000">
                    <a:lumMod val="85000"/>
                    <a:lumOff val="15000"/>
                  </a:srgbClr>
                </a:solidFill>
              </a:rPr>
            </a:br>
            <a:r>
              <a:rPr lang="ja-JP" altLang="en-US" sz="1400" b="1" dirty="0" smtClean="0">
                <a:solidFill>
                  <a:srgbClr val="000000">
                    <a:lumMod val="85000"/>
                    <a:lumOff val="15000"/>
                  </a:srgbClr>
                </a:solidFill>
              </a:rPr>
              <a:t>国際的</a:t>
            </a:r>
            <a:r>
              <a:rPr lang="ja-JP" altLang="en-US" sz="1400" b="1" dirty="0">
                <a:solidFill>
                  <a:srgbClr val="000000">
                    <a:lumMod val="85000"/>
                    <a:lumOff val="15000"/>
                  </a:srgbClr>
                </a:solidFill>
              </a:rPr>
              <a:t>データ連携のユースケース例としては、</a:t>
            </a:r>
            <a:r>
              <a:rPr lang="en-US" altLang="ja-JP" sz="1400" b="1" dirty="0">
                <a:solidFill>
                  <a:srgbClr val="000000">
                    <a:lumMod val="85000"/>
                    <a:lumOff val="15000"/>
                  </a:srgbClr>
                </a:solidFill>
              </a:rPr>
              <a:t>EU</a:t>
            </a:r>
            <a:r>
              <a:rPr lang="ja-JP" altLang="en-US" sz="1400" b="1" dirty="0">
                <a:solidFill>
                  <a:srgbClr val="000000">
                    <a:lumMod val="85000"/>
                    <a:lumOff val="15000"/>
                  </a:srgbClr>
                </a:solidFill>
              </a:rPr>
              <a:t>における</a:t>
            </a:r>
            <a:r>
              <a:rPr lang="en-US" altLang="ja-JP" sz="1400" b="1" dirty="0">
                <a:solidFill>
                  <a:srgbClr val="000000">
                    <a:lumMod val="85000"/>
                    <a:lumOff val="15000"/>
                  </a:srgbClr>
                </a:solidFill>
              </a:rPr>
              <a:t>EU</a:t>
            </a:r>
            <a:r>
              <a:rPr lang="ja-JP" altLang="en-US" sz="1400" b="1" dirty="0">
                <a:solidFill>
                  <a:srgbClr val="000000">
                    <a:lumMod val="85000"/>
                    <a:lumOff val="15000"/>
                  </a:srgbClr>
                </a:solidFill>
              </a:rPr>
              <a:t>加盟国間での</a:t>
            </a:r>
            <a:r>
              <a:rPr lang="en-US" altLang="ja-JP" sz="1400" b="1" dirty="0">
                <a:solidFill>
                  <a:srgbClr val="000000">
                    <a:lumMod val="85000"/>
                    <a:lumOff val="15000"/>
                  </a:srgbClr>
                </a:solidFill>
              </a:rPr>
              <a:t>EUDIW</a:t>
            </a:r>
            <a:r>
              <a:rPr lang="ja-JP" altLang="en-US" sz="1400" b="1" dirty="0">
                <a:solidFill>
                  <a:srgbClr val="000000">
                    <a:lumMod val="85000"/>
                    <a:lumOff val="15000"/>
                  </a:srgbClr>
                </a:solidFill>
              </a:rPr>
              <a:t>等</a:t>
            </a:r>
            <a:r>
              <a:rPr lang="en-US" altLang="ja-JP" sz="1400" b="1" dirty="0">
                <a:solidFill>
                  <a:srgbClr val="000000">
                    <a:lumMod val="85000"/>
                    <a:lumOff val="15000"/>
                  </a:srgbClr>
                </a:solidFill>
              </a:rPr>
              <a:t>SSI</a:t>
            </a:r>
            <a:r>
              <a:rPr lang="ja-JP" altLang="en-US" sz="1400" b="1" dirty="0">
                <a:solidFill>
                  <a:srgbClr val="000000">
                    <a:lumMod val="85000"/>
                    <a:lumOff val="15000"/>
                  </a:srgbClr>
                </a:solidFill>
              </a:rPr>
              <a:t>ソリューションの運用実証や、デジタルワクチンパスの実装、オーストラリア政府の</a:t>
            </a:r>
            <a:r>
              <a:rPr lang="en-US" altLang="ja-JP" sz="1400" b="1" dirty="0">
                <a:solidFill>
                  <a:srgbClr val="000000">
                    <a:lumMod val="85000"/>
                    <a:lumOff val="15000"/>
                  </a:srgbClr>
                </a:solidFill>
              </a:rPr>
              <a:t>KTDI</a:t>
            </a:r>
            <a:r>
              <a:rPr lang="ja-JP" altLang="en-US" sz="1400" b="1" dirty="0" err="1">
                <a:solidFill>
                  <a:srgbClr val="000000">
                    <a:lumMod val="85000"/>
                    <a:lumOff val="15000"/>
                  </a:srgbClr>
                </a:solidFill>
              </a:rPr>
              <a:t>への</a:t>
            </a:r>
            <a:r>
              <a:rPr lang="ja-JP" altLang="en-US" sz="1400" b="1" dirty="0">
                <a:solidFill>
                  <a:srgbClr val="000000">
                    <a:lumMod val="85000"/>
                    <a:lumOff val="15000"/>
                  </a:srgbClr>
                </a:solidFill>
              </a:rPr>
              <a:t>参加など、国境を跨いだ個人に主権ある</a:t>
            </a:r>
            <a:r>
              <a:rPr lang="en-US" altLang="ja-JP" sz="1400" b="1" dirty="0">
                <a:solidFill>
                  <a:srgbClr val="000000">
                    <a:lumMod val="85000"/>
                    <a:lumOff val="15000"/>
                  </a:srgbClr>
                </a:solidFill>
              </a:rPr>
              <a:t>ID</a:t>
            </a:r>
            <a:r>
              <a:rPr lang="ja-JP" altLang="en-US" sz="1400" b="1" dirty="0">
                <a:solidFill>
                  <a:srgbClr val="000000">
                    <a:lumMod val="85000"/>
                    <a:lumOff val="15000"/>
                  </a:srgbClr>
                </a:solidFill>
              </a:rPr>
              <a:t>情報コントロールなどが一案として考えられる</a:t>
            </a:r>
          </a:p>
        </p:txBody>
      </p:sp>
      <p:sp>
        <p:nvSpPr>
          <p:cNvPr id="11" name="正方形/長方形 10"/>
          <p:cNvSpPr/>
          <p:nvPr/>
        </p:nvSpPr>
        <p:spPr>
          <a:xfrm>
            <a:off x="356330" y="1465899"/>
            <a:ext cx="6205336" cy="343948"/>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r>
              <a:rPr kumimoji="1" lang="ja-JP" altLang="en-US" sz="1400" b="1" dirty="0">
                <a:solidFill>
                  <a:schemeClr val="bg1"/>
                </a:solidFill>
                <a:latin typeface="+mn-ea"/>
              </a:rPr>
              <a:t>論点①　戦略：</a:t>
            </a:r>
            <a:r>
              <a:rPr kumimoji="1" lang="en-US" altLang="ja-JP" sz="1400" b="1" dirty="0">
                <a:solidFill>
                  <a:schemeClr val="bg1"/>
                </a:solidFill>
                <a:latin typeface="+mn-ea"/>
              </a:rPr>
              <a:t>Trusted Web</a:t>
            </a:r>
            <a:r>
              <a:rPr kumimoji="1" lang="ja-JP" altLang="en-US" sz="1400" b="1" dirty="0">
                <a:solidFill>
                  <a:schemeClr val="bg1"/>
                </a:solidFill>
                <a:latin typeface="+mn-ea"/>
              </a:rPr>
              <a:t>を今後進めていくうえでのビジョン・推進体制</a:t>
            </a:r>
          </a:p>
        </p:txBody>
      </p:sp>
    </p:spTree>
    <p:extLst>
      <p:ext uri="{BB962C8B-B14F-4D97-AF65-F5344CB8AC3E}">
        <p14:creationId xmlns:p14="http://schemas.microsoft.com/office/powerpoint/2010/main" val="2423695798"/>
      </p:ext>
    </p:extLst>
  </p:cSld>
  <p:clrMapOvr>
    <a:masterClrMapping/>
  </p:clrMapOvr>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タイトル 7"/>
          <p:cNvSpPr>
            <a:spLocks noGrp="1"/>
          </p:cNvSpPr>
          <p:nvPr>
            <p:ph type="title"/>
          </p:nvPr>
        </p:nvSpPr>
        <p:spPr>
          <a:xfrm>
            <a:off x="331490" y="164692"/>
            <a:ext cx="9243021" cy="527458"/>
          </a:xfrm>
        </p:spPr>
        <p:txBody>
          <a:bodyPr>
            <a:normAutofit fontScale="90000"/>
          </a:bodyPr>
          <a:lstStyle/>
          <a:p>
            <a:r>
              <a:rPr lang="en-US" altLang="ja-JP" sz="1100" dirty="0">
                <a:solidFill>
                  <a:srgbClr val="070F26">
                    <a:lumMod val="90000"/>
                    <a:lumOff val="10000"/>
                  </a:srgbClr>
                </a:solidFill>
              </a:rPr>
              <a:t>4.3</a:t>
            </a:r>
            <a:r>
              <a:rPr lang="ja-JP" altLang="en-US" sz="1100" dirty="0">
                <a:solidFill>
                  <a:srgbClr val="070F26">
                    <a:lumMod val="90000"/>
                    <a:lumOff val="10000"/>
                  </a:srgbClr>
                </a:solidFill>
              </a:rPr>
              <a:t>　</a:t>
            </a:r>
            <a:r>
              <a:rPr lang="en-US" altLang="ja-JP" sz="1100" dirty="0">
                <a:solidFill>
                  <a:srgbClr val="070F26">
                    <a:lumMod val="90000"/>
                    <a:lumOff val="10000"/>
                  </a:srgbClr>
                </a:solidFill>
              </a:rPr>
              <a:t>Trusted Web</a:t>
            </a:r>
            <a:r>
              <a:rPr lang="ja-JP" altLang="en-US" sz="1100" dirty="0">
                <a:solidFill>
                  <a:srgbClr val="070F26">
                    <a:lumMod val="90000"/>
                    <a:lumOff val="10000"/>
                  </a:srgbClr>
                </a:solidFill>
              </a:rPr>
              <a:t>との連携可能性、示唆・課題</a:t>
            </a:r>
            <a:r>
              <a:rPr lang="en-US" altLang="ja-JP" sz="1100" dirty="0">
                <a:solidFill>
                  <a:srgbClr val="002060"/>
                </a:solidFill>
              </a:rPr>
              <a:t/>
            </a:r>
            <a:br>
              <a:rPr lang="en-US" altLang="ja-JP" sz="1100" dirty="0">
                <a:solidFill>
                  <a:srgbClr val="002060"/>
                </a:solidFill>
              </a:rPr>
            </a:br>
            <a:r>
              <a:rPr lang="en-US" altLang="ja-JP" sz="2000" dirty="0" smtClean="0">
                <a:solidFill>
                  <a:srgbClr val="002060"/>
                </a:solidFill>
              </a:rPr>
              <a:t>Trusted </a:t>
            </a:r>
            <a:r>
              <a:rPr lang="en-US" altLang="ja-JP" sz="2000" dirty="0">
                <a:solidFill>
                  <a:srgbClr val="002060"/>
                </a:solidFill>
              </a:rPr>
              <a:t>Web</a:t>
            </a:r>
            <a:r>
              <a:rPr lang="ja-JP" altLang="en-US" sz="2000" dirty="0">
                <a:solidFill>
                  <a:srgbClr val="002060"/>
                </a:solidFill>
              </a:rPr>
              <a:t>との連携可能性、示唆・課題</a:t>
            </a:r>
            <a:r>
              <a:rPr lang="en-US" altLang="ja-JP" dirty="0">
                <a:solidFill>
                  <a:srgbClr val="002060"/>
                </a:solidFill>
              </a:rPr>
              <a:t/>
            </a:r>
            <a:br>
              <a:rPr lang="en-US" altLang="ja-JP" dirty="0">
                <a:solidFill>
                  <a:srgbClr val="002060"/>
                </a:solidFill>
              </a:rPr>
            </a:br>
            <a:endParaRPr lang="ja-JP" altLang="en-US" sz="1800" b="1" spc="0" dirty="0">
              <a:solidFill>
                <a:schemeClr val="accent1">
                  <a:lumMod val="50000"/>
                </a:schemeClr>
              </a:solidFill>
            </a:endParaRPr>
          </a:p>
        </p:txBody>
      </p:sp>
      <p:sp>
        <p:nvSpPr>
          <p:cNvPr id="10" name="コンテンツ プレースホルダー 1"/>
          <p:cNvSpPr txBox="1">
            <a:spLocks/>
          </p:cNvSpPr>
          <p:nvPr/>
        </p:nvSpPr>
        <p:spPr>
          <a:xfrm>
            <a:off x="337809" y="608764"/>
            <a:ext cx="9483523" cy="695104"/>
          </a:xfrm>
          <a:prstGeom prst="rect">
            <a:avLst/>
          </a:prstGeom>
          <a:ln>
            <a:noFill/>
          </a:ln>
        </p:spPr>
        <p:txBody>
          <a:bodyPr/>
          <a:lstStyle>
            <a:lvl1pPr marL="0" indent="0" algn="l" defTabSz="609559" rtl="0" eaLnBrk="1" fontAlgn="base" hangingPunct="1">
              <a:spcBef>
                <a:spcPct val="20000"/>
              </a:spcBef>
              <a:spcAft>
                <a:spcPct val="0"/>
              </a:spcAft>
              <a:buFont typeface="Arial" pitchFamily="34" charset="0"/>
              <a:buNone/>
              <a:defRPr kumimoji="1" sz="2000" kern="1200">
                <a:solidFill>
                  <a:schemeClr val="tx1"/>
                </a:solidFill>
                <a:latin typeface="+mn-ea"/>
                <a:ea typeface="+mn-ea"/>
                <a:cs typeface="Arial"/>
              </a:defRPr>
            </a:lvl1pPr>
            <a:lvl2pPr marL="910105" indent="-300545"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2pPr>
            <a:lvl3pPr marL="1454051" indent="-234935"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3pPr>
            <a:lvl4pPr marL="2059377" indent="-230703"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4pPr>
            <a:lvl5pPr marL="2666818" indent="-228585"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a:lstStyle>
          <a:p>
            <a:pPr lvl="0">
              <a:defRPr/>
            </a:pPr>
            <a:r>
              <a:rPr kumimoji="1" lang="ja-JP" altLang="en-US" sz="1600" b="1" i="0" u="none" strike="noStrike" kern="1200" cap="none" spc="0" normalizeH="0" noProof="0" dirty="0">
                <a:ln>
                  <a:noFill/>
                </a:ln>
                <a:solidFill>
                  <a:srgbClr val="000000">
                    <a:lumMod val="85000"/>
                    <a:lumOff val="15000"/>
                  </a:srgbClr>
                </a:solidFill>
                <a:effectLst/>
                <a:uLnTx/>
                <a:uFillTx/>
                <a:latin typeface="Meiryo UI"/>
                <a:ea typeface="Meiryo UI"/>
                <a:cs typeface="Arial"/>
              </a:rPr>
              <a:t>各国のデジタル</a:t>
            </a:r>
            <a:r>
              <a:rPr kumimoji="1" lang="en-US" altLang="ja-JP" sz="1600" b="1" i="0" u="none" strike="noStrike" kern="1200" cap="none" spc="0" normalizeH="0" noProof="0" dirty="0">
                <a:ln>
                  <a:noFill/>
                </a:ln>
                <a:solidFill>
                  <a:srgbClr val="000000">
                    <a:lumMod val="85000"/>
                    <a:lumOff val="15000"/>
                  </a:srgbClr>
                </a:solidFill>
                <a:effectLst/>
                <a:uLnTx/>
                <a:uFillTx/>
                <a:latin typeface="Meiryo UI"/>
                <a:ea typeface="Meiryo UI"/>
                <a:cs typeface="Arial"/>
              </a:rPr>
              <a:t>ID</a:t>
            </a:r>
            <a:r>
              <a:rPr kumimoji="1" lang="ja-JP" altLang="en-US" sz="1600" b="1" i="0" u="none" strike="noStrike" kern="1200" cap="none" spc="0" normalizeH="0" noProof="0" dirty="0">
                <a:ln>
                  <a:noFill/>
                </a:ln>
                <a:solidFill>
                  <a:srgbClr val="000000">
                    <a:lumMod val="85000"/>
                    <a:lumOff val="15000"/>
                  </a:srgbClr>
                </a:solidFill>
                <a:effectLst/>
                <a:uLnTx/>
                <a:uFillTx/>
                <a:latin typeface="Meiryo UI"/>
                <a:ea typeface="Meiryo UI"/>
                <a:cs typeface="Arial"/>
              </a:rPr>
              <a:t>政策の方向性が</a:t>
            </a:r>
            <a:r>
              <a:rPr kumimoji="1" lang="en-US" altLang="ja-JP" sz="1600" b="1" i="0" u="none" strike="noStrike" kern="1200" cap="none" spc="0" normalizeH="0" noProof="0" dirty="0">
                <a:ln>
                  <a:noFill/>
                </a:ln>
                <a:solidFill>
                  <a:srgbClr val="000000">
                    <a:lumMod val="85000"/>
                    <a:lumOff val="15000"/>
                  </a:srgbClr>
                </a:solidFill>
                <a:effectLst/>
                <a:uLnTx/>
                <a:uFillTx/>
                <a:latin typeface="Meiryo UI"/>
                <a:ea typeface="Meiryo UI"/>
                <a:cs typeface="Arial"/>
              </a:rPr>
              <a:t>SSI</a:t>
            </a:r>
            <a:r>
              <a:rPr kumimoji="1" lang="ja-JP" altLang="en-US" sz="1600" b="1" i="0" u="none" strike="noStrike" kern="1200" cap="none" spc="0" normalizeH="0" noProof="0" dirty="0">
                <a:ln>
                  <a:noFill/>
                </a:ln>
                <a:solidFill>
                  <a:srgbClr val="000000">
                    <a:lumMod val="85000"/>
                    <a:lumOff val="15000"/>
                  </a:srgbClr>
                </a:solidFill>
                <a:effectLst/>
                <a:uLnTx/>
                <a:uFillTx/>
                <a:latin typeface="Meiryo UI"/>
                <a:ea typeface="Meiryo UI"/>
                <a:cs typeface="Arial"/>
              </a:rPr>
              <a:t>／</a:t>
            </a:r>
            <a:r>
              <a:rPr kumimoji="1" lang="en-US" altLang="ja-JP" sz="1600" b="1" i="0" u="none" strike="noStrike" kern="1200" cap="none" spc="0" normalizeH="0" noProof="0" dirty="0">
                <a:ln>
                  <a:noFill/>
                </a:ln>
                <a:solidFill>
                  <a:srgbClr val="000000">
                    <a:lumMod val="85000"/>
                    <a:lumOff val="15000"/>
                  </a:srgbClr>
                </a:solidFill>
                <a:effectLst/>
                <a:uLnTx/>
                <a:uFillTx/>
                <a:latin typeface="Meiryo UI"/>
                <a:ea typeface="Meiryo UI"/>
                <a:cs typeface="Arial"/>
              </a:rPr>
              <a:t>DID</a:t>
            </a:r>
            <a:r>
              <a:rPr kumimoji="1" lang="ja-JP" altLang="en-US" sz="1600" b="1" i="0" u="none" strike="noStrike" kern="1200" cap="none" spc="0" normalizeH="0" noProof="0" dirty="0">
                <a:ln>
                  <a:noFill/>
                </a:ln>
                <a:solidFill>
                  <a:srgbClr val="000000">
                    <a:lumMod val="85000"/>
                    <a:lumOff val="15000"/>
                  </a:srgbClr>
                </a:solidFill>
                <a:effectLst/>
                <a:uLnTx/>
                <a:uFillTx/>
                <a:latin typeface="Meiryo UI"/>
                <a:ea typeface="Meiryo UI"/>
                <a:cs typeface="Arial"/>
              </a:rPr>
              <a:t>の取り組みに及ぼしている影響、及び個別の調査テーマの取り組み状況から</a:t>
            </a:r>
            <a:r>
              <a:rPr kumimoji="1" lang="en-US" altLang="ja-JP" sz="1600" b="1" i="0" u="none" strike="noStrike" kern="1200" cap="none" spc="0" normalizeH="0" noProof="0" dirty="0">
                <a:ln>
                  <a:noFill/>
                </a:ln>
                <a:solidFill>
                  <a:srgbClr val="000000">
                    <a:lumMod val="85000"/>
                    <a:lumOff val="15000"/>
                  </a:srgbClr>
                </a:solidFill>
                <a:effectLst/>
                <a:uLnTx/>
                <a:uFillTx/>
                <a:latin typeface="Meiryo UI"/>
                <a:ea typeface="Meiryo UI"/>
                <a:cs typeface="Arial"/>
              </a:rPr>
              <a:t>Trusted Web</a:t>
            </a:r>
            <a:r>
              <a:rPr lang="ja-JP" altLang="en-US" sz="1600" b="1" noProof="0" dirty="0">
                <a:solidFill>
                  <a:srgbClr val="000000">
                    <a:lumMod val="85000"/>
                    <a:lumOff val="15000"/>
                  </a:srgbClr>
                </a:solidFill>
                <a:latin typeface="Meiryo UI"/>
                <a:ea typeface="Meiryo UI"/>
              </a:rPr>
              <a:t>の各論点について</a:t>
            </a:r>
            <a:r>
              <a:rPr lang="ja-JP" altLang="en-US" sz="1600" b="1" dirty="0">
                <a:solidFill>
                  <a:srgbClr val="000000">
                    <a:lumMod val="85000"/>
                    <a:lumOff val="15000"/>
                  </a:srgbClr>
                </a:solidFill>
                <a:latin typeface="Meiryo UI"/>
                <a:ea typeface="Meiryo UI"/>
              </a:rPr>
              <a:t>以下のような連携可能性、示唆・課題が得られた</a:t>
            </a:r>
            <a:r>
              <a:rPr kumimoji="1" lang="en-US" altLang="ja-JP" sz="1600" b="1" i="0" u="none" strike="noStrike" kern="1200" cap="none" spc="0" normalizeH="0" noProof="0" dirty="0">
                <a:ln>
                  <a:noFill/>
                </a:ln>
                <a:solidFill>
                  <a:srgbClr val="000000">
                    <a:lumMod val="85000"/>
                    <a:lumOff val="15000"/>
                  </a:srgbClr>
                </a:solidFill>
                <a:effectLst/>
                <a:uLnTx/>
                <a:uFillTx/>
                <a:latin typeface="Meiryo UI"/>
                <a:ea typeface="Meiryo UI"/>
                <a:cs typeface="Arial"/>
              </a:rPr>
              <a:t/>
            </a:r>
            <a:br>
              <a:rPr kumimoji="1" lang="en-US" altLang="ja-JP" sz="1600" b="1" i="0" u="none" strike="noStrike" kern="1200" cap="none" spc="0" normalizeH="0" noProof="0" dirty="0">
                <a:ln>
                  <a:noFill/>
                </a:ln>
                <a:solidFill>
                  <a:srgbClr val="000000">
                    <a:lumMod val="85000"/>
                    <a:lumOff val="15000"/>
                  </a:srgbClr>
                </a:solidFill>
                <a:effectLst/>
                <a:uLnTx/>
                <a:uFillTx/>
                <a:latin typeface="Meiryo UI"/>
                <a:ea typeface="Meiryo UI"/>
                <a:cs typeface="Arial"/>
              </a:rPr>
            </a:br>
            <a:endParaRPr kumimoji="1" lang="en-US" altLang="ja-JP" sz="1600" b="1" i="0" u="none" strike="noStrike" kern="1200" cap="none" spc="0" normalizeH="0" noProof="0" dirty="0">
              <a:ln>
                <a:noFill/>
              </a:ln>
              <a:solidFill>
                <a:srgbClr val="000000">
                  <a:lumMod val="85000"/>
                  <a:lumOff val="15000"/>
                </a:srgbClr>
              </a:solidFill>
              <a:effectLst/>
              <a:uLnTx/>
              <a:uFillTx/>
              <a:latin typeface="Meiryo UI"/>
              <a:ea typeface="Meiryo UI"/>
              <a:cs typeface="Arial"/>
            </a:endParaRPr>
          </a:p>
        </p:txBody>
      </p:sp>
      <p:sp>
        <p:nvSpPr>
          <p:cNvPr id="12" name="コンテンツ プレースホルダー 1"/>
          <p:cNvSpPr txBox="1">
            <a:spLocks/>
          </p:cNvSpPr>
          <p:nvPr/>
        </p:nvSpPr>
        <p:spPr>
          <a:xfrm>
            <a:off x="337809" y="1465899"/>
            <a:ext cx="9236404" cy="4172901"/>
          </a:xfrm>
          <a:prstGeom prst="rect">
            <a:avLst/>
          </a:prstGeom>
          <a:ln w="12700">
            <a:solidFill>
              <a:schemeClr val="accent1"/>
            </a:solidFill>
          </a:ln>
        </p:spPr>
        <p:txBody>
          <a:bodyPr anchor="ctr"/>
          <a:lstStyle>
            <a:lvl1pPr marL="0" indent="0" algn="l" defTabSz="609559" rtl="0" eaLnBrk="1" fontAlgn="base" hangingPunct="1">
              <a:spcBef>
                <a:spcPct val="20000"/>
              </a:spcBef>
              <a:spcAft>
                <a:spcPct val="0"/>
              </a:spcAft>
              <a:buFont typeface="Arial" pitchFamily="34" charset="0"/>
              <a:buNone/>
              <a:defRPr kumimoji="1" sz="2000" kern="1200">
                <a:solidFill>
                  <a:schemeClr val="tx1"/>
                </a:solidFill>
                <a:latin typeface="+mn-ea"/>
                <a:ea typeface="+mn-ea"/>
                <a:cs typeface="Arial"/>
              </a:defRPr>
            </a:lvl1pPr>
            <a:lvl2pPr marL="910105" indent="-300545"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2pPr>
            <a:lvl3pPr marL="1454051" indent="-234935"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3pPr>
            <a:lvl4pPr marL="2059377" indent="-230703"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4pPr>
            <a:lvl5pPr marL="2666818" indent="-228585"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a:lstStyle>
          <a:p>
            <a:pPr marL="285750" lvl="0" indent="-285750">
              <a:buFont typeface="Arial" panose="020B0604020202020204" pitchFamily="34" charset="0"/>
              <a:buChar char="•"/>
              <a:defRPr/>
            </a:pPr>
            <a:endParaRPr lang="en-US" altLang="ja-JP" sz="1400" b="1" dirty="0">
              <a:solidFill>
                <a:srgbClr val="000000">
                  <a:lumMod val="85000"/>
                  <a:lumOff val="15000"/>
                </a:srgbClr>
              </a:solidFill>
            </a:endParaRPr>
          </a:p>
          <a:p>
            <a:pPr marL="285750" lvl="0" indent="-285750">
              <a:buFont typeface="Arial" panose="020B0604020202020204" pitchFamily="34" charset="0"/>
              <a:buChar char="•"/>
              <a:defRPr/>
            </a:pPr>
            <a:r>
              <a:rPr lang="ja-JP" altLang="en-US" sz="1400" b="1" dirty="0" smtClean="0">
                <a:solidFill>
                  <a:srgbClr val="000000">
                    <a:lumMod val="85000"/>
                    <a:lumOff val="15000"/>
                  </a:srgbClr>
                </a:solidFill>
              </a:rPr>
              <a:t>欧州</a:t>
            </a:r>
            <a:r>
              <a:rPr lang="ja-JP" altLang="en-US" sz="1400" b="1" dirty="0">
                <a:solidFill>
                  <a:srgbClr val="000000">
                    <a:lumMod val="85000"/>
                    <a:lumOff val="15000"/>
                  </a:srgbClr>
                </a:solidFill>
              </a:rPr>
              <a:t>・北米のトラストフレームワークにおいては、ステークホルダー、プロセス、コンポーネントの要件を規定しており、中でもカナダの</a:t>
            </a:r>
            <a:r>
              <a:rPr lang="en-US" altLang="ja-JP" sz="1400" b="1" dirty="0">
                <a:solidFill>
                  <a:srgbClr val="000000">
                    <a:lumMod val="85000"/>
                    <a:lumOff val="15000"/>
                  </a:srgbClr>
                </a:solidFill>
              </a:rPr>
              <a:t>ISE</a:t>
            </a:r>
            <a:r>
              <a:rPr lang="ja-JP" altLang="en-US" sz="1400" b="1" dirty="0">
                <a:solidFill>
                  <a:srgbClr val="000000">
                    <a:lumMod val="85000"/>
                    <a:lumOff val="15000"/>
                  </a:srgbClr>
                </a:solidFill>
              </a:rPr>
              <a:t>資金提供プログラムでは、</a:t>
            </a:r>
            <a:r>
              <a:rPr lang="en-US" altLang="ja-JP" sz="1400" b="1" dirty="0">
                <a:solidFill>
                  <a:srgbClr val="000000">
                    <a:lumMod val="85000"/>
                    <a:lumOff val="15000"/>
                  </a:srgbClr>
                </a:solidFill>
              </a:rPr>
              <a:t>PCTF</a:t>
            </a:r>
            <a:r>
              <a:rPr lang="ja-JP" altLang="en-US" sz="1400" b="1" dirty="0">
                <a:solidFill>
                  <a:srgbClr val="000000">
                    <a:lumMod val="85000"/>
                    <a:lumOff val="15000"/>
                  </a:srgbClr>
                </a:solidFill>
              </a:rPr>
              <a:t>その他のガイドラインへの準拠を、応募の必須条件として</a:t>
            </a:r>
            <a:r>
              <a:rPr lang="ja-JP" altLang="en-US" sz="1400" b="1" dirty="0" smtClean="0">
                <a:solidFill>
                  <a:srgbClr val="000000">
                    <a:lumMod val="85000"/>
                    <a:lumOff val="15000"/>
                  </a:srgbClr>
                </a:solidFill>
              </a:rPr>
              <a:t>いる</a:t>
            </a:r>
            <a:r>
              <a:rPr lang="en-US" altLang="ja-JP" sz="1400" b="1" dirty="0" smtClean="0">
                <a:solidFill>
                  <a:srgbClr val="000000">
                    <a:lumMod val="85000"/>
                    <a:lumOff val="15000"/>
                  </a:srgbClr>
                </a:solidFill>
              </a:rPr>
              <a:t/>
            </a:r>
            <a:br>
              <a:rPr lang="en-US" altLang="ja-JP" sz="1400" b="1" dirty="0" smtClean="0">
                <a:solidFill>
                  <a:srgbClr val="000000">
                    <a:lumMod val="85000"/>
                    <a:lumOff val="15000"/>
                  </a:srgbClr>
                </a:solidFill>
              </a:rPr>
            </a:br>
            <a:r>
              <a:rPr lang="en-US" altLang="ja-JP" sz="1400" b="1" dirty="0" smtClean="0">
                <a:solidFill>
                  <a:srgbClr val="000000">
                    <a:lumMod val="85000"/>
                    <a:lumOff val="15000"/>
                  </a:srgbClr>
                </a:solidFill>
              </a:rPr>
              <a:t>Trusted </a:t>
            </a:r>
            <a:r>
              <a:rPr lang="en-US" altLang="ja-JP" sz="1400" b="1" dirty="0">
                <a:solidFill>
                  <a:srgbClr val="000000">
                    <a:lumMod val="85000"/>
                    <a:lumOff val="15000"/>
                  </a:srgbClr>
                </a:solidFill>
              </a:rPr>
              <a:t>Web</a:t>
            </a:r>
            <a:r>
              <a:rPr lang="ja-JP" altLang="en-US" sz="1400" b="1" dirty="0">
                <a:solidFill>
                  <a:srgbClr val="000000">
                    <a:lumMod val="85000"/>
                    <a:lumOff val="15000"/>
                  </a:srgbClr>
                </a:solidFill>
              </a:rPr>
              <a:t>においても、ガバナンス面からエコシステムの参加主体（ステークホルダー）、プロセス（登録、認証、フェデレーション）、核となるコンポーネント（ウォレット等）について具体的に要件を規定する、もしくは実装で参考となる外部の標準を参照することにより開発実証・社会実装を促進し得ると</a:t>
            </a:r>
            <a:r>
              <a:rPr lang="ja-JP" altLang="en-US" sz="1400" b="1" dirty="0" smtClean="0">
                <a:solidFill>
                  <a:srgbClr val="000000">
                    <a:lumMod val="85000"/>
                    <a:lumOff val="15000"/>
                  </a:srgbClr>
                </a:solidFill>
              </a:rPr>
              <a:t>思われる</a:t>
            </a:r>
            <a:endParaRPr lang="ja-JP" altLang="en-US" sz="1400" b="1" dirty="0">
              <a:solidFill>
                <a:srgbClr val="000000">
                  <a:lumMod val="85000"/>
                  <a:lumOff val="15000"/>
                </a:srgbClr>
              </a:solidFill>
            </a:endParaRPr>
          </a:p>
          <a:p>
            <a:pPr marL="285750" lvl="0" indent="-285750">
              <a:buFont typeface="Arial" panose="020B0604020202020204" pitchFamily="34" charset="0"/>
              <a:buChar char="•"/>
              <a:defRPr/>
            </a:pPr>
            <a:endParaRPr lang="en-US" altLang="ja-JP" sz="1400" b="1" dirty="0">
              <a:solidFill>
                <a:srgbClr val="000000">
                  <a:lumMod val="85000"/>
                  <a:lumOff val="15000"/>
                </a:srgbClr>
              </a:solidFill>
              <a:latin typeface="Meiryo UI"/>
              <a:ea typeface="Meiryo UI"/>
            </a:endParaRPr>
          </a:p>
          <a:p>
            <a:pPr marL="285750" lvl="0" indent="-285750">
              <a:buFont typeface="Arial" panose="020B0604020202020204" pitchFamily="34" charset="0"/>
              <a:buChar char="•"/>
              <a:defRPr/>
            </a:pPr>
            <a:r>
              <a:rPr lang="ja-JP" altLang="en-US" sz="1400" b="1" dirty="0" smtClean="0">
                <a:solidFill>
                  <a:srgbClr val="000000">
                    <a:lumMod val="85000"/>
                    <a:lumOff val="15000"/>
                  </a:srgbClr>
                </a:solidFill>
              </a:rPr>
              <a:t>欧米</a:t>
            </a:r>
            <a:r>
              <a:rPr lang="ja-JP" altLang="en-US" sz="1400" b="1" dirty="0">
                <a:solidFill>
                  <a:srgbClr val="000000">
                    <a:lumMod val="85000"/>
                    <a:lumOff val="15000"/>
                  </a:srgbClr>
                </a:solidFill>
              </a:rPr>
              <a:t>・北米のトラストフレームワークにおいては</a:t>
            </a:r>
            <a:r>
              <a:rPr lang="ja-JP" altLang="en-US" sz="1400" b="1" dirty="0" smtClean="0">
                <a:solidFill>
                  <a:srgbClr val="000000">
                    <a:lumMod val="85000"/>
                    <a:lumOff val="15000"/>
                  </a:srgbClr>
                </a:solidFill>
              </a:rPr>
              <a:t>、</a:t>
            </a:r>
            <a:r>
              <a:rPr lang="en-US" altLang="ja-JP" sz="1400" b="1" dirty="0">
                <a:solidFill>
                  <a:srgbClr val="000000">
                    <a:lumMod val="85000"/>
                    <a:lumOff val="15000"/>
                  </a:srgbClr>
                </a:solidFill>
              </a:rPr>
              <a:t>5</a:t>
            </a:r>
            <a:r>
              <a:rPr lang="ja-JP" altLang="en-US" sz="1400" b="1" dirty="0">
                <a:solidFill>
                  <a:srgbClr val="000000">
                    <a:lumMod val="85000"/>
                    <a:lumOff val="15000"/>
                  </a:srgbClr>
                </a:solidFill>
              </a:rPr>
              <a:t>ヶ国中</a:t>
            </a:r>
            <a:r>
              <a:rPr lang="en-US" altLang="ja-JP" sz="1400" b="1" dirty="0">
                <a:solidFill>
                  <a:srgbClr val="000000">
                    <a:lumMod val="85000"/>
                    <a:lumOff val="15000"/>
                  </a:srgbClr>
                </a:solidFill>
              </a:rPr>
              <a:t>2</a:t>
            </a:r>
            <a:r>
              <a:rPr lang="ja-JP" altLang="en-US" sz="1400" b="1" dirty="0">
                <a:solidFill>
                  <a:srgbClr val="000000">
                    <a:lumMod val="85000"/>
                    <a:lumOff val="15000"/>
                  </a:srgbClr>
                </a:solidFill>
              </a:rPr>
              <a:t>ヶ国が政府・官民共同機関による認定制度、</a:t>
            </a:r>
            <a:r>
              <a:rPr lang="en-US" altLang="ja-JP" sz="1400" b="1" dirty="0">
                <a:solidFill>
                  <a:srgbClr val="000000">
                    <a:lumMod val="85000"/>
                    <a:lumOff val="15000"/>
                  </a:srgbClr>
                </a:solidFill>
              </a:rPr>
              <a:t>1</a:t>
            </a:r>
            <a:r>
              <a:rPr lang="ja-JP" altLang="en-US" sz="1400" b="1" dirty="0">
                <a:solidFill>
                  <a:srgbClr val="000000">
                    <a:lumMod val="85000"/>
                    <a:lumOff val="15000"/>
                  </a:srgbClr>
                </a:solidFill>
              </a:rPr>
              <a:t>ヶ国が民間企業による認定制度、１ヶ国が自己評価による登録制度を設け、その準拠に対してインセンティブを設けている（例：政府機関の認定したフレームワークに準拠することに依るトラストサービスに対する信頼性の確保、公共調達における応募資格としての活用）。</a:t>
            </a:r>
            <a:r>
              <a:rPr lang="en-US" altLang="ja-JP" sz="1400" b="1" dirty="0">
                <a:solidFill>
                  <a:srgbClr val="000000">
                    <a:lumMod val="85000"/>
                    <a:lumOff val="15000"/>
                  </a:srgbClr>
                </a:solidFill>
              </a:rPr>
              <a:t>Trusted Web</a:t>
            </a:r>
            <a:r>
              <a:rPr lang="ja-JP" altLang="en-US" sz="1400" b="1" dirty="0">
                <a:solidFill>
                  <a:srgbClr val="000000">
                    <a:lumMod val="85000"/>
                    <a:lumOff val="15000"/>
                  </a:srgbClr>
                </a:solidFill>
              </a:rPr>
              <a:t>においてもその仕様等に準拠していることを示す認定制度を導入することは、準拠へのお墨付きを（政府主導の）認定という形で得られることで、</a:t>
            </a:r>
            <a:r>
              <a:rPr lang="en-US" altLang="ja-JP" sz="1400" b="1" dirty="0">
                <a:solidFill>
                  <a:srgbClr val="000000">
                    <a:lumMod val="85000"/>
                    <a:lumOff val="15000"/>
                  </a:srgbClr>
                </a:solidFill>
              </a:rPr>
              <a:t>Trusted Web</a:t>
            </a:r>
            <a:r>
              <a:rPr lang="ja-JP" altLang="en-US" sz="1400" b="1" dirty="0">
                <a:solidFill>
                  <a:srgbClr val="000000">
                    <a:lumMod val="85000"/>
                    <a:lumOff val="15000"/>
                  </a:srgbClr>
                </a:solidFill>
              </a:rPr>
              <a:t>の考え方に共感する機関にとって活動参加へのインセンティブと</a:t>
            </a:r>
            <a:r>
              <a:rPr lang="ja-JP" altLang="en-US" sz="1400" b="1" dirty="0" smtClean="0">
                <a:solidFill>
                  <a:srgbClr val="000000">
                    <a:lumMod val="85000"/>
                    <a:lumOff val="15000"/>
                  </a:srgbClr>
                </a:solidFill>
              </a:rPr>
              <a:t>なり得る</a:t>
            </a:r>
            <a:r>
              <a:rPr lang="en-US" altLang="ja-JP" sz="1400" b="1" dirty="0" smtClean="0">
                <a:solidFill>
                  <a:srgbClr val="000000">
                    <a:lumMod val="85000"/>
                    <a:lumOff val="15000"/>
                  </a:srgbClr>
                </a:solidFill>
              </a:rPr>
              <a:t/>
            </a:r>
            <a:br>
              <a:rPr lang="en-US" altLang="ja-JP" sz="1400" b="1" dirty="0" smtClean="0">
                <a:solidFill>
                  <a:srgbClr val="000000">
                    <a:lumMod val="85000"/>
                    <a:lumOff val="15000"/>
                  </a:srgbClr>
                </a:solidFill>
              </a:rPr>
            </a:br>
            <a:endParaRPr lang="en-US" altLang="ja-JP" sz="1400" b="1" dirty="0">
              <a:solidFill>
                <a:srgbClr val="000000">
                  <a:lumMod val="85000"/>
                  <a:lumOff val="15000"/>
                </a:srgbClr>
              </a:solidFill>
              <a:latin typeface="Meiryo UI"/>
              <a:ea typeface="Meiryo UI"/>
            </a:endParaRPr>
          </a:p>
          <a:p>
            <a:pPr marL="285750" lvl="0" indent="-285750">
              <a:buFont typeface="Arial" panose="020B0604020202020204" pitchFamily="34" charset="0"/>
              <a:buChar char="•"/>
              <a:defRPr/>
            </a:pPr>
            <a:r>
              <a:rPr lang="ja-JP" altLang="en-US" sz="1400" b="1" dirty="0" smtClean="0">
                <a:solidFill>
                  <a:srgbClr val="000000">
                    <a:lumMod val="85000"/>
                    <a:lumOff val="15000"/>
                  </a:srgbClr>
                </a:solidFill>
              </a:rPr>
              <a:t>欧州</a:t>
            </a:r>
            <a:r>
              <a:rPr lang="ja-JP" altLang="en-US" sz="1400" b="1" dirty="0">
                <a:solidFill>
                  <a:srgbClr val="000000">
                    <a:lumMod val="85000"/>
                    <a:lumOff val="15000"/>
                  </a:srgbClr>
                </a:solidFill>
              </a:rPr>
              <a:t>・北米の取り組みにおいては、</a:t>
            </a:r>
            <a:r>
              <a:rPr lang="en-US" altLang="ja-JP" sz="1400" b="1" dirty="0">
                <a:solidFill>
                  <a:srgbClr val="000000">
                    <a:lumMod val="85000"/>
                    <a:lumOff val="15000"/>
                  </a:srgbClr>
                </a:solidFill>
              </a:rPr>
              <a:t>SSI</a:t>
            </a:r>
            <a:r>
              <a:rPr lang="ja-JP" altLang="en-US" sz="1400" b="1" dirty="0">
                <a:solidFill>
                  <a:srgbClr val="000000">
                    <a:lumMod val="85000"/>
                    <a:lumOff val="15000"/>
                  </a:srgbClr>
                </a:solidFill>
              </a:rPr>
              <a:t>／</a:t>
            </a:r>
            <a:r>
              <a:rPr lang="en-US" altLang="ja-JP" sz="1400" b="1" dirty="0">
                <a:solidFill>
                  <a:srgbClr val="000000">
                    <a:lumMod val="85000"/>
                    <a:lumOff val="15000"/>
                  </a:srgbClr>
                </a:solidFill>
              </a:rPr>
              <a:t>DID</a:t>
            </a:r>
            <a:r>
              <a:rPr lang="ja-JP" altLang="en-US" sz="1400" b="1" dirty="0">
                <a:solidFill>
                  <a:srgbClr val="000000">
                    <a:lumMod val="85000"/>
                    <a:lumOff val="15000"/>
                  </a:srgbClr>
                </a:solidFill>
              </a:rPr>
              <a:t>の実装手法である</a:t>
            </a:r>
            <a:r>
              <a:rPr lang="en-US" altLang="ja-JP" sz="1400" b="1" dirty="0">
                <a:solidFill>
                  <a:srgbClr val="000000">
                    <a:lumMod val="85000"/>
                    <a:lumOff val="15000"/>
                  </a:srgbClr>
                </a:solidFill>
              </a:rPr>
              <a:t>W3C VCs</a:t>
            </a:r>
            <a:r>
              <a:rPr lang="ja-JP" altLang="en-US" sz="1400" b="1" dirty="0">
                <a:solidFill>
                  <a:srgbClr val="000000">
                    <a:lumMod val="85000"/>
                    <a:lumOff val="15000"/>
                  </a:srgbClr>
                </a:solidFill>
              </a:rPr>
              <a:t>／</a:t>
            </a:r>
            <a:r>
              <a:rPr lang="en-US" altLang="ja-JP" sz="1400" b="1" dirty="0">
                <a:solidFill>
                  <a:srgbClr val="000000">
                    <a:lumMod val="85000"/>
                    <a:lumOff val="15000"/>
                  </a:srgbClr>
                </a:solidFill>
              </a:rPr>
              <a:t>DIDs</a:t>
            </a:r>
            <a:r>
              <a:rPr lang="ja-JP" altLang="en-US" sz="1400" b="1" dirty="0">
                <a:solidFill>
                  <a:srgbClr val="000000">
                    <a:lumMod val="85000"/>
                    <a:lumOff val="15000"/>
                  </a:srgbClr>
                </a:solidFill>
              </a:rPr>
              <a:t>などの特定の技術の参照やウォレットのアーキテクチャなどを規定している。</a:t>
            </a:r>
            <a:r>
              <a:rPr lang="en-US" altLang="ja-JP" sz="1400" b="1" dirty="0">
                <a:solidFill>
                  <a:srgbClr val="000000">
                    <a:lumMod val="85000"/>
                    <a:lumOff val="15000"/>
                  </a:srgbClr>
                </a:solidFill>
              </a:rPr>
              <a:t>Trusted Web</a:t>
            </a:r>
            <a:r>
              <a:rPr lang="ja-JP" altLang="en-US" sz="1400" b="1" dirty="0">
                <a:solidFill>
                  <a:srgbClr val="000000">
                    <a:lumMod val="85000"/>
                    <a:lumOff val="15000"/>
                  </a:srgbClr>
                </a:solidFill>
              </a:rPr>
              <a:t>は前提として技術中立であるものの、テクノロジー面では特定の技術標準を参照・指定した事例を参考として紹介することによって、外部からの理解を促進し得ると思われる</a:t>
            </a:r>
            <a:endParaRPr lang="en-US" altLang="ja-JP" sz="1400" b="1" dirty="0">
              <a:solidFill>
                <a:srgbClr val="000000">
                  <a:lumMod val="85000"/>
                  <a:lumOff val="15000"/>
                </a:srgbClr>
              </a:solidFill>
              <a:latin typeface="Meiryo UI"/>
              <a:ea typeface="Meiryo UI"/>
            </a:endParaRPr>
          </a:p>
        </p:txBody>
      </p:sp>
      <p:sp>
        <p:nvSpPr>
          <p:cNvPr id="11" name="正方形/長方形 10"/>
          <p:cNvSpPr/>
          <p:nvPr/>
        </p:nvSpPr>
        <p:spPr>
          <a:xfrm>
            <a:off x="331489" y="1465899"/>
            <a:ext cx="6966778" cy="343948"/>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r>
              <a:rPr kumimoji="1" lang="ja-JP" altLang="en-US" sz="1400" b="1" dirty="0">
                <a:solidFill>
                  <a:schemeClr val="bg1"/>
                </a:solidFill>
                <a:latin typeface="+mn-ea"/>
              </a:rPr>
              <a:t>論点②　</a:t>
            </a:r>
            <a:r>
              <a:rPr lang="ja-JP" altLang="en-US" sz="1400" b="1" dirty="0">
                <a:solidFill>
                  <a:schemeClr val="bg1"/>
                </a:solidFill>
              </a:rPr>
              <a:t>実現手法</a:t>
            </a:r>
            <a:r>
              <a:rPr kumimoji="1" lang="ja-JP" altLang="en-US" sz="1400" b="1" dirty="0">
                <a:solidFill>
                  <a:schemeClr val="bg1"/>
                </a:solidFill>
                <a:latin typeface="+mn-ea"/>
              </a:rPr>
              <a:t>：</a:t>
            </a:r>
            <a:r>
              <a:rPr kumimoji="1" lang="en-US" altLang="ja-JP" sz="1400" b="1" dirty="0">
                <a:solidFill>
                  <a:schemeClr val="bg1"/>
                </a:solidFill>
                <a:latin typeface="+mn-ea"/>
              </a:rPr>
              <a:t>Trusted Web</a:t>
            </a:r>
            <a:r>
              <a:rPr kumimoji="1" lang="ja-JP" altLang="en-US" sz="1400" b="1" dirty="0">
                <a:solidFill>
                  <a:schemeClr val="bg1"/>
                </a:solidFill>
                <a:latin typeface="+mn-ea"/>
              </a:rPr>
              <a:t>を実現するためのガバナンス・テクノロジー面のアプローチ</a:t>
            </a:r>
          </a:p>
        </p:txBody>
      </p:sp>
    </p:spTree>
    <p:extLst>
      <p:ext uri="{BB962C8B-B14F-4D97-AF65-F5344CB8AC3E}">
        <p14:creationId xmlns:p14="http://schemas.microsoft.com/office/powerpoint/2010/main" val="2990187668"/>
      </p:ext>
    </p:extLst>
  </p:cSld>
  <p:clrMapOvr>
    <a:masterClrMapping/>
  </p:clrMapOvr>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タイトル 7"/>
          <p:cNvSpPr>
            <a:spLocks noGrp="1"/>
          </p:cNvSpPr>
          <p:nvPr>
            <p:ph type="title"/>
          </p:nvPr>
        </p:nvSpPr>
        <p:spPr>
          <a:xfrm>
            <a:off x="331490" y="164692"/>
            <a:ext cx="9243021" cy="527458"/>
          </a:xfrm>
        </p:spPr>
        <p:txBody>
          <a:bodyPr>
            <a:normAutofit fontScale="90000"/>
          </a:bodyPr>
          <a:lstStyle/>
          <a:p>
            <a:r>
              <a:rPr lang="en-US" altLang="ja-JP" sz="1100" dirty="0">
                <a:solidFill>
                  <a:srgbClr val="070F26">
                    <a:lumMod val="90000"/>
                    <a:lumOff val="10000"/>
                  </a:srgbClr>
                </a:solidFill>
              </a:rPr>
              <a:t>4.3</a:t>
            </a:r>
            <a:r>
              <a:rPr lang="ja-JP" altLang="en-US" sz="1100" dirty="0">
                <a:solidFill>
                  <a:srgbClr val="070F26">
                    <a:lumMod val="90000"/>
                    <a:lumOff val="10000"/>
                  </a:srgbClr>
                </a:solidFill>
              </a:rPr>
              <a:t>　</a:t>
            </a:r>
            <a:r>
              <a:rPr lang="en-US" altLang="ja-JP" sz="1100" dirty="0">
                <a:solidFill>
                  <a:srgbClr val="070F26">
                    <a:lumMod val="90000"/>
                    <a:lumOff val="10000"/>
                  </a:srgbClr>
                </a:solidFill>
              </a:rPr>
              <a:t>Trusted Web</a:t>
            </a:r>
            <a:r>
              <a:rPr lang="ja-JP" altLang="en-US" sz="1100" dirty="0">
                <a:solidFill>
                  <a:srgbClr val="070F26">
                    <a:lumMod val="90000"/>
                    <a:lumOff val="10000"/>
                  </a:srgbClr>
                </a:solidFill>
              </a:rPr>
              <a:t>との連携可能性、示唆・課題</a:t>
            </a:r>
            <a:r>
              <a:rPr lang="en-US" altLang="ja-JP" sz="1100" dirty="0">
                <a:solidFill>
                  <a:srgbClr val="002060"/>
                </a:solidFill>
              </a:rPr>
              <a:t/>
            </a:r>
            <a:br>
              <a:rPr lang="en-US" altLang="ja-JP" sz="1100" dirty="0">
                <a:solidFill>
                  <a:srgbClr val="002060"/>
                </a:solidFill>
              </a:rPr>
            </a:br>
            <a:r>
              <a:rPr lang="en-US" altLang="ja-JP" sz="2000" dirty="0" smtClean="0">
                <a:solidFill>
                  <a:srgbClr val="002060"/>
                </a:solidFill>
              </a:rPr>
              <a:t>Trusted </a:t>
            </a:r>
            <a:r>
              <a:rPr lang="en-US" altLang="ja-JP" sz="2000" dirty="0">
                <a:solidFill>
                  <a:srgbClr val="002060"/>
                </a:solidFill>
              </a:rPr>
              <a:t>Web</a:t>
            </a:r>
            <a:r>
              <a:rPr lang="ja-JP" altLang="en-US" sz="2000" dirty="0">
                <a:solidFill>
                  <a:srgbClr val="002060"/>
                </a:solidFill>
              </a:rPr>
              <a:t>との連携可能性、示唆・課題</a:t>
            </a:r>
            <a:r>
              <a:rPr lang="en-US" altLang="ja-JP" dirty="0">
                <a:solidFill>
                  <a:srgbClr val="002060"/>
                </a:solidFill>
              </a:rPr>
              <a:t/>
            </a:r>
            <a:br>
              <a:rPr lang="en-US" altLang="ja-JP" dirty="0">
                <a:solidFill>
                  <a:srgbClr val="002060"/>
                </a:solidFill>
              </a:rPr>
            </a:br>
            <a:endParaRPr lang="ja-JP" altLang="en-US" sz="1800" b="1" spc="0" dirty="0">
              <a:solidFill>
                <a:schemeClr val="accent1">
                  <a:lumMod val="50000"/>
                </a:schemeClr>
              </a:solidFill>
            </a:endParaRPr>
          </a:p>
        </p:txBody>
      </p:sp>
      <p:sp>
        <p:nvSpPr>
          <p:cNvPr id="10" name="コンテンツ プレースホルダー 1"/>
          <p:cNvSpPr txBox="1">
            <a:spLocks/>
          </p:cNvSpPr>
          <p:nvPr/>
        </p:nvSpPr>
        <p:spPr>
          <a:xfrm>
            <a:off x="337809" y="608764"/>
            <a:ext cx="9483523" cy="695104"/>
          </a:xfrm>
          <a:prstGeom prst="rect">
            <a:avLst/>
          </a:prstGeom>
          <a:ln>
            <a:noFill/>
          </a:ln>
        </p:spPr>
        <p:txBody>
          <a:bodyPr/>
          <a:lstStyle>
            <a:lvl1pPr marL="0" indent="0" algn="l" defTabSz="609559" rtl="0" eaLnBrk="1" fontAlgn="base" hangingPunct="1">
              <a:spcBef>
                <a:spcPct val="20000"/>
              </a:spcBef>
              <a:spcAft>
                <a:spcPct val="0"/>
              </a:spcAft>
              <a:buFont typeface="Arial" pitchFamily="34" charset="0"/>
              <a:buNone/>
              <a:defRPr kumimoji="1" sz="2000" kern="1200">
                <a:solidFill>
                  <a:schemeClr val="tx1"/>
                </a:solidFill>
                <a:latin typeface="+mn-ea"/>
                <a:ea typeface="+mn-ea"/>
                <a:cs typeface="Arial"/>
              </a:defRPr>
            </a:lvl1pPr>
            <a:lvl2pPr marL="910105" indent="-300545"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2pPr>
            <a:lvl3pPr marL="1454051" indent="-234935"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3pPr>
            <a:lvl4pPr marL="2059377" indent="-230703"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4pPr>
            <a:lvl5pPr marL="2666818" indent="-228585"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a:lstStyle>
          <a:p>
            <a:pPr lvl="0">
              <a:defRPr/>
            </a:pPr>
            <a:r>
              <a:rPr kumimoji="1" lang="ja-JP" altLang="en-US" sz="1600" b="1" i="0" u="none" strike="noStrike" kern="1200" cap="none" spc="0" normalizeH="0" noProof="0" dirty="0">
                <a:ln>
                  <a:noFill/>
                </a:ln>
                <a:solidFill>
                  <a:srgbClr val="000000">
                    <a:lumMod val="85000"/>
                    <a:lumOff val="15000"/>
                  </a:srgbClr>
                </a:solidFill>
                <a:effectLst/>
                <a:uLnTx/>
                <a:uFillTx/>
                <a:latin typeface="Meiryo UI"/>
                <a:ea typeface="Meiryo UI"/>
                <a:cs typeface="Arial"/>
              </a:rPr>
              <a:t>各国のデジタル</a:t>
            </a:r>
            <a:r>
              <a:rPr kumimoji="1" lang="en-US" altLang="ja-JP" sz="1600" b="1" i="0" u="none" strike="noStrike" kern="1200" cap="none" spc="0" normalizeH="0" noProof="0" dirty="0">
                <a:ln>
                  <a:noFill/>
                </a:ln>
                <a:solidFill>
                  <a:srgbClr val="000000">
                    <a:lumMod val="85000"/>
                    <a:lumOff val="15000"/>
                  </a:srgbClr>
                </a:solidFill>
                <a:effectLst/>
                <a:uLnTx/>
                <a:uFillTx/>
                <a:latin typeface="Meiryo UI"/>
                <a:ea typeface="Meiryo UI"/>
                <a:cs typeface="Arial"/>
              </a:rPr>
              <a:t>ID</a:t>
            </a:r>
            <a:r>
              <a:rPr kumimoji="1" lang="ja-JP" altLang="en-US" sz="1600" b="1" i="0" u="none" strike="noStrike" kern="1200" cap="none" spc="0" normalizeH="0" noProof="0" dirty="0">
                <a:ln>
                  <a:noFill/>
                </a:ln>
                <a:solidFill>
                  <a:srgbClr val="000000">
                    <a:lumMod val="85000"/>
                    <a:lumOff val="15000"/>
                  </a:srgbClr>
                </a:solidFill>
                <a:effectLst/>
                <a:uLnTx/>
                <a:uFillTx/>
                <a:latin typeface="Meiryo UI"/>
                <a:ea typeface="Meiryo UI"/>
                <a:cs typeface="Arial"/>
              </a:rPr>
              <a:t>政策の方向性が</a:t>
            </a:r>
            <a:r>
              <a:rPr kumimoji="1" lang="en-US" altLang="ja-JP" sz="1600" b="1" i="0" u="none" strike="noStrike" kern="1200" cap="none" spc="0" normalizeH="0" noProof="0" dirty="0">
                <a:ln>
                  <a:noFill/>
                </a:ln>
                <a:solidFill>
                  <a:srgbClr val="000000">
                    <a:lumMod val="85000"/>
                    <a:lumOff val="15000"/>
                  </a:srgbClr>
                </a:solidFill>
                <a:effectLst/>
                <a:uLnTx/>
                <a:uFillTx/>
                <a:latin typeface="Meiryo UI"/>
                <a:ea typeface="Meiryo UI"/>
                <a:cs typeface="Arial"/>
              </a:rPr>
              <a:t>SSI</a:t>
            </a:r>
            <a:r>
              <a:rPr kumimoji="1" lang="ja-JP" altLang="en-US" sz="1600" b="1" i="0" u="none" strike="noStrike" kern="1200" cap="none" spc="0" normalizeH="0" noProof="0" dirty="0">
                <a:ln>
                  <a:noFill/>
                </a:ln>
                <a:solidFill>
                  <a:srgbClr val="000000">
                    <a:lumMod val="85000"/>
                    <a:lumOff val="15000"/>
                  </a:srgbClr>
                </a:solidFill>
                <a:effectLst/>
                <a:uLnTx/>
                <a:uFillTx/>
                <a:latin typeface="Meiryo UI"/>
                <a:ea typeface="Meiryo UI"/>
                <a:cs typeface="Arial"/>
              </a:rPr>
              <a:t>／</a:t>
            </a:r>
            <a:r>
              <a:rPr kumimoji="1" lang="en-US" altLang="ja-JP" sz="1600" b="1" i="0" u="none" strike="noStrike" kern="1200" cap="none" spc="0" normalizeH="0" noProof="0" dirty="0">
                <a:ln>
                  <a:noFill/>
                </a:ln>
                <a:solidFill>
                  <a:srgbClr val="000000">
                    <a:lumMod val="85000"/>
                    <a:lumOff val="15000"/>
                  </a:srgbClr>
                </a:solidFill>
                <a:effectLst/>
                <a:uLnTx/>
                <a:uFillTx/>
                <a:latin typeface="Meiryo UI"/>
                <a:ea typeface="Meiryo UI"/>
                <a:cs typeface="Arial"/>
              </a:rPr>
              <a:t>DID</a:t>
            </a:r>
            <a:r>
              <a:rPr kumimoji="1" lang="ja-JP" altLang="en-US" sz="1600" b="1" i="0" u="none" strike="noStrike" kern="1200" cap="none" spc="0" normalizeH="0" noProof="0" dirty="0">
                <a:ln>
                  <a:noFill/>
                </a:ln>
                <a:solidFill>
                  <a:srgbClr val="000000">
                    <a:lumMod val="85000"/>
                    <a:lumOff val="15000"/>
                  </a:srgbClr>
                </a:solidFill>
                <a:effectLst/>
                <a:uLnTx/>
                <a:uFillTx/>
                <a:latin typeface="Meiryo UI"/>
                <a:ea typeface="Meiryo UI"/>
                <a:cs typeface="Arial"/>
              </a:rPr>
              <a:t>の取り組みに及ぼしている影響、及び個別の調査テーマの取り組み状況から</a:t>
            </a:r>
            <a:r>
              <a:rPr kumimoji="1" lang="en-US" altLang="ja-JP" sz="1600" b="1" i="0" u="none" strike="noStrike" kern="1200" cap="none" spc="0" normalizeH="0" noProof="0" dirty="0">
                <a:ln>
                  <a:noFill/>
                </a:ln>
                <a:solidFill>
                  <a:srgbClr val="000000">
                    <a:lumMod val="85000"/>
                    <a:lumOff val="15000"/>
                  </a:srgbClr>
                </a:solidFill>
                <a:effectLst/>
                <a:uLnTx/>
                <a:uFillTx/>
                <a:latin typeface="Meiryo UI"/>
                <a:ea typeface="Meiryo UI"/>
                <a:cs typeface="Arial"/>
              </a:rPr>
              <a:t>Trusted Web</a:t>
            </a:r>
            <a:r>
              <a:rPr lang="ja-JP" altLang="en-US" sz="1600" b="1" noProof="0" dirty="0">
                <a:solidFill>
                  <a:srgbClr val="000000">
                    <a:lumMod val="85000"/>
                    <a:lumOff val="15000"/>
                  </a:srgbClr>
                </a:solidFill>
                <a:latin typeface="Meiryo UI"/>
                <a:ea typeface="Meiryo UI"/>
              </a:rPr>
              <a:t>の各論点について</a:t>
            </a:r>
            <a:r>
              <a:rPr lang="ja-JP" altLang="en-US" sz="1600" b="1" dirty="0">
                <a:solidFill>
                  <a:srgbClr val="000000">
                    <a:lumMod val="85000"/>
                    <a:lumOff val="15000"/>
                  </a:srgbClr>
                </a:solidFill>
                <a:latin typeface="Meiryo UI"/>
                <a:ea typeface="Meiryo UI"/>
              </a:rPr>
              <a:t>以下のような連携可能性、示唆・課題が得られた</a:t>
            </a:r>
            <a:r>
              <a:rPr kumimoji="1" lang="en-US" altLang="ja-JP" sz="1600" b="1" i="0" u="none" strike="noStrike" kern="1200" cap="none" spc="0" normalizeH="0" noProof="0" dirty="0">
                <a:ln>
                  <a:noFill/>
                </a:ln>
                <a:solidFill>
                  <a:srgbClr val="000000">
                    <a:lumMod val="85000"/>
                    <a:lumOff val="15000"/>
                  </a:srgbClr>
                </a:solidFill>
                <a:effectLst/>
                <a:uLnTx/>
                <a:uFillTx/>
                <a:latin typeface="Meiryo UI"/>
                <a:ea typeface="Meiryo UI"/>
                <a:cs typeface="Arial"/>
              </a:rPr>
              <a:t/>
            </a:r>
            <a:br>
              <a:rPr kumimoji="1" lang="en-US" altLang="ja-JP" sz="1600" b="1" i="0" u="none" strike="noStrike" kern="1200" cap="none" spc="0" normalizeH="0" noProof="0" dirty="0">
                <a:ln>
                  <a:noFill/>
                </a:ln>
                <a:solidFill>
                  <a:srgbClr val="000000">
                    <a:lumMod val="85000"/>
                    <a:lumOff val="15000"/>
                  </a:srgbClr>
                </a:solidFill>
                <a:effectLst/>
                <a:uLnTx/>
                <a:uFillTx/>
                <a:latin typeface="Meiryo UI"/>
                <a:ea typeface="Meiryo UI"/>
                <a:cs typeface="Arial"/>
              </a:rPr>
            </a:br>
            <a:endParaRPr kumimoji="1" lang="en-US" altLang="ja-JP" sz="1600" b="1" i="0" u="none" strike="noStrike" kern="1200" cap="none" spc="0" normalizeH="0" noProof="0" dirty="0">
              <a:ln>
                <a:noFill/>
              </a:ln>
              <a:solidFill>
                <a:srgbClr val="000000">
                  <a:lumMod val="85000"/>
                  <a:lumOff val="15000"/>
                </a:srgbClr>
              </a:solidFill>
              <a:effectLst/>
              <a:uLnTx/>
              <a:uFillTx/>
              <a:latin typeface="Meiryo UI"/>
              <a:ea typeface="Meiryo UI"/>
              <a:cs typeface="Arial"/>
            </a:endParaRPr>
          </a:p>
        </p:txBody>
      </p:sp>
      <p:sp>
        <p:nvSpPr>
          <p:cNvPr id="12" name="コンテンツ プレースホルダー 1"/>
          <p:cNvSpPr txBox="1">
            <a:spLocks/>
          </p:cNvSpPr>
          <p:nvPr/>
        </p:nvSpPr>
        <p:spPr>
          <a:xfrm>
            <a:off x="337809" y="1465899"/>
            <a:ext cx="9236404" cy="5023801"/>
          </a:xfrm>
          <a:prstGeom prst="rect">
            <a:avLst/>
          </a:prstGeom>
          <a:ln w="12700">
            <a:solidFill>
              <a:schemeClr val="accent1"/>
            </a:solidFill>
          </a:ln>
        </p:spPr>
        <p:txBody>
          <a:bodyPr anchor="ctr"/>
          <a:lstStyle>
            <a:lvl1pPr marL="0" indent="0" algn="l" defTabSz="609559" rtl="0" eaLnBrk="1" fontAlgn="base" hangingPunct="1">
              <a:spcBef>
                <a:spcPct val="20000"/>
              </a:spcBef>
              <a:spcAft>
                <a:spcPct val="0"/>
              </a:spcAft>
              <a:buFont typeface="Arial" pitchFamily="34" charset="0"/>
              <a:buNone/>
              <a:defRPr kumimoji="1" sz="2000" kern="1200">
                <a:solidFill>
                  <a:schemeClr val="tx1"/>
                </a:solidFill>
                <a:latin typeface="+mn-ea"/>
                <a:ea typeface="+mn-ea"/>
                <a:cs typeface="Arial"/>
              </a:defRPr>
            </a:lvl1pPr>
            <a:lvl2pPr marL="910105" indent="-300545"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2pPr>
            <a:lvl3pPr marL="1454051" indent="-234935"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3pPr>
            <a:lvl4pPr marL="2059377" indent="-230703"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4pPr>
            <a:lvl5pPr marL="2666818" indent="-228585"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a:lstStyle>
          <a:p>
            <a:pPr marL="285750" lvl="0" indent="-285750">
              <a:buFont typeface="Arial" panose="020B0604020202020204" pitchFamily="34" charset="0"/>
              <a:buChar char="•"/>
              <a:defRPr/>
            </a:pPr>
            <a:r>
              <a:rPr lang="en-US" altLang="ja-JP" sz="1400" b="1" dirty="0" smtClean="0">
                <a:solidFill>
                  <a:srgbClr val="000000">
                    <a:lumMod val="85000"/>
                    <a:lumOff val="15000"/>
                  </a:srgbClr>
                </a:solidFill>
              </a:rPr>
              <a:t>EU</a:t>
            </a:r>
            <a:r>
              <a:rPr lang="ja-JP" altLang="en-US" sz="1400" b="1" dirty="0">
                <a:solidFill>
                  <a:srgbClr val="000000">
                    <a:lumMod val="85000"/>
                    <a:lumOff val="15000"/>
                  </a:srgbClr>
                </a:solidFill>
              </a:rPr>
              <a:t>の</a:t>
            </a:r>
            <a:r>
              <a:rPr lang="en-US" altLang="ja-JP" sz="1400" b="1" dirty="0">
                <a:solidFill>
                  <a:srgbClr val="000000">
                    <a:lumMod val="85000"/>
                    <a:lumOff val="15000"/>
                  </a:srgbClr>
                </a:solidFill>
              </a:rPr>
              <a:t>EUDIW</a:t>
            </a:r>
            <a:r>
              <a:rPr lang="ja-JP" altLang="en-US" sz="1400" b="1" dirty="0">
                <a:solidFill>
                  <a:srgbClr val="000000">
                    <a:lumMod val="85000"/>
                    <a:lumOff val="15000"/>
                  </a:srgbClr>
                </a:solidFill>
              </a:rPr>
              <a:t>のパイロットプロジェクトにおいては、</a:t>
            </a:r>
            <a:r>
              <a:rPr lang="ja-JP" altLang="en-US" sz="1400" b="1" dirty="0" err="1">
                <a:solidFill>
                  <a:srgbClr val="000000">
                    <a:lumMod val="85000"/>
                    <a:lumOff val="15000"/>
                  </a:srgbClr>
                </a:solidFill>
              </a:rPr>
              <a:t>ｍ</a:t>
            </a:r>
            <a:r>
              <a:rPr lang="en-US" altLang="ja-JP" sz="1400" b="1" dirty="0">
                <a:solidFill>
                  <a:srgbClr val="000000">
                    <a:lumMod val="85000"/>
                    <a:lumOff val="15000"/>
                  </a:srgbClr>
                </a:solidFill>
              </a:rPr>
              <a:t>DL</a:t>
            </a:r>
            <a:r>
              <a:rPr lang="ja-JP" altLang="en-US" sz="1400" b="1" dirty="0" err="1">
                <a:solidFill>
                  <a:srgbClr val="000000">
                    <a:lumMod val="85000"/>
                    <a:lumOff val="15000"/>
                  </a:srgbClr>
                </a:solidFill>
              </a:rPr>
              <a:t>、</a:t>
            </a:r>
            <a:r>
              <a:rPr lang="ja-JP" altLang="en-US" sz="1400" b="1" dirty="0">
                <a:solidFill>
                  <a:srgbClr val="000000">
                    <a:lumMod val="85000"/>
                    <a:lumOff val="15000"/>
                  </a:srgbClr>
                </a:solidFill>
              </a:rPr>
              <a:t>決済、</a:t>
            </a:r>
            <a:r>
              <a:rPr lang="en-US" altLang="ja-JP" sz="1400" b="1" dirty="0" err="1">
                <a:solidFill>
                  <a:srgbClr val="000000">
                    <a:lumMod val="85000"/>
                    <a:lumOff val="15000"/>
                  </a:srgbClr>
                </a:solidFill>
              </a:rPr>
              <a:t>ehealth</a:t>
            </a:r>
            <a:r>
              <a:rPr lang="ja-JP" altLang="en-US" sz="1400" b="1" dirty="0" err="1">
                <a:solidFill>
                  <a:srgbClr val="000000">
                    <a:lumMod val="85000"/>
                    <a:lumOff val="15000"/>
                  </a:srgbClr>
                </a:solidFill>
              </a:rPr>
              <a:t>、</a:t>
            </a:r>
            <a:r>
              <a:rPr lang="ja-JP" altLang="en-US" sz="1400" b="1" dirty="0">
                <a:solidFill>
                  <a:srgbClr val="000000">
                    <a:lumMod val="85000"/>
                    <a:lumOff val="15000"/>
                  </a:srgbClr>
                </a:solidFill>
              </a:rPr>
              <a:t>教育・専門資格といった試験的実装の優先分野を定めている。</a:t>
            </a:r>
            <a:r>
              <a:rPr lang="en-US" altLang="ja-JP" sz="1400" b="1" dirty="0">
                <a:solidFill>
                  <a:srgbClr val="000000">
                    <a:lumMod val="85000"/>
                    <a:lumOff val="15000"/>
                  </a:srgbClr>
                </a:solidFill>
              </a:rPr>
              <a:t>Trusted Web</a:t>
            </a:r>
            <a:r>
              <a:rPr lang="ja-JP" altLang="en-US" sz="1400" b="1" dirty="0">
                <a:solidFill>
                  <a:srgbClr val="000000">
                    <a:lumMod val="85000"/>
                    <a:lumOff val="15000"/>
                  </a:srgbClr>
                </a:solidFill>
              </a:rPr>
              <a:t>においても、実証事業等によるユースケース開発にあたっては、そのビジョン・ミッションとの親和性の高い分野に焦点を絞った開発を行うことによって、リソースの節用を図り費用対効果を向上させることができると</a:t>
            </a:r>
            <a:r>
              <a:rPr lang="ja-JP" altLang="en-US" sz="1400" b="1" dirty="0" smtClean="0">
                <a:solidFill>
                  <a:srgbClr val="000000">
                    <a:lumMod val="85000"/>
                    <a:lumOff val="15000"/>
                  </a:srgbClr>
                </a:solidFill>
              </a:rPr>
              <a:t>思われる</a:t>
            </a:r>
            <a:r>
              <a:rPr lang="en-US" altLang="ja-JP" sz="1400" b="1" dirty="0" smtClean="0">
                <a:solidFill>
                  <a:srgbClr val="000000">
                    <a:lumMod val="85000"/>
                    <a:lumOff val="15000"/>
                  </a:srgbClr>
                </a:solidFill>
              </a:rPr>
              <a:t/>
            </a:r>
            <a:br>
              <a:rPr lang="en-US" altLang="ja-JP" sz="1400" b="1" dirty="0" smtClean="0">
                <a:solidFill>
                  <a:srgbClr val="000000">
                    <a:lumMod val="85000"/>
                    <a:lumOff val="15000"/>
                  </a:srgbClr>
                </a:solidFill>
              </a:rPr>
            </a:br>
            <a:r>
              <a:rPr lang="ja-JP" altLang="en-US" sz="1400" b="1" dirty="0" smtClean="0">
                <a:solidFill>
                  <a:srgbClr val="000000">
                    <a:lumMod val="85000"/>
                    <a:lumOff val="15000"/>
                  </a:srgbClr>
                </a:solidFill>
              </a:rPr>
              <a:t>本調査</a:t>
            </a:r>
            <a:r>
              <a:rPr lang="ja-JP" altLang="en-US" sz="1400" b="1" dirty="0">
                <a:solidFill>
                  <a:srgbClr val="000000">
                    <a:lumMod val="85000"/>
                    <a:lumOff val="15000"/>
                  </a:srgbClr>
                </a:solidFill>
              </a:rPr>
              <a:t>では</a:t>
            </a:r>
            <a:r>
              <a:rPr lang="en-US" altLang="ja-JP" sz="1400" b="1" dirty="0">
                <a:solidFill>
                  <a:srgbClr val="000000">
                    <a:lumMod val="85000"/>
                    <a:lumOff val="15000"/>
                  </a:srgbClr>
                </a:solidFill>
              </a:rPr>
              <a:t>SSI</a:t>
            </a:r>
            <a:r>
              <a:rPr lang="ja-JP" altLang="en-US" sz="1400" b="1" dirty="0">
                <a:solidFill>
                  <a:srgbClr val="000000">
                    <a:lumMod val="85000"/>
                    <a:lumOff val="15000"/>
                  </a:srgbClr>
                </a:solidFill>
              </a:rPr>
              <a:t>／</a:t>
            </a:r>
            <a:r>
              <a:rPr lang="en-US" altLang="ja-JP" sz="1400" b="1" dirty="0">
                <a:solidFill>
                  <a:srgbClr val="000000">
                    <a:lumMod val="85000"/>
                    <a:lumOff val="15000"/>
                  </a:srgbClr>
                </a:solidFill>
              </a:rPr>
              <a:t>DID</a:t>
            </a:r>
            <a:r>
              <a:rPr lang="ja-JP" altLang="en-US" sz="1400" b="1" dirty="0">
                <a:solidFill>
                  <a:srgbClr val="000000">
                    <a:lumMod val="85000"/>
                    <a:lumOff val="15000"/>
                  </a:srgbClr>
                </a:solidFill>
              </a:rPr>
              <a:t>のユースケース分野としては金融、医療、行政などが比較的多く見られ、以下のような理由から</a:t>
            </a:r>
            <a:r>
              <a:rPr lang="en-US" altLang="ja-JP" sz="1400" b="1" dirty="0">
                <a:solidFill>
                  <a:srgbClr val="000000">
                    <a:lumMod val="85000"/>
                    <a:lumOff val="15000"/>
                  </a:srgbClr>
                </a:solidFill>
              </a:rPr>
              <a:t>SSI</a:t>
            </a:r>
            <a:r>
              <a:rPr lang="ja-JP" altLang="en-US" sz="1400" b="1" dirty="0">
                <a:solidFill>
                  <a:srgbClr val="000000">
                    <a:lumMod val="85000"/>
                    <a:lumOff val="15000"/>
                  </a:srgbClr>
                </a:solidFill>
              </a:rPr>
              <a:t>／</a:t>
            </a:r>
            <a:r>
              <a:rPr lang="en-US" altLang="ja-JP" sz="1400" b="1" dirty="0">
                <a:solidFill>
                  <a:srgbClr val="000000">
                    <a:lumMod val="85000"/>
                    <a:lumOff val="15000"/>
                  </a:srgbClr>
                </a:solidFill>
              </a:rPr>
              <a:t>DID</a:t>
            </a:r>
            <a:r>
              <a:rPr lang="ja-JP" altLang="en-US" sz="1400" b="1" dirty="0">
                <a:solidFill>
                  <a:srgbClr val="000000">
                    <a:lumMod val="85000"/>
                    <a:lumOff val="15000"/>
                  </a:srgbClr>
                </a:solidFill>
              </a:rPr>
              <a:t>との親和性が高いものと想定</a:t>
            </a:r>
            <a:r>
              <a:rPr lang="ja-JP" altLang="en-US" sz="1400" b="1" dirty="0" smtClean="0">
                <a:solidFill>
                  <a:srgbClr val="000000">
                    <a:lumMod val="85000"/>
                    <a:lumOff val="15000"/>
                  </a:srgbClr>
                </a:solidFill>
              </a:rPr>
              <a:t>される</a:t>
            </a:r>
            <a:endParaRPr lang="en-US" altLang="ja-JP" sz="1400" b="1" dirty="0" smtClean="0">
              <a:solidFill>
                <a:srgbClr val="000000">
                  <a:lumMod val="85000"/>
                  <a:lumOff val="15000"/>
                </a:srgbClr>
              </a:solidFill>
            </a:endParaRPr>
          </a:p>
          <a:p>
            <a:pPr marL="541338" lvl="0" indent="-285750">
              <a:buFont typeface="Wingdings" panose="05000000000000000000" pitchFamily="2" charset="2"/>
              <a:buChar char="ü"/>
              <a:defRPr/>
            </a:pPr>
            <a:r>
              <a:rPr lang="ja-JP" altLang="en-US" sz="1400" b="1" dirty="0" smtClean="0">
                <a:solidFill>
                  <a:srgbClr val="000000">
                    <a:lumMod val="85000"/>
                    <a:lumOff val="15000"/>
                  </a:srgbClr>
                </a:solidFill>
              </a:rPr>
              <a:t>金融</a:t>
            </a:r>
            <a:r>
              <a:rPr lang="ja-JP" altLang="en-US" sz="1400" b="1" dirty="0">
                <a:solidFill>
                  <a:srgbClr val="000000">
                    <a:lumMod val="85000"/>
                    <a:lumOff val="15000"/>
                  </a:srgbClr>
                </a:solidFill>
              </a:rPr>
              <a:t>分野においては、口座登録・金融取引における本人確認（</a:t>
            </a:r>
            <a:r>
              <a:rPr lang="en-US" altLang="ja-JP" sz="1400" b="1" dirty="0">
                <a:solidFill>
                  <a:srgbClr val="000000">
                    <a:lumMod val="85000"/>
                    <a:lumOff val="15000"/>
                  </a:srgbClr>
                </a:solidFill>
              </a:rPr>
              <a:t>KYC</a:t>
            </a:r>
            <a:r>
              <a:rPr lang="ja-JP" altLang="en-US" sz="1400" b="1" dirty="0">
                <a:solidFill>
                  <a:srgbClr val="000000">
                    <a:lumMod val="85000"/>
                    <a:lumOff val="15000"/>
                  </a:srgbClr>
                </a:solidFill>
              </a:rPr>
              <a:t>）が重視されており、コストを要している。そのため、特定の</a:t>
            </a:r>
            <a:r>
              <a:rPr lang="en-US" altLang="ja-JP" sz="1400" b="1" dirty="0" err="1">
                <a:solidFill>
                  <a:srgbClr val="000000">
                    <a:lumMod val="85000"/>
                    <a:lumOff val="15000"/>
                  </a:srgbClr>
                </a:solidFill>
              </a:rPr>
              <a:t>IdP</a:t>
            </a:r>
            <a:r>
              <a:rPr lang="ja-JP" altLang="en-US" sz="1400" b="1" dirty="0" err="1">
                <a:solidFill>
                  <a:srgbClr val="000000">
                    <a:lumMod val="85000"/>
                    <a:lumOff val="15000"/>
                  </a:srgbClr>
                </a:solidFill>
              </a:rPr>
              <a:t>を介</a:t>
            </a:r>
            <a:r>
              <a:rPr lang="ja-JP" altLang="en-US" sz="1400" b="1" dirty="0">
                <a:solidFill>
                  <a:srgbClr val="000000">
                    <a:lumMod val="85000"/>
                    <a:lumOff val="15000"/>
                  </a:srgbClr>
                </a:solidFill>
              </a:rPr>
              <a:t>在せずユーザーが</a:t>
            </a:r>
            <a:r>
              <a:rPr lang="en-US" altLang="ja-JP" sz="1400" b="1" dirty="0">
                <a:solidFill>
                  <a:srgbClr val="000000">
                    <a:lumMod val="85000"/>
                    <a:lumOff val="15000"/>
                  </a:srgbClr>
                </a:solidFill>
              </a:rPr>
              <a:t>ID</a:t>
            </a:r>
            <a:r>
              <a:rPr lang="ja-JP" altLang="en-US" sz="1400" b="1" dirty="0">
                <a:solidFill>
                  <a:srgbClr val="000000">
                    <a:lumMod val="85000"/>
                    <a:lumOff val="15000"/>
                  </a:srgbClr>
                </a:solidFill>
              </a:rPr>
              <a:t>情報を提示・検証できる</a:t>
            </a:r>
            <a:r>
              <a:rPr lang="en-US" altLang="ja-JP" sz="1400" b="1" dirty="0">
                <a:solidFill>
                  <a:srgbClr val="000000">
                    <a:lumMod val="85000"/>
                    <a:lumOff val="15000"/>
                  </a:srgbClr>
                </a:solidFill>
              </a:rPr>
              <a:t>SSI</a:t>
            </a:r>
            <a:r>
              <a:rPr lang="ja-JP" altLang="en-US" sz="1400" b="1" dirty="0">
                <a:solidFill>
                  <a:srgbClr val="000000">
                    <a:lumMod val="85000"/>
                    <a:lumOff val="15000"/>
                  </a:srgbClr>
                </a:solidFill>
              </a:rPr>
              <a:t>／</a:t>
            </a:r>
            <a:r>
              <a:rPr lang="en-US" altLang="ja-JP" sz="1400" b="1" dirty="0">
                <a:solidFill>
                  <a:srgbClr val="000000">
                    <a:lumMod val="85000"/>
                    <a:lumOff val="15000"/>
                  </a:srgbClr>
                </a:solidFill>
              </a:rPr>
              <a:t>DID</a:t>
            </a:r>
            <a:r>
              <a:rPr lang="ja-JP" altLang="en-US" sz="1400" b="1" dirty="0">
                <a:solidFill>
                  <a:srgbClr val="000000">
                    <a:lumMod val="85000"/>
                    <a:lumOff val="15000"/>
                  </a:srgbClr>
                </a:solidFill>
              </a:rPr>
              <a:t>の特性と親和性があると想定される</a:t>
            </a:r>
          </a:p>
          <a:p>
            <a:pPr marL="541338" lvl="0" indent="-285750">
              <a:buFont typeface="Wingdings" panose="05000000000000000000" pitchFamily="2" charset="2"/>
              <a:buChar char="ü"/>
              <a:defRPr/>
            </a:pPr>
            <a:r>
              <a:rPr lang="ja-JP" altLang="en-US" sz="1400" b="1" dirty="0" smtClean="0">
                <a:solidFill>
                  <a:srgbClr val="000000">
                    <a:lumMod val="85000"/>
                    <a:lumOff val="15000"/>
                  </a:srgbClr>
                </a:solidFill>
              </a:rPr>
              <a:t>医療</a:t>
            </a:r>
            <a:r>
              <a:rPr lang="ja-JP" altLang="en-US" sz="1400" b="1" dirty="0">
                <a:solidFill>
                  <a:srgbClr val="000000">
                    <a:lumMod val="85000"/>
                    <a:lumOff val="15000"/>
                  </a:srgbClr>
                </a:solidFill>
              </a:rPr>
              <a:t>分野においては健康情報など秘匿性の高い個人情報が扱われることが多く、プライバシーなどの面から、ユーザーによる主体的な</a:t>
            </a:r>
            <a:r>
              <a:rPr lang="en-US" altLang="ja-JP" sz="1400" b="1" dirty="0">
                <a:solidFill>
                  <a:srgbClr val="000000">
                    <a:lumMod val="85000"/>
                    <a:lumOff val="15000"/>
                  </a:srgbClr>
                </a:solidFill>
              </a:rPr>
              <a:t>ID</a:t>
            </a:r>
            <a:r>
              <a:rPr lang="ja-JP" altLang="en-US" sz="1400" b="1" dirty="0">
                <a:solidFill>
                  <a:srgbClr val="000000">
                    <a:lumMod val="85000"/>
                    <a:lumOff val="15000"/>
                  </a:srgbClr>
                </a:solidFill>
              </a:rPr>
              <a:t>情報管理を可能にする</a:t>
            </a:r>
            <a:r>
              <a:rPr lang="en-US" altLang="ja-JP" sz="1400" b="1" dirty="0">
                <a:solidFill>
                  <a:srgbClr val="000000">
                    <a:lumMod val="85000"/>
                    <a:lumOff val="15000"/>
                  </a:srgbClr>
                </a:solidFill>
              </a:rPr>
              <a:t>SSI</a:t>
            </a:r>
            <a:r>
              <a:rPr lang="ja-JP" altLang="en-US" sz="1400" b="1" dirty="0">
                <a:solidFill>
                  <a:srgbClr val="000000">
                    <a:lumMod val="85000"/>
                    <a:lumOff val="15000"/>
                  </a:srgbClr>
                </a:solidFill>
              </a:rPr>
              <a:t>／</a:t>
            </a:r>
            <a:r>
              <a:rPr lang="en-US" altLang="ja-JP" sz="1400" b="1" dirty="0">
                <a:solidFill>
                  <a:srgbClr val="000000">
                    <a:lumMod val="85000"/>
                    <a:lumOff val="15000"/>
                  </a:srgbClr>
                </a:solidFill>
              </a:rPr>
              <a:t>DID</a:t>
            </a:r>
            <a:r>
              <a:rPr lang="ja-JP" altLang="en-US" sz="1400" b="1" dirty="0">
                <a:solidFill>
                  <a:srgbClr val="000000">
                    <a:lumMod val="85000"/>
                    <a:lumOff val="15000"/>
                  </a:srgbClr>
                </a:solidFill>
              </a:rPr>
              <a:t>との親和性があると想定される</a:t>
            </a:r>
          </a:p>
          <a:p>
            <a:pPr lvl="0">
              <a:defRPr/>
            </a:pPr>
            <a:endParaRPr lang="en-US" altLang="ja-JP" sz="1400" b="1" dirty="0">
              <a:solidFill>
                <a:srgbClr val="000000">
                  <a:lumMod val="85000"/>
                  <a:lumOff val="15000"/>
                </a:srgbClr>
              </a:solidFill>
            </a:endParaRPr>
          </a:p>
          <a:p>
            <a:pPr marL="285750" lvl="0" indent="-285750">
              <a:buFont typeface="Arial" panose="020B0604020202020204" pitchFamily="34" charset="0"/>
              <a:buChar char="•"/>
              <a:defRPr/>
            </a:pPr>
            <a:r>
              <a:rPr lang="ja-JP" altLang="en-US" sz="1400" b="1" dirty="0" smtClean="0">
                <a:solidFill>
                  <a:srgbClr val="000000">
                    <a:lumMod val="85000"/>
                    <a:lumOff val="15000"/>
                  </a:srgbClr>
                </a:solidFill>
              </a:rPr>
              <a:t>ドイツ</a:t>
            </a:r>
            <a:r>
              <a:rPr lang="ja-JP" altLang="en-US" sz="1400" b="1" dirty="0">
                <a:solidFill>
                  <a:srgbClr val="000000">
                    <a:lumMod val="85000"/>
                    <a:lumOff val="15000"/>
                  </a:srgbClr>
                </a:solidFill>
              </a:rPr>
              <a:t>の</a:t>
            </a:r>
            <a:r>
              <a:rPr lang="en-US" altLang="ja-JP" sz="1400" b="1" dirty="0">
                <a:solidFill>
                  <a:srgbClr val="000000">
                    <a:lumMod val="85000"/>
                    <a:lumOff val="15000"/>
                  </a:srgbClr>
                </a:solidFill>
              </a:rPr>
              <a:t>SSI</a:t>
            </a:r>
            <a:r>
              <a:rPr lang="ja-JP" altLang="en-US" sz="1400" b="1" dirty="0">
                <a:solidFill>
                  <a:srgbClr val="000000">
                    <a:lumMod val="85000"/>
                    <a:lumOff val="15000"/>
                  </a:srgbClr>
                </a:solidFill>
              </a:rPr>
              <a:t>ショーケースプロジェクトにおいては、各プロジェクトでパートナー都市・大学・企業等を定めて連携し、またカナダのオンタリオ州・</a:t>
            </a:r>
            <a:r>
              <a:rPr lang="en-US" altLang="ja-JP" sz="1400" b="1" dirty="0">
                <a:solidFill>
                  <a:srgbClr val="000000">
                    <a:lumMod val="85000"/>
                    <a:lumOff val="15000"/>
                  </a:srgbClr>
                </a:solidFill>
              </a:rPr>
              <a:t>BC</a:t>
            </a:r>
            <a:r>
              <a:rPr lang="ja-JP" altLang="en-US" sz="1400" b="1" dirty="0">
                <a:solidFill>
                  <a:srgbClr val="000000">
                    <a:lumMod val="85000"/>
                    <a:lumOff val="15000"/>
                  </a:srgbClr>
                </a:solidFill>
              </a:rPr>
              <a:t>州などで州政府単位の</a:t>
            </a:r>
            <a:r>
              <a:rPr lang="en-US" altLang="ja-JP" sz="1400" b="1" dirty="0">
                <a:solidFill>
                  <a:srgbClr val="000000">
                    <a:lumMod val="85000"/>
                    <a:lumOff val="15000"/>
                  </a:srgbClr>
                </a:solidFill>
              </a:rPr>
              <a:t>SSI</a:t>
            </a:r>
            <a:r>
              <a:rPr lang="ja-JP" altLang="en-US" sz="1400" b="1" dirty="0">
                <a:solidFill>
                  <a:srgbClr val="000000">
                    <a:lumMod val="85000"/>
                    <a:lumOff val="15000"/>
                  </a:srgbClr>
                </a:solidFill>
              </a:rPr>
              <a:t>／</a:t>
            </a:r>
            <a:r>
              <a:rPr lang="en-US" altLang="ja-JP" sz="1400" b="1" dirty="0">
                <a:solidFill>
                  <a:srgbClr val="000000">
                    <a:lumMod val="85000"/>
                    <a:lumOff val="15000"/>
                  </a:srgbClr>
                </a:solidFill>
              </a:rPr>
              <a:t>DID</a:t>
            </a:r>
            <a:r>
              <a:rPr lang="ja-JP" altLang="en-US" sz="1400" b="1" dirty="0">
                <a:solidFill>
                  <a:srgbClr val="000000">
                    <a:lumMod val="85000"/>
                    <a:lumOff val="15000"/>
                  </a:srgbClr>
                </a:solidFill>
              </a:rPr>
              <a:t>実装が見られる他、米国も</a:t>
            </a:r>
            <a:r>
              <a:rPr lang="ja-JP" altLang="en-US" sz="1400" b="1" dirty="0" err="1">
                <a:solidFill>
                  <a:srgbClr val="000000">
                    <a:lumMod val="85000"/>
                    <a:lumOff val="15000"/>
                  </a:srgbClr>
                </a:solidFill>
              </a:rPr>
              <a:t>ｍ</a:t>
            </a:r>
            <a:r>
              <a:rPr lang="en-US" altLang="ja-JP" sz="1400" b="1" dirty="0">
                <a:solidFill>
                  <a:srgbClr val="000000">
                    <a:lumMod val="85000"/>
                    <a:lumOff val="15000"/>
                  </a:srgbClr>
                </a:solidFill>
              </a:rPr>
              <a:t>DL</a:t>
            </a:r>
            <a:r>
              <a:rPr lang="ja-JP" altLang="en-US" sz="1400" b="1" dirty="0">
                <a:solidFill>
                  <a:srgbClr val="000000">
                    <a:lumMod val="85000"/>
                    <a:lumOff val="15000"/>
                  </a:srgbClr>
                </a:solidFill>
              </a:rPr>
              <a:t>の試験導入を各州政府が行って</a:t>
            </a:r>
            <a:r>
              <a:rPr lang="ja-JP" altLang="en-US" sz="1400" b="1" dirty="0" smtClean="0">
                <a:solidFill>
                  <a:srgbClr val="000000">
                    <a:lumMod val="85000"/>
                    <a:lumOff val="15000"/>
                  </a:srgbClr>
                </a:solidFill>
              </a:rPr>
              <a:t>いる</a:t>
            </a:r>
            <a:r>
              <a:rPr lang="en-US" altLang="ja-JP" sz="1400" b="1" dirty="0">
                <a:solidFill>
                  <a:srgbClr val="000000">
                    <a:lumMod val="85000"/>
                    <a:lumOff val="15000"/>
                  </a:srgbClr>
                </a:solidFill>
              </a:rPr>
              <a:t/>
            </a:r>
            <a:br>
              <a:rPr lang="en-US" altLang="ja-JP" sz="1400" b="1" dirty="0">
                <a:solidFill>
                  <a:srgbClr val="000000">
                    <a:lumMod val="85000"/>
                    <a:lumOff val="15000"/>
                  </a:srgbClr>
                </a:solidFill>
              </a:rPr>
            </a:br>
            <a:r>
              <a:rPr lang="en-US" altLang="ja-JP" sz="1400" b="1" dirty="0" smtClean="0">
                <a:solidFill>
                  <a:srgbClr val="000000">
                    <a:lumMod val="85000"/>
                    <a:lumOff val="15000"/>
                  </a:srgbClr>
                </a:solidFill>
              </a:rPr>
              <a:t>Trusted </a:t>
            </a:r>
            <a:r>
              <a:rPr lang="en-US" altLang="ja-JP" sz="1400" b="1" dirty="0">
                <a:solidFill>
                  <a:srgbClr val="000000">
                    <a:lumMod val="85000"/>
                    <a:lumOff val="15000"/>
                  </a:srgbClr>
                </a:solidFill>
              </a:rPr>
              <a:t>Web</a:t>
            </a:r>
            <a:r>
              <a:rPr lang="ja-JP" altLang="en-US" sz="1400" b="1" dirty="0">
                <a:solidFill>
                  <a:srgbClr val="000000">
                    <a:lumMod val="85000"/>
                    <a:lumOff val="15000"/>
                  </a:srgbClr>
                </a:solidFill>
              </a:rPr>
              <a:t>においてもユースケース開発の実効性を高めるためには</a:t>
            </a:r>
            <a:r>
              <a:rPr lang="en-US" altLang="ja-JP" sz="1400" b="1" dirty="0">
                <a:solidFill>
                  <a:srgbClr val="000000">
                    <a:lumMod val="85000"/>
                    <a:lumOff val="15000"/>
                  </a:srgbClr>
                </a:solidFill>
              </a:rPr>
              <a:t>Trusted Web</a:t>
            </a:r>
            <a:r>
              <a:rPr lang="ja-JP" altLang="en-US" sz="1400" b="1" dirty="0" err="1">
                <a:solidFill>
                  <a:srgbClr val="000000">
                    <a:lumMod val="85000"/>
                    <a:lumOff val="15000"/>
                  </a:srgbClr>
                </a:solidFill>
              </a:rPr>
              <a:t>の解</a:t>
            </a:r>
            <a:r>
              <a:rPr lang="ja-JP" altLang="en-US" sz="1400" b="1" dirty="0">
                <a:solidFill>
                  <a:srgbClr val="000000">
                    <a:lumMod val="85000"/>
                    <a:lumOff val="15000"/>
                  </a:srgbClr>
                </a:solidFill>
              </a:rPr>
              <a:t>決する課題を明確化する必要がある。そのため例えば地域課題の解決という共通目的のために地方自治体及びその地方の教育機関・企業と連携したプロジェクトを実施することにより、実効性ある個別のユースケースの創出につながると</a:t>
            </a:r>
            <a:r>
              <a:rPr lang="ja-JP" altLang="en-US" sz="1400" b="1" dirty="0" smtClean="0">
                <a:solidFill>
                  <a:srgbClr val="000000">
                    <a:lumMod val="85000"/>
                    <a:lumOff val="15000"/>
                  </a:srgbClr>
                </a:solidFill>
              </a:rPr>
              <a:t>思われることからユースケース</a:t>
            </a:r>
            <a:r>
              <a:rPr lang="ja-JP" altLang="en-US" sz="1400" b="1" dirty="0">
                <a:solidFill>
                  <a:srgbClr val="000000">
                    <a:lumMod val="85000"/>
                    <a:lumOff val="15000"/>
                  </a:srgbClr>
                </a:solidFill>
              </a:rPr>
              <a:t>検討単位の一つとして地方自治体が考えられる</a:t>
            </a:r>
          </a:p>
        </p:txBody>
      </p:sp>
      <p:sp>
        <p:nvSpPr>
          <p:cNvPr id="11" name="正方形/長方形 10"/>
          <p:cNvSpPr/>
          <p:nvPr/>
        </p:nvSpPr>
        <p:spPr>
          <a:xfrm>
            <a:off x="331489" y="1465899"/>
            <a:ext cx="6966778" cy="343948"/>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r>
              <a:rPr kumimoji="1" lang="ja-JP" altLang="en-US" sz="1400" b="1" dirty="0">
                <a:solidFill>
                  <a:schemeClr val="bg1"/>
                </a:solidFill>
                <a:latin typeface="+mn-ea"/>
              </a:rPr>
              <a:t>論点③　</a:t>
            </a:r>
            <a:r>
              <a:rPr lang="ja-JP" altLang="en-US" sz="1400" b="1" dirty="0">
                <a:solidFill>
                  <a:schemeClr val="bg1"/>
                </a:solidFill>
              </a:rPr>
              <a:t>サービス領域・ユースケース：親和性の高いサービス領域・ユースケースモデル等</a:t>
            </a:r>
          </a:p>
        </p:txBody>
      </p:sp>
    </p:spTree>
    <p:extLst>
      <p:ext uri="{BB962C8B-B14F-4D97-AF65-F5344CB8AC3E}">
        <p14:creationId xmlns:p14="http://schemas.microsoft.com/office/powerpoint/2010/main" val="1168031610"/>
      </p:ext>
    </p:extLst>
  </p:cSld>
  <p:clrMapOvr>
    <a:masterClrMapping/>
  </p:clrMapOvr>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タイトル 7"/>
          <p:cNvSpPr>
            <a:spLocks noGrp="1"/>
          </p:cNvSpPr>
          <p:nvPr>
            <p:ph type="title"/>
          </p:nvPr>
        </p:nvSpPr>
        <p:spPr>
          <a:xfrm>
            <a:off x="331490" y="164692"/>
            <a:ext cx="9243021" cy="527458"/>
          </a:xfrm>
        </p:spPr>
        <p:txBody>
          <a:bodyPr>
            <a:normAutofit fontScale="90000"/>
          </a:bodyPr>
          <a:lstStyle/>
          <a:p>
            <a:r>
              <a:rPr lang="en-US" altLang="ja-JP" sz="1100" dirty="0">
                <a:solidFill>
                  <a:srgbClr val="070F26">
                    <a:lumMod val="90000"/>
                    <a:lumOff val="10000"/>
                  </a:srgbClr>
                </a:solidFill>
              </a:rPr>
              <a:t>4.3</a:t>
            </a:r>
            <a:r>
              <a:rPr lang="ja-JP" altLang="en-US" sz="1100" dirty="0">
                <a:solidFill>
                  <a:srgbClr val="070F26">
                    <a:lumMod val="90000"/>
                    <a:lumOff val="10000"/>
                  </a:srgbClr>
                </a:solidFill>
              </a:rPr>
              <a:t>　</a:t>
            </a:r>
            <a:r>
              <a:rPr lang="en-US" altLang="ja-JP" sz="1100" dirty="0">
                <a:solidFill>
                  <a:srgbClr val="070F26">
                    <a:lumMod val="90000"/>
                    <a:lumOff val="10000"/>
                  </a:srgbClr>
                </a:solidFill>
              </a:rPr>
              <a:t>Trusted Web</a:t>
            </a:r>
            <a:r>
              <a:rPr lang="ja-JP" altLang="en-US" sz="1100" dirty="0">
                <a:solidFill>
                  <a:srgbClr val="070F26">
                    <a:lumMod val="90000"/>
                    <a:lumOff val="10000"/>
                  </a:srgbClr>
                </a:solidFill>
              </a:rPr>
              <a:t>との連携可能性、示唆・課題</a:t>
            </a:r>
            <a:r>
              <a:rPr lang="en-US" altLang="ja-JP" sz="1100" dirty="0">
                <a:solidFill>
                  <a:srgbClr val="002060"/>
                </a:solidFill>
              </a:rPr>
              <a:t/>
            </a:r>
            <a:br>
              <a:rPr lang="en-US" altLang="ja-JP" sz="1100" dirty="0">
                <a:solidFill>
                  <a:srgbClr val="002060"/>
                </a:solidFill>
              </a:rPr>
            </a:br>
            <a:r>
              <a:rPr lang="en-US" altLang="ja-JP" sz="2000" dirty="0" smtClean="0">
                <a:solidFill>
                  <a:srgbClr val="002060"/>
                </a:solidFill>
              </a:rPr>
              <a:t>Trusted </a:t>
            </a:r>
            <a:r>
              <a:rPr lang="en-US" altLang="ja-JP" sz="2000" dirty="0">
                <a:solidFill>
                  <a:srgbClr val="002060"/>
                </a:solidFill>
              </a:rPr>
              <a:t>Web</a:t>
            </a:r>
            <a:r>
              <a:rPr lang="ja-JP" altLang="en-US" sz="2000" dirty="0">
                <a:solidFill>
                  <a:srgbClr val="002060"/>
                </a:solidFill>
              </a:rPr>
              <a:t>との連携可能性、示唆・課題</a:t>
            </a:r>
            <a:r>
              <a:rPr lang="en-US" altLang="ja-JP" dirty="0">
                <a:solidFill>
                  <a:srgbClr val="002060"/>
                </a:solidFill>
              </a:rPr>
              <a:t/>
            </a:r>
            <a:br>
              <a:rPr lang="en-US" altLang="ja-JP" dirty="0">
                <a:solidFill>
                  <a:srgbClr val="002060"/>
                </a:solidFill>
              </a:rPr>
            </a:br>
            <a:endParaRPr lang="ja-JP" altLang="en-US" sz="1800" b="1" spc="0" dirty="0">
              <a:solidFill>
                <a:schemeClr val="accent1">
                  <a:lumMod val="50000"/>
                </a:schemeClr>
              </a:solidFill>
            </a:endParaRPr>
          </a:p>
        </p:txBody>
      </p:sp>
      <p:sp>
        <p:nvSpPr>
          <p:cNvPr id="10" name="コンテンツ プレースホルダー 1"/>
          <p:cNvSpPr txBox="1">
            <a:spLocks/>
          </p:cNvSpPr>
          <p:nvPr/>
        </p:nvSpPr>
        <p:spPr>
          <a:xfrm>
            <a:off x="337809" y="608764"/>
            <a:ext cx="9483523" cy="695104"/>
          </a:xfrm>
          <a:prstGeom prst="rect">
            <a:avLst/>
          </a:prstGeom>
          <a:ln>
            <a:noFill/>
          </a:ln>
        </p:spPr>
        <p:txBody>
          <a:bodyPr/>
          <a:lstStyle>
            <a:lvl1pPr marL="0" indent="0" algn="l" defTabSz="609559" rtl="0" eaLnBrk="1" fontAlgn="base" hangingPunct="1">
              <a:spcBef>
                <a:spcPct val="20000"/>
              </a:spcBef>
              <a:spcAft>
                <a:spcPct val="0"/>
              </a:spcAft>
              <a:buFont typeface="Arial" pitchFamily="34" charset="0"/>
              <a:buNone/>
              <a:defRPr kumimoji="1" sz="2000" kern="1200">
                <a:solidFill>
                  <a:schemeClr val="tx1"/>
                </a:solidFill>
                <a:latin typeface="+mn-ea"/>
                <a:ea typeface="+mn-ea"/>
                <a:cs typeface="Arial"/>
              </a:defRPr>
            </a:lvl1pPr>
            <a:lvl2pPr marL="910105" indent="-300545"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2pPr>
            <a:lvl3pPr marL="1454051" indent="-234935"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3pPr>
            <a:lvl4pPr marL="2059377" indent="-230703"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4pPr>
            <a:lvl5pPr marL="2666818" indent="-228585"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a:lstStyle>
          <a:p>
            <a:pPr lvl="0">
              <a:defRPr/>
            </a:pPr>
            <a:r>
              <a:rPr kumimoji="1" lang="ja-JP" altLang="en-US" sz="1600" b="1" i="0" u="none" strike="noStrike" kern="1200" cap="none" spc="0" normalizeH="0" noProof="0" dirty="0">
                <a:ln>
                  <a:noFill/>
                </a:ln>
                <a:solidFill>
                  <a:srgbClr val="000000">
                    <a:lumMod val="85000"/>
                    <a:lumOff val="15000"/>
                  </a:srgbClr>
                </a:solidFill>
                <a:effectLst/>
                <a:uLnTx/>
                <a:uFillTx/>
                <a:latin typeface="Meiryo UI"/>
                <a:ea typeface="Meiryo UI"/>
                <a:cs typeface="Arial"/>
              </a:rPr>
              <a:t>各国のデジタル</a:t>
            </a:r>
            <a:r>
              <a:rPr kumimoji="1" lang="en-US" altLang="ja-JP" sz="1600" b="1" i="0" u="none" strike="noStrike" kern="1200" cap="none" spc="0" normalizeH="0" noProof="0" dirty="0">
                <a:ln>
                  <a:noFill/>
                </a:ln>
                <a:solidFill>
                  <a:srgbClr val="000000">
                    <a:lumMod val="85000"/>
                    <a:lumOff val="15000"/>
                  </a:srgbClr>
                </a:solidFill>
                <a:effectLst/>
                <a:uLnTx/>
                <a:uFillTx/>
                <a:latin typeface="Meiryo UI"/>
                <a:ea typeface="Meiryo UI"/>
                <a:cs typeface="Arial"/>
              </a:rPr>
              <a:t>ID</a:t>
            </a:r>
            <a:r>
              <a:rPr kumimoji="1" lang="ja-JP" altLang="en-US" sz="1600" b="1" i="0" u="none" strike="noStrike" kern="1200" cap="none" spc="0" normalizeH="0" noProof="0" dirty="0">
                <a:ln>
                  <a:noFill/>
                </a:ln>
                <a:solidFill>
                  <a:srgbClr val="000000">
                    <a:lumMod val="85000"/>
                    <a:lumOff val="15000"/>
                  </a:srgbClr>
                </a:solidFill>
                <a:effectLst/>
                <a:uLnTx/>
                <a:uFillTx/>
                <a:latin typeface="Meiryo UI"/>
                <a:ea typeface="Meiryo UI"/>
                <a:cs typeface="Arial"/>
              </a:rPr>
              <a:t>政策の方向性が</a:t>
            </a:r>
            <a:r>
              <a:rPr kumimoji="1" lang="en-US" altLang="ja-JP" sz="1600" b="1" i="0" u="none" strike="noStrike" kern="1200" cap="none" spc="0" normalizeH="0" noProof="0" dirty="0">
                <a:ln>
                  <a:noFill/>
                </a:ln>
                <a:solidFill>
                  <a:srgbClr val="000000">
                    <a:lumMod val="85000"/>
                    <a:lumOff val="15000"/>
                  </a:srgbClr>
                </a:solidFill>
                <a:effectLst/>
                <a:uLnTx/>
                <a:uFillTx/>
                <a:latin typeface="Meiryo UI"/>
                <a:ea typeface="Meiryo UI"/>
                <a:cs typeface="Arial"/>
              </a:rPr>
              <a:t>SSI</a:t>
            </a:r>
            <a:r>
              <a:rPr kumimoji="1" lang="ja-JP" altLang="en-US" sz="1600" b="1" i="0" u="none" strike="noStrike" kern="1200" cap="none" spc="0" normalizeH="0" noProof="0" dirty="0">
                <a:ln>
                  <a:noFill/>
                </a:ln>
                <a:solidFill>
                  <a:srgbClr val="000000">
                    <a:lumMod val="85000"/>
                    <a:lumOff val="15000"/>
                  </a:srgbClr>
                </a:solidFill>
                <a:effectLst/>
                <a:uLnTx/>
                <a:uFillTx/>
                <a:latin typeface="Meiryo UI"/>
                <a:ea typeface="Meiryo UI"/>
                <a:cs typeface="Arial"/>
              </a:rPr>
              <a:t>／</a:t>
            </a:r>
            <a:r>
              <a:rPr kumimoji="1" lang="en-US" altLang="ja-JP" sz="1600" b="1" i="0" u="none" strike="noStrike" kern="1200" cap="none" spc="0" normalizeH="0" noProof="0" dirty="0">
                <a:ln>
                  <a:noFill/>
                </a:ln>
                <a:solidFill>
                  <a:srgbClr val="000000">
                    <a:lumMod val="85000"/>
                    <a:lumOff val="15000"/>
                  </a:srgbClr>
                </a:solidFill>
                <a:effectLst/>
                <a:uLnTx/>
                <a:uFillTx/>
                <a:latin typeface="Meiryo UI"/>
                <a:ea typeface="Meiryo UI"/>
                <a:cs typeface="Arial"/>
              </a:rPr>
              <a:t>DID</a:t>
            </a:r>
            <a:r>
              <a:rPr kumimoji="1" lang="ja-JP" altLang="en-US" sz="1600" b="1" i="0" u="none" strike="noStrike" kern="1200" cap="none" spc="0" normalizeH="0" noProof="0" dirty="0">
                <a:ln>
                  <a:noFill/>
                </a:ln>
                <a:solidFill>
                  <a:srgbClr val="000000">
                    <a:lumMod val="85000"/>
                    <a:lumOff val="15000"/>
                  </a:srgbClr>
                </a:solidFill>
                <a:effectLst/>
                <a:uLnTx/>
                <a:uFillTx/>
                <a:latin typeface="Meiryo UI"/>
                <a:ea typeface="Meiryo UI"/>
                <a:cs typeface="Arial"/>
              </a:rPr>
              <a:t>の取り組みに及ぼしている影響、及び個別の調査テーマの取り組み状況から</a:t>
            </a:r>
            <a:r>
              <a:rPr kumimoji="1" lang="en-US" altLang="ja-JP" sz="1600" b="1" i="0" u="none" strike="noStrike" kern="1200" cap="none" spc="0" normalizeH="0" noProof="0" dirty="0">
                <a:ln>
                  <a:noFill/>
                </a:ln>
                <a:solidFill>
                  <a:srgbClr val="000000">
                    <a:lumMod val="85000"/>
                    <a:lumOff val="15000"/>
                  </a:srgbClr>
                </a:solidFill>
                <a:effectLst/>
                <a:uLnTx/>
                <a:uFillTx/>
                <a:latin typeface="Meiryo UI"/>
                <a:ea typeface="Meiryo UI"/>
                <a:cs typeface="Arial"/>
              </a:rPr>
              <a:t>Trusted Web</a:t>
            </a:r>
            <a:r>
              <a:rPr lang="ja-JP" altLang="en-US" sz="1600" b="1" noProof="0" dirty="0">
                <a:solidFill>
                  <a:srgbClr val="000000">
                    <a:lumMod val="85000"/>
                    <a:lumOff val="15000"/>
                  </a:srgbClr>
                </a:solidFill>
                <a:latin typeface="Meiryo UI"/>
                <a:ea typeface="Meiryo UI"/>
              </a:rPr>
              <a:t>の各論点について</a:t>
            </a:r>
            <a:r>
              <a:rPr lang="ja-JP" altLang="en-US" sz="1600" b="1" dirty="0">
                <a:solidFill>
                  <a:srgbClr val="000000">
                    <a:lumMod val="85000"/>
                    <a:lumOff val="15000"/>
                  </a:srgbClr>
                </a:solidFill>
                <a:latin typeface="Meiryo UI"/>
                <a:ea typeface="Meiryo UI"/>
              </a:rPr>
              <a:t>以下のような連携可能性、示唆・課題が得られた</a:t>
            </a:r>
            <a:r>
              <a:rPr kumimoji="1" lang="en-US" altLang="ja-JP" sz="1600" b="1" i="0" u="none" strike="noStrike" kern="1200" cap="none" spc="0" normalizeH="0" noProof="0" dirty="0">
                <a:ln>
                  <a:noFill/>
                </a:ln>
                <a:solidFill>
                  <a:srgbClr val="000000">
                    <a:lumMod val="85000"/>
                    <a:lumOff val="15000"/>
                  </a:srgbClr>
                </a:solidFill>
                <a:effectLst/>
                <a:uLnTx/>
                <a:uFillTx/>
                <a:latin typeface="Meiryo UI"/>
                <a:ea typeface="Meiryo UI"/>
                <a:cs typeface="Arial"/>
              </a:rPr>
              <a:t/>
            </a:r>
            <a:br>
              <a:rPr kumimoji="1" lang="en-US" altLang="ja-JP" sz="1600" b="1" i="0" u="none" strike="noStrike" kern="1200" cap="none" spc="0" normalizeH="0" noProof="0" dirty="0">
                <a:ln>
                  <a:noFill/>
                </a:ln>
                <a:solidFill>
                  <a:srgbClr val="000000">
                    <a:lumMod val="85000"/>
                    <a:lumOff val="15000"/>
                  </a:srgbClr>
                </a:solidFill>
                <a:effectLst/>
                <a:uLnTx/>
                <a:uFillTx/>
                <a:latin typeface="Meiryo UI"/>
                <a:ea typeface="Meiryo UI"/>
                <a:cs typeface="Arial"/>
              </a:rPr>
            </a:br>
            <a:endParaRPr kumimoji="1" lang="en-US" altLang="ja-JP" sz="1600" b="1" i="0" u="none" strike="noStrike" kern="1200" cap="none" spc="0" normalizeH="0" noProof="0" dirty="0">
              <a:ln>
                <a:noFill/>
              </a:ln>
              <a:solidFill>
                <a:srgbClr val="000000">
                  <a:lumMod val="85000"/>
                  <a:lumOff val="15000"/>
                </a:srgbClr>
              </a:solidFill>
              <a:effectLst/>
              <a:uLnTx/>
              <a:uFillTx/>
              <a:latin typeface="Meiryo UI"/>
              <a:ea typeface="Meiryo UI"/>
              <a:cs typeface="Arial"/>
            </a:endParaRPr>
          </a:p>
        </p:txBody>
      </p:sp>
      <p:sp>
        <p:nvSpPr>
          <p:cNvPr id="12" name="コンテンツ プレースホルダー 1"/>
          <p:cNvSpPr txBox="1">
            <a:spLocks/>
          </p:cNvSpPr>
          <p:nvPr/>
        </p:nvSpPr>
        <p:spPr>
          <a:xfrm>
            <a:off x="337809" y="1465899"/>
            <a:ext cx="9236404" cy="4934901"/>
          </a:xfrm>
          <a:prstGeom prst="rect">
            <a:avLst/>
          </a:prstGeom>
          <a:ln w="12700">
            <a:solidFill>
              <a:schemeClr val="accent1"/>
            </a:solidFill>
          </a:ln>
        </p:spPr>
        <p:txBody>
          <a:bodyPr anchor="ctr"/>
          <a:lstStyle>
            <a:lvl1pPr marL="0" indent="0" algn="l" defTabSz="609559" rtl="0" eaLnBrk="1" fontAlgn="base" hangingPunct="1">
              <a:spcBef>
                <a:spcPct val="20000"/>
              </a:spcBef>
              <a:spcAft>
                <a:spcPct val="0"/>
              </a:spcAft>
              <a:buFont typeface="Arial" pitchFamily="34" charset="0"/>
              <a:buNone/>
              <a:defRPr kumimoji="1" sz="2000" kern="1200">
                <a:solidFill>
                  <a:schemeClr val="tx1"/>
                </a:solidFill>
                <a:latin typeface="+mn-ea"/>
                <a:ea typeface="+mn-ea"/>
                <a:cs typeface="Arial"/>
              </a:defRPr>
            </a:lvl1pPr>
            <a:lvl2pPr marL="910105" indent="-300545"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2pPr>
            <a:lvl3pPr marL="1454051" indent="-234935"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3pPr>
            <a:lvl4pPr marL="2059377" indent="-230703"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4pPr>
            <a:lvl5pPr marL="2666818" indent="-228585"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a:lstStyle>
          <a:p>
            <a:pPr marL="285750" lvl="0" indent="-285750">
              <a:buFont typeface="Arial" panose="020B0604020202020204" pitchFamily="34" charset="0"/>
              <a:buChar char="•"/>
              <a:defRPr/>
            </a:pPr>
            <a:r>
              <a:rPr lang="en-US" altLang="ja-JP" sz="1400" b="1" dirty="0" smtClean="0">
                <a:solidFill>
                  <a:srgbClr val="000000">
                    <a:lumMod val="85000"/>
                    <a:lumOff val="15000"/>
                  </a:srgbClr>
                </a:solidFill>
              </a:rPr>
              <a:t>Trusted </a:t>
            </a:r>
            <a:r>
              <a:rPr lang="en-US" altLang="ja-JP" sz="1400" b="1" dirty="0">
                <a:solidFill>
                  <a:srgbClr val="000000">
                    <a:lumMod val="85000"/>
                    <a:lumOff val="15000"/>
                  </a:srgbClr>
                </a:solidFill>
              </a:rPr>
              <a:t>Web</a:t>
            </a:r>
            <a:r>
              <a:rPr lang="ja-JP" altLang="en-US" sz="1400" b="1" dirty="0">
                <a:solidFill>
                  <a:srgbClr val="000000">
                    <a:lumMod val="85000"/>
                    <a:lumOff val="15000"/>
                  </a:srgbClr>
                </a:solidFill>
              </a:rPr>
              <a:t>ホワイトペーパーやユースケース調査結果のとおり、ブロックチェーンは自己主権・分散型アイデンティティ管理の実装・ユースケース開発において、検証可能なレジストリとしての役割を果たす可能性がある。実際、</a:t>
            </a:r>
            <a:r>
              <a:rPr lang="en-US" altLang="ja-JP" sz="1400" b="1" dirty="0">
                <a:solidFill>
                  <a:srgbClr val="000000">
                    <a:lumMod val="85000"/>
                    <a:lumOff val="15000"/>
                  </a:srgbClr>
                </a:solidFill>
              </a:rPr>
              <a:t>EU</a:t>
            </a:r>
            <a:r>
              <a:rPr lang="ja-JP" altLang="en-US" sz="1400" b="1" dirty="0">
                <a:solidFill>
                  <a:srgbClr val="000000">
                    <a:lumMod val="85000"/>
                    <a:lumOff val="15000"/>
                  </a:srgbClr>
                </a:solidFill>
              </a:rPr>
              <a:t>においては</a:t>
            </a:r>
            <a:r>
              <a:rPr lang="en-US" altLang="ja-JP" sz="1400" b="1" dirty="0">
                <a:solidFill>
                  <a:srgbClr val="000000">
                    <a:lumMod val="85000"/>
                    <a:lumOff val="15000"/>
                  </a:srgbClr>
                </a:solidFill>
              </a:rPr>
              <a:t>EBSI</a:t>
            </a:r>
            <a:r>
              <a:rPr lang="ja-JP" altLang="en-US" sz="1400" b="1" dirty="0">
                <a:solidFill>
                  <a:srgbClr val="000000">
                    <a:lumMod val="85000"/>
                    <a:lumOff val="15000"/>
                  </a:srgbClr>
                </a:solidFill>
              </a:rPr>
              <a:t>のブロックチェーン基盤を検証可能なレジストリとして活用した</a:t>
            </a:r>
            <a:r>
              <a:rPr lang="en-US" altLang="ja-JP" sz="1400" b="1" dirty="0">
                <a:solidFill>
                  <a:srgbClr val="000000">
                    <a:lumMod val="85000"/>
                    <a:lumOff val="15000"/>
                  </a:srgbClr>
                </a:solidFill>
              </a:rPr>
              <a:t>EUDIW</a:t>
            </a:r>
            <a:r>
              <a:rPr lang="ja-JP" altLang="en-US" sz="1400" b="1" dirty="0">
                <a:solidFill>
                  <a:srgbClr val="000000">
                    <a:lumMod val="85000"/>
                    <a:lumOff val="15000"/>
                  </a:srgbClr>
                </a:solidFill>
              </a:rPr>
              <a:t>パイロットプロジェクトが行われて</a:t>
            </a:r>
            <a:r>
              <a:rPr lang="ja-JP" altLang="en-US" sz="1400" b="1" dirty="0" smtClean="0">
                <a:solidFill>
                  <a:srgbClr val="000000">
                    <a:lumMod val="85000"/>
                    <a:lumOff val="15000"/>
                  </a:srgbClr>
                </a:solidFill>
              </a:rPr>
              <a:t>いる</a:t>
            </a:r>
            <a:r>
              <a:rPr lang="en-US" altLang="ja-JP" sz="1400" b="1" dirty="0" smtClean="0">
                <a:solidFill>
                  <a:srgbClr val="000000">
                    <a:lumMod val="85000"/>
                    <a:lumOff val="15000"/>
                  </a:srgbClr>
                </a:solidFill>
              </a:rPr>
              <a:t>Trusted </a:t>
            </a:r>
            <a:r>
              <a:rPr lang="en-US" altLang="ja-JP" sz="1400" b="1" dirty="0">
                <a:solidFill>
                  <a:srgbClr val="000000">
                    <a:lumMod val="85000"/>
                    <a:lumOff val="15000"/>
                  </a:srgbClr>
                </a:solidFill>
              </a:rPr>
              <a:t>Web</a:t>
            </a:r>
            <a:r>
              <a:rPr lang="ja-JP" altLang="en-US" sz="1400" b="1" dirty="0">
                <a:solidFill>
                  <a:srgbClr val="000000">
                    <a:lumMod val="85000"/>
                    <a:lumOff val="15000"/>
                  </a:srgbClr>
                </a:solidFill>
              </a:rPr>
              <a:t>の実装・ユースケース開発においては、基盤となる可能性のあるインフラとして、技術中立的な立場は崩さずブロックチェーンの推進を行う団体等（例：</a:t>
            </a:r>
            <a:r>
              <a:rPr lang="en-US" altLang="ja-JP" sz="1400" b="1" dirty="0">
                <a:solidFill>
                  <a:srgbClr val="000000">
                    <a:lumMod val="85000"/>
                    <a:lumOff val="15000"/>
                  </a:srgbClr>
                </a:solidFill>
              </a:rPr>
              <a:t>BGIN</a:t>
            </a:r>
            <a:r>
              <a:rPr lang="ja-JP" altLang="en-US" sz="1400" b="1" dirty="0">
                <a:solidFill>
                  <a:srgbClr val="000000">
                    <a:lumMod val="85000"/>
                    <a:lumOff val="15000"/>
                  </a:srgbClr>
                </a:solidFill>
              </a:rPr>
              <a:t>）と連携することによりユースケース検討を深化させることができると思われる。連携方法の例としては、</a:t>
            </a:r>
            <a:r>
              <a:rPr lang="en-US" altLang="ja-JP" sz="1400" b="1" dirty="0">
                <a:solidFill>
                  <a:srgbClr val="000000">
                    <a:lumMod val="85000"/>
                    <a:lumOff val="15000"/>
                  </a:srgbClr>
                </a:solidFill>
              </a:rPr>
              <a:t>Trusted Web</a:t>
            </a:r>
            <a:r>
              <a:rPr lang="ja-JP" altLang="en-US" sz="1400" b="1" dirty="0">
                <a:solidFill>
                  <a:srgbClr val="000000">
                    <a:lumMod val="85000"/>
                    <a:lumOff val="15000"/>
                  </a:srgbClr>
                </a:solidFill>
              </a:rPr>
              <a:t>において産業分野別のガバナンスが論点として議論されていることから、</a:t>
            </a:r>
            <a:r>
              <a:rPr lang="en-US" altLang="ja-JP" sz="1400" b="1" dirty="0">
                <a:solidFill>
                  <a:srgbClr val="000000">
                    <a:lumMod val="85000"/>
                    <a:lumOff val="15000"/>
                  </a:srgbClr>
                </a:solidFill>
              </a:rPr>
              <a:t>BGIN</a:t>
            </a:r>
            <a:r>
              <a:rPr lang="ja-JP" altLang="en-US" sz="1400" b="1" dirty="0">
                <a:solidFill>
                  <a:srgbClr val="000000">
                    <a:lumMod val="85000"/>
                    <a:lumOff val="15000"/>
                  </a:srgbClr>
                </a:solidFill>
              </a:rPr>
              <a:t>等団体の実施する分散型金融のガバナンスに関する議論において、</a:t>
            </a:r>
            <a:r>
              <a:rPr lang="en-US" altLang="ja-JP" sz="1400" b="1" dirty="0">
                <a:solidFill>
                  <a:srgbClr val="000000">
                    <a:lumMod val="85000"/>
                    <a:lumOff val="15000"/>
                  </a:srgbClr>
                </a:solidFill>
              </a:rPr>
              <a:t>Trusted Web</a:t>
            </a:r>
            <a:r>
              <a:rPr lang="ja-JP" altLang="en-US" sz="1400" b="1" dirty="0">
                <a:solidFill>
                  <a:srgbClr val="000000">
                    <a:lumMod val="85000"/>
                    <a:lumOff val="15000"/>
                  </a:srgbClr>
                </a:solidFill>
              </a:rPr>
              <a:t>のユースケース開発実証と連携した検討を行うことなどが</a:t>
            </a:r>
            <a:r>
              <a:rPr lang="ja-JP" altLang="en-US" sz="1400" b="1" dirty="0" smtClean="0">
                <a:solidFill>
                  <a:srgbClr val="000000">
                    <a:lumMod val="85000"/>
                    <a:lumOff val="15000"/>
                  </a:srgbClr>
                </a:solidFill>
              </a:rPr>
              <a:t>考えられる</a:t>
            </a:r>
            <a:r>
              <a:rPr lang="en-US" altLang="ja-JP" sz="1400" b="1" dirty="0">
                <a:solidFill>
                  <a:srgbClr val="000000">
                    <a:lumMod val="85000"/>
                    <a:lumOff val="15000"/>
                  </a:srgbClr>
                </a:solidFill>
              </a:rPr>
              <a:t/>
            </a:r>
            <a:br>
              <a:rPr lang="en-US" altLang="ja-JP" sz="1400" b="1" dirty="0">
                <a:solidFill>
                  <a:srgbClr val="000000">
                    <a:lumMod val="85000"/>
                    <a:lumOff val="15000"/>
                  </a:srgbClr>
                </a:solidFill>
              </a:rPr>
            </a:br>
            <a:r>
              <a:rPr lang="ja-JP" altLang="en-US" sz="1400" b="1" dirty="0" smtClean="0">
                <a:solidFill>
                  <a:srgbClr val="000000">
                    <a:lumMod val="85000"/>
                    <a:lumOff val="15000"/>
                  </a:srgbClr>
                </a:solidFill>
              </a:rPr>
              <a:t>他方</a:t>
            </a:r>
            <a:r>
              <a:rPr lang="ja-JP" altLang="en-US" sz="1400" b="1" dirty="0">
                <a:solidFill>
                  <a:srgbClr val="000000">
                    <a:lumMod val="85000"/>
                    <a:lumOff val="15000"/>
                  </a:srgbClr>
                </a:solidFill>
              </a:rPr>
              <a:t>、ブロックチェーンは暗号技術によってデータの改ざんを困難にするという特性上、検証可能な領域を拡大し得る反面運用コストが高額であるため、ブロックチェーンを実装・ユースケース開発に利用する場合はその必要性を明確にするとともに、サービサー・有識者を交え総合的に判断しコストの低減に取り組むべきで</a:t>
            </a:r>
            <a:r>
              <a:rPr lang="ja-JP" altLang="en-US" sz="1400" b="1" dirty="0" smtClean="0">
                <a:solidFill>
                  <a:srgbClr val="000000">
                    <a:lumMod val="85000"/>
                    <a:lumOff val="15000"/>
                  </a:srgbClr>
                </a:solidFill>
              </a:rPr>
              <a:t>ある</a:t>
            </a:r>
            <a:endParaRPr lang="ja-JP" altLang="en-US" sz="1400" b="1" dirty="0">
              <a:solidFill>
                <a:srgbClr val="000000">
                  <a:lumMod val="85000"/>
                  <a:lumOff val="15000"/>
                </a:srgbClr>
              </a:solidFill>
            </a:endParaRPr>
          </a:p>
          <a:p>
            <a:pPr lvl="0">
              <a:defRPr/>
            </a:pPr>
            <a:endParaRPr lang="en-US" altLang="ja-JP" sz="1400" b="1" dirty="0">
              <a:solidFill>
                <a:srgbClr val="000000">
                  <a:lumMod val="85000"/>
                  <a:lumOff val="15000"/>
                </a:srgbClr>
              </a:solidFill>
            </a:endParaRPr>
          </a:p>
          <a:p>
            <a:pPr marL="285750" lvl="0" indent="-285750">
              <a:buFont typeface="Arial" panose="020B0604020202020204" pitchFamily="34" charset="0"/>
              <a:buChar char="•"/>
              <a:defRPr/>
            </a:pPr>
            <a:r>
              <a:rPr lang="ja-JP" altLang="en-US" sz="1400" b="1" dirty="0">
                <a:solidFill>
                  <a:srgbClr val="000000">
                    <a:lumMod val="85000"/>
                    <a:lumOff val="15000"/>
                  </a:srgbClr>
                </a:solidFill>
              </a:rPr>
              <a:t>イギリスでは</a:t>
            </a:r>
            <a:r>
              <a:rPr lang="en-US" altLang="ja-JP" sz="1400" b="1" dirty="0">
                <a:solidFill>
                  <a:srgbClr val="000000">
                    <a:lumMod val="85000"/>
                    <a:lumOff val="15000"/>
                  </a:srgbClr>
                </a:solidFill>
              </a:rPr>
              <a:t>FCA</a:t>
            </a:r>
            <a:r>
              <a:rPr lang="ja-JP" altLang="en-US" sz="1400" b="1" dirty="0">
                <a:solidFill>
                  <a:srgbClr val="000000">
                    <a:lumMod val="85000"/>
                    <a:lumOff val="15000"/>
                  </a:srgbClr>
                </a:solidFill>
              </a:rPr>
              <a:t>の行う金融市場での実証環境構築支援にデジタル</a:t>
            </a:r>
            <a:r>
              <a:rPr lang="en-US" altLang="ja-JP" sz="1400" b="1" dirty="0">
                <a:solidFill>
                  <a:srgbClr val="000000">
                    <a:lumMod val="85000"/>
                    <a:lumOff val="15000"/>
                  </a:srgbClr>
                </a:solidFill>
              </a:rPr>
              <a:t>ID</a:t>
            </a:r>
            <a:r>
              <a:rPr lang="ja-JP" altLang="en-US" sz="1400" b="1" dirty="0">
                <a:solidFill>
                  <a:srgbClr val="000000">
                    <a:lumMod val="85000"/>
                    <a:lumOff val="15000"/>
                  </a:srgbClr>
                </a:solidFill>
              </a:rPr>
              <a:t>に関する実証が行われており、分散型アイデンティティ、</a:t>
            </a:r>
            <a:r>
              <a:rPr lang="en-US" altLang="ja-JP" sz="1400" b="1" dirty="0">
                <a:solidFill>
                  <a:srgbClr val="000000">
                    <a:lumMod val="85000"/>
                    <a:lumOff val="15000"/>
                  </a:srgbClr>
                </a:solidFill>
              </a:rPr>
              <a:t>SSI</a:t>
            </a:r>
            <a:r>
              <a:rPr lang="ja-JP" altLang="en-US" sz="1400" b="1" dirty="0">
                <a:solidFill>
                  <a:srgbClr val="000000">
                    <a:lumMod val="85000"/>
                    <a:lumOff val="15000"/>
                  </a:srgbClr>
                </a:solidFill>
              </a:rPr>
              <a:t>に関連した事例が含まれている。</a:t>
            </a:r>
            <a:r>
              <a:rPr lang="en-US" altLang="ja-JP" sz="1400" b="1" dirty="0">
                <a:solidFill>
                  <a:srgbClr val="000000">
                    <a:lumMod val="85000"/>
                    <a:lumOff val="15000"/>
                  </a:srgbClr>
                </a:solidFill>
              </a:rPr>
              <a:t/>
            </a:r>
            <a:br>
              <a:rPr lang="en-US" altLang="ja-JP" sz="1400" b="1" dirty="0">
                <a:solidFill>
                  <a:srgbClr val="000000">
                    <a:lumMod val="85000"/>
                    <a:lumOff val="15000"/>
                  </a:srgbClr>
                </a:solidFill>
              </a:rPr>
            </a:br>
            <a:r>
              <a:rPr lang="en-US" altLang="ja-JP" sz="1400" b="1" dirty="0">
                <a:solidFill>
                  <a:srgbClr val="000000">
                    <a:lumMod val="85000"/>
                    <a:lumOff val="15000"/>
                  </a:srgbClr>
                </a:solidFill>
              </a:rPr>
              <a:t>Trusted Web</a:t>
            </a:r>
            <a:r>
              <a:rPr lang="ja-JP" altLang="en-US" sz="1400" b="1" dirty="0">
                <a:solidFill>
                  <a:srgbClr val="000000">
                    <a:lumMod val="85000"/>
                    <a:lumOff val="15000"/>
                  </a:srgbClr>
                </a:solidFill>
              </a:rPr>
              <a:t>においても産業分野別のガバナンスが論点として議論されている中、各産業分野で新しい技術やビジネスモデルを用いた事業活動を促進する他の取り組み（例：金融庁　規制のサンドボックス）に参加、連携することによって、産業分野別のガバナンス・導入にあたっての課題検討の深化や、多様なステークホルダーの巻き込みによって</a:t>
            </a:r>
            <a:r>
              <a:rPr lang="en-US" altLang="ja-JP" sz="1400" b="1" dirty="0">
                <a:solidFill>
                  <a:srgbClr val="000000">
                    <a:lumMod val="85000"/>
                    <a:lumOff val="15000"/>
                  </a:srgbClr>
                </a:solidFill>
              </a:rPr>
              <a:t>Trusted Web</a:t>
            </a:r>
            <a:r>
              <a:rPr lang="ja-JP" altLang="en-US" sz="1400" b="1" dirty="0">
                <a:solidFill>
                  <a:srgbClr val="000000">
                    <a:lumMod val="85000"/>
                    <a:lumOff val="15000"/>
                  </a:srgbClr>
                </a:solidFill>
              </a:rPr>
              <a:t>の普及を図ることができると思われる</a:t>
            </a:r>
            <a:endParaRPr lang="en-US" altLang="ja-JP" sz="1400" b="1" dirty="0">
              <a:solidFill>
                <a:srgbClr val="000000">
                  <a:lumMod val="85000"/>
                  <a:lumOff val="15000"/>
                </a:srgbClr>
              </a:solidFill>
              <a:latin typeface="Meiryo UI"/>
              <a:ea typeface="Meiryo UI"/>
            </a:endParaRPr>
          </a:p>
        </p:txBody>
      </p:sp>
      <p:sp>
        <p:nvSpPr>
          <p:cNvPr id="11" name="正方形/長方形 10"/>
          <p:cNvSpPr/>
          <p:nvPr/>
        </p:nvSpPr>
        <p:spPr>
          <a:xfrm>
            <a:off x="331489" y="1465899"/>
            <a:ext cx="6966778" cy="343948"/>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r>
              <a:rPr kumimoji="1" lang="ja-JP" altLang="en-US" sz="1400" b="1" dirty="0">
                <a:solidFill>
                  <a:schemeClr val="bg1"/>
                </a:solidFill>
                <a:latin typeface="+mn-ea"/>
              </a:rPr>
              <a:t>論点④　外部との連携</a:t>
            </a:r>
            <a:r>
              <a:rPr lang="ja-JP" altLang="en-US" sz="1400" b="1" dirty="0">
                <a:solidFill>
                  <a:schemeClr val="bg1"/>
                </a:solidFill>
              </a:rPr>
              <a:t>：今後</a:t>
            </a:r>
            <a:r>
              <a:rPr lang="en-US" altLang="ja-JP" sz="1400" b="1" dirty="0">
                <a:solidFill>
                  <a:schemeClr val="bg1"/>
                </a:solidFill>
              </a:rPr>
              <a:t>Trusted Web</a:t>
            </a:r>
            <a:r>
              <a:rPr lang="ja-JP" altLang="en-US" sz="1400" b="1" dirty="0">
                <a:solidFill>
                  <a:schemeClr val="bg1"/>
                </a:solidFill>
              </a:rPr>
              <a:t>と連携が期待される外部のシステム・団体等</a:t>
            </a:r>
          </a:p>
        </p:txBody>
      </p:sp>
    </p:spTree>
    <p:extLst>
      <p:ext uri="{BB962C8B-B14F-4D97-AF65-F5344CB8AC3E}">
        <p14:creationId xmlns:p14="http://schemas.microsoft.com/office/powerpoint/2010/main" val="1769625013"/>
      </p:ext>
    </p:extLst>
  </p:cSld>
  <p:clrMapOvr>
    <a:masterClrMapping/>
  </p:clrMapOvr>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729379108"/>
      </p:ext>
    </p:extLst>
  </p:cSld>
  <p:clrMapOvr>
    <a:masterClrMapping/>
  </p:clrMapOvr>
  <p:timing>
    <p:tnLst>
      <p:par>
        <p:cTn id="1" dur="indefinite" restart="never" nodeType="tmRoot"/>
      </p:par>
    </p:tnLst>
  </p:timing>
</p:sld>
</file>

<file path=ppt/theme/theme1.xml><?xml version="1.0" encoding="utf-8"?>
<a:theme xmlns:a="http://schemas.openxmlformats.org/drawingml/2006/main" name="表紙">
  <a:themeElements>
    <a:clrScheme name="NTTDATA_color">
      <a:dk1>
        <a:srgbClr val="000000"/>
      </a:dk1>
      <a:lt1>
        <a:srgbClr val="FFFFFF"/>
      </a:lt1>
      <a:dk2>
        <a:srgbClr val="0080B1"/>
      </a:dk2>
      <a:lt2>
        <a:srgbClr val="D76B00"/>
      </a:lt2>
      <a:accent1>
        <a:srgbClr val="6785C1"/>
      </a:accent1>
      <a:accent2>
        <a:srgbClr val="070F26"/>
      </a:accent2>
      <a:accent3>
        <a:srgbClr val="E6B600"/>
      </a:accent3>
      <a:accent4>
        <a:srgbClr val="BC4328"/>
      </a:accent4>
      <a:accent5>
        <a:srgbClr val="00B176"/>
      </a:accent5>
      <a:accent6>
        <a:srgbClr val="8246AF"/>
      </a:accent6>
      <a:hlink>
        <a:srgbClr val="0000FF"/>
      </a:hlink>
      <a:folHlink>
        <a:srgbClr val="800080"/>
      </a:folHlink>
    </a:clrScheme>
    <a:fontScheme name="NTTデータ様">
      <a:majorFont>
        <a:latin typeface="Arial"/>
        <a:ea typeface="Meiryo UI"/>
        <a:cs typeface=""/>
      </a:majorFont>
      <a:minorFont>
        <a:latin typeface="Arial"/>
        <a:ea typeface="Meiryo UI"/>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2">
            <a:lumMod val="10000"/>
            <a:lumOff val="90000"/>
          </a:schemeClr>
        </a:solidFill>
        <a:ln w="3175">
          <a:solidFill>
            <a:schemeClr val="tx1"/>
          </a:solidFill>
        </a:ln>
        <a:effectLst/>
      </a:spPr>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defPPr algn="ctr">
          <a:defRPr sz="1400" dirty="0">
            <a:solidFill>
              <a:schemeClr val="tx1"/>
            </a:solidFill>
          </a:defRPr>
        </a:defPPr>
      </a:lstStyle>
      <a:style>
        <a:lnRef idx="1">
          <a:schemeClr val="accent1"/>
        </a:lnRef>
        <a:fillRef idx="3">
          <a:schemeClr val="accent1"/>
        </a:fillRef>
        <a:effectRef idx="2">
          <a:schemeClr val="accent1"/>
        </a:effectRef>
        <a:fontRef idx="minor">
          <a:schemeClr val="lt1"/>
        </a:fontRef>
      </a:style>
    </a:spDef>
    <a:lnDef>
      <a:spPr>
        <a:ln w="3175">
          <a:solidFill>
            <a:schemeClr val="tx1"/>
          </a:solidFill>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square" lIns="0" rIns="0" rtlCol="0">
        <a:noAutofit/>
      </a:bodyPr>
      <a:lstStyle>
        <a:defPPr algn="l" defTabSz="288000">
          <a:defRPr kumimoji="1">
            <a:latin typeface="+mn-ea"/>
          </a:defRPr>
        </a:defPPr>
      </a:lstStyle>
    </a:txDef>
  </a:objectDefaults>
  <a:extraClrSchemeLst/>
  <a:extLst>
    <a:ext uri="{05A4C25C-085E-4340-85A3-A5531E510DB2}">
      <thm15:themeFamily xmlns:thm15="http://schemas.microsoft.com/office/thememl/2012/main" name="プレゼンテーション1" id="{9BE4AC99-9524-4C86-9F6B-98F0734C1A1A}" vid="{1BEE63F7-4011-481A-8697-B92FDF4CD1EA}"/>
    </a:ext>
  </a:extLst>
</a:theme>
</file>

<file path=ppt/theme/theme2.xml><?xml version="1.0" encoding="utf-8"?>
<a:theme xmlns:a="http://schemas.openxmlformats.org/drawingml/2006/main" name="目次">
  <a:themeElements>
    <a:clrScheme name="NTTDATA_color">
      <a:dk1>
        <a:srgbClr val="000000"/>
      </a:dk1>
      <a:lt1>
        <a:srgbClr val="FFFFFF"/>
      </a:lt1>
      <a:dk2>
        <a:srgbClr val="0080B1"/>
      </a:dk2>
      <a:lt2>
        <a:srgbClr val="D76B00"/>
      </a:lt2>
      <a:accent1>
        <a:srgbClr val="6785C1"/>
      </a:accent1>
      <a:accent2>
        <a:srgbClr val="070F26"/>
      </a:accent2>
      <a:accent3>
        <a:srgbClr val="E6B600"/>
      </a:accent3>
      <a:accent4>
        <a:srgbClr val="BC4328"/>
      </a:accent4>
      <a:accent5>
        <a:srgbClr val="00B176"/>
      </a:accent5>
      <a:accent6>
        <a:srgbClr val="8246AF"/>
      </a:accent6>
      <a:hlink>
        <a:srgbClr val="0000FF"/>
      </a:hlink>
      <a:folHlink>
        <a:srgbClr val="800080"/>
      </a:folHlink>
    </a:clrScheme>
    <a:fontScheme name="NTTデータ様">
      <a:majorFont>
        <a:latin typeface="Arial"/>
        <a:ea typeface="Meiryo UI"/>
        <a:cs typeface=""/>
      </a:majorFont>
      <a:minorFont>
        <a:latin typeface="Arial"/>
        <a:ea typeface="Meiryo UI"/>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2">
            <a:lumMod val="10000"/>
            <a:lumOff val="90000"/>
          </a:schemeClr>
        </a:solidFill>
        <a:ln w="3175">
          <a:solidFill>
            <a:schemeClr val="tx1"/>
          </a:solidFill>
        </a:ln>
        <a:effectLst/>
      </a:spPr>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defPPr algn="ctr">
          <a:defRPr sz="1400" dirty="0">
            <a:solidFill>
              <a:schemeClr val="tx1"/>
            </a:solidFill>
          </a:defRPr>
        </a:defPPr>
      </a:lstStyle>
      <a:style>
        <a:lnRef idx="1">
          <a:schemeClr val="accent1"/>
        </a:lnRef>
        <a:fillRef idx="3">
          <a:schemeClr val="accent1"/>
        </a:fillRef>
        <a:effectRef idx="2">
          <a:schemeClr val="accent1"/>
        </a:effectRef>
        <a:fontRef idx="minor">
          <a:schemeClr val="lt1"/>
        </a:fontRef>
      </a:style>
    </a:spDef>
    <a:lnDef>
      <a:spPr>
        <a:ln w="3175">
          <a:solidFill>
            <a:schemeClr val="tx1"/>
          </a:solidFill>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square" lIns="0" rIns="0" rtlCol="0">
        <a:noAutofit/>
      </a:bodyPr>
      <a:lstStyle>
        <a:defPPr algn="l" defTabSz="288000">
          <a:defRPr kumimoji="1">
            <a:latin typeface="+mn-ea"/>
          </a:defRPr>
        </a:defPPr>
      </a:lstStyle>
    </a:txDef>
  </a:objectDefaults>
  <a:extraClrSchemeLst/>
  <a:extLst>
    <a:ext uri="{05A4C25C-085E-4340-85A3-A5531E510DB2}">
      <thm15:themeFamily xmlns:thm15="http://schemas.microsoft.com/office/thememl/2012/main" name="プレゼンテーション1" id="{9BE4AC99-9524-4C86-9F6B-98F0734C1A1A}" vid="{CAAE9246-51FA-48A3-AA07-A991B1A70709}"/>
    </a:ext>
  </a:extLst>
</a:theme>
</file>

<file path=ppt/theme/theme3.xml><?xml version="1.0" encoding="utf-8"?>
<a:theme xmlns:a="http://schemas.openxmlformats.org/drawingml/2006/main" name="中扉">
  <a:themeElements>
    <a:clrScheme name="NTTDATA_color">
      <a:dk1>
        <a:srgbClr val="000000"/>
      </a:dk1>
      <a:lt1>
        <a:srgbClr val="FFFFFF"/>
      </a:lt1>
      <a:dk2>
        <a:srgbClr val="0080B1"/>
      </a:dk2>
      <a:lt2>
        <a:srgbClr val="D76B00"/>
      </a:lt2>
      <a:accent1>
        <a:srgbClr val="6785C1"/>
      </a:accent1>
      <a:accent2>
        <a:srgbClr val="070F26"/>
      </a:accent2>
      <a:accent3>
        <a:srgbClr val="E6B600"/>
      </a:accent3>
      <a:accent4>
        <a:srgbClr val="BC4328"/>
      </a:accent4>
      <a:accent5>
        <a:srgbClr val="00B176"/>
      </a:accent5>
      <a:accent6>
        <a:srgbClr val="8246AF"/>
      </a:accent6>
      <a:hlink>
        <a:srgbClr val="0000FF"/>
      </a:hlink>
      <a:folHlink>
        <a:srgbClr val="800080"/>
      </a:folHlink>
    </a:clrScheme>
    <a:fontScheme name="NTTデータ様">
      <a:majorFont>
        <a:latin typeface="Arial"/>
        <a:ea typeface="Meiryo UI"/>
        <a:cs typeface=""/>
      </a:majorFont>
      <a:minorFont>
        <a:latin typeface="Arial"/>
        <a:ea typeface="Meiryo UI"/>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2">
            <a:lumMod val="10000"/>
            <a:lumOff val="90000"/>
          </a:schemeClr>
        </a:solidFill>
        <a:ln w="3175">
          <a:solidFill>
            <a:schemeClr val="tx1"/>
          </a:solidFill>
        </a:ln>
        <a:effectLst/>
      </a:spPr>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defPPr algn="ctr">
          <a:defRPr sz="1400" dirty="0">
            <a:solidFill>
              <a:schemeClr val="tx1"/>
            </a:solidFill>
          </a:defRPr>
        </a:defPPr>
      </a:lstStyle>
      <a:style>
        <a:lnRef idx="1">
          <a:schemeClr val="accent1"/>
        </a:lnRef>
        <a:fillRef idx="3">
          <a:schemeClr val="accent1"/>
        </a:fillRef>
        <a:effectRef idx="2">
          <a:schemeClr val="accent1"/>
        </a:effectRef>
        <a:fontRef idx="minor">
          <a:schemeClr val="lt1"/>
        </a:fontRef>
      </a:style>
    </a:spDef>
    <a:lnDef>
      <a:spPr>
        <a:ln w="3175">
          <a:solidFill>
            <a:schemeClr val="tx1"/>
          </a:solidFill>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square" lIns="0" rIns="0" rtlCol="0">
        <a:noAutofit/>
      </a:bodyPr>
      <a:lstStyle>
        <a:defPPr algn="l" defTabSz="288000">
          <a:defRPr kumimoji="1">
            <a:latin typeface="+mn-ea"/>
          </a:defRPr>
        </a:defPPr>
      </a:lstStyle>
    </a:txDef>
  </a:objectDefaults>
  <a:extraClrSchemeLst/>
  <a:extLst>
    <a:ext uri="{05A4C25C-085E-4340-85A3-A5531E510DB2}">
      <thm15:themeFamily xmlns:thm15="http://schemas.microsoft.com/office/thememl/2012/main" name="プレゼンテーション1" id="{9BE4AC99-9524-4C86-9F6B-98F0734C1A1A}" vid="{42A1FC16-D814-412C-8B53-ABD0D5FF4DA1}"/>
    </a:ext>
  </a:extLst>
</a:theme>
</file>

<file path=ppt/theme/theme4.xml><?xml version="1.0" encoding="utf-8"?>
<a:theme xmlns:a="http://schemas.openxmlformats.org/drawingml/2006/main" name="コンテンツ_Light">
  <a:themeElements>
    <a:clrScheme name="NTTDATA_color">
      <a:dk1>
        <a:srgbClr val="000000"/>
      </a:dk1>
      <a:lt1>
        <a:srgbClr val="FFFFFF"/>
      </a:lt1>
      <a:dk2>
        <a:srgbClr val="0080B1"/>
      </a:dk2>
      <a:lt2>
        <a:srgbClr val="D76B00"/>
      </a:lt2>
      <a:accent1>
        <a:srgbClr val="6785C1"/>
      </a:accent1>
      <a:accent2>
        <a:srgbClr val="070F26"/>
      </a:accent2>
      <a:accent3>
        <a:srgbClr val="E6B600"/>
      </a:accent3>
      <a:accent4>
        <a:srgbClr val="BC4328"/>
      </a:accent4>
      <a:accent5>
        <a:srgbClr val="00B176"/>
      </a:accent5>
      <a:accent6>
        <a:srgbClr val="8246AF"/>
      </a:accent6>
      <a:hlink>
        <a:srgbClr val="0000FF"/>
      </a:hlink>
      <a:folHlink>
        <a:srgbClr val="800080"/>
      </a:folHlink>
    </a:clrScheme>
    <a:fontScheme name="NTTデータ様">
      <a:majorFont>
        <a:latin typeface="Arial"/>
        <a:ea typeface="Meiryo UI"/>
        <a:cs typeface=""/>
      </a:majorFont>
      <a:minorFont>
        <a:latin typeface="Arial"/>
        <a:ea typeface="Meiryo UI"/>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2">
            <a:lumMod val="10000"/>
            <a:lumOff val="90000"/>
          </a:schemeClr>
        </a:solidFill>
        <a:ln w="3175">
          <a:solidFill>
            <a:schemeClr val="tx1"/>
          </a:solidFill>
        </a:ln>
        <a:effectLst/>
      </a:spPr>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defPPr algn="ctr">
          <a:defRPr sz="1400" dirty="0">
            <a:solidFill>
              <a:schemeClr val="tx1"/>
            </a:solidFill>
          </a:defRPr>
        </a:defPPr>
      </a:lstStyle>
      <a:style>
        <a:lnRef idx="1">
          <a:schemeClr val="accent1"/>
        </a:lnRef>
        <a:fillRef idx="3">
          <a:schemeClr val="accent1"/>
        </a:fillRef>
        <a:effectRef idx="2">
          <a:schemeClr val="accent1"/>
        </a:effectRef>
        <a:fontRef idx="minor">
          <a:schemeClr val="lt1"/>
        </a:fontRef>
      </a:style>
    </a:spDef>
    <a:lnDef>
      <a:spPr>
        <a:ln w="3175">
          <a:solidFill>
            <a:schemeClr val="tx1"/>
          </a:solidFill>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square" lIns="0" rIns="0" rtlCol="0">
        <a:noAutofit/>
      </a:bodyPr>
      <a:lstStyle>
        <a:defPPr algn="l" defTabSz="288000">
          <a:defRPr kumimoji="1">
            <a:latin typeface="+mn-ea"/>
          </a:defRPr>
        </a:defPPr>
      </a:lstStyle>
    </a:txDef>
  </a:objectDefaults>
  <a:extraClrSchemeLst/>
  <a:extLst>
    <a:ext uri="{05A4C25C-085E-4340-85A3-A5531E510DB2}">
      <thm15:themeFamily xmlns:thm15="http://schemas.microsoft.com/office/thememl/2012/main" name="プレゼンテーション1" id="{9BE4AC99-9524-4C86-9F6B-98F0734C1A1A}" vid="{C97799C5-0B34-476C-8164-9C29E7589C3D}"/>
    </a:ext>
  </a:extLst>
</a:theme>
</file>

<file path=ppt/theme/theme5.xml><?xml version="1.0" encoding="utf-8"?>
<a:theme xmlns:a="http://schemas.openxmlformats.org/drawingml/2006/main" name="コンテンツ_Dark">
  <a:themeElements>
    <a:clrScheme name="NTTDATA_color">
      <a:dk1>
        <a:srgbClr val="000000"/>
      </a:dk1>
      <a:lt1>
        <a:srgbClr val="FFFFFF"/>
      </a:lt1>
      <a:dk2>
        <a:srgbClr val="0080B1"/>
      </a:dk2>
      <a:lt2>
        <a:srgbClr val="D76B00"/>
      </a:lt2>
      <a:accent1>
        <a:srgbClr val="6785C1"/>
      </a:accent1>
      <a:accent2>
        <a:srgbClr val="070F26"/>
      </a:accent2>
      <a:accent3>
        <a:srgbClr val="E6B600"/>
      </a:accent3>
      <a:accent4>
        <a:srgbClr val="BC4328"/>
      </a:accent4>
      <a:accent5>
        <a:srgbClr val="00B176"/>
      </a:accent5>
      <a:accent6>
        <a:srgbClr val="8246AF"/>
      </a:accent6>
      <a:hlink>
        <a:srgbClr val="0000FF"/>
      </a:hlink>
      <a:folHlink>
        <a:srgbClr val="800080"/>
      </a:folHlink>
    </a:clrScheme>
    <a:fontScheme name="NTTデータ様">
      <a:majorFont>
        <a:latin typeface="Arial"/>
        <a:ea typeface="Meiryo UI"/>
        <a:cs typeface=""/>
      </a:majorFont>
      <a:minorFont>
        <a:latin typeface="Arial"/>
        <a:ea typeface="Meiryo UI"/>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2">
            <a:lumMod val="10000"/>
            <a:lumOff val="90000"/>
          </a:schemeClr>
        </a:solidFill>
        <a:ln w="3175">
          <a:solidFill>
            <a:schemeClr val="tx1"/>
          </a:solidFill>
        </a:ln>
        <a:effectLst/>
      </a:spPr>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defPPr algn="ctr">
          <a:defRPr sz="1400" dirty="0">
            <a:solidFill>
              <a:schemeClr val="tx1"/>
            </a:solidFill>
          </a:defRPr>
        </a:defPPr>
      </a:lstStyle>
      <a:style>
        <a:lnRef idx="1">
          <a:schemeClr val="accent1"/>
        </a:lnRef>
        <a:fillRef idx="3">
          <a:schemeClr val="accent1"/>
        </a:fillRef>
        <a:effectRef idx="2">
          <a:schemeClr val="accent1"/>
        </a:effectRef>
        <a:fontRef idx="minor">
          <a:schemeClr val="lt1"/>
        </a:fontRef>
      </a:style>
    </a:spDef>
    <a:lnDef>
      <a:spPr>
        <a:ln w="3175">
          <a:solidFill>
            <a:schemeClr val="tx1"/>
          </a:solidFill>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square" lIns="0" rIns="0" rtlCol="0">
        <a:noAutofit/>
      </a:bodyPr>
      <a:lstStyle>
        <a:defPPr algn="l" defTabSz="288000">
          <a:defRPr kumimoji="1">
            <a:solidFill>
              <a:schemeClr val="bg1"/>
            </a:solidFill>
            <a:latin typeface="+mn-ea"/>
          </a:defRPr>
        </a:defPPr>
      </a:lstStyle>
    </a:txDef>
  </a:objectDefaults>
  <a:extraClrSchemeLst/>
  <a:extLst>
    <a:ext uri="{05A4C25C-085E-4340-85A3-A5531E510DB2}">
      <thm15:themeFamily xmlns:thm15="http://schemas.microsoft.com/office/thememl/2012/main" name="プレゼンテーション1" id="{9BE4AC99-9524-4C86-9F6B-98F0734C1A1A}" vid="{44915F46-499A-4EF6-9625-981520C18228}"/>
    </a:ext>
  </a:extLst>
</a:theme>
</file>

<file path=ppt/theme/theme6.xml><?xml version="1.0" encoding="utf-8"?>
<a:theme xmlns:a="http://schemas.openxmlformats.org/drawingml/2006/main" name="裏表紙">
  <a:themeElements>
    <a:clrScheme name="NTTDATA_color">
      <a:dk1>
        <a:srgbClr val="000000"/>
      </a:dk1>
      <a:lt1>
        <a:srgbClr val="FFFFFF"/>
      </a:lt1>
      <a:dk2>
        <a:srgbClr val="0080B1"/>
      </a:dk2>
      <a:lt2>
        <a:srgbClr val="D76B00"/>
      </a:lt2>
      <a:accent1>
        <a:srgbClr val="6785C1"/>
      </a:accent1>
      <a:accent2>
        <a:srgbClr val="070F26"/>
      </a:accent2>
      <a:accent3>
        <a:srgbClr val="E6B600"/>
      </a:accent3>
      <a:accent4>
        <a:srgbClr val="BC4328"/>
      </a:accent4>
      <a:accent5>
        <a:srgbClr val="00B176"/>
      </a:accent5>
      <a:accent6>
        <a:srgbClr val="8246AF"/>
      </a:accent6>
      <a:hlink>
        <a:srgbClr val="0000FF"/>
      </a:hlink>
      <a:folHlink>
        <a:srgbClr val="800080"/>
      </a:folHlink>
    </a:clrScheme>
    <a:fontScheme name="NTTデータ様">
      <a:majorFont>
        <a:latin typeface="Arial"/>
        <a:ea typeface="Meiryo UI"/>
        <a:cs typeface=""/>
      </a:majorFont>
      <a:minorFont>
        <a:latin typeface="Arial"/>
        <a:ea typeface="Meiryo UI"/>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2">
            <a:lumMod val="10000"/>
            <a:lumOff val="90000"/>
          </a:schemeClr>
        </a:solidFill>
        <a:ln w="3175">
          <a:solidFill>
            <a:schemeClr val="tx1"/>
          </a:solidFill>
        </a:ln>
        <a:effectLst/>
      </a:spPr>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defPPr algn="ctr">
          <a:defRPr sz="1400" dirty="0">
            <a:solidFill>
              <a:schemeClr val="tx1"/>
            </a:solidFill>
          </a:defRPr>
        </a:defPPr>
      </a:lstStyle>
      <a:style>
        <a:lnRef idx="1">
          <a:schemeClr val="accent1"/>
        </a:lnRef>
        <a:fillRef idx="3">
          <a:schemeClr val="accent1"/>
        </a:fillRef>
        <a:effectRef idx="2">
          <a:schemeClr val="accent1"/>
        </a:effectRef>
        <a:fontRef idx="minor">
          <a:schemeClr val="lt1"/>
        </a:fontRef>
      </a:style>
    </a:spDef>
    <a:lnDef>
      <a:spPr>
        <a:ln w="3175">
          <a:solidFill>
            <a:schemeClr val="tx1"/>
          </a:solidFill>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square" lIns="0" rIns="0" rtlCol="0">
        <a:noAutofit/>
      </a:bodyPr>
      <a:lstStyle>
        <a:defPPr algn="l" defTabSz="288000">
          <a:defRPr kumimoji="1">
            <a:latin typeface="+mn-ea"/>
          </a:defRPr>
        </a:defPPr>
      </a:lstStyle>
    </a:txDef>
  </a:objectDefaults>
  <a:extraClrSchemeLst/>
  <a:extLst>
    <a:ext uri="{05A4C25C-085E-4340-85A3-A5531E510DB2}">
      <thm15:themeFamily xmlns:thm15="http://schemas.microsoft.com/office/thememl/2012/main" name="プレゼンテーション1" id="{9BE4AC99-9524-4C86-9F6B-98F0734C1A1A}" vid="{3102A436-9904-4F70-B3C7-D8E68326D2EA}"/>
    </a:ext>
  </a:extLst>
</a:theme>
</file>

<file path=ppt/theme/theme7.xml><?xml version="1.0" encoding="utf-8"?>
<a:theme xmlns:a="http://schemas.openxmlformats.org/drawingml/2006/main" name="1_コンテンツ_Light">
  <a:themeElements>
    <a:clrScheme name="NTTDATA_color">
      <a:dk1>
        <a:srgbClr val="000000"/>
      </a:dk1>
      <a:lt1>
        <a:srgbClr val="FFFFFF"/>
      </a:lt1>
      <a:dk2>
        <a:srgbClr val="0080B1"/>
      </a:dk2>
      <a:lt2>
        <a:srgbClr val="D76B00"/>
      </a:lt2>
      <a:accent1>
        <a:srgbClr val="6785C1"/>
      </a:accent1>
      <a:accent2>
        <a:srgbClr val="070F26"/>
      </a:accent2>
      <a:accent3>
        <a:srgbClr val="E6B600"/>
      </a:accent3>
      <a:accent4>
        <a:srgbClr val="BC4328"/>
      </a:accent4>
      <a:accent5>
        <a:srgbClr val="00B176"/>
      </a:accent5>
      <a:accent6>
        <a:srgbClr val="8246AF"/>
      </a:accent6>
      <a:hlink>
        <a:srgbClr val="0000FF"/>
      </a:hlink>
      <a:folHlink>
        <a:srgbClr val="800080"/>
      </a:folHlink>
    </a:clrScheme>
    <a:fontScheme name="NTTデータ様">
      <a:majorFont>
        <a:latin typeface="Arial"/>
        <a:ea typeface="Meiryo UI"/>
        <a:cs typeface=""/>
      </a:majorFont>
      <a:minorFont>
        <a:latin typeface="Arial"/>
        <a:ea typeface="Meiryo UI"/>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2">
            <a:lumMod val="10000"/>
            <a:lumOff val="90000"/>
          </a:schemeClr>
        </a:solidFill>
        <a:ln w="3175">
          <a:solidFill>
            <a:schemeClr val="tx1"/>
          </a:solidFill>
        </a:ln>
        <a:effectLst/>
      </a:spPr>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defPPr algn="ctr">
          <a:defRPr sz="1400" dirty="0">
            <a:solidFill>
              <a:schemeClr val="tx1"/>
            </a:solidFill>
          </a:defRPr>
        </a:defPPr>
      </a:lstStyle>
      <a:style>
        <a:lnRef idx="1">
          <a:schemeClr val="accent1"/>
        </a:lnRef>
        <a:fillRef idx="3">
          <a:schemeClr val="accent1"/>
        </a:fillRef>
        <a:effectRef idx="2">
          <a:schemeClr val="accent1"/>
        </a:effectRef>
        <a:fontRef idx="minor">
          <a:schemeClr val="lt1"/>
        </a:fontRef>
      </a:style>
    </a:spDef>
    <a:lnDef>
      <a:spPr>
        <a:ln w="3175">
          <a:solidFill>
            <a:schemeClr val="tx1"/>
          </a:solidFill>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square" lIns="0" rIns="0" rtlCol="0">
        <a:noAutofit/>
      </a:bodyPr>
      <a:lstStyle>
        <a:defPPr algn="l" defTabSz="288000">
          <a:defRPr kumimoji="1">
            <a:latin typeface="+mn-ea"/>
          </a:defRPr>
        </a:defPPr>
      </a:lstStyle>
    </a:txDef>
  </a:objectDefaults>
  <a:extraClrSchemeLst/>
  <a:extLst>
    <a:ext uri="{05A4C25C-085E-4340-85A3-A5531E510DB2}">
      <thm15:themeFamily xmlns:thm15="http://schemas.microsoft.com/office/thememl/2012/main" name="経営研Presentation_Template_A4_JP[読み取り専用]" id="{FF546D49-4F3C-4429-860F-82F847598126}" vid="{1339E824-507A-4BC6-9660-37C33D6443AC}"/>
    </a:ext>
  </a:extLst>
</a:theme>
</file>

<file path=ppt/theme/theme8.xml><?xml version="1.0" encoding="utf-8"?>
<a:theme xmlns:a="http://schemas.openxmlformats.org/drawingml/2006/main" name="2_コンテンツ_Light">
  <a:themeElements>
    <a:clrScheme name="NTTDATA_color">
      <a:dk1>
        <a:srgbClr val="000000"/>
      </a:dk1>
      <a:lt1>
        <a:srgbClr val="FFFFFF"/>
      </a:lt1>
      <a:dk2>
        <a:srgbClr val="0080B1"/>
      </a:dk2>
      <a:lt2>
        <a:srgbClr val="D76B00"/>
      </a:lt2>
      <a:accent1>
        <a:srgbClr val="6785C1"/>
      </a:accent1>
      <a:accent2>
        <a:srgbClr val="070F26"/>
      </a:accent2>
      <a:accent3>
        <a:srgbClr val="E6B600"/>
      </a:accent3>
      <a:accent4>
        <a:srgbClr val="BC4328"/>
      </a:accent4>
      <a:accent5>
        <a:srgbClr val="00B176"/>
      </a:accent5>
      <a:accent6>
        <a:srgbClr val="8246AF"/>
      </a:accent6>
      <a:hlink>
        <a:srgbClr val="0000FF"/>
      </a:hlink>
      <a:folHlink>
        <a:srgbClr val="800080"/>
      </a:folHlink>
    </a:clrScheme>
    <a:fontScheme name="NTTデータ様">
      <a:majorFont>
        <a:latin typeface="Arial"/>
        <a:ea typeface="Meiryo UI"/>
        <a:cs typeface=""/>
      </a:majorFont>
      <a:minorFont>
        <a:latin typeface="Arial"/>
        <a:ea typeface="Meiryo UI"/>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2">
            <a:lumMod val="10000"/>
            <a:lumOff val="90000"/>
          </a:schemeClr>
        </a:solidFill>
        <a:ln w="3175">
          <a:solidFill>
            <a:schemeClr val="tx1"/>
          </a:solidFill>
        </a:ln>
        <a:effectLst/>
      </a:spPr>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defPPr algn="ctr">
          <a:defRPr sz="1400" dirty="0">
            <a:solidFill>
              <a:schemeClr val="tx1"/>
            </a:solidFill>
          </a:defRPr>
        </a:defPPr>
      </a:lstStyle>
      <a:style>
        <a:lnRef idx="1">
          <a:schemeClr val="accent1"/>
        </a:lnRef>
        <a:fillRef idx="3">
          <a:schemeClr val="accent1"/>
        </a:fillRef>
        <a:effectRef idx="2">
          <a:schemeClr val="accent1"/>
        </a:effectRef>
        <a:fontRef idx="minor">
          <a:schemeClr val="lt1"/>
        </a:fontRef>
      </a:style>
    </a:spDef>
    <a:lnDef>
      <a:spPr>
        <a:ln w="3175">
          <a:solidFill>
            <a:schemeClr val="tx1"/>
          </a:solidFill>
        </a:ln>
        <a:effectLst/>
      </a:spPr>
      <a:bodyPr/>
      <a:lstStyle/>
      <a:style>
        <a:lnRef idx="2">
          <a:schemeClr val="accent1"/>
        </a:lnRef>
        <a:fillRef idx="0">
          <a:schemeClr val="accent1"/>
        </a:fillRef>
        <a:effectRef idx="1">
          <a:schemeClr val="accent1"/>
        </a:effectRef>
        <a:fontRef idx="minor">
          <a:schemeClr val="tx1"/>
        </a:fontRef>
      </a:style>
    </a:lnDef>
    <a:txDef>
      <a:spPr/>
      <a:bodyPr vert="horz" lIns="0" tIns="45720" rIns="0" bIns="45720" rtlCol="0" anchor="t" anchorCtr="0">
        <a:normAutofit fontScale="82500" lnSpcReduction="20000"/>
      </a:bodyPr>
      <a:lstStyle>
        <a:defPPr>
          <a:defRPr sz="1100" b="0" dirty="0" smtClean="0"/>
        </a:defPPr>
      </a:lstStyle>
    </a:txDef>
  </a:objectDefaults>
  <a:extraClrSchemeLst/>
  <a:extLst>
    <a:ext uri="{05A4C25C-085E-4340-85A3-A5531E510DB2}">
      <thm15:themeFamily xmlns:thm15="http://schemas.microsoft.com/office/thememl/2012/main" name="プレゼンテーション1" id="{9BE4AC99-9524-4C86-9F6B-98F0734C1A1A}" vid="{C97799C5-0B34-476C-8164-9C29E7589C3D}"/>
    </a:ext>
  </a:extLst>
</a:theme>
</file>

<file path=ppt/theme/theme9.xml><?xml version="1.0" encoding="utf-8"?>
<a:theme xmlns:a="http://schemas.openxmlformats.org/drawingml/2006/main" name="レイアウト">
  <a:themeElements>
    <a:clrScheme name="NTT DATA Image Colors">
      <a:dk1>
        <a:srgbClr val="FFFFFF"/>
      </a:dk1>
      <a:lt1>
        <a:srgbClr val="404040"/>
      </a:lt1>
      <a:dk2>
        <a:srgbClr val="0080B1"/>
      </a:dk2>
      <a:lt2>
        <a:srgbClr val="0F1C50"/>
      </a:lt2>
      <a:accent1>
        <a:srgbClr val="C2CEE6"/>
      </a:accent1>
      <a:accent2>
        <a:srgbClr val="6785C1"/>
      </a:accent2>
      <a:accent3>
        <a:srgbClr val="E6B600"/>
      </a:accent3>
      <a:accent4>
        <a:srgbClr val="BC4328"/>
      </a:accent4>
      <a:accent5>
        <a:srgbClr val="83B254"/>
      </a:accent5>
      <a:accent6>
        <a:srgbClr val="AA3C80"/>
      </a:accent6>
      <a:hlink>
        <a:srgbClr val="0000FF"/>
      </a:hlink>
      <a:folHlink>
        <a:srgbClr val="800080"/>
      </a:folHlink>
    </a:clrScheme>
    <a:fontScheme name="ユーザー定義 3">
      <a:majorFont>
        <a:latin typeface="Meiryo UI"/>
        <a:ea typeface="Meiryo UI"/>
        <a:cs typeface=""/>
      </a:majorFont>
      <a:minorFont>
        <a:latin typeface="Meiryo UI"/>
        <a:ea typeface="Meiryo UI"/>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プレゼンテーション2" id="{B6710A25-F3F0-439A-BFE0-4360FC5EA5C4}" vid="{A346BB1F-EDAB-4DA5-9B86-3F704AB7869E}"/>
    </a:ext>
  </a:extLst>
</a:theme>
</file>

<file path=ppt/theme/theme10.xml><?xml version="1.0" encoding="utf-8"?>
<a:theme xmlns:a="http://schemas.openxmlformats.org/drawingml/2006/main" name="ホワイト">
  <a:themeElements>
    <a:clrScheme name="NTTDATA_color">
      <a:dk1>
        <a:srgbClr val="000000"/>
      </a:dk1>
      <a:lt1>
        <a:srgbClr val="FFFFFF"/>
      </a:lt1>
      <a:dk2>
        <a:srgbClr val="0080B1"/>
      </a:dk2>
      <a:lt2>
        <a:srgbClr val="D76B00"/>
      </a:lt2>
      <a:accent1>
        <a:srgbClr val="6785C1"/>
      </a:accent1>
      <a:accent2>
        <a:srgbClr val="070F26"/>
      </a:accent2>
      <a:accent3>
        <a:srgbClr val="E6B600"/>
      </a:accent3>
      <a:accent4>
        <a:srgbClr val="BC4328"/>
      </a:accent4>
      <a:accent5>
        <a:srgbClr val="00B176"/>
      </a:accent5>
      <a:accent6>
        <a:srgbClr val="8246AF"/>
      </a:accent6>
      <a:hlink>
        <a:srgbClr val="0000FF"/>
      </a:hlink>
      <a:folHlink>
        <a:srgbClr val="800080"/>
      </a:folHlink>
    </a:clrScheme>
    <a:fontScheme name="NTTDATA_font">
      <a:majorFont>
        <a:latin typeface="Arial"/>
        <a:ea typeface="Meiryo UI"/>
        <a:cs typeface=""/>
      </a:majorFont>
      <a:minorFont>
        <a:latin typeface="Arial"/>
        <a:ea typeface="Meiryo UI"/>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2">
            <a:lumMod val="10000"/>
            <a:lumOff val="90000"/>
          </a:schemeClr>
        </a:solidFill>
        <a:ln w="3175">
          <a:solidFill>
            <a:schemeClr val="tx1"/>
          </a:solidFill>
        </a:ln>
        <a:effectLst/>
      </a:spPr>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defPPr algn="ctr">
          <a:defRPr sz="1400" dirty="0">
            <a:solidFill>
              <a:schemeClr val="tx1"/>
            </a:solidFill>
          </a:defRPr>
        </a:defPPr>
      </a:lstStyle>
      <a:style>
        <a:lnRef idx="1">
          <a:schemeClr val="accent1"/>
        </a:lnRef>
        <a:fillRef idx="3">
          <a:schemeClr val="accent1"/>
        </a:fillRef>
        <a:effectRef idx="2">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ホワイト">
  <a:themeElements>
    <a:clrScheme name="NTTDATA_color">
      <a:dk1>
        <a:srgbClr val="000000"/>
      </a:dk1>
      <a:lt1>
        <a:srgbClr val="FFFFFF"/>
      </a:lt1>
      <a:dk2>
        <a:srgbClr val="0080B1"/>
      </a:dk2>
      <a:lt2>
        <a:srgbClr val="D76B00"/>
      </a:lt2>
      <a:accent1>
        <a:srgbClr val="6785C1"/>
      </a:accent1>
      <a:accent2>
        <a:srgbClr val="070F26"/>
      </a:accent2>
      <a:accent3>
        <a:srgbClr val="E6B600"/>
      </a:accent3>
      <a:accent4>
        <a:srgbClr val="BC4328"/>
      </a:accent4>
      <a:accent5>
        <a:srgbClr val="00B176"/>
      </a:accent5>
      <a:accent6>
        <a:srgbClr val="8246AF"/>
      </a:accent6>
      <a:hlink>
        <a:srgbClr val="0000FF"/>
      </a:hlink>
      <a:folHlink>
        <a:srgbClr val="800080"/>
      </a:folHlink>
    </a:clrScheme>
    <a:fontScheme name="NTTDATA_font">
      <a:majorFont>
        <a:latin typeface="Arial"/>
        <a:ea typeface="Meiryo UI"/>
        <a:cs typeface=""/>
      </a:majorFont>
      <a:minorFont>
        <a:latin typeface="Arial"/>
        <a:ea typeface="Meiryo UI"/>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2">
            <a:lumMod val="10000"/>
            <a:lumOff val="90000"/>
          </a:schemeClr>
        </a:solidFill>
        <a:ln w="3175">
          <a:solidFill>
            <a:schemeClr val="tx1"/>
          </a:solidFill>
        </a:ln>
        <a:effectLst/>
      </a:spPr>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defPPr algn="ctr">
          <a:defRPr sz="1400" dirty="0">
            <a:solidFill>
              <a:schemeClr val="tx1"/>
            </a:solidFill>
          </a:defRPr>
        </a:defPPr>
      </a:lstStyle>
      <a:style>
        <a:lnRef idx="1">
          <a:schemeClr val="accent1"/>
        </a:lnRef>
        <a:fillRef idx="3">
          <a:schemeClr val="accent1"/>
        </a:fillRef>
        <a:effectRef idx="2">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経営研レポート_量子技術と経済安全保障</Template>
  <TotalTime>0</TotalTime>
  <Words>33310</Words>
  <Application>Microsoft Office PowerPoint</Application>
  <PresentationFormat>A4 210 x 297 mm</PresentationFormat>
  <Paragraphs>3196</Paragraphs>
  <Slides>115</Slides>
  <Notes>23</Notes>
  <HiddenSlides>0</HiddenSlides>
  <MMClips>0</MMClips>
  <ScaleCrop>false</ScaleCrop>
  <HeadingPairs>
    <vt:vector size="6" baseType="variant">
      <vt:variant>
        <vt:lpstr>使用されているフォント</vt:lpstr>
      </vt:variant>
      <vt:variant>
        <vt:i4>6</vt:i4>
      </vt:variant>
      <vt:variant>
        <vt:lpstr>テーマ</vt:lpstr>
      </vt:variant>
      <vt:variant>
        <vt:i4>9</vt:i4>
      </vt:variant>
      <vt:variant>
        <vt:lpstr>スライド タイトル</vt:lpstr>
      </vt:variant>
      <vt:variant>
        <vt:i4>115</vt:i4>
      </vt:variant>
    </vt:vector>
  </HeadingPairs>
  <TitlesOfParts>
    <vt:vector size="130" baseType="lpstr">
      <vt:lpstr>BIZ UDPゴシック</vt:lpstr>
      <vt:lpstr>HGPGothicE</vt:lpstr>
      <vt:lpstr>HGP創英角ｺﾞｼｯｸUB</vt:lpstr>
      <vt:lpstr>Meiryo UI</vt:lpstr>
      <vt:lpstr>Arial</vt:lpstr>
      <vt:lpstr>Wingdings</vt:lpstr>
      <vt:lpstr>表紙</vt:lpstr>
      <vt:lpstr>目次</vt:lpstr>
      <vt:lpstr>中扉</vt:lpstr>
      <vt:lpstr>コンテンツ_Light</vt:lpstr>
      <vt:lpstr>コンテンツ_Dark</vt:lpstr>
      <vt:lpstr>裏表紙</vt:lpstr>
      <vt:lpstr>1_コンテンツ_Light</vt:lpstr>
      <vt:lpstr>2_コンテンツ_Light</vt:lpstr>
      <vt:lpstr>レイアウト</vt:lpstr>
      <vt:lpstr>PowerPoint プレゼンテーション</vt:lpstr>
      <vt:lpstr>PowerPoint プレゼンテーション</vt:lpstr>
      <vt:lpstr>3.3.1　自己主権型／分散型アイデンティティに関する取り組み・ユースケース　 EBSI</vt:lpstr>
      <vt:lpstr>3.3.1　自己主権型／分散型アイデンティティに関する取り組み・ユースケース　 EBSIとeIDASの連携</vt:lpstr>
      <vt:lpstr>3.3.1　自己主権型／分散型アイデンティティに関する取り組み・ユースケース　 EBSIの想定される活用例</vt:lpstr>
      <vt:lpstr>3.3.1　自己主権型／分散型アイデンティティに関する取り組み・ユースケース　 eIDASとEBSI、ESSIF、eSSIF-Labの関連性</vt:lpstr>
      <vt:lpstr>3.3.1　自己主権型／分散型アイデンティティに関する取り組み・ユースケース　 EUの取り組みで参照される国際標準</vt:lpstr>
      <vt:lpstr>3.3.1　自己主権型／分散型アイデンティティに関する取り組み・ユースケース　 EUDIWに関する公共調達情報</vt:lpstr>
      <vt:lpstr>3.3.1　自己主権型／分散型アイデンティティに関する取り組み・ユースケース　 （補足）EUDIWに関連する公共調達で参照される標準</vt:lpstr>
      <vt:lpstr>3.3.1　自己主権型／分散型アイデンティティに関する取り組み・ユースケース　 EUDIWに関するパイロットプロジェクト-1</vt:lpstr>
      <vt:lpstr>3.3.1 自己主権型／分散型アイデンティティに関する取り組み・ユースケース　 EUDIWに関するパイロットプロジェクト-2</vt:lpstr>
      <vt:lpstr>3.3.1　自己主権型／分散型アイデンティティに関する取り組み・ユースケース　 ユースケース：DC4EU_教育資格・社会保障データの管理</vt:lpstr>
      <vt:lpstr>3.3.1　自己主権型／分散型アイデンティティに関する取り組み・ユースケース　 ユースケース：EWC_欧州域内旅行での情報提示</vt:lpstr>
      <vt:lpstr>3.3.1　自己主権型／分散型アイデンティティに関する取り組み・ユースケース　 ユースケース：Vector_教育資格・社会保障データの管理</vt:lpstr>
      <vt:lpstr>3.3.1　自己主権型／分散型アイデンティティに関する取り組み・ユースケース　 ユースケース：POTENTIAL_市民サービスへのアクセス改善</vt:lpstr>
      <vt:lpstr>3.3.1　自己主権型／分散型アイデンティティに関する取り組み・ユースケース　 ユースケース：NOBID_国内・国境を越えた電子決済の推進</vt:lpstr>
      <vt:lpstr>3.3.1　自己主権型／分散型アイデンティティに関する取り組み・ユースケース　 SSIの実現に向けた政府プロジェクト</vt:lpstr>
      <vt:lpstr>3.3.1　自己主権型／分散型アイデンティティに関する取り組み・ユースケース　 連邦首相府主導のSSIパイロットプロジェクト</vt:lpstr>
      <vt:lpstr>3.3.1　自己主権型／分散型アイデンティティに関する取り組み・ユースケース　 Secure Digital Identities ショーケース</vt:lpstr>
      <vt:lpstr>3.3.1　自己主権型／分散型アイデンティティに関する取り組み・ユースケース　 ショーケースプロジェクト：ID-Ideal</vt:lpstr>
      <vt:lpstr>3.3.1　自己主権型／分散型アイデンティティに関する取り組み・ユースケース　 ショーケースプロジェクト：ONCE</vt:lpstr>
      <vt:lpstr>3.3.1　自己主権型／分散型アイデンティティに関する取り組み・ユースケース　 ショーケースプロジェクト：SDIKA</vt:lpstr>
      <vt:lpstr>3.3.1　自己主権型／分散型アイデンティティに関する取り組み・ユースケース　 ショーケースプロジェクト：IDunion</vt:lpstr>
      <vt:lpstr>3.3.1　自己主権型／分散型アイデンティティに関する取り組み・ユースケース　 SSIパイロットプロジェクト：ホテルチェックインの簡素化</vt:lpstr>
      <vt:lpstr>3.3.1　自己主権型／分散型アイデンティティに関する取り組み・ユースケース　 ID-Ideal：図書館における会員カードの自動登録</vt:lpstr>
      <vt:lpstr>3.3.1　自己主権型／分散型アイデンティティに関する取り組み・ユースケース　 ID-Ideal：公共交通等モビリティサービス利用のワンストップ登録</vt:lpstr>
      <vt:lpstr>3.3.1　自己主権型／分散型アイデンティティに関する取り組み・ユースケース　 ID-Ideal：住所変更に係る個人情報の自動再登録</vt:lpstr>
      <vt:lpstr>3.3.1　自己主権型／分散型アイデンティティに関する取り組み・ユースケース　 ONCE：運転免許証、自動車登録証等の確認作業への活用</vt:lpstr>
      <vt:lpstr>3.3.1　自己主権型／分散型アイデンティティに関する取り組み・ユースケース　 ONCE：公共施設の利用促進に向けた活用</vt:lpstr>
      <vt:lpstr>3.3.1　自己主権型／分散型アイデンティティに関する取り組み・ユースケース　 ONCE：地域・自治体の特典サービスの利用促進への活用</vt:lpstr>
      <vt:lpstr>3.3.1　自己主権型／分散型アイデンティティに関する取り組み・ユースケース　 SDIKA：安全で迅速な骨髄提供</vt:lpstr>
      <vt:lpstr>3.3.1　自己主権型／分散型アイデンティティに関する取り組み・ユースケース　 SDIKA：ビジネスの立ち上げ加速</vt:lpstr>
      <vt:lpstr>3.3.1　自己主権型／分散型アイデンティティに関する取り組み・ユースケース　 SDIKA：建築業の申請・許可プロセスの加速化</vt:lpstr>
      <vt:lpstr>3.3.1　自己主権型／分散型アイデンティティに関する取り組み・ユースケース　 IDunion：教育プログラムにおける記録やその証明の一元管理</vt:lpstr>
      <vt:lpstr>3.3.1　自己主権型／分散型アイデンティティに関する取り組み・ユースケース　 IDunion：2要素認証なしでの安全な支払い</vt:lpstr>
      <vt:lpstr>3.3.1　自己主権型／分散型アイデンティティに関する取り組み・ユースケース　 IDunion：サプライチェーンにおける効率的マスター管理データ</vt:lpstr>
      <vt:lpstr>3.3.1　自己主権型／分散型アイデンティティに関する取り組み・ユースケース　 （補足）Business Partner Agent　-Org. Wallet</vt:lpstr>
      <vt:lpstr>3.3.1　自己主権型／分散型アイデンティティに関する取り組み・ユースケース　 （補足）Business Partner Agent　-Org. Walletの概要</vt:lpstr>
      <vt:lpstr>3.3.1　自己主権型／分散型アイデンティティに関する取り組み・ユースケース　 （補足）Business Partner Agent - Org. Walletの動作要領</vt:lpstr>
      <vt:lpstr>3.3.1　自己主権型／分散型アイデンティティに関する取り組み・ユースケース　 ユースケース：my EGO</vt:lpstr>
      <vt:lpstr>3.3.1　自己主権型／分散型アイデンティティに関する取り組み・ユースケース　 NHS Digital Staff passport</vt:lpstr>
      <vt:lpstr>3.3.1　自己主権型／分散型アイデンティティに関する取り組み・ユースケース　 FCAによる規制サンドボックスの実施</vt:lpstr>
      <vt:lpstr>3.3.1　自己主権型／分散型アイデンティティに関する取り組み・ユースケース　 ユースケース：映画館における「年齢証明」の簡易化</vt:lpstr>
      <vt:lpstr>3.3.1　自己主権型／分散型アイデンティティに関する取り組み・ユースケース　 ユースケース：英国金融サービス向けのデジタルIDスキームの構築</vt:lpstr>
      <vt:lpstr>3.3.1　自己主権型／分散型アイデンティティに関する取り組み・ユースケース　 ユースケース：不動産に係るデジタルアイデンティティ活用</vt:lpstr>
      <vt:lpstr>3.3.1　自己主権型／分散型アイデンティティに関する取り組み・ユースケース　 ユースケース：医療従事者のオンボーディングトレーニングの効率化</vt:lpstr>
      <vt:lpstr>3.3.1　自己主権型／分散型アイデンティティに関する取り組み・ユースケース　 ユースケース：患者の「痛み」管理の効率化</vt:lpstr>
      <vt:lpstr>PowerPoint プレゼンテーション</vt:lpstr>
      <vt:lpstr>3.3.2　自己主権型／分散型アイデンティティに関する取り組み・ユースケース　 社会保障番号の代替識別子の検討</vt:lpstr>
      <vt:lpstr>3.3.2　自己主権型／分散型アイデンティティに関する取り組み・ユースケース　 米国各州におけるｍDLの導入</vt:lpstr>
      <vt:lpstr>3.3.2　自己主権型／分散型アイデンティティに関する取り組み・ユースケース　 イリノイ州とEvernymの提携</vt:lpstr>
      <vt:lpstr>3.3.2　自己主権型／分散型アイデンティティに関する取り組み・ユースケース　–分散型台帳技術に関する取り組み　 NISTによるブロックチェーンID管理システムの検討</vt:lpstr>
      <vt:lpstr>3.3.2　詳細調査結果　-自己主権型／分散型アイデンティティに関する取り組み・ユースケース　 ユースケース：MOBI</vt:lpstr>
      <vt:lpstr>3.3.2　詳細調査結果　-自己主権型／分散型アイデンティティに関する取り組み・ユースケース　 （補足）MOBIの国際標準規格準拠状況</vt:lpstr>
      <vt:lpstr>3.3.2　詳細調査結果　-自己主権型／分散型アイデンティティに関する取り組み・ユースケース　 ユースケース：信用組合の身元証明効率化</vt:lpstr>
      <vt:lpstr>3.3.2　詳細調査結果　-自己主権型／分散型アイデンティティに関する取り組み・ユースケース　 ユースケース：難民IDの提供</vt:lpstr>
      <vt:lpstr>3.3.2 自己主権型／分散型アイデンティティに関する取り組み・ユースケース　 オンタリオ州デジタルID</vt:lpstr>
      <vt:lpstr>3.3.2　自己主権型／分散型アイデンティティに関する取り組み・ユースケース　 ISEによる資金提供プログラム</vt:lpstr>
      <vt:lpstr>3.3.2　自己主権型／分散型アイデンティティに関する取り組み・ユースケース　 OPCによる取り組み</vt:lpstr>
      <vt:lpstr>3.3.2　自己主権型／分散型アイデンティティに関する取り組み・ユースケース　 政府とATB Ventures社の連携</vt:lpstr>
      <vt:lpstr>3.3.2　自己主権型／分散型アイデンティティに関する取り組み・ユースケース　 KTDIへの参加</vt:lpstr>
      <vt:lpstr>3.3.2　自己主権型／分散型アイデンティティに関する取り組み・ユースケース　 ユースケース：Interac verification service</vt:lpstr>
      <vt:lpstr>3.3.2　自己主権型／分散型アイデンティティに関する取り組み・ユースケース　 ユースケース：BCデジタルトラスト‐OrgBookBC</vt:lpstr>
      <vt:lpstr>3.3.2　自己主権型／分散型アイデンティティに関する取り組み・ユースケース　 ユースケース：Nothern Block</vt:lpstr>
      <vt:lpstr>3.3.2　自己主権型／分散型アイデンティティに関する取り組み・ユースケース　 ユースケース：eID-Me</vt:lpstr>
      <vt:lpstr>PowerPoint プレゼンテーション</vt:lpstr>
      <vt:lpstr>3.3.3　自己主権型／分散型アイデンティティに関する取り組み・ユースケース　 連邦政府・州政府によるデジタル資格情報の活用</vt:lpstr>
      <vt:lpstr>3.3.3　自己主権型／分散型アイデンティティに関する取り組み・ユースケース　 ユースケース：学生登録・本人確認プロセスの分散化</vt:lpstr>
      <vt:lpstr>3.3.3　自己主権型／分散型アイデンティティに関する取り組み・ユースケース　 ユースケース：OCR Labs</vt:lpstr>
      <vt:lpstr>3.3.3　自己主権型／分散型アイデンティティに関する取り組み・ユースケース　 MATTRワクチンパス</vt:lpstr>
      <vt:lpstr>3.3.3　自己主権型／分散型アイデンティティに関する取り組み・ユースケース　 ユースケース：MATTRワクチンパスの実装</vt:lpstr>
      <vt:lpstr>PowerPoint プレゼンテーション</vt:lpstr>
      <vt:lpstr>3.3.4 自己主権型／分散型アイデンティティに関する取り組み・ユースケース　 sgID</vt:lpstr>
      <vt:lpstr>3.3.4 自己主権型／分散型アイデンティティに関する取り組み・ユースケース　 分散型アイデンティティへの移行情報</vt:lpstr>
      <vt:lpstr>3.3.4 自己主権型／分散型アイデンティティに関する取り組み・ユースケース　 Project Guardian</vt:lpstr>
      <vt:lpstr>3.3.4　自己主権型／分散型アイデンティティに関する取り組み・ユースケース　 Open Attestation</vt:lpstr>
      <vt:lpstr>3.3.4　自己主権型／分散型アイデンティティに関する取り組み・ユースケース　 SingpassとOpenAttestationの関連（補足）　</vt:lpstr>
      <vt:lpstr>3.3.4　自己主権型／分散型アイデンティティに関する取り組み　–ユースケース　 Aadhaarの補完に向けた取り組み</vt:lpstr>
      <vt:lpstr>3.3.4　自己主権型／分散型アイデンティティに関する取り組み　–ユースケース　 NATIONAL STRATEGY ON BLOCKCHAIN</vt:lpstr>
      <vt:lpstr>3.3.4　自己主権型／分散型アイデンティティに関する取り組み　–ユースケース　 MeitY（電子情報技術省）ブロックチェーン技術センターオブエクセレンス</vt:lpstr>
      <vt:lpstr>3.3.4　自己主権型／分散型アイデンティティに関する取り組み　–ユースケース　 ユースケース：Truscholar</vt:lpstr>
      <vt:lpstr>3.3.4　自己主権型／分散型アイデンティティに関する取り組み　–ユースケース　 ユースケース：CRUBN</vt:lpstr>
      <vt:lpstr>PowerPoint プレゼンテーション</vt:lpstr>
      <vt:lpstr>3.3.5　自己主権型／分散型アイデンティティに関する取り組みに関する総括　 自己主権型／分散型アイデンティティに関する政府の取り組み</vt:lpstr>
      <vt:lpstr>3.3.5　自己主権型／分散型アイデンティティに関する取り組みに関する総括　 自己主権型／分散型アイデンティティに関する政府の取り組み</vt:lpstr>
      <vt:lpstr>3.3.5　自己主権型／分散型アイデンティティに関する取り組みに関する総括　 自己主権型／分散型アイデンティティに関する政府の取り組み</vt:lpstr>
      <vt:lpstr>3.3.5　自己主権型／分散型アイデンティティに関する取り組みに関する総括　 自己主権型／分散型アイデンティティに関するユースケースの取り組み分野</vt:lpstr>
      <vt:lpstr>3.3.5　自己主権型／分散型アイデンティティに関する取り組みに関する総括　 自己主権型／分散型アイデンティティに関するユースケースの取り組み分野</vt:lpstr>
      <vt:lpstr>3.3.5　自己主権型／分散型アイデンティティに関する取り組みに関する総括　 自己主権型／分散型アイデンティティに関するユースケースの取り組み分野</vt:lpstr>
      <vt:lpstr>3.3.5　自己主権型／分散型アイデンティティに関する取り組みに関する総括　 自己主権型／分散型アイデンティティに関するユースケースの実装フェーズ</vt:lpstr>
      <vt:lpstr>3.3.5　自己主権型／分散型アイデンティティに関する取り組みに関する総括　 自己主権型／分散型アイデンティティに関するユースケースの実装フェーズ</vt:lpstr>
      <vt:lpstr>3.3.5　自己主権型／分散型アイデンティティに関する取り組みに関する総括　 自己主権型／分散型アイデンティティに関するユースケースの実装フェーズ</vt:lpstr>
      <vt:lpstr>3.3.5　自己主権型／分散型アイデンティティに関する取り組みに関する総括　 自己主権型／分散型アイデンティティに関するユースケースの実装フェーズ（参考）</vt:lpstr>
      <vt:lpstr>PowerPoint プレゼンテーション</vt:lpstr>
      <vt:lpstr>4.　整理・分析　 整理・分析の要領（再掲）</vt:lpstr>
      <vt:lpstr>PowerPoint プレゼンテーション</vt:lpstr>
      <vt:lpstr>4.1　調査テーマを総括した各国のデジタルID政策の方向性　 EU</vt:lpstr>
      <vt:lpstr>4.1　調査テーマを総括した各国のデジタルID政策の方向性 ドイツ</vt:lpstr>
      <vt:lpstr>4.1　調査テーマを総括した各国のデジタルID政策の方向性 イギリス</vt:lpstr>
      <vt:lpstr>4.1　調査テーマを総括した各国のデジタルID政策の方向性 米国</vt:lpstr>
      <vt:lpstr>4.1　調査テーマを総括した各国のデジタルID政策の方向性 カナダ</vt:lpstr>
      <vt:lpstr>4.1　調査テーマを総括した各国のデジタルID政策の方向性 オーストラリア</vt:lpstr>
      <vt:lpstr>4.1　調査テーマを総括した各国のデジタルID政策の方向性 ニュージーランド</vt:lpstr>
      <vt:lpstr>4.1　調査テーマを総括した各国のデジタルID政策の方向性 シンガポール</vt:lpstr>
      <vt:lpstr>4.1　調査テーマを総括した各国のデジタルID政策の方向性 インド</vt:lpstr>
      <vt:lpstr>PowerPoint プレゼンテーション</vt:lpstr>
      <vt:lpstr>4.2　各国の比較・分析 SSI／DIDの取り組み状況が比較的活発な国・地域の分析 </vt:lpstr>
      <vt:lpstr>4.2　各国の比較・分析　 SSI／DIDの取り組みに影響を及ぼしていると思われる要素の分析-欧州・北米の方向性</vt:lpstr>
      <vt:lpstr>PowerPoint プレゼンテーション</vt:lpstr>
      <vt:lpstr>4.3　Trusted Webとの連携可能性、示唆・課題　 Trusted Webとの連携可能性、示唆抽出の方針</vt:lpstr>
      <vt:lpstr>4.3　Trusted Webとの連携可能性、示唆・課題 Trusted Webとの連携可能性、示唆・課題 </vt:lpstr>
      <vt:lpstr>4.3　Trusted Webとの連携可能性、示唆・課題 Trusted Webとの連携可能性、示唆・課題 </vt:lpstr>
      <vt:lpstr>4.3　Trusted Webとの連携可能性、示唆・課題 Trusted Webとの連携可能性、示唆・課題 </vt:lpstr>
      <vt:lpstr>4.3　Trusted Webとの連携可能性、示唆・課題 Trusted Webとの連携可能性、示唆・課題 </vt:lpstr>
      <vt:lpstr>PowerPoint プレゼンテーション</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2023-04-27T05:08:06Z</dcterms:created>
  <dcterms:modified xsi:type="dcterms:W3CDTF">2023-04-27T05:08:16Z</dcterms:modified>
  <cp:version/>
</cp:coreProperties>
</file>