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7.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8.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101" removePersonalInfoOnSave="1" saveSubsetFonts="1" autoCompressPictures="0" bookmarkIdSeed="2">
  <p:sldMasterIdLst>
    <p:sldMasterId id="2147483924" r:id="rId1"/>
    <p:sldMasterId id="2147483790" r:id="rId2"/>
    <p:sldMasterId id="2147483913" r:id="rId3"/>
    <p:sldMasterId id="2147483908" r:id="rId4"/>
    <p:sldMasterId id="2147483853" r:id="rId5"/>
    <p:sldMasterId id="2147483852" r:id="rId6"/>
    <p:sldMasterId id="2147483931" r:id="rId7"/>
    <p:sldMasterId id="2147483936" r:id="rId8"/>
    <p:sldMasterId id="2147483948" r:id="rId9"/>
  </p:sldMasterIdLst>
  <p:notesMasterIdLst>
    <p:notesMasterId r:id="rId88"/>
  </p:notesMasterIdLst>
  <p:handoutMasterIdLst>
    <p:handoutMasterId r:id="rId89"/>
  </p:handoutMasterIdLst>
  <p:sldIdLst>
    <p:sldId id="1099" r:id="rId10"/>
    <p:sldId id="1100" r:id="rId11"/>
    <p:sldId id="1101" r:id="rId12"/>
    <p:sldId id="1102" r:id="rId13"/>
    <p:sldId id="1103" r:id="rId14"/>
    <p:sldId id="1104" r:id="rId15"/>
    <p:sldId id="1105" r:id="rId16"/>
    <p:sldId id="1106" r:id="rId17"/>
    <p:sldId id="1107" r:id="rId18"/>
    <p:sldId id="1108" r:id="rId19"/>
    <p:sldId id="1109" r:id="rId20"/>
    <p:sldId id="1110" r:id="rId21"/>
    <p:sldId id="1111" r:id="rId22"/>
    <p:sldId id="1112" r:id="rId23"/>
    <p:sldId id="1113" r:id="rId24"/>
    <p:sldId id="1114" r:id="rId25"/>
    <p:sldId id="1115" r:id="rId26"/>
    <p:sldId id="1116" r:id="rId27"/>
    <p:sldId id="1117" r:id="rId28"/>
    <p:sldId id="1118" r:id="rId29"/>
    <p:sldId id="1119" r:id="rId30"/>
    <p:sldId id="1120" r:id="rId31"/>
    <p:sldId id="1121" r:id="rId32"/>
    <p:sldId id="1122" r:id="rId33"/>
    <p:sldId id="1123" r:id="rId34"/>
    <p:sldId id="1124" r:id="rId35"/>
    <p:sldId id="1125" r:id="rId36"/>
    <p:sldId id="1126" r:id="rId37"/>
    <p:sldId id="1127" r:id="rId38"/>
    <p:sldId id="1128" r:id="rId39"/>
    <p:sldId id="1129" r:id="rId40"/>
    <p:sldId id="1130" r:id="rId41"/>
    <p:sldId id="1131" r:id="rId42"/>
    <p:sldId id="1132" r:id="rId43"/>
    <p:sldId id="1133" r:id="rId44"/>
    <p:sldId id="1134" r:id="rId45"/>
    <p:sldId id="1135" r:id="rId46"/>
    <p:sldId id="1136" r:id="rId47"/>
    <p:sldId id="1352" r:id="rId48"/>
    <p:sldId id="1137" r:id="rId49"/>
    <p:sldId id="1138" r:id="rId50"/>
    <p:sldId id="1139" r:id="rId51"/>
    <p:sldId id="1140" r:id="rId52"/>
    <p:sldId id="1141" r:id="rId53"/>
    <p:sldId id="1142" r:id="rId54"/>
    <p:sldId id="1143" r:id="rId55"/>
    <p:sldId id="1144" r:id="rId56"/>
    <p:sldId id="1145" r:id="rId57"/>
    <p:sldId id="1146" r:id="rId58"/>
    <p:sldId id="1147" r:id="rId59"/>
    <p:sldId id="1148" r:id="rId60"/>
    <p:sldId id="1149" r:id="rId61"/>
    <p:sldId id="1150" r:id="rId62"/>
    <p:sldId id="1151" r:id="rId63"/>
    <p:sldId id="1152" r:id="rId64"/>
    <p:sldId id="1153" r:id="rId65"/>
    <p:sldId id="1154" r:id="rId66"/>
    <p:sldId id="1155" r:id="rId67"/>
    <p:sldId id="1156" r:id="rId68"/>
    <p:sldId id="1157" r:id="rId69"/>
    <p:sldId id="1158" r:id="rId70"/>
    <p:sldId id="1159" r:id="rId71"/>
    <p:sldId id="1010" r:id="rId72"/>
    <p:sldId id="1160" r:id="rId73"/>
    <p:sldId id="1161" r:id="rId74"/>
    <p:sldId id="1162" r:id="rId75"/>
    <p:sldId id="1164" r:id="rId76"/>
    <p:sldId id="1165" r:id="rId77"/>
    <p:sldId id="1166" r:id="rId78"/>
    <p:sldId id="1167" r:id="rId79"/>
    <p:sldId id="1169" r:id="rId80"/>
    <p:sldId id="1171" r:id="rId81"/>
    <p:sldId id="1173" r:id="rId82"/>
    <p:sldId id="1353" r:id="rId83"/>
    <p:sldId id="1175" r:id="rId84"/>
    <p:sldId id="1177" r:id="rId85"/>
    <p:sldId id="1179" r:id="rId86"/>
    <p:sldId id="1181" r:id="rId87"/>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トラストフレームワーク" id="{A91256BF-09C0-4A34-89D3-39C0F33BED8C}">
          <p14:sldIdLst>
            <p14:sldId id="1099"/>
            <p14:sldId id="1100"/>
            <p14:sldId id="1101"/>
            <p14:sldId id="1102"/>
            <p14:sldId id="1103"/>
            <p14:sldId id="1104"/>
            <p14:sldId id="1105"/>
            <p14:sldId id="1106"/>
            <p14:sldId id="1107"/>
            <p14:sldId id="1108"/>
            <p14:sldId id="1109"/>
            <p14:sldId id="1110"/>
            <p14:sldId id="1111"/>
            <p14:sldId id="1112"/>
            <p14:sldId id="1113"/>
            <p14:sldId id="1114"/>
            <p14:sldId id="1115"/>
            <p14:sldId id="1116"/>
            <p14:sldId id="1117"/>
            <p14:sldId id="1118"/>
            <p14:sldId id="1119"/>
            <p14:sldId id="1120"/>
            <p14:sldId id="1121"/>
            <p14:sldId id="1122"/>
            <p14:sldId id="1123"/>
            <p14:sldId id="1124"/>
            <p14:sldId id="1125"/>
            <p14:sldId id="1126"/>
            <p14:sldId id="1127"/>
            <p14:sldId id="1128"/>
            <p14:sldId id="1129"/>
            <p14:sldId id="1130"/>
            <p14:sldId id="1131"/>
            <p14:sldId id="1132"/>
            <p14:sldId id="1133"/>
            <p14:sldId id="1134"/>
            <p14:sldId id="1135"/>
            <p14:sldId id="1136"/>
            <p14:sldId id="1352"/>
            <p14:sldId id="1137"/>
            <p14:sldId id="1138"/>
            <p14:sldId id="1139"/>
            <p14:sldId id="1140"/>
            <p14:sldId id="1141"/>
            <p14:sldId id="1142"/>
            <p14:sldId id="1143"/>
            <p14:sldId id="1144"/>
            <p14:sldId id="1145"/>
            <p14:sldId id="1146"/>
            <p14:sldId id="1147"/>
            <p14:sldId id="1148"/>
            <p14:sldId id="1149"/>
            <p14:sldId id="1150"/>
            <p14:sldId id="1151"/>
            <p14:sldId id="1152"/>
            <p14:sldId id="1153"/>
            <p14:sldId id="1154"/>
            <p14:sldId id="1155"/>
            <p14:sldId id="1156"/>
            <p14:sldId id="1157"/>
            <p14:sldId id="1158"/>
            <p14:sldId id="1159"/>
          </p14:sldIdLst>
        </p14:section>
        <p14:section name="総括" id="{40C2D81B-C354-4566-A609-FA7843880448}">
          <p14:sldIdLst>
            <p14:sldId id="1010"/>
            <p14:sldId id="1160"/>
            <p14:sldId id="1161"/>
            <p14:sldId id="1162"/>
            <p14:sldId id="1164"/>
            <p14:sldId id="1165"/>
            <p14:sldId id="1166"/>
            <p14:sldId id="1167"/>
            <p14:sldId id="1169"/>
            <p14:sldId id="1171"/>
            <p14:sldId id="1173"/>
            <p14:sldId id="1353"/>
            <p14:sldId id="1175"/>
            <p14:sldId id="1177"/>
            <p14:sldId id="1179"/>
            <p14:sldId id="11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clrMru>
    <a:srgbClr val="6785C1"/>
    <a:srgbClr val="F5D7D0"/>
    <a:srgbClr val="3B64DB"/>
    <a:srgbClr val="D8E0F8"/>
    <a:srgbClr val="F2F2F2"/>
    <a:srgbClr val="EBEDF4"/>
    <a:srgbClr val="9DB2ED"/>
    <a:srgbClr val="B0C1F1"/>
    <a:srgbClr val="A4B6DA"/>
    <a:srgbClr val="6578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E6AAA4-4F8A-49C9-BEE5-ECAE69F94830}" v="298" dt="2022-10-17T00:40:35.185"/>
    <p1510:client id="{43145AD6-2387-ABA6-20DA-DDFD95CB24BC}" v="24" dt="2023-03-20T05:41:24.72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36" autoAdjust="0"/>
    <p:restoredTop sz="95923" autoAdjust="0"/>
  </p:normalViewPr>
  <p:slideViewPr>
    <p:cSldViewPr snapToGrid="0" snapToObjects="1">
      <p:cViewPr varScale="1">
        <p:scale>
          <a:sx n="107" d="100"/>
          <a:sy n="107" d="100"/>
        </p:scale>
        <p:origin x="978" y="96"/>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80" d="100"/>
        <a:sy n="80" d="100"/>
      </p:scale>
      <p:origin x="0" y="-30754"/>
    </p:cViewPr>
  </p:sorterViewPr>
  <p:notesViewPr>
    <p:cSldViewPr snapToGrid="0" snapToObjects="1">
      <p:cViewPr varScale="1">
        <p:scale>
          <a:sx n="66" d="100"/>
          <a:sy n="66" d="100"/>
        </p:scale>
        <p:origin x="1632"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slide" Target="slides/slide67.xml"/><Relationship Id="rId84" Type="http://schemas.openxmlformats.org/officeDocument/2006/relationships/slide" Target="slides/slide75.xml"/><Relationship Id="rId89"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commentAuthors" Target="commentAuthor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313"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latin typeface="+mn-ea"/>
            </a:endParaRPr>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BDCB57-7B26-864A-85AB-1FE6E8A71097}" type="datetimeFigureOut">
              <a:rPr kumimoji="1" lang="ja-JP" altLang="en-US" smtClean="0">
                <a:latin typeface="+mn-ea"/>
              </a:rPr>
              <a:t>2023/4/27</a:t>
            </a:fld>
            <a:endParaRPr kumimoji="1" lang="ja-JP" altLang="en-US">
              <a:latin typeface="+mn-ea"/>
            </a:endParaRPr>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latin typeface="+mn-ea"/>
            </a:endParaRPr>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41B73B-8F91-6845-8B45-1448A7A46D6E}" type="slidenum">
              <a:rPr kumimoji="1" lang="ja-JP" altLang="en-US" smtClean="0">
                <a:latin typeface="+mn-ea"/>
              </a:rPr>
              <a:t>‹#›</a:t>
            </a:fld>
            <a:endParaRPr kumimoji="1" lang="ja-JP" altLang="en-US">
              <a:latin typeface="+mn-ea"/>
            </a:endParaRPr>
          </a:p>
        </p:txBody>
      </p:sp>
    </p:spTree>
    <p:extLst>
      <p:ext uri="{BB962C8B-B14F-4D97-AF65-F5344CB8AC3E}">
        <p14:creationId xmlns:p14="http://schemas.microsoft.com/office/powerpoint/2010/main" val="17740855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2023/4/27</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670009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699134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83874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426807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8919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117276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494731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138</a:t>
            </a:fld>
            <a:endParaRPr lang="ja-JP" altLang="en-US"/>
          </a:p>
        </p:txBody>
      </p:sp>
    </p:spTree>
    <p:extLst>
      <p:ext uri="{BB962C8B-B14F-4D97-AF65-F5344CB8AC3E}">
        <p14:creationId xmlns:p14="http://schemas.microsoft.com/office/powerpoint/2010/main" val="4137477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139</a:t>
            </a:fld>
            <a:endParaRPr lang="ja-JP" altLang="en-US"/>
          </a:p>
        </p:txBody>
      </p:sp>
    </p:spTree>
    <p:extLst>
      <p:ext uri="{BB962C8B-B14F-4D97-AF65-F5344CB8AC3E}">
        <p14:creationId xmlns:p14="http://schemas.microsoft.com/office/powerpoint/2010/main" val="1175591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937910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025528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039728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746847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670778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936622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167</a:t>
            </a:fld>
            <a:endParaRPr lang="ja-JP" altLang="en-US"/>
          </a:p>
        </p:txBody>
      </p:sp>
    </p:spTree>
    <p:extLst>
      <p:ext uri="{BB962C8B-B14F-4D97-AF65-F5344CB8AC3E}">
        <p14:creationId xmlns:p14="http://schemas.microsoft.com/office/powerpoint/2010/main" val="21205549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1" lang="ja-JP" altLang="en-US" sz="12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164116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170</a:t>
            </a:fld>
            <a:endParaRPr lang="ja-JP" altLang="en-US"/>
          </a:p>
        </p:txBody>
      </p:sp>
    </p:spTree>
    <p:extLst>
      <p:ext uri="{BB962C8B-B14F-4D97-AF65-F5344CB8AC3E}">
        <p14:creationId xmlns:p14="http://schemas.microsoft.com/office/powerpoint/2010/main" val="679588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175</a:t>
            </a:fld>
            <a:endParaRPr lang="ja-JP" altLang="en-US"/>
          </a:p>
        </p:txBody>
      </p:sp>
    </p:spTree>
    <p:extLst>
      <p:ext uri="{BB962C8B-B14F-4D97-AF65-F5344CB8AC3E}">
        <p14:creationId xmlns:p14="http://schemas.microsoft.com/office/powerpoint/2010/main" val="1052804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pic>
        <p:nvPicPr>
          <p:cNvPr id="12" name="図 11">
            <a:extLst>
              <a:ext uri="{FF2B5EF4-FFF2-40B4-BE49-F238E27FC236}">
                <a16:creationId xmlns:a16="http://schemas.microsoft.com/office/drawing/2014/main" id="{6A504CDB-3BA6-BF4B-A602-DB26DC8301D4}"/>
              </a:ext>
            </a:extLst>
          </p:cNvPr>
          <p:cNvPicPr>
            <a:picLocks noChangeAspect="1"/>
          </p:cNvPicPr>
          <p:nvPr userDrawn="1"/>
        </p:nvPicPr>
        <p:blipFill>
          <a:blip r:embed="rId3"/>
          <a:srcRect/>
          <a:stretch/>
        </p:blipFill>
        <p:spPr>
          <a:xfrm>
            <a:off x="8020638" y="2640511"/>
            <a:ext cx="1641497" cy="562365"/>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8AE5A253-0F03-5145-BE95-9CACB637EB31}"/>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a:srcRect/>
          <a:stretch/>
        </p:blipFill>
        <p:spPr>
          <a:xfrm>
            <a:off x="8020638" y="2640511"/>
            <a:ext cx="1641497" cy="562365"/>
          </a:xfrm>
          <a:prstGeom prst="rect">
            <a:avLst/>
          </a:prstGeom>
        </p:spPr>
      </p:pic>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8" name="図 17">
            <a:extLst>
              <a:ext uri="{FF2B5EF4-FFF2-40B4-BE49-F238E27FC236}">
                <a16:creationId xmlns:a16="http://schemas.microsoft.com/office/drawing/2014/main" id="{1E183DC7-670E-5F49-B5E8-40C408E3CC4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36" name="図 35">
            <a:extLst>
              <a:ext uri="{FF2B5EF4-FFF2-40B4-BE49-F238E27FC236}">
                <a16:creationId xmlns:a16="http://schemas.microsoft.com/office/drawing/2014/main" id="{7549A32A-D0F4-5F40-8A63-C8083940002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340B3C42-4162-B549-B6FB-BD1ED42A0282}"/>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31" name="テキスト ボックス 30">
            <a:extLst>
              <a:ext uri="{FF2B5EF4-FFF2-40B4-BE49-F238E27FC236}">
                <a16:creationId xmlns:a16="http://schemas.microsoft.com/office/drawing/2014/main" id="{D2D050F2-5285-E14A-A417-4731ED04D45E}"/>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9" name="直線矢印コネクタ 28">
            <a:extLst>
              <a:ext uri="{FF2B5EF4-FFF2-40B4-BE49-F238E27FC236}">
                <a16:creationId xmlns:a16="http://schemas.microsoft.com/office/drawing/2014/main" id="{9C4723A0-F66B-1142-A607-3091A2C802CC}"/>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0" name="テキスト ボックス 29">
            <a:extLst>
              <a:ext uri="{FF2B5EF4-FFF2-40B4-BE49-F238E27FC236}">
                <a16:creationId xmlns:a16="http://schemas.microsoft.com/office/drawing/2014/main" id="{EE6E71D4-644F-314A-B274-C97B6055D017}"/>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2" name="図 31">
            <a:extLst>
              <a:ext uri="{FF2B5EF4-FFF2-40B4-BE49-F238E27FC236}">
                <a16:creationId xmlns:a16="http://schemas.microsoft.com/office/drawing/2014/main" id="{C3E07B9D-F72C-4C4A-AA97-C2C7EB42307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9" name="正方形/長方形 8">
            <a:extLst>
              <a:ext uri="{FF2B5EF4-FFF2-40B4-BE49-F238E27FC236}">
                <a16:creationId xmlns:a16="http://schemas.microsoft.com/office/drawing/2014/main" id="{F8331829-5E16-FD4C-A59A-774C3BA7F1DA}"/>
              </a:ext>
            </a:extLst>
          </p:cNvPr>
          <p:cNvSpPr/>
          <p:nvPr userDrawn="1"/>
        </p:nvSpPr>
        <p:spPr>
          <a:xfrm>
            <a:off x="7820324" y="0"/>
            <a:ext cx="2085676"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5" name="図 14">
            <a:extLst>
              <a:ext uri="{FF2B5EF4-FFF2-40B4-BE49-F238E27FC236}">
                <a16:creationId xmlns:a16="http://schemas.microsoft.com/office/drawing/2014/main" id="{1090E53B-00D9-A043-84E9-49FDBDBD51B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6" name="図 15">
            <a:extLst>
              <a:ext uri="{FF2B5EF4-FFF2-40B4-BE49-F238E27FC236}">
                <a16:creationId xmlns:a16="http://schemas.microsoft.com/office/drawing/2014/main" id="{5A358143-6BD9-754C-AD9B-005D301B5F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2" name="直線コネクタ 21">
            <a:extLst>
              <a:ext uri="{FF2B5EF4-FFF2-40B4-BE49-F238E27FC236}">
                <a16:creationId xmlns:a16="http://schemas.microsoft.com/office/drawing/2014/main" id="{A4555FBF-DDA8-C141-AA5A-B8CF3D7C111A}"/>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7" name="図 16">
            <a:extLst>
              <a:ext uri="{FF2B5EF4-FFF2-40B4-BE49-F238E27FC236}">
                <a16:creationId xmlns:a16="http://schemas.microsoft.com/office/drawing/2014/main" id="{AC2E62F0-4FDE-A846-BFDD-7669922816D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8" name="図 17">
            <a:extLst>
              <a:ext uri="{FF2B5EF4-FFF2-40B4-BE49-F238E27FC236}">
                <a16:creationId xmlns:a16="http://schemas.microsoft.com/office/drawing/2014/main" id="{93A5D981-D08E-E646-B3AB-9AEBF1409AF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814249717"/>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48086549"/>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249492781"/>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276978037"/>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655872261"/>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520871249"/>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542310343"/>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12291071"/>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645578998"/>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Rectangle 20"/>
          <p:cNvSpPr/>
          <p:nvPr userDrawn="1"/>
        </p:nvSpPr>
        <p:spPr>
          <a:xfrm>
            <a:off x="0" y="0"/>
            <a:ext cx="9906000" cy="733702"/>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lIns="68270" tIns="35100" rIns="68270" bIns="34135" rtlCol="0" anchor="ctr">
            <a:normAutofit/>
          </a:bodyPr>
          <a:lstStyle/>
          <a:p>
            <a:pPr algn="ctr"/>
            <a:endParaRPr lang="en-US" sz="1480" dirty="0"/>
          </a:p>
        </p:txBody>
      </p:sp>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marL="0" indent="0">
              <a:defRPr kumimoji="1" lang="ja-JP" altLang="en-US" sz="2400" b="1" i="0" kern="1200" spc="0" baseline="0" dirty="0">
                <a:solidFill>
                  <a:schemeClr val="bg1"/>
                </a:solidFill>
                <a:latin typeface="Arial" panose="020B0604020202020204" pitchFamily="34" charset="0"/>
                <a:ea typeface="BIZ UDPゴシック" panose="020B0400000000000000" pitchFamily="50" charset="-128"/>
                <a:cs typeface="Arial"/>
              </a:defRPr>
            </a:lvl1pPr>
          </a:lstStyle>
          <a:p>
            <a:pPr marL="184005" marR="0" lvl="0" indent="-184005" algn="l" defTabSz="495263" rtl="0" eaLnBrk="1" fontAlgn="base" latinLnBrk="0" hangingPunct="1">
              <a:lnSpc>
                <a:spcPct val="100000"/>
              </a:lnSpc>
              <a:spcBef>
                <a:spcPct val="20000"/>
              </a:spcBef>
              <a:spcAft>
                <a:spcPct val="0"/>
              </a:spcAft>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baseline="0">
                <a:latin typeface="Arial" panose="020B0604020202020204" pitchFamily="34" charset="0"/>
                <a:ea typeface="BIZ UDPゴシック" panose="020B0400000000000000" pitchFamily="50" charset="-128"/>
              </a:defRPr>
            </a:lvl1pPr>
            <a:lvl2pPr>
              <a:defRPr sz="2000" baseline="0">
                <a:latin typeface="Arial" panose="020B0604020202020204" pitchFamily="34" charset="0"/>
                <a:ea typeface="BIZ UDPゴシック" panose="020B0400000000000000" pitchFamily="50" charset="-128"/>
              </a:defRPr>
            </a:lvl2pPr>
            <a:lvl3pPr>
              <a:defRPr sz="2000" baseline="0">
                <a:latin typeface="Arial" panose="020B0604020202020204" pitchFamily="34" charset="0"/>
                <a:ea typeface="BIZ UDPゴシック" panose="020B0400000000000000" pitchFamily="50" charset="-128"/>
              </a:defRPr>
            </a:lvl3pPr>
            <a:lvl4pPr>
              <a:defRPr sz="2000" baseline="0">
                <a:latin typeface="Arial" panose="020B0604020202020204" pitchFamily="34" charset="0"/>
                <a:ea typeface="BIZ UDPゴシック" panose="020B0400000000000000" pitchFamily="50" charset="-128"/>
              </a:defRPr>
            </a:lvl4pPr>
            <a:lvl5pPr>
              <a:defRPr sz="2000" baseline="0">
                <a:latin typeface="Arial" panose="020B0604020202020204" pitchFamily="34" charset="0"/>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Rectangle 17"/>
          <p:cNvSpPr/>
          <p:nvPr userDrawn="1"/>
        </p:nvSpPr>
        <p:spPr>
          <a:xfrm>
            <a:off x="0" y="6434124"/>
            <a:ext cx="9906000" cy="4248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950" b="0" i="0" dirty="0">
              <a:solidFill>
                <a:schemeClr val="tx1"/>
              </a:solidFill>
              <a:latin typeface="HGPGothicE" charset="-128"/>
              <a:ea typeface="HGPGothicE" charset="-128"/>
            </a:endParaRPr>
          </a:p>
        </p:txBody>
      </p:sp>
      <p:sp>
        <p:nvSpPr>
          <p:cNvPr id="14" name="TextBox 12"/>
          <p:cNvSpPr txBox="1"/>
          <p:nvPr userDrawn="1"/>
        </p:nvSpPr>
        <p:spPr>
          <a:xfrm>
            <a:off x="581296" y="6593331"/>
            <a:ext cx="3639012"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rPr>
              <a:t>© 2023 </a:t>
            </a:r>
            <a:r>
              <a:rPr kumimoji="0" lang="en-US" altLang="ja-JP" sz="800" b="0" i="0" dirty="0">
                <a:solidFill>
                  <a:schemeClr val="bg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sp>
        <p:nvSpPr>
          <p:cNvPr id="15"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681060685"/>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rgbClr val="6785C1"/>
                </a:solidFill>
                <a:latin typeface="BIZ UDPゴシック" panose="020B0400000000000000" pitchFamily="50" charset="-128"/>
                <a:ea typeface="BIZ UDPゴシック" panose="020B0400000000000000"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BIZ UDPゴシック" panose="020B0400000000000000" pitchFamily="50" charset="-128"/>
                <a:ea typeface="BIZ UDPゴシック" panose="020B0400000000000000" pitchFamily="50" charset="-128"/>
              </a:defRPr>
            </a:lvl1pPr>
            <a:lvl2pPr>
              <a:defRPr sz="2000">
                <a:latin typeface="BIZ UDPゴシック" panose="020B0400000000000000" pitchFamily="50" charset="-128"/>
                <a:ea typeface="BIZ UDPゴシック" panose="020B0400000000000000" pitchFamily="50" charset="-128"/>
              </a:defRPr>
            </a:lvl2pPr>
            <a:lvl3pPr>
              <a:defRPr sz="2000">
                <a:latin typeface="BIZ UDPゴシック" panose="020B0400000000000000" pitchFamily="50" charset="-128"/>
                <a:ea typeface="BIZ UDPゴシック" panose="020B0400000000000000" pitchFamily="50" charset="-128"/>
              </a:defRPr>
            </a:lvl3pPr>
            <a:lvl4pPr>
              <a:defRPr sz="2000">
                <a:latin typeface="BIZ UDPゴシック" panose="020B0400000000000000" pitchFamily="50" charset="-128"/>
                <a:ea typeface="BIZ UDPゴシック" panose="020B0400000000000000" pitchFamily="50" charset="-128"/>
              </a:defRPr>
            </a:lvl4pPr>
            <a:lvl5pPr>
              <a:defRPr sz="2000">
                <a:latin typeface="BIZ UDPゴシック" panose="020B0400000000000000" pitchFamily="50" charset="-128"/>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Rectangle 17"/>
          <p:cNvSpPr/>
          <p:nvPr userDrawn="1"/>
        </p:nvSpPr>
        <p:spPr>
          <a:xfrm>
            <a:off x="0" y="6434124"/>
            <a:ext cx="9906000" cy="4248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950" b="0" i="0" dirty="0">
              <a:solidFill>
                <a:schemeClr val="tx1"/>
              </a:solidFill>
              <a:latin typeface="HGPGothicE" charset="-128"/>
              <a:ea typeface="HGPGothicE" charset="-128"/>
            </a:endParaRPr>
          </a:p>
        </p:txBody>
      </p:sp>
      <p:sp>
        <p:nvSpPr>
          <p:cNvPr id="8" name="TextBox 12"/>
          <p:cNvSpPr txBox="1"/>
          <p:nvPr userDrawn="1"/>
        </p:nvSpPr>
        <p:spPr>
          <a:xfrm>
            <a:off x="581295" y="6593331"/>
            <a:ext cx="3521781"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rPr>
              <a:t>© 2023</a:t>
            </a:r>
            <a:r>
              <a:rPr kumimoji="0" lang="en-US" altLang="ja-JP" sz="800" b="0" i="0" baseline="0" dirty="0">
                <a:solidFill>
                  <a:schemeClr val="bg1"/>
                </a:solidFill>
                <a:latin typeface="Arial" panose="020B0604020202020204" pitchFamily="34" charset="0"/>
                <a:ea typeface="Meiryo UI" panose="020B0604030504040204" pitchFamily="50" charset="-128"/>
                <a:cs typeface="Arial" panose="020B0604020202020204" pitchFamily="34" charset="0"/>
              </a:rPr>
              <a:t> </a:t>
            </a:r>
            <a:r>
              <a:rPr kumimoji="0" lang="en-US" altLang="ja-JP" sz="800" b="0" i="0" dirty="0">
                <a:solidFill>
                  <a:schemeClr val="bg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sp>
        <p:nvSpPr>
          <p:cNvPr id="9"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1106368432"/>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コンテンツC">
    <p:bg>
      <p:bgPr>
        <a:gradFill flip="none"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chemeClr val="tx1"/>
                </a:solidFill>
                <a:latin typeface="BIZ UDPゴシック" panose="020B0400000000000000" pitchFamily="50" charset="-128"/>
                <a:ea typeface="BIZ UDPゴシック" panose="020B0400000000000000"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14" name="TextBox 12"/>
          <p:cNvSpPr txBox="1"/>
          <p:nvPr userDrawn="1"/>
        </p:nvSpPr>
        <p:spPr>
          <a:xfrm>
            <a:off x="581296" y="6593331"/>
            <a:ext cx="3463166" cy="123111"/>
          </a:xfrm>
          <a:prstGeom prst="rect">
            <a:avLst/>
          </a:prstGeom>
          <a:noFill/>
        </p:spPr>
        <p:txBody>
          <a:bodyPr wrap="square"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Arial" panose="020B0604020202020204" pitchFamily="34" charset="0"/>
                <a:ea typeface="Meiryo UI" panose="020B0604030504040204" pitchFamily="50" charset="-128"/>
                <a:cs typeface="Arial" panose="020B0604020202020204" pitchFamily="34" charset="0"/>
              </a:rPr>
              <a:t>© 2022 </a:t>
            </a:r>
            <a:r>
              <a:rPr kumimoji="0" lang="en-US" altLang="ja-JP" sz="800" b="0" i="0" dirty="0">
                <a:solidFill>
                  <a:schemeClr val="tx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tx1"/>
              </a:solidFill>
              <a:latin typeface="Arial" panose="020B0604020202020204" pitchFamily="34" charset="0"/>
              <a:ea typeface="Meiryo UI" panose="020B0604030504040204" pitchFamily="50" charset="-128"/>
              <a:cs typeface="Arial" panose="020B0604020202020204" pitchFamily="34" charset="0"/>
            </a:endParaRPr>
          </a:p>
        </p:txBody>
      </p:sp>
      <p:sp>
        <p:nvSpPr>
          <p:cNvPr id="15"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tx1"/>
              </a:solidFill>
              <a:latin typeface="Arial" panose="020B0604020202020204" pitchFamily="34" charset="0"/>
              <a:ea typeface="Meiryo UI" panose="020B0604030504040204" pitchFamily="50" charset="-128"/>
              <a:cs typeface="Arial" panose="020B0604020202020204" pitchFamily="34" charset="0"/>
            </a:endParaRPr>
          </a:p>
        </p:txBody>
      </p:sp>
      <p:sp>
        <p:nvSpPr>
          <p:cNvPr id="16"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BIZ UDPゴシック" panose="020B0400000000000000" pitchFamily="50" charset="-128"/>
                <a:ea typeface="BIZ UDPゴシック" panose="020B0400000000000000" pitchFamily="50" charset="-128"/>
              </a:defRPr>
            </a:lvl1pPr>
            <a:lvl2pPr>
              <a:defRPr sz="2000">
                <a:latin typeface="BIZ UDPゴシック" panose="020B0400000000000000" pitchFamily="50" charset="-128"/>
                <a:ea typeface="BIZ UDPゴシック" panose="020B0400000000000000" pitchFamily="50" charset="-128"/>
              </a:defRPr>
            </a:lvl2pPr>
            <a:lvl3pPr>
              <a:defRPr sz="2000">
                <a:latin typeface="BIZ UDPゴシック" panose="020B0400000000000000" pitchFamily="50" charset="-128"/>
                <a:ea typeface="BIZ UDPゴシック" panose="020B0400000000000000" pitchFamily="50" charset="-128"/>
              </a:defRPr>
            </a:lvl3pPr>
            <a:lvl4pPr>
              <a:defRPr sz="2000">
                <a:latin typeface="BIZ UDPゴシック" panose="020B0400000000000000" pitchFamily="50" charset="-128"/>
                <a:ea typeface="BIZ UDPゴシック" panose="020B0400000000000000" pitchFamily="50" charset="-128"/>
              </a:defRPr>
            </a:lvl4pPr>
            <a:lvl5pPr>
              <a:defRPr sz="2000">
                <a:latin typeface="BIZ UDPゴシック" panose="020B0400000000000000" pitchFamily="50" charset="-128"/>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2268607185"/>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中扉A">
    <p:bg>
      <p:bgPr>
        <a:solidFill>
          <a:srgbClr val="6785C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2580" y="0"/>
            <a:ext cx="4244809"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7792C7"/>
          </a:solidFill>
          <a:ln>
            <a:noFill/>
          </a:ln>
        </p:spPr>
        <p:txBody>
          <a:bodyPr vert="horz" wrap="square" lIns="74295" tIns="37148" rIns="74295" bIns="37148" numCol="1" anchor="t" anchorCtr="0" compatLnSpc="1">
            <a:prstTxWarp prst="textNoShape">
              <a:avLst/>
            </a:prstTxWarp>
          </a:bodyPr>
          <a:lstStyle/>
          <a:p>
            <a:endParaRPr lang="en-US" sz="1480">
              <a:latin typeface="Meiryo UI" panose="020B0604030504040204" pitchFamily="50" charset="-128"/>
              <a:ea typeface="Meiryo UI" panose="020B0604030504040204" pitchFamily="50" charset="-128"/>
            </a:endParaRP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4681823" y="6556248"/>
            <a:ext cx="542354" cy="182880"/>
          </a:xfrm>
          <a:prstGeom prst="rect">
            <a:avLst/>
          </a:prstGeom>
        </p:spPr>
        <p:txBody>
          <a:bodyPr anchor="ctr"/>
          <a:lstStyle>
            <a:lvl1pPr>
              <a:defRPr sz="1200">
                <a:solidFill>
                  <a:srgbClr val="FFFFFF"/>
                </a:solidFill>
                <a:latin typeface="Meiryo UI" panose="020B0604030504040204" pitchFamily="50" charset="-128"/>
                <a:ea typeface="Meiryo UI" panose="020B0604030504040204" pitchFamily="50" charset="-128"/>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219450" y="1295400"/>
            <a:ext cx="6129338" cy="4343400"/>
          </a:xfrm>
          <a:prstGeom prst="rect">
            <a:avLst/>
          </a:prstGeom>
        </p:spPr>
        <p:txBody>
          <a:bodyPr anchor="ctr"/>
          <a:lstStyle>
            <a:lvl1pPr marL="0" indent="0" algn="ctr">
              <a:buNone/>
              <a:defRPr sz="2800" b="1" baseline="0">
                <a:solidFill>
                  <a:schemeClr val="tx1"/>
                </a:solidFill>
                <a:latin typeface="Arial" panose="020B0604020202020204" pitchFamily="34" charset="0"/>
                <a:ea typeface="BIZ UDPゴシック" panose="020B0400000000000000" pitchFamily="50" charset="-128"/>
              </a:defRPr>
            </a:lvl1pPr>
            <a:lvl2pPr marL="495264" indent="0">
              <a:buNone/>
              <a:defRPr>
                <a:solidFill>
                  <a:schemeClr val="bg1"/>
                </a:solidFill>
              </a:defRPr>
            </a:lvl2pPr>
            <a:lvl3pPr marL="990526" indent="0">
              <a:buNone/>
              <a:defRPr>
                <a:solidFill>
                  <a:schemeClr val="bg1"/>
                </a:solidFill>
              </a:defRPr>
            </a:lvl3pPr>
            <a:lvl4pPr marL="1485788" indent="0">
              <a:buNone/>
              <a:defRPr>
                <a:solidFill>
                  <a:schemeClr val="bg1"/>
                </a:solidFill>
              </a:defRPr>
            </a:lvl4pPr>
            <a:lvl5pPr marL="1981051" indent="0">
              <a:buNone/>
              <a:defRPr>
                <a:solidFill>
                  <a:schemeClr val="bg1"/>
                </a:solidFill>
              </a:defRPr>
            </a:lvl5pPr>
          </a:lstStyle>
          <a:p>
            <a:pPr lvl="0"/>
            <a:r>
              <a:rPr lang="en-US" dirty="0"/>
              <a:t>[</a:t>
            </a:r>
            <a:r>
              <a:rPr lang="ja-JP" altLang="en-US" dirty="0"/>
              <a:t>タイトル</a:t>
            </a:r>
            <a:r>
              <a:rPr lang="en-US" dirty="0"/>
              <a:t>]</a:t>
            </a:r>
          </a:p>
        </p:txBody>
      </p:sp>
      <p:sp>
        <p:nvSpPr>
          <p:cNvPr id="10" name="TextBox 12"/>
          <p:cNvSpPr txBox="1"/>
          <p:nvPr userDrawn="1"/>
        </p:nvSpPr>
        <p:spPr>
          <a:xfrm>
            <a:off x="581296" y="6593331"/>
            <a:ext cx="3463166"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rgbClr val="FFFFFF"/>
                </a:solidFill>
                <a:latin typeface="Meiryo UI" panose="020B0604030504040204" pitchFamily="50" charset="-128"/>
                <a:ea typeface="Meiryo UI" panose="020B0604030504040204" pitchFamily="50" charset="-128"/>
                <a:cs typeface="Meiryo UI" pitchFamily="50" charset="-128"/>
              </a:rPr>
              <a:t>© 2023 </a:t>
            </a:r>
            <a:r>
              <a:rPr kumimoji="0" lang="en-US" altLang="ja-JP" sz="800" b="0" i="0" dirty="0">
                <a:solidFill>
                  <a:schemeClr val="bg1"/>
                </a:solidFill>
                <a:latin typeface="HGPGothicE" charset="-128"/>
                <a:ea typeface="HGPGothicE" charset="-128"/>
                <a:cs typeface="Meiryo UI" pitchFamily="50" charset="-128"/>
              </a:rPr>
              <a:t>NTT DATA INSTITUTE </a:t>
            </a:r>
            <a:r>
              <a:rPr kumimoji="0" lang="en-US" altLang="ja-JP" sz="800" b="0" i="0" dirty="0">
                <a:solidFill>
                  <a:schemeClr val="bg1"/>
                </a:solidFill>
                <a:latin typeface="+mn-lt"/>
                <a:ea typeface="HGPGothicE" charset="-128"/>
                <a:cs typeface="Meiryo UI" pitchFamily="50" charset="-128"/>
              </a:rPr>
              <a:t>OF</a:t>
            </a:r>
            <a:r>
              <a:rPr kumimoji="0" lang="en-US" altLang="ja-JP" sz="800" b="0" i="0" dirty="0">
                <a:solidFill>
                  <a:schemeClr val="bg1"/>
                </a:solidFill>
                <a:latin typeface="HGPGothicE" charset="-128"/>
                <a:ea typeface="HGPGothicE" charset="-128"/>
                <a:cs typeface="Meiryo UI" pitchFamily="50" charset="-128"/>
              </a:rPr>
              <a:t> MANAGEMENT CONSULTING, Inc.</a:t>
            </a:r>
            <a:endPar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pic>
        <p:nvPicPr>
          <p:cNvPr id="13" name="図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598783975"/>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3.gif"/><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3.gif"/><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13.gif"/><Relationship Id="rId5" Type="http://schemas.openxmlformats.org/officeDocument/2006/relationships/theme" Target="../theme/theme7.xml"/><Relationship Id="rId4"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13.gif"/><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8.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9.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テキスト ボックス 5">
            <a:extLst>
              <a:ext uri="{FF2B5EF4-FFF2-40B4-BE49-F238E27FC236}">
                <a16:creationId xmlns:a16="http://schemas.microsoft.com/office/drawing/2014/main" id="{0323A1CE-F105-904C-B58C-B516875892B3}"/>
              </a:ext>
            </a:extLst>
          </p:cNvPr>
          <p:cNvSpPr txBox="1"/>
          <p:nvPr userDrawn="1"/>
        </p:nvSpPr>
        <p:spPr>
          <a:xfrm>
            <a:off x="3810523" y="6623438"/>
            <a:ext cx="3834383" cy="215444"/>
          </a:xfrm>
          <a:prstGeom prst="rect">
            <a:avLst/>
          </a:prstGeom>
          <a:noFill/>
          <a:ln>
            <a:noFill/>
          </a:ln>
        </p:spPr>
        <p:txBody>
          <a:bodyPr wrap="none" lIns="0" rIns="0" rtlCol="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BIZ UDPゴシック" panose="020B0400000000000000" pitchFamily="50" charset="-128"/>
                <a:ea typeface="BIZ UDPゴシック" panose="020B0400000000000000" pitchFamily="50" charset="-128"/>
                <a:cs typeface="Meiryo UI" pitchFamily="50" charset="-128"/>
              </a:rPr>
              <a:t>© 2022 NTT DATA INSTITUTE OF MANAGEMENT CONSULTING, Inc.</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281806" y="6623438"/>
            <a:ext cx="336310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2"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891492812"/>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1183530914"/>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2" r:id="rId5"/>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9583546"/>
      </p:ext>
    </p:extLst>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trustoverip.org/wp-content/uploads/Introduction-to-ToIP-V2.0-2021-11-17.pdf" TargetMode="External"/><Relationship Id="rId1" Type="http://schemas.openxmlformats.org/officeDocument/2006/relationships/slideLayout" Target="../slideLayouts/slideLayout39.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9.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9.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452589" cy="3060698"/>
          </a:xfrm>
        </p:spPr>
        <p:txBody>
          <a:bodyPr/>
          <a:lstStyle/>
          <a:p>
            <a:r>
              <a:rPr lang="en-US" altLang="ja-JP" sz="3200" b="1" dirty="0"/>
              <a:t>3. </a:t>
            </a:r>
            <a:r>
              <a:rPr lang="ja-JP" altLang="en-US" sz="3200" b="1" dirty="0"/>
              <a:t>詳細調査結果：</a:t>
            </a:r>
            <a:endParaRPr lang="en-US" altLang="ja-JP" sz="3200" b="1" dirty="0"/>
          </a:p>
          <a:p>
            <a:r>
              <a:rPr kumimoji="1" lang="ja-JP" altLang="en-US" sz="2400" b="1" dirty="0">
                <a:solidFill>
                  <a:schemeClr val="bg1">
                    <a:lumMod val="50000"/>
                  </a:schemeClr>
                </a:solidFill>
              </a:rPr>
              <a:t>　</a:t>
            </a:r>
            <a:r>
              <a:rPr lang="en-US" altLang="ja-JP" sz="2400" b="1" dirty="0">
                <a:solidFill>
                  <a:schemeClr val="bg1">
                    <a:lumMod val="50000"/>
                  </a:schemeClr>
                </a:solidFill>
              </a:rPr>
              <a:t>3.1 </a:t>
            </a:r>
            <a:r>
              <a:rPr lang="ja-JP" altLang="en-US" sz="2400" b="1" dirty="0">
                <a:solidFill>
                  <a:schemeClr val="bg1">
                    <a:lumMod val="50000"/>
                  </a:schemeClr>
                </a:solidFill>
              </a:rPr>
              <a:t>共通識別番号・デジタル</a:t>
            </a:r>
            <a:r>
              <a:rPr lang="en-US" altLang="ja-JP" sz="2400" b="1" dirty="0">
                <a:solidFill>
                  <a:schemeClr val="bg1">
                    <a:lumMod val="50000"/>
                  </a:schemeClr>
                </a:solidFill>
              </a:rPr>
              <a:t>ID</a:t>
            </a:r>
            <a:r>
              <a:rPr lang="ja-JP" altLang="en-US" sz="2400" b="1" dirty="0">
                <a:solidFill>
                  <a:schemeClr val="bg1">
                    <a:lumMod val="50000"/>
                  </a:schemeClr>
                </a:solidFill>
              </a:rPr>
              <a:t>に関する政策動向</a:t>
            </a:r>
            <a:endParaRPr kumimoji="1" lang="en-US" altLang="ja-JP" sz="2400" b="1" dirty="0">
              <a:solidFill>
                <a:schemeClr val="bg1">
                  <a:lumMod val="50000"/>
                </a:schemeClr>
              </a:solidFill>
            </a:endParaRPr>
          </a:p>
          <a:p>
            <a:r>
              <a:rPr lang="ja-JP" altLang="en-US" sz="2400" b="1" dirty="0"/>
              <a:t>　</a:t>
            </a:r>
            <a:r>
              <a:rPr lang="en-US" altLang="ja-JP" sz="2400" b="1" dirty="0"/>
              <a:t>3.2 </a:t>
            </a:r>
            <a:r>
              <a:rPr lang="ja-JP" altLang="en-US" sz="2400" b="1" dirty="0"/>
              <a:t>トラストフレームワークの策定状況</a:t>
            </a:r>
            <a:endParaRPr lang="en-US" altLang="ja-JP" sz="2400" b="1" dirty="0"/>
          </a:p>
          <a:p>
            <a:r>
              <a:rPr kumimoji="1" lang="ja-JP" altLang="en-US" sz="2400" b="1" dirty="0">
                <a:solidFill>
                  <a:schemeClr val="bg1">
                    <a:lumMod val="50000"/>
                  </a:schemeClr>
                </a:solidFill>
              </a:rPr>
              <a:t>　</a:t>
            </a:r>
            <a:r>
              <a:rPr lang="en-US" altLang="ja-JP" sz="2400" b="1" dirty="0">
                <a:solidFill>
                  <a:schemeClr val="bg1">
                    <a:lumMod val="50000"/>
                  </a:schemeClr>
                </a:solidFill>
              </a:rPr>
              <a:t>3.3 </a:t>
            </a:r>
            <a:r>
              <a:rPr lang="ja-JP" altLang="en-US" sz="2400" b="1" dirty="0">
                <a:solidFill>
                  <a:schemeClr val="bg1">
                    <a:lumMod val="50000"/>
                  </a:schemeClr>
                </a:solidFill>
              </a:rPr>
              <a:t>自己主権型／分散型アイデンティティに関する取り組み・ユースケース</a:t>
            </a:r>
            <a:endParaRPr kumimoji="1" lang="en-US" altLang="ja-JP" sz="2400" b="1" dirty="0">
              <a:solidFill>
                <a:schemeClr val="bg1">
                  <a:lumMod val="50000"/>
                </a:schemeClr>
              </a:solidFill>
            </a:endParaRPr>
          </a:p>
        </p:txBody>
      </p:sp>
    </p:spTree>
    <p:extLst>
      <p:ext uri="{BB962C8B-B14F-4D97-AF65-F5344CB8AC3E}">
        <p14:creationId xmlns:p14="http://schemas.microsoft.com/office/powerpoint/2010/main" val="888854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ja-JP" altLang="en-US" sz="2000" dirty="0">
                <a:solidFill>
                  <a:schemeClr val="accent2">
                    <a:lumMod val="90000"/>
                    <a:lumOff val="10000"/>
                  </a:schemeClr>
                </a:solidFill>
              </a:rPr>
              <a:t>トラストフレームワーク（再掲）</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97126" cy="682038"/>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アイデンティティ情報の管理や利活用においては、デジタル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発行主体等のステークホルダーの定義、その果たすべき役割、セキュリティ基準などについて、参照すべき法律・規則等が定められており、一般的に「トラストフレームワーク」の名称で諸外国において策定・公表され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graphicFrame>
        <p:nvGraphicFramePr>
          <p:cNvPr id="6" name="表 5"/>
          <p:cNvGraphicFramePr>
            <a:graphicFrameLocks noGrp="1"/>
          </p:cNvGraphicFramePr>
          <p:nvPr>
            <p:extLst>
              <p:ext uri="{D42A27DB-BD31-4B8C-83A1-F6EECF244321}">
                <p14:modId xmlns:p14="http://schemas.microsoft.com/office/powerpoint/2010/main" val="396870322"/>
              </p:ext>
            </p:extLst>
          </p:nvPr>
        </p:nvGraphicFramePr>
        <p:xfrm>
          <a:off x="331489" y="1853711"/>
          <a:ext cx="9243022" cy="4670914"/>
        </p:xfrm>
        <a:graphic>
          <a:graphicData uri="http://schemas.openxmlformats.org/drawingml/2006/table">
            <a:tbl>
              <a:tblPr firstRow="1" bandRow="1">
                <a:tableStyleId>{5C22544A-7EE6-4342-B048-85BDC9FD1C3A}</a:tableStyleId>
              </a:tblPr>
              <a:tblGrid>
                <a:gridCol w="1072523">
                  <a:extLst>
                    <a:ext uri="{9D8B030D-6E8A-4147-A177-3AD203B41FA5}">
                      <a16:colId xmlns:a16="http://schemas.microsoft.com/office/drawing/2014/main" val="2162794010"/>
                    </a:ext>
                  </a:extLst>
                </a:gridCol>
                <a:gridCol w="1805100">
                  <a:extLst>
                    <a:ext uri="{9D8B030D-6E8A-4147-A177-3AD203B41FA5}">
                      <a16:colId xmlns:a16="http://schemas.microsoft.com/office/drawing/2014/main" val="1805949042"/>
                    </a:ext>
                  </a:extLst>
                </a:gridCol>
                <a:gridCol w="6365399">
                  <a:extLst>
                    <a:ext uri="{9D8B030D-6E8A-4147-A177-3AD203B41FA5}">
                      <a16:colId xmlns:a16="http://schemas.microsoft.com/office/drawing/2014/main" val="994693873"/>
                    </a:ext>
                  </a:extLst>
                </a:gridCol>
              </a:tblGrid>
              <a:tr h="333098">
                <a:tc gridSpan="2">
                  <a:txBody>
                    <a:bodyPr/>
                    <a:lstStyle/>
                    <a:p>
                      <a:pPr algn="ctr"/>
                      <a:r>
                        <a:rPr kumimoji="1" lang="ja-JP" altLang="en-US" sz="1400" b="1" dirty="0">
                          <a:latin typeface="+mn-ea"/>
                          <a:ea typeface="+mn-ea"/>
                        </a:rPr>
                        <a:t>国・地域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latin typeface="+mn-ea"/>
                          <a:ea typeface="+mn-ea"/>
                        </a:rPr>
                        <a:t>フレームワークの名称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776923180"/>
                  </a:ext>
                </a:extLst>
              </a:tr>
              <a:tr h="566266">
                <a:tc rowSpan="3">
                  <a:txBody>
                    <a:bodyPr/>
                    <a:lstStyle/>
                    <a:p>
                      <a:pPr algn="ctr"/>
                      <a:r>
                        <a:rPr kumimoji="1" lang="ja-JP" altLang="en-US" sz="1400" b="1" dirty="0">
                          <a:solidFill>
                            <a:schemeClr val="tx1"/>
                          </a:solidFill>
                          <a:latin typeface="+mn-ea"/>
                          <a:ea typeface="+mn-ea"/>
                        </a:rPr>
                        <a:t>欧州</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en-US" altLang="ja-JP" sz="1400" b="1" dirty="0">
                          <a:solidFill>
                            <a:schemeClr val="tx1"/>
                          </a:solidFill>
                          <a:latin typeface="+mn-ea"/>
                          <a:ea typeface="+mn-ea"/>
                        </a:rPr>
                        <a:t>EU</a:t>
                      </a:r>
                      <a:endParaRPr kumimoji="1" lang="ja-JP" altLang="en-US" sz="14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b="0" i="0" kern="1200" dirty="0">
                          <a:solidFill>
                            <a:schemeClr val="dk1"/>
                          </a:solidFill>
                          <a:effectLst/>
                          <a:latin typeface="+mn-ea"/>
                          <a:ea typeface="+mn-ea"/>
                          <a:cs typeface="+mn-cs"/>
                        </a:rPr>
                        <a:t>Electronic identification and trust services for electronic transactions in the internal market and repealing Directive 1999/93/EC</a:t>
                      </a:r>
                      <a:r>
                        <a:rPr kumimoji="1" lang="ja-JP" altLang="en-US" sz="1400" b="0" i="0" kern="1200" dirty="0">
                          <a:solidFill>
                            <a:schemeClr val="dk1"/>
                          </a:solidFill>
                          <a:effectLst/>
                          <a:latin typeface="+mn-ea"/>
                          <a:ea typeface="+mn-ea"/>
                          <a:cs typeface="+mn-cs"/>
                        </a:rPr>
                        <a:t>（</a:t>
                      </a:r>
                      <a:r>
                        <a:rPr kumimoji="1" lang="en-US" altLang="ja-JP" sz="1400" b="0" i="0" kern="1200" dirty="0">
                          <a:solidFill>
                            <a:schemeClr val="dk1"/>
                          </a:solidFill>
                          <a:effectLst/>
                          <a:latin typeface="+mn-ea"/>
                          <a:ea typeface="+mn-ea"/>
                          <a:cs typeface="+mn-cs"/>
                        </a:rPr>
                        <a:t>eIDAS</a:t>
                      </a:r>
                      <a:r>
                        <a:rPr kumimoji="1" lang="ja-JP" altLang="en-US" sz="1400" b="0" i="0" kern="1200" dirty="0">
                          <a:solidFill>
                            <a:schemeClr val="dk1"/>
                          </a:solidFill>
                          <a:effectLst/>
                          <a:latin typeface="+mn-ea"/>
                          <a:ea typeface="+mn-ea"/>
                          <a:cs typeface="+mn-cs"/>
                        </a:rPr>
                        <a:t>）</a:t>
                      </a:r>
                      <a:endParaRPr kumimoji="1" lang="en-US" altLang="ja-JP" sz="1000" b="1" i="0" u="none" strike="noStrike" kern="1200" cap="none" spc="0" normalizeH="0" baseline="0" noProof="0" dirty="0">
                        <a:ln>
                          <a:noFill/>
                        </a:ln>
                        <a:solidFill>
                          <a:srgbClr val="000000"/>
                        </a:solidFill>
                        <a:effectLst/>
                        <a:uLnTx/>
                        <a:uFillTx/>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492735"/>
                  </a:ext>
                </a:extLst>
              </a:tr>
              <a:tr h="333098">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イギリス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srgbClr val="000000"/>
                          </a:solidFill>
                          <a:effectLst/>
                          <a:uLnTx/>
                          <a:uFillTx/>
                          <a:latin typeface="+mn-ea"/>
                          <a:ea typeface="+mn-ea"/>
                          <a:cs typeface="+mn-cs"/>
                        </a:rPr>
                        <a:t>The UK digital identity and attributes trust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4392538"/>
                  </a:ext>
                </a:extLst>
              </a:tr>
              <a:tr h="333098">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ドイツ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IDunion Network</a:t>
                      </a:r>
                      <a:r>
                        <a:rPr kumimoji="1" lang="ja-JP" altLang="en-US" sz="1400" dirty="0">
                          <a:solidFill>
                            <a:schemeClr val="tx1"/>
                          </a:solidFill>
                          <a:latin typeface="+mn-ea"/>
                          <a:ea typeface="+mn-ea"/>
                        </a:rPr>
                        <a:t>（</a:t>
                      </a:r>
                      <a:r>
                        <a:rPr kumimoji="1" lang="en-US" altLang="ja-JP" sz="1400" dirty="0">
                          <a:solidFill>
                            <a:schemeClr val="tx1"/>
                          </a:solidFill>
                          <a:latin typeface="+mn-ea"/>
                          <a:ea typeface="+mn-ea"/>
                        </a:rPr>
                        <a:t>Trust over IP</a:t>
                      </a:r>
                      <a:r>
                        <a:rPr kumimoji="1" lang="ja-JP" altLang="en-US" sz="1400" baseline="0" dirty="0">
                          <a:solidFill>
                            <a:schemeClr val="tx1"/>
                          </a:solidFill>
                          <a:latin typeface="+mn-ea"/>
                          <a:ea typeface="+mn-ea"/>
                        </a:rPr>
                        <a:t> </a:t>
                      </a:r>
                      <a:r>
                        <a:rPr kumimoji="1" lang="en-US" altLang="ja-JP" sz="1400" baseline="0" dirty="0">
                          <a:solidFill>
                            <a:schemeClr val="tx1"/>
                          </a:solidFill>
                          <a:latin typeface="+mn-ea"/>
                          <a:ea typeface="+mn-ea"/>
                        </a:rPr>
                        <a:t>Stack</a:t>
                      </a:r>
                      <a:r>
                        <a:rPr kumimoji="1" lang="ja-JP" altLang="en-US" sz="1400" dirty="0">
                          <a:solidFill>
                            <a:schemeClr val="tx1"/>
                          </a:solidFill>
                          <a:latin typeface="+mn-ea"/>
                          <a:ea typeface="+mn-ea"/>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948732"/>
                  </a:ext>
                </a:extLst>
              </a:tr>
              <a:tr h="333098">
                <a:tc rowSpan="3">
                  <a:txBody>
                    <a:bodyPr/>
                    <a:lstStyle/>
                    <a:p>
                      <a:pPr algn="ctr"/>
                      <a:r>
                        <a:rPr kumimoji="1" lang="ja-JP" altLang="en-US" sz="1400" b="1" dirty="0">
                          <a:solidFill>
                            <a:schemeClr val="tx1"/>
                          </a:solidFill>
                          <a:latin typeface="+mn-ea"/>
                          <a:ea typeface="+mn-ea"/>
                        </a:rPr>
                        <a:t>北米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rowSpan="2">
                  <a:txBody>
                    <a:bodyPr/>
                    <a:lstStyle/>
                    <a:p>
                      <a:pPr algn="ctr"/>
                      <a:r>
                        <a:rPr kumimoji="1" lang="ja-JP" altLang="en-US" sz="1400" b="1" dirty="0">
                          <a:solidFill>
                            <a:schemeClr val="tx1"/>
                          </a:solidFill>
                          <a:latin typeface="+mn-ea"/>
                          <a:ea typeface="+mn-ea"/>
                        </a:rPr>
                        <a:t>米国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Identity Ecosystem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4888963"/>
                  </a:ext>
                </a:extLst>
              </a:tr>
              <a:tr h="333098">
                <a:tc vMerge="1">
                  <a:txBody>
                    <a:bodyPr/>
                    <a:lstStyle/>
                    <a:p>
                      <a:endParaRPr kumimoji="1" lang="ja-JP" altLang="en-US"/>
                    </a:p>
                  </a:txBody>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mn-ea"/>
                          <a:ea typeface="+mn-ea"/>
                        </a:rPr>
                        <a:t>NIST-SP800-63</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3694182"/>
                  </a:ext>
                </a:extLst>
              </a:tr>
              <a:tr h="333098">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カナダ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Pan-Canadian</a:t>
                      </a:r>
                      <a:r>
                        <a:rPr kumimoji="1" lang="en-US" altLang="ja-JP" sz="1400" baseline="0" dirty="0">
                          <a:solidFill>
                            <a:schemeClr val="tx1"/>
                          </a:solidFill>
                          <a:latin typeface="+mn-ea"/>
                          <a:ea typeface="+mn-ea"/>
                        </a:rPr>
                        <a:t> Trust Framework</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7289817"/>
                  </a:ext>
                </a:extLst>
              </a:tr>
              <a:tr h="359966">
                <a:tc rowSpan="4">
                  <a:txBody>
                    <a:bodyPr/>
                    <a:lstStyle/>
                    <a:p>
                      <a:pPr algn="ctr"/>
                      <a:r>
                        <a:rPr kumimoji="1" lang="ja-JP" altLang="en-US" sz="1400" b="1" dirty="0">
                          <a:solidFill>
                            <a:schemeClr val="tx1"/>
                          </a:solidFill>
                          <a:latin typeface="+mn-ea"/>
                          <a:ea typeface="+mn-ea"/>
                        </a:rPr>
                        <a:t>オセアニア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rowSpan="2">
                  <a:txBody>
                    <a:bodyPr/>
                    <a:lstStyle/>
                    <a:p>
                      <a:pPr algn="ctr"/>
                      <a:r>
                        <a:rPr kumimoji="1" lang="ja-JP" altLang="en-US" sz="1400" b="1" dirty="0">
                          <a:solidFill>
                            <a:schemeClr val="tx1"/>
                          </a:solidFill>
                          <a:latin typeface="+mn-ea"/>
                          <a:ea typeface="+mn-ea"/>
                        </a:rPr>
                        <a:t>オーストラリア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Trusted Digital Identity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2642574"/>
                  </a:ext>
                </a:extLst>
              </a:tr>
              <a:tr h="359966">
                <a:tc vMerge="1">
                  <a:txBody>
                    <a:bodyPr/>
                    <a:lstStyle/>
                    <a:p>
                      <a:endParaRPr kumimoji="1" lang="ja-JP" altLang="en-US"/>
                    </a:p>
                  </a:txBody>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mn-ea"/>
                          <a:ea typeface="+mn-ea"/>
                        </a:rPr>
                        <a:t>Trust ID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6286557"/>
                  </a:ext>
                </a:extLst>
              </a:tr>
              <a:tr h="359966">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ja-JP" altLang="en-US" sz="1400" b="1" dirty="0">
                          <a:solidFill>
                            <a:schemeClr val="tx1"/>
                          </a:solidFill>
                          <a:latin typeface="+mn-ea"/>
                          <a:ea typeface="+mn-ea"/>
                        </a:rPr>
                        <a:t>ニュージーランド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Digital Identity Trust Framework</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053821"/>
                  </a:ext>
                </a:extLst>
              </a:tr>
              <a:tr h="359966">
                <a:tc vMerge="1">
                  <a:txBody>
                    <a:bodyPr/>
                    <a:lstStyle/>
                    <a:p>
                      <a:pPr algn="ctr"/>
                      <a:endParaRPr kumimoji="1" lang="ja-JP" altLang="en-US" sz="14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vMerge="1">
                  <a:txBody>
                    <a:bodyPr/>
                    <a:lstStyle/>
                    <a:p>
                      <a:pPr algn="ctr"/>
                      <a:endParaRPr kumimoji="1" lang="ja-JP" altLang="en-US" sz="14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Identity management standards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25595225"/>
                  </a:ext>
                </a:extLst>
              </a:tr>
              <a:tr h="333098">
                <a:tc rowSpan="2">
                  <a:txBody>
                    <a:bodyPr/>
                    <a:lstStyle/>
                    <a:p>
                      <a:pPr algn="ctr"/>
                      <a:r>
                        <a:rPr kumimoji="1" lang="ja-JP" altLang="en-US" sz="1400" b="1" dirty="0">
                          <a:solidFill>
                            <a:schemeClr val="tx1"/>
                          </a:solidFill>
                          <a:latin typeface="+mn-ea"/>
                          <a:ea typeface="+mn-ea"/>
                        </a:rPr>
                        <a:t>アジア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ja-JP" altLang="en-US" sz="1400" b="1" dirty="0">
                          <a:solidFill>
                            <a:schemeClr val="tx1"/>
                          </a:solidFill>
                          <a:latin typeface="+mn-ea"/>
                          <a:ea typeface="+mn-ea"/>
                        </a:rPr>
                        <a:t>シンガポール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NDI Stack</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5906561"/>
                  </a:ext>
                </a:extLst>
              </a:tr>
              <a:tr h="333098">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インド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400" dirty="0">
                          <a:solidFill>
                            <a:schemeClr val="tx1"/>
                          </a:solidFill>
                          <a:latin typeface="+mn-ea"/>
                          <a:ea typeface="+mn-ea"/>
                        </a:rPr>
                        <a:t>India Stack</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6605670"/>
                  </a:ext>
                </a:extLst>
              </a:tr>
            </a:tbl>
          </a:graphicData>
        </a:graphic>
      </p:graphicFrame>
      <p:sp>
        <p:nvSpPr>
          <p:cNvPr id="8" name="テキスト ボックス 7"/>
          <p:cNvSpPr txBox="1"/>
          <p:nvPr/>
        </p:nvSpPr>
        <p:spPr>
          <a:xfrm>
            <a:off x="331788" y="1461668"/>
            <a:ext cx="9357413" cy="392043"/>
          </a:xfrm>
          <a:prstGeom prst="rect">
            <a:avLst/>
          </a:prstGeom>
        </p:spPr>
        <p:txBody>
          <a:bodyPr vert="horz" wrap="none" lIns="0" tIns="45720" rIns="0" bIns="45720" rtlCol="0" anchor="ctr"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調査対象としている諸外国のトラストフレームワーク</a:t>
            </a:r>
          </a:p>
        </p:txBody>
      </p:sp>
    </p:spTree>
    <p:extLst>
      <p:ext uri="{BB962C8B-B14F-4D97-AF65-F5344CB8AC3E}">
        <p14:creationId xmlns:p14="http://schemas.microsoft.com/office/powerpoint/2010/main" val="661903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3.2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ja-JP" altLang="en-US" sz="2000" dirty="0">
                <a:solidFill>
                  <a:schemeClr val="accent2">
                    <a:lumMod val="90000"/>
                    <a:lumOff val="10000"/>
                  </a:schemeClr>
                </a:solidFill>
              </a:rPr>
              <a:t>トラストフレームワーク調査方針</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97126" cy="682038"/>
          </a:xfrm>
          <a:prstGeom prst="rect">
            <a:avLst/>
          </a:prstGeom>
          <a:noFill/>
        </p:spPr>
        <p:txBody>
          <a:bodyPr wrap="square" lIns="0" rIns="0" rtlCol="0">
            <a:noAutofit/>
          </a:bodyPr>
          <a:lstStyle/>
          <a:p>
            <a:pPr lvl="0" defTabSz="288000">
              <a:defRPr/>
            </a:pP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Trusted Web </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で定めている要件（合意形成やトレース等）を充足させるためには技術的なプロトコルでは充足できない箇所が散見される中、ガバナンスで補完する重要性が</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Trusted Web</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推進協議会等で議論されている中で再認識されている。以上を踏まえて、諸外国で定められている</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トラストフレームワークの構成・規定する内容について調査を行った。また</a:t>
            </a:r>
            <a:r>
              <a:rPr lang="ja-JP" altLang="en-US" sz="1600" b="1" dirty="0" err="1">
                <a:solidFill>
                  <a:srgbClr val="000000"/>
                </a:solidFill>
                <a:latin typeface="Meiryo UI"/>
              </a:rPr>
              <a:t>、</a:t>
            </a:r>
            <a:r>
              <a:rPr lang="ja-JP" altLang="en-US" sz="1600" b="1" dirty="0">
                <a:solidFill>
                  <a:srgbClr val="000000"/>
                </a:solidFill>
                <a:latin typeface="Meiryo UI"/>
              </a:rPr>
              <a:t>認証保証レベルを定めているものについては、政府機関、民間企業から多く参照されている米国の</a:t>
            </a:r>
            <a:r>
              <a:rPr lang="en-US" altLang="ja-JP" sz="1600" b="1" dirty="0">
                <a:solidFill>
                  <a:srgbClr val="000000"/>
                </a:solidFill>
                <a:latin typeface="Meiryo UI"/>
              </a:rPr>
              <a:t>NIST SP </a:t>
            </a:r>
            <a:r>
              <a:rPr lang="en-US" altLang="ja-JP" sz="1600" b="1" dirty="0" smtClean="0">
                <a:solidFill>
                  <a:srgbClr val="000000"/>
                </a:solidFill>
                <a:latin typeface="Meiryo UI"/>
              </a:rPr>
              <a:t>800-63</a:t>
            </a:r>
            <a:r>
              <a:rPr lang="en-US" altLang="ja-JP" sz="1600" b="1" baseline="30000" dirty="0" smtClean="0">
                <a:solidFill>
                  <a:srgbClr val="000000"/>
                </a:solidFill>
                <a:latin typeface="Meiryo UI"/>
              </a:rPr>
              <a:t>1</a:t>
            </a:r>
            <a:r>
              <a:rPr lang="ja-JP" altLang="en-US" sz="1600" b="1" dirty="0" smtClean="0">
                <a:solidFill>
                  <a:srgbClr val="000000"/>
                </a:solidFill>
                <a:latin typeface="Meiryo UI"/>
              </a:rPr>
              <a:t>と</a:t>
            </a:r>
            <a:r>
              <a:rPr lang="ja-JP" altLang="en-US" sz="1600" b="1" dirty="0">
                <a:solidFill>
                  <a:srgbClr val="000000"/>
                </a:solidFill>
                <a:latin typeface="Meiryo UI"/>
              </a:rPr>
              <a:t>の比較を行った</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正方形/長方形 10"/>
          <p:cNvSpPr/>
          <p:nvPr/>
        </p:nvSpPr>
        <p:spPr>
          <a:xfrm>
            <a:off x="335853" y="1998543"/>
            <a:ext cx="9242722"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調査</a:t>
            </a:r>
            <a:r>
              <a:rPr kumimoji="1" lang="ja-JP" altLang="en-US" sz="1600" b="1" i="0" u="sng" strike="noStrike" kern="1200" cap="none" spc="0" normalizeH="0" baseline="0" noProof="0" dirty="0" smtClean="0">
                <a:ln>
                  <a:noFill/>
                </a:ln>
                <a:solidFill>
                  <a:srgbClr val="070F26">
                    <a:lumMod val="75000"/>
                    <a:lumOff val="25000"/>
                  </a:srgbClr>
                </a:solidFill>
                <a:effectLst/>
                <a:uLnTx/>
                <a:uFillTx/>
                <a:latin typeface="Arial"/>
                <a:ea typeface="Meiryo UI"/>
                <a:cs typeface="+mn-cs"/>
              </a:rPr>
              <a:t>対象のトラストフレームワーク</a:t>
            </a:r>
            <a:endPar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endParaRPr>
          </a:p>
        </p:txBody>
      </p:sp>
      <p:sp>
        <p:nvSpPr>
          <p:cNvPr id="41" name="正方形/長方形 40"/>
          <p:cNvSpPr/>
          <p:nvPr/>
        </p:nvSpPr>
        <p:spPr>
          <a:xfrm>
            <a:off x="327144" y="2241459"/>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1</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2" name="正方形/長方形 41"/>
          <p:cNvSpPr/>
          <p:nvPr/>
        </p:nvSpPr>
        <p:spPr>
          <a:xfrm>
            <a:off x="327144" y="2610579"/>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2</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3" name="正方形/長方形 42"/>
          <p:cNvSpPr/>
          <p:nvPr/>
        </p:nvSpPr>
        <p:spPr>
          <a:xfrm>
            <a:off x="1123977" y="2236415"/>
            <a:ext cx="2309382"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4" name="正方形/長方形 43"/>
          <p:cNvSpPr/>
          <p:nvPr/>
        </p:nvSpPr>
        <p:spPr>
          <a:xfrm>
            <a:off x="1123977" y="2605535"/>
            <a:ext cx="2309382"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ドイツ</a:t>
            </a:r>
          </a:p>
        </p:txBody>
      </p:sp>
      <p:sp>
        <p:nvSpPr>
          <p:cNvPr id="45" name="正方形/長方形 44"/>
          <p:cNvSpPr/>
          <p:nvPr/>
        </p:nvSpPr>
        <p:spPr>
          <a:xfrm>
            <a:off x="3503026" y="2241459"/>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174625"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Regulation 910/2014</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eIDAS</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2.0</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46" name="正方形/長方形 45"/>
          <p:cNvSpPr/>
          <p:nvPr/>
        </p:nvSpPr>
        <p:spPr>
          <a:xfrm>
            <a:off x="3503026" y="2610579"/>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IDunion</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Network</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77" name="正方形/長方形 76"/>
          <p:cNvSpPr/>
          <p:nvPr/>
        </p:nvSpPr>
        <p:spPr>
          <a:xfrm>
            <a:off x="338034" y="2978526"/>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3</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8" name="正方形/長方形 77"/>
          <p:cNvSpPr/>
          <p:nvPr/>
        </p:nvSpPr>
        <p:spPr>
          <a:xfrm>
            <a:off x="327144" y="3340181"/>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4</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9" name="正方形/長方形 78"/>
          <p:cNvSpPr/>
          <p:nvPr/>
        </p:nvSpPr>
        <p:spPr>
          <a:xfrm>
            <a:off x="1134867" y="2973482"/>
            <a:ext cx="2309382"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イギリス</a:t>
            </a:r>
          </a:p>
        </p:txBody>
      </p:sp>
      <p:sp>
        <p:nvSpPr>
          <p:cNvPr id="80" name="正方形/長方形 79"/>
          <p:cNvSpPr/>
          <p:nvPr/>
        </p:nvSpPr>
        <p:spPr>
          <a:xfrm>
            <a:off x="1123977" y="3335136"/>
            <a:ext cx="2309382" cy="70562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米国</a:t>
            </a:r>
          </a:p>
        </p:txBody>
      </p:sp>
      <p:sp>
        <p:nvSpPr>
          <p:cNvPr id="81" name="正方形/長方形 80"/>
          <p:cNvSpPr/>
          <p:nvPr/>
        </p:nvSpPr>
        <p:spPr>
          <a:xfrm>
            <a:off x="3513916" y="2978526"/>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The UK digital identity and attributes trust framework</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82" name="正方形/長方形 81"/>
          <p:cNvSpPr/>
          <p:nvPr/>
        </p:nvSpPr>
        <p:spPr>
          <a:xfrm>
            <a:off x="3503026" y="3340181"/>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Identity Ecosystem Framework </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IDEF</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83" name="正方形/長方形 82"/>
          <p:cNvSpPr/>
          <p:nvPr/>
        </p:nvSpPr>
        <p:spPr>
          <a:xfrm>
            <a:off x="331490" y="3712294"/>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5</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84" name="正方形/長方形 83"/>
          <p:cNvSpPr/>
          <p:nvPr/>
        </p:nvSpPr>
        <p:spPr>
          <a:xfrm>
            <a:off x="338034" y="4075690"/>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6</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85" name="正方形/長方形 84"/>
          <p:cNvSpPr/>
          <p:nvPr/>
        </p:nvSpPr>
        <p:spPr>
          <a:xfrm>
            <a:off x="1134867" y="4070646"/>
            <a:ext cx="2309382"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カナダ</a:t>
            </a:r>
          </a:p>
        </p:txBody>
      </p:sp>
      <p:sp>
        <p:nvSpPr>
          <p:cNvPr id="86" name="正方形/長方形 85"/>
          <p:cNvSpPr/>
          <p:nvPr/>
        </p:nvSpPr>
        <p:spPr>
          <a:xfrm>
            <a:off x="3507372" y="3712294"/>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NIST</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SP 800-63</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87" name="正方形/長方形 86"/>
          <p:cNvSpPr/>
          <p:nvPr/>
        </p:nvSpPr>
        <p:spPr>
          <a:xfrm>
            <a:off x="3513916" y="4075690"/>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Pan-Canadian Trust Framework</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PCTF</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88" name="正方形/長方形 87"/>
          <p:cNvSpPr/>
          <p:nvPr/>
        </p:nvSpPr>
        <p:spPr>
          <a:xfrm>
            <a:off x="338034" y="4439886"/>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7</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89" name="正方形/長方形 88"/>
          <p:cNvSpPr/>
          <p:nvPr/>
        </p:nvSpPr>
        <p:spPr>
          <a:xfrm>
            <a:off x="338034" y="4809006"/>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8</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0" name="正方形/長方形 89"/>
          <p:cNvSpPr/>
          <p:nvPr/>
        </p:nvSpPr>
        <p:spPr>
          <a:xfrm>
            <a:off x="1134867" y="4434842"/>
            <a:ext cx="2309382" cy="69816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オーストラリア</a:t>
            </a:r>
          </a:p>
        </p:txBody>
      </p:sp>
      <p:sp>
        <p:nvSpPr>
          <p:cNvPr id="91" name="正方形/長方形 90"/>
          <p:cNvSpPr/>
          <p:nvPr/>
        </p:nvSpPr>
        <p:spPr>
          <a:xfrm>
            <a:off x="3513916" y="4439886"/>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Trusted Digital Identity Framework</a:t>
            </a:r>
            <a:r>
              <a:rPr kumimoji="1" lang="ja-JP" altLang="en-US" sz="14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TDIF</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2" name="正方形/長方形 91"/>
          <p:cNvSpPr/>
          <p:nvPr/>
        </p:nvSpPr>
        <p:spPr>
          <a:xfrm>
            <a:off x="3513916" y="4809006"/>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0975"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Trust ID Framework</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3" name="正方形/長方形 92"/>
          <p:cNvSpPr/>
          <p:nvPr/>
        </p:nvSpPr>
        <p:spPr>
          <a:xfrm>
            <a:off x="331490" y="5178126"/>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9</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4" name="正方形/長方形 93"/>
          <p:cNvSpPr/>
          <p:nvPr/>
        </p:nvSpPr>
        <p:spPr>
          <a:xfrm>
            <a:off x="331490" y="5539626"/>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10</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5" name="正方形/長方形 94"/>
          <p:cNvSpPr/>
          <p:nvPr/>
        </p:nvSpPr>
        <p:spPr>
          <a:xfrm>
            <a:off x="1128323" y="5170506"/>
            <a:ext cx="2309382" cy="69312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ニュージーランド</a:t>
            </a:r>
          </a:p>
        </p:txBody>
      </p:sp>
      <p:sp>
        <p:nvSpPr>
          <p:cNvPr id="96" name="正方形/長方形 95"/>
          <p:cNvSpPr/>
          <p:nvPr/>
        </p:nvSpPr>
        <p:spPr>
          <a:xfrm>
            <a:off x="3507372" y="5178126"/>
            <a:ext cx="6071203"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Digital Identity Trust Framework</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3507372" y="5539626"/>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Identity management standards</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8" name="正方形/長方形 97"/>
          <p:cNvSpPr/>
          <p:nvPr/>
        </p:nvSpPr>
        <p:spPr>
          <a:xfrm>
            <a:off x="335853" y="5901126"/>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11</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9" name="正方形/長方形 98"/>
          <p:cNvSpPr/>
          <p:nvPr/>
        </p:nvSpPr>
        <p:spPr>
          <a:xfrm>
            <a:off x="335853" y="6255006"/>
            <a:ext cx="720000" cy="324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12</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0" name="正方形/長方形 99"/>
          <p:cNvSpPr/>
          <p:nvPr/>
        </p:nvSpPr>
        <p:spPr>
          <a:xfrm>
            <a:off x="1132686" y="5896082"/>
            <a:ext cx="2309382"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シンガポール</a:t>
            </a:r>
          </a:p>
        </p:txBody>
      </p:sp>
      <p:sp>
        <p:nvSpPr>
          <p:cNvPr id="101" name="正方形/長方形 100"/>
          <p:cNvSpPr/>
          <p:nvPr/>
        </p:nvSpPr>
        <p:spPr>
          <a:xfrm>
            <a:off x="1132686" y="6249962"/>
            <a:ext cx="2309382"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インド</a:t>
            </a:r>
          </a:p>
        </p:txBody>
      </p:sp>
      <p:sp>
        <p:nvSpPr>
          <p:cNvPr id="102" name="正方形/長方形 101"/>
          <p:cNvSpPr/>
          <p:nvPr/>
        </p:nvSpPr>
        <p:spPr>
          <a:xfrm>
            <a:off x="3511735" y="5901126"/>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NDI Stack</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03" name="正方形/長方形 102"/>
          <p:cNvSpPr/>
          <p:nvPr/>
        </p:nvSpPr>
        <p:spPr>
          <a:xfrm>
            <a:off x="3511735" y="6255006"/>
            <a:ext cx="60646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182563"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a:ea typeface="Meiryo UI"/>
                <a:cs typeface="Arial"/>
              </a:rPr>
              <a:t>India Stack</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 name="正方形/長方形 4"/>
          <p:cNvSpPr/>
          <p:nvPr/>
        </p:nvSpPr>
        <p:spPr>
          <a:xfrm>
            <a:off x="259375" y="6619082"/>
            <a:ext cx="6369747" cy="200055"/>
          </a:xfrm>
          <a:prstGeom prst="rect">
            <a:avLst/>
          </a:prstGeom>
        </p:spPr>
        <p:txBody>
          <a:bodyPr wrap="square">
            <a:spAutoFit/>
          </a:bodyPr>
          <a:lstStyle/>
          <a:p>
            <a:r>
              <a:rPr lang="ja-JP" altLang="en-US" sz="700" dirty="0">
                <a:latin typeface="+mn-ea"/>
              </a:rPr>
              <a:t>参考</a:t>
            </a:r>
            <a:r>
              <a:rPr lang="ja-JP" altLang="en-US" sz="700" dirty="0" smtClean="0">
                <a:latin typeface="+mn-ea"/>
              </a:rPr>
              <a:t>）</a:t>
            </a:r>
            <a:r>
              <a:rPr lang="en-US" altLang="ja-JP" sz="700" dirty="0" smtClean="0">
                <a:latin typeface="+mn-ea"/>
              </a:rPr>
              <a:t>1  https</a:t>
            </a:r>
            <a:r>
              <a:rPr lang="en-US" altLang="ja-JP" sz="700" dirty="0">
                <a:latin typeface="+mn-ea"/>
              </a:rPr>
              <a:t>://</a:t>
            </a:r>
            <a:r>
              <a:rPr lang="en-US" altLang="ja-JP" sz="700" dirty="0" smtClean="0">
                <a:latin typeface="+mn-ea"/>
              </a:rPr>
              <a:t>learn.microsoft.com/ja-jp/azure/active-directory/standards/nist-overview</a:t>
            </a:r>
            <a:endParaRPr lang="ja-JP" altLang="en-US" sz="700" dirty="0">
              <a:latin typeface="+mn-ea"/>
            </a:endParaRPr>
          </a:p>
        </p:txBody>
      </p:sp>
    </p:spTree>
    <p:extLst>
      <p:ext uri="{BB962C8B-B14F-4D97-AF65-F5344CB8AC3E}">
        <p14:creationId xmlns:p14="http://schemas.microsoft.com/office/powerpoint/2010/main" val="1763995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655990" cy="3060698"/>
          </a:xfrm>
        </p:spPr>
        <p:txBody>
          <a:bodyPr/>
          <a:lstStyle/>
          <a:p>
            <a:r>
              <a:rPr lang="en-US" altLang="ja-JP" sz="2800" b="1" dirty="0"/>
              <a:t>3.2 </a:t>
            </a:r>
            <a:r>
              <a:rPr lang="ja-JP" altLang="en-US" sz="2800" b="1" dirty="0"/>
              <a:t>詳細調査結果：トラストフレームワークの策定状況</a:t>
            </a:r>
          </a:p>
          <a:p>
            <a:r>
              <a:rPr lang="ja-JP" altLang="en-US" sz="2400" b="1" dirty="0"/>
              <a:t>　</a:t>
            </a:r>
            <a:r>
              <a:rPr lang="en-US" altLang="ja-JP" sz="2400" b="1" dirty="0"/>
              <a:t>3.2.1 </a:t>
            </a:r>
            <a:r>
              <a:rPr lang="ja-JP" altLang="en-US" sz="2400" b="1" dirty="0"/>
              <a:t>欧州（</a:t>
            </a:r>
            <a:r>
              <a:rPr lang="en-US" altLang="ja-JP" sz="2400" b="1" dirty="0"/>
              <a:t>EU</a:t>
            </a:r>
            <a:r>
              <a:rPr lang="ja-JP" altLang="en-US" sz="2400" b="1" dirty="0" err="1"/>
              <a:t>、</a:t>
            </a:r>
            <a:r>
              <a:rPr lang="ja-JP" altLang="en-US" sz="2400" b="1" dirty="0"/>
              <a:t>ドイツ、イギリス）における調査結果</a:t>
            </a:r>
            <a:endParaRPr lang="en-US" altLang="ja-JP" sz="2400" b="1" dirty="0"/>
          </a:p>
        </p:txBody>
      </p:sp>
    </p:spTree>
    <p:extLst>
      <p:ext uri="{BB962C8B-B14F-4D97-AF65-F5344CB8AC3E}">
        <p14:creationId xmlns:p14="http://schemas.microsoft.com/office/powerpoint/2010/main" val="241312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Regulation 910/2014</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eIDAS</a:t>
            </a:r>
            <a:endParaRPr lang="ja-JP" altLang="en-US" sz="1800" b="1" spc="0" dirty="0">
              <a:solidFill>
                <a:schemeClr val="accent2">
                  <a:lumMod val="90000"/>
                  <a:lumOff val="10000"/>
                </a:schemeClr>
              </a:solidFill>
            </a:endParaRPr>
          </a:p>
        </p:txBody>
      </p:sp>
      <p:sp>
        <p:nvSpPr>
          <p:cNvPr id="7" name="正方形/長方形 6"/>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 name="正方形/長方形 8"/>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2" name="正方形/長方形 1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テキスト プレースホルダー 7"/>
          <p:cNvSpPr>
            <a:spLocks noGrp="1"/>
          </p:cNvSpPr>
          <p:nvPr>
            <p:ph type="body" sz="quarter" idx="10"/>
          </p:nvPr>
        </p:nvSpPr>
        <p:spPr>
          <a:xfrm>
            <a:off x="331788" y="692151"/>
            <a:ext cx="9250528" cy="648970"/>
          </a:xfrm>
        </p:spPr>
        <p:txBody>
          <a:bodyPr/>
          <a:lstStyle/>
          <a:p>
            <a:r>
              <a:rPr lang="en-US" altLang="ja-JP" sz="1600" b="1" dirty="0">
                <a:solidFill>
                  <a:schemeClr val="tx1">
                    <a:lumMod val="85000"/>
                    <a:lumOff val="15000"/>
                  </a:schemeClr>
                </a:solidFill>
              </a:rPr>
              <a:t>2016</a:t>
            </a:r>
            <a:r>
              <a:rPr lang="ja-JP" altLang="en-US" sz="1600" b="1" dirty="0">
                <a:solidFill>
                  <a:schemeClr val="tx1">
                    <a:lumMod val="85000"/>
                    <a:lumOff val="15000"/>
                  </a:schemeClr>
                </a:solidFill>
              </a:rPr>
              <a:t>年、</a:t>
            </a:r>
            <a:r>
              <a:rPr lang="en-US" altLang="ja-JP" sz="1600" b="1" dirty="0">
                <a:solidFill>
                  <a:schemeClr val="tx1">
                    <a:lumMod val="85000"/>
                    <a:lumOff val="15000"/>
                  </a:schemeClr>
                </a:solidFill>
              </a:rPr>
              <a:t>EU</a:t>
            </a:r>
            <a:r>
              <a:rPr lang="ja-JP" altLang="en-US" sz="1600" b="1" dirty="0">
                <a:solidFill>
                  <a:schemeClr val="tx1">
                    <a:lumMod val="85000"/>
                    <a:lumOff val="15000"/>
                  </a:schemeClr>
                </a:solidFill>
              </a:rPr>
              <a:t>の電子商取引に統一した基準を設けることを目的として </a:t>
            </a:r>
            <a:r>
              <a:rPr lang="en-US" altLang="ja-JP" sz="1600" b="1" u="sng" dirty="0">
                <a:solidFill>
                  <a:schemeClr val="accent2">
                    <a:lumMod val="75000"/>
                    <a:lumOff val="25000"/>
                  </a:schemeClr>
                </a:solidFill>
              </a:rPr>
              <a:t>Regulation 910/2014</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eIDAS</a:t>
            </a:r>
            <a:r>
              <a:rPr lang="ja-JP" altLang="en-US" sz="1600" b="1" u="sng" dirty="0">
                <a:solidFill>
                  <a:schemeClr val="accent2">
                    <a:lumMod val="75000"/>
                    <a:lumOff val="25000"/>
                  </a:schemeClr>
                </a:solidFill>
              </a:rPr>
              <a:t>）</a:t>
            </a:r>
            <a:r>
              <a:rPr lang="ja-JP" altLang="en-US" sz="1600" b="1" dirty="0">
                <a:solidFill>
                  <a:schemeClr val="tx1">
                    <a:lumMod val="85000"/>
                    <a:lumOff val="15000"/>
                  </a:schemeClr>
                </a:solidFill>
              </a:rPr>
              <a:t>が適用された。</a:t>
            </a:r>
            <a:r>
              <a:rPr lang="en-US" altLang="ja-JP" sz="1600" b="1" dirty="0">
                <a:solidFill>
                  <a:schemeClr val="tx1">
                    <a:lumMod val="85000"/>
                    <a:lumOff val="15000"/>
                  </a:schemeClr>
                </a:solidFill>
              </a:rPr>
              <a:t>2020</a:t>
            </a:r>
            <a:r>
              <a:rPr lang="ja-JP" altLang="en-US" sz="1600" b="1" dirty="0">
                <a:solidFill>
                  <a:schemeClr val="tx1">
                    <a:lumMod val="85000"/>
                    <a:lumOff val="15000"/>
                  </a:schemeClr>
                </a:solidFill>
              </a:rPr>
              <a:t>年に実施した初期影響評価とパブリックコメントのフィードバックを踏まえて</a:t>
            </a:r>
            <a:r>
              <a:rPr lang="en-US" altLang="ja-JP" sz="1600" b="1" dirty="0">
                <a:solidFill>
                  <a:schemeClr val="tx1">
                    <a:lumMod val="85000"/>
                    <a:lumOff val="15000"/>
                  </a:schemeClr>
                </a:solidFill>
              </a:rPr>
              <a:t>2021</a:t>
            </a:r>
            <a:r>
              <a:rPr lang="ja-JP" altLang="en-US" sz="1600" b="1" dirty="0">
                <a:solidFill>
                  <a:schemeClr val="tx1">
                    <a:lumMod val="85000"/>
                    <a:lumOff val="15000"/>
                  </a:schemeClr>
                </a:solidFill>
              </a:rPr>
              <a:t>年</a:t>
            </a:r>
            <a:r>
              <a:rPr lang="en-US" altLang="ja-JP" sz="1600" b="1" dirty="0">
                <a:solidFill>
                  <a:schemeClr val="tx1">
                    <a:lumMod val="85000"/>
                    <a:lumOff val="15000"/>
                  </a:schemeClr>
                </a:solidFill>
              </a:rPr>
              <a:t>6</a:t>
            </a:r>
            <a:r>
              <a:rPr lang="ja-JP" altLang="en-US" sz="1600" b="1" dirty="0">
                <a:solidFill>
                  <a:schemeClr val="tx1">
                    <a:lumMod val="85000"/>
                    <a:lumOff val="15000"/>
                  </a:schemeClr>
                </a:solidFill>
              </a:rPr>
              <a:t>月、</a:t>
            </a:r>
            <a:r>
              <a:rPr lang="en-US" altLang="ja-JP" sz="1600" b="1" u="sng" dirty="0">
                <a:solidFill>
                  <a:schemeClr val="accent2">
                    <a:lumMod val="75000"/>
                    <a:lumOff val="25000"/>
                  </a:schemeClr>
                </a:solidFill>
              </a:rPr>
              <a:t>eIDAS</a:t>
            </a:r>
            <a:r>
              <a:rPr lang="ja-JP" altLang="en-US" sz="1600" b="1" u="sng" dirty="0">
                <a:solidFill>
                  <a:schemeClr val="accent2">
                    <a:lumMod val="75000"/>
                    <a:lumOff val="25000"/>
                  </a:schemeClr>
                </a:solidFill>
              </a:rPr>
              <a:t> </a:t>
            </a:r>
            <a:r>
              <a:rPr lang="en-US" altLang="ja-JP" sz="1600" b="1" u="sng" dirty="0">
                <a:solidFill>
                  <a:schemeClr val="accent2">
                    <a:lumMod val="75000"/>
                    <a:lumOff val="25000"/>
                  </a:schemeClr>
                </a:solidFill>
              </a:rPr>
              <a:t>2.0 </a:t>
            </a:r>
            <a:r>
              <a:rPr lang="ja-JP" altLang="en-US" sz="1600" b="1" dirty="0">
                <a:solidFill>
                  <a:schemeClr val="tx1">
                    <a:lumMod val="85000"/>
                    <a:lumOff val="15000"/>
                  </a:schemeClr>
                </a:solidFill>
              </a:rPr>
              <a:t>への改定提案がされた。</a:t>
            </a:r>
            <a:r>
              <a:rPr lang="en-US" altLang="ja-JP" sz="1600" b="1" baseline="30000" dirty="0">
                <a:solidFill>
                  <a:schemeClr val="tx1">
                    <a:lumMod val="85000"/>
                    <a:lumOff val="15000"/>
                  </a:schemeClr>
                </a:solidFill>
              </a:rPr>
              <a:t>1</a:t>
            </a:r>
            <a:r>
              <a:rPr lang="en-US" altLang="ja-JP" sz="1600" b="1" dirty="0">
                <a:solidFill>
                  <a:schemeClr val="tx1">
                    <a:lumMod val="85000"/>
                    <a:lumOff val="15000"/>
                  </a:schemeClr>
                </a:solidFill>
              </a:rPr>
              <a:t>eIDAS 2.0 </a:t>
            </a:r>
            <a:r>
              <a:rPr lang="ja-JP" altLang="en-US" sz="1600" b="1" dirty="0">
                <a:solidFill>
                  <a:schemeClr val="tx1">
                    <a:lumMod val="85000"/>
                    <a:lumOff val="15000"/>
                  </a:schemeClr>
                </a:solidFill>
              </a:rPr>
              <a:t>では新たに「</a:t>
            </a:r>
            <a:r>
              <a:rPr lang="en-US" altLang="ja-JP" sz="1600" b="1" dirty="0">
                <a:solidFill>
                  <a:schemeClr val="tx1">
                    <a:lumMod val="85000"/>
                    <a:lumOff val="15000"/>
                  </a:schemeClr>
                </a:solidFill>
              </a:rPr>
              <a:t>EUDIW</a:t>
            </a:r>
            <a:r>
              <a:rPr lang="ja-JP" altLang="en-US" sz="1600" b="1" dirty="0">
                <a:solidFill>
                  <a:schemeClr val="tx1">
                    <a:lumMod val="85000"/>
                    <a:lumOff val="15000"/>
                  </a:schemeClr>
                </a:solidFill>
              </a:rPr>
              <a:t>」「リモート署名作成装置の管理」「電子アーカイブ」「電子台帳」「属性の電子証明」の項目が追加された他、 「</a:t>
            </a:r>
            <a:r>
              <a:rPr lang="en-US" altLang="ja-JP" sz="1600" b="1" u="sng" dirty="0">
                <a:solidFill>
                  <a:schemeClr val="accent2">
                    <a:lumMod val="75000"/>
                    <a:lumOff val="25000"/>
                  </a:schemeClr>
                </a:solidFill>
              </a:rPr>
              <a:t>The commission shall/may</a:t>
            </a:r>
            <a:r>
              <a:rPr lang="ja-JP" altLang="en-US" sz="1600" b="1" dirty="0">
                <a:solidFill>
                  <a:schemeClr val="tx1">
                    <a:lumMod val="85000"/>
                    <a:lumOff val="15000"/>
                  </a:schemeClr>
                </a:solidFill>
              </a:rPr>
              <a:t>」として各項目の要件や規則の整備を求めている</a:t>
            </a:r>
            <a:endParaRPr lang="en-US" altLang="ja-JP" sz="1600" b="1" dirty="0">
              <a:solidFill>
                <a:schemeClr val="tx1">
                  <a:lumMod val="85000"/>
                  <a:lumOff val="15000"/>
                </a:schemeClr>
              </a:solidFill>
            </a:endParaRPr>
          </a:p>
          <a:p>
            <a:pPr marL="285750" indent="-285750">
              <a:buFont typeface="Arial" panose="020B0604020202020204" pitchFamily="34" charset="0"/>
              <a:buChar char="•"/>
            </a:pPr>
            <a:endParaRPr lang="en-US" altLang="ja-JP" sz="1600" b="1" dirty="0">
              <a:solidFill>
                <a:schemeClr val="tx1">
                  <a:lumMod val="85000"/>
                  <a:lumOff val="15000"/>
                </a:schemeClr>
              </a:solidFill>
            </a:endParaRPr>
          </a:p>
        </p:txBody>
      </p:sp>
      <p:sp>
        <p:nvSpPr>
          <p:cNvPr id="11" name="正方形/長方形 10"/>
          <p:cNvSpPr/>
          <p:nvPr/>
        </p:nvSpPr>
        <p:spPr>
          <a:xfrm>
            <a:off x="1692274" y="2587479"/>
            <a:ext cx="1352528"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EUDIW</a:t>
            </a:r>
            <a:endParaRPr kumimoji="1" lang="ja-JP" altLang="en-US" sz="11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3" name="正方形/長方形 12"/>
          <p:cNvSpPr/>
          <p:nvPr/>
        </p:nvSpPr>
        <p:spPr>
          <a:xfrm>
            <a:off x="1692277" y="2961290"/>
            <a:ext cx="1352525"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電子署名</a:t>
            </a:r>
          </a:p>
        </p:txBody>
      </p:sp>
      <p:sp>
        <p:nvSpPr>
          <p:cNvPr id="14" name="正方形/長方形 13"/>
          <p:cNvSpPr/>
          <p:nvPr/>
        </p:nvSpPr>
        <p:spPr>
          <a:xfrm>
            <a:off x="1837113" y="3324727"/>
            <a:ext cx="1207697"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リモート署名</a:t>
            </a:r>
            <a:endParaRPr kumimoji="1" lang="en-US" altLang="ja-JP" sz="10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作成装置の管理</a:t>
            </a:r>
          </a:p>
        </p:txBody>
      </p:sp>
      <p:sp>
        <p:nvSpPr>
          <p:cNvPr id="15" name="正方形/長方形 14"/>
          <p:cNvSpPr/>
          <p:nvPr/>
        </p:nvSpPr>
        <p:spPr>
          <a:xfrm>
            <a:off x="1692281" y="3697938"/>
            <a:ext cx="1352529"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e</a:t>
            </a: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シール</a:t>
            </a:r>
          </a:p>
        </p:txBody>
      </p:sp>
      <p:sp>
        <p:nvSpPr>
          <p:cNvPr id="16" name="正方形/長方形 15"/>
          <p:cNvSpPr/>
          <p:nvPr/>
        </p:nvSpPr>
        <p:spPr>
          <a:xfrm>
            <a:off x="1692277" y="4073093"/>
            <a:ext cx="1352529"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e</a:t>
            </a: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タイムスタンプ</a:t>
            </a:r>
          </a:p>
        </p:txBody>
      </p:sp>
      <p:sp>
        <p:nvSpPr>
          <p:cNvPr id="17" name="正方形/長方形 16"/>
          <p:cNvSpPr/>
          <p:nvPr/>
        </p:nvSpPr>
        <p:spPr>
          <a:xfrm>
            <a:off x="1692278" y="4441708"/>
            <a:ext cx="1352529"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電子登録</a:t>
            </a:r>
            <a:endParaRPr kumimoji="1" lang="en-US" altLang="ja-JP" sz="11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配送サービス</a:t>
            </a:r>
          </a:p>
        </p:txBody>
      </p:sp>
      <p:sp>
        <p:nvSpPr>
          <p:cNvPr id="18" name="正方形/長方形 17"/>
          <p:cNvSpPr/>
          <p:nvPr/>
        </p:nvSpPr>
        <p:spPr>
          <a:xfrm>
            <a:off x="1692283" y="4806677"/>
            <a:ext cx="1352529"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ウェブサイト認証</a:t>
            </a:r>
          </a:p>
        </p:txBody>
      </p:sp>
      <p:sp>
        <p:nvSpPr>
          <p:cNvPr id="19" name="正方形/長方形 18"/>
          <p:cNvSpPr/>
          <p:nvPr/>
        </p:nvSpPr>
        <p:spPr>
          <a:xfrm>
            <a:off x="1692279" y="5174353"/>
            <a:ext cx="1352529"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電子アーカイブ</a:t>
            </a:r>
          </a:p>
        </p:txBody>
      </p:sp>
      <p:sp>
        <p:nvSpPr>
          <p:cNvPr id="20" name="正方形/長方形 19"/>
          <p:cNvSpPr/>
          <p:nvPr/>
        </p:nvSpPr>
        <p:spPr>
          <a:xfrm>
            <a:off x="1692280" y="5549943"/>
            <a:ext cx="1352529"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電子台帳</a:t>
            </a:r>
          </a:p>
        </p:txBody>
      </p:sp>
      <p:sp>
        <p:nvSpPr>
          <p:cNvPr id="21" name="正方形/長方形 20"/>
          <p:cNvSpPr/>
          <p:nvPr/>
        </p:nvSpPr>
        <p:spPr>
          <a:xfrm>
            <a:off x="1692283" y="5932030"/>
            <a:ext cx="1352529"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属性の電子証明</a:t>
            </a:r>
          </a:p>
        </p:txBody>
      </p:sp>
      <p:sp>
        <p:nvSpPr>
          <p:cNvPr id="22" name="正方形/長方形 21"/>
          <p:cNvSpPr/>
          <p:nvPr/>
        </p:nvSpPr>
        <p:spPr>
          <a:xfrm>
            <a:off x="329631" y="2055660"/>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eIDAS 2.0 </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の構成要素</a:t>
            </a:r>
          </a:p>
        </p:txBody>
      </p:sp>
      <p:sp>
        <p:nvSpPr>
          <p:cNvPr id="23" name="正方形/長方形 22"/>
          <p:cNvSpPr/>
          <p:nvPr/>
        </p:nvSpPr>
        <p:spPr>
          <a:xfrm>
            <a:off x="337943" y="2587479"/>
            <a:ext cx="1224000" cy="432000"/>
          </a:xfrm>
          <a:prstGeom prst="rect">
            <a:avLst/>
          </a:prstGeom>
          <a:solidFill>
            <a:schemeClr val="accent2">
              <a:lumMod val="10000"/>
              <a:lumOff val="90000"/>
            </a:schemeClr>
          </a:solidFill>
          <a:ln w="3175">
            <a:solidFill>
              <a:schemeClr val="accent1">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総則</a:t>
            </a:r>
          </a:p>
        </p:txBody>
      </p:sp>
      <p:sp>
        <p:nvSpPr>
          <p:cNvPr id="24" name="正方形/長方形 23"/>
          <p:cNvSpPr/>
          <p:nvPr/>
        </p:nvSpPr>
        <p:spPr>
          <a:xfrm>
            <a:off x="343940" y="3122626"/>
            <a:ext cx="1224000" cy="432000"/>
          </a:xfrm>
          <a:prstGeom prst="rect">
            <a:avLst/>
          </a:prstGeom>
          <a:solidFill>
            <a:schemeClr val="tx1">
              <a:lumMod val="95000"/>
              <a:lumOff val="5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電子本人確認</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eID</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p>
        </p:txBody>
      </p:sp>
      <p:sp>
        <p:nvSpPr>
          <p:cNvPr id="25" name="正方形/長方形 24"/>
          <p:cNvSpPr/>
          <p:nvPr/>
        </p:nvSpPr>
        <p:spPr>
          <a:xfrm>
            <a:off x="342493" y="3646430"/>
            <a:ext cx="1224000" cy="432000"/>
          </a:xfrm>
          <a:prstGeom prst="rect">
            <a:avLst/>
          </a:prstGeom>
          <a:solidFill>
            <a:schemeClr val="tx1">
              <a:lumMod val="95000"/>
              <a:lumOff val="5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トラストサービス</a:t>
            </a:r>
          </a:p>
        </p:txBody>
      </p:sp>
      <p:sp>
        <p:nvSpPr>
          <p:cNvPr id="26" name="正方形/長方形 25"/>
          <p:cNvSpPr/>
          <p:nvPr/>
        </p:nvSpPr>
        <p:spPr>
          <a:xfrm>
            <a:off x="339802" y="4202669"/>
            <a:ext cx="1224000" cy="432000"/>
          </a:xfrm>
          <a:prstGeom prst="rect">
            <a:avLst/>
          </a:prstGeom>
          <a:solidFill>
            <a:schemeClr val="accent2">
              <a:lumMod val="10000"/>
              <a:lumOff val="90000"/>
            </a:schemeClr>
          </a:solidFill>
          <a:ln w="3175">
            <a:solidFill>
              <a:schemeClr val="accent1">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電子文書</a:t>
            </a:r>
          </a:p>
        </p:txBody>
      </p:sp>
      <p:sp>
        <p:nvSpPr>
          <p:cNvPr id="27" name="正方形/長方形 26"/>
          <p:cNvSpPr/>
          <p:nvPr/>
        </p:nvSpPr>
        <p:spPr>
          <a:xfrm>
            <a:off x="342854" y="4742353"/>
            <a:ext cx="1224000" cy="432000"/>
          </a:xfrm>
          <a:prstGeom prst="rect">
            <a:avLst/>
          </a:prstGeom>
          <a:solidFill>
            <a:schemeClr val="accent2">
              <a:lumMod val="10000"/>
              <a:lumOff val="90000"/>
            </a:schemeClr>
          </a:solidFill>
          <a:ln w="3175">
            <a:solidFill>
              <a:schemeClr val="accent1">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権限移譲</a:t>
            </a:r>
            <a:endParaRPr kumimoji="1" lang="en-US" altLang="ja-JP" sz="12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・実施規則</a:t>
            </a:r>
          </a:p>
        </p:txBody>
      </p:sp>
      <p:sp>
        <p:nvSpPr>
          <p:cNvPr id="28" name="正方形/長方形 27"/>
          <p:cNvSpPr/>
          <p:nvPr/>
        </p:nvSpPr>
        <p:spPr>
          <a:xfrm>
            <a:off x="337943" y="5298592"/>
            <a:ext cx="1224000" cy="432000"/>
          </a:xfrm>
          <a:prstGeom prst="rect">
            <a:avLst/>
          </a:prstGeom>
          <a:solidFill>
            <a:schemeClr val="accent2">
              <a:lumMod val="10000"/>
              <a:lumOff val="90000"/>
            </a:schemeClr>
          </a:solidFill>
          <a:ln w="3175">
            <a:solidFill>
              <a:schemeClr val="accent1">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末則</a:t>
            </a:r>
          </a:p>
        </p:txBody>
      </p:sp>
      <p:sp>
        <p:nvSpPr>
          <p:cNvPr id="29" name="正方形/長方形 28"/>
          <p:cNvSpPr/>
          <p:nvPr/>
        </p:nvSpPr>
        <p:spPr>
          <a:xfrm>
            <a:off x="1692283" y="3107988"/>
            <a:ext cx="107880" cy="55277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正方形/長方形 29"/>
          <p:cNvSpPr/>
          <p:nvPr/>
        </p:nvSpPr>
        <p:spPr>
          <a:xfrm>
            <a:off x="329631" y="6433977"/>
            <a:ext cx="9242723" cy="19119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https://eur-lex.europa.eu/legal-content/EN/TXT/HTML/?uri=CELEX:52021PC0281&amp;from=EN</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1" name="正方形/長方形 30"/>
          <p:cNvSpPr/>
          <p:nvPr/>
        </p:nvSpPr>
        <p:spPr>
          <a:xfrm>
            <a:off x="342493" y="5846929"/>
            <a:ext cx="1224000" cy="409101"/>
          </a:xfrm>
          <a:prstGeom prst="rect">
            <a:avLst/>
          </a:prstGeom>
          <a:solidFill>
            <a:schemeClr val="bg1">
              <a:lumMod val="95000"/>
            </a:schemeClr>
          </a:solidFill>
          <a:ln w="3175">
            <a:solidFill>
              <a:schemeClr val="accent1">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a:ea typeface="Meiryo UI"/>
                <a:cs typeface="+mn-cs"/>
              </a:rPr>
              <a:t>Annex</a:t>
            </a:r>
            <a:endParaRPr kumimoji="1" lang="ja-JP" altLang="en-US"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2" name="左中かっこ 31"/>
          <p:cNvSpPr/>
          <p:nvPr/>
        </p:nvSpPr>
        <p:spPr>
          <a:xfrm>
            <a:off x="1566493" y="2573523"/>
            <a:ext cx="131779" cy="1092546"/>
          </a:xfrm>
          <a:prstGeom prst="leftBrace">
            <a:avLst>
              <a:gd name="adj1" fmla="val 0"/>
              <a:gd name="adj2" fmla="val 7366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eiryo UI"/>
              <a:ea typeface="Meiryo UI"/>
              <a:cs typeface="+mn-cs"/>
            </a:endParaRPr>
          </a:p>
        </p:txBody>
      </p:sp>
      <p:sp>
        <p:nvSpPr>
          <p:cNvPr id="33" name="左中かっこ 32"/>
          <p:cNvSpPr/>
          <p:nvPr/>
        </p:nvSpPr>
        <p:spPr>
          <a:xfrm>
            <a:off x="1539856" y="3703247"/>
            <a:ext cx="208852" cy="2589962"/>
          </a:xfrm>
          <a:prstGeom prst="leftBrace">
            <a:avLst>
              <a:gd name="adj1" fmla="val 0"/>
              <a:gd name="adj2" fmla="val 8134"/>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eiryo UI"/>
              <a:ea typeface="Meiryo UI"/>
              <a:cs typeface="+mn-cs"/>
            </a:endParaRPr>
          </a:p>
        </p:txBody>
      </p:sp>
      <p:sp>
        <p:nvSpPr>
          <p:cNvPr id="34" name="正方形/長方形 33"/>
          <p:cNvSpPr/>
          <p:nvPr/>
        </p:nvSpPr>
        <p:spPr>
          <a:xfrm>
            <a:off x="3166056" y="2587479"/>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運用上の仕様と参照する技術要件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認証基準リストの公開</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認証機関の基準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通知フォーマットの仕様</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5" name="正方形/長方形 34"/>
          <p:cNvSpPr/>
          <p:nvPr/>
        </p:nvSpPr>
        <p:spPr>
          <a:xfrm>
            <a:off x="3166059" y="2961290"/>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電子署名用の適格証明書の基準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電子署名の検証基準</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電子署名の適格保存サービスの基準</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6" name="正方形/長方形 35"/>
          <p:cNvSpPr/>
          <p:nvPr/>
        </p:nvSpPr>
        <p:spPr>
          <a:xfrm>
            <a:off x="3166067" y="3324727"/>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電子署名作成デバイスの管理のための適格サービスの要件</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7" name="正方形/長方形 36"/>
          <p:cNvSpPr/>
          <p:nvPr/>
        </p:nvSpPr>
        <p:spPr>
          <a:xfrm>
            <a:off x="3166063" y="3697938"/>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高度な</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e</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シールの基準</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/e</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シール作成デバイスの管理のための適格サービスの要件</a:t>
            </a:r>
          </a:p>
        </p:txBody>
      </p:sp>
      <p:sp>
        <p:nvSpPr>
          <p:cNvPr id="38" name="正方形/長方形 37"/>
          <p:cNvSpPr/>
          <p:nvPr/>
        </p:nvSpPr>
        <p:spPr>
          <a:xfrm>
            <a:off x="3166059" y="4073093"/>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データへの日付と時刻のバインドおよび正確な時間ソースに関する標準の要件</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9" name="正方形/長方形 38"/>
          <p:cNvSpPr/>
          <p:nvPr/>
        </p:nvSpPr>
        <p:spPr>
          <a:xfrm>
            <a:off x="3166060" y="4441708"/>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電子登録配送サービスのデータ送受信の基準</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0" name="正方形/長方形 39"/>
          <p:cNvSpPr/>
          <p:nvPr/>
        </p:nvSpPr>
        <p:spPr>
          <a:xfrm>
            <a:off x="3166065" y="4806677"/>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Web</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サイト認証の適格証明書の規格、仕様</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1" name="正方形/長方形 40"/>
          <p:cNvSpPr/>
          <p:nvPr/>
        </p:nvSpPr>
        <p:spPr>
          <a:xfrm>
            <a:off x="3166061" y="5174353"/>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電子アーカイブサービスの基準</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電子アーカイブサービスの基準のみ「</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may</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2" name="正方形/長方形 41"/>
          <p:cNvSpPr/>
          <p:nvPr/>
        </p:nvSpPr>
        <p:spPr>
          <a:xfrm>
            <a:off x="3166062" y="5549943"/>
            <a:ext cx="252000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一連のデータの実行及び登録並びに作成のプロセスに関する基準</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3" name="正方形/長方形 42"/>
          <p:cNvSpPr/>
          <p:nvPr/>
        </p:nvSpPr>
        <p:spPr>
          <a:xfrm>
            <a:off x="3166065" y="5932030"/>
            <a:ext cx="2520000" cy="324000"/>
          </a:xfrm>
          <a:prstGeom prst="rect">
            <a:avLst/>
          </a:prstGeom>
          <a:solidFill>
            <a:schemeClr val="tx1">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なし</a:t>
            </a:r>
          </a:p>
        </p:txBody>
      </p:sp>
      <p:sp>
        <p:nvSpPr>
          <p:cNvPr id="44" name="正方形/長方形 43"/>
          <p:cNvSpPr/>
          <p:nvPr/>
        </p:nvSpPr>
        <p:spPr>
          <a:xfrm>
            <a:off x="340100" y="2325640"/>
            <a:ext cx="1224000" cy="216000"/>
          </a:xfrm>
          <a:prstGeom prst="rect">
            <a:avLst/>
          </a:prstGeom>
          <a:solidFill>
            <a:schemeClr val="tx2">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大項目</a:t>
            </a:r>
          </a:p>
        </p:txBody>
      </p:sp>
      <p:sp>
        <p:nvSpPr>
          <p:cNvPr id="45" name="正方形/長方形 44"/>
          <p:cNvSpPr/>
          <p:nvPr/>
        </p:nvSpPr>
        <p:spPr>
          <a:xfrm>
            <a:off x="1692274" y="2320343"/>
            <a:ext cx="1352292" cy="216000"/>
          </a:xfrm>
          <a:prstGeom prst="rect">
            <a:avLst/>
          </a:prstGeom>
          <a:solidFill>
            <a:schemeClr val="tx2">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小項目</a:t>
            </a:r>
          </a:p>
        </p:txBody>
      </p:sp>
      <p:sp>
        <p:nvSpPr>
          <p:cNvPr id="46" name="正方形/長方形 45"/>
          <p:cNvSpPr/>
          <p:nvPr/>
        </p:nvSpPr>
        <p:spPr>
          <a:xfrm>
            <a:off x="3166050" y="2317567"/>
            <a:ext cx="2520000" cy="216000"/>
          </a:xfrm>
          <a:prstGeom prst="rect">
            <a:avLst/>
          </a:prstGeom>
          <a:solidFill>
            <a:schemeClr val="tx2">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The commission shall/may</a:t>
            </a: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a:t>
            </a:r>
          </a:p>
        </p:txBody>
      </p:sp>
      <p:sp>
        <p:nvSpPr>
          <p:cNvPr id="47" name="正方形/長方形 46"/>
          <p:cNvSpPr/>
          <p:nvPr/>
        </p:nvSpPr>
        <p:spPr>
          <a:xfrm>
            <a:off x="5807570" y="2318764"/>
            <a:ext cx="3780492" cy="216000"/>
          </a:xfrm>
          <a:prstGeom prst="rect">
            <a:avLst/>
          </a:prstGeom>
          <a:solidFill>
            <a:schemeClr val="tx2">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概要</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8" name="正方形/長方形 47"/>
          <p:cNvSpPr/>
          <p:nvPr/>
        </p:nvSpPr>
        <p:spPr>
          <a:xfrm>
            <a:off x="5807314" y="2587479"/>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オンラインで本人確認を実施する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加盟国間で相互に通知・承認し使用する</a:t>
            </a:r>
          </a:p>
        </p:txBody>
      </p:sp>
      <p:sp>
        <p:nvSpPr>
          <p:cNvPr id="49" name="正方形/長方形 48"/>
          <p:cNvSpPr/>
          <p:nvPr/>
        </p:nvSpPr>
        <p:spPr>
          <a:xfrm>
            <a:off x="5807316" y="2961290"/>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書類等の電子データに署名として用いられ、手書き署名と同等の効力を保証する</a:t>
            </a:r>
          </a:p>
        </p:txBody>
      </p:sp>
      <p:sp>
        <p:nvSpPr>
          <p:cNvPr id="50" name="正方形/長方形 49"/>
          <p:cNvSpPr/>
          <p:nvPr/>
        </p:nvSpPr>
        <p:spPr>
          <a:xfrm>
            <a:off x="5807324" y="3328883"/>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署名者に代わって電子署名作成データを生成</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管理を行う</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認証は</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年間の脆弱性評価を条件として、</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年間有効</a:t>
            </a:r>
          </a:p>
        </p:txBody>
      </p:sp>
      <p:sp>
        <p:nvSpPr>
          <p:cNvPr id="51" name="正方形/長方形 50"/>
          <p:cNvSpPr/>
          <p:nvPr/>
        </p:nvSpPr>
        <p:spPr>
          <a:xfrm>
            <a:off x="5807322" y="3697938"/>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電子データの発行元・完全性を保証する</a:t>
            </a:r>
          </a:p>
        </p:txBody>
      </p:sp>
      <p:sp>
        <p:nvSpPr>
          <p:cNvPr id="52" name="正方形/長方形 51"/>
          <p:cNvSpPr/>
          <p:nvPr/>
        </p:nvSpPr>
        <p:spPr>
          <a:xfrm>
            <a:off x="5807316" y="4073093"/>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ある時間に特定のデータが存在していたことを保証する</a:t>
            </a:r>
          </a:p>
        </p:txBody>
      </p:sp>
      <p:sp>
        <p:nvSpPr>
          <p:cNvPr id="53" name="正方形/長方形 52"/>
          <p:cNvSpPr/>
          <p:nvPr/>
        </p:nvSpPr>
        <p:spPr>
          <a:xfrm>
            <a:off x="5807317" y="4441708"/>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第三者間での確実なデータ送受信、送受信日時・送受信者の識別等を保証する</a:t>
            </a:r>
          </a:p>
        </p:txBody>
      </p:sp>
      <p:sp>
        <p:nvSpPr>
          <p:cNvPr id="54" name="正方形/長方形 53"/>
          <p:cNvSpPr/>
          <p:nvPr/>
        </p:nvSpPr>
        <p:spPr>
          <a:xfrm>
            <a:off x="5807322" y="4806677"/>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ウェブサイトの信頼性・正当性を保証する</a:t>
            </a:r>
          </a:p>
        </p:txBody>
      </p:sp>
      <p:sp>
        <p:nvSpPr>
          <p:cNvPr id="55" name="正方形/長方形 54"/>
          <p:cNvSpPr/>
          <p:nvPr/>
        </p:nvSpPr>
        <p:spPr>
          <a:xfrm>
            <a:off x="5807318" y="5174353"/>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ドキュメントの完全性・出所の正確性・法的特性を保証する電子データの保存・送受信を行うサービスを指し示す</a:t>
            </a:r>
          </a:p>
        </p:txBody>
      </p:sp>
      <p:sp>
        <p:nvSpPr>
          <p:cNvPr id="56" name="正方形/長方形 55"/>
          <p:cNvSpPr/>
          <p:nvPr/>
        </p:nvSpPr>
        <p:spPr>
          <a:xfrm>
            <a:off x="5807319" y="5549943"/>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データの一意性・真正性・正しい時系列的な順序付けの保証を受けることができるサービスを指し示す</a:t>
            </a:r>
          </a:p>
        </p:txBody>
      </p:sp>
      <p:sp>
        <p:nvSpPr>
          <p:cNvPr id="57" name="正方形/長方形 56"/>
          <p:cNvSpPr/>
          <p:nvPr/>
        </p:nvSpPr>
        <p:spPr>
          <a:xfrm>
            <a:off x="5807322" y="5932030"/>
            <a:ext cx="3780492"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紙の形式で合法的に発行された証明と同じ法的効力を有する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加盟国間で相互に認識される</a:t>
            </a:r>
          </a:p>
        </p:txBody>
      </p:sp>
      <p:sp>
        <p:nvSpPr>
          <p:cNvPr id="2" name="正方形/長方形 1"/>
          <p:cNvSpPr/>
          <p:nvPr/>
        </p:nvSpPr>
        <p:spPr>
          <a:xfrm>
            <a:off x="5193213" y="6305404"/>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4" name="正方形/長方形 3"/>
          <p:cNvSpPr/>
          <p:nvPr/>
        </p:nvSpPr>
        <p:spPr>
          <a:xfrm>
            <a:off x="5455985" y="633063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8" name="正方形/長方形 57"/>
          <p:cNvSpPr/>
          <p:nvPr/>
        </p:nvSpPr>
        <p:spPr>
          <a:xfrm>
            <a:off x="7555127" y="6330639"/>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95574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正方形/長方形 89"/>
          <p:cNvSpPr/>
          <p:nvPr/>
        </p:nvSpPr>
        <p:spPr>
          <a:xfrm>
            <a:off x="3962399" y="4351992"/>
            <a:ext cx="5120641" cy="57694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67" name="正方形/長方形 266"/>
          <p:cNvSpPr/>
          <p:nvPr/>
        </p:nvSpPr>
        <p:spPr>
          <a:xfrm>
            <a:off x="827314" y="2779850"/>
            <a:ext cx="8255726" cy="57694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2" name="正方形/長方形 61"/>
          <p:cNvSpPr/>
          <p:nvPr/>
        </p:nvSpPr>
        <p:spPr>
          <a:xfrm>
            <a:off x="7131785" y="2855753"/>
            <a:ext cx="1728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個人識別データプロバイダ</a:t>
            </a:r>
          </a:p>
        </p:txBody>
      </p:sp>
      <p:sp>
        <p:nvSpPr>
          <p:cNvPr id="69" name="正方形/長方形 68"/>
          <p:cNvSpPr/>
          <p:nvPr/>
        </p:nvSpPr>
        <p:spPr>
          <a:xfrm>
            <a:off x="5078532" y="2860617"/>
            <a:ext cx="1726926"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属性の</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非適格電子証明プロバイダ</a:t>
            </a:r>
          </a:p>
        </p:txBody>
      </p:sp>
      <p:sp>
        <p:nvSpPr>
          <p:cNvPr id="67" name="正方形/長方形 66"/>
          <p:cNvSpPr/>
          <p:nvPr/>
        </p:nvSpPr>
        <p:spPr>
          <a:xfrm>
            <a:off x="968804" y="2863439"/>
            <a:ext cx="1728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適格電子署名</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e</a:t>
            </a: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シールプロバイダ</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68" name="正方形/長方形 67"/>
          <p:cNvSpPr/>
          <p:nvPr/>
        </p:nvSpPr>
        <p:spPr>
          <a:xfrm>
            <a:off x="3023131" y="2855753"/>
            <a:ext cx="1728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属性の</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適格電子証明プロバイダ</a:t>
            </a:r>
          </a:p>
        </p:txBody>
      </p:sp>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3.2.1 </a:t>
            </a:r>
            <a:r>
              <a:rPr lang="ja-JP" altLang="en-US" sz="1000" dirty="0">
                <a:solidFill>
                  <a:srgbClr val="002060"/>
                </a:solidFill>
              </a:rPr>
              <a:t>トラストフレームワークの策定状況</a:t>
            </a:r>
            <a:r>
              <a:rPr lang="en-US" altLang="ja-JP" sz="1800" b="1" spc="0" dirty="0">
                <a:solidFill>
                  <a:srgbClr val="002060"/>
                </a:solidFill>
              </a:rPr>
              <a:t/>
            </a:r>
            <a:br>
              <a:rPr lang="en-US" altLang="ja-JP" sz="1800" b="1" spc="0" dirty="0">
                <a:solidFill>
                  <a:srgbClr val="002060"/>
                </a:solidFill>
              </a:rPr>
            </a:br>
            <a:r>
              <a:rPr lang="en-US" altLang="ja-JP" sz="1800" dirty="0">
                <a:solidFill>
                  <a:srgbClr val="002060"/>
                </a:solidFill>
              </a:rPr>
              <a:t>European Digital Identity Wallet</a:t>
            </a:r>
            <a:r>
              <a:rPr lang="ja-JP" altLang="en-US" sz="1800" dirty="0">
                <a:solidFill>
                  <a:srgbClr val="002060"/>
                </a:solidFill>
              </a:rPr>
              <a:t>：</a:t>
            </a:r>
            <a:r>
              <a:rPr lang="en-US" altLang="ja-JP" sz="1800" dirty="0">
                <a:solidFill>
                  <a:srgbClr val="002060"/>
                </a:solidFill>
              </a:rPr>
              <a:t>EUDIW</a:t>
            </a:r>
            <a:endParaRPr lang="ja-JP" altLang="en-US" sz="1800" b="1" spc="0" dirty="0">
              <a:solidFill>
                <a:srgbClr val="002060"/>
              </a:solidFill>
            </a:endParaRPr>
          </a:p>
        </p:txBody>
      </p:sp>
      <p:sp>
        <p:nvSpPr>
          <p:cNvPr id="7" name="正方形/長方形 6"/>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 name="正方形/長方形 8"/>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2" name="正方形/長方形 1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61" name="正方形/長方形 60"/>
          <p:cNvSpPr/>
          <p:nvPr/>
        </p:nvSpPr>
        <p:spPr>
          <a:xfrm>
            <a:off x="7131785" y="3698319"/>
            <a:ext cx="1728000" cy="432000"/>
          </a:xfrm>
          <a:prstGeom prst="rect">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EUDIW</a:t>
            </a:r>
            <a:endParaRPr kumimoji="1" lang="ja-JP" altLang="en-US" sz="105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63" name="正方形/長方形 62"/>
          <p:cNvSpPr/>
          <p:nvPr/>
        </p:nvSpPr>
        <p:spPr>
          <a:xfrm>
            <a:off x="979617" y="2197134"/>
            <a:ext cx="1512000" cy="432000"/>
          </a:xfrm>
          <a:prstGeom prst="rect">
            <a:avLst/>
          </a:prstGeom>
          <a:solidFill>
            <a:schemeClr val="accent5">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属性の適格・非適格電子証明スキーマプロバイダ</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64" name="正方形/長方形 63"/>
          <p:cNvSpPr/>
          <p:nvPr/>
        </p:nvSpPr>
        <p:spPr>
          <a:xfrm>
            <a:off x="5748738" y="2192153"/>
            <a:ext cx="1512000" cy="432000"/>
          </a:xfrm>
          <a:prstGeom prst="rect">
            <a:avLst/>
          </a:prstGeom>
          <a:solidFill>
            <a:schemeClr val="accent5">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国家認定機関</a:t>
            </a:r>
          </a:p>
        </p:txBody>
      </p:sp>
      <p:sp>
        <p:nvSpPr>
          <p:cNvPr id="65" name="正方形/長方形 64"/>
          <p:cNvSpPr/>
          <p:nvPr/>
        </p:nvSpPr>
        <p:spPr>
          <a:xfrm>
            <a:off x="4083421" y="4420075"/>
            <a:ext cx="1728000" cy="432000"/>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EUDIW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プロバイダ</a:t>
            </a:r>
          </a:p>
        </p:txBody>
      </p:sp>
      <p:sp>
        <p:nvSpPr>
          <p:cNvPr id="66" name="正方形/長方形 65"/>
          <p:cNvSpPr/>
          <p:nvPr/>
        </p:nvSpPr>
        <p:spPr>
          <a:xfrm>
            <a:off x="7347785" y="2201760"/>
            <a:ext cx="1512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信頼のおける情報源</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0" name="正方形/長方形 69"/>
          <p:cNvSpPr/>
          <p:nvPr/>
        </p:nvSpPr>
        <p:spPr>
          <a:xfrm>
            <a:off x="7131785" y="4419021"/>
            <a:ext cx="1728000" cy="432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Relying Party</a:t>
            </a:r>
            <a:endParaRPr kumimoji="1" lang="ja-JP" altLang="en-US" sz="105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1" name="正方形/長方形 70"/>
          <p:cNvSpPr/>
          <p:nvPr/>
        </p:nvSpPr>
        <p:spPr>
          <a:xfrm>
            <a:off x="968804" y="3690366"/>
            <a:ext cx="1728000" cy="432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トラステッドリストプロバイダー</a:t>
            </a:r>
          </a:p>
        </p:txBody>
      </p:sp>
      <p:cxnSp>
        <p:nvCxnSpPr>
          <p:cNvPr id="75" name="カギ線コネクタ 74"/>
          <p:cNvCxnSpPr>
            <a:stCxn id="65" idx="0"/>
            <a:endCxn id="93" idx="2"/>
          </p:cNvCxnSpPr>
          <p:nvPr/>
        </p:nvCxnSpPr>
        <p:spPr>
          <a:xfrm rot="5400000" flipH="1" flipV="1">
            <a:off x="4773556" y="4301595"/>
            <a:ext cx="353308" cy="5579"/>
          </a:xfrm>
          <a:prstGeom prst="bentConnector3">
            <a:avLst>
              <a:gd name="adj1" fmla="val 50000"/>
            </a:avLst>
          </a:prstGeom>
          <a:ln w="3175">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86" name="正方形/長方形 85"/>
          <p:cNvSpPr/>
          <p:nvPr/>
        </p:nvSpPr>
        <p:spPr>
          <a:xfrm>
            <a:off x="3611174" y="4174985"/>
            <a:ext cx="1269798" cy="22305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ウォレットソリューションの提供と</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support</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の提供</a:t>
            </a:r>
          </a:p>
        </p:txBody>
      </p:sp>
      <p:sp>
        <p:nvSpPr>
          <p:cNvPr id="89" name="正方形/長方形 88"/>
          <p:cNvSpPr/>
          <p:nvPr/>
        </p:nvSpPr>
        <p:spPr>
          <a:xfrm>
            <a:off x="292933" y="6323743"/>
            <a:ext cx="924272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https://digital-strategy.ec.europa.eu/en/library/european-digital-identity-wallet-architecture-and-reference-framework</a:t>
            </a:r>
          </a:p>
        </p:txBody>
      </p:sp>
      <p:sp>
        <p:nvSpPr>
          <p:cNvPr id="91" name="正方形/長方形 90"/>
          <p:cNvSpPr/>
          <p:nvPr/>
        </p:nvSpPr>
        <p:spPr>
          <a:xfrm>
            <a:off x="326061" y="5143797"/>
            <a:ext cx="9248151" cy="1168978"/>
          </a:xfrm>
          <a:prstGeom prst="rect">
            <a:avLst/>
          </a:prstGeom>
          <a:solidFill>
            <a:schemeClr val="bg1"/>
          </a:solidFill>
          <a:ln w="952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凡例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EUDIW</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とそのエンドユーザー</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EUDIW</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に格納する各種情報（</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PID</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、属性情報の証明書）や、電子署名機能を提供する、トラストサービス事業者等の活動</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80B1">
                    <a:lumMod val="75000"/>
                  </a:srgbClr>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EUDIW</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の発行と、必要なデバイスの製造をする機関</a:t>
            </a:r>
            <a:endParaRPr kumimoji="1" lang="en-US" altLang="ja-JP" sz="800" b="0" i="0" u="none" strike="noStrike" kern="1200" cap="none" spc="0" normalizeH="0" baseline="0" noProof="0" dirty="0">
              <a:ln>
                <a:noFill/>
              </a:ln>
              <a:solidFill>
                <a:srgbClr val="0080B1">
                  <a:lumMod val="75000"/>
                </a:srgb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70F26">
                    <a:lumMod val="90000"/>
                    <a:lumOff val="10000"/>
                  </a:srgbClr>
                </a:solidFill>
                <a:effectLst/>
                <a:uLnTx/>
                <a:uFillTx/>
                <a:latin typeface="Meiryo UI"/>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各プロバイダの現在、過去の情報を提供する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6785C1"/>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EUDIW</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を提示される当事者（</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Relying Party</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B176">
                    <a:lumMod val="75000"/>
                  </a:srgbClr>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EUDIW</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やトラストサービス事業者、トラステッドリストの適合性評価を行い、その管理監督を行う機関</a:t>
            </a:r>
            <a:endParaRPr kumimoji="1" lang="en-US" altLang="ja-JP" sz="800" b="0" i="0" u="none" strike="noStrike" kern="1200" cap="none" spc="0" normalizeH="0" baseline="0" noProof="0" dirty="0">
              <a:ln>
                <a:noFill/>
              </a:ln>
              <a:solidFill>
                <a:srgbClr val="00B176">
                  <a:lumMod val="75000"/>
                </a:srgbClr>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実線：アーキテクチャ・リファレンスフレームワークのスコープ</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点線 ：アーキテクチャ・リファレンスフレームワークのスコープ外</a:t>
            </a:r>
          </a:p>
        </p:txBody>
      </p:sp>
      <p:sp>
        <p:nvSpPr>
          <p:cNvPr id="92" name="正方形/長方形 91"/>
          <p:cNvSpPr/>
          <p:nvPr/>
        </p:nvSpPr>
        <p:spPr>
          <a:xfrm>
            <a:off x="975360" y="4423466"/>
            <a:ext cx="1728000" cy="432000"/>
          </a:xfrm>
          <a:prstGeom prst="rect">
            <a:avLst/>
          </a:prstGeom>
          <a:solidFill>
            <a:schemeClr val="tx2">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デバイス</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製造者</a:t>
            </a:r>
          </a:p>
        </p:txBody>
      </p:sp>
      <p:sp>
        <p:nvSpPr>
          <p:cNvPr id="93" name="正方形/長方形 92"/>
          <p:cNvSpPr/>
          <p:nvPr/>
        </p:nvSpPr>
        <p:spPr>
          <a:xfrm>
            <a:off x="4089000" y="3695730"/>
            <a:ext cx="1728000" cy="432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EUDIW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end user</a:t>
            </a:r>
            <a:endParaRPr kumimoji="1" lang="ja-JP" altLang="en-US"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6" name="正方形/長方形 45"/>
          <p:cNvSpPr/>
          <p:nvPr/>
        </p:nvSpPr>
        <p:spPr>
          <a:xfrm>
            <a:off x="2571422" y="2197134"/>
            <a:ext cx="1512000" cy="432000"/>
          </a:xfrm>
          <a:prstGeom prst="rect">
            <a:avLst/>
          </a:prstGeom>
          <a:solidFill>
            <a:schemeClr val="accent5">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監督機関</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7" name="正方形/長方形 46"/>
          <p:cNvSpPr/>
          <p:nvPr/>
        </p:nvSpPr>
        <p:spPr>
          <a:xfrm>
            <a:off x="4149760" y="2190623"/>
            <a:ext cx="1512000" cy="432000"/>
          </a:xfrm>
          <a:prstGeom prst="rect">
            <a:avLst/>
          </a:prstGeom>
          <a:solidFill>
            <a:schemeClr val="accent5">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TW" altLang="en-US" sz="1050" b="1" i="0" u="none" strike="noStrike" kern="1200" cap="none" spc="0" normalizeH="0" baseline="0" noProof="0" dirty="0">
                <a:ln>
                  <a:noFill/>
                </a:ln>
                <a:solidFill>
                  <a:srgbClr val="FFFFFF"/>
                </a:solidFill>
                <a:effectLst/>
                <a:uLnTx/>
                <a:uFillTx/>
                <a:latin typeface="Meiryo UI"/>
                <a:ea typeface="Meiryo UI"/>
                <a:cs typeface="+mn-cs"/>
              </a:rPr>
              <a:t>適合性評価機関</a:t>
            </a:r>
            <a:endParaRPr kumimoji="1" lang="ja-JP" altLang="en-US" sz="1050" b="1" i="0" u="none" strike="noStrike" kern="1200" cap="none" spc="0" normalizeH="0" baseline="0" noProof="0" dirty="0">
              <a:ln>
                <a:noFill/>
              </a:ln>
              <a:solidFill>
                <a:srgbClr val="FFFFFF"/>
              </a:solidFill>
              <a:effectLst/>
              <a:uLnTx/>
              <a:uFillTx/>
              <a:latin typeface="Meiryo UI"/>
              <a:ea typeface="Meiryo UI"/>
              <a:cs typeface="+mn-cs"/>
            </a:endParaRPr>
          </a:p>
        </p:txBody>
      </p:sp>
      <p:cxnSp>
        <p:nvCxnSpPr>
          <p:cNvPr id="6" name="カギ線コネクタ 5"/>
          <p:cNvCxnSpPr>
            <a:stCxn id="66" idx="2"/>
            <a:endCxn id="68" idx="0"/>
          </p:cNvCxnSpPr>
          <p:nvPr/>
        </p:nvCxnSpPr>
        <p:spPr>
          <a:xfrm rot="5400000">
            <a:off x="5884462" y="636429"/>
            <a:ext cx="221993" cy="4216654"/>
          </a:xfrm>
          <a:prstGeom prst="bentConnector3">
            <a:avLst>
              <a:gd name="adj1" fmla="val 50000"/>
            </a:avLst>
          </a:prstGeom>
          <a:ln w="12700">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cxnSp>
        <p:nvCxnSpPr>
          <p:cNvPr id="11" name="カギ線コネクタ 10"/>
          <p:cNvCxnSpPr>
            <a:stCxn id="66" idx="2"/>
            <a:endCxn id="67" idx="0"/>
          </p:cNvCxnSpPr>
          <p:nvPr/>
        </p:nvCxnSpPr>
        <p:spPr>
          <a:xfrm rot="5400000">
            <a:off x="4853456" y="-386891"/>
            <a:ext cx="229679" cy="6270981"/>
          </a:xfrm>
          <a:prstGeom prst="bentConnector3">
            <a:avLst>
              <a:gd name="adj1" fmla="val 50000"/>
            </a:avLst>
          </a:prstGeom>
          <a:ln w="9525">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cxnSp>
        <p:nvCxnSpPr>
          <p:cNvPr id="16" name="カギ線コネクタ 15"/>
          <p:cNvCxnSpPr>
            <a:stCxn id="66" idx="2"/>
            <a:endCxn id="69" idx="0"/>
          </p:cNvCxnSpPr>
          <p:nvPr/>
        </p:nvCxnSpPr>
        <p:spPr>
          <a:xfrm rot="5400000">
            <a:off x="6909462" y="1666293"/>
            <a:ext cx="226857" cy="2161790"/>
          </a:xfrm>
          <a:prstGeom prst="bentConnector3">
            <a:avLst>
              <a:gd name="adj1" fmla="val 50000"/>
            </a:avLst>
          </a:prstGeom>
          <a:ln w="12700">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cxnSp>
        <p:nvCxnSpPr>
          <p:cNvPr id="18" name="カギ線コネクタ 17"/>
          <p:cNvCxnSpPr>
            <a:stCxn id="66" idx="2"/>
            <a:endCxn id="62" idx="0"/>
          </p:cNvCxnSpPr>
          <p:nvPr/>
        </p:nvCxnSpPr>
        <p:spPr>
          <a:xfrm rot="5400000">
            <a:off x="7938789" y="2690756"/>
            <a:ext cx="221993" cy="108000"/>
          </a:xfrm>
          <a:prstGeom prst="bentConnector3">
            <a:avLst>
              <a:gd name="adj1" fmla="val 50000"/>
            </a:avLst>
          </a:prstGeom>
          <a:ln w="12700">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sp>
        <p:nvSpPr>
          <p:cNvPr id="95" name="正方形/長方形 94"/>
          <p:cNvSpPr/>
          <p:nvPr/>
        </p:nvSpPr>
        <p:spPr>
          <a:xfrm>
            <a:off x="8087679" y="2642219"/>
            <a:ext cx="900125" cy="17026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適格データの提供</a:t>
            </a:r>
          </a:p>
        </p:txBody>
      </p:sp>
      <p:cxnSp>
        <p:nvCxnSpPr>
          <p:cNvPr id="22" name="カギ線コネクタ 21"/>
          <p:cNvCxnSpPr>
            <a:stCxn id="67" idx="2"/>
            <a:endCxn id="61" idx="0"/>
          </p:cNvCxnSpPr>
          <p:nvPr/>
        </p:nvCxnSpPr>
        <p:spPr>
          <a:xfrm rot="16200000" flipH="1">
            <a:off x="4712854" y="415388"/>
            <a:ext cx="402880" cy="6162981"/>
          </a:xfrm>
          <a:prstGeom prst="bentConnector3">
            <a:avLst>
              <a:gd name="adj1" fmla="val 50000"/>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カギ線コネクタ 24"/>
          <p:cNvCxnSpPr>
            <a:stCxn id="68" idx="2"/>
            <a:endCxn id="61" idx="0"/>
          </p:cNvCxnSpPr>
          <p:nvPr/>
        </p:nvCxnSpPr>
        <p:spPr>
          <a:xfrm rot="16200000" flipH="1">
            <a:off x="5736175" y="1438709"/>
            <a:ext cx="410566" cy="4108654"/>
          </a:xfrm>
          <a:prstGeom prst="bentConnector3">
            <a:avLst>
              <a:gd name="adj1" fmla="val 50000"/>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カギ線コネクタ 27"/>
          <p:cNvCxnSpPr>
            <a:stCxn id="69" idx="2"/>
            <a:endCxn id="61" idx="0"/>
          </p:cNvCxnSpPr>
          <p:nvPr/>
        </p:nvCxnSpPr>
        <p:spPr>
          <a:xfrm rot="16200000" flipH="1">
            <a:off x="6766039" y="2468573"/>
            <a:ext cx="405702" cy="2053790"/>
          </a:xfrm>
          <a:prstGeom prst="bentConnector3">
            <a:avLst>
              <a:gd name="adj1" fmla="val 50000"/>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3" name="カギ線コネクタ 32"/>
          <p:cNvCxnSpPr>
            <a:stCxn id="62" idx="2"/>
            <a:endCxn id="61" idx="0"/>
          </p:cNvCxnSpPr>
          <p:nvPr/>
        </p:nvCxnSpPr>
        <p:spPr>
          <a:xfrm rot="5400000">
            <a:off x="7790502" y="3493036"/>
            <a:ext cx="410566" cy="12700"/>
          </a:xfrm>
          <a:prstGeom prst="bentConnector3">
            <a:avLst>
              <a:gd name="adj1" fmla="val 50000"/>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直線矢印コネクタ 52"/>
          <p:cNvCxnSpPr>
            <a:stCxn id="93" idx="3"/>
            <a:endCxn id="61" idx="1"/>
          </p:cNvCxnSpPr>
          <p:nvPr/>
        </p:nvCxnSpPr>
        <p:spPr>
          <a:xfrm>
            <a:off x="5817000" y="3911730"/>
            <a:ext cx="1314785" cy="2589"/>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7" name="正方形/長方形 96"/>
          <p:cNvSpPr/>
          <p:nvPr/>
        </p:nvSpPr>
        <p:spPr>
          <a:xfrm>
            <a:off x="6018869" y="3941253"/>
            <a:ext cx="900125" cy="1702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管理・アクティベート</a:t>
            </a:r>
          </a:p>
        </p:txBody>
      </p:sp>
      <p:cxnSp>
        <p:nvCxnSpPr>
          <p:cNvPr id="215" name="カギ線コネクタ 214"/>
          <p:cNvCxnSpPr>
            <a:stCxn id="267" idx="1"/>
            <a:endCxn id="71" idx="1"/>
          </p:cNvCxnSpPr>
          <p:nvPr/>
        </p:nvCxnSpPr>
        <p:spPr>
          <a:xfrm rot="10800000" flipH="1" flipV="1">
            <a:off x="827314" y="3068320"/>
            <a:ext cx="141490" cy="838046"/>
          </a:xfrm>
          <a:prstGeom prst="bentConnector3">
            <a:avLst>
              <a:gd name="adj1" fmla="val -63087"/>
            </a:avLst>
          </a:prstGeom>
          <a:ln w="3175">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sp>
        <p:nvSpPr>
          <p:cNvPr id="301" name="正方形/長方形 300"/>
          <p:cNvSpPr/>
          <p:nvPr/>
        </p:nvSpPr>
        <p:spPr>
          <a:xfrm>
            <a:off x="827314" y="3437103"/>
            <a:ext cx="335377" cy="1906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登録</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308" name="カギ線コネクタ 307"/>
          <p:cNvCxnSpPr>
            <a:stCxn id="90" idx="2"/>
            <a:endCxn id="71" idx="1"/>
          </p:cNvCxnSpPr>
          <p:nvPr/>
        </p:nvCxnSpPr>
        <p:spPr>
          <a:xfrm rot="5400000" flipH="1">
            <a:off x="3234479" y="1640691"/>
            <a:ext cx="1022566" cy="5553916"/>
          </a:xfrm>
          <a:prstGeom prst="bentConnector4">
            <a:avLst>
              <a:gd name="adj1" fmla="val -12988"/>
              <a:gd name="adj2" fmla="val 104116"/>
            </a:avLst>
          </a:prstGeom>
          <a:ln w="3175">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sp>
        <p:nvSpPr>
          <p:cNvPr id="310" name="正方形/長方形 309"/>
          <p:cNvSpPr/>
          <p:nvPr/>
        </p:nvSpPr>
        <p:spPr>
          <a:xfrm>
            <a:off x="823950" y="4855466"/>
            <a:ext cx="289710" cy="193736"/>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登録</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315" name="カギ線コネクタ 314"/>
          <p:cNvCxnSpPr>
            <a:stCxn id="92" idx="3"/>
            <a:endCxn id="93" idx="1"/>
          </p:cNvCxnSpPr>
          <p:nvPr/>
        </p:nvCxnSpPr>
        <p:spPr>
          <a:xfrm flipV="1">
            <a:off x="2703360" y="3911730"/>
            <a:ext cx="1385640" cy="788699"/>
          </a:xfrm>
          <a:prstGeom prst="bentConnector3">
            <a:avLst>
              <a:gd name="adj1" fmla="val 13548"/>
            </a:avLst>
          </a:prstGeom>
          <a:ln w="3175">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sp>
        <p:nvSpPr>
          <p:cNvPr id="320" name="正方形/長方形 319"/>
          <p:cNvSpPr/>
          <p:nvPr/>
        </p:nvSpPr>
        <p:spPr>
          <a:xfrm>
            <a:off x="2997682" y="3667906"/>
            <a:ext cx="900125" cy="1702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デバイスの提供</a:t>
            </a:r>
          </a:p>
        </p:txBody>
      </p:sp>
      <p:cxnSp>
        <p:nvCxnSpPr>
          <p:cNvPr id="322" name="カギ線コネクタ 321"/>
          <p:cNvCxnSpPr>
            <a:stCxn id="65" idx="1"/>
            <a:endCxn id="92" idx="2"/>
          </p:cNvCxnSpPr>
          <p:nvPr/>
        </p:nvCxnSpPr>
        <p:spPr>
          <a:xfrm rot="10800000" flipV="1">
            <a:off x="1839361" y="4636074"/>
            <a:ext cx="2244061" cy="219391"/>
          </a:xfrm>
          <a:prstGeom prst="bentConnector4">
            <a:avLst>
              <a:gd name="adj1" fmla="val 7077"/>
              <a:gd name="adj2" fmla="val 136718"/>
            </a:avLst>
          </a:prstGeom>
          <a:ln w="3175">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sp>
        <p:nvSpPr>
          <p:cNvPr id="327" name="正方形/長方形 326"/>
          <p:cNvSpPr/>
          <p:nvPr/>
        </p:nvSpPr>
        <p:spPr>
          <a:xfrm>
            <a:off x="2946117" y="4654798"/>
            <a:ext cx="900125" cy="1702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ツールとライブラリの提供サポート</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329" name="直線矢印コネクタ 328"/>
          <p:cNvCxnSpPr>
            <a:stCxn id="61" idx="2"/>
            <a:endCxn id="70" idx="0"/>
          </p:cNvCxnSpPr>
          <p:nvPr/>
        </p:nvCxnSpPr>
        <p:spPr>
          <a:xfrm>
            <a:off x="7995785" y="4130319"/>
            <a:ext cx="0" cy="349665"/>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30" name="正方形/長方形 329"/>
          <p:cNvSpPr/>
          <p:nvPr/>
        </p:nvSpPr>
        <p:spPr>
          <a:xfrm>
            <a:off x="6350276" y="4106222"/>
            <a:ext cx="1664959" cy="31385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個人識別データと</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属性の適格・非適格電子証明を提示</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344" name="カギ線コネクタ 343"/>
          <p:cNvCxnSpPr>
            <a:stCxn id="70" idx="1"/>
          </p:cNvCxnSpPr>
          <p:nvPr/>
        </p:nvCxnSpPr>
        <p:spPr>
          <a:xfrm rot="10800000">
            <a:off x="5794529" y="4032656"/>
            <a:ext cx="1337257" cy="663329"/>
          </a:xfrm>
          <a:prstGeom prst="bentConnector3">
            <a:avLst>
              <a:gd name="adj1" fmla="val 88422"/>
            </a:avLst>
          </a:prstGeom>
          <a:ln w="3175">
            <a:solidFill>
              <a:schemeClr val="tx1"/>
            </a:solidFill>
            <a:prstDash val="lgDash"/>
            <a:tailEnd type="triangle"/>
          </a:ln>
          <a:effectLst/>
        </p:spPr>
        <p:style>
          <a:lnRef idx="2">
            <a:schemeClr val="accent1"/>
          </a:lnRef>
          <a:fillRef idx="0">
            <a:schemeClr val="accent1"/>
          </a:fillRef>
          <a:effectRef idx="1">
            <a:schemeClr val="accent1"/>
          </a:effectRef>
          <a:fontRef idx="minor">
            <a:schemeClr val="tx1"/>
          </a:fontRef>
        </p:style>
      </p:cxnSp>
      <p:sp>
        <p:nvSpPr>
          <p:cNvPr id="350" name="正方形/長方形 349"/>
          <p:cNvSpPr/>
          <p:nvPr/>
        </p:nvSpPr>
        <p:spPr>
          <a:xfrm>
            <a:off x="6163596" y="4423466"/>
            <a:ext cx="900125" cy="17026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サービスの提供</a:t>
            </a:r>
          </a:p>
        </p:txBody>
      </p:sp>
      <p:sp>
        <p:nvSpPr>
          <p:cNvPr id="84" name="正方形/長方形 83"/>
          <p:cNvSpPr/>
          <p:nvPr/>
        </p:nvSpPr>
        <p:spPr>
          <a:xfrm>
            <a:off x="4433193" y="3529999"/>
            <a:ext cx="3347634" cy="126057"/>
          </a:xfrm>
          <a:prstGeom prst="rect">
            <a:avLst/>
          </a:prstGeom>
          <a:solidFill>
            <a:srgbClr val="FFFFFF">
              <a:alpha val="69804"/>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適格証明書・適格電子署名・非適格電子証明書・個人識別データの提供</a:t>
            </a:r>
          </a:p>
        </p:txBody>
      </p:sp>
      <p:sp>
        <p:nvSpPr>
          <p:cNvPr id="76" name="テキスト プレースホルダー 2"/>
          <p:cNvSpPr>
            <a:spLocks noGrp="1"/>
          </p:cNvSpPr>
          <p:nvPr>
            <p:ph type="body" sz="quarter" idx="10"/>
          </p:nvPr>
        </p:nvSpPr>
        <p:spPr>
          <a:xfrm>
            <a:off x="348519" y="692151"/>
            <a:ext cx="9242425" cy="648970"/>
          </a:xfrm>
        </p:spPr>
        <p:txBody>
          <a:bodyPr/>
          <a:lstStyle/>
          <a:p>
            <a:r>
              <a:rPr lang="en-US" altLang="ja-JP" sz="1600" b="1" dirty="0"/>
              <a:t>EUDIW</a:t>
            </a:r>
            <a:r>
              <a:rPr lang="ja-JP" altLang="en-US" sz="1600" b="1" dirty="0"/>
              <a:t>アーキテクチャ・リファレンスフレームワーク（</a:t>
            </a:r>
            <a:r>
              <a:rPr lang="en-US" altLang="ja-JP" sz="1600" b="1" dirty="0"/>
              <a:t>ARF</a:t>
            </a:r>
            <a:r>
              <a:rPr lang="ja-JP" altLang="en-US" sz="1600" b="1" dirty="0"/>
              <a:t>）は、</a:t>
            </a:r>
            <a:r>
              <a:rPr lang="en-US" altLang="ja-JP" sz="1600" b="1" dirty="0"/>
              <a:t>2023</a:t>
            </a:r>
            <a:r>
              <a:rPr lang="ja-JP" altLang="en-US" sz="1600" b="1" dirty="0"/>
              <a:t>年</a:t>
            </a:r>
            <a:r>
              <a:rPr lang="en-US" altLang="ja-JP" sz="1600" b="1" dirty="0"/>
              <a:t>2</a:t>
            </a:r>
            <a:r>
              <a:rPr lang="ja-JP" altLang="en-US" sz="1600" b="1" dirty="0"/>
              <a:t>月</a:t>
            </a:r>
            <a:r>
              <a:rPr lang="en-US" altLang="ja-JP" sz="1600" b="1" dirty="0"/>
              <a:t>10</a:t>
            </a:r>
            <a:r>
              <a:rPr lang="ja-JP" altLang="en-US" sz="1600" b="1" dirty="0"/>
              <a:t>日に最終版が公開された。</a:t>
            </a:r>
            <a:r>
              <a:rPr lang="en-US" altLang="ja-JP" sz="1600" b="1" baseline="30000" dirty="0" smtClean="0">
                <a:solidFill>
                  <a:schemeClr val="tx1">
                    <a:lumMod val="85000"/>
                    <a:lumOff val="15000"/>
                  </a:schemeClr>
                </a:solidFill>
              </a:rPr>
              <a:t>1</a:t>
            </a:r>
            <a:r>
              <a:rPr lang="ja-JP" altLang="en-US" sz="1600" b="1" dirty="0" smtClean="0"/>
              <a:t>必要</a:t>
            </a:r>
            <a:r>
              <a:rPr lang="ja-JP" altLang="en-US" sz="1600" b="1" dirty="0"/>
              <a:t>な個人識別データと属性の電子的証明をユーザーに対して</a:t>
            </a:r>
            <a:r>
              <a:rPr lang="ja-JP" altLang="en-US" sz="1600" b="1" u="sng" dirty="0">
                <a:solidFill>
                  <a:schemeClr val="accent2">
                    <a:lumMod val="75000"/>
                    <a:lumOff val="25000"/>
                  </a:schemeClr>
                </a:solidFill>
              </a:rPr>
              <a:t>透過的</a:t>
            </a:r>
            <a:r>
              <a:rPr lang="ja-JP" altLang="en-US" sz="1600" b="1" dirty="0"/>
              <a:t>で</a:t>
            </a:r>
            <a:r>
              <a:rPr lang="ja-JP" altLang="en-US" sz="1600" b="1" u="sng" dirty="0">
                <a:solidFill>
                  <a:schemeClr val="accent2">
                    <a:lumMod val="75000"/>
                    <a:lumOff val="25000"/>
                  </a:schemeClr>
                </a:solidFill>
              </a:rPr>
              <a:t>追跡可能</a:t>
            </a:r>
            <a:r>
              <a:rPr lang="ja-JP" altLang="en-US" sz="1600" b="1" dirty="0"/>
              <a:t>な方法で</a:t>
            </a:r>
            <a:r>
              <a:rPr lang="ja-JP" altLang="en-US" sz="1600" b="1" u="sng" dirty="0">
                <a:solidFill>
                  <a:schemeClr val="accent2">
                    <a:lumMod val="75000"/>
                    <a:lumOff val="25000"/>
                  </a:schemeClr>
                </a:solidFill>
              </a:rPr>
              <a:t>安全</a:t>
            </a:r>
            <a:r>
              <a:rPr lang="ja-JP" altLang="en-US" sz="1600" b="1" dirty="0"/>
              <a:t>に要求・取得・保存・選択・結合・共有することを求めており、また</a:t>
            </a:r>
            <a:r>
              <a:rPr lang="en-US" altLang="ja-JP" sz="1600" b="1" dirty="0"/>
              <a:t>W3C VCs</a:t>
            </a:r>
            <a:r>
              <a:rPr lang="ja-JP" altLang="en-US" sz="1600" b="1" dirty="0" err="1"/>
              <a:t>、</a:t>
            </a:r>
            <a:r>
              <a:rPr lang="en-US" altLang="ja-JP" sz="1600" b="1" dirty="0"/>
              <a:t>SD-JWT</a:t>
            </a:r>
            <a:r>
              <a:rPr lang="ja-JP" altLang="en-US" sz="1600" b="1" dirty="0"/>
              <a:t>などの標準を参照して</a:t>
            </a:r>
            <a:r>
              <a:rPr lang="ja-JP" altLang="en-US" sz="1600" b="1" dirty="0" err="1"/>
              <a:t>いるいる</a:t>
            </a:r>
            <a:r>
              <a:rPr lang="ja-JP" altLang="en-US" sz="1600" b="1" dirty="0"/>
              <a:t>ことなどからも</a:t>
            </a:r>
            <a:r>
              <a:rPr lang="ja-JP" altLang="en-US" sz="1600" b="1" dirty="0" smtClean="0"/>
              <a:t>、</a:t>
            </a:r>
            <a:r>
              <a:rPr lang="ja-JP" altLang="en-US" sz="1600" b="1" u="sng" dirty="0" smtClean="0">
                <a:solidFill>
                  <a:schemeClr val="accent2">
                    <a:lumMod val="75000"/>
                    <a:lumOff val="25000"/>
                  </a:schemeClr>
                </a:solidFill>
              </a:rPr>
              <a:t>自己</a:t>
            </a:r>
            <a:r>
              <a:rPr lang="ja-JP" altLang="en-US" sz="1600" b="1" u="sng" dirty="0">
                <a:solidFill>
                  <a:schemeClr val="accent2">
                    <a:lumMod val="75000"/>
                    <a:lumOff val="25000"/>
                  </a:schemeClr>
                </a:solidFill>
              </a:rPr>
              <a:t>主権型アイデンティティ（</a:t>
            </a:r>
            <a:r>
              <a:rPr lang="en-US" altLang="ja-JP" sz="1600" b="1" u="sng" dirty="0">
                <a:solidFill>
                  <a:schemeClr val="accent2">
                    <a:lumMod val="75000"/>
                    <a:lumOff val="25000"/>
                  </a:schemeClr>
                </a:solidFill>
              </a:rPr>
              <a:t>Self Sovereign Identity</a:t>
            </a:r>
            <a:r>
              <a:rPr lang="ja-JP" altLang="en-US" sz="1600" b="1" u="sng" dirty="0">
                <a:solidFill>
                  <a:schemeClr val="accent2">
                    <a:lumMod val="75000"/>
                    <a:lumOff val="25000"/>
                  </a:schemeClr>
                </a:solidFill>
              </a:rPr>
              <a:t>）の実現を志向</a:t>
            </a:r>
            <a:r>
              <a:rPr lang="ja-JP" altLang="en-US" sz="1600" b="1" dirty="0"/>
              <a:t>していることが</a:t>
            </a:r>
            <a:r>
              <a:rPr lang="ja-JP" altLang="en-US" sz="1600" b="1" dirty="0" smtClean="0"/>
              <a:t>伺える。</a:t>
            </a:r>
            <a:endParaRPr lang="en-US" altLang="ja-JP" sz="1600" b="1" dirty="0"/>
          </a:p>
        </p:txBody>
      </p:sp>
      <p:sp>
        <p:nvSpPr>
          <p:cNvPr id="54" name="正方形/長方形 53"/>
          <p:cNvSpPr/>
          <p:nvPr/>
        </p:nvSpPr>
        <p:spPr>
          <a:xfrm>
            <a:off x="292933" y="1887420"/>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u="sng" dirty="0">
                <a:solidFill>
                  <a:schemeClr val="accent2">
                    <a:lumMod val="75000"/>
                    <a:lumOff val="25000"/>
                  </a:schemeClr>
                </a:solidFill>
                <a:latin typeface="Meiryo UI"/>
                <a:ea typeface="Meiryo UI"/>
              </a:rPr>
              <a:t>EUDIW </a:t>
            </a:r>
            <a:r>
              <a:rPr lang="en-US" altLang="ja-JP" sz="1600" b="1" u="sng" dirty="0" smtClean="0">
                <a:solidFill>
                  <a:schemeClr val="accent2">
                    <a:lumMod val="75000"/>
                    <a:lumOff val="25000"/>
                  </a:schemeClr>
                </a:solidFill>
                <a:latin typeface="Meiryo UI"/>
                <a:ea typeface="Meiryo UI"/>
              </a:rPr>
              <a:t>ARF</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の構成</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3209469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527457"/>
          </a:xfrm>
        </p:spPr>
        <p:txBody>
          <a:bodyPr>
            <a:no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000" dirty="0">
                <a:solidFill>
                  <a:schemeClr val="accent2">
                    <a:lumMod val="90000"/>
                    <a:lumOff val="10000"/>
                  </a:schemeClr>
                </a:solidFill>
              </a:rPr>
              <a:t/>
            </a:r>
            <a:br>
              <a:rPr lang="en-US" altLang="ja-JP" sz="1000" dirty="0">
                <a:solidFill>
                  <a:schemeClr val="accent2">
                    <a:lumMod val="90000"/>
                    <a:lumOff val="10000"/>
                  </a:schemeClr>
                </a:solidFill>
              </a:rPr>
            </a:br>
            <a:r>
              <a:rPr lang="ja-JP" altLang="en-US" sz="1800" dirty="0">
                <a:solidFill>
                  <a:schemeClr val="accent2">
                    <a:lumMod val="90000"/>
                    <a:lumOff val="10000"/>
                  </a:schemeClr>
                </a:solidFill>
              </a:rPr>
              <a:t>（補足）</a:t>
            </a:r>
            <a:r>
              <a:rPr lang="en-US" altLang="ja-JP" sz="1800" dirty="0">
                <a:solidFill>
                  <a:schemeClr val="accent2">
                    <a:lumMod val="90000"/>
                    <a:lumOff val="10000"/>
                  </a:schemeClr>
                </a:solidFill>
              </a:rPr>
              <a:t>NIST SP</a:t>
            </a:r>
            <a:r>
              <a:rPr lang="ja-JP" altLang="en-US" sz="1800" dirty="0">
                <a:solidFill>
                  <a:schemeClr val="accent2">
                    <a:lumMod val="90000"/>
                    <a:lumOff val="10000"/>
                  </a:schemeClr>
                </a:solidFill>
              </a:rPr>
              <a:t> </a:t>
            </a:r>
            <a:r>
              <a:rPr lang="en-US" altLang="ja-JP" sz="1800" dirty="0">
                <a:solidFill>
                  <a:schemeClr val="accent2">
                    <a:lumMod val="90000"/>
                    <a:lumOff val="10000"/>
                  </a:schemeClr>
                </a:solidFill>
              </a:rPr>
              <a:t>800-63</a:t>
            </a:r>
            <a:r>
              <a:rPr lang="ja-JP" altLang="en-US" sz="1800" dirty="0">
                <a:solidFill>
                  <a:schemeClr val="accent2">
                    <a:lumMod val="90000"/>
                    <a:lumOff val="10000"/>
                  </a:schemeClr>
                </a:solidFill>
              </a:rPr>
              <a:t>と</a:t>
            </a:r>
            <a:r>
              <a:rPr lang="en-US" altLang="ja-JP" sz="1800" dirty="0">
                <a:solidFill>
                  <a:schemeClr val="accent2">
                    <a:lumMod val="90000"/>
                    <a:lumOff val="10000"/>
                  </a:schemeClr>
                </a:solidFill>
              </a:rPr>
              <a:t>eIDAS</a:t>
            </a:r>
            <a:r>
              <a:rPr lang="ja-JP" altLang="en-US" sz="1800" dirty="0">
                <a:solidFill>
                  <a:schemeClr val="accent2">
                    <a:lumMod val="90000"/>
                    <a:lumOff val="10000"/>
                  </a:schemeClr>
                </a:solidFill>
              </a:rPr>
              <a:t>の比較</a:t>
            </a:r>
            <a:endParaRPr lang="en-US" altLang="ja-JP" sz="1800" dirty="0">
              <a:solidFill>
                <a:schemeClr val="accent2">
                  <a:lumMod val="90000"/>
                  <a:lumOff val="10000"/>
                </a:schemeClr>
              </a:solidFill>
            </a:endParaRPr>
          </a:p>
        </p:txBody>
      </p:sp>
      <p:sp>
        <p:nvSpPr>
          <p:cNvPr id="15" name="正方形/長方形 14"/>
          <p:cNvSpPr/>
          <p:nvPr/>
        </p:nvSpPr>
        <p:spPr>
          <a:xfrm>
            <a:off x="336893" y="973288"/>
            <a:ext cx="1364194" cy="1758624"/>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本人確認</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ID</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Proofing</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の厳密さ、強度</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3" name="正方形/長方形 12"/>
          <p:cNvSpPr/>
          <p:nvPr/>
        </p:nvSpPr>
        <p:spPr>
          <a:xfrm>
            <a:off x="1730682" y="722177"/>
            <a:ext cx="3369601"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NIST SP 800-63-3</a:t>
            </a:r>
          </a:p>
        </p:txBody>
      </p:sp>
      <p:sp>
        <p:nvSpPr>
          <p:cNvPr id="14" name="正方形/長方形 13"/>
          <p:cNvSpPr/>
          <p:nvPr/>
        </p:nvSpPr>
        <p:spPr>
          <a:xfrm>
            <a:off x="5203953" y="717132"/>
            <a:ext cx="4369235"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eIDAS</a:t>
            </a:r>
            <a:r>
              <a:rPr kumimoji="1" lang="en-US" altLang="ja-JP" sz="1400" b="1" i="0" u="none" strike="noStrike" kern="1200" cap="none" spc="0" normalizeH="0" baseline="30000" noProof="0" dirty="0">
                <a:ln>
                  <a:noFill/>
                </a:ln>
                <a:solidFill>
                  <a:srgbClr val="FFFFFF"/>
                </a:solidFill>
                <a:effectLst/>
                <a:uLnTx/>
                <a:uFillTx/>
                <a:latin typeface="Meiryo UI"/>
                <a:ea typeface="Meiryo UI"/>
                <a:cs typeface="+mn-cs"/>
              </a:rPr>
              <a:t>1</a:t>
            </a:r>
          </a:p>
        </p:txBody>
      </p:sp>
      <p:sp>
        <p:nvSpPr>
          <p:cNvPr id="17" name="正方形/長方形 16"/>
          <p:cNvSpPr/>
          <p:nvPr/>
        </p:nvSpPr>
        <p:spPr>
          <a:xfrm>
            <a:off x="336893" y="2797836"/>
            <a:ext cx="1362328" cy="1759976"/>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認証プロセス</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の強度</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8" name="正方形/長方形 17"/>
          <p:cNvSpPr/>
          <p:nvPr/>
        </p:nvSpPr>
        <p:spPr>
          <a:xfrm>
            <a:off x="336893" y="4631970"/>
            <a:ext cx="1362328" cy="1365687"/>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フェレデーション</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ID</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情報の連携）</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をする際のデータのやり取りの強度</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6" name="正方形/長方形 5"/>
          <p:cNvSpPr/>
          <p:nvPr/>
        </p:nvSpPr>
        <p:spPr>
          <a:xfrm>
            <a:off x="1730685" y="980560"/>
            <a:ext cx="3376242"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Identity Assurance Level</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IAL</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4" name="正方形/長方形 23"/>
          <p:cNvSpPr/>
          <p:nvPr/>
        </p:nvSpPr>
        <p:spPr>
          <a:xfrm>
            <a:off x="1735786" y="4631971"/>
            <a:ext cx="3364497" cy="276999"/>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Federation Assurance Level</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FAL</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 name="正方形/長方形 6"/>
          <p:cNvSpPr/>
          <p:nvPr/>
        </p:nvSpPr>
        <p:spPr>
          <a:xfrm>
            <a:off x="1735785" y="1295709"/>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IAL1</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正方形/長方形 29"/>
          <p:cNvSpPr/>
          <p:nvPr/>
        </p:nvSpPr>
        <p:spPr>
          <a:xfrm>
            <a:off x="1735785" y="1779811"/>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IAL2</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1" name="正方形/長方形 30"/>
          <p:cNvSpPr/>
          <p:nvPr/>
        </p:nvSpPr>
        <p:spPr>
          <a:xfrm>
            <a:off x="1735785" y="2263912"/>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IAL3</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2" name="正方形/長方形 31"/>
          <p:cNvSpPr/>
          <p:nvPr/>
        </p:nvSpPr>
        <p:spPr>
          <a:xfrm>
            <a:off x="2216695" y="1295709"/>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本人確認不要、</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自己申告での登録でよい</a:t>
            </a:r>
          </a:p>
        </p:txBody>
      </p:sp>
      <p:sp>
        <p:nvSpPr>
          <p:cNvPr id="33" name="正方形/長方形 32"/>
          <p:cNvSpPr/>
          <p:nvPr/>
        </p:nvSpPr>
        <p:spPr>
          <a:xfrm>
            <a:off x="2216696" y="1779811"/>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サービス内容ごとに識別に用いられる属性を</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リモートまたは対面で確認する必要あり</a:t>
            </a:r>
          </a:p>
        </p:txBody>
      </p:sp>
      <p:sp>
        <p:nvSpPr>
          <p:cNvPr id="34" name="正方形/長方形 33"/>
          <p:cNvSpPr/>
          <p:nvPr/>
        </p:nvSpPr>
        <p:spPr>
          <a:xfrm>
            <a:off x="2216695" y="2263912"/>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識別に用いられる属性を対面で確認するかつ検証担当者は有資格者である必要がある</a:t>
            </a:r>
          </a:p>
        </p:txBody>
      </p:sp>
      <p:sp>
        <p:nvSpPr>
          <p:cNvPr id="35" name="正方形/長方形 34"/>
          <p:cNvSpPr/>
          <p:nvPr/>
        </p:nvSpPr>
        <p:spPr>
          <a:xfrm>
            <a:off x="1733920" y="3124738"/>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AAL1</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6" name="正方形/長方形 35"/>
          <p:cNvSpPr/>
          <p:nvPr/>
        </p:nvSpPr>
        <p:spPr>
          <a:xfrm>
            <a:off x="1733920" y="3607275"/>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AAL2</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7" name="正方形/長方形 36"/>
          <p:cNvSpPr/>
          <p:nvPr/>
        </p:nvSpPr>
        <p:spPr>
          <a:xfrm>
            <a:off x="1733920" y="4089812"/>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AAL3</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8" name="正方形/長方形 37"/>
          <p:cNvSpPr/>
          <p:nvPr/>
        </p:nvSpPr>
        <p:spPr>
          <a:xfrm>
            <a:off x="2212963" y="3112626"/>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単要素認証</a:t>
            </a:r>
          </a:p>
        </p:txBody>
      </p:sp>
      <p:sp>
        <p:nvSpPr>
          <p:cNvPr id="39" name="正方形/長方形 38"/>
          <p:cNvSpPr/>
          <p:nvPr/>
        </p:nvSpPr>
        <p:spPr>
          <a:xfrm>
            <a:off x="2212964" y="3595345"/>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要素認証が必要（</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要素目の認証手段はソフトウェアベースのもので可）</a:t>
            </a:r>
          </a:p>
        </p:txBody>
      </p:sp>
      <p:sp>
        <p:nvSpPr>
          <p:cNvPr id="40" name="正方形/長方形 39"/>
          <p:cNvSpPr/>
          <p:nvPr/>
        </p:nvSpPr>
        <p:spPr>
          <a:xfrm>
            <a:off x="2212963" y="4078064"/>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要素認証が必要、かつ</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要素目の認証手段はハードウェアを用いたもの（ハードウェアトークン等）が必要</a:t>
            </a:r>
          </a:p>
        </p:txBody>
      </p:sp>
      <p:sp>
        <p:nvSpPr>
          <p:cNvPr id="41" name="正方形/長方形 40"/>
          <p:cNvSpPr/>
          <p:nvPr/>
        </p:nvSpPr>
        <p:spPr>
          <a:xfrm>
            <a:off x="1735786" y="4961225"/>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FAL1</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2" name="正方形/長方形 41"/>
          <p:cNvSpPr/>
          <p:nvPr/>
        </p:nvSpPr>
        <p:spPr>
          <a:xfrm>
            <a:off x="1733289" y="5323591"/>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FAL2</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3" name="正方形/長方形 42"/>
          <p:cNvSpPr/>
          <p:nvPr/>
        </p:nvSpPr>
        <p:spPr>
          <a:xfrm>
            <a:off x="1735786" y="5674907"/>
            <a:ext cx="461272" cy="32275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FAL3</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4" name="正方形/長方形 43"/>
          <p:cNvSpPr/>
          <p:nvPr/>
        </p:nvSpPr>
        <p:spPr>
          <a:xfrm>
            <a:off x="2222102" y="4961225"/>
            <a:ext cx="2878181"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認証結果データへの署名</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5" name="正方形/長方形 44"/>
          <p:cNvSpPr/>
          <p:nvPr/>
        </p:nvSpPr>
        <p:spPr>
          <a:xfrm>
            <a:off x="2219606" y="5323591"/>
            <a:ext cx="2880677"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署名に加え、データの送付対象のみが復号可能な暗号化の実施</a:t>
            </a:r>
          </a:p>
        </p:txBody>
      </p:sp>
      <p:sp>
        <p:nvSpPr>
          <p:cNvPr id="46" name="正方形/長方形 45"/>
          <p:cNvSpPr/>
          <p:nvPr/>
        </p:nvSpPr>
        <p:spPr>
          <a:xfrm>
            <a:off x="2222102" y="5674907"/>
            <a:ext cx="2878181" cy="32275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ユーザーごとの鍵と認証結果のデータを紐づけて送付し、送付先はユーザーの認証結果に紐づく</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8" name="正方形/長方形 47"/>
          <p:cNvSpPr/>
          <p:nvPr/>
        </p:nvSpPr>
        <p:spPr>
          <a:xfrm>
            <a:off x="5203953" y="973913"/>
            <a:ext cx="4369236"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Identity proofing and verification (natural person)</a:t>
            </a:r>
          </a:p>
        </p:txBody>
      </p:sp>
      <p:sp>
        <p:nvSpPr>
          <p:cNvPr id="9" name="正方形/長方形 8"/>
          <p:cNvSpPr/>
          <p:nvPr/>
        </p:nvSpPr>
        <p:spPr>
          <a:xfrm>
            <a:off x="275081" y="6233546"/>
            <a:ext cx="92424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https://eur-lex.europa.eu/legal-content/EN/TXT/HTML/?uri=CELEX:32015R1502&amp;from=EN#d1e150-7-1</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3" name="正方形/長方形 7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74" name="正方形/長方形 7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76" name="正方形/長方形 75"/>
          <p:cNvSpPr/>
          <p:nvPr/>
        </p:nvSpPr>
        <p:spPr>
          <a:xfrm>
            <a:off x="5204025" y="2797836"/>
            <a:ext cx="4371210" cy="276999"/>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Issuance, delivery and activation</a:t>
            </a:r>
          </a:p>
        </p:txBody>
      </p:sp>
      <p:sp>
        <p:nvSpPr>
          <p:cNvPr id="5" name="正方形/長方形 4"/>
          <p:cNvSpPr/>
          <p:nvPr/>
        </p:nvSpPr>
        <p:spPr>
          <a:xfrm>
            <a:off x="1733919" y="2792550"/>
            <a:ext cx="3370096" cy="288000"/>
          </a:xfrm>
          <a:prstGeom prst="rect">
            <a:avLst/>
          </a:prstGeom>
          <a:solidFill>
            <a:schemeClr val="accent2">
              <a:lumMod val="75000"/>
              <a:lumOff val="25000"/>
            </a:schemeClr>
          </a:solid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Authenticator Assurance Level</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AAL</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3" name="正方形/長方形 102"/>
          <p:cNvSpPr/>
          <p:nvPr/>
        </p:nvSpPr>
        <p:spPr>
          <a:xfrm>
            <a:off x="5204619" y="4631970"/>
            <a:ext cx="4368569" cy="1377238"/>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該当なし</a:t>
            </a:r>
          </a:p>
        </p:txBody>
      </p:sp>
      <p:sp>
        <p:nvSpPr>
          <p:cNvPr id="53" name="正方形/長方形 52"/>
          <p:cNvSpPr/>
          <p:nvPr/>
        </p:nvSpPr>
        <p:spPr>
          <a:xfrm>
            <a:off x="5203953" y="1305622"/>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Low</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4" name="正方形/長方形 53"/>
          <p:cNvSpPr/>
          <p:nvPr/>
        </p:nvSpPr>
        <p:spPr>
          <a:xfrm>
            <a:off x="5203953" y="1789724"/>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Substantial</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5" name="正方形/長方形 54"/>
          <p:cNvSpPr/>
          <p:nvPr/>
        </p:nvSpPr>
        <p:spPr>
          <a:xfrm>
            <a:off x="5203953" y="2273825"/>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High</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6" name="正方形/長方形 55"/>
          <p:cNvSpPr/>
          <p:nvPr/>
        </p:nvSpPr>
        <p:spPr>
          <a:xfrm>
            <a:off x="5684862" y="1305622"/>
            <a:ext cx="3890669"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主張されたアイデンティティを表す加盟国によって認識されたエビデンスを所持していると見なす</a:t>
            </a:r>
          </a:p>
        </p:txBody>
      </p:sp>
      <p:sp>
        <p:nvSpPr>
          <p:cNvPr id="57" name="正方形/長方形 56"/>
          <p:cNvSpPr/>
          <p:nvPr/>
        </p:nvSpPr>
        <p:spPr>
          <a:xfrm>
            <a:off x="5684864" y="1789724"/>
            <a:ext cx="3890668"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主張されたアイデンティティを表す加盟国によって認識されたエビデンスを所持していると見なし、エビデンスが本物か確認を実施する</a:t>
            </a:r>
          </a:p>
        </p:txBody>
      </p:sp>
      <p:sp>
        <p:nvSpPr>
          <p:cNvPr id="58" name="正方形/長方形 57"/>
          <p:cNvSpPr/>
          <p:nvPr/>
        </p:nvSpPr>
        <p:spPr>
          <a:xfrm>
            <a:off x="5684862" y="2273825"/>
            <a:ext cx="3890669"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主張されたアイデンティティを表す加盟国によって認識された写真もしくは生体認証のエビデンスを所持していることを確認し、「信頼のおける情報源」のもつ情報と照合し確認を実施する</a:t>
            </a:r>
          </a:p>
        </p:txBody>
      </p:sp>
      <p:sp>
        <p:nvSpPr>
          <p:cNvPr id="79" name="正方形/長方形 78"/>
          <p:cNvSpPr/>
          <p:nvPr/>
        </p:nvSpPr>
        <p:spPr>
          <a:xfrm>
            <a:off x="5201609" y="3117348"/>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Low</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0" name="正方形/長方形 79"/>
          <p:cNvSpPr/>
          <p:nvPr/>
        </p:nvSpPr>
        <p:spPr>
          <a:xfrm>
            <a:off x="5201609" y="3601450"/>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Substantial</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1" name="正方形/長方形 80"/>
          <p:cNvSpPr/>
          <p:nvPr/>
        </p:nvSpPr>
        <p:spPr>
          <a:xfrm>
            <a:off x="5201609" y="4085551"/>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High</a:t>
            </a: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2" name="正方形/長方形 81"/>
          <p:cNvSpPr/>
          <p:nvPr/>
        </p:nvSpPr>
        <p:spPr>
          <a:xfrm>
            <a:off x="5682518" y="3117348"/>
            <a:ext cx="3890669"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つ以上の認証要素を利用する必要がある</a:t>
            </a:r>
          </a:p>
        </p:txBody>
      </p:sp>
      <p:sp>
        <p:nvSpPr>
          <p:cNvPr id="83" name="正方形/長方形 82"/>
          <p:cNvSpPr/>
          <p:nvPr/>
        </p:nvSpPr>
        <p:spPr>
          <a:xfrm>
            <a:off x="5682520" y="3601450"/>
            <a:ext cx="3890668"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つ以上の認証要素を利用する必要がある</a:t>
            </a:r>
          </a:p>
        </p:txBody>
      </p:sp>
      <p:sp>
        <p:nvSpPr>
          <p:cNvPr id="84" name="正方形/長方形 83"/>
          <p:cNvSpPr/>
          <p:nvPr/>
        </p:nvSpPr>
        <p:spPr>
          <a:xfrm>
            <a:off x="5682518" y="4085551"/>
            <a:ext cx="3890669"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Substantial</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に加えて重複や改ざん、および攻撃の可能性が高い攻撃者から保護する（具体的な技術の記載は</a:t>
            </a:r>
            <a:r>
              <a:rPr kumimoji="1" lang="ja-JP" altLang="en-US" sz="1000" b="0" i="0" u="none" strike="noStrike" kern="1200" cap="none" spc="0" normalizeH="0" baseline="0" noProof="0" dirty="0" err="1">
                <a:ln>
                  <a:noFill/>
                </a:ln>
                <a:solidFill>
                  <a:srgbClr val="000000"/>
                </a:solidFill>
                <a:effectLst/>
                <a:uLnTx/>
                <a:uFillTx/>
                <a:latin typeface="Meiryo UI"/>
                <a:ea typeface="Meiryo UI"/>
                <a:cs typeface="+mn-cs"/>
              </a:rPr>
              <a:t>無し</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a:t>
            </a:r>
          </a:p>
        </p:txBody>
      </p:sp>
    </p:spTree>
    <p:extLst>
      <p:ext uri="{BB962C8B-B14F-4D97-AF65-F5344CB8AC3E}">
        <p14:creationId xmlns:p14="http://schemas.microsoft.com/office/powerpoint/2010/main" val="346811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0"/>
          </p:nvPr>
        </p:nvSpPr>
        <p:spPr/>
        <p:txBody>
          <a:bodyPr/>
          <a:lstStyle/>
          <a:p>
            <a:r>
              <a:rPr kumimoji="1" lang="en-US" altLang="ja-JP" sz="1600" b="1" dirty="0"/>
              <a:t>2020</a:t>
            </a:r>
            <a:r>
              <a:rPr kumimoji="1" lang="ja-JP" altLang="en-US" sz="1600" b="1" dirty="0"/>
              <a:t>年</a:t>
            </a:r>
            <a:r>
              <a:rPr kumimoji="1" lang="en-US" altLang="ja-JP" sz="1600" b="1" dirty="0"/>
              <a:t>8</a:t>
            </a:r>
            <a:r>
              <a:rPr kumimoji="1" lang="ja-JP" altLang="en-US" sz="1600" b="1" dirty="0"/>
              <a:t>月よりテストを開始した </a:t>
            </a:r>
            <a:r>
              <a:rPr kumimoji="1" lang="en-US" altLang="ja-JP" sz="1600" b="1" u="sng" dirty="0">
                <a:solidFill>
                  <a:schemeClr val="accent2">
                    <a:lumMod val="75000"/>
                    <a:lumOff val="25000"/>
                  </a:schemeClr>
                </a:solidFill>
              </a:rPr>
              <a:t>IDunion</a:t>
            </a:r>
            <a:r>
              <a:rPr kumimoji="1" lang="en-US" altLang="ja-JP" sz="1600" b="1" baseline="30000" dirty="0"/>
              <a:t>1</a:t>
            </a:r>
            <a:r>
              <a:rPr lang="ja-JP" altLang="en-US" sz="1600" b="1" dirty="0"/>
              <a:t> は、ショーケースプログラム「</a:t>
            </a:r>
            <a:r>
              <a:rPr lang="en-US" altLang="ja-JP" sz="1600" b="1" dirty="0"/>
              <a:t>Secure Digital Identities</a:t>
            </a:r>
            <a:r>
              <a:rPr lang="ja-JP" altLang="en-US" sz="1600" b="1" dirty="0"/>
              <a:t>」の一環としてドイツの連邦経済エネルギー省が資金提供をしているデジタルアイデンティティインフラストラクチャを構築することを目的としたプロジェクトである</a:t>
            </a:r>
            <a:r>
              <a:rPr lang="ja-JP" altLang="en-US" sz="1600" b="1" dirty="0" smtClean="0"/>
              <a:t>。</a:t>
            </a:r>
            <a:r>
              <a:rPr lang="ja-JP" altLang="en-US" sz="1600" b="1" dirty="0"/>
              <a:t>その</a:t>
            </a:r>
            <a:r>
              <a:rPr lang="ja-JP" altLang="en-US" sz="1600" b="1" dirty="0" smtClean="0"/>
              <a:t>トラストフレームワーク</a:t>
            </a:r>
            <a:r>
              <a:rPr lang="ja-JP" altLang="en-US" sz="1600" b="1" dirty="0"/>
              <a:t>である</a:t>
            </a:r>
            <a:r>
              <a:rPr lang="en-US" altLang="ja-JP" sz="1600" b="1" dirty="0" err="1" smtClean="0"/>
              <a:t>IDunion</a:t>
            </a:r>
            <a:r>
              <a:rPr lang="en-US" altLang="ja-JP" sz="1600" b="1" dirty="0" smtClean="0"/>
              <a:t> </a:t>
            </a:r>
            <a:r>
              <a:rPr lang="en-US" altLang="ja-JP" sz="1600" b="1" dirty="0"/>
              <a:t>network</a:t>
            </a:r>
            <a:r>
              <a:rPr lang="ja-JP" altLang="en-US" sz="1600" b="1" dirty="0"/>
              <a:t>は</a:t>
            </a:r>
            <a:r>
              <a:rPr kumimoji="1" lang="en-US" altLang="ja-JP" sz="1600" b="1" u="sng" dirty="0" smtClean="0">
                <a:solidFill>
                  <a:schemeClr val="accent2">
                    <a:lumMod val="75000"/>
                    <a:lumOff val="25000"/>
                  </a:schemeClr>
                </a:solidFill>
              </a:rPr>
              <a:t>Trust </a:t>
            </a:r>
            <a:r>
              <a:rPr kumimoji="1" lang="en-US" altLang="ja-JP" sz="1600" b="1" u="sng" dirty="0">
                <a:solidFill>
                  <a:schemeClr val="accent2">
                    <a:lumMod val="75000"/>
                    <a:lumOff val="25000"/>
                  </a:schemeClr>
                </a:solidFill>
              </a:rPr>
              <a:t>over IP Foundation</a:t>
            </a:r>
            <a:r>
              <a:rPr lang="ja-JP" altLang="en-US" sz="1600" b="1" u="sng" dirty="0">
                <a:solidFill>
                  <a:schemeClr val="accent2">
                    <a:lumMod val="75000"/>
                    <a:lumOff val="25000"/>
                  </a:schemeClr>
                </a:solidFill>
              </a:rPr>
              <a:t>（</a:t>
            </a:r>
            <a:r>
              <a:rPr lang="en-US" altLang="ja-JP" sz="1600" b="1" u="sng" dirty="0" err="1">
                <a:solidFill>
                  <a:schemeClr val="accent2">
                    <a:lumMod val="75000"/>
                    <a:lumOff val="25000"/>
                  </a:schemeClr>
                </a:solidFill>
              </a:rPr>
              <a:t>ToIP</a:t>
            </a:r>
            <a:r>
              <a:rPr lang="ja-JP" altLang="en-US" sz="1600" b="1" u="sng" dirty="0">
                <a:solidFill>
                  <a:schemeClr val="accent2">
                    <a:lumMod val="75000"/>
                    <a:lumOff val="25000"/>
                  </a:schemeClr>
                </a:solidFill>
              </a:rPr>
              <a:t>）</a:t>
            </a:r>
            <a:r>
              <a:rPr lang="en-US" altLang="ja-JP" sz="1600" b="1" baseline="30000" dirty="0"/>
              <a:t>*</a:t>
            </a:r>
            <a:r>
              <a:rPr lang="ja-JP" altLang="en-US" sz="1600" b="1" baseline="30000" dirty="0"/>
              <a:t>１</a:t>
            </a:r>
            <a:r>
              <a:rPr kumimoji="1" lang="ja-JP" altLang="en-US" sz="1600" b="1" dirty="0"/>
              <a:t>の </a:t>
            </a:r>
            <a:r>
              <a:rPr lang="en-US" altLang="ja-JP" sz="1600" b="1" u="sng" dirty="0" err="1">
                <a:solidFill>
                  <a:schemeClr val="accent2">
                    <a:lumMod val="75000"/>
                    <a:lumOff val="25000"/>
                  </a:schemeClr>
                </a:solidFill>
              </a:rPr>
              <a:t>ToIP</a:t>
            </a:r>
            <a:r>
              <a:rPr lang="en-US" altLang="ja-JP" sz="1600" b="1" u="sng" dirty="0">
                <a:solidFill>
                  <a:schemeClr val="accent2">
                    <a:lumMod val="75000"/>
                    <a:lumOff val="25000"/>
                  </a:schemeClr>
                </a:solidFill>
              </a:rPr>
              <a:t> Stack</a:t>
            </a:r>
            <a:r>
              <a:rPr lang="en-US" altLang="ja-JP" sz="1600" b="1" baseline="30000" dirty="0"/>
              <a:t>2</a:t>
            </a:r>
            <a:r>
              <a:rPr lang="ja-JP" altLang="en-US" sz="1600" b="1" dirty="0"/>
              <a:t>をリファーしている</a:t>
            </a:r>
            <a:endParaRPr lang="en-US" altLang="ja-JP" sz="1600" b="1" dirty="0"/>
          </a:p>
        </p:txBody>
      </p:sp>
      <p:sp>
        <p:nvSpPr>
          <p:cNvPr id="12" name="正方形/長方形 11"/>
          <p:cNvSpPr/>
          <p:nvPr/>
        </p:nvSpPr>
        <p:spPr>
          <a:xfrm>
            <a:off x="331788" y="6021996"/>
            <a:ext cx="9410699"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https://idunion.org/?lang=en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https://www.trustoverip.org/wp-content/uploads/Introduction-to-ToIP-V2.0-2021-11-17.pdf</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hlinkClick r:id="rId2"/>
            </a:endParaRPr>
          </a:p>
        </p:txBody>
      </p:sp>
      <p:sp>
        <p:nvSpPr>
          <p:cNvPr id="22" name="正方形/長方形 21"/>
          <p:cNvSpPr/>
          <p:nvPr/>
        </p:nvSpPr>
        <p:spPr>
          <a:xfrm>
            <a:off x="5197836" y="2248727"/>
            <a:ext cx="439200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ToIP Stack</a:t>
            </a:r>
            <a:endParaRPr kumimoji="1" lang="ja-JP" altLang="en-US" sz="1200" b="1"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27" name="図 26">
            <a:extLst>
              <a:ext uri="{FF2B5EF4-FFF2-40B4-BE49-F238E27FC236}">
                <a16:creationId xmlns:a16="http://schemas.microsoft.com/office/drawing/2014/main" id="{00000000-0008-0000-0000-000004000000}"/>
              </a:ext>
            </a:extLst>
          </p:cNvPr>
          <p:cNvPicPr>
            <a:picLocks noChangeAspect="1"/>
          </p:cNvPicPr>
          <p:nvPr/>
        </p:nvPicPr>
        <p:blipFill>
          <a:blip r:embed="rId3"/>
          <a:stretch>
            <a:fillRect/>
          </a:stretch>
        </p:blipFill>
        <p:spPr>
          <a:xfrm>
            <a:off x="196002" y="2954645"/>
            <a:ext cx="4516866" cy="2627918"/>
          </a:xfrm>
          <a:prstGeom prst="rect">
            <a:avLst/>
          </a:prstGeom>
        </p:spPr>
      </p:pic>
      <p:pic>
        <p:nvPicPr>
          <p:cNvPr id="28" name="図 27"/>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205609" y="2714142"/>
            <a:ext cx="4531791" cy="3006716"/>
          </a:xfrm>
          <a:prstGeom prst="rect">
            <a:avLst/>
          </a:prstGeom>
        </p:spPr>
      </p:pic>
      <p:sp>
        <p:nvSpPr>
          <p:cNvPr id="32" name="二等辺三角形 31"/>
          <p:cNvSpPr/>
          <p:nvPr/>
        </p:nvSpPr>
        <p:spPr>
          <a:xfrm rot="5400000">
            <a:off x="4673269" y="3908235"/>
            <a:ext cx="609437" cy="352925"/>
          </a:xfrm>
          <a:prstGeom prst="triangle">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3" name="正方形/長方形 32"/>
          <p:cNvSpPr/>
          <p:nvPr/>
        </p:nvSpPr>
        <p:spPr>
          <a:xfrm>
            <a:off x="331788" y="2248727"/>
            <a:ext cx="4392294"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err="1" smtClean="0">
                <a:ln>
                  <a:noFill/>
                </a:ln>
                <a:solidFill>
                  <a:srgbClr val="FFFFFF"/>
                </a:solidFill>
                <a:effectLst/>
                <a:uLnTx/>
                <a:uFillTx/>
                <a:latin typeface="Meiryo UI"/>
                <a:ea typeface="Meiryo UI"/>
                <a:cs typeface="+mn-cs"/>
              </a:rPr>
              <a:t>IDunion</a:t>
            </a:r>
            <a:r>
              <a:rPr kumimoji="1" lang="ja-JP" altLang="en-US" sz="1200" b="1" i="0" u="none" strike="noStrike" kern="1200" cap="none" spc="0" normalizeH="0" baseline="0" noProof="0" dirty="0" smtClean="0">
                <a:ln>
                  <a:noFill/>
                </a:ln>
                <a:solidFill>
                  <a:srgbClr val="FFFFFF"/>
                </a:solidFill>
                <a:effectLst/>
                <a:uLnTx/>
                <a:uFillTx/>
                <a:latin typeface="Meiryo UI"/>
                <a:ea typeface="Meiryo UI"/>
                <a:cs typeface="+mn-cs"/>
              </a:rPr>
              <a:t>　</a:t>
            </a:r>
            <a:r>
              <a:rPr kumimoji="1" lang="en-US" altLang="ja-JP" sz="1200" b="1" i="0" u="none" strike="noStrike" kern="1200" cap="none" spc="0" normalizeH="0" baseline="0" noProof="0" dirty="0" smtClean="0">
                <a:ln>
                  <a:noFill/>
                </a:ln>
                <a:solidFill>
                  <a:srgbClr val="FFFFFF"/>
                </a:solidFill>
                <a:effectLst/>
                <a:uLnTx/>
                <a:uFillTx/>
                <a:latin typeface="Meiryo UI"/>
                <a:ea typeface="Meiryo UI"/>
                <a:cs typeface="+mn-cs"/>
              </a:rPr>
              <a:t>network</a:t>
            </a:r>
            <a:endParaRPr kumimoji="1" lang="ja-JP" altLang="en-US"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正方形/長方形 33"/>
          <p:cNvSpPr/>
          <p:nvPr/>
        </p:nvSpPr>
        <p:spPr>
          <a:xfrm>
            <a:off x="4547384" y="4605121"/>
            <a:ext cx="810337" cy="27271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1" noProof="0" dirty="0">
                <a:solidFill>
                  <a:srgbClr val="000000"/>
                </a:solidFill>
                <a:latin typeface="Arial"/>
                <a:ea typeface="Meiryo UI"/>
              </a:rPr>
              <a:t>参照</a:t>
            </a:r>
            <a:endParaRPr kumimoji="1" lang="ja-JP" altLang="en-US" sz="1400" b="1" i="0" u="none" strike="noStrike" kern="1200" cap="none" spc="0" normalizeH="0" baseline="0" noProof="0" dirty="0">
              <a:ln>
                <a:noFill/>
              </a:ln>
              <a:solidFill>
                <a:srgbClr val="000000"/>
              </a:solidFill>
              <a:effectLst/>
              <a:uLnTx/>
              <a:uFillTx/>
              <a:latin typeface="Arial"/>
              <a:ea typeface="Meiryo UI"/>
            </a:endParaRPr>
          </a:p>
        </p:txBody>
      </p:sp>
      <p:sp>
        <p:nvSpPr>
          <p:cNvPr id="37" name="正方形/長方形 36"/>
          <p:cNvSpPr/>
          <p:nvPr/>
        </p:nvSpPr>
        <p:spPr>
          <a:xfrm>
            <a:off x="330894" y="5713006"/>
            <a:ext cx="9243319" cy="24384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Trust over IP Foundation</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ToIP</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2020</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5</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月に発足した</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Linux Foundation</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にホストされた分散型デジタルトラストのための相互運用可能なアーキテクチャの作成に取り組む組織である</a:t>
            </a:r>
          </a:p>
        </p:txBody>
      </p:sp>
      <p:sp>
        <p:nvSpPr>
          <p:cNvPr id="14" name="正方形/長方形 13"/>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5" name="正方形/長方形 14"/>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6" name="正方形/長方形 15"/>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7"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smtClean="0">
                <a:solidFill>
                  <a:schemeClr val="accent2">
                    <a:lumMod val="90000"/>
                    <a:lumOff val="10000"/>
                  </a:schemeClr>
                </a:solidFill>
              </a:rPr>
              <a:t>IDunion</a:t>
            </a:r>
            <a:endParaRPr lang="ja-JP" altLang="en-US" sz="1800" b="1" spc="0" dirty="0">
              <a:solidFill>
                <a:schemeClr val="accent2">
                  <a:lumMod val="90000"/>
                  <a:lumOff val="10000"/>
                </a:schemeClr>
              </a:solidFill>
            </a:endParaRPr>
          </a:p>
        </p:txBody>
      </p:sp>
      <p:sp>
        <p:nvSpPr>
          <p:cNvPr id="18" name="正方形/長方形 17"/>
          <p:cNvSpPr/>
          <p:nvPr/>
        </p:nvSpPr>
        <p:spPr>
          <a:xfrm>
            <a:off x="292933" y="1935668"/>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smtClean="0">
                <a:ln>
                  <a:noFill/>
                </a:ln>
                <a:solidFill>
                  <a:schemeClr val="accent2">
                    <a:lumMod val="75000"/>
                    <a:lumOff val="25000"/>
                  </a:schemeClr>
                </a:solidFill>
                <a:effectLst/>
                <a:uLnTx/>
                <a:uFillTx/>
                <a:latin typeface="Meiryo UI"/>
                <a:ea typeface="Meiryo UI"/>
                <a:cs typeface="+mn-cs"/>
              </a:rPr>
              <a:t>IDunion</a:t>
            </a:r>
            <a:r>
              <a:rPr kumimoji="1" lang="en-US" altLang="ja-JP"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 network</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と</a:t>
            </a:r>
            <a:r>
              <a:rPr kumimoji="1" lang="en-US" altLang="ja-JP" sz="1600" b="1" i="0" u="sng" strike="noStrike" kern="1200" cap="none" spc="0" normalizeH="0" baseline="0" noProof="0" dirty="0" err="1" smtClean="0">
                <a:ln>
                  <a:noFill/>
                </a:ln>
                <a:solidFill>
                  <a:schemeClr val="accent2">
                    <a:lumMod val="75000"/>
                    <a:lumOff val="25000"/>
                  </a:schemeClr>
                </a:solidFill>
                <a:effectLst/>
                <a:uLnTx/>
                <a:uFillTx/>
                <a:latin typeface="Meiryo UI"/>
                <a:ea typeface="Meiryo UI"/>
                <a:cs typeface="+mn-cs"/>
              </a:rPr>
              <a:t>ToIP</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　</a:t>
            </a:r>
            <a:r>
              <a:rPr kumimoji="1" lang="en-US" altLang="ja-JP"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Stack</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の関係</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2621454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0"/>
          </p:nvPr>
        </p:nvSpPr>
        <p:spPr/>
        <p:txBody>
          <a:bodyPr/>
          <a:lstStyle/>
          <a:p>
            <a:r>
              <a:rPr lang="en-US" altLang="ja-JP" sz="1600" b="1" dirty="0"/>
              <a:t>ToIP</a:t>
            </a:r>
            <a:r>
              <a:rPr lang="ja-JP" altLang="en-US" sz="1600" b="1" dirty="0"/>
              <a:t> </a:t>
            </a:r>
            <a:r>
              <a:rPr lang="en-US" altLang="ja-JP" sz="1600" b="1" dirty="0"/>
              <a:t>Stack </a:t>
            </a:r>
            <a:r>
              <a:rPr lang="ja-JP" altLang="en-US" sz="1600" b="1" dirty="0"/>
              <a:t>は、デジタル・ネットワークもしくはネットワーク上でのトラストを確立する方法を</a:t>
            </a:r>
            <a:r>
              <a:rPr lang="ja-JP" altLang="en-US" sz="1600" b="1" dirty="0" smtClean="0"/>
              <a:t>簡素化・標準化</a:t>
            </a:r>
            <a:r>
              <a:rPr lang="ja-JP" altLang="en-US" sz="1600" b="1" dirty="0"/>
              <a:t>することを目的として、</a:t>
            </a:r>
            <a:r>
              <a:rPr lang="ja-JP" altLang="en-US" sz="1600" b="1" u="sng" dirty="0">
                <a:solidFill>
                  <a:schemeClr val="accent2">
                    <a:lumMod val="75000"/>
                    <a:lumOff val="25000"/>
                  </a:schemeClr>
                </a:solidFill>
              </a:rPr>
              <a:t>テクノロジー（マシンレイヤーでの暗号化による検証可能性）</a:t>
            </a:r>
            <a:r>
              <a:rPr lang="ja-JP" altLang="en-US" sz="1600" b="1" dirty="0"/>
              <a:t>と、</a:t>
            </a:r>
            <a:r>
              <a:rPr lang="ja-JP" altLang="en-US" sz="1600" b="1" u="sng" dirty="0">
                <a:solidFill>
                  <a:schemeClr val="accent2">
                    <a:lumMod val="75000"/>
                    <a:lumOff val="25000"/>
                  </a:schemeClr>
                </a:solidFill>
              </a:rPr>
              <a:t>ガバナンス（法律・ビジネス・社会レイヤーでの人間のアカウンタビリティ）の</a:t>
            </a:r>
            <a:r>
              <a:rPr lang="en-US" altLang="ja-JP" sz="1600" b="1" u="sng" dirty="0">
                <a:solidFill>
                  <a:schemeClr val="accent2">
                    <a:lumMod val="75000"/>
                    <a:lumOff val="25000"/>
                  </a:schemeClr>
                </a:solidFill>
              </a:rPr>
              <a:t>2</a:t>
            </a:r>
            <a:r>
              <a:rPr lang="ja-JP" altLang="en-US" sz="1600" b="1" u="sng" dirty="0">
                <a:solidFill>
                  <a:schemeClr val="accent2">
                    <a:lumMod val="75000"/>
                    <a:lumOff val="25000"/>
                  </a:schemeClr>
                </a:solidFill>
              </a:rPr>
              <a:t>軸</a:t>
            </a:r>
            <a:r>
              <a:rPr lang="ja-JP" altLang="en-US" sz="1600" b="1" dirty="0"/>
              <a:t>と、</a:t>
            </a:r>
            <a:r>
              <a:rPr lang="en-US" altLang="ja-JP" sz="1600" b="1" u="sng" dirty="0">
                <a:solidFill>
                  <a:schemeClr val="accent2">
                    <a:lumMod val="75000"/>
                    <a:lumOff val="25000"/>
                  </a:schemeClr>
                </a:solidFill>
              </a:rPr>
              <a:t>TCP/IP</a:t>
            </a:r>
            <a:r>
              <a:rPr lang="ja-JP" altLang="en-US" sz="1600" b="1" u="sng" dirty="0">
                <a:solidFill>
                  <a:schemeClr val="accent2">
                    <a:lumMod val="75000"/>
                    <a:lumOff val="25000"/>
                  </a:schemeClr>
                </a:solidFill>
              </a:rPr>
              <a:t>スタックの構造に着想を得た</a:t>
            </a:r>
            <a:r>
              <a:rPr lang="en-US" altLang="ja-JP" sz="1600" b="1" u="sng" dirty="0">
                <a:solidFill>
                  <a:schemeClr val="accent2">
                    <a:lumMod val="75000"/>
                    <a:lumOff val="25000"/>
                  </a:schemeClr>
                </a:solidFill>
              </a:rPr>
              <a:t>4</a:t>
            </a:r>
            <a:r>
              <a:rPr lang="ja-JP" altLang="en-US" sz="1600" b="1" u="sng" dirty="0">
                <a:solidFill>
                  <a:schemeClr val="accent2">
                    <a:lumMod val="75000"/>
                    <a:lumOff val="25000"/>
                  </a:schemeClr>
                </a:solidFill>
              </a:rPr>
              <a:t>層の整理の組み合わせ</a:t>
            </a:r>
            <a:r>
              <a:rPr lang="ja-JP" altLang="en-US" sz="1600" b="1" dirty="0"/>
              <a:t>によって構成されるコンセプトである</a:t>
            </a:r>
            <a:r>
              <a:rPr lang="en-US" altLang="ja-JP" sz="1600" b="1" baseline="30000" dirty="0"/>
              <a:t>1,2,3</a:t>
            </a:r>
            <a:endParaRPr kumimoji="1" lang="ja-JP" altLang="en-US" sz="1600" baseline="30000" dirty="0"/>
          </a:p>
        </p:txBody>
      </p:sp>
      <p:pic>
        <p:nvPicPr>
          <p:cNvPr id="4" name="図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567539" y="2391063"/>
            <a:ext cx="5633357" cy="3339193"/>
          </a:xfrm>
          <a:prstGeom prst="rect">
            <a:avLst/>
          </a:prstGeom>
        </p:spPr>
      </p:pic>
      <p:sp>
        <p:nvSpPr>
          <p:cNvPr id="6" name="四角形吹き出し 5"/>
          <p:cNvSpPr/>
          <p:nvPr/>
        </p:nvSpPr>
        <p:spPr>
          <a:xfrm>
            <a:off x="7349066" y="2454549"/>
            <a:ext cx="2226524" cy="679826"/>
          </a:xfrm>
          <a:prstGeom prst="wedgeRectCallout">
            <a:avLst>
              <a:gd name="adj1" fmla="val -56035"/>
              <a:gd name="adj2" fmla="val 8457"/>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金融業界、モビリティ、健康、公共サービスなどのユースケースに対応した</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特定のデジタルトラストエコシステム</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におけるガバナンスの必要性を示す</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四角形吹き出し 6"/>
          <p:cNvSpPr/>
          <p:nvPr/>
        </p:nvSpPr>
        <p:spPr>
          <a:xfrm>
            <a:off x="7349066" y="3210046"/>
            <a:ext cx="2234635" cy="746510"/>
          </a:xfrm>
          <a:prstGeom prst="wedgeRectCallout">
            <a:avLst>
              <a:gd name="adj1" fmla="val -56637"/>
              <a:gd name="adj2" fmla="val 672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個々の役割（</a:t>
            </a:r>
            <a:r>
              <a:rPr kumimoji="1" lang="en-US" altLang="ja-JP"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Issuer</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Holder</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Verifier</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とその相互の関係を説明し、その活動内容についてのガバナンスの必要性を示す</a:t>
            </a:r>
          </a:p>
        </p:txBody>
      </p:sp>
      <p:sp>
        <p:nvSpPr>
          <p:cNvPr id="8" name="四角形吹き出し 7"/>
          <p:cNvSpPr/>
          <p:nvPr/>
        </p:nvSpPr>
        <p:spPr>
          <a:xfrm>
            <a:off x="7349067" y="4032227"/>
            <a:ext cx="2226524" cy="762526"/>
          </a:xfrm>
          <a:prstGeom prst="wedgeRectCallout">
            <a:avLst>
              <a:gd name="adj1" fmla="val -56401"/>
              <a:gd name="adj2" fmla="val 6824"/>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個々のエージェントの</a:t>
            </a:r>
            <a:r>
              <a:rPr kumimoji="1" lang="en-US" altLang="ja-JP"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P2P</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通信</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についての要件と</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セキュリティ、プライバシー、データ保護、相互運用性の基準のガバナンスの必要性を示す</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 name="四角形吹き出し 8"/>
          <p:cNvSpPr/>
          <p:nvPr/>
        </p:nvSpPr>
        <p:spPr>
          <a:xfrm>
            <a:off x="7339412" y="4892229"/>
            <a:ext cx="2227921" cy="787811"/>
          </a:xfrm>
          <a:prstGeom prst="wedgeRectCallout">
            <a:avLst>
              <a:gd name="adj1" fmla="val -54913"/>
              <a:gd name="adj2" fmla="val 7574"/>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個々のネットワークにおける要件と、運用ポリシーや手順に対するトラストを確立するためのガバナンスの必要性を示す</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 name="正方形/長方形 13"/>
          <p:cNvSpPr/>
          <p:nvPr/>
        </p:nvSpPr>
        <p:spPr>
          <a:xfrm>
            <a:off x="7349066" y="2088657"/>
            <a:ext cx="2226880"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概要</a:t>
            </a:r>
          </a:p>
        </p:txBody>
      </p:sp>
      <p:sp>
        <p:nvSpPr>
          <p:cNvPr id="17" name="正方形/長方形 16"/>
          <p:cNvSpPr/>
          <p:nvPr/>
        </p:nvSpPr>
        <p:spPr>
          <a:xfrm>
            <a:off x="331490" y="6079063"/>
            <a:ext cx="924242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https://github.com/trustoverip/TechArch/blob/main/spec.md#1-introduction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https://www.trustoverip.org/wp-content/uploads/Introduction-to-ToIP-V2.0-2021-11-17.pdf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https://trustoverip.org/wp-content/uploads/ToIP-Governance-Architecture-Specification-V1.0-2022-12-21.pdf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正方形/長方形 15"/>
          <p:cNvSpPr/>
          <p:nvPr/>
        </p:nvSpPr>
        <p:spPr>
          <a:xfrm>
            <a:off x="331788" y="2088657"/>
            <a:ext cx="927067"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TCP/IP</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2" name="正方形/長方形 21"/>
          <p:cNvSpPr/>
          <p:nvPr/>
        </p:nvSpPr>
        <p:spPr>
          <a:xfrm>
            <a:off x="331490" y="2397394"/>
            <a:ext cx="927365" cy="73698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Arial"/>
                <a:ea typeface="Meiryo UI"/>
                <a:cs typeface="+mn-cs"/>
              </a:rPr>
              <a:t>アプリケーション層</a:t>
            </a:r>
          </a:p>
        </p:txBody>
      </p:sp>
      <p:sp>
        <p:nvSpPr>
          <p:cNvPr id="23" name="正方形/長方形 22"/>
          <p:cNvSpPr/>
          <p:nvPr/>
        </p:nvSpPr>
        <p:spPr>
          <a:xfrm>
            <a:off x="331788" y="3210046"/>
            <a:ext cx="927067" cy="77287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Arial"/>
                <a:ea typeface="Meiryo UI"/>
                <a:cs typeface="+mn-cs"/>
              </a:rPr>
              <a:t>トランスポート層</a:t>
            </a:r>
          </a:p>
        </p:txBody>
      </p:sp>
      <p:sp>
        <p:nvSpPr>
          <p:cNvPr id="24" name="正方形/長方形 23"/>
          <p:cNvSpPr/>
          <p:nvPr/>
        </p:nvSpPr>
        <p:spPr>
          <a:xfrm>
            <a:off x="331789" y="4058596"/>
            <a:ext cx="927067" cy="736157"/>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Arial"/>
                <a:ea typeface="Meiryo UI"/>
                <a:cs typeface="+mn-cs"/>
              </a:rPr>
              <a:t>インターネット層</a:t>
            </a:r>
          </a:p>
        </p:txBody>
      </p:sp>
      <p:sp>
        <p:nvSpPr>
          <p:cNvPr id="25" name="正方形/長方形 24"/>
          <p:cNvSpPr/>
          <p:nvPr/>
        </p:nvSpPr>
        <p:spPr>
          <a:xfrm>
            <a:off x="331789" y="4870425"/>
            <a:ext cx="927068" cy="79592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Arial"/>
                <a:ea typeface="Meiryo UI"/>
                <a:cs typeface="+mn-cs"/>
              </a:rPr>
              <a:t>ネットワークインターフェイス層</a:t>
            </a:r>
          </a:p>
        </p:txBody>
      </p:sp>
      <p:sp>
        <p:nvSpPr>
          <p:cNvPr id="26" name="二等辺三角形 25"/>
          <p:cNvSpPr/>
          <p:nvPr/>
        </p:nvSpPr>
        <p:spPr>
          <a:xfrm rot="5400000">
            <a:off x="1278144" y="2776979"/>
            <a:ext cx="330223" cy="133395"/>
          </a:xfrm>
          <a:prstGeom prst="triangle">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7" name="二等辺三角形 26"/>
          <p:cNvSpPr/>
          <p:nvPr/>
        </p:nvSpPr>
        <p:spPr>
          <a:xfrm rot="5400000">
            <a:off x="1278145" y="3518099"/>
            <a:ext cx="330223" cy="133395"/>
          </a:xfrm>
          <a:prstGeom prst="triangle">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8" name="二等辺三角形 27"/>
          <p:cNvSpPr/>
          <p:nvPr/>
        </p:nvSpPr>
        <p:spPr>
          <a:xfrm rot="5400000">
            <a:off x="1278363" y="4346792"/>
            <a:ext cx="330223" cy="133395"/>
          </a:xfrm>
          <a:prstGeom prst="triangle">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9" name="二等辺三角形 28"/>
          <p:cNvSpPr/>
          <p:nvPr/>
        </p:nvSpPr>
        <p:spPr>
          <a:xfrm rot="5400000">
            <a:off x="1275157" y="5174070"/>
            <a:ext cx="330223" cy="133395"/>
          </a:xfrm>
          <a:prstGeom prst="triangle">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正方形/長方形 29"/>
          <p:cNvSpPr/>
          <p:nvPr/>
        </p:nvSpPr>
        <p:spPr>
          <a:xfrm>
            <a:off x="2121076" y="2094445"/>
            <a:ext cx="2520000"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ToIP Technology Stack</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1" name="正方形/長方形 30"/>
          <p:cNvSpPr/>
          <p:nvPr/>
        </p:nvSpPr>
        <p:spPr>
          <a:xfrm>
            <a:off x="4680896" y="2088657"/>
            <a:ext cx="2520000"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ToIP Governance</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Stack</a:t>
            </a:r>
            <a:endParaRPr kumimoji="1" lang="ja-JP" altLang="en-US"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2"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smtClean="0">
                <a:solidFill>
                  <a:schemeClr val="accent2">
                    <a:lumMod val="90000"/>
                    <a:lumOff val="10000"/>
                  </a:schemeClr>
                </a:solidFill>
              </a:rPr>
              <a:t>IDunion</a:t>
            </a:r>
            <a:r>
              <a:rPr lang="en-US" altLang="ja-JP" sz="1800" dirty="0" smtClean="0">
                <a:solidFill>
                  <a:schemeClr val="accent2">
                    <a:lumMod val="90000"/>
                    <a:lumOff val="10000"/>
                  </a:schemeClr>
                </a:solidFill>
              </a:rPr>
              <a:t> </a:t>
            </a:r>
            <a:r>
              <a:rPr lang="en-US" altLang="ja-JP" sz="1800" dirty="0">
                <a:solidFill>
                  <a:schemeClr val="accent2">
                    <a:lumMod val="90000"/>
                    <a:lumOff val="10000"/>
                  </a:schemeClr>
                </a:solidFill>
              </a:rPr>
              <a:t>: ToIP Trust Framework</a:t>
            </a:r>
            <a:endParaRPr lang="ja-JP" altLang="en-US" sz="1800" b="1" spc="0" dirty="0">
              <a:solidFill>
                <a:schemeClr val="accent2">
                  <a:lumMod val="90000"/>
                  <a:lumOff val="10000"/>
                </a:schemeClr>
              </a:solidFill>
            </a:endParaRPr>
          </a:p>
        </p:txBody>
      </p:sp>
      <p:sp>
        <p:nvSpPr>
          <p:cNvPr id="33" name="正方形/長方形 3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4" name="正方形/長方形 3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35" name="正方形/長方形 34"/>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 name="四角形吹き出し 1"/>
          <p:cNvSpPr/>
          <p:nvPr/>
        </p:nvSpPr>
        <p:spPr>
          <a:xfrm>
            <a:off x="331789" y="5765434"/>
            <a:ext cx="8422744" cy="375719"/>
          </a:xfrm>
          <a:prstGeom prst="wedgeRectCallout">
            <a:avLst>
              <a:gd name="adj1" fmla="val -33355"/>
              <a:gd name="adj2" fmla="val -71936"/>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「各階層は、インターネット上の各デバイスが </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TCP/IP </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スタックのインスタンスを実行するのと同様に、プロトコルの標準 </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スタック</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のインスタンスになる」と記載があり、</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TCP/IP</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のレイヤーとイコールにはならないが、構造の要素を参考に</a:t>
            </a:r>
            <a:r>
              <a:rPr kumimoji="1" lang="ja-JP" altLang="en-US" sz="1050" b="0" i="0" u="none" strike="noStrike" kern="1200" cap="none" spc="0" normalizeH="0" baseline="0" noProof="0" dirty="0" smtClean="0">
                <a:ln>
                  <a:noFill/>
                </a:ln>
                <a:solidFill>
                  <a:srgbClr val="000000"/>
                </a:solidFill>
                <a:effectLst/>
                <a:uLnTx/>
                <a:uFillTx/>
                <a:latin typeface="Arial"/>
                <a:ea typeface="Meiryo UI"/>
                <a:cs typeface="+mn-cs"/>
              </a:rPr>
              <a:t>していると思われる</a:t>
            </a: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6" name="正方形/長方形 35"/>
          <p:cNvSpPr/>
          <p:nvPr/>
        </p:nvSpPr>
        <p:spPr>
          <a:xfrm>
            <a:off x="292933" y="1799493"/>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smtClean="0">
                <a:ln>
                  <a:noFill/>
                </a:ln>
                <a:solidFill>
                  <a:schemeClr val="accent2">
                    <a:lumMod val="75000"/>
                    <a:lumOff val="25000"/>
                  </a:schemeClr>
                </a:solidFill>
                <a:effectLst/>
                <a:uLnTx/>
                <a:uFillTx/>
                <a:latin typeface="Meiryo UI"/>
                <a:ea typeface="Meiryo UI"/>
                <a:cs typeface="+mn-cs"/>
              </a:rPr>
              <a:t>ToIP</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　</a:t>
            </a:r>
            <a:r>
              <a:rPr kumimoji="1" lang="en-US" altLang="ja-JP"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Stack</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の構成と各レイヤーの概要</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3833315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0"/>
          </p:nvPr>
        </p:nvSpPr>
        <p:spPr/>
        <p:txBody>
          <a:bodyPr/>
          <a:lstStyle/>
          <a:p>
            <a:r>
              <a:rPr lang="en-US" altLang="ja-JP" sz="1600" b="1" dirty="0"/>
              <a:t>ToIP Technology Stack </a:t>
            </a:r>
            <a:r>
              <a:rPr lang="ja-JP" altLang="en-US" sz="1600" b="1" dirty="0"/>
              <a:t>は、暗号化による検証可能性について各レイヤーにおけるコンセプトを示しており、コンセプトのベースとなる技術として </a:t>
            </a:r>
            <a:r>
              <a:rPr lang="en-US" altLang="ja-JP" sz="1600" b="1" u="sng" dirty="0">
                <a:solidFill>
                  <a:schemeClr val="accent2">
                    <a:lumMod val="75000"/>
                    <a:lumOff val="25000"/>
                  </a:schemeClr>
                </a:solidFill>
              </a:rPr>
              <a:t>W3C</a:t>
            </a:r>
            <a:r>
              <a:rPr lang="ja-JP" altLang="en-US" sz="1600" b="1" u="sng" dirty="0">
                <a:solidFill>
                  <a:schemeClr val="accent2">
                    <a:lumMod val="75000"/>
                    <a:lumOff val="25000"/>
                  </a:schemeClr>
                </a:solidFill>
              </a:rPr>
              <a:t> </a:t>
            </a:r>
            <a:r>
              <a:rPr lang="en-US" altLang="ja-JP" sz="1600" b="1" u="sng" dirty="0">
                <a:solidFill>
                  <a:schemeClr val="accent2">
                    <a:lumMod val="75000"/>
                    <a:lumOff val="25000"/>
                  </a:schemeClr>
                </a:solidFill>
              </a:rPr>
              <a:t>DIDs</a:t>
            </a:r>
            <a:r>
              <a:rPr lang="en-US" altLang="ja-JP" sz="1600" b="1" dirty="0">
                <a:solidFill>
                  <a:schemeClr val="accent2">
                    <a:lumMod val="75000"/>
                    <a:lumOff val="25000"/>
                  </a:schemeClr>
                </a:solidFill>
              </a:rPr>
              <a:t> </a:t>
            </a:r>
            <a:r>
              <a:rPr lang="ja-JP" altLang="en-US" sz="1600" b="1" dirty="0"/>
              <a:t>の実装を明示していることが特徴的である</a:t>
            </a:r>
            <a:r>
              <a:rPr lang="en-US" altLang="ja-JP" sz="1600" b="1" baseline="30000" dirty="0"/>
              <a:t>1,2</a:t>
            </a:r>
            <a:endParaRPr lang="en-US" altLang="ja-JP" sz="1600" dirty="0"/>
          </a:p>
        </p:txBody>
      </p:sp>
      <p:sp>
        <p:nvSpPr>
          <p:cNvPr id="7" name="正方形/長方形 6"/>
          <p:cNvSpPr/>
          <p:nvPr/>
        </p:nvSpPr>
        <p:spPr>
          <a:xfrm>
            <a:off x="338666" y="6126603"/>
            <a:ext cx="9242425"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https://github.com/trustoverip/TechArch/blob/main/spec.md#1-introduction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https://www.trustoverip.org/wp-content/uploads/Introduction-to-ToIP-V2.0-2021-11-17.pdf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 name="正方形/長方形 9"/>
          <p:cNvSpPr/>
          <p:nvPr/>
        </p:nvSpPr>
        <p:spPr>
          <a:xfrm>
            <a:off x="2379877" y="2178241"/>
            <a:ext cx="2313684" cy="88678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エンドユーザーに価値を提供するために、</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1~3</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のレイヤーの上に構築する必要があるマーケットアプリケーションのための要件を定義する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正方形/長方形 10"/>
          <p:cNvSpPr/>
          <p:nvPr/>
        </p:nvSpPr>
        <p:spPr>
          <a:xfrm>
            <a:off x="2379877" y="3151061"/>
            <a:ext cx="2313553"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のデータ交換フォーマットとプロトコルを使用して、世界中の任意の</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Issuer-Holder-Verifier</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間での要件を定義する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 name="正方形/長方形 11"/>
          <p:cNvSpPr/>
          <p:nvPr/>
        </p:nvSpPr>
        <p:spPr>
          <a:xfrm>
            <a:off x="2379877" y="4123882"/>
            <a:ext cx="2313684"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個人、組織、デジタルな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モノ</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 が標準的な</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P2P</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プロトコル上（</a:t>
            </a:r>
            <a:r>
              <a:rPr kumimoji="1" lang="en-US" altLang="ja-JP" sz="11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DIDcomm</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など）でデジタルクレデンシャルのやり取りをするために必要な要件を定義する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正方形/長方形 12"/>
          <p:cNvSpPr/>
          <p:nvPr/>
        </p:nvSpPr>
        <p:spPr>
          <a:xfrm>
            <a:off x="2379877" y="5117869"/>
            <a:ext cx="2313684"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分散型識別子</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1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W3C DIDs</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用のパブリックに読み取り可能で検証可能なデータストレージネットワーク（ブロックチェーン、分散型台帳技術など）の要件を定義する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8" name="正方形/長方形 17"/>
          <p:cNvSpPr/>
          <p:nvPr/>
        </p:nvSpPr>
        <p:spPr>
          <a:xfrm>
            <a:off x="2380147" y="1859661"/>
            <a:ext cx="2313283"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概要</a:t>
            </a:r>
          </a:p>
        </p:txBody>
      </p:sp>
      <p:sp>
        <p:nvSpPr>
          <p:cNvPr id="20" name="正方形/長方形 19"/>
          <p:cNvSpPr/>
          <p:nvPr/>
        </p:nvSpPr>
        <p:spPr>
          <a:xfrm>
            <a:off x="338665" y="1855937"/>
            <a:ext cx="1928664"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構成</a:t>
            </a:r>
          </a:p>
        </p:txBody>
      </p:sp>
      <p:sp>
        <p:nvSpPr>
          <p:cNvPr id="4" name="正方形/長方形 3"/>
          <p:cNvSpPr/>
          <p:nvPr/>
        </p:nvSpPr>
        <p:spPr>
          <a:xfrm>
            <a:off x="338666" y="2155794"/>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アプリケーションエコシステム</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Application Ecosystems </a:t>
            </a:r>
            <a:endParaRPr kumimoji="1" lang="ja-JP" altLang="en-US" sz="8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4" name="正方形/長方形 23"/>
          <p:cNvSpPr/>
          <p:nvPr/>
        </p:nvSpPr>
        <p:spPr>
          <a:xfrm>
            <a:off x="331490" y="3142052"/>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トラストタスクプロトコル</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Trust Task Protocols </a:t>
            </a:r>
          </a:p>
        </p:txBody>
      </p:sp>
      <p:sp>
        <p:nvSpPr>
          <p:cNvPr id="25" name="正方形/長方形 24"/>
          <p:cNvSpPr/>
          <p:nvPr/>
        </p:nvSpPr>
        <p:spPr>
          <a:xfrm>
            <a:off x="331489" y="4124296"/>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P2P</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コミュニケーション</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Peer-to-Peer Communication </a:t>
            </a:r>
          </a:p>
        </p:txBody>
      </p:sp>
      <p:sp>
        <p:nvSpPr>
          <p:cNvPr id="26" name="正方形/長方形 25"/>
          <p:cNvSpPr/>
          <p:nvPr/>
        </p:nvSpPr>
        <p:spPr>
          <a:xfrm>
            <a:off x="331788" y="5114568"/>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パブリックユーティリティーズ　</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Public Utilities</a:t>
            </a:r>
          </a:p>
        </p:txBody>
      </p:sp>
      <p:sp>
        <p:nvSpPr>
          <p:cNvPr id="27" name="正方形/長方形 26"/>
          <p:cNvSpPr/>
          <p:nvPr/>
        </p:nvSpPr>
        <p:spPr>
          <a:xfrm>
            <a:off x="4802740" y="1852828"/>
            <a:ext cx="4771472"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詳細</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28" name="正方形/長方形 27"/>
          <p:cNvSpPr/>
          <p:nvPr/>
        </p:nvSpPr>
        <p:spPr>
          <a:xfrm>
            <a:off x="4812987" y="2171407"/>
            <a:ext cx="4761525" cy="88678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を利用してアプリケーションを構築し、デジタルトラストエコシステムを構築</a:t>
            </a:r>
          </a:p>
        </p:txBody>
      </p:sp>
      <p:sp>
        <p:nvSpPr>
          <p:cNvPr id="29" name="正方形/長方形 28"/>
          <p:cNvSpPr/>
          <p:nvPr/>
        </p:nvSpPr>
        <p:spPr>
          <a:xfrm>
            <a:off x="4813068" y="3144228"/>
            <a:ext cx="4761255"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Issuer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による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と公開鍵のデータレジストリ（ブロックチェーン等）への書き込み</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Issuer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による署名</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Verifier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によるクレデンシャル保有証明の要求</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Verifier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による公開鍵を用いた検証</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正方形/長方形 29"/>
          <p:cNvSpPr/>
          <p:nvPr/>
        </p:nvSpPr>
        <p:spPr>
          <a:xfrm>
            <a:off x="4812987" y="4117049"/>
            <a:ext cx="4761525"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データウォレットは</a:t>
            </a:r>
            <a:r>
              <a:rPr kumimoji="1" lang="en-US" altLang="ja-JP"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DIDs</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を用いて</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直接通信することが可能。台帳に記録されることはない</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Holder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のデータウォレットは常に</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Holder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の管理下にあり、データウォレットが</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Holder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に代わって行動するときは</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Holder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の同意のもとに実行する。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Issuer, Verifier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のデータウォレットはクラウドベースのサービスを含むあらゆるコンピューティングデバイスで実行可能</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接続を通じてデータが交換されるとプライバシーは保護され、接続は将来の相互作用のために保持される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1" name="正方形/長方形 30"/>
          <p:cNvSpPr/>
          <p:nvPr/>
        </p:nvSpPr>
        <p:spPr>
          <a:xfrm>
            <a:off x="4812987" y="5111036"/>
            <a:ext cx="4761525"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分散型識別子（</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）は、デジタル・アイデンティティの確立と検証可能なクレデンシャルの共有に使用されるグローバルにユニークな文字列で、中央集権的なレジストリを必要としない。</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DID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は必要な限り永続的に維持される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公開鍵やその他のデータを含む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DID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文書を保管するために、</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DID method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に対応した</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Verifiable Data</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Registry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を整備する。ブロックチェーン、分散型台帳、分散型ファイルシステム、データベースなどを使用することが可能</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ToIP Technology Stack</a:t>
            </a:r>
            <a:endParaRPr lang="ja-JP" altLang="en-US" sz="1800" b="1" spc="0" dirty="0">
              <a:solidFill>
                <a:schemeClr val="accent2">
                  <a:lumMod val="90000"/>
                  <a:lumOff val="10000"/>
                </a:schemeClr>
              </a:solidFill>
            </a:endParaRPr>
          </a:p>
        </p:txBody>
      </p:sp>
      <p:sp>
        <p:nvSpPr>
          <p:cNvPr id="23" name="正方形/長方形 2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33" name="正方形/長方形 32"/>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34" name="正方形/長方形 33"/>
          <p:cNvSpPr/>
          <p:nvPr/>
        </p:nvSpPr>
        <p:spPr>
          <a:xfrm>
            <a:off x="326563" y="1565793"/>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err="1" smtClean="0">
                <a:solidFill>
                  <a:schemeClr val="accent2">
                    <a:lumMod val="75000"/>
                    <a:lumOff val="25000"/>
                  </a:schemeClr>
                </a:solidFill>
                <a:latin typeface="Meiryo UI"/>
              </a:rPr>
              <a:t>ToIP</a:t>
            </a:r>
            <a:r>
              <a:rPr lang="en-US" altLang="ja-JP" sz="1600" b="1" u="sng" dirty="0" smtClean="0">
                <a:solidFill>
                  <a:schemeClr val="accent2">
                    <a:lumMod val="75000"/>
                    <a:lumOff val="25000"/>
                  </a:schemeClr>
                </a:solidFill>
                <a:latin typeface="Meiryo UI"/>
              </a:rPr>
              <a:t> </a:t>
            </a:r>
            <a:r>
              <a:rPr lang="en-US" altLang="ja-JP" sz="1600" b="1" u="sng" dirty="0">
                <a:solidFill>
                  <a:schemeClr val="accent2">
                    <a:lumMod val="75000"/>
                    <a:lumOff val="25000"/>
                  </a:schemeClr>
                </a:solidFill>
                <a:latin typeface="Meiryo UI"/>
              </a:rPr>
              <a:t>Technology Stack</a:t>
            </a:r>
            <a:r>
              <a:rPr lang="ja-JP" altLang="en-US" sz="1600" b="1" u="sng" dirty="0">
                <a:solidFill>
                  <a:schemeClr val="accent2">
                    <a:lumMod val="75000"/>
                    <a:lumOff val="25000"/>
                  </a:schemeClr>
                </a:solidFill>
                <a:latin typeface="Meiryo UI"/>
              </a:rPr>
              <a:t>の</a:t>
            </a:r>
            <a:r>
              <a:rPr lang="ja-JP" altLang="en-US" sz="1600" b="1" u="sng" dirty="0" smtClean="0">
                <a:solidFill>
                  <a:schemeClr val="accent2">
                    <a:lumMod val="75000"/>
                    <a:lumOff val="25000"/>
                  </a:schemeClr>
                </a:solidFill>
                <a:latin typeface="Meiryo UI"/>
              </a:rPr>
              <a:t>構成</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2650703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0"/>
          </p:nvPr>
        </p:nvSpPr>
        <p:spPr>
          <a:xfrm>
            <a:off x="331788" y="692151"/>
            <a:ext cx="9204526" cy="917540"/>
          </a:xfrm>
        </p:spPr>
        <p:txBody>
          <a:bodyPr/>
          <a:lstStyle/>
          <a:p>
            <a:r>
              <a:rPr lang="en-US" altLang="ja-JP" sz="1600" b="1" dirty="0"/>
              <a:t>ToIP Governance Stack </a:t>
            </a:r>
            <a:r>
              <a:rPr lang="ja-JP" altLang="en-US" sz="1600" b="1" dirty="0"/>
              <a:t>は、</a:t>
            </a:r>
            <a:r>
              <a:rPr lang="en-US" altLang="ja-JP" sz="1600" b="1" dirty="0"/>
              <a:t>Public</a:t>
            </a:r>
            <a:r>
              <a:rPr lang="ja-JP" altLang="en-US" sz="1600" b="1" dirty="0"/>
              <a:t> </a:t>
            </a:r>
            <a:r>
              <a:rPr lang="en-US" altLang="ja-JP" sz="1600" b="1" dirty="0"/>
              <a:t>Utility</a:t>
            </a:r>
            <a:r>
              <a:rPr lang="ja-JP" altLang="en-US" sz="1600" b="1" dirty="0"/>
              <a:t>の運用ポリシー・手順、デジタルエージェントのセキュリティ・プライバシー・データ保護・相互運用性の基準、</a:t>
            </a:r>
            <a:r>
              <a:rPr lang="en-US" altLang="ja-JP" sz="1600" b="1" dirty="0"/>
              <a:t>Issuer-Holder-Verifier</a:t>
            </a:r>
            <a:r>
              <a:rPr lang="ja-JP" altLang="en-US" sz="1600" b="1" dirty="0"/>
              <a:t>間の各活動それぞれのガバナンスの必要性を示すとともに、それらを束ねた上位概念である「デジタルトラストエコシステム」の策定の必要性を説明している</a:t>
            </a:r>
            <a:r>
              <a:rPr lang="en-US" altLang="ja-JP" sz="1600" b="1" baseline="30000" dirty="0"/>
              <a:t>1,2,3</a:t>
            </a:r>
            <a:endParaRPr lang="ja-JP" altLang="en-US" sz="1600" baseline="30000" dirty="0"/>
          </a:p>
          <a:p>
            <a:endParaRPr lang="en-US" altLang="ja-JP" sz="1600" b="1" dirty="0"/>
          </a:p>
          <a:p>
            <a:endParaRPr lang="en-US" altLang="ja-JP" dirty="0"/>
          </a:p>
        </p:txBody>
      </p:sp>
      <p:sp>
        <p:nvSpPr>
          <p:cNvPr id="10" name="正方形/長方形 9"/>
          <p:cNvSpPr/>
          <p:nvPr/>
        </p:nvSpPr>
        <p:spPr>
          <a:xfrm>
            <a:off x="2379877" y="2249855"/>
            <a:ext cx="2313684" cy="88678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トラストの拡大</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ガバナンスは、あらゆる規模の信頼エコシステムのメンバー間の信頼を促進する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正方形/長方形 10"/>
          <p:cNvSpPr/>
          <p:nvPr/>
        </p:nvSpPr>
        <p:spPr>
          <a:xfrm>
            <a:off x="2379877" y="3222675"/>
            <a:ext cx="2313553"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信頼性</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標準的なルールを順守することで、デジタルクレデンシャルは</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Holder</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が</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Verifier</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と信頼関係を築くことを可能にする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 name="正方形/長方形 11"/>
          <p:cNvSpPr/>
          <p:nvPr/>
        </p:nvSpPr>
        <p:spPr>
          <a:xfrm>
            <a:off x="2379877" y="4195496"/>
            <a:ext cx="2313684"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認証</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データウォレットは、セキュリティ、プライバシー、データ保護に関する標準規格に準拠して構築される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正方形/長方形 12"/>
          <p:cNvSpPr/>
          <p:nvPr/>
        </p:nvSpPr>
        <p:spPr>
          <a:xfrm>
            <a:off x="2379877" y="5189483"/>
            <a:ext cx="2313684"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a:ea typeface="Meiryo UI"/>
                <a:cs typeface="+mn-cs"/>
              </a:rPr>
              <a:t>合意形成</a:t>
            </a:r>
            <a:endParaRPr kumimoji="1" lang="en-US" altLang="ja-JP" sz="11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Verifiable Data Registry </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のセキュリティとインテグリティを保証するガバナンス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8" name="正方形/長方形 17"/>
          <p:cNvSpPr/>
          <p:nvPr/>
        </p:nvSpPr>
        <p:spPr>
          <a:xfrm>
            <a:off x="2380147" y="1952539"/>
            <a:ext cx="2313283"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概要</a:t>
            </a:r>
          </a:p>
        </p:txBody>
      </p:sp>
      <p:sp>
        <p:nvSpPr>
          <p:cNvPr id="20" name="正方形/長方形 19"/>
          <p:cNvSpPr/>
          <p:nvPr/>
        </p:nvSpPr>
        <p:spPr>
          <a:xfrm>
            <a:off x="338665" y="1948815"/>
            <a:ext cx="1928664"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構成</a:t>
            </a:r>
          </a:p>
        </p:txBody>
      </p:sp>
      <p:sp>
        <p:nvSpPr>
          <p:cNvPr id="4" name="正方形/長方形 3"/>
          <p:cNvSpPr/>
          <p:nvPr/>
        </p:nvSpPr>
        <p:spPr>
          <a:xfrm>
            <a:off x="338666" y="2227408"/>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エコシステムフレームワーク</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Ecosystem Framework</a:t>
            </a:r>
          </a:p>
        </p:txBody>
      </p:sp>
      <p:sp>
        <p:nvSpPr>
          <p:cNvPr id="24" name="正方形/長方形 23"/>
          <p:cNvSpPr/>
          <p:nvPr/>
        </p:nvSpPr>
        <p:spPr>
          <a:xfrm>
            <a:off x="331490" y="3213666"/>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トラストタスク</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ガバナンスフレームワーク</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700" b="1" i="0" u="none" strike="noStrike" kern="1200" cap="none" spc="0" normalizeH="0" baseline="0" noProof="0" dirty="0">
                <a:ln>
                  <a:noFill/>
                </a:ln>
                <a:solidFill>
                  <a:srgbClr val="FFFFFF"/>
                </a:solidFill>
                <a:effectLst/>
                <a:uLnTx/>
                <a:uFillTx/>
                <a:latin typeface="Meiryo UI"/>
                <a:ea typeface="Meiryo UI"/>
                <a:cs typeface="+mn-cs"/>
              </a:rPr>
              <a:t>Trust Task Governance Framework</a:t>
            </a:r>
          </a:p>
        </p:txBody>
      </p:sp>
      <p:sp>
        <p:nvSpPr>
          <p:cNvPr id="25" name="正方形/長方形 24"/>
          <p:cNvSpPr/>
          <p:nvPr/>
        </p:nvSpPr>
        <p:spPr>
          <a:xfrm>
            <a:off x="331489" y="4195910"/>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エージェント・ウォレット</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ガバナンスフレームワーク</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Agent/Wallet Governance </a:t>
            </a:r>
          </a:p>
        </p:txBody>
      </p:sp>
      <p:sp>
        <p:nvSpPr>
          <p:cNvPr id="26" name="正方形/長方形 25"/>
          <p:cNvSpPr/>
          <p:nvPr/>
        </p:nvSpPr>
        <p:spPr>
          <a:xfrm>
            <a:off x="331788" y="5186182"/>
            <a:ext cx="1928663" cy="90240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Layer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ユーティリティ</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ガバナンスフレームワーク</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Utility Governance Framework</a:t>
            </a:r>
          </a:p>
        </p:txBody>
      </p:sp>
      <p:sp>
        <p:nvSpPr>
          <p:cNvPr id="27" name="正方形/長方形 26"/>
          <p:cNvSpPr/>
          <p:nvPr/>
        </p:nvSpPr>
        <p:spPr>
          <a:xfrm>
            <a:off x="4802740" y="1945706"/>
            <a:ext cx="4771472"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詳細</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正方形/長方形 27"/>
          <p:cNvSpPr/>
          <p:nvPr/>
        </p:nvSpPr>
        <p:spPr>
          <a:xfrm>
            <a:off x="4812987" y="2243021"/>
            <a:ext cx="4761525" cy="88678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下位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3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レイヤーすべてにわたるデジタルトラストエコシステム全体の運用を可能にするポリシーとルールを確立するための「エコシステムガバナンスフレームワーク」が必要であるとしている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コシステムガバナンスフレームワークは、トラストマーク、トラストレジストリ、ユーザビリティ要件、認証プログラム、およびエコシステム全体の整合性と健全性を確保するために必要な他のメカニズムを規定することもできる</a:t>
            </a:r>
          </a:p>
        </p:txBody>
      </p:sp>
      <p:sp>
        <p:nvSpPr>
          <p:cNvPr id="29" name="正方形/長方形 28"/>
          <p:cNvSpPr/>
          <p:nvPr/>
        </p:nvSpPr>
        <p:spPr>
          <a:xfrm>
            <a:off x="4813068" y="3215842"/>
            <a:ext cx="4761255"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提示された</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VC</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証明に基づいて</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Verifier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が判断を下すために必要なすべての情報を持てるようにするクレデンシャル・ガバナンス・フレームワークが必要である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クレデンシャル・ガバナンス・フレームワークと、</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Issuer-Holder-Verifier</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間の</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ステップ（前頁参照）を組み合わせることであらゆる規模のデジタルトラストエコシステムにスキームを適用可能になる</a:t>
            </a:r>
          </a:p>
        </p:txBody>
      </p:sp>
      <p:sp>
        <p:nvSpPr>
          <p:cNvPr id="30" name="正方形/長方形 29"/>
          <p:cNvSpPr/>
          <p:nvPr/>
        </p:nvSpPr>
        <p:spPr>
          <a:xfrm>
            <a:off x="4812987" y="4188663"/>
            <a:ext cx="4761525"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デジタルウォレットとその間に通信するデジタルエージェントのセキュリティ、プライバシー、データ保護、相互運用性の基準を確立するために、ウォレット</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エージェントガバナンスのフレームワークが必要である</a:t>
            </a:r>
          </a:p>
        </p:txBody>
      </p:sp>
      <p:sp>
        <p:nvSpPr>
          <p:cNvPr id="31" name="正方形/長方形 30"/>
          <p:cNvSpPr/>
          <p:nvPr/>
        </p:nvSpPr>
        <p:spPr>
          <a:xfrm>
            <a:off x="4812987" y="5182650"/>
            <a:ext cx="4761525" cy="9059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Public</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Utility</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（ブロックチェーンや分散型台帳など）の運用に用いられるポリシーや手順に対するトラストを確立するためのガバナンスフレームワークが必要であるとしている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なおガバナンスフレームワークは、用いる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DID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ユーティリティによって大きく異なる可能性がある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例）パブリックパーミッションレスブロックチェーン（</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Bitcoin,</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イーサリアム等）は、パブリックパーミッションドブロックチェーン（</a:t>
            </a:r>
            <a:r>
              <a:rPr kumimoji="1" lang="en-US" altLang="ja-JP" sz="1000" b="0" i="0" u="none" strike="noStrike" kern="1200" cap="none" spc="0" normalizeH="0" baseline="0" noProof="0" dirty="0" err="1">
                <a:ln>
                  <a:noFill/>
                </a:ln>
                <a:solidFill>
                  <a:srgbClr val="000000"/>
                </a:solidFill>
                <a:effectLst/>
                <a:uLnTx/>
                <a:uFillTx/>
                <a:latin typeface="Meiryo UI"/>
                <a:ea typeface="Meiryo UI"/>
                <a:cs typeface="+mn-cs"/>
              </a:rPr>
              <a:t>Sovrin</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等）よりもアルゴリズム駆動型のガバナンスとなる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正方形/長方形 20"/>
          <p:cNvSpPr/>
          <p:nvPr/>
        </p:nvSpPr>
        <p:spPr>
          <a:xfrm>
            <a:off x="330894" y="6059969"/>
            <a:ext cx="920542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https://github.com/trustoverip/TechArch/blob/main/spec.md#1-introduction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https://www.trustoverip.org/wp-content/uploads/Introduction-to-ToIP-V2.0-2021-11-17.pdf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https://trustoverip.org/wp-content/uploads/ToIP-Governance-Architecture-Specification-V1.0-2022-12-21.pdf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ToIP Governance Stack</a:t>
            </a:r>
            <a:endParaRPr lang="ja-JP" altLang="en-US" sz="1800" b="1" spc="0" dirty="0">
              <a:solidFill>
                <a:schemeClr val="accent2">
                  <a:lumMod val="90000"/>
                  <a:lumOff val="10000"/>
                </a:schemeClr>
              </a:solidFill>
            </a:endParaRPr>
          </a:p>
        </p:txBody>
      </p:sp>
      <p:sp>
        <p:nvSpPr>
          <p:cNvPr id="32" name="正方形/長方形 31"/>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3" name="正方形/長方形 32"/>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34" name="正方形/長方形 33"/>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35" name="正方形/長方形 34"/>
          <p:cNvSpPr/>
          <p:nvPr/>
        </p:nvSpPr>
        <p:spPr>
          <a:xfrm>
            <a:off x="338666" y="1669185"/>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err="1" smtClean="0">
                <a:solidFill>
                  <a:schemeClr val="accent2">
                    <a:lumMod val="75000"/>
                    <a:lumOff val="25000"/>
                  </a:schemeClr>
                </a:solidFill>
                <a:latin typeface="Meiryo UI"/>
              </a:rPr>
              <a:t>ToIP</a:t>
            </a:r>
            <a:r>
              <a:rPr lang="en-US" altLang="ja-JP" sz="1600" b="1" u="sng" dirty="0">
                <a:solidFill>
                  <a:schemeClr val="accent2">
                    <a:lumMod val="75000"/>
                    <a:lumOff val="25000"/>
                  </a:schemeClr>
                </a:solidFill>
                <a:latin typeface="Meiryo UI"/>
              </a:rPr>
              <a:t> Governance Stack</a:t>
            </a:r>
            <a:r>
              <a:rPr lang="ja-JP" altLang="en-US" sz="1600" b="1" u="sng" dirty="0">
                <a:solidFill>
                  <a:schemeClr val="accent2">
                    <a:lumMod val="75000"/>
                    <a:lumOff val="25000"/>
                  </a:schemeClr>
                </a:solidFill>
                <a:latin typeface="Meiryo UI"/>
              </a:rPr>
              <a:t>の</a:t>
            </a:r>
            <a:r>
              <a:rPr lang="ja-JP" altLang="en-US" sz="1600" b="1" u="sng" dirty="0" smtClean="0">
                <a:solidFill>
                  <a:schemeClr val="accent2">
                    <a:lumMod val="75000"/>
                    <a:lumOff val="25000"/>
                  </a:schemeClr>
                </a:solidFill>
                <a:latin typeface="Meiryo UI"/>
              </a:rPr>
              <a:t>構成</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1437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The UK digital identity and attributes trust framework </a:t>
            </a:r>
            <a:r>
              <a:rPr lang="ja-JP" altLang="en-US" sz="1800" dirty="0">
                <a:solidFill>
                  <a:schemeClr val="accent2">
                    <a:lumMod val="90000"/>
                    <a:lumOff val="10000"/>
                  </a:schemeClr>
                </a:solidFill>
              </a:rPr>
              <a:t>の概要</a:t>
            </a:r>
            <a:endParaRPr lang="ja-JP" altLang="en-US" sz="1800" b="1" spc="0" dirty="0">
              <a:solidFill>
                <a:schemeClr val="accent2">
                  <a:lumMod val="90000"/>
                  <a:lumOff val="10000"/>
                </a:schemeClr>
              </a:solidFill>
            </a:endParaRPr>
          </a:p>
        </p:txBody>
      </p:sp>
      <p:sp>
        <p:nvSpPr>
          <p:cNvPr id="7" name="正方形/長方形 6"/>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 name="正方形/長方形 8"/>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2" name="正方形/長方形 11"/>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テキスト プレースホルダー 2"/>
          <p:cNvSpPr>
            <a:spLocks noGrp="1"/>
          </p:cNvSpPr>
          <p:nvPr>
            <p:ph type="body" sz="quarter" idx="10"/>
          </p:nvPr>
        </p:nvSpPr>
        <p:spPr>
          <a:xfrm>
            <a:off x="334418" y="693455"/>
            <a:ext cx="9242425" cy="648970"/>
          </a:xfrm>
        </p:spPr>
        <p:txBody>
          <a:bodyPr/>
          <a:lstStyle/>
          <a:p>
            <a:r>
              <a:rPr lang="en-US" altLang="ja-JP" sz="1600" b="1" dirty="0"/>
              <a:t>The UK digital identity and attributes trust framework</a:t>
            </a:r>
            <a:r>
              <a:rPr lang="ja-JP" altLang="en-US" sz="1600" b="1" dirty="0"/>
              <a:t>（</a:t>
            </a:r>
            <a:r>
              <a:rPr lang="en-US" altLang="ja-JP" sz="1600" b="1" dirty="0"/>
              <a:t>The UK DIATF</a:t>
            </a:r>
            <a:r>
              <a:rPr lang="ja-JP" altLang="en-US" sz="1600" b="1" dirty="0"/>
              <a:t>）は、</a:t>
            </a:r>
            <a:r>
              <a:rPr lang="en-US" altLang="ja-JP" sz="1600" b="1" dirty="0"/>
              <a:t>DCMS</a:t>
            </a:r>
            <a:r>
              <a:rPr lang="ja-JP" altLang="en-US" sz="1600" b="1" baseline="30000" dirty="0"/>
              <a:t>＊</a:t>
            </a:r>
            <a:r>
              <a:rPr lang="en-US" altLang="ja-JP" sz="1600" b="1" baseline="30000" dirty="0"/>
              <a:t>1</a:t>
            </a:r>
            <a:r>
              <a:rPr lang="ja-JP" altLang="en-US" sz="1600" b="1" dirty="0"/>
              <a:t>により策定が進められている英国のトラストフレームワークである。</a:t>
            </a:r>
            <a:r>
              <a:rPr lang="en-US" altLang="ja-JP" sz="1600" b="1" dirty="0"/>
              <a:t>2022</a:t>
            </a:r>
            <a:r>
              <a:rPr lang="ja-JP" altLang="en-US" sz="1600" b="1" dirty="0"/>
              <a:t>年</a:t>
            </a:r>
            <a:r>
              <a:rPr lang="en-US" altLang="ja-JP" sz="1600" b="1" dirty="0"/>
              <a:t>6</a:t>
            </a:r>
            <a:r>
              <a:rPr lang="ja-JP" altLang="en-US" sz="1600" b="1" dirty="0"/>
              <a:t>月、</a:t>
            </a:r>
            <a:r>
              <a:rPr lang="en-US" altLang="ja-JP" sz="1600" b="1" dirty="0"/>
              <a:t> 2021</a:t>
            </a:r>
            <a:r>
              <a:rPr lang="ja-JP" altLang="en-US" sz="1600" b="1" dirty="0"/>
              <a:t>年発表の「アルファ」版から</a:t>
            </a:r>
            <a:r>
              <a:rPr lang="ja-JP" altLang="en-US" sz="1600" b="1" u="sng" dirty="0">
                <a:solidFill>
                  <a:schemeClr val="accent2">
                    <a:lumMod val="75000"/>
                    <a:lumOff val="25000"/>
                  </a:schemeClr>
                </a:solidFill>
              </a:rPr>
              <a:t>「ベータ」版へアップデート</a:t>
            </a:r>
            <a:r>
              <a:rPr lang="ja-JP" altLang="en-US" sz="1600" b="1" dirty="0"/>
              <a:t>を実施。実態に即した</a:t>
            </a:r>
            <a:r>
              <a:rPr lang="ja-JP" altLang="en-US" sz="1600" b="1" u="sng" dirty="0">
                <a:solidFill>
                  <a:schemeClr val="accent2">
                    <a:lumMod val="75000"/>
                    <a:lumOff val="25000"/>
                  </a:schemeClr>
                </a:solidFill>
              </a:rPr>
              <a:t>サブロールの追加</a:t>
            </a:r>
            <a:r>
              <a:rPr lang="ja-JP" altLang="en-US" sz="1600" b="1" dirty="0"/>
              <a:t>や</a:t>
            </a:r>
            <a:r>
              <a:rPr lang="ja-JP" altLang="en-US" sz="1600" b="1" u="sng" dirty="0">
                <a:solidFill>
                  <a:schemeClr val="accent2">
                    <a:lumMod val="75000"/>
                    <a:lumOff val="25000"/>
                  </a:schemeClr>
                </a:solidFill>
              </a:rPr>
              <a:t>生体認証技術要件の追加</a:t>
            </a:r>
            <a:r>
              <a:rPr lang="ja-JP" altLang="en-US" sz="1600" b="1" dirty="0"/>
              <a:t>、</a:t>
            </a:r>
            <a:r>
              <a:rPr lang="ja-JP" altLang="en-US" sz="1600" b="1" u="sng" dirty="0">
                <a:solidFill>
                  <a:schemeClr val="accent2">
                    <a:lumMod val="75000"/>
                    <a:lumOff val="25000"/>
                  </a:schemeClr>
                </a:solidFill>
              </a:rPr>
              <a:t>トラストマークの発行</a:t>
            </a:r>
            <a:r>
              <a:rPr lang="ja-JP" altLang="en-US" sz="1600" b="1" dirty="0"/>
              <a:t>などの記載が追加された。並行して</a:t>
            </a:r>
            <a:r>
              <a:rPr lang="en-US" altLang="ja-JP" sz="1600" b="1" dirty="0"/>
              <a:t>2022</a:t>
            </a:r>
            <a:r>
              <a:rPr lang="ja-JP" altLang="en-US" sz="1600" b="1" dirty="0"/>
              <a:t>年</a:t>
            </a:r>
            <a:r>
              <a:rPr lang="en-US" altLang="ja-JP" sz="1600" b="1" dirty="0"/>
              <a:t>6</a:t>
            </a:r>
            <a:r>
              <a:rPr lang="ja-JP" altLang="en-US" sz="1600" b="1" dirty="0"/>
              <a:t>月に就労権・賃貸・犯罪歴の確認を対象にした</a:t>
            </a:r>
            <a:r>
              <a:rPr lang="ja-JP" altLang="en-US" sz="1600" b="1" u="sng" dirty="0">
                <a:solidFill>
                  <a:schemeClr val="accent2">
                    <a:lumMod val="75000"/>
                    <a:lumOff val="25000"/>
                  </a:schemeClr>
                </a:solidFill>
              </a:rPr>
              <a:t>「デジタルアイデンティティドキュメント検証テクノロジ （</a:t>
            </a:r>
            <a:r>
              <a:rPr lang="en-US" altLang="ja-JP" sz="1600" b="1" u="sng" dirty="0">
                <a:solidFill>
                  <a:schemeClr val="accent2">
                    <a:lumMod val="75000"/>
                    <a:lumOff val="25000"/>
                  </a:schemeClr>
                </a:solidFill>
              </a:rPr>
              <a:t>IDVT</a:t>
            </a:r>
            <a:r>
              <a:rPr lang="ja-JP" altLang="en-US" sz="1600" b="1" u="sng" dirty="0">
                <a:solidFill>
                  <a:schemeClr val="accent2">
                    <a:lumMod val="75000"/>
                    <a:lumOff val="25000"/>
                  </a:schemeClr>
                </a:solidFill>
              </a:rPr>
              <a:t>）」</a:t>
            </a:r>
            <a:r>
              <a:rPr lang="ja-JP" altLang="en-US" sz="1600" b="1" dirty="0"/>
              <a:t>を開始している</a:t>
            </a:r>
            <a:r>
              <a:rPr lang="en-US" altLang="ja-JP" sz="1600" b="1" baseline="30000" dirty="0"/>
              <a:t>1</a:t>
            </a:r>
            <a:endParaRPr lang="en-US" altLang="ja-JP" sz="1600" b="1" dirty="0"/>
          </a:p>
          <a:p>
            <a:pPr marL="285750" indent="-285750">
              <a:buFont typeface="Arial" panose="020B0604020202020204" pitchFamily="34" charset="0"/>
              <a:buChar char="•"/>
            </a:pPr>
            <a:endParaRPr lang="ja-JP" altLang="en-US" b="1" dirty="0"/>
          </a:p>
          <a:p>
            <a:endParaRPr lang="en-US" altLang="ja-JP" dirty="0"/>
          </a:p>
        </p:txBody>
      </p:sp>
      <p:sp>
        <p:nvSpPr>
          <p:cNvPr id="11" name="正方形/長方形 10"/>
          <p:cNvSpPr/>
          <p:nvPr/>
        </p:nvSpPr>
        <p:spPr>
          <a:xfrm>
            <a:off x="333524" y="6103291"/>
            <a:ext cx="9243319" cy="24384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DCMS</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：英国 デジタル・文化・メディア・スポーツ省</a:t>
            </a:r>
          </a:p>
        </p:txBody>
      </p:sp>
      <p:pic>
        <p:nvPicPr>
          <p:cNvPr id="5122" name="Picture 2" descr="A chart showing how the different providers and parties relate to the trust framework"/>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328016" y="3037111"/>
            <a:ext cx="4623098" cy="2508078"/>
          </a:xfrm>
          <a:prstGeom prst="rect">
            <a:avLst/>
          </a:prstGeom>
          <a:noFill/>
          <a:extLst>
            <a:ext uri="{909E8E84-426E-40DD-AFC4-6F175D3DCCD1}">
              <a14:hiddenFill xmlns:a14="http://schemas.microsoft.com/office/drawing/2010/main">
                <a:solidFill>
                  <a:srgbClr val="FFFFFF"/>
                </a:solidFill>
              </a14:hiddenFill>
            </a:ext>
          </a:extLst>
        </p:spPr>
      </p:pic>
      <p:sp>
        <p:nvSpPr>
          <p:cNvPr id="15" name="正方形/長方形 14"/>
          <p:cNvSpPr/>
          <p:nvPr/>
        </p:nvSpPr>
        <p:spPr>
          <a:xfrm>
            <a:off x="4953000" y="2436179"/>
            <a:ext cx="4621213" cy="74232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identity service providers</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サービスプロバイザー）</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188550" marR="0" lvl="4"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ユーザー（のデジタル</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）の証明・検証を行う</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188550" marR="0" lvl="4"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検証を行うソフトウェア（モバイルアカウントの検証機能、生体認証対応の身元確認機能など）の開発を行う主体も該当する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1" name="正方形/長方形 20"/>
          <p:cNvSpPr/>
          <p:nvPr/>
        </p:nvSpPr>
        <p:spPr>
          <a:xfrm>
            <a:off x="4951115" y="3258634"/>
            <a:ext cx="4621213" cy="101499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attribute service providers</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（属性サービスプロバイダー）</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188550" marR="0" lvl="4"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に紐づく属性情報（パスポート、運転免許証、出生証明書などの文書やデータベースにある属性情報や携帯電話番号、銀行口座、クレジットスコア、住宅ローンなど）の作成、収集、検証を行う主体であり、個人のデータストアやデジタルウォレットなどのソフトウェアを指す</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2" name="正方形/長方形 21"/>
          <p:cNvSpPr/>
          <p:nvPr/>
        </p:nvSpPr>
        <p:spPr>
          <a:xfrm>
            <a:off x="4955630" y="4353762"/>
            <a:ext cx="4621213" cy="65846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orchestration service providers </a:t>
            </a:r>
          </a:p>
          <a:p>
            <a:pPr marL="188550" marR="0" lvl="4"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テクノロジインフラストラクチャ（分散型台帳など）の提供を通じて、トラストフレームワークの参加者間でデータを安全に共有する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3" name="正方形/長方形 22"/>
          <p:cNvSpPr/>
          <p:nvPr/>
        </p:nvSpPr>
        <p:spPr>
          <a:xfrm>
            <a:off x="4955630" y="5103934"/>
            <a:ext cx="4621213" cy="111674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scheme owners</a:t>
            </a:r>
          </a:p>
          <a:p>
            <a:pPr marL="188550" marR="0" lvl="4"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デジタル</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と属性情報を使用するためのスキームを作成及び実行する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188550" marR="0" lvl="4"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民間部門（サービス）におけるスキームについては</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ISO 17021:2012</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や</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ISO / IEC 17065:2012</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などの標準を使用して、</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UKAS</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a:t>
            </a:r>
            <a:r>
              <a:rPr kumimoji="1" lang="zh-TW" altLang="en-US" sz="1100" b="0" i="0" u="none" strike="noStrike" kern="1200" cap="none" spc="0" normalizeH="0" baseline="0" noProof="0" dirty="0">
                <a:ln>
                  <a:noFill/>
                </a:ln>
                <a:solidFill>
                  <a:srgbClr val="000000"/>
                </a:solidFill>
                <a:effectLst/>
                <a:uLnTx/>
                <a:uFillTx/>
                <a:latin typeface="Arial"/>
                <a:ea typeface="Meiryo UI"/>
                <a:cs typeface="+mn-cs"/>
              </a:rPr>
              <a:t>英国認証機関認定審議会</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）の認定を受けることやスキームのデータ保護影響評価（</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DPIA</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Data protection impact assessments</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）を完了していること等が求められる</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 name="正方形/長方形 2"/>
          <p:cNvSpPr/>
          <p:nvPr/>
        </p:nvSpPr>
        <p:spPr>
          <a:xfrm>
            <a:off x="250043" y="6287709"/>
            <a:ext cx="9244311"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https://www.gov.uk/government/publications/uk-digital-identity-and-attributes-trust-framework-beta-version/uk-digital-identity-and-attributes-trust-framework-beta-version#what-are-digital-identities</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正方形/長方形 16"/>
          <p:cNvSpPr/>
          <p:nvPr/>
        </p:nvSpPr>
        <p:spPr>
          <a:xfrm>
            <a:off x="321637" y="2143961"/>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smtClean="0">
                <a:solidFill>
                  <a:schemeClr val="accent2">
                    <a:lumMod val="75000"/>
                    <a:lumOff val="25000"/>
                  </a:schemeClr>
                </a:solidFill>
                <a:latin typeface="Meiryo UI"/>
              </a:rPr>
              <a:t>The </a:t>
            </a:r>
            <a:r>
              <a:rPr lang="en-US" altLang="ja-JP" sz="1600" b="1" u="sng" dirty="0">
                <a:solidFill>
                  <a:schemeClr val="accent2">
                    <a:lumMod val="75000"/>
                    <a:lumOff val="25000"/>
                  </a:schemeClr>
                </a:solidFill>
                <a:latin typeface="Meiryo UI"/>
              </a:rPr>
              <a:t>UK DIATF</a:t>
            </a:r>
            <a:r>
              <a:rPr lang="ja-JP" altLang="en-US" sz="1600" b="1" u="sng" dirty="0" smtClean="0">
                <a:solidFill>
                  <a:schemeClr val="accent2">
                    <a:lumMod val="75000"/>
                    <a:lumOff val="25000"/>
                  </a:schemeClr>
                </a:solidFill>
                <a:latin typeface="Meiryo UI"/>
              </a:rPr>
              <a:t>の参加者</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1341462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b="1" spc="0" dirty="0">
                <a:solidFill>
                  <a:schemeClr val="accent2">
                    <a:lumMod val="90000"/>
                    <a:lumOff val="10000"/>
                  </a:schemeClr>
                </a:solidFill>
              </a:rPr>
              <a:t>The UK </a:t>
            </a:r>
            <a:r>
              <a:rPr lang="en-US" altLang="ja-JP" sz="1800" dirty="0">
                <a:solidFill>
                  <a:schemeClr val="accent2">
                    <a:lumMod val="90000"/>
                    <a:lumOff val="10000"/>
                  </a:schemeClr>
                </a:solidFill>
              </a:rPr>
              <a:t>DIATF</a:t>
            </a:r>
            <a:r>
              <a:rPr lang="ja-JP" altLang="en-US" sz="1800" dirty="0" smtClean="0">
                <a:solidFill>
                  <a:schemeClr val="accent2">
                    <a:lumMod val="90000"/>
                    <a:lumOff val="10000"/>
                  </a:schemeClr>
                </a:solidFill>
              </a:rPr>
              <a:t>の</a:t>
            </a:r>
            <a:r>
              <a:rPr lang="ja-JP" altLang="en-US" sz="1800" dirty="0">
                <a:solidFill>
                  <a:schemeClr val="accent2">
                    <a:lumMod val="90000"/>
                    <a:lumOff val="10000"/>
                  </a:schemeClr>
                </a:solidFill>
              </a:rPr>
              <a:t>構成</a:t>
            </a:r>
            <a:r>
              <a:rPr lang="en-US" altLang="ja-JP" sz="1800" baseline="30000" dirty="0" smtClean="0">
                <a:solidFill>
                  <a:schemeClr val="accent2">
                    <a:lumMod val="90000"/>
                    <a:lumOff val="10000"/>
                  </a:schemeClr>
                </a:solidFill>
              </a:rPr>
              <a:t>1</a:t>
            </a:r>
            <a:endParaRPr lang="ja-JP" altLang="en-US" sz="1800" b="1" spc="0" baseline="30000" dirty="0">
              <a:solidFill>
                <a:schemeClr val="accent2">
                  <a:lumMod val="90000"/>
                  <a:lumOff val="10000"/>
                </a:schemeClr>
              </a:solidFill>
            </a:endParaRPr>
          </a:p>
        </p:txBody>
      </p:sp>
      <p:sp>
        <p:nvSpPr>
          <p:cNvPr id="7" name="正方形/長方形 6"/>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 name="正方形/長方形 8"/>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2" name="正方形/長方形 11"/>
          <p:cNvSpPr/>
          <p:nvPr/>
        </p:nvSpPr>
        <p:spPr>
          <a:xfrm>
            <a:off x="8589226" y="507060"/>
            <a:ext cx="985283" cy="180000"/>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27" name="正方形/長方形 26"/>
          <p:cNvSpPr/>
          <p:nvPr/>
        </p:nvSpPr>
        <p:spPr>
          <a:xfrm>
            <a:off x="333516" y="1187460"/>
            <a:ext cx="2406995" cy="574492"/>
          </a:xfrm>
          <a:prstGeom prst="rect">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属性サービスプロバイダの</a:t>
            </a:r>
            <a:endParaRPr kumimoji="1" lang="en-US" altLang="ja-JP" sz="105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ルール</a:t>
            </a:r>
          </a:p>
        </p:txBody>
      </p:sp>
      <p:sp>
        <p:nvSpPr>
          <p:cNvPr id="28" name="正方形/長方形 27"/>
          <p:cNvSpPr/>
          <p:nvPr/>
        </p:nvSpPr>
        <p:spPr>
          <a:xfrm>
            <a:off x="333517" y="1820316"/>
            <a:ext cx="2411710" cy="986432"/>
          </a:xfrm>
          <a:prstGeom prst="rect">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アイデンティティサービスプロバイダと属性サービスプロバイダの共通ルール</a:t>
            </a:r>
          </a:p>
        </p:txBody>
      </p:sp>
      <p:sp>
        <p:nvSpPr>
          <p:cNvPr id="30" name="正方形/長方形 29"/>
          <p:cNvSpPr/>
          <p:nvPr/>
        </p:nvSpPr>
        <p:spPr>
          <a:xfrm>
            <a:off x="331490" y="2870064"/>
            <a:ext cx="2411710" cy="3252621"/>
          </a:xfrm>
          <a:prstGeom prst="rect">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全てのサービスプロバイダの</a:t>
            </a:r>
            <a:endParaRPr kumimoji="1" lang="en-US" altLang="ja-JP" sz="105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共通ルール</a:t>
            </a:r>
          </a:p>
        </p:txBody>
      </p:sp>
      <p:sp>
        <p:nvSpPr>
          <p:cNvPr id="31" name="正方形/長方形 30"/>
          <p:cNvSpPr/>
          <p:nvPr/>
        </p:nvSpPr>
        <p:spPr>
          <a:xfrm>
            <a:off x="333513" y="952694"/>
            <a:ext cx="2411716" cy="180000"/>
          </a:xfrm>
          <a:prstGeom prst="rect">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アイデンティティサービスプロバイダのルール</a:t>
            </a:r>
          </a:p>
        </p:txBody>
      </p:sp>
      <p:sp>
        <p:nvSpPr>
          <p:cNvPr id="36" name="正方形/長方形 35"/>
          <p:cNvSpPr/>
          <p:nvPr/>
        </p:nvSpPr>
        <p:spPr>
          <a:xfrm>
            <a:off x="2826184" y="952694"/>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デジタルアイデンティティの作成</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7" name="正方形/長方形 36"/>
          <p:cNvSpPr/>
          <p:nvPr/>
        </p:nvSpPr>
        <p:spPr>
          <a:xfrm>
            <a:off x="2825488" y="1382404"/>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属性の作成</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8" name="正方形/長方形 37"/>
          <p:cNvSpPr/>
          <p:nvPr/>
        </p:nvSpPr>
        <p:spPr>
          <a:xfrm>
            <a:off x="2825487" y="1187459"/>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属性の理解</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9" name="正方形/長方形 38"/>
          <p:cNvSpPr/>
          <p:nvPr/>
        </p:nvSpPr>
        <p:spPr>
          <a:xfrm>
            <a:off x="2825489" y="1581951"/>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属性の品質評価</a:t>
            </a:r>
          </a:p>
        </p:txBody>
      </p:sp>
      <p:sp>
        <p:nvSpPr>
          <p:cNvPr id="42" name="正方形/長方形 41"/>
          <p:cNvSpPr/>
          <p:nvPr/>
        </p:nvSpPr>
        <p:spPr>
          <a:xfrm>
            <a:off x="2832874" y="2020148"/>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デジタル </a:t>
            </a: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ID </a:t>
            </a: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アカウントと属性アカウントの管理</a:t>
            </a:r>
            <a:endParaRPr kumimoji="1" lang="en-US" altLang="ja-JP"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3" name="正方形/長方形 42"/>
          <p:cNvSpPr/>
          <p:nvPr/>
        </p:nvSpPr>
        <p:spPr>
          <a:xfrm>
            <a:off x="2831264" y="1815064"/>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再利用可能なデジタル </a:t>
            </a: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ID/</a:t>
            </a: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属性サービスの作成</a:t>
            </a:r>
            <a:endParaRPr kumimoji="1" lang="en-US" altLang="ja-JP"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4" name="正方形/長方形 43"/>
          <p:cNvSpPr/>
          <p:nvPr/>
        </p:nvSpPr>
        <p:spPr>
          <a:xfrm>
            <a:off x="2832874" y="2228758"/>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製品・サービスが包括的であることの確認</a:t>
            </a:r>
            <a:endParaRPr kumimoji="1" lang="en-US" altLang="ja-JP"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5" name="正方形/長方形 44"/>
          <p:cNvSpPr/>
          <p:nvPr/>
        </p:nvSpPr>
        <p:spPr>
          <a:xfrm>
            <a:off x="2832874" y="2427010"/>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製品・サービスがアクセシブルであることの確認</a:t>
            </a:r>
            <a:endParaRPr kumimoji="1" lang="en-US" altLang="ja-JP"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6" name="正方形/長方形 45"/>
          <p:cNvSpPr/>
          <p:nvPr/>
        </p:nvSpPr>
        <p:spPr>
          <a:xfrm>
            <a:off x="2831264" y="2626748"/>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製品・サービスの廃止</a:t>
            </a:r>
          </a:p>
        </p:txBody>
      </p:sp>
      <p:sp>
        <p:nvSpPr>
          <p:cNvPr id="52" name="正方形/長方形 51"/>
          <p:cNvSpPr/>
          <p:nvPr/>
        </p:nvSpPr>
        <p:spPr>
          <a:xfrm>
            <a:off x="2831264" y="3263590"/>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苦情・紛争への対応</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3" name="正方形/長方形 52"/>
          <p:cNvSpPr/>
          <p:nvPr/>
        </p:nvSpPr>
        <p:spPr>
          <a:xfrm>
            <a:off x="2831264" y="3066008"/>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権限を委任された人物による行動の可否</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4" name="正方形/長方形 53"/>
          <p:cNvSpPr/>
          <p:nvPr/>
        </p:nvSpPr>
        <p:spPr>
          <a:xfrm>
            <a:off x="2831264" y="2868426"/>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提供する製品・サービスの相互運用性の確保</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9" name="正方形/長方形 58"/>
          <p:cNvSpPr/>
          <p:nvPr/>
        </p:nvSpPr>
        <p:spPr>
          <a:xfrm>
            <a:off x="2829364" y="3875930"/>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サービス・品質管理</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0" name="正方形/長方形 59"/>
          <p:cNvSpPr/>
          <p:nvPr/>
        </p:nvSpPr>
        <p:spPr>
          <a:xfrm>
            <a:off x="2828040" y="3672988"/>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暗号化と暗号技術</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1" name="正方形/長方形 60"/>
          <p:cNvSpPr/>
          <p:nvPr/>
        </p:nvSpPr>
        <p:spPr>
          <a:xfrm>
            <a:off x="2828040" y="3466202"/>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スタッフとリソース</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2" name="正方形/長方形 61"/>
          <p:cNvSpPr/>
          <p:nvPr/>
        </p:nvSpPr>
        <p:spPr>
          <a:xfrm>
            <a:off x="2831264" y="4491354"/>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リスク管理</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3" name="正方形/長方形 62"/>
          <p:cNvSpPr/>
          <p:nvPr/>
        </p:nvSpPr>
        <p:spPr>
          <a:xfrm>
            <a:off x="2829364" y="4282338"/>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情報セキュリティ</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4" name="正方形/長方形 63"/>
          <p:cNvSpPr/>
          <p:nvPr/>
        </p:nvSpPr>
        <p:spPr>
          <a:xfrm>
            <a:off x="2829364" y="4081059"/>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情報管理</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5" name="正方形/長方形 64"/>
          <p:cNvSpPr/>
          <p:nvPr/>
        </p:nvSpPr>
        <p:spPr>
          <a:xfrm>
            <a:off x="2829431" y="5546861"/>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記録の保持</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6" name="正方形/長方形 65"/>
          <p:cNvSpPr/>
          <p:nvPr/>
        </p:nvSpPr>
        <p:spPr>
          <a:xfrm>
            <a:off x="2828549" y="5335320"/>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プライバシーおよびデータ保護規則</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7" name="正方形/長方形 66"/>
          <p:cNvSpPr/>
          <p:nvPr/>
        </p:nvSpPr>
        <p:spPr>
          <a:xfrm>
            <a:off x="2831264" y="4922135"/>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インシデントへの対応</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8" name="正方形/長方形 67"/>
          <p:cNvSpPr/>
          <p:nvPr/>
        </p:nvSpPr>
        <p:spPr>
          <a:xfrm>
            <a:off x="2829431" y="5750269"/>
            <a:ext cx="2317635" cy="18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証明書利用者との連携</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9" name="正方形/長方形 68"/>
          <p:cNvSpPr/>
          <p:nvPr/>
        </p:nvSpPr>
        <p:spPr>
          <a:xfrm>
            <a:off x="5244409" y="952694"/>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グッドプラクティスガイド</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45</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「誰かの身元を証明して確認する方法」を参照する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0" name="正方形/長方形 69"/>
          <p:cNvSpPr/>
          <p:nvPr/>
        </p:nvSpPr>
        <p:spPr>
          <a:xfrm>
            <a:off x="5242665" y="1388321"/>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属性の作成、個人・組織へのバインド、属性の共有について記載</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1" name="正方形/長方形 70"/>
          <p:cNvSpPr/>
          <p:nvPr/>
        </p:nvSpPr>
        <p:spPr>
          <a:xfrm>
            <a:off x="5247241" y="1188805"/>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属性の品質、属性の共有について記載</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2" name="正方形/長方形 71"/>
          <p:cNvSpPr/>
          <p:nvPr/>
        </p:nvSpPr>
        <p:spPr>
          <a:xfrm>
            <a:off x="5242665" y="1587351"/>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属性のスコアリング</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について記載</a:t>
            </a:r>
          </a:p>
        </p:txBody>
      </p:sp>
      <p:sp>
        <p:nvSpPr>
          <p:cNvPr id="73" name="正方形/長方形 72"/>
          <p:cNvSpPr/>
          <p:nvPr/>
        </p:nvSpPr>
        <p:spPr>
          <a:xfrm>
            <a:off x="5244836" y="2020148"/>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eiryo UI"/>
                <a:ea typeface="Meiryo UI"/>
                <a:cs typeface="+mn-cs"/>
              </a:rPr>
              <a:t>アカウント取り消し・一時停止・閉鎖・回復・変更のためのプロセスが必要であると記載</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4" name="正方形/長方形 73"/>
          <p:cNvSpPr/>
          <p:nvPr/>
        </p:nvSpPr>
        <p:spPr>
          <a:xfrm>
            <a:off x="5243226" y="1815064"/>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グッドプラクティスガイド</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44</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「認証器を使用してオンラインサービスを保護する」を参照するよう記載</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5" name="正方形/長方形 74"/>
          <p:cNvSpPr/>
          <p:nvPr/>
        </p:nvSpPr>
        <p:spPr>
          <a:xfrm>
            <a:off x="5244836" y="2228758"/>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Equality Act 2010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に準拠し誰も除外されないよう検討することを記載</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6" name="正方形/長方形 75"/>
          <p:cNvSpPr/>
          <p:nvPr/>
        </p:nvSpPr>
        <p:spPr>
          <a:xfrm>
            <a:off x="5244836" y="2427010"/>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英国政府のアクセシビリティ規制に従う必要があることを記載</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7" name="正方形/長方形 76"/>
          <p:cNvSpPr/>
          <p:nvPr/>
        </p:nvSpPr>
        <p:spPr>
          <a:xfrm>
            <a:off x="5243226" y="2626748"/>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製品・サービスを廃止する際の通知と一定期間の猶予確保の必要を記載</a:t>
            </a:r>
          </a:p>
        </p:txBody>
      </p:sp>
      <p:sp>
        <p:nvSpPr>
          <p:cNvPr id="78" name="正方形/長方形 77"/>
          <p:cNvSpPr/>
          <p:nvPr/>
        </p:nvSpPr>
        <p:spPr>
          <a:xfrm>
            <a:off x="5245127" y="3263590"/>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苦情・紛争処理のプロセスが必要</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9" name="正方形/長方形 78"/>
          <p:cNvSpPr/>
          <p:nvPr/>
        </p:nvSpPr>
        <p:spPr>
          <a:xfrm>
            <a:off x="5247241" y="3066008"/>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権限の委任について、各サービスが許可するか判断する必要があることを記載</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0" name="正方形/長方形 79"/>
          <p:cNvSpPr/>
          <p:nvPr/>
        </p:nvSpPr>
        <p:spPr>
          <a:xfrm>
            <a:off x="5245127" y="2868426"/>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OIDC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W3C VCs</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data models</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などの規格と競合しないデータスキーマを提供</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1" name="正方形/長方形 80"/>
          <p:cNvSpPr/>
          <p:nvPr/>
        </p:nvSpPr>
        <p:spPr>
          <a:xfrm>
            <a:off x="5246753" y="3875930"/>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サービス・品質管理のため目標とプロセスを記載したドキュメントを作成する必要がある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2" name="正方形/長方形 81"/>
          <p:cNvSpPr/>
          <p:nvPr/>
        </p:nvSpPr>
        <p:spPr>
          <a:xfrm>
            <a:off x="5240002" y="3672988"/>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暗号化および暗号化技術に関する業界標準とベストプラクティスに従う必要がある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3" name="正方形/長方形 82"/>
          <p:cNvSpPr/>
          <p:nvPr/>
        </p:nvSpPr>
        <p:spPr>
          <a:xfrm>
            <a:off x="5240002" y="3466202"/>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参加する組織が備えていなくてはいけないスタッフ・リソースについて記載</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4" name="正方形/長方形 83"/>
          <p:cNvSpPr/>
          <p:nvPr/>
        </p:nvSpPr>
        <p:spPr>
          <a:xfrm>
            <a:off x="5244712" y="4491354"/>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ISO/IEC 27005:2018 </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などのリスク管理フレームワークが必要である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5" name="正方形/長方形 84"/>
          <p:cNvSpPr/>
          <p:nvPr/>
        </p:nvSpPr>
        <p:spPr>
          <a:xfrm>
            <a:off x="5246753" y="4282338"/>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ISO/IEC 27001:2017</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などの情報セキュリティ管理システムが必要である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6" name="正方形/長方形 85"/>
          <p:cNvSpPr/>
          <p:nvPr/>
        </p:nvSpPr>
        <p:spPr>
          <a:xfrm>
            <a:off x="5246753" y="4081059"/>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ISO/IEC 27001:2017</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などに準拠した情報管理システムが必要である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7" name="正方形/長方形 86"/>
          <p:cNvSpPr/>
          <p:nvPr/>
        </p:nvSpPr>
        <p:spPr>
          <a:xfrm>
            <a:off x="5246753" y="5546861"/>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英国</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GDPR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に準拠した記録の保管と破棄を求める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8" name="正方形/長方形 87"/>
          <p:cNvSpPr/>
          <p:nvPr/>
        </p:nvSpPr>
        <p:spPr>
          <a:xfrm>
            <a:off x="5246753" y="5337629"/>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英国</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GDPR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への準拠を求める記載の中に「</a:t>
            </a:r>
            <a:r>
              <a:rPr kumimoji="1" lang="ja-JP" altLang="en-US" sz="9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データの最小化</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」についても言及有り</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9" name="正方形/長方形 88"/>
          <p:cNvSpPr/>
          <p:nvPr/>
        </p:nvSpPr>
        <p:spPr>
          <a:xfrm>
            <a:off x="5246753" y="4921961"/>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インシデント管理・ロギングに関する国家サイバーセキュリティーセンターガイダンスへの準拠が必要</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0" name="正方形/長方形 89"/>
          <p:cNvSpPr/>
          <p:nvPr/>
        </p:nvSpPr>
        <p:spPr>
          <a:xfrm>
            <a:off x="5246753" y="5750269"/>
            <a:ext cx="4334211"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フレームワーク内の他組織のサービス・製品を利用する「証明書利用者」と合意することを求める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 name="正方形/長方形 4"/>
          <p:cNvSpPr/>
          <p:nvPr/>
        </p:nvSpPr>
        <p:spPr>
          <a:xfrm>
            <a:off x="281874" y="6343388"/>
            <a:ext cx="6239431"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https://www.gov.uk/government/publications/identity-proofing-and-verification-of-an-individual/how-to-prove-and-verify-someones-identity#when-to-check-someones-identity</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5" name="正方形/長方形 54"/>
          <p:cNvSpPr/>
          <p:nvPr/>
        </p:nvSpPr>
        <p:spPr>
          <a:xfrm>
            <a:off x="2831264" y="5130226"/>
            <a:ext cx="2317635" cy="18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ユーザーに対する製品・サービスの明確な説明</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6" name="正方形/長方形 55"/>
          <p:cNvSpPr/>
          <p:nvPr/>
        </p:nvSpPr>
        <p:spPr>
          <a:xfrm>
            <a:off x="5240196" y="5135388"/>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ユーザーに対する製品・サービスの明確な説明を求める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7" name="正方形/長方形 56"/>
          <p:cNvSpPr/>
          <p:nvPr/>
        </p:nvSpPr>
        <p:spPr>
          <a:xfrm>
            <a:off x="2831405" y="5961665"/>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禁止事項</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8" name="正方形/長方形 57"/>
          <p:cNvSpPr/>
          <p:nvPr/>
        </p:nvSpPr>
        <p:spPr>
          <a:xfrm>
            <a:off x="5240300" y="5961665"/>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違法行為の禁止について記載</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1" name="正方形/長方形 90"/>
          <p:cNvSpPr/>
          <p:nvPr/>
        </p:nvSpPr>
        <p:spPr>
          <a:xfrm>
            <a:off x="2828321" y="4708707"/>
            <a:ext cx="2317635"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不正管理</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92" name="正方形/長方形 91"/>
          <p:cNvSpPr/>
          <p:nvPr/>
        </p:nvSpPr>
        <p:spPr>
          <a:xfrm>
            <a:off x="5240002" y="4708533"/>
            <a:ext cx="4334211"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不正管理に関するベストおラクティスへの準拠を求める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3" name="正方形/長方形 92"/>
          <p:cNvSpPr/>
          <p:nvPr/>
        </p:nvSpPr>
        <p:spPr>
          <a:xfrm>
            <a:off x="328801" y="6186001"/>
            <a:ext cx="2411710" cy="180000"/>
          </a:xfrm>
          <a:prstGeom prst="rect">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規律・ガイダンス・法律の表</a:t>
            </a:r>
          </a:p>
        </p:txBody>
      </p:sp>
      <p:sp>
        <p:nvSpPr>
          <p:cNvPr id="94" name="正方形/長方形 93"/>
          <p:cNvSpPr/>
          <p:nvPr/>
        </p:nvSpPr>
        <p:spPr>
          <a:xfrm>
            <a:off x="2829363" y="6184879"/>
            <a:ext cx="6748073"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各項目にて示された規律・ガイダンス・法律を整理した表</a:t>
            </a:r>
          </a:p>
        </p:txBody>
      </p:sp>
      <p:sp>
        <p:nvSpPr>
          <p:cNvPr id="95" name="正方形/長方形 94"/>
          <p:cNvSpPr/>
          <p:nvPr/>
        </p:nvSpPr>
        <p:spPr>
          <a:xfrm>
            <a:off x="331490" y="725259"/>
            <a:ext cx="2411716" cy="180000"/>
          </a:xfrm>
          <a:prstGeom prst="rect">
            <a:avLst/>
          </a:prstGeom>
          <a:solidFill>
            <a:schemeClr val="accent2">
              <a:lumMod val="90000"/>
              <a:lumOff val="1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組織がフレームワークに参加する方法</a:t>
            </a:r>
          </a:p>
        </p:txBody>
      </p:sp>
      <p:sp>
        <p:nvSpPr>
          <p:cNvPr id="97" name="正方形/長方形 96"/>
          <p:cNvSpPr/>
          <p:nvPr/>
        </p:nvSpPr>
        <p:spPr>
          <a:xfrm>
            <a:off x="2828040" y="725259"/>
            <a:ext cx="6748557" cy="18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各ロールの説明、スキームの例について紹介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6" name="正方形/長方形 95"/>
          <p:cNvSpPr/>
          <p:nvPr/>
        </p:nvSpPr>
        <p:spPr>
          <a:xfrm>
            <a:off x="5193213" y="6388977"/>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99" name="正方形/長方形 98"/>
          <p:cNvSpPr/>
          <p:nvPr/>
        </p:nvSpPr>
        <p:spPr>
          <a:xfrm>
            <a:off x="5455985" y="6407122"/>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0" name="正方形/長方形 99"/>
          <p:cNvSpPr/>
          <p:nvPr/>
        </p:nvSpPr>
        <p:spPr>
          <a:xfrm>
            <a:off x="7555127" y="6407122"/>
            <a:ext cx="188259" cy="75633"/>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38823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The UK DIATF</a:t>
            </a:r>
            <a:r>
              <a:rPr lang="ja-JP" altLang="en-US" sz="1800" dirty="0">
                <a:solidFill>
                  <a:schemeClr val="accent2">
                    <a:lumMod val="90000"/>
                    <a:lumOff val="10000"/>
                  </a:schemeClr>
                </a:solidFill>
              </a:rPr>
              <a:t>の認定</a:t>
            </a:r>
            <a:endParaRPr lang="ja-JP" altLang="en-US" sz="1800" b="1" spc="0" dirty="0">
              <a:solidFill>
                <a:schemeClr val="accent2">
                  <a:lumMod val="90000"/>
                  <a:lumOff val="10000"/>
                </a:schemeClr>
              </a:solidFill>
            </a:endParaRPr>
          </a:p>
        </p:txBody>
      </p:sp>
      <p:sp>
        <p:nvSpPr>
          <p:cNvPr id="7" name="正方形/長方形 6"/>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EU</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 name="正方形/長方形 8"/>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ドイツ</a:t>
            </a:r>
          </a:p>
        </p:txBody>
      </p:sp>
      <p:sp>
        <p:nvSpPr>
          <p:cNvPr id="12" name="正方形/長方形 11"/>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イギリス</a:t>
            </a:r>
          </a:p>
        </p:txBody>
      </p:sp>
      <p:sp>
        <p:nvSpPr>
          <p:cNvPr id="10" name="テキスト プレースホルダー 2"/>
          <p:cNvSpPr>
            <a:spLocks noGrp="1"/>
          </p:cNvSpPr>
          <p:nvPr>
            <p:ph type="body" sz="quarter" idx="10"/>
          </p:nvPr>
        </p:nvSpPr>
        <p:spPr>
          <a:xfrm>
            <a:off x="331788" y="692151"/>
            <a:ext cx="9242425" cy="648970"/>
          </a:xfrm>
        </p:spPr>
        <p:txBody>
          <a:bodyPr/>
          <a:lstStyle/>
          <a:p>
            <a:r>
              <a:rPr lang="en-US" altLang="ja-JP" sz="1600" b="1" dirty="0"/>
              <a:t>DIATF</a:t>
            </a:r>
            <a:r>
              <a:rPr lang="ja-JP" altLang="en-US" sz="1600" b="1" dirty="0"/>
              <a:t>に参加を希望する機関は認証機関によって評価</a:t>
            </a:r>
            <a:r>
              <a:rPr lang="en-US" altLang="ja-JP" sz="1600" b="1" baseline="30000" dirty="0"/>
              <a:t>1</a:t>
            </a:r>
            <a:r>
              <a:rPr lang="ja-JP" altLang="en-US" sz="1600" b="1" dirty="0"/>
              <a:t>を受け認定される必要があり、現在</a:t>
            </a:r>
            <a:r>
              <a:rPr lang="ja-JP" altLang="en-US" sz="1600" b="1" u="sng" dirty="0">
                <a:solidFill>
                  <a:schemeClr val="accent2">
                    <a:lumMod val="75000"/>
                    <a:lumOff val="25000"/>
                  </a:schemeClr>
                </a:solidFill>
              </a:rPr>
              <a:t>認定を受けたアイデンティティサービスプロバイダは</a:t>
            </a:r>
            <a:r>
              <a:rPr lang="en-US" altLang="ja-JP" sz="1600" b="1" u="sng" dirty="0">
                <a:solidFill>
                  <a:schemeClr val="accent2">
                    <a:lumMod val="75000"/>
                    <a:lumOff val="25000"/>
                  </a:schemeClr>
                </a:solidFill>
              </a:rPr>
              <a:t>35</a:t>
            </a:r>
            <a:r>
              <a:rPr lang="ja-JP" altLang="en-US" sz="1600" b="1" u="sng" dirty="0">
                <a:solidFill>
                  <a:schemeClr val="accent2">
                    <a:lumMod val="75000"/>
                    <a:lumOff val="25000"/>
                  </a:schemeClr>
                </a:solidFill>
              </a:rPr>
              <a:t>事業者</a:t>
            </a:r>
            <a:r>
              <a:rPr lang="ja-JP" altLang="en-US" sz="1600" b="1" dirty="0"/>
              <a:t>存在する。また現在は英国認証機関認定審議会（</a:t>
            </a:r>
            <a:r>
              <a:rPr lang="en-US" altLang="ja-JP" sz="1600" b="1" dirty="0"/>
              <a:t>UKAS</a:t>
            </a:r>
            <a:r>
              <a:rPr lang="ja-JP" altLang="en-US" sz="1600" b="1" dirty="0"/>
              <a:t>）が認証機関を担っているが、</a:t>
            </a:r>
            <a:r>
              <a:rPr lang="ja-JP" altLang="en-US" sz="1600" b="1" u="sng" dirty="0">
                <a:solidFill>
                  <a:schemeClr val="accent2">
                    <a:lumMod val="75000"/>
                    <a:lumOff val="25000"/>
                  </a:schemeClr>
                </a:solidFill>
              </a:rPr>
              <a:t>今後は</a:t>
            </a:r>
            <a:r>
              <a:rPr lang="en-US" altLang="ja-JP" sz="1600" b="1" u="sng" dirty="0">
                <a:solidFill>
                  <a:schemeClr val="accent2">
                    <a:lumMod val="75000"/>
                    <a:lumOff val="25000"/>
                  </a:schemeClr>
                </a:solidFill>
              </a:rPr>
              <a:t>UKAS</a:t>
            </a:r>
            <a:r>
              <a:rPr lang="ja-JP" altLang="en-US" sz="1600" b="1" u="sng" dirty="0">
                <a:solidFill>
                  <a:schemeClr val="accent2">
                    <a:lumMod val="75000"/>
                    <a:lumOff val="25000"/>
                  </a:schemeClr>
                </a:solidFill>
              </a:rPr>
              <a:t>により認定された機関が認証を実施</a:t>
            </a:r>
            <a:r>
              <a:rPr lang="en-US" altLang="ja-JP" sz="1600" b="1" baseline="30000" dirty="0"/>
              <a:t>*1</a:t>
            </a:r>
            <a:r>
              <a:rPr lang="ja-JP" altLang="en-US" sz="1600" b="1" dirty="0"/>
              <a:t>する</a:t>
            </a:r>
            <a:endParaRPr lang="en-US" altLang="ja-JP" sz="1600" baseline="30000" dirty="0"/>
          </a:p>
        </p:txBody>
      </p:sp>
      <p:sp>
        <p:nvSpPr>
          <p:cNvPr id="11" name="正方形/長方形 10"/>
          <p:cNvSpPr/>
          <p:nvPr/>
        </p:nvSpPr>
        <p:spPr>
          <a:xfrm>
            <a:off x="310357" y="6155497"/>
            <a:ext cx="9243319" cy="349526"/>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現在下記の</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機関が認証機関としての認定をうけるためのパイロット評価プログラムに申請している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Age Check Certification Services Ltd trading as Digital ID Systems Certification/</a:t>
            </a:r>
            <a:r>
              <a:rPr kumimoji="1" lang="en-US" altLang="ja-JP" sz="800" b="0" i="0" u="none" strike="noStrike" kern="1200" cap="none" spc="0" normalizeH="0" baseline="0" noProof="0" dirty="0" err="1">
                <a:ln>
                  <a:noFill/>
                </a:ln>
                <a:solidFill>
                  <a:srgbClr val="000000"/>
                </a:solidFill>
                <a:effectLst/>
                <a:uLnTx/>
                <a:uFillTx/>
                <a:latin typeface="Meiryo UI"/>
                <a:ea typeface="Meiryo UI"/>
                <a:cs typeface="+mn-cs"/>
              </a:rPr>
              <a:t>Amtivo</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 Group Limited trading as British Assessment Bureau and Certification </a:t>
            </a:r>
            <a:r>
              <a:rPr kumimoji="1" lang="en-US" altLang="ja-JP" sz="800" b="0" i="0" u="none" strike="noStrike" kern="1200" cap="none" spc="0" normalizeH="0" baseline="0" noProof="0" dirty="0" smtClean="0">
                <a:ln>
                  <a:noFill/>
                </a:ln>
                <a:solidFill>
                  <a:srgbClr val="000000"/>
                </a:solidFill>
                <a:effectLst/>
                <a:uLnTx/>
                <a:uFillTx/>
                <a:latin typeface="Meiryo UI"/>
                <a:ea typeface="Meiryo UI"/>
                <a:cs typeface="+mn-cs"/>
              </a:rPr>
              <a:t>Europe/BSI/</a:t>
            </a:r>
            <a:r>
              <a:rPr kumimoji="1" lang="en-US" altLang="ja-JP" sz="800" b="0" i="0" u="none" strike="noStrike" kern="1200" cap="none" spc="0" normalizeH="0" baseline="0" noProof="0" dirty="0" err="1" smtClean="0">
                <a:ln>
                  <a:noFill/>
                </a:ln>
                <a:solidFill>
                  <a:srgbClr val="000000"/>
                </a:solidFill>
                <a:effectLst/>
                <a:uLnTx/>
                <a:uFillTx/>
                <a:latin typeface="Meiryo UI"/>
                <a:ea typeface="Meiryo UI"/>
                <a:cs typeface="+mn-cs"/>
              </a:rPr>
              <a:t>Kantara</a:t>
            </a:r>
            <a:r>
              <a:rPr kumimoji="1" lang="en-US" altLang="ja-JP" sz="800" b="0" i="0" u="none" strike="noStrike" kern="1200" cap="none" spc="0" normalizeH="0" baseline="0" noProof="0" dirty="0" smtClean="0">
                <a:ln>
                  <a:noFill/>
                </a:ln>
                <a:solidFill>
                  <a:srgbClr val="000000"/>
                </a:solidFill>
                <a:effectLst/>
                <a:uLnTx/>
                <a:uFillTx/>
                <a:latin typeface="Meiryo UI"/>
                <a:ea typeface="Meiryo UI"/>
                <a:cs typeface="+mn-cs"/>
              </a:rPr>
              <a:t>/NQA</a:t>
            </a: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dirty="0" smtClean="0">
                <a:solidFill>
                  <a:srgbClr val="000000"/>
                </a:solidFill>
                <a:latin typeface="Meiryo UI"/>
                <a:ea typeface="Meiryo UI"/>
              </a:rPr>
              <a:t>*</a:t>
            </a:r>
            <a:r>
              <a:rPr lang="en-US" altLang="ja-JP" sz="800" dirty="0" smtClean="0">
                <a:solidFill>
                  <a:srgbClr val="000000"/>
                </a:solidFill>
                <a:latin typeface="Meiryo UI"/>
                <a:ea typeface="Meiryo UI"/>
              </a:rPr>
              <a:t>2</a:t>
            </a:r>
            <a:r>
              <a:rPr lang="ja-JP" altLang="en-US" sz="800" dirty="0">
                <a:solidFill>
                  <a:srgbClr val="000000"/>
                </a:solidFill>
                <a:latin typeface="Meiryo UI"/>
                <a:ea typeface="Meiryo UI"/>
              </a:rPr>
              <a:t> </a:t>
            </a:r>
            <a:r>
              <a:rPr lang="ja-JP" altLang="en-US" sz="800" dirty="0" smtClean="0">
                <a:solidFill>
                  <a:srgbClr val="000000"/>
                </a:solidFill>
                <a:latin typeface="Meiryo UI"/>
                <a:ea typeface="Meiryo UI"/>
              </a:rPr>
              <a:t>令和</a:t>
            </a:r>
            <a:r>
              <a:rPr lang="en-US" altLang="ja-JP" sz="800" dirty="0" smtClean="0">
                <a:solidFill>
                  <a:srgbClr val="000000"/>
                </a:solidFill>
                <a:latin typeface="Meiryo UI"/>
                <a:ea typeface="Meiryo UI"/>
              </a:rPr>
              <a:t>5</a:t>
            </a:r>
            <a:r>
              <a:rPr lang="ja-JP" altLang="en-US" sz="800" dirty="0" smtClean="0">
                <a:solidFill>
                  <a:srgbClr val="000000"/>
                </a:solidFill>
                <a:latin typeface="Meiryo UI"/>
                <a:ea typeface="Meiryo UI"/>
              </a:rPr>
              <a:t>年</a:t>
            </a:r>
            <a:r>
              <a:rPr lang="en-US" altLang="ja-JP" sz="800" dirty="0" smtClean="0">
                <a:solidFill>
                  <a:srgbClr val="000000"/>
                </a:solidFill>
                <a:latin typeface="Meiryo UI"/>
                <a:ea typeface="Meiryo UI"/>
              </a:rPr>
              <a:t>3</a:t>
            </a:r>
            <a:r>
              <a:rPr lang="ja-JP" altLang="en-US" sz="800" dirty="0" smtClean="0">
                <a:solidFill>
                  <a:srgbClr val="000000"/>
                </a:solidFill>
                <a:latin typeface="Meiryo UI"/>
                <a:ea typeface="Meiryo UI"/>
              </a:rPr>
              <a:t>月</a:t>
            </a:r>
            <a:r>
              <a:rPr lang="en-US" altLang="ja-JP" sz="800" dirty="0" smtClean="0">
                <a:solidFill>
                  <a:srgbClr val="000000"/>
                </a:solidFill>
                <a:latin typeface="Meiryo UI"/>
                <a:ea typeface="Meiryo UI"/>
              </a:rPr>
              <a:t>27</a:t>
            </a:r>
            <a:r>
              <a:rPr lang="ja-JP" altLang="en-US" sz="800" dirty="0" smtClean="0">
                <a:solidFill>
                  <a:srgbClr val="000000"/>
                </a:solidFill>
                <a:latin typeface="Meiryo UI"/>
                <a:ea typeface="Meiryo UI"/>
              </a:rPr>
              <a:t>日時点での確認</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endParaRPr kumimoji="1" lang="ja-JP"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 name="正方形/長方形 2"/>
          <p:cNvSpPr/>
          <p:nvPr/>
        </p:nvSpPr>
        <p:spPr>
          <a:xfrm>
            <a:off x="332929" y="1526171"/>
            <a:ext cx="4498204"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評価プロセス</a:t>
            </a:r>
          </a:p>
        </p:txBody>
      </p:sp>
      <p:sp>
        <p:nvSpPr>
          <p:cNvPr id="5" name="正方形/長方形 4"/>
          <p:cNvSpPr/>
          <p:nvPr/>
        </p:nvSpPr>
        <p:spPr>
          <a:xfrm>
            <a:off x="1010463" y="2192024"/>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認証機関リストから認証機関を選択し連絡。認証のため契約を交わす</a:t>
            </a:r>
          </a:p>
        </p:txBody>
      </p:sp>
      <p:sp>
        <p:nvSpPr>
          <p:cNvPr id="25" name="正方形/長方形 24"/>
          <p:cNvSpPr/>
          <p:nvPr/>
        </p:nvSpPr>
        <p:spPr>
          <a:xfrm>
            <a:off x="334366" y="2192024"/>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Step01</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27" name="正方形/長方形 26"/>
          <p:cNvSpPr/>
          <p:nvPr/>
        </p:nvSpPr>
        <p:spPr>
          <a:xfrm>
            <a:off x="1010463" y="2592786"/>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既存の認証が実施されているか確認できるエビデンスを認証機関に提出</a:t>
            </a:r>
          </a:p>
        </p:txBody>
      </p:sp>
      <p:sp>
        <p:nvSpPr>
          <p:cNvPr id="28" name="正方形/長方形 27"/>
          <p:cNvSpPr/>
          <p:nvPr/>
        </p:nvSpPr>
        <p:spPr>
          <a:xfrm>
            <a:off x="334366" y="2592786"/>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Step02</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29" name="正方形/長方形 28"/>
          <p:cNvSpPr/>
          <p:nvPr/>
        </p:nvSpPr>
        <p:spPr>
          <a:xfrm>
            <a:off x="1010463" y="3003143"/>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認証機関が申請に対し評価を実施するか決定</a:t>
            </a:r>
          </a:p>
        </p:txBody>
      </p:sp>
      <p:sp>
        <p:nvSpPr>
          <p:cNvPr id="30" name="正方形/長方形 29"/>
          <p:cNvSpPr/>
          <p:nvPr/>
        </p:nvSpPr>
        <p:spPr>
          <a:xfrm>
            <a:off x="334366" y="3003143"/>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Step03</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1" name="正方形/長方形 30"/>
          <p:cNvSpPr/>
          <p:nvPr/>
        </p:nvSpPr>
        <p:spPr>
          <a:xfrm>
            <a:off x="1010463" y="3399277"/>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評価の実施にあたりサービス説明の文書、基準文書を提出する</a:t>
            </a:r>
          </a:p>
        </p:txBody>
      </p:sp>
      <p:sp>
        <p:nvSpPr>
          <p:cNvPr id="32" name="正方形/長方形 31"/>
          <p:cNvSpPr/>
          <p:nvPr/>
        </p:nvSpPr>
        <p:spPr>
          <a:xfrm>
            <a:off x="334366" y="3399277"/>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Step04</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3" name="正方形/長方形 32"/>
          <p:cNvSpPr/>
          <p:nvPr/>
        </p:nvSpPr>
        <p:spPr>
          <a:xfrm>
            <a:off x="1010463" y="3795770"/>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認証機関によりエビデンスの評価が実施される</a:t>
            </a:r>
          </a:p>
        </p:txBody>
      </p:sp>
      <p:sp>
        <p:nvSpPr>
          <p:cNvPr id="34" name="正方形/長方形 33"/>
          <p:cNvSpPr/>
          <p:nvPr/>
        </p:nvSpPr>
        <p:spPr>
          <a:xfrm>
            <a:off x="334366" y="3795770"/>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Step05</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7" name="正方形/長方形 36"/>
          <p:cNvSpPr/>
          <p:nvPr/>
        </p:nvSpPr>
        <p:spPr>
          <a:xfrm>
            <a:off x="1010463" y="4211791"/>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認証機関内の監査人による独立した評価による判断を実施</a:t>
            </a:r>
          </a:p>
        </p:txBody>
      </p:sp>
      <p:sp>
        <p:nvSpPr>
          <p:cNvPr id="38" name="正方形/長方形 37"/>
          <p:cNvSpPr/>
          <p:nvPr/>
        </p:nvSpPr>
        <p:spPr>
          <a:xfrm>
            <a:off x="334366" y="4211791"/>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Step06</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9" name="正方形/長方形 38"/>
          <p:cNvSpPr/>
          <p:nvPr/>
        </p:nvSpPr>
        <p:spPr>
          <a:xfrm>
            <a:off x="1010463" y="4610627"/>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要件を満たした機関は</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Web</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サイトにて公開される</a:t>
            </a:r>
          </a:p>
        </p:txBody>
      </p:sp>
      <p:sp>
        <p:nvSpPr>
          <p:cNvPr id="40" name="正方形/長方形 39"/>
          <p:cNvSpPr/>
          <p:nvPr/>
        </p:nvSpPr>
        <p:spPr>
          <a:xfrm>
            <a:off x="334366" y="4610627"/>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Step07</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1" name="正方形/長方形 40"/>
          <p:cNvSpPr/>
          <p:nvPr/>
        </p:nvSpPr>
        <p:spPr>
          <a:xfrm>
            <a:off x="1010463" y="4998001"/>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認証機関により毎年サーベイランス評価が実施される</a:t>
            </a:r>
          </a:p>
        </p:txBody>
      </p:sp>
      <p:sp>
        <p:nvSpPr>
          <p:cNvPr id="42" name="正方形/長方形 41"/>
          <p:cNvSpPr/>
          <p:nvPr/>
        </p:nvSpPr>
        <p:spPr>
          <a:xfrm>
            <a:off x="334366" y="4998001"/>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Step08</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3" name="正方形/長方形 42"/>
          <p:cNvSpPr/>
          <p:nvPr/>
        </p:nvSpPr>
        <p:spPr>
          <a:xfrm>
            <a:off x="1010463" y="5386514"/>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公平・平等な認証がなされているかを確認するため、全ての認証に対し</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DCMS</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による定期的な保証を実施</a:t>
            </a:r>
          </a:p>
        </p:txBody>
      </p:sp>
      <p:sp>
        <p:nvSpPr>
          <p:cNvPr id="44" name="正方形/長方形 43"/>
          <p:cNvSpPr/>
          <p:nvPr/>
        </p:nvSpPr>
        <p:spPr>
          <a:xfrm>
            <a:off x="334366" y="5386514"/>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Step09</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5" name="正方形/長方形 44"/>
          <p:cNvSpPr/>
          <p:nvPr/>
        </p:nvSpPr>
        <p:spPr>
          <a:xfrm>
            <a:off x="1010463" y="5770669"/>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認証機関は定期的（四半期に</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回程度）認証評価数と、結果のレポートを</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DCMS</a:t>
            </a:r>
            <a:r>
              <a:rPr kumimoji="1" lang="ja-JP" altLang="en-US" sz="1050" b="0" i="0" u="none" strike="noStrike" kern="1200" cap="none" spc="0" normalizeH="0" baseline="0" noProof="0" dirty="0" err="1">
                <a:ln>
                  <a:noFill/>
                </a:ln>
                <a:solidFill>
                  <a:srgbClr val="000000"/>
                </a:solidFill>
                <a:effectLst/>
                <a:uLnTx/>
                <a:uFillTx/>
                <a:latin typeface="Arial"/>
                <a:ea typeface="Meiryo UI"/>
                <a:cs typeface="+mn-cs"/>
              </a:rPr>
              <a:t>に提</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出する</a:t>
            </a:r>
          </a:p>
        </p:txBody>
      </p:sp>
      <p:sp>
        <p:nvSpPr>
          <p:cNvPr id="46" name="正方形/長方形 45"/>
          <p:cNvSpPr/>
          <p:nvPr/>
        </p:nvSpPr>
        <p:spPr>
          <a:xfrm>
            <a:off x="334366" y="5770669"/>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Step10</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7" name="正方形/長方形 46"/>
          <p:cNvSpPr/>
          <p:nvPr/>
        </p:nvSpPr>
        <p:spPr>
          <a:xfrm>
            <a:off x="5076307" y="1519270"/>
            <a:ext cx="4580772"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認定されたアイデンティティサービスプロバイダ</a:t>
            </a:r>
            <a:r>
              <a:rPr kumimoji="1" lang="ja-JP" altLang="en-US" sz="1200" b="1" i="0" u="none" strike="noStrike" kern="1200" cap="none" spc="0" normalizeH="0" baseline="0" noProof="0" dirty="0" smtClean="0">
                <a:ln>
                  <a:noFill/>
                </a:ln>
                <a:solidFill>
                  <a:srgbClr val="FFFFFF"/>
                </a:solidFill>
                <a:effectLst/>
                <a:uLnTx/>
                <a:uFillTx/>
                <a:latin typeface="Arial"/>
                <a:ea typeface="Meiryo UI"/>
                <a:cs typeface="+mn-cs"/>
              </a:rPr>
              <a:t>一覧（認定日）</a:t>
            </a:r>
            <a:r>
              <a:rPr kumimoji="1" lang="ja-JP" altLang="en-US" sz="1200" b="1" i="0" u="none" strike="noStrike" kern="1200" cap="none" spc="0" normalizeH="0" baseline="30000" noProof="0" dirty="0" smtClean="0">
                <a:ln>
                  <a:noFill/>
                </a:ln>
                <a:solidFill>
                  <a:srgbClr val="FFFFFF"/>
                </a:solidFill>
                <a:effectLst/>
                <a:uLnTx/>
                <a:uFillTx/>
                <a:latin typeface="Arial"/>
                <a:ea typeface="Meiryo UI"/>
                <a:cs typeface="+mn-cs"/>
              </a:rPr>
              <a:t>*</a:t>
            </a:r>
            <a:r>
              <a:rPr kumimoji="1" lang="en-US" altLang="ja-JP" sz="1200" b="1" i="0" u="none" strike="noStrike" kern="1200" cap="none" spc="0" normalizeH="0" baseline="30000" noProof="0" dirty="0" smtClean="0">
                <a:ln>
                  <a:noFill/>
                </a:ln>
                <a:solidFill>
                  <a:srgbClr val="FFFFFF"/>
                </a:solidFill>
                <a:effectLst/>
                <a:uLnTx/>
                <a:uFillTx/>
                <a:latin typeface="Arial"/>
                <a:ea typeface="Meiryo UI"/>
                <a:cs typeface="+mn-cs"/>
              </a:rPr>
              <a:t>2</a:t>
            </a:r>
            <a:endParaRPr kumimoji="1" lang="ja-JP" altLang="en-US" sz="1200" b="1" i="0" u="none" strike="noStrike" kern="1200" cap="none" spc="0" normalizeH="0" baseline="30000" noProof="0" dirty="0">
              <a:ln>
                <a:noFill/>
              </a:ln>
              <a:solidFill>
                <a:srgbClr val="FFFFFF"/>
              </a:solidFill>
              <a:effectLst/>
              <a:uLnTx/>
              <a:uFillTx/>
              <a:latin typeface="Arial"/>
              <a:ea typeface="Meiryo UI"/>
              <a:cs typeface="+mn-cs"/>
            </a:endParaRPr>
          </a:p>
        </p:txBody>
      </p:sp>
      <p:sp>
        <p:nvSpPr>
          <p:cNvPr id="48" name="正方形/長方形 47"/>
          <p:cNvSpPr/>
          <p:nvPr/>
        </p:nvSpPr>
        <p:spPr>
          <a:xfrm>
            <a:off x="1010463" y="1796310"/>
            <a:ext cx="3820670"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DIATF</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において担うロールと、認定したいスキームを決め、</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DCMS</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認定チームに連絡し事前評価を受ける</a:t>
            </a:r>
          </a:p>
        </p:txBody>
      </p:sp>
      <p:sp>
        <p:nvSpPr>
          <p:cNvPr id="49" name="正方形/長方形 48"/>
          <p:cNvSpPr/>
          <p:nvPr/>
        </p:nvSpPr>
        <p:spPr>
          <a:xfrm>
            <a:off x="334366" y="1796310"/>
            <a:ext cx="62224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Step00</a:t>
            </a:r>
            <a:endParaRPr kumimoji="1" lang="ja-JP" altLang="en-US" sz="11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0" name="正方形/長方形 49"/>
          <p:cNvSpPr/>
          <p:nvPr/>
        </p:nvSpPr>
        <p:spPr>
          <a:xfrm>
            <a:off x="5076306" y="1788797"/>
            <a:ext cx="4580773" cy="43667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Yoti</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and Post Office </a:t>
            </a:r>
            <a:r>
              <a:rPr kumimoji="1" lang="en-US" altLang="ja-JP" sz="800" b="0" i="0" u="none" strike="noStrike" kern="1200" cap="none" spc="0" normalizeH="0" baseline="0" noProof="0" dirty="0" err="1" smtClean="0">
                <a:ln>
                  <a:noFill/>
                </a:ln>
                <a:solidFill>
                  <a:srgbClr val="000000"/>
                </a:solidFill>
                <a:effectLst/>
                <a:uLnTx/>
                <a:uFillTx/>
                <a:latin typeface="Arial"/>
                <a:ea typeface="Meiryo UI"/>
                <a:cs typeface="+mn-cs"/>
              </a:rPr>
              <a:t>EasyID</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2022</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年</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11</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月</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2</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日）</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HooYu</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2022</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年</a:t>
            </a:r>
            <a:r>
              <a:rPr lang="en-US" altLang="ja-JP" sz="800" dirty="0">
                <a:solidFill>
                  <a:srgbClr val="000000"/>
                </a:solidFill>
                <a:latin typeface="Arial"/>
                <a:ea typeface="Meiryo UI"/>
              </a:rPr>
              <a:t>6</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月</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6</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日）</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TrustID</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2022</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年</a:t>
            </a:r>
            <a:r>
              <a:rPr lang="en-US" altLang="ja-JP" sz="800" dirty="0">
                <a:solidFill>
                  <a:srgbClr val="000000"/>
                </a:solidFill>
                <a:latin typeface="Arial"/>
                <a:ea typeface="Meiryo UI"/>
              </a:rPr>
              <a:t>6</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月</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13</a:t>
            </a: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日）</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nl-NL" altLang="ja-JP" sz="800" b="0" i="0" u="none" strike="noStrike" kern="1200" cap="none" spc="0" normalizeH="0" baseline="0" noProof="0" dirty="0">
                <a:ln>
                  <a:noFill/>
                </a:ln>
                <a:solidFill>
                  <a:srgbClr val="000000"/>
                </a:solidFill>
                <a:effectLst/>
                <a:uLnTx/>
                <a:uFillTx/>
                <a:latin typeface="Arial"/>
                <a:ea typeface="Meiryo UI"/>
                <a:cs typeface="+mn-cs"/>
              </a:rPr>
              <a:t>Digital Identity Net UK </a:t>
            </a:r>
            <a:r>
              <a:rPr kumimoji="1" lang="nl-NL"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3</a:t>
            </a:r>
            <a:r>
              <a:rPr lang="ja-JP" altLang="en-US" sz="800" dirty="0" smtClean="0">
                <a:solidFill>
                  <a:srgbClr val="000000"/>
                </a:solidFill>
              </a:rPr>
              <a:t>日</a:t>
            </a:r>
            <a:r>
              <a:rPr lang="ja-JP" altLang="en-US" sz="800" dirty="0">
                <a:solidFill>
                  <a:srgbClr val="000000"/>
                </a:solidFill>
              </a:rPr>
              <a:t>）</a:t>
            </a:r>
            <a:endParaRPr kumimoji="1" lang="nl-NL"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Paycasso</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Verify Ltd trading as </a:t>
            </a:r>
            <a:r>
              <a:rPr kumimoji="1" lang="en-US" altLang="ja-JP" sz="800" b="0" i="0" u="none" strike="noStrike" kern="1200" cap="none" spc="0" normalizeH="0" baseline="0" noProof="0" dirty="0" err="1" smtClean="0">
                <a:ln>
                  <a:noFill/>
                </a:ln>
                <a:solidFill>
                  <a:srgbClr val="000000"/>
                </a:solidFill>
                <a:effectLst/>
                <a:uLnTx/>
                <a:uFillTx/>
                <a:latin typeface="Arial"/>
                <a:ea typeface="Meiryo UI"/>
                <a:cs typeface="+mn-cs"/>
              </a:rPr>
              <a:t>Xydus</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a:solidFill>
                  <a:srgbClr val="000000"/>
                </a:solidFill>
              </a:rPr>
              <a:t>6</a:t>
            </a:r>
            <a:r>
              <a:rPr lang="ja-JP" altLang="en-US" sz="800" dirty="0" smtClean="0">
                <a:solidFill>
                  <a:srgbClr val="000000"/>
                </a:solidFill>
              </a:rPr>
              <a:t>月</a:t>
            </a:r>
            <a:r>
              <a:rPr lang="en-US" altLang="ja-JP" sz="800" dirty="0" smtClean="0">
                <a:solidFill>
                  <a:srgbClr val="000000"/>
                </a:solidFill>
              </a:rPr>
              <a:t>27</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Sterling (EMEA)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7</a:t>
            </a:r>
            <a:r>
              <a:rPr lang="ja-JP" altLang="en-US" sz="800" dirty="0" smtClean="0">
                <a:solidFill>
                  <a:srgbClr val="000000"/>
                </a:solidFill>
              </a:rPr>
              <a:t>月</a:t>
            </a:r>
            <a:r>
              <a:rPr lang="en-US" altLang="ja-JP" sz="800" dirty="0" smtClean="0">
                <a:solidFill>
                  <a:srgbClr val="000000"/>
                </a:solidFill>
              </a:rPr>
              <a:t>5</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T4 Communications UK Ltd T/A </a:t>
            </a:r>
            <a:r>
              <a:rPr kumimoji="1" lang="en-US" altLang="ja-JP" sz="800" b="0" i="0" u="none" strike="noStrike" kern="1200" cap="none" spc="0" normalizeH="0" baseline="0" noProof="0" dirty="0" err="1" smtClean="0">
                <a:ln>
                  <a:noFill/>
                </a:ln>
                <a:solidFill>
                  <a:srgbClr val="000000"/>
                </a:solidFill>
                <a:effectLst/>
                <a:uLnTx/>
                <a:uFillTx/>
                <a:latin typeface="Arial"/>
                <a:ea typeface="Meiryo UI"/>
                <a:cs typeface="+mn-cs"/>
              </a:rPr>
              <a:t>Rightcheck</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7</a:t>
            </a:r>
            <a:r>
              <a:rPr lang="ja-JP" altLang="en-US" sz="800" dirty="0" smtClean="0">
                <a:solidFill>
                  <a:srgbClr val="000000"/>
                </a:solidFill>
              </a:rPr>
              <a:t>月</a:t>
            </a:r>
            <a:r>
              <a:rPr lang="en-US" altLang="ja-JP" sz="800" dirty="0" smtClean="0">
                <a:solidFill>
                  <a:srgbClr val="000000"/>
                </a:solidFill>
              </a:rPr>
              <a:t>7</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Deloitte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LLP</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7</a:t>
            </a:r>
            <a:r>
              <a:rPr lang="ja-JP" altLang="en-US" sz="800" dirty="0" smtClean="0">
                <a:solidFill>
                  <a:srgbClr val="000000"/>
                </a:solidFill>
              </a:rPr>
              <a:t>月</a:t>
            </a:r>
            <a:r>
              <a:rPr lang="en-US" altLang="ja-JP" sz="800" dirty="0" smtClean="0">
                <a:solidFill>
                  <a:srgbClr val="000000"/>
                </a:solidFill>
              </a:rPr>
              <a:t>22</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Credas</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Technologies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Ltd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9</a:t>
            </a:r>
            <a:r>
              <a:rPr lang="ja-JP" altLang="en-US" sz="800" dirty="0" smtClean="0">
                <a:solidFill>
                  <a:srgbClr val="000000"/>
                </a:solidFill>
              </a:rPr>
              <a:t>月</a:t>
            </a:r>
            <a:r>
              <a:rPr lang="en-US" altLang="ja-JP" sz="800" dirty="0" smtClean="0">
                <a:solidFill>
                  <a:srgbClr val="000000"/>
                </a:solidFill>
              </a:rPr>
              <a:t>7</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Amiqus</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Resolution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Ltd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8</a:t>
            </a:r>
            <a:r>
              <a:rPr lang="ja-JP" altLang="en-US" sz="800" dirty="0" smtClean="0">
                <a:solidFill>
                  <a:srgbClr val="000000"/>
                </a:solidFill>
              </a:rPr>
              <a:t>月</a:t>
            </a:r>
            <a:r>
              <a:rPr lang="en-US" altLang="ja-JP" sz="800" dirty="0" smtClean="0">
                <a:solidFill>
                  <a:srgbClr val="000000"/>
                </a:solidFill>
              </a:rPr>
              <a:t>11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Digidentity</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B.V</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8</a:t>
            </a:r>
            <a:r>
              <a:rPr lang="ja-JP" altLang="en-US" sz="800" dirty="0" smtClean="0">
                <a:solidFill>
                  <a:srgbClr val="000000"/>
                </a:solidFill>
              </a:rPr>
              <a:t>月</a:t>
            </a:r>
            <a:r>
              <a:rPr lang="en-US" altLang="ja-JP" sz="800" dirty="0" smtClean="0">
                <a:solidFill>
                  <a:srgbClr val="000000"/>
                </a:solidFill>
              </a:rPr>
              <a:t>31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CDD Services Ltd T/A </a:t>
            </a: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Spotlite</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Business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Services</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9</a:t>
            </a:r>
            <a:r>
              <a:rPr lang="ja-JP" altLang="en-US" sz="800" dirty="0" smtClean="0">
                <a:solidFill>
                  <a:srgbClr val="000000"/>
                </a:solidFill>
              </a:rPr>
              <a:t>月</a:t>
            </a:r>
            <a:r>
              <a:rPr lang="en-US" altLang="ja-JP" sz="800" dirty="0" smtClean="0">
                <a:solidFill>
                  <a:srgbClr val="000000"/>
                </a:solidFill>
              </a:rPr>
              <a:t>21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OCR Labs Global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9</a:t>
            </a:r>
            <a:r>
              <a:rPr lang="ja-JP" altLang="en-US" sz="800" dirty="0" smtClean="0">
                <a:solidFill>
                  <a:srgbClr val="000000"/>
                </a:solidFill>
              </a:rPr>
              <a:t>月</a:t>
            </a:r>
            <a:r>
              <a:rPr lang="en-US" altLang="ja-JP" sz="800" dirty="0" smtClean="0">
                <a:solidFill>
                  <a:srgbClr val="000000"/>
                </a:solidFill>
              </a:rPr>
              <a:t>22</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uComply</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9</a:t>
            </a:r>
            <a:r>
              <a:rPr lang="ja-JP" altLang="en-US" sz="800" dirty="0" smtClean="0">
                <a:solidFill>
                  <a:srgbClr val="000000"/>
                </a:solidFill>
              </a:rPr>
              <a:t>月</a:t>
            </a:r>
            <a:r>
              <a:rPr lang="en-US" altLang="ja-JP" sz="800" dirty="0" smtClean="0">
                <a:solidFill>
                  <a:srgbClr val="000000"/>
                </a:solidFill>
              </a:rPr>
              <a:t>26</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GB Group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PLC</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10</a:t>
            </a:r>
            <a:r>
              <a:rPr lang="ja-JP" altLang="en-US" sz="800" dirty="0" smtClean="0">
                <a:solidFill>
                  <a:srgbClr val="000000"/>
                </a:solidFill>
              </a:rPr>
              <a:t>月</a:t>
            </a:r>
            <a:r>
              <a:rPr lang="en-US" altLang="ja-JP" sz="800" dirty="0" smtClean="0">
                <a:solidFill>
                  <a:srgbClr val="000000"/>
                </a:solidFill>
              </a:rPr>
              <a:t>20</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Marston Holdings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Ltd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9</a:t>
            </a:r>
            <a:r>
              <a:rPr lang="ja-JP" altLang="en-US" sz="800" dirty="0" smtClean="0">
                <a:solidFill>
                  <a:srgbClr val="000000"/>
                </a:solidFill>
              </a:rPr>
              <a:t>月</a:t>
            </a:r>
            <a:r>
              <a:rPr lang="en-US" altLang="ja-JP" sz="800" dirty="0" smtClean="0">
                <a:solidFill>
                  <a:srgbClr val="000000"/>
                </a:solidFill>
              </a:rPr>
              <a:t>14</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Onfido</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9</a:t>
            </a:r>
            <a:r>
              <a:rPr lang="ja-JP" altLang="en-US" sz="800" dirty="0" smtClean="0">
                <a:solidFill>
                  <a:srgbClr val="000000"/>
                </a:solidFill>
              </a:rPr>
              <a:t>月</a:t>
            </a:r>
            <a:r>
              <a:rPr lang="en-US" altLang="ja-JP" sz="800" dirty="0" smtClean="0">
                <a:solidFill>
                  <a:srgbClr val="000000"/>
                </a:solidFill>
              </a:rPr>
              <a:t>29</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 Pal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10</a:t>
            </a:r>
            <a:r>
              <a:rPr lang="ja-JP" altLang="en-US" sz="800" dirty="0" smtClean="0">
                <a:solidFill>
                  <a:srgbClr val="000000"/>
                </a:solidFill>
              </a:rPr>
              <a:t>月</a:t>
            </a:r>
            <a:r>
              <a:rPr lang="en-US" altLang="ja-JP" sz="800" dirty="0" smtClean="0">
                <a:solidFill>
                  <a:srgbClr val="000000"/>
                </a:solidFill>
              </a:rPr>
              <a:t>20</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Northrow</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10</a:t>
            </a:r>
            <a:r>
              <a:rPr lang="ja-JP" altLang="en-US" sz="800" dirty="0" smtClean="0">
                <a:solidFill>
                  <a:srgbClr val="000000"/>
                </a:solidFill>
              </a:rPr>
              <a:t>月</a:t>
            </a:r>
            <a:r>
              <a:rPr lang="en-US" altLang="ja-JP" sz="800" dirty="0" smtClean="0">
                <a:solidFill>
                  <a:srgbClr val="000000"/>
                </a:solidFill>
              </a:rPr>
              <a:t>21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Atlantic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Data</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10</a:t>
            </a:r>
            <a:r>
              <a:rPr lang="ja-JP" altLang="en-US" sz="800" dirty="0" smtClean="0">
                <a:solidFill>
                  <a:srgbClr val="000000"/>
                </a:solidFill>
              </a:rPr>
              <a:t>月</a:t>
            </a:r>
            <a:r>
              <a:rPr lang="en-US" altLang="ja-JP" sz="800" dirty="0" smtClean="0">
                <a:solidFill>
                  <a:srgbClr val="000000"/>
                </a:solidFill>
              </a:rPr>
              <a:t>21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Checkback</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International Group incorporating Vetting Solutions Centre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Ltd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10</a:t>
            </a:r>
            <a:r>
              <a:rPr lang="ja-JP" altLang="en-US" sz="800" dirty="0" smtClean="0">
                <a:solidFill>
                  <a:srgbClr val="000000"/>
                </a:solidFill>
              </a:rPr>
              <a:t>月</a:t>
            </a:r>
            <a:r>
              <a:rPr lang="en-US" altLang="ja-JP" sz="800" dirty="0" smtClean="0">
                <a:solidFill>
                  <a:srgbClr val="000000"/>
                </a:solidFill>
              </a:rPr>
              <a:t>27</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Datachecker</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11</a:t>
            </a:r>
            <a:r>
              <a:rPr lang="ja-JP" altLang="en-US" sz="800" dirty="0" smtClean="0">
                <a:solidFill>
                  <a:srgbClr val="000000"/>
                </a:solidFill>
              </a:rPr>
              <a:t>月</a:t>
            </a:r>
            <a:r>
              <a:rPr lang="en-US" altLang="ja-JP" sz="800" dirty="0" smtClean="0">
                <a:solidFill>
                  <a:srgbClr val="000000"/>
                </a:solidFill>
              </a:rPr>
              <a:t>16</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Thirdfort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11</a:t>
            </a:r>
            <a:r>
              <a:rPr lang="ja-JP" altLang="en-US" sz="800" dirty="0" smtClean="0">
                <a:solidFill>
                  <a:srgbClr val="000000"/>
                </a:solidFill>
              </a:rPr>
              <a:t>月</a:t>
            </a:r>
            <a:r>
              <a:rPr lang="en-US" altLang="ja-JP" sz="800" dirty="0" smtClean="0">
                <a:solidFill>
                  <a:srgbClr val="000000"/>
                </a:solidFill>
              </a:rPr>
              <a:t>22</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Experian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11</a:t>
            </a:r>
            <a:r>
              <a:rPr lang="ja-JP" altLang="en-US" sz="800" dirty="0" smtClean="0">
                <a:solidFill>
                  <a:srgbClr val="000000"/>
                </a:solidFill>
              </a:rPr>
              <a:t>月</a:t>
            </a:r>
            <a:r>
              <a:rPr lang="en-US" altLang="ja-JP" sz="800" dirty="0" smtClean="0">
                <a:solidFill>
                  <a:srgbClr val="000000"/>
                </a:solidFill>
              </a:rPr>
              <a:t>30</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Nuggets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Ltd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2</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smtClean="0">
                <a:ln>
                  <a:noFill/>
                </a:ln>
                <a:solidFill>
                  <a:srgbClr val="000000"/>
                </a:solidFill>
                <a:effectLst/>
                <a:uLnTx/>
                <a:uFillTx/>
                <a:latin typeface="Arial"/>
                <a:ea typeface="Meiryo UI"/>
                <a:cs typeface="+mn-cs"/>
              </a:rPr>
              <a:t>Konfir</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13</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Persona Identities </a:t>
            </a:r>
            <a:r>
              <a:rPr kumimoji="1" lang="en-US" altLang="ja-JP" sz="800" b="0" i="0" u="none" strike="noStrike" kern="1200" cap="none" spc="0" normalizeH="0" baseline="0" noProof="0" dirty="0" err="1" smtClean="0">
                <a:ln>
                  <a:noFill/>
                </a:ln>
                <a:solidFill>
                  <a:srgbClr val="000000"/>
                </a:solidFill>
                <a:effectLst/>
                <a:uLnTx/>
                <a:uFillTx/>
                <a:latin typeface="Arial"/>
                <a:ea typeface="Meiryo UI"/>
                <a:cs typeface="+mn-cs"/>
              </a:rPr>
              <a:t>Inc</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13</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Virtual Signature ID Validate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Ltd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7</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Mastercard</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UK Management Services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13</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Target Professional Services (UK)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21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mypensionID</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21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Veridas</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Digital Authentication Solutions, S.L</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a:t>
            </a:r>
            <a:r>
              <a:rPr lang="ja-JP" altLang="en-US" sz="800" dirty="0">
                <a:solidFill>
                  <a:srgbClr val="000000"/>
                </a:solidFill>
              </a:rPr>
              <a:t> （</a:t>
            </a:r>
            <a:r>
              <a:rPr lang="en-US" altLang="ja-JP" sz="800" dirty="0" smtClean="0">
                <a:solidFill>
                  <a:srgbClr val="000000"/>
                </a:solidFill>
              </a:rPr>
              <a:t>2022</a:t>
            </a:r>
            <a:r>
              <a:rPr lang="ja-JP" altLang="en-US" sz="800" dirty="0" smtClean="0">
                <a:solidFill>
                  <a:srgbClr val="000000"/>
                </a:solidFill>
              </a:rPr>
              <a:t>年</a:t>
            </a:r>
            <a:r>
              <a:rPr lang="en-US" altLang="ja-JP" sz="800" dirty="0" smtClean="0">
                <a:solidFill>
                  <a:srgbClr val="000000"/>
                </a:solidFill>
              </a:rPr>
              <a:t>12</a:t>
            </a:r>
            <a:r>
              <a:rPr lang="ja-JP" altLang="en-US" sz="800" dirty="0" smtClean="0">
                <a:solidFill>
                  <a:srgbClr val="000000"/>
                </a:solidFill>
              </a:rPr>
              <a:t>月</a:t>
            </a:r>
            <a:r>
              <a:rPr lang="en-US" altLang="ja-JP" sz="800" dirty="0" smtClean="0">
                <a:solidFill>
                  <a:srgbClr val="000000"/>
                </a:solidFill>
              </a:rPr>
              <a:t>21</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Due Diligence Checking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Limited</a:t>
            </a:r>
            <a:r>
              <a:rPr lang="ja-JP" altLang="en-US" sz="800" dirty="0">
                <a:solidFill>
                  <a:srgbClr val="000000"/>
                </a:solidFill>
              </a:rPr>
              <a:t> （</a:t>
            </a:r>
            <a:r>
              <a:rPr lang="en-US" altLang="ja-JP" sz="800" dirty="0" smtClean="0">
                <a:solidFill>
                  <a:srgbClr val="000000"/>
                </a:solidFill>
              </a:rPr>
              <a:t>2023</a:t>
            </a:r>
            <a:r>
              <a:rPr lang="ja-JP" altLang="en-US" sz="800" dirty="0" smtClean="0">
                <a:solidFill>
                  <a:srgbClr val="000000"/>
                </a:solidFill>
              </a:rPr>
              <a:t>年</a:t>
            </a:r>
            <a:r>
              <a:rPr lang="en-US" altLang="ja-JP" sz="800" dirty="0" smtClean="0">
                <a:solidFill>
                  <a:srgbClr val="000000"/>
                </a:solidFill>
              </a:rPr>
              <a:t>1</a:t>
            </a:r>
            <a:r>
              <a:rPr lang="ja-JP" altLang="en-US" sz="800" dirty="0" smtClean="0">
                <a:solidFill>
                  <a:srgbClr val="000000"/>
                </a:solidFill>
              </a:rPr>
              <a:t>月</a:t>
            </a:r>
            <a:r>
              <a:rPr lang="en-US" altLang="ja-JP" sz="800" dirty="0" smtClean="0">
                <a:solidFill>
                  <a:srgbClr val="000000"/>
                </a:solidFill>
              </a:rPr>
              <a:t>9</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err="1" smtClean="0">
                <a:ln>
                  <a:noFill/>
                </a:ln>
                <a:solidFill>
                  <a:srgbClr val="000000"/>
                </a:solidFill>
                <a:effectLst/>
                <a:uLnTx/>
                <a:uFillTx/>
                <a:latin typeface="Arial"/>
                <a:ea typeface="Meiryo UI"/>
                <a:cs typeface="+mn-cs"/>
              </a:rPr>
              <a:t>iPassport</a:t>
            </a:r>
            <a:r>
              <a:rPr lang="ja-JP" altLang="en-US" sz="800" dirty="0">
                <a:solidFill>
                  <a:srgbClr val="000000"/>
                </a:solidFill>
              </a:rPr>
              <a:t> （</a:t>
            </a:r>
            <a:r>
              <a:rPr lang="en-US" altLang="ja-JP" sz="800" dirty="0" smtClean="0">
                <a:solidFill>
                  <a:srgbClr val="000000"/>
                </a:solidFill>
              </a:rPr>
              <a:t>2023</a:t>
            </a:r>
            <a:r>
              <a:rPr lang="ja-JP" altLang="en-US" sz="800" dirty="0" smtClean="0">
                <a:solidFill>
                  <a:srgbClr val="000000"/>
                </a:solidFill>
              </a:rPr>
              <a:t>年</a:t>
            </a:r>
            <a:r>
              <a:rPr lang="en-US" altLang="ja-JP" sz="800" dirty="0" smtClean="0">
                <a:solidFill>
                  <a:srgbClr val="000000"/>
                </a:solidFill>
              </a:rPr>
              <a:t>1</a:t>
            </a:r>
            <a:r>
              <a:rPr lang="ja-JP" altLang="en-US" sz="800" dirty="0" smtClean="0">
                <a:solidFill>
                  <a:srgbClr val="000000"/>
                </a:solidFill>
              </a:rPr>
              <a:t>月</a:t>
            </a:r>
            <a:r>
              <a:rPr lang="en-US" altLang="ja-JP" sz="800" dirty="0" smtClean="0">
                <a:solidFill>
                  <a:srgbClr val="000000"/>
                </a:solidFill>
              </a:rPr>
              <a:t>18</a:t>
            </a:r>
            <a:r>
              <a:rPr lang="ja-JP" altLang="en-US" sz="800" dirty="0" smtClean="0">
                <a:solidFill>
                  <a:srgbClr val="000000"/>
                </a:solidFill>
              </a:rPr>
              <a:t>日</a:t>
            </a:r>
            <a:r>
              <a:rPr lang="ja-JP" altLang="en-US" sz="800" dirty="0">
                <a:solidFill>
                  <a:srgbClr val="000000"/>
                </a:solidFill>
              </a:rPr>
              <a:t>）</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1450" lvl="0" indent="-171450">
              <a:buFont typeface="Arial" panose="020B0604020202020204" pitchFamily="34" charset="0"/>
              <a:buChar char="•"/>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PPAC Solutions </a:t>
            </a:r>
            <a:r>
              <a:rPr kumimoji="1" lang="en-US" altLang="ja-JP" sz="800" b="0" i="0" u="none" strike="noStrike" kern="1200" cap="none" spc="0" normalizeH="0" baseline="0" noProof="0" dirty="0" smtClean="0">
                <a:ln>
                  <a:noFill/>
                </a:ln>
                <a:solidFill>
                  <a:srgbClr val="000000"/>
                </a:solidFill>
                <a:effectLst/>
                <a:uLnTx/>
                <a:uFillTx/>
                <a:latin typeface="Arial"/>
                <a:ea typeface="Meiryo UI"/>
                <a:cs typeface="+mn-cs"/>
              </a:rPr>
              <a:t>LTD</a:t>
            </a:r>
            <a:r>
              <a:rPr lang="ja-JP" altLang="en-US" sz="800" dirty="0">
                <a:solidFill>
                  <a:srgbClr val="000000"/>
                </a:solidFill>
              </a:rPr>
              <a:t> （</a:t>
            </a:r>
            <a:r>
              <a:rPr lang="en-US" altLang="ja-JP" sz="800" dirty="0" smtClean="0">
                <a:solidFill>
                  <a:srgbClr val="000000"/>
                </a:solidFill>
              </a:rPr>
              <a:t>2023</a:t>
            </a:r>
            <a:r>
              <a:rPr lang="ja-JP" altLang="en-US" sz="800" dirty="0" smtClean="0">
                <a:solidFill>
                  <a:srgbClr val="000000"/>
                </a:solidFill>
              </a:rPr>
              <a:t>年</a:t>
            </a:r>
            <a:r>
              <a:rPr lang="en-US" altLang="ja-JP" sz="800" dirty="0" smtClean="0">
                <a:solidFill>
                  <a:srgbClr val="000000"/>
                </a:solidFill>
              </a:rPr>
              <a:t>2</a:t>
            </a:r>
            <a:r>
              <a:rPr lang="ja-JP" altLang="en-US" sz="800" dirty="0" smtClean="0">
                <a:solidFill>
                  <a:srgbClr val="000000"/>
                </a:solidFill>
              </a:rPr>
              <a:t>月</a:t>
            </a:r>
            <a:r>
              <a:rPr lang="en-US" altLang="ja-JP" sz="800" dirty="0" smtClean="0">
                <a:solidFill>
                  <a:srgbClr val="000000"/>
                </a:solidFill>
              </a:rPr>
              <a:t>6</a:t>
            </a:r>
            <a:r>
              <a:rPr lang="ja-JP" altLang="en-US" sz="800" dirty="0" smtClean="0">
                <a:solidFill>
                  <a:srgbClr val="000000"/>
                </a:solidFill>
              </a:rPr>
              <a:t>日）</a:t>
            </a:r>
            <a:endParaRPr lang="en-US" altLang="ja-JP" sz="800" dirty="0" smtClean="0">
              <a:solidFill>
                <a:srgbClr val="000000"/>
              </a:solidFill>
            </a:endParaRPr>
          </a:p>
          <a:p>
            <a:pPr marL="171450" lvl="0" indent="-171450">
              <a:buFont typeface="Arial" panose="020B0604020202020204" pitchFamily="34" charset="0"/>
              <a:buChar char="•"/>
              <a:defRPr/>
            </a:pPr>
            <a:r>
              <a:rPr lang="en-US" altLang="ja-JP" sz="800" dirty="0" err="1">
                <a:solidFill>
                  <a:srgbClr val="000000"/>
                </a:solidFill>
              </a:rPr>
              <a:t>Fragomen</a:t>
            </a:r>
            <a:r>
              <a:rPr lang="en-US" altLang="ja-JP" sz="800" dirty="0">
                <a:solidFill>
                  <a:srgbClr val="000000"/>
                </a:solidFill>
              </a:rPr>
              <a:t> LLP /</a:t>
            </a:r>
            <a:r>
              <a:rPr lang="en-US" altLang="ja-JP" sz="800" dirty="0" smtClean="0">
                <a:solidFill>
                  <a:srgbClr val="000000"/>
                </a:solidFill>
              </a:rPr>
              <a:t>DISC</a:t>
            </a:r>
            <a:r>
              <a:rPr lang="ja-JP" altLang="en-US" sz="800" dirty="0" smtClean="0">
                <a:solidFill>
                  <a:srgbClr val="000000"/>
                </a:solidFill>
              </a:rPr>
              <a:t>（</a:t>
            </a:r>
            <a:r>
              <a:rPr lang="en-US" altLang="ja-JP" sz="800" dirty="0" smtClean="0">
                <a:solidFill>
                  <a:srgbClr val="000000"/>
                </a:solidFill>
              </a:rPr>
              <a:t>2023</a:t>
            </a:r>
            <a:r>
              <a:rPr lang="ja-JP" altLang="en-US" sz="800" dirty="0" smtClean="0">
                <a:solidFill>
                  <a:srgbClr val="000000"/>
                </a:solidFill>
              </a:rPr>
              <a:t>年</a:t>
            </a:r>
            <a:r>
              <a:rPr lang="en-US" altLang="ja-JP" sz="800" dirty="0" smtClean="0">
                <a:solidFill>
                  <a:srgbClr val="000000"/>
                </a:solidFill>
              </a:rPr>
              <a:t>3</a:t>
            </a:r>
            <a:r>
              <a:rPr lang="ja-JP" altLang="en-US" sz="800" dirty="0" smtClean="0">
                <a:solidFill>
                  <a:srgbClr val="000000"/>
                </a:solidFill>
              </a:rPr>
              <a:t>月</a:t>
            </a:r>
            <a:r>
              <a:rPr lang="en-US" altLang="ja-JP" sz="800" dirty="0" smtClean="0">
                <a:solidFill>
                  <a:srgbClr val="000000"/>
                </a:solidFill>
              </a:rPr>
              <a:t>14</a:t>
            </a:r>
            <a:r>
              <a:rPr lang="ja-JP" altLang="en-US" sz="800" dirty="0" smtClean="0">
                <a:solidFill>
                  <a:srgbClr val="000000"/>
                </a:solidFill>
              </a:rPr>
              <a:t>日）</a:t>
            </a:r>
            <a:endParaRPr lang="en-US" altLang="ja-JP" sz="800" dirty="0">
              <a:solidFill>
                <a:srgbClr val="000000"/>
              </a:solidFill>
            </a:endParaRPr>
          </a:p>
        </p:txBody>
      </p:sp>
      <p:sp>
        <p:nvSpPr>
          <p:cNvPr id="2" name="正方形/長方形 1"/>
          <p:cNvSpPr/>
          <p:nvPr/>
        </p:nvSpPr>
        <p:spPr>
          <a:xfrm>
            <a:off x="331490" y="6505023"/>
            <a:ext cx="4623098" cy="37770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出所</a:t>
            </a:r>
            <a:r>
              <a:rPr kumimoji="1" lang="ja-JP" altLang="en-US" sz="900" b="0" i="0" u="none" strike="noStrike" kern="1200" cap="none" spc="0" normalizeH="0" baseline="0" noProof="0" dirty="0" smtClean="0">
                <a:ln>
                  <a:noFill/>
                </a:ln>
                <a:solidFill>
                  <a:srgbClr val="000000"/>
                </a:solidFill>
                <a:effectLst/>
                <a:uLnTx/>
                <a:uFillTx/>
                <a:latin typeface="Arial"/>
                <a:ea typeface="Meiryo UI"/>
                <a:cs typeface="+mn-cs"/>
              </a:rPr>
              <a:t>）</a:t>
            </a:r>
            <a:r>
              <a:rPr kumimoji="1" lang="en-US" altLang="ja-JP" sz="900" b="0" i="0" u="none" strike="noStrike" kern="1200" cap="none" spc="0" normalizeH="0" baseline="0" noProof="0" dirty="0" smtClean="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https://www.gov.uk/government/publications/uk-digital-identity-attributes-trust-framework-updated-version/trust-framework-certification</a:t>
            </a:r>
          </a:p>
        </p:txBody>
      </p:sp>
    </p:spTree>
    <p:extLst>
      <p:ext uri="{BB962C8B-B14F-4D97-AF65-F5344CB8AC3E}">
        <p14:creationId xmlns:p14="http://schemas.microsoft.com/office/powerpoint/2010/main" val="2570591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527457"/>
          </a:xfrm>
        </p:spPr>
        <p:txBody>
          <a:bodyPr>
            <a:noAutofit/>
          </a:bodyPr>
          <a:lstStyle/>
          <a:p>
            <a:r>
              <a:rPr lang="en-US" altLang="ja-JP" sz="1000" dirty="0">
                <a:solidFill>
                  <a:schemeClr val="accent2">
                    <a:lumMod val="90000"/>
                    <a:lumOff val="10000"/>
                  </a:schemeClr>
                </a:solidFill>
              </a:rPr>
              <a:t>3.2.1 </a:t>
            </a:r>
            <a:r>
              <a:rPr lang="ja-JP" altLang="en-US" sz="1000" dirty="0">
                <a:solidFill>
                  <a:schemeClr val="accent2">
                    <a:lumMod val="90000"/>
                    <a:lumOff val="10000"/>
                  </a:schemeClr>
                </a:solidFill>
              </a:rPr>
              <a:t>トラストフレームワークの策定状況</a:t>
            </a:r>
            <a:r>
              <a:rPr lang="en-US" altLang="ja-JP" sz="1000" dirty="0">
                <a:solidFill>
                  <a:schemeClr val="accent2">
                    <a:lumMod val="90000"/>
                    <a:lumOff val="10000"/>
                  </a:schemeClr>
                </a:solidFill>
              </a:rPr>
              <a:t/>
            </a:r>
            <a:br>
              <a:rPr lang="en-US" altLang="ja-JP" sz="1000" dirty="0">
                <a:solidFill>
                  <a:schemeClr val="accent2">
                    <a:lumMod val="90000"/>
                    <a:lumOff val="10000"/>
                  </a:schemeClr>
                </a:solidFill>
              </a:rPr>
            </a:br>
            <a:r>
              <a:rPr lang="ja-JP" altLang="en-US" sz="1800" dirty="0">
                <a:solidFill>
                  <a:schemeClr val="accent2">
                    <a:lumMod val="90000"/>
                    <a:lumOff val="10000"/>
                  </a:schemeClr>
                </a:solidFill>
              </a:rPr>
              <a:t>（補足）</a:t>
            </a:r>
            <a:r>
              <a:rPr lang="en-US" altLang="ja-JP" sz="1800" dirty="0">
                <a:solidFill>
                  <a:schemeClr val="accent2">
                    <a:lumMod val="90000"/>
                    <a:lumOff val="10000"/>
                  </a:schemeClr>
                </a:solidFill>
              </a:rPr>
              <a:t>NIST SP</a:t>
            </a:r>
            <a:r>
              <a:rPr lang="ja-JP" altLang="en-US" sz="1800" dirty="0">
                <a:solidFill>
                  <a:schemeClr val="accent2">
                    <a:lumMod val="90000"/>
                    <a:lumOff val="10000"/>
                  </a:schemeClr>
                </a:solidFill>
              </a:rPr>
              <a:t> </a:t>
            </a:r>
            <a:r>
              <a:rPr lang="en-US" altLang="ja-JP" sz="1800" dirty="0">
                <a:solidFill>
                  <a:schemeClr val="accent2">
                    <a:lumMod val="90000"/>
                    <a:lumOff val="10000"/>
                  </a:schemeClr>
                </a:solidFill>
              </a:rPr>
              <a:t>800-63</a:t>
            </a:r>
            <a:r>
              <a:rPr lang="ja-JP" altLang="en-US" sz="1800" dirty="0">
                <a:solidFill>
                  <a:schemeClr val="accent2">
                    <a:lumMod val="90000"/>
                    <a:lumOff val="10000"/>
                  </a:schemeClr>
                </a:solidFill>
              </a:rPr>
              <a:t>と</a:t>
            </a:r>
            <a:r>
              <a:rPr lang="en-US" altLang="ja-JP" sz="1800" dirty="0">
                <a:solidFill>
                  <a:schemeClr val="accent2">
                    <a:lumMod val="90000"/>
                    <a:lumOff val="10000"/>
                  </a:schemeClr>
                </a:solidFill>
              </a:rPr>
              <a:t>The UK DIATF</a:t>
            </a:r>
            <a:r>
              <a:rPr lang="ja-JP" altLang="en-US" sz="1800" dirty="0">
                <a:solidFill>
                  <a:schemeClr val="accent2">
                    <a:lumMod val="90000"/>
                    <a:lumOff val="10000"/>
                  </a:schemeClr>
                </a:solidFill>
              </a:rPr>
              <a:t>の比較</a:t>
            </a:r>
            <a:endParaRPr lang="en-US" altLang="ja-JP" sz="1800" dirty="0">
              <a:solidFill>
                <a:schemeClr val="accent2">
                  <a:lumMod val="90000"/>
                  <a:lumOff val="10000"/>
                </a:schemeClr>
              </a:solidFill>
            </a:endParaRPr>
          </a:p>
        </p:txBody>
      </p:sp>
      <p:sp>
        <p:nvSpPr>
          <p:cNvPr id="15" name="正方形/長方形 14"/>
          <p:cNvSpPr/>
          <p:nvPr/>
        </p:nvSpPr>
        <p:spPr>
          <a:xfrm>
            <a:off x="336893" y="942808"/>
            <a:ext cx="1364194" cy="1758624"/>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本人確認</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Proofing</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の厳密さ、強度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30682" y="691697"/>
            <a:ext cx="3369601"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NIST SP 800-63-3</a:t>
            </a:r>
          </a:p>
        </p:txBody>
      </p:sp>
      <p:sp>
        <p:nvSpPr>
          <p:cNvPr id="14" name="正方形/長方形 13"/>
          <p:cNvSpPr/>
          <p:nvPr/>
        </p:nvSpPr>
        <p:spPr>
          <a:xfrm>
            <a:off x="5196459" y="686652"/>
            <a:ext cx="4376730"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The UK DIATF</a:t>
            </a:r>
            <a:r>
              <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1</a:t>
            </a:r>
          </a:p>
        </p:txBody>
      </p:sp>
      <p:sp>
        <p:nvSpPr>
          <p:cNvPr id="17" name="正方形/長方形 16"/>
          <p:cNvSpPr/>
          <p:nvPr/>
        </p:nvSpPr>
        <p:spPr>
          <a:xfrm>
            <a:off x="336893" y="2767356"/>
            <a:ext cx="1362328" cy="1759976"/>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認証プロセス</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336893" y="4601490"/>
            <a:ext cx="1362328" cy="1365687"/>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フェレデーション</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情報の連携）</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をする際のデータのやり取りの強度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1730685" y="950080"/>
            <a:ext cx="3376242"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1735786" y="4601491"/>
            <a:ext cx="3364497" cy="276999"/>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Federation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FAL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a:xfrm>
            <a:off x="1735785" y="1265229"/>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正方形/長方形 29"/>
          <p:cNvSpPr/>
          <p:nvPr/>
        </p:nvSpPr>
        <p:spPr>
          <a:xfrm>
            <a:off x="1735785" y="1749331"/>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1735785" y="2233432"/>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2216695" y="1265229"/>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本人確認不要、</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自己申告での登録でよい</a:t>
            </a:r>
          </a:p>
        </p:txBody>
      </p:sp>
      <p:sp>
        <p:nvSpPr>
          <p:cNvPr id="33" name="正方形/長方形 32"/>
          <p:cNvSpPr/>
          <p:nvPr/>
        </p:nvSpPr>
        <p:spPr>
          <a:xfrm>
            <a:off x="2216696" y="1749331"/>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サービス内容ごとに識別に用いられる属性を</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リモートまたは対面で確認する必要あり</a:t>
            </a:r>
          </a:p>
        </p:txBody>
      </p:sp>
      <p:sp>
        <p:nvSpPr>
          <p:cNvPr id="34" name="正方形/長方形 33"/>
          <p:cNvSpPr/>
          <p:nvPr/>
        </p:nvSpPr>
        <p:spPr>
          <a:xfrm>
            <a:off x="2216695" y="2233432"/>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識別に用いられる属性を対面で確認するかつ検証担当者は有資格者である必要がある</a:t>
            </a:r>
          </a:p>
        </p:txBody>
      </p:sp>
      <p:sp>
        <p:nvSpPr>
          <p:cNvPr id="35" name="正方形/長方形 34"/>
          <p:cNvSpPr/>
          <p:nvPr/>
        </p:nvSpPr>
        <p:spPr>
          <a:xfrm>
            <a:off x="1733920" y="3094258"/>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6" name="正方形/長方形 35"/>
          <p:cNvSpPr/>
          <p:nvPr/>
        </p:nvSpPr>
        <p:spPr>
          <a:xfrm>
            <a:off x="1733920" y="3576795"/>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7" name="正方形/長方形 36"/>
          <p:cNvSpPr/>
          <p:nvPr/>
        </p:nvSpPr>
        <p:spPr>
          <a:xfrm>
            <a:off x="1733920" y="4059332"/>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正方形/長方形 37"/>
          <p:cNvSpPr/>
          <p:nvPr/>
        </p:nvSpPr>
        <p:spPr>
          <a:xfrm>
            <a:off x="2212963" y="3082146"/>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単要素認証</a:t>
            </a:r>
          </a:p>
        </p:txBody>
      </p:sp>
      <p:sp>
        <p:nvSpPr>
          <p:cNvPr id="39" name="正方形/長方形 38"/>
          <p:cNvSpPr/>
          <p:nvPr/>
        </p:nvSpPr>
        <p:spPr>
          <a:xfrm>
            <a:off x="2212964" y="3564865"/>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要素目の認証手段はソフトウェアベースのもので可）</a:t>
            </a:r>
          </a:p>
        </p:txBody>
      </p:sp>
      <p:sp>
        <p:nvSpPr>
          <p:cNvPr id="40" name="正方形/長方形 39"/>
          <p:cNvSpPr/>
          <p:nvPr/>
        </p:nvSpPr>
        <p:spPr>
          <a:xfrm>
            <a:off x="2212963" y="4047584"/>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要素認証が必要、かつ</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要素目の認証手段はハードウェアを用いたもの（ハードウェアトークン等）が必要</a:t>
            </a:r>
          </a:p>
        </p:txBody>
      </p:sp>
      <p:sp>
        <p:nvSpPr>
          <p:cNvPr id="41" name="正方形/長方形 40"/>
          <p:cNvSpPr/>
          <p:nvPr/>
        </p:nvSpPr>
        <p:spPr>
          <a:xfrm>
            <a:off x="1735786" y="4930745"/>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正方形/長方形 41"/>
          <p:cNvSpPr/>
          <p:nvPr/>
        </p:nvSpPr>
        <p:spPr>
          <a:xfrm>
            <a:off x="1733289" y="5293111"/>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3" name="正方形/長方形 42"/>
          <p:cNvSpPr/>
          <p:nvPr/>
        </p:nvSpPr>
        <p:spPr>
          <a:xfrm>
            <a:off x="1735786" y="5644427"/>
            <a:ext cx="461272" cy="32275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2222102" y="4930745"/>
            <a:ext cx="2878181"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認証結果データへの署名</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正方形/長方形 44"/>
          <p:cNvSpPr/>
          <p:nvPr/>
        </p:nvSpPr>
        <p:spPr>
          <a:xfrm>
            <a:off x="2219606" y="5293111"/>
            <a:ext cx="2880677"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署名に加え、データの送付対象のみが復号可能な暗号化の実施</a:t>
            </a:r>
          </a:p>
        </p:txBody>
      </p:sp>
      <p:sp>
        <p:nvSpPr>
          <p:cNvPr id="46" name="正方形/長方形 45"/>
          <p:cNvSpPr/>
          <p:nvPr/>
        </p:nvSpPr>
        <p:spPr>
          <a:xfrm>
            <a:off x="2222102" y="5644427"/>
            <a:ext cx="2878181" cy="32275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ユーザーごとの鍵と認証結果のデータを紐づけて送付し、送付先はユーザーの認証結果に紐づく</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8" name="正方形/長方形 47"/>
          <p:cNvSpPr/>
          <p:nvPr/>
        </p:nvSpPr>
        <p:spPr>
          <a:xfrm>
            <a:off x="5196458" y="943433"/>
            <a:ext cx="4376731"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‘verification’ check</a:t>
            </a:r>
          </a:p>
        </p:txBody>
      </p:sp>
      <p:sp>
        <p:nvSpPr>
          <p:cNvPr id="9" name="正方形/長方形 8"/>
          <p:cNvSpPr/>
          <p:nvPr/>
        </p:nvSpPr>
        <p:spPr>
          <a:xfrm>
            <a:off x="298845" y="6245101"/>
            <a:ext cx="10696815"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https://www.gov.uk/government/publications/authentication-credentials-for-online-government-services/giving-users-access-to-online-services#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choosing-an-authenticator</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3" name="正方形/長方形 7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74" name="正方形/長方形 7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76" name="正方形/長方形 75"/>
          <p:cNvSpPr/>
          <p:nvPr/>
        </p:nvSpPr>
        <p:spPr>
          <a:xfrm>
            <a:off x="5204025" y="2767356"/>
            <a:ext cx="4371210" cy="276999"/>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 The quality of authenticator</a:t>
            </a:r>
          </a:p>
        </p:txBody>
      </p:sp>
      <p:sp>
        <p:nvSpPr>
          <p:cNvPr id="5" name="正方形/長方形 4"/>
          <p:cNvSpPr/>
          <p:nvPr/>
        </p:nvSpPr>
        <p:spPr>
          <a:xfrm>
            <a:off x="1733919" y="2762070"/>
            <a:ext cx="3370096" cy="288000"/>
          </a:xfrm>
          <a:prstGeom prst="rect">
            <a:avLst/>
          </a:prstGeom>
          <a:solidFill>
            <a:schemeClr val="accent2">
              <a:lumMod val="75000"/>
              <a:lumOff val="25000"/>
            </a:schemeClr>
          </a:solid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Authenticator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a:xfrm>
            <a:off x="329325" y="6042765"/>
            <a:ext cx="9246207" cy="25014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COMMON CRITERIA</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FIDO</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NIST SP FIPS 140-2</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など</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ISO/IEC 19795-1:2006</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ISO/IEC 30107-1:2016</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など</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3" name="正方形/長方形 102"/>
          <p:cNvSpPr/>
          <p:nvPr/>
        </p:nvSpPr>
        <p:spPr>
          <a:xfrm>
            <a:off x="5204619" y="4601490"/>
            <a:ext cx="4368569" cy="1377238"/>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該当なし</a:t>
            </a:r>
          </a:p>
        </p:txBody>
      </p:sp>
      <p:sp>
        <p:nvSpPr>
          <p:cNvPr id="53" name="正方形/長方形 52"/>
          <p:cNvSpPr/>
          <p:nvPr/>
        </p:nvSpPr>
        <p:spPr>
          <a:xfrm>
            <a:off x="5196458" y="1300303"/>
            <a:ext cx="458775"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4" name="正方形/長方形 53"/>
          <p:cNvSpPr/>
          <p:nvPr/>
        </p:nvSpPr>
        <p:spPr>
          <a:xfrm>
            <a:off x="5196458" y="1667106"/>
            <a:ext cx="458775"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5" name="正方形/長方形 54"/>
          <p:cNvSpPr/>
          <p:nvPr/>
        </p:nvSpPr>
        <p:spPr>
          <a:xfrm>
            <a:off x="5196458" y="2378255"/>
            <a:ext cx="458776"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4</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6" name="正方形/長方形 55"/>
          <p:cNvSpPr/>
          <p:nvPr/>
        </p:nvSpPr>
        <p:spPr>
          <a:xfrm>
            <a:off x="5677367" y="1300303"/>
            <a:ext cx="3897868"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静的情報による知識ベース検証の実施</a:t>
            </a:r>
          </a:p>
        </p:txBody>
      </p:sp>
      <p:sp>
        <p:nvSpPr>
          <p:cNvPr id="57" name="正方形/長方形 56"/>
          <p:cNvSpPr/>
          <p:nvPr/>
        </p:nvSpPr>
        <p:spPr>
          <a:xfrm>
            <a:off x="5677368" y="1674250"/>
            <a:ext cx="3898163"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対面・リモートでの写真付きエビデンスとの照合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生体認証による確認の実施</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 / </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複数の動的情報による知識ベース認証の実施　のいずれかを実行する必要がある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8" name="正方形/長方形 57"/>
          <p:cNvSpPr/>
          <p:nvPr/>
        </p:nvSpPr>
        <p:spPr>
          <a:xfrm>
            <a:off x="5677367" y="2378255"/>
            <a:ext cx="3898165"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生体認証による確認の実施を実行する必要がある</a:t>
            </a:r>
          </a:p>
        </p:txBody>
      </p:sp>
      <p:sp>
        <p:nvSpPr>
          <p:cNvPr id="79" name="正方形/長方形 78"/>
          <p:cNvSpPr/>
          <p:nvPr/>
        </p:nvSpPr>
        <p:spPr>
          <a:xfrm>
            <a:off x="5201609" y="3086868"/>
            <a:ext cx="458775" cy="28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Low</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0" name="正方形/長方形 79"/>
          <p:cNvSpPr/>
          <p:nvPr/>
        </p:nvSpPr>
        <p:spPr>
          <a:xfrm>
            <a:off x="5201609" y="3410550"/>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Medium</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1" name="正方形/長方形 80"/>
          <p:cNvSpPr/>
          <p:nvPr/>
        </p:nvSpPr>
        <p:spPr>
          <a:xfrm>
            <a:off x="5201609" y="3908691"/>
            <a:ext cx="458776" cy="61438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High</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2" name="正方形/長方形 81"/>
          <p:cNvSpPr/>
          <p:nvPr/>
        </p:nvSpPr>
        <p:spPr>
          <a:xfrm>
            <a:off x="5682518" y="3086868"/>
            <a:ext cx="3890669" cy="28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パスワード・暗証番号・静的情報による知識ベース検証・発行方法不明のトークン・処理方法不明の生体認証</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3" name="正方形/長方形 82"/>
          <p:cNvSpPr/>
          <p:nvPr/>
        </p:nvSpPr>
        <p:spPr>
          <a:xfrm>
            <a:off x="5682520" y="3410550"/>
            <a:ext cx="3890668"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自動作成され、安全に保存されたパスワード・暗証番号</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動的情報に基づく知識ベース検証</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改竄・間違った人に発行されていないことがわかっているトークン</a:t>
            </a:r>
          </a:p>
        </p:txBody>
      </p:sp>
      <p:sp>
        <p:nvSpPr>
          <p:cNvPr id="84" name="正方形/長方形 83"/>
          <p:cNvSpPr/>
          <p:nvPr/>
        </p:nvSpPr>
        <p:spPr>
          <a:xfrm>
            <a:off x="5682518" y="3908691"/>
            <a:ext cx="3890669" cy="61438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アカウントを作成したユーザー以外に属さなかった認証器</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業界標準</a:t>
            </a:r>
            <a:r>
              <a:rPr kumimoji="1" lang="en-US" altLang="ja-JP" sz="900" b="0" i="0" u="none" strike="noStrike" kern="1200" cap="none" spc="0" normalizeH="0" baseline="3000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を満たすことを証明するために独立してテストされたトークン</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キャプチャに関して業界標準</a:t>
            </a:r>
            <a:r>
              <a:rPr kumimoji="1" lang="en-US" altLang="ja-JP" sz="900" b="0" i="0" u="none" strike="noStrike" kern="1200" cap="none" spc="0" normalizeH="0" baseline="30000" noProof="0" dirty="0">
                <a:ln>
                  <a:noFill/>
                </a:ln>
                <a:solidFill>
                  <a:srgbClr val="000000"/>
                </a:solidFill>
                <a:effectLst/>
                <a:uLnTx/>
                <a:uFillTx/>
                <a:latin typeface="Arial"/>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を満たすことを確認するために独立してテストされたプロセス・システムをもつ生体認証</a:t>
            </a:r>
          </a:p>
        </p:txBody>
      </p:sp>
      <p:sp>
        <p:nvSpPr>
          <p:cNvPr id="49" name="正方形/長方形 48"/>
          <p:cNvSpPr/>
          <p:nvPr/>
        </p:nvSpPr>
        <p:spPr>
          <a:xfrm>
            <a:off x="5196458" y="2027556"/>
            <a:ext cx="463577"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0" name="正方形/長方形 49"/>
          <p:cNvSpPr/>
          <p:nvPr/>
        </p:nvSpPr>
        <p:spPr>
          <a:xfrm>
            <a:off x="5677367" y="2027556"/>
            <a:ext cx="3895819"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対面・リモートでの写真付きエビデンスとの照合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生体認証による確認の実施</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のどちらかを実行する必要がある</a:t>
            </a:r>
          </a:p>
        </p:txBody>
      </p:sp>
    </p:spTree>
    <p:extLst>
      <p:ext uri="{BB962C8B-B14F-4D97-AF65-F5344CB8AC3E}">
        <p14:creationId xmlns:p14="http://schemas.microsoft.com/office/powerpoint/2010/main" val="41641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655990" cy="3060698"/>
          </a:xfrm>
        </p:spPr>
        <p:txBody>
          <a:bodyPr/>
          <a:lstStyle/>
          <a:p>
            <a:r>
              <a:rPr lang="en-US" altLang="ja-JP" sz="2800" b="1" dirty="0"/>
              <a:t>3.2 </a:t>
            </a:r>
            <a:r>
              <a:rPr lang="ja-JP" altLang="en-US" sz="2800" b="1" dirty="0"/>
              <a:t>詳細調査結果：トラストフレームワークの策定状況</a:t>
            </a:r>
          </a:p>
          <a:p>
            <a:r>
              <a:rPr lang="ja-JP" altLang="en-US" sz="2400" b="1" dirty="0"/>
              <a:t>　</a:t>
            </a:r>
            <a:r>
              <a:rPr lang="en-US" altLang="ja-JP" sz="2400" b="1" dirty="0"/>
              <a:t>3.2.2</a:t>
            </a:r>
            <a:r>
              <a:rPr lang="ja-JP" altLang="en-US" sz="2400" b="1" dirty="0"/>
              <a:t>北米（米国、カナダ）における調査結果</a:t>
            </a:r>
            <a:endParaRPr lang="en-US" altLang="ja-JP" sz="2400" b="1" dirty="0"/>
          </a:p>
          <a:p>
            <a:endParaRPr lang="en-US" altLang="ja-JP" sz="2400" b="1" dirty="0"/>
          </a:p>
        </p:txBody>
      </p:sp>
    </p:spTree>
    <p:extLst>
      <p:ext uri="{BB962C8B-B14F-4D97-AF65-F5344CB8AC3E}">
        <p14:creationId xmlns:p14="http://schemas.microsoft.com/office/powerpoint/2010/main" val="2095405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Identity Ecosystem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pic>
        <p:nvPicPr>
          <p:cNvPr id="12" name="図 11"/>
          <p:cNvPicPr>
            <a:picLocks noChangeAspect="1"/>
          </p:cNvPicPr>
          <p:nvPr/>
        </p:nvPicPr>
        <p:blipFill>
          <a:blip r:embed="rId2"/>
          <a:stretch>
            <a:fillRect/>
          </a:stretch>
        </p:blipFill>
        <p:spPr>
          <a:xfrm>
            <a:off x="2362200" y="3512584"/>
            <a:ext cx="1626026" cy="21039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テキスト プレースホルダー 2"/>
          <p:cNvSpPr>
            <a:spLocks noGrp="1"/>
          </p:cNvSpPr>
          <p:nvPr>
            <p:ph type="body" sz="quarter" idx="10"/>
          </p:nvPr>
        </p:nvSpPr>
        <p:spPr>
          <a:xfrm>
            <a:off x="331788" y="692151"/>
            <a:ext cx="9238642" cy="648970"/>
          </a:xfrm>
        </p:spPr>
        <p:txBody>
          <a:bodyPr/>
          <a:lstStyle/>
          <a:p>
            <a:pPr defTabSz="179388"/>
            <a:r>
              <a:rPr kumimoji="1" lang="en-US" altLang="ja-JP" sz="1600" b="1" dirty="0"/>
              <a:t>Identity </a:t>
            </a:r>
            <a:r>
              <a:rPr kumimoji="1" lang="en-US" altLang="ja-JP" sz="1600" b="1" dirty="0" smtClean="0"/>
              <a:t>Ecosystem</a:t>
            </a:r>
            <a:r>
              <a:rPr lang="en-US" altLang="ja-JP" sz="1600" b="1" baseline="30000" dirty="0" smtClean="0"/>
              <a:t>1</a:t>
            </a:r>
            <a:r>
              <a:rPr kumimoji="1" lang="ja-JP" altLang="en-US" sz="1600" b="1" dirty="0" smtClean="0"/>
              <a:t>は</a:t>
            </a:r>
            <a:r>
              <a:rPr kumimoji="1" lang="en-US" altLang="ja-JP" sz="1600" b="1" dirty="0"/>
              <a:t>2011</a:t>
            </a:r>
            <a:r>
              <a:rPr kumimoji="1" lang="ja-JP" altLang="en-US" sz="1600" b="1" dirty="0"/>
              <a:t>年に、ホワイトハウスが発表した「</a:t>
            </a:r>
            <a:r>
              <a:rPr lang="en-US" altLang="ja-JP" sz="1600" b="1" dirty="0"/>
              <a:t>NATIONAL STRATEGY FOR TRUSTED IDENTITIES IN CYBERSPACE</a:t>
            </a:r>
            <a:r>
              <a:rPr lang="ja-JP" altLang="en-US" sz="1600" b="1" dirty="0"/>
              <a:t>（</a:t>
            </a:r>
            <a:r>
              <a:rPr lang="en-US" altLang="ja-JP" sz="1600" b="1" dirty="0"/>
              <a:t>NSTIC</a:t>
            </a:r>
            <a:r>
              <a:rPr lang="ja-JP" altLang="en-US" sz="1600" b="1" dirty="0"/>
              <a:t>）」</a:t>
            </a:r>
            <a:r>
              <a:rPr lang="en-US" altLang="ja-JP" sz="1600" b="1" baseline="30000" dirty="0"/>
              <a:t>2</a:t>
            </a:r>
            <a:r>
              <a:rPr lang="ja-JP" altLang="en-US" sz="1600" b="1" dirty="0"/>
              <a:t>のビジョンを具体化したもの</a:t>
            </a:r>
            <a:r>
              <a:rPr lang="ja-JP" altLang="en-US" sz="1600" b="1" dirty="0" smtClean="0"/>
              <a:t>であり、</a:t>
            </a:r>
            <a:r>
              <a:rPr lang="ja-JP" altLang="en-US" sz="1600" b="1" dirty="0"/>
              <a:t>「匿名から完全認証、低価値から高価値までのトランザクションを安全にサポートするユーザー中心のテクノロジー、ポリシー、および既存の合意された標準」を規定している。その後、</a:t>
            </a:r>
            <a:r>
              <a:rPr lang="en-US" altLang="ja-JP" sz="1600" b="1" dirty="0"/>
              <a:t>2015</a:t>
            </a:r>
            <a:r>
              <a:rPr lang="ja-JP" altLang="en-US" sz="1600" b="1" dirty="0"/>
              <a:t>年に</a:t>
            </a:r>
            <a:r>
              <a:rPr lang="en-US" altLang="ja-JP" sz="1600" b="1" dirty="0"/>
              <a:t>NSTIC</a:t>
            </a:r>
            <a:r>
              <a:rPr lang="ja-JP" altLang="en-US" sz="1600" b="1" dirty="0"/>
              <a:t> </a:t>
            </a:r>
            <a:r>
              <a:rPr lang="en-US" altLang="ja-JP" sz="1600" b="1" dirty="0"/>
              <a:t>IDESG</a:t>
            </a:r>
            <a:r>
              <a:rPr lang="en-US" altLang="ja-JP" sz="1600" b="1" baseline="30000" dirty="0"/>
              <a:t>*1</a:t>
            </a:r>
            <a:r>
              <a:rPr lang="ja-JP" altLang="en-US" sz="1600" b="1" dirty="0"/>
              <a:t>によって</a:t>
            </a:r>
            <a:r>
              <a:rPr lang="en-US" altLang="ja-JP" sz="1600" b="1" u="sng" dirty="0">
                <a:solidFill>
                  <a:schemeClr val="accent2">
                    <a:lumMod val="75000"/>
                    <a:lumOff val="25000"/>
                  </a:schemeClr>
                </a:solidFill>
              </a:rPr>
              <a:t>Identity Ecosystem Framework</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IDEF</a:t>
            </a:r>
            <a:r>
              <a:rPr lang="ja-JP" altLang="en-US" sz="1600" b="1" u="sng" dirty="0">
                <a:solidFill>
                  <a:schemeClr val="accent2">
                    <a:lumMod val="75000"/>
                    <a:lumOff val="25000"/>
                  </a:schemeClr>
                </a:solidFill>
              </a:rPr>
              <a:t>）</a:t>
            </a:r>
            <a:r>
              <a:rPr lang="en-US" altLang="ja-JP" sz="1600" b="1" baseline="30000" dirty="0"/>
              <a:t>3</a:t>
            </a:r>
            <a:r>
              <a:rPr lang="ja-JP" altLang="en-US" sz="1600" b="1" dirty="0"/>
              <a:t>が策定された</a:t>
            </a:r>
            <a:endParaRPr lang="en-US" altLang="ja-JP" sz="1600" b="1" dirty="0"/>
          </a:p>
        </p:txBody>
      </p:sp>
      <p:sp>
        <p:nvSpPr>
          <p:cNvPr id="14" name="正方形/長方形 13"/>
          <p:cNvSpPr/>
          <p:nvPr/>
        </p:nvSpPr>
        <p:spPr>
          <a:xfrm>
            <a:off x="296770" y="6089012"/>
            <a:ext cx="924272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https://idefregistry.edufoundation.kantarainitiative.org/what-is-the-id-ecosystem/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https://obamawhitehouse.archives.gov/sites/default/files/rss_viewer/NSTICstrategy_041511.pdf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https://idesg.org/The-ID-Ecosystem/Identity-Ecosystem-Framework/Development-of-the-IDEF.html</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15" name="図 14"/>
          <p:cNvPicPr>
            <a:picLocks noChangeAspect="1"/>
          </p:cNvPicPr>
          <p:nvPr/>
        </p:nvPicPr>
        <p:blipFill>
          <a:blip r:embed="rId3"/>
          <a:stretch>
            <a:fillRect/>
          </a:stretch>
        </p:blipFill>
        <p:spPr>
          <a:xfrm>
            <a:off x="1056771" y="3273799"/>
            <a:ext cx="1699035" cy="2206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正方形/長方形 15"/>
          <p:cNvSpPr/>
          <p:nvPr/>
        </p:nvSpPr>
        <p:spPr>
          <a:xfrm>
            <a:off x="333226" y="2064051"/>
            <a:ext cx="4500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NATIONAL STRATEGY FOR TRUSTED IDENTITIES IN CYBERSPACE</a:t>
            </a:r>
            <a:endParaRPr kumimoji="1" lang="ja-JP" altLang="en-US"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正方形/長方形 16"/>
          <p:cNvSpPr/>
          <p:nvPr/>
        </p:nvSpPr>
        <p:spPr>
          <a:xfrm>
            <a:off x="5078227" y="2064051"/>
            <a:ext cx="4500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Identity</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Ecosystem</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8" name="正方形/長方形 17"/>
          <p:cNvSpPr/>
          <p:nvPr/>
        </p:nvSpPr>
        <p:spPr>
          <a:xfrm>
            <a:off x="333226" y="2422970"/>
            <a:ext cx="4500000" cy="699062"/>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NATIONAL STRATEGY FOR TRUSTED IDENTITIES IN CYBERSPACE</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NSTIC</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）」とは「個人、企業、その他の組織が機密性の高い取引をオンラインで行う際に、より大きな信頼とセキュリティを享受できる未来」をビジョンに掲げたホワイトハウスのイニチアチブである</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正方形/長方形 18"/>
          <p:cNvSpPr/>
          <p:nvPr/>
        </p:nvSpPr>
        <p:spPr>
          <a:xfrm>
            <a:off x="5070429" y="2390980"/>
            <a:ext cx="4500000" cy="731051"/>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Identity Ecosystem</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NSTIC</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」のビジョンである「</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個人、企業、その他の組織が機密性の高い取引をオンラインで行う際に、より大きな信頼とセキュリティを享受できる未来</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」が実現した姿として提唱されている概念である</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20" name="図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8962" y="3214621"/>
            <a:ext cx="2122934" cy="2122934"/>
          </a:xfrm>
          <a:prstGeom prst="rect">
            <a:avLst/>
          </a:prstGeom>
        </p:spPr>
      </p:pic>
      <p:sp>
        <p:nvSpPr>
          <p:cNvPr id="21" name="正方形/長方形 20"/>
          <p:cNvSpPr/>
          <p:nvPr/>
        </p:nvSpPr>
        <p:spPr>
          <a:xfrm>
            <a:off x="343302" y="5817300"/>
            <a:ext cx="9234925"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NSTIC IDESG</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 Ecosystem Steering Group</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）はアイデンティティエコシステムフレームワーク</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(IDEF)</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のポリシー、標準、認定プロセスの開発を管理することにより、この使命を達成するために作成された民間部門主導の組織である。現在は</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Kantara</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initiative</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に移管し、</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RIUP WG</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として存続している。</a:t>
            </a:r>
          </a:p>
        </p:txBody>
      </p:sp>
    </p:spTree>
    <p:extLst>
      <p:ext uri="{BB962C8B-B14F-4D97-AF65-F5344CB8AC3E}">
        <p14:creationId xmlns:p14="http://schemas.microsoft.com/office/powerpoint/2010/main" val="1204716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Identity Ecosystem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3" name="テキスト プレースホルダー 2"/>
          <p:cNvSpPr>
            <a:spLocks noGrp="1"/>
          </p:cNvSpPr>
          <p:nvPr>
            <p:ph type="body" sz="quarter" idx="10"/>
          </p:nvPr>
        </p:nvSpPr>
        <p:spPr>
          <a:xfrm>
            <a:off x="331788" y="692151"/>
            <a:ext cx="9238642" cy="648970"/>
          </a:xfrm>
        </p:spPr>
        <p:txBody>
          <a:bodyPr/>
          <a:lstStyle/>
          <a:p>
            <a:r>
              <a:rPr lang="en-US" altLang="ja-JP" sz="1600" b="1" dirty="0"/>
              <a:t>IDEF</a:t>
            </a:r>
            <a:r>
              <a:rPr lang="ja-JP" altLang="en-US" sz="1600" b="1" dirty="0"/>
              <a:t>は</a:t>
            </a:r>
            <a:r>
              <a:rPr lang="en-US" altLang="ja-JP" sz="1600" b="1" dirty="0"/>
              <a:t>Identity</a:t>
            </a:r>
            <a:r>
              <a:rPr lang="ja-JP" altLang="en-US" sz="1600" b="1" dirty="0"/>
              <a:t> </a:t>
            </a:r>
            <a:r>
              <a:rPr lang="en-US" altLang="ja-JP" sz="1600" b="1" dirty="0"/>
              <a:t>Ecosystem</a:t>
            </a:r>
            <a:r>
              <a:rPr lang="ja-JP" altLang="en-US" sz="1600" b="1" dirty="0"/>
              <a:t>を構築する相互運用性標準、リスクモデル、プライバシーと責任のポリシー、要件、および説明責任メカニズムの包括的なセットであり、</a:t>
            </a:r>
            <a:r>
              <a:rPr lang="en-US" altLang="ja-JP" sz="1600" b="1" dirty="0"/>
              <a:t>IDEF</a:t>
            </a:r>
            <a:r>
              <a:rPr lang="ja-JP" altLang="en-US" sz="1600" b="1" dirty="0"/>
              <a:t>は産業セクターごとに策定されているトラストフレームワークとは別に、各産業セクターを横断して満たすことが求められる</a:t>
            </a:r>
            <a:r>
              <a:rPr lang="en-US" altLang="ja-JP" sz="1600" b="1" dirty="0"/>
              <a:t>/</a:t>
            </a:r>
            <a:r>
              <a:rPr lang="ja-JP" altLang="en-US" sz="1600" b="1" dirty="0"/>
              <a:t>推奨される要件として</a:t>
            </a:r>
            <a:r>
              <a:rPr lang="en-US" altLang="ja-JP" sz="1600" b="1" dirty="0"/>
              <a:t> Baseline Functional Requirements </a:t>
            </a:r>
            <a:r>
              <a:rPr lang="ja-JP" altLang="en-US" sz="1600" b="1" dirty="0"/>
              <a:t>を規定している</a:t>
            </a:r>
            <a:r>
              <a:rPr lang="en-US" altLang="ja-JP" sz="1600" b="1" baseline="30000" dirty="0"/>
              <a:t>1,2</a:t>
            </a:r>
            <a:endParaRPr lang="en-US" altLang="ja-JP" sz="1600" baseline="30000" dirty="0"/>
          </a:p>
        </p:txBody>
      </p:sp>
      <p:pic>
        <p:nvPicPr>
          <p:cNvPr id="22" name="図 21">
            <a:extLst>
              <a:ext uri="{FF2B5EF4-FFF2-40B4-BE49-F238E27FC236}">
                <a16:creationId xmlns:a16="http://schemas.microsoft.com/office/drawing/2014/main" id="{00000000-0008-0000-0000-000009000000}"/>
              </a:ext>
            </a:extLst>
          </p:cNvPr>
          <p:cNvPicPr>
            <a:picLocks noChangeAspect="1"/>
          </p:cNvPicPr>
          <p:nvPr/>
        </p:nvPicPr>
        <p:blipFill>
          <a:blip r:embed="rId2"/>
          <a:stretch>
            <a:fillRect/>
          </a:stretch>
        </p:blipFill>
        <p:spPr>
          <a:xfrm>
            <a:off x="681643" y="2129161"/>
            <a:ext cx="5011323" cy="3153558"/>
          </a:xfrm>
          <a:prstGeom prst="rect">
            <a:avLst/>
          </a:prstGeom>
        </p:spPr>
      </p:pic>
      <p:sp>
        <p:nvSpPr>
          <p:cNvPr id="23" name="正方形/長方形 22"/>
          <p:cNvSpPr/>
          <p:nvPr/>
        </p:nvSpPr>
        <p:spPr>
          <a:xfrm>
            <a:off x="681643" y="4549578"/>
            <a:ext cx="5011323" cy="733141"/>
          </a:xfrm>
          <a:prstGeom prst="rect">
            <a:avLst/>
          </a:prstGeom>
          <a:noFill/>
          <a:ln w="381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正方形/長方形 23"/>
          <p:cNvSpPr/>
          <p:nvPr/>
        </p:nvSpPr>
        <p:spPr>
          <a:xfrm>
            <a:off x="321637" y="6175912"/>
            <a:ext cx="9232772"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https://obamawhitehouse.archives.gov/sites/default/files/rss_viewer/NSTICstrategy_041511.pdf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https://idefregistry.edufoundation.kantarainitiative.org/idef-knowledge-base/</a:t>
            </a:r>
          </a:p>
        </p:txBody>
      </p:sp>
      <p:sp>
        <p:nvSpPr>
          <p:cNvPr id="25" name="正方形/長方形 24"/>
          <p:cNvSpPr/>
          <p:nvPr/>
        </p:nvSpPr>
        <p:spPr>
          <a:xfrm>
            <a:off x="754628" y="5357939"/>
            <a:ext cx="4865351" cy="22496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図は</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2011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4</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月時点のものであり、</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2015</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年に策定された</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IDEF</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の構成要素と異なる部分が存在している</a:t>
            </a:r>
          </a:p>
        </p:txBody>
      </p:sp>
      <p:sp>
        <p:nvSpPr>
          <p:cNvPr id="26" name="テキスト ボックス 25"/>
          <p:cNvSpPr txBox="1"/>
          <p:nvPr/>
        </p:nvSpPr>
        <p:spPr>
          <a:xfrm>
            <a:off x="6525491" y="4122800"/>
            <a:ext cx="2385753" cy="641565"/>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Identity Ecosystem</a:t>
            </a:r>
            <a:br>
              <a:rPr kumimoji="1" lang="en-US" altLang="ja-JP" sz="16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br>
            <a:r>
              <a:rPr kumimoji="1" lang="en-US" altLang="ja-JP" sz="16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Framework</a:t>
            </a:r>
            <a:endParaRPr kumimoji="1" lang="ja-JP" altLang="en-US" sz="8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cxnSp>
        <p:nvCxnSpPr>
          <p:cNvPr id="28" name="直線コネクタ 27"/>
          <p:cNvCxnSpPr>
            <a:stCxn id="23" idx="3"/>
          </p:cNvCxnSpPr>
          <p:nvPr/>
        </p:nvCxnSpPr>
        <p:spPr>
          <a:xfrm flipV="1">
            <a:off x="5692966" y="4474358"/>
            <a:ext cx="707834" cy="441791"/>
          </a:xfrm>
          <a:prstGeom prst="line">
            <a:avLst/>
          </a:prstGeom>
          <a:ln w="19050">
            <a:solidFill>
              <a:schemeClr val="accent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正方形/長方形 13"/>
          <p:cNvSpPr/>
          <p:nvPr/>
        </p:nvSpPr>
        <p:spPr>
          <a:xfrm>
            <a:off x="321637" y="1879268"/>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a:solidFill>
                  <a:schemeClr val="accent2">
                    <a:lumMod val="75000"/>
                    <a:lumOff val="25000"/>
                  </a:schemeClr>
                </a:solidFill>
                <a:latin typeface="Meiryo UI"/>
              </a:rPr>
              <a:t>Identity Ecosystem</a:t>
            </a:r>
            <a:r>
              <a:rPr lang="ja-JP" altLang="en-US" sz="1600" b="1" u="sng" dirty="0">
                <a:solidFill>
                  <a:schemeClr val="accent2">
                    <a:lumMod val="75000"/>
                    <a:lumOff val="25000"/>
                  </a:schemeClr>
                </a:solidFill>
                <a:latin typeface="Meiryo UI"/>
              </a:rPr>
              <a:t>と</a:t>
            </a:r>
            <a:r>
              <a:rPr lang="en-US" altLang="ja-JP" sz="1600" b="1" u="sng" dirty="0">
                <a:solidFill>
                  <a:schemeClr val="accent2">
                    <a:lumMod val="75000"/>
                    <a:lumOff val="25000"/>
                  </a:schemeClr>
                </a:solidFill>
                <a:latin typeface="Meiryo UI"/>
              </a:rPr>
              <a:t>Identity Ecosystem Framework</a:t>
            </a:r>
            <a:r>
              <a:rPr lang="ja-JP" altLang="en-US" sz="1600" b="1" u="sng" dirty="0">
                <a:solidFill>
                  <a:schemeClr val="accent2">
                    <a:lumMod val="75000"/>
                    <a:lumOff val="25000"/>
                  </a:schemeClr>
                </a:solidFill>
                <a:latin typeface="Meiryo UI"/>
              </a:rPr>
              <a:t>の関係</a:t>
            </a:r>
          </a:p>
        </p:txBody>
      </p:sp>
    </p:spTree>
    <p:extLst>
      <p:ext uri="{BB962C8B-B14F-4D97-AF65-F5344CB8AC3E}">
        <p14:creationId xmlns:p14="http://schemas.microsoft.com/office/powerpoint/2010/main" val="2213066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ja-JP" altLang="en-US" sz="1800" dirty="0">
                <a:solidFill>
                  <a:schemeClr val="accent2">
                    <a:lumMod val="90000"/>
                    <a:lumOff val="10000"/>
                  </a:schemeClr>
                </a:solidFill>
              </a:rPr>
              <a:t>の構造</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3" name="テキスト プレースホルダー 2"/>
          <p:cNvSpPr>
            <a:spLocks noGrp="1"/>
          </p:cNvSpPr>
          <p:nvPr>
            <p:ph type="body" sz="quarter" idx="10"/>
          </p:nvPr>
        </p:nvSpPr>
        <p:spPr>
          <a:xfrm>
            <a:off x="331788" y="692151"/>
            <a:ext cx="9238642" cy="648970"/>
          </a:xfrm>
        </p:spPr>
        <p:txBody>
          <a:bodyPr/>
          <a:lstStyle/>
          <a:p>
            <a:r>
              <a:rPr lang="en-US" altLang="ja-JP" sz="1600" b="1" dirty="0"/>
              <a:t>IDEF </a:t>
            </a:r>
            <a:r>
              <a:rPr lang="ja-JP" altLang="en-US" sz="1600" b="1" dirty="0"/>
              <a:t>は </a:t>
            </a:r>
            <a:r>
              <a:rPr lang="en-US" altLang="ja-JP" sz="1600" b="1" dirty="0"/>
              <a:t>Identity Ecosystem </a:t>
            </a:r>
            <a:r>
              <a:rPr lang="ja-JP" altLang="en-US" sz="1600" b="1" dirty="0"/>
              <a:t>は各レイヤーにおける参加主体の担うべき </a:t>
            </a:r>
            <a:r>
              <a:rPr lang="en-US" altLang="ja-JP" sz="1600" b="1" dirty="0"/>
              <a:t>Roles </a:t>
            </a:r>
            <a:r>
              <a:rPr lang="ja-JP" altLang="en-US" sz="1600" b="1" dirty="0"/>
              <a:t>と行うべき</a:t>
            </a:r>
            <a:r>
              <a:rPr lang="en-US" altLang="ja-JP" sz="1600" b="1" dirty="0"/>
              <a:t>Activity </a:t>
            </a:r>
            <a:r>
              <a:rPr lang="ja-JP" altLang="en-US" sz="1600" b="1" dirty="0"/>
              <a:t>を規定している </a:t>
            </a:r>
            <a:r>
              <a:rPr lang="en-US" altLang="ja-JP" sz="1600" b="1" u="sng" dirty="0">
                <a:solidFill>
                  <a:schemeClr val="accent2">
                    <a:lumMod val="75000"/>
                    <a:lumOff val="25000"/>
                  </a:schemeClr>
                </a:solidFill>
              </a:rPr>
              <a:t>Functional model</a:t>
            </a:r>
            <a:r>
              <a:rPr lang="en-US" altLang="ja-JP" sz="1600" b="1" dirty="0">
                <a:solidFill>
                  <a:schemeClr val="accent2">
                    <a:lumMod val="75000"/>
                    <a:lumOff val="25000"/>
                  </a:schemeClr>
                </a:solidFill>
              </a:rPr>
              <a:t> </a:t>
            </a:r>
            <a:r>
              <a:rPr lang="ja-JP" altLang="en-US" sz="1600" b="1" dirty="0"/>
              <a:t>と、</a:t>
            </a:r>
            <a:r>
              <a:rPr lang="en-US" altLang="ja-JP" sz="1600" b="1" dirty="0"/>
              <a:t>Identity Ecosystem </a:t>
            </a:r>
            <a:r>
              <a:rPr lang="ja-JP" altLang="en-US" sz="1600" b="1" dirty="0"/>
              <a:t>の参加主体が必ず満たさなければならない、または推奨されている要件を定義している </a:t>
            </a:r>
            <a:r>
              <a:rPr lang="en-US" altLang="ja-JP" sz="1600" b="1" u="sng" dirty="0">
                <a:solidFill>
                  <a:schemeClr val="accent2">
                    <a:lumMod val="75000"/>
                    <a:lumOff val="25000"/>
                  </a:schemeClr>
                </a:solidFill>
              </a:rPr>
              <a:t>Baseline Functional Requirements</a:t>
            </a:r>
            <a:r>
              <a:rPr lang="en-US" altLang="ja-JP" sz="1600" b="1" dirty="0">
                <a:solidFill>
                  <a:schemeClr val="accent2">
                    <a:lumMod val="75000"/>
                    <a:lumOff val="25000"/>
                  </a:schemeClr>
                </a:solidFill>
              </a:rPr>
              <a:t> </a:t>
            </a:r>
            <a:r>
              <a:rPr lang="ja-JP" altLang="en-US" sz="1600" b="1" dirty="0"/>
              <a:t>によって構成されている</a:t>
            </a:r>
            <a:r>
              <a:rPr lang="en-US" altLang="ja-JP" sz="1600" b="1" baseline="30000" dirty="0"/>
              <a:t>1,2</a:t>
            </a:r>
          </a:p>
        </p:txBody>
      </p:sp>
      <p:sp>
        <p:nvSpPr>
          <p:cNvPr id="14" name="正方形/長方形 13"/>
          <p:cNvSpPr/>
          <p:nvPr/>
        </p:nvSpPr>
        <p:spPr>
          <a:xfrm>
            <a:off x="5236262" y="2442858"/>
            <a:ext cx="1408129" cy="648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Privacy</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5" name="正方形/長方形 14"/>
          <p:cNvSpPr/>
          <p:nvPr/>
        </p:nvSpPr>
        <p:spPr>
          <a:xfrm>
            <a:off x="5233921" y="3152612"/>
            <a:ext cx="1408129" cy="648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Security</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6" name="正方形/長方形 15"/>
          <p:cNvSpPr/>
          <p:nvPr/>
        </p:nvSpPr>
        <p:spPr>
          <a:xfrm>
            <a:off x="5233922" y="3858027"/>
            <a:ext cx="1408129" cy="648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Interoperability</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正方形/長方形 16"/>
          <p:cNvSpPr/>
          <p:nvPr/>
        </p:nvSpPr>
        <p:spPr>
          <a:xfrm>
            <a:off x="5233921" y="4572345"/>
            <a:ext cx="1408129" cy="648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Usability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8" name="正方形/長方形 17"/>
          <p:cNvSpPr/>
          <p:nvPr/>
        </p:nvSpPr>
        <p:spPr>
          <a:xfrm>
            <a:off x="5233923" y="5288433"/>
            <a:ext cx="1408129" cy="648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Best Practice</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pic>
        <p:nvPicPr>
          <p:cNvPr id="19" name="図 18"/>
          <p:cNvPicPr>
            <a:picLocks noChangeAspect="1"/>
          </p:cNvPicPr>
          <p:nvPr/>
        </p:nvPicPr>
        <p:blipFill rotWithShape="1">
          <a:blip r:embed="rId2"/>
          <a:srcRect l="1816" t="1788" r="1158" b="9299"/>
          <a:stretch/>
        </p:blipFill>
        <p:spPr>
          <a:xfrm>
            <a:off x="391398" y="2291041"/>
            <a:ext cx="4383655" cy="3782875"/>
          </a:xfrm>
          <a:prstGeom prst="rect">
            <a:avLst/>
          </a:prstGeom>
        </p:spPr>
      </p:pic>
      <p:sp>
        <p:nvSpPr>
          <p:cNvPr id="20" name="乗算 19"/>
          <p:cNvSpPr/>
          <p:nvPr/>
        </p:nvSpPr>
        <p:spPr>
          <a:xfrm>
            <a:off x="4595897" y="3616617"/>
            <a:ext cx="714206" cy="656555"/>
          </a:xfrm>
          <a:prstGeom prst="mathMultiply">
            <a:avLst>
              <a:gd name="adj1" fmla="val 18795"/>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1" name="正方形/長方形 20"/>
          <p:cNvSpPr/>
          <p:nvPr/>
        </p:nvSpPr>
        <p:spPr>
          <a:xfrm>
            <a:off x="2983086" y="2320536"/>
            <a:ext cx="6581474" cy="3753380"/>
          </a:xfrm>
          <a:prstGeom prst="rect">
            <a:avLst/>
          </a:prstGeom>
          <a:noFill/>
          <a:ln w="381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9" name="正方形/長方形 28"/>
          <p:cNvSpPr/>
          <p:nvPr/>
        </p:nvSpPr>
        <p:spPr>
          <a:xfrm>
            <a:off x="331490" y="6189731"/>
            <a:ext cx="9232772"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https://idefregistry.edufoundation.kantarainitiative.org/docs/IDEF-Functional-Model-v1.0_MOD-2.pdf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https://idefregistry.edufoundation.kantarainitiative.org/idef-knowledge-base/</a:t>
            </a:r>
          </a:p>
        </p:txBody>
      </p:sp>
      <p:sp>
        <p:nvSpPr>
          <p:cNvPr id="30" name="正方形/長方形 29"/>
          <p:cNvSpPr/>
          <p:nvPr/>
        </p:nvSpPr>
        <p:spPr>
          <a:xfrm>
            <a:off x="333226" y="1936896"/>
            <a:ext cx="4500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Functional model</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1" name="正方形/長方形 30"/>
          <p:cNvSpPr/>
          <p:nvPr/>
        </p:nvSpPr>
        <p:spPr>
          <a:xfrm>
            <a:off x="5085601" y="1936896"/>
            <a:ext cx="4500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Baseline Functional Requirements</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2" name="正方形/長方形 31"/>
          <p:cNvSpPr/>
          <p:nvPr/>
        </p:nvSpPr>
        <p:spPr>
          <a:xfrm>
            <a:off x="6735306" y="2436351"/>
            <a:ext cx="2736000" cy="64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オンライン取引において、利用者の情報を必要な分だけを収集し、収集した情報を利用者の同意のもとに慎重かつ適切に取り扱うための方法を定めた要件</a:t>
            </a:r>
          </a:p>
        </p:txBody>
      </p:sp>
      <p:sp>
        <p:nvSpPr>
          <p:cNvPr id="33" name="正方形/長方形 32"/>
          <p:cNvSpPr/>
          <p:nvPr/>
        </p:nvSpPr>
        <p:spPr>
          <a:xfrm>
            <a:off x="6733310" y="3145185"/>
            <a:ext cx="2736000" cy="64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オンライン取引において、オンライン・アイデンティティ・データを保護するために用いられるべき手段、他者による不正アクセスを防止する手段、および回復できる手段を定義する要件</a:t>
            </a:r>
          </a:p>
        </p:txBody>
      </p:sp>
      <p:sp>
        <p:nvSpPr>
          <p:cNvPr id="34" name="正方形/長方形 33"/>
          <p:cNvSpPr/>
          <p:nvPr/>
        </p:nvSpPr>
        <p:spPr>
          <a:xfrm>
            <a:off x="6735306" y="3869659"/>
            <a:ext cx="2736000" cy="64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企業や利用者がインターネット上の異なるオンラインサービス間でアイデンティティデータを利用するための技術や手続きの基準を定義する要件</a:t>
            </a:r>
          </a:p>
        </p:txBody>
      </p:sp>
      <p:sp>
        <p:nvSpPr>
          <p:cNvPr id="35" name="正方形/長方形 34"/>
          <p:cNvSpPr/>
          <p:nvPr/>
        </p:nvSpPr>
        <p:spPr>
          <a:xfrm>
            <a:off x="6732742" y="4579046"/>
            <a:ext cx="2736000" cy="64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オンラインサービスやアイデンティティ情報の制御を適切に使いやすくし、できるだけ多くのユーザーに対して透明性を持たせるための基準を定めた要件</a:t>
            </a:r>
          </a:p>
        </p:txBody>
      </p:sp>
      <p:sp>
        <p:nvSpPr>
          <p:cNvPr id="36" name="正方形/長方形 35"/>
          <p:cNvSpPr/>
          <p:nvPr/>
        </p:nvSpPr>
        <p:spPr>
          <a:xfrm>
            <a:off x="6734170" y="5288433"/>
            <a:ext cx="2736000" cy="64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現在</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IDEF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の要求事項ではなく、推奨事項であるが、将来的には要求事項に含めることが検討される可能性がある</a:t>
            </a:r>
          </a:p>
        </p:txBody>
      </p:sp>
      <p:sp>
        <p:nvSpPr>
          <p:cNvPr id="22" name="正方形/長方形 21"/>
          <p:cNvSpPr/>
          <p:nvPr/>
        </p:nvSpPr>
        <p:spPr>
          <a:xfrm>
            <a:off x="333226" y="1637178"/>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smtClean="0">
                <a:solidFill>
                  <a:schemeClr val="accent2">
                    <a:lumMod val="75000"/>
                    <a:lumOff val="25000"/>
                  </a:schemeClr>
                </a:solidFill>
                <a:latin typeface="Meiryo UI"/>
              </a:rPr>
              <a:t>IDEF</a:t>
            </a:r>
            <a:r>
              <a:rPr lang="ja-JP" altLang="en-US" sz="1600" b="1" u="sng" dirty="0" smtClean="0">
                <a:solidFill>
                  <a:schemeClr val="accent2">
                    <a:lumMod val="75000"/>
                    <a:lumOff val="25000"/>
                  </a:schemeClr>
                </a:solidFill>
                <a:latin typeface="Meiryo UI"/>
              </a:rPr>
              <a:t>の構造</a:t>
            </a:r>
            <a:endParaRPr lang="ja-JP" altLang="en-US" sz="1600" b="1" u="sng" dirty="0">
              <a:solidFill>
                <a:schemeClr val="accent2">
                  <a:lumMod val="75000"/>
                  <a:lumOff val="25000"/>
                </a:schemeClr>
              </a:solidFill>
              <a:latin typeface="Meiryo UI"/>
            </a:endParaRPr>
          </a:p>
        </p:txBody>
      </p:sp>
    </p:spTree>
    <p:extLst>
      <p:ext uri="{BB962C8B-B14F-4D97-AF65-F5344CB8AC3E}">
        <p14:creationId xmlns:p14="http://schemas.microsoft.com/office/powerpoint/2010/main" val="4065259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en-US" altLang="ja-JP" sz="1800" dirty="0">
                <a:solidFill>
                  <a:schemeClr val="accent2">
                    <a:lumMod val="90000"/>
                    <a:lumOff val="10000"/>
                  </a:schemeClr>
                </a:solidFill>
              </a:rPr>
              <a:t> Functional model</a:t>
            </a:r>
            <a:r>
              <a:rPr lang="ja-JP" altLang="en-US" sz="1800" dirty="0">
                <a:solidFill>
                  <a:schemeClr val="accent2">
                    <a:lumMod val="90000"/>
                    <a:lumOff val="10000"/>
                  </a:schemeClr>
                </a:solidFill>
              </a:rPr>
              <a:t>の詳細①</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3" name="テキスト プレースホルダー 2"/>
          <p:cNvSpPr>
            <a:spLocks noGrp="1"/>
          </p:cNvSpPr>
          <p:nvPr>
            <p:ph type="body" sz="quarter" idx="10"/>
          </p:nvPr>
        </p:nvSpPr>
        <p:spPr>
          <a:xfrm>
            <a:off x="331788" y="692151"/>
            <a:ext cx="9238642" cy="648970"/>
          </a:xfrm>
        </p:spPr>
        <p:txBody>
          <a:bodyPr/>
          <a:lstStyle/>
          <a:p>
            <a:r>
              <a:rPr lang="ja-JP" altLang="en-US" sz="1600" b="1" dirty="0"/>
              <a:t>Governance＆Accountability Layer はコミュニティやアクター間で </a:t>
            </a:r>
            <a:r>
              <a:rPr lang="en-US" altLang="ja-JP" sz="1600" b="1" dirty="0"/>
              <a:t>IDESG</a:t>
            </a:r>
            <a:r>
              <a:rPr lang="ja-JP" altLang="en-US" sz="1600" b="1" dirty="0"/>
              <a:t> の機能要素を実行するためのルール・ガイドライン・要件を作成・監視・実施するエンティティが存在するレイヤーである。</a:t>
            </a:r>
            <a:r>
              <a:rPr lang="en-US" altLang="ja-JP" sz="1600" b="1" dirty="0"/>
              <a:t> Administration and Operations Layer </a:t>
            </a:r>
            <a:r>
              <a:rPr lang="ja-JP" altLang="en-US" sz="1600" b="1" dirty="0"/>
              <a:t>とは異なり、エンティティ内部のガバナンスではなく、エンティティ間の取り組みに特化している</a:t>
            </a:r>
            <a:r>
              <a:rPr lang="en-US" altLang="ja-JP" sz="1600" b="1" baseline="30000" dirty="0"/>
              <a:t>1</a:t>
            </a:r>
            <a:endParaRPr lang="ja-JP" altLang="en-US" sz="1600" b="1" baseline="30000" dirty="0"/>
          </a:p>
        </p:txBody>
      </p:sp>
      <p:sp>
        <p:nvSpPr>
          <p:cNvPr id="23" name="正方形/長方形 22"/>
          <p:cNvSpPr/>
          <p:nvPr/>
        </p:nvSpPr>
        <p:spPr>
          <a:xfrm>
            <a:off x="331489" y="1986402"/>
            <a:ext cx="1620000" cy="720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Governance＆Accountability Layer</a:t>
            </a:r>
          </a:p>
        </p:txBody>
      </p:sp>
      <p:sp>
        <p:nvSpPr>
          <p:cNvPr id="24" name="正方形/長方形 23"/>
          <p:cNvSpPr/>
          <p:nvPr/>
        </p:nvSpPr>
        <p:spPr>
          <a:xfrm>
            <a:off x="331489" y="281190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Interoperability Layer</a:t>
            </a:r>
          </a:p>
        </p:txBody>
      </p:sp>
      <p:sp>
        <p:nvSpPr>
          <p:cNvPr id="25" name="正方形/長方形 24"/>
          <p:cNvSpPr/>
          <p:nvPr/>
        </p:nvSpPr>
        <p:spPr>
          <a:xfrm>
            <a:off x="329399" y="361446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Administration and Operations Layer</a:t>
            </a:r>
          </a:p>
        </p:txBody>
      </p:sp>
      <p:sp>
        <p:nvSpPr>
          <p:cNvPr id="26" name="正方形/長方形 25"/>
          <p:cNvSpPr/>
          <p:nvPr/>
        </p:nvSpPr>
        <p:spPr>
          <a:xfrm>
            <a:off x="325551" y="443149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Functional Elements Layer</a:t>
            </a:r>
          </a:p>
        </p:txBody>
      </p:sp>
      <p:sp>
        <p:nvSpPr>
          <p:cNvPr id="27" name="正方形/長方形 26"/>
          <p:cNvSpPr/>
          <p:nvPr/>
        </p:nvSpPr>
        <p:spPr>
          <a:xfrm>
            <a:off x="2045298" y="1992666"/>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ポリシー </a:t>
            </a: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 </a:t>
            </a: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ルール </a:t>
            </a: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 </a:t>
            </a: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要求事項</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 </a:t>
            </a: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開発</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正方形/長方形 27"/>
          <p:cNvSpPr/>
          <p:nvPr/>
        </p:nvSpPr>
        <p:spPr>
          <a:xfrm>
            <a:off x="2044256" y="3245474"/>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認証（</a:t>
            </a: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Certification</a:t>
            </a: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a:t>
            </a:r>
          </a:p>
        </p:txBody>
      </p:sp>
      <p:sp>
        <p:nvSpPr>
          <p:cNvPr id="37" name="正方形/長方形 36"/>
          <p:cNvSpPr/>
          <p:nvPr/>
        </p:nvSpPr>
        <p:spPr>
          <a:xfrm>
            <a:off x="4048356" y="1992084"/>
            <a:ext cx="554262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特定のコミュニティ内でのアイデンティティおよびアイデンティティ技術の使用を管理するための規則、要件およびポリシーを特定または採用することを含む、トラストフレームワークを作成するプロセス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8" name="正方形/長方形 37"/>
          <p:cNvSpPr/>
          <p:nvPr/>
        </p:nvSpPr>
        <p:spPr>
          <a:xfrm>
            <a:off x="4048440" y="3237066"/>
            <a:ext cx="552621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製品またはサービスのプロバイダがトラストフレームワークに定義された要件を満たしているかどうかを評価、検証、判断するプロセス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9" name="正方形/長方形 38"/>
          <p:cNvSpPr/>
          <p:nvPr/>
        </p:nvSpPr>
        <p:spPr>
          <a:xfrm>
            <a:off x="2045298" y="2619070"/>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認定（</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Accreditation</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p>
        </p:txBody>
      </p:sp>
      <p:sp>
        <p:nvSpPr>
          <p:cNvPr id="40" name="正方形/長方形 39"/>
          <p:cNvSpPr/>
          <p:nvPr/>
        </p:nvSpPr>
        <p:spPr>
          <a:xfrm>
            <a:off x="4048434" y="2614575"/>
            <a:ext cx="5525779"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エンティティがトラストフレームワークの認証又は評価活動を実施する能力があることを評価、承認及び正式に承認するためのプロセス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1" name="正方形/長方形 40"/>
          <p:cNvSpPr/>
          <p:nvPr/>
        </p:nvSpPr>
        <p:spPr>
          <a:xfrm>
            <a:off x="2043814" y="3891492"/>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評価・監査</a:t>
            </a:r>
          </a:p>
        </p:txBody>
      </p:sp>
      <p:sp>
        <p:nvSpPr>
          <p:cNvPr id="42" name="正方形/長方形 41"/>
          <p:cNvSpPr/>
          <p:nvPr/>
        </p:nvSpPr>
        <p:spPr>
          <a:xfrm>
            <a:off x="4047998" y="3883084"/>
            <a:ext cx="552621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トラストフレームワークまたはコミュニティのルール、ポリシー、要件に対するエンティティの適合性をレビューし、証拠を収集するプロセス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9" name="正方形/長方形 28"/>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30" name="正方形/長方形 29"/>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331489" y="6128207"/>
            <a:ext cx="61663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https://idefregistry.edufoundation.kantarainitiative.org/docs/IDEF-Functional-Model-v1.0_MOD-2.pdf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54449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en-US" altLang="ja-JP" sz="1800" dirty="0">
                <a:solidFill>
                  <a:schemeClr val="accent2">
                    <a:lumMod val="90000"/>
                    <a:lumOff val="10000"/>
                  </a:schemeClr>
                </a:solidFill>
              </a:rPr>
              <a:t> Functional model</a:t>
            </a:r>
            <a:r>
              <a:rPr lang="ja-JP" altLang="en-US" sz="1800" dirty="0">
                <a:solidFill>
                  <a:schemeClr val="accent2">
                    <a:lumMod val="90000"/>
                    <a:lumOff val="10000"/>
                  </a:schemeClr>
                </a:solidFill>
              </a:rPr>
              <a:t>の詳細②</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3" name="テキスト プレースホルダー 2"/>
          <p:cNvSpPr>
            <a:spLocks noGrp="1"/>
          </p:cNvSpPr>
          <p:nvPr>
            <p:ph type="body" sz="quarter" idx="10"/>
          </p:nvPr>
        </p:nvSpPr>
        <p:spPr>
          <a:xfrm>
            <a:off x="331788" y="692151"/>
            <a:ext cx="9238642" cy="648970"/>
          </a:xfrm>
        </p:spPr>
        <p:txBody>
          <a:bodyPr/>
          <a:lstStyle/>
          <a:p>
            <a:r>
              <a:rPr lang="en-US" altLang="ja-JP" sz="1600" b="1" dirty="0"/>
              <a:t>Interoperability Layer </a:t>
            </a:r>
            <a:r>
              <a:rPr lang="ja-JP" altLang="en-US" sz="1600" b="1" dirty="0"/>
              <a:t>は、</a:t>
            </a:r>
            <a:r>
              <a:rPr lang="en-US" altLang="ja-JP" sz="1600" b="1" dirty="0"/>
              <a:t>Identity Ecosystem</a:t>
            </a:r>
            <a:r>
              <a:rPr lang="ja-JP" altLang="en-US" sz="1600" b="1" dirty="0"/>
              <a:t>内のエンティティが通信し、アイデンティティを交換する能力を確立し、維持するための機能である</a:t>
            </a:r>
            <a:r>
              <a:rPr lang="en-US" altLang="ja-JP" sz="1600" b="1" baseline="30000" dirty="0"/>
              <a:t>1</a:t>
            </a:r>
            <a:endParaRPr lang="ja-JP" altLang="en-US" sz="1600" b="1" dirty="0"/>
          </a:p>
        </p:txBody>
      </p:sp>
      <p:sp>
        <p:nvSpPr>
          <p:cNvPr id="20" name="正方形/長方形 19"/>
          <p:cNvSpPr/>
          <p:nvPr/>
        </p:nvSpPr>
        <p:spPr>
          <a:xfrm>
            <a:off x="331489" y="198640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Governance＆Accountability Layer</a:t>
            </a:r>
          </a:p>
        </p:txBody>
      </p:sp>
      <p:sp>
        <p:nvSpPr>
          <p:cNvPr id="21" name="正方形/長方形 20"/>
          <p:cNvSpPr/>
          <p:nvPr/>
        </p:nvSpPr>
        <p:spPr>
          <a:xfrm>
            <a:off x="331489" y="2811902"/>
            <a:ext cx="1620000" cy="720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Interoperability Layer</a:t>
            </a:r>
          </a:p>
        </p:txBody>
      </p:sp>
      <p:sp>
        <p:nvSpPr>
          <p:cNvPr id="29" name="正方形/長方形 28"/>
          <p:cNvSpPr/>
          <p:nvPr/>
        </p:nvSpPr>
        <p:spPr>
          <a:xfrm>
            <a:off x="329399" y="361446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Administration and Operations Layer</a:t>
            </a:r>
          </a:p>
        </p:txBody>
      </p:sp>
      <p:sp>
        <p:nvSpPr>
          <p:cNvPr id="30" name="正方形/長方形 29"/>
          <p:cNvSpPr/>
          <p:nvPr/>
        </p:nvSpPr>
        <p:spPr>
          <a:xfrm>
            <a:off x="325551" y="443149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Functional Elements Layer</a:t>
            </a:r>
          </a:p>
        </p:txBody>
      </p:sp>
      <p:sp>
        <p:nvSpPr>
          <p:cNvPr id="31" name="正方形/長方形 30"/>
          <p:cNvSpPr/>
          <p:nvPr/>
        </p:nvSpPr>
        <p:spPr>
          <a:xfrm>
            <a:off x="2045298" y="1992666"/>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標準策定</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2" name="正方形/長方形 31"/>
          <p:cNvSpPr/>
          <p:nvPr/>
        </p:nvSpPr>
        <p:spPr>
          <a:xfrm>
            <a:off x="2044256" y="3245474"/>
            <a:ext cx="1909327" cy="54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交換</a:t>
            </a:r>
          </a:p>
        </p:txBody>
      </p:sp>
      <p:sp>
        <p:nvSpPr>
          <p:cNvPr id="33" name="正方形/長方形 32"/>
          <p:cNvSpPr/>
          <p:nvPr/>
        </p:nvSpPr>
        <p:spPr>
          <a:xfrm>
            <a:off x="4048356" y="1992084"/>
            <a:ext cx="554262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コミュニティ内またはエコシステム全体で使用される アイデンティティ技術の標準および手順の標準を作成するプロセス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正方形/長方形 33"/>
          <p:cNvSpPr/>
          <p:nvPr/>
        </p:nvSpPr>
        <p:spPr>
          <a:xfrm>
            <a:off x="4048440" y="3237066"/>
            <a:ext cx="5526215" cy="54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特定のコミュニティ内またはエコシステム全体の参加者間でクレデンシャルのポータビリティをサポートするために、技術的な（セマンティックを含む）相互運用性を促進するプロセス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5" name="正方形/長方形 34"/>
          <p:cNvSpPr/>
          <p:nvPr/>
        </p:nvSpPr>
        <p:spPr>
          <a:xfrm>
            <a:off x="2045298" y="2619070"/>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仕様開発</a:t>
            </a:r>
          </a:p>
        </p:txBody>
      </p:sp>
      <p:sp>
        <p:nvSpPr>
          <p:cNvPr id="36" name="正方形/長方形 35"/>
          <p:cNvSpPr/>
          <p:nvPr/>
        </p:nvSpPr>
        <p:spPr>
          <a:xfrm>
            <a:off x="4048434" y="2614575"/>
            <a:ext cx="5525779"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コミュニティ内の参加者が アイデンティティデータをどのように主張し交換するかを定義する仕様およびプロファイルを作成するプロセス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3" name="正方形/長方形 42"/>
          <p:cNvSpPr/>
          <p:nvPr/>
        </p:nvSpPr>
        <p:spPr>
          <a:xfrm>
            <a:off x="331489" y="6128207"/>
            <a:ext cx="61663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https://idefregistry.edufoundation.kantarainitiative.org/docs/IDEF-Functional-Model-v1.0_MOD-2.pdf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正方形/長方形 21"/>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23" name="正方形/長方形 22"/>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正方形/長方形 23"/>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3608685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en-US" altLang="ja-JP" sz="1800" dirty="0">
                <a:solidFill>
                  <a:schemeClr val="accent2">
                    <a:lumMod val="90000"/>
                    <a:lumOff val="10000"/>
                  </a:schemeClr>
                </a:solidFill>
              </a:rPr>
              <a:t> Functional model</a:t>
            </a:r>
            <a:r>
              <a:rPr lang="ja-JP" altLang="en-US" sz="1800" dirty="0">
                <a:solidFill>
                  <a:schemeClr val="accent2">
                    <a:lumMod val="90000"/>
                    <a:lumOff val="10000"/>
                  </a:schemeClr>
                </a:solidFill>
              </a:rPr>
              <a:t>の詳細③</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3" name="テキスト プレースホルダー 2"/>
          <p:cNvSpPr>
            <a:spLocks noGrp="1"/>
          </p:cNvSpPr>
          <p:nvPr>
            <p:ph type="body" sz="quarter" idx="10"/>
          </p:nvPr>
        </p:nvSpPr>
        <p:spPr>
          <a:xfrm>
            <a:off x="331788" y="692151"/>
            <a:ext cx="9238642" cy="648970"/>
          </a:xfrm>
        </p:spPr>
        <p:txBody>
          <a:bodyPr/>
          <a:lstStyle/>
          <a:p>
            <a:r>
              <a:rPr lang="en-US" altLang="ja-JP" sz="1600" b="1" dirty="0"/>
              <a:t>Administration and Operations Layer </a:t>
            </a:r>
            <a:r>
              <a:rPr lang="ja-JP" altLang="en-US" sz="1600" b="1" dirty="0"/>
              <a:t>は </a:t>
            </a:r>
            <a:r>
              <a:rPr lang="en-US" altLang="ja-JP" sz="1600" b="1" dirty="0"/>
              <a:t>IDESG </a:t>
            </a:r>
            <a:r>
              <a:rPr lang="ja-JP" altLang="en-US" sz="1600" b="1" dirty="0"/>
              <a:t>の中核的な運営と機能を管理・支援することを目的とした活動を実施するレイヤーである。</a:t>
            </a:r>
            <a:r>
              <a:rPr lang="en-US" altLang="ja-JP" sz="1600" b="1" dirty="0"/>
              <a:t>Functional model</a:t>
            </a:r>
            <a:r>
              <a:rPr lang="ja-JP" altLang="en-US" sz="1600" b="1" dirty="0"/>
              <a:t> 内のいずれかの</a:t>
            </a:r>
            <a:r>
              <a:rPr lang="en-US" altLang="ja-JP" sz="1600" b="1" dirty="0"/>
              <a:t>Role</a:t>
            </a:r>
            <a:r>
              <a:rPr lang="ja-JP" altLang="en-US" sz="1600" b="1" dirty="0"/>
              <a:t>を果たす </a:t>
            </a:r>
            <a:r>
              <a:rPr lang="en-US" altLang="ja-JP" sz="1600" b="1" dirty="0"/>
              <a:t>Identity</a:t>
            </a:r>
            <a:r>
              <a:rPr lang="ja-JP" altLang="en-US" sz="1600" b="1" dirty="0"/>
              <a:t> </a:t>
            </a:r>
            <a:r>
              <a:rPr lang="en-US" altLang="ja-JP" sz="1600" b="1" dirty="0"/>
              <a:t>Ecosystem </a:t>
            </a:r>
            <a:r>
              <a:rPr lang="ja-JP" altLang="en-US" sz="1600" b="1" dirty="0"/>
              <a:t>の全参加者は </a:t>
            </a:r>
            <a:r>
              <a:rPr lang="en-US" altLang="ja-JP" sz="1600" b="1" dirty="0"/>
              <a:t>Administration and Operations Layer </a:t>
            </a:r>
            <a:r>
              <a:rPr lang="ja-JP" altLang="en-US" sz="1600" b="1" dirty="0"/>
              <a:t>の </a:t>
            </a:r>
            <a:r>
              <a:rPr lang="en-US" altLang="ja-JP" sz="1600" b="1" dirty="0"/>
              <a:t>Activity </a:t>
            </a:r>
            <a:r>
              <a:rPr lang="ja-JP" altLang="en-US" sz="1600" b="1" dirty="0"/>
              <a:t>も実施する</a:t>
            </a:r>
            <a:r>
              <a:rPr lang="en-US" altLang="ja-JP" sz="1600" b="1" baseline="30000" dirty="0"/>
              <a:t>1</a:t>
            </a:r>
            <a:endParaRPr lang="ja-JP" altLang="en-US" sz="1600" b="1" dirty="0"/>
          </a:p>
        </p:txBody>
      </p:sp>
      <p:sp>
        <p:nvSpPr>
          <p:cNvPr id="18" name="正方形/長方形 17"/>
          <p:cNvSpPr/>
          <p:nvPr/>
        </p:nvSpPr>
        <p:spPr>
          <a:xfrm>
            <a:off x="331489" y="1803523"/>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Governance＆Accountability Layer</a:t>
            </a:r>
          </a:p>
        </p:txBody>
      </p:sp>
      <p:sp>
        <p:nvSpPr>
          <p:cNvPr id="19" name="正方形/長方形 18"/>
          <p:cNvSpPr/>
          <p:nvPr/>
        </p:nvSpPr>
        <p:spPr>
          <a:xfrm>
            <a:off x="331489" y="2629023"/>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Interoperability Layer</a:t>
            </a:r>
          </a:p>
        </p:txBody>
      </p:sp>
      <p:sp>
        <p:nvSpPr>
          <p:cNvPr id="22" name="正方形/長方形 21"/>
          <p:cNvSpPr/>
          <p:nvPr/>
        </p:nvSpPr>
        <p:spPr>
          <a:xfrm>
            <a:off x="329399" y="3431583"/>
            <a:ext cx="1620000" cy="720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Administration and Operations Layer</a:t>
            </a:r>
          </a:p>
        </p:txBody>
      </p:sp>
      <p:sp>
        <p:nvSpPr>
          <p:cNvPr id="23" name="正方形/長方形 22"/>
          <p:cNvSpPr/>
          <p:nvPr/>
        </p:nvSpPr>
        <p:spPr>
          <a:xfrm>
            <a:off x="325551" y="4248613"/>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Functional Elements Layer</a:t>
            </a:r>
          </a:p>
        </p:txBody>
      </p:sp>
      <p:sp>
        <p:nvSpPr>
          <p:cNvPr id="24" name="正方形/長方形 23"/>
          <p:cNvSpPr/>
          <p:nvPr/>
        </p:nvSpPr>
        <p:spPr>
          <a:xfrm>
            <a:off x="2046492" y="1809787"/>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Redress</a:t>
            </a:r>
          </a:p>
        </p:txBody>
      </p:sp>
      <p:sp>
        <p:nvSpPr>
          <p:cNvPr id="25" name="正方形/長方形 24"/>
          <p:cNvSpPr/>
          <p:nvPr/>
        </p:nvSpPr>
        <p:spPr>
          <a:xfrm>
            <a:off x="2044256" y="3307204"/>
            <a:ext cx="1909327" cy="72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Enterprise Governance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Policy Development</a:t>
            </a:r>
            <a:endParaRPr kumimoji="1" lang="ja-JP" altLang="en-US" sz="11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正方形/長方形 25"/>
          <p:cNvSpPr/>
          <p:nvPr/>
        </p:nvSpPr>
        <p:spPr>
          <a:xfrm>
            <a:off x="2044256" y="4139870"/>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Internal Audit</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7" name="正方形/長方形 26"/>
          <p:cNvSpPr/>
          <p:nvPr/>
        </p:nvSpPr>
        <p:spPr>
          <a:xfrm>
            <a:off x="2034127" y="4771378"/>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Service Optimization</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正方形/長方形 27"/>
          <p:cNvSpPr/>
          <p:nvPr/>
        </p:nvSpPr>
        <p:spPr>
          <a:xfrm>
            <a:off x="2034127" y="5424677"/>
            <a:ext cx="1909327" cy="72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Updates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(Periodic &amp; Event Based)</a:t>
            </a:r>
          </a:p>
        </p:txBody>
      </p:sp>
      <p:sp>
        <p:nvSpPr>
          <p:cNvPr id="37" name="正方形/長方形 36"/>
          <p:cNvSpPr/>
          <p:nvPr/>
        </p:nvSpPr>
        <p:spPr>
          <a:xfrm>
            <a:off x="4048356" y="1809205"/>
            <a:ext cx="554262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エンティティおよび組織が、</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ID </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システムの運用およびプロセス中に発生したエラーを調整するプロセス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すべてのエコシステム・サービス・プロバイダは、リドレス活動を実行しなければならない</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8" name="正方形/長方形 37"/>
          <p:cNvSpPr/>
          <p:nvPr/>
        </p:nvSpPr>
        <p:spPr>
          <a:xfrm>
            <a:off x="4048440" y="3318344"/>
            <a:ext cx="5526215"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エンティティが、中核となる業務や機能の適切な遂行を支援するために必要な方針・ルール（法的契約ポリシー、データ保護ポリシー、セキュリティポリシー、個人情報保護ポリシーなど）を策定し、実施するプロセス</a:t>
            </a:r>
          </a:p>
        </p:txBody>
      </p:sp>
      <p:sp>
        <p:nvSpPr>
          <p:cNvPr id="39" name="正方形/長方形 38"/>
          <p:cNvSpPr/>
          <p:nvPr/>
        </p:nvSpPr>
        <p:spPr>
          <a:xfrm>
            <a:off x="4032030" y="4131861"/>
            <a:ext cx="554262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エンティティの規則、ポリシー、要件への適合性を確認しその証拠を収集するプロセス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0" name="正方形/長方形 39"/>
          <p:cNvSpPr/>
          <p:nvPr/>
        </p:nvSpPr>
        <p:spPr>
          <a:xfrm>
            <a:off x="4032030" y="4765378"/>
            <a:ext cx="554262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組織がサービスの改善のため内部および外部からのインプット（例：標準規格、顧客調査、外部ガバナンス</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規制）を取り込み、統合をするプロセス</a:t>
            </a:r>
          </a:p>
        </p:txBody>
      </p:sp>
      <p:sp>
        <p:nvSpPr>
          <p:cNvPr id="41" name="正方形/長方形 40"/>
          <p:cNvSpPr/>
          <p:nvPr/>
        </p:nvSpPr>
        <p:spPr>
          <a:xfrm>
            <a:off x="4030726" y="5417330"/>
            <a:ext cx="5542625"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エンティティがアカウント、属性、クレデンシャル、および他の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ID </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情報を更新して、資格の適格性を決定するプロセス</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定期的な性質、またはイベントベース（例：結婚、サブスクリプションの終了など）である場合がある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2" name="正方形/長方形 41"/>
          <p:cNvSpPr/>
          <p:nvPr/>
        </p:nvSpPr>
        <p:spPr>
          <a:xfrm>
            <a:off x="2045298" y="2436191"/>
            <a:ext cx="1909327" cy="79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Recovery</a:t>
            </a:r>
          </a:p>
        </p:txBody>
      </p:sp>
      <p:sp>
        <p:nvSpPr>
          <p:cNvPr id="44" name="正方形/長方形 43"/>
          <p:cNvSpPr/>
          <p:nvPr/>
        </p:nvSpPr>
        <p:spPr>
          <a:xfrm>
            <a:off x="4048434" y="2431696"/>
            <a:ext cx="5525779" cy="79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セキュリティまたはプライバシーに関するイベント（データ侵害、サービスの中断など）の後に、組織がクレデンシャル、属性、および他の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ID </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サービスの可用性と継続性を確保するためのプロセスと手順</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すべてのエコシステム参加者は、復旧活動を実行する責任がある</a:t>
            </a:r>
          </a:p>
        </p:txBody>
      </p:sp>
      <p:sp>
        <p:nvSpPr>
          <p:cNvPr id="32" name="正方形/長方形 31"/>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33" name="正方形/長方形 32"/>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4" name="正方形/長方形 33"/>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9" name="正方形/長方形 28"/>
          <p:cNvSpPr/>
          <p:nvPr/>
        </p:nvSpPr>
        <p:spPr>
          <a:xfrm>
            <a:off x="331489" y="6128207"/>
            <a:ext cx="61663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https://idefregistry.edufoundation.kantarainitiative.org/docs/IDEF-Functional-Model-v1.0_MOD-2.pdf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584843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en-US" altLang="ja-JP" sz="1800" dirty="0">
                <a:solidFill>
                  <a:schemeClr val="accent2">
                    <a:lumMod val="90000"/>
                    <a:lumOff val="10000"/>
                  </a:schemeClr>
                </a:solidFill>
              </a:rPr>
              <a:t> Functional model</a:t>
            </a:r>
            <a:r>
              <a:rPr lang="ja-JP" altLang="en-US" sz="1800" dirty="0">
                <a:solidFill>
                  <a:schemeClr val="accent2">
                    <a:lumMod val="90000"/>
                    <a:lumOff val="10000"/>
                  </a:schemeClr>
                </a:solidFill>
              </a:rPr>
              <a:t>の詳細④</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3" name="テキスト プレースホルダー 2"/>
          <p:cNvSpPr>
            <a:spLocks noGrp="1"/>
          </p:cNvSpPr>
          <p:nvPr>
            <p:ph type="body" sz="quarter" idx="10"/>
          </p:nvPr>
        </p:nvSpPr>
        <p:spPr>
          <a:xfrm>
            <a:off x="331788" y="692151"/>
            <a:ext cx="9238642" cy="648970"/>
          </a:xfrm>
        </p:spPr>
        <p:txBody>
          <a:bodyPr/>
          <a:lstStyle/>
          <a:p>
            <a:r>
              <a:rPr lang="ja-JP" altLang="en-US" sz="1600" b="1" dirty="0"/>
              <a:t>Functional Elements Layerは、オンラインアイデンティティ関連インタラクションで発生する可能性のある基本的な操作（機能要素）で構成され、「コア・オペレーション」としてグループ化されている。なおオンラインアイデンティティ関連インタラクションにおいて各機能要素は必ず呼び出されるわけではない他、</a:t>
            </a:r>
            <a:r>
              <a:rPr lang="en-US" altLang="ja-JP" sz="1600" b="1" dirty="0"/>
              <a:t>model</a:t>
            </a:r>
            <a:r>
              <a:rPr lang="ja-JP" altLang="en-US" sz="1600" b="1" dirty="0"/>
              <a:t> 内で各機能要素の実行順番は明示的に定められていない</a:t>
            </a:r>
            <a:r>
              <a:rPr lang="en-US" altLang="ja-JP" sz="1600" b="1" baseline="30000" dirty="0"/>
              <a:t>1</a:t>
            </a:r>
            <a:endParaRPr lang="en-US" altLang="ja-JP" sz="1600" b="1" dirty="0"/>
          </a:p>
        </p:txBody>
      </p:sp>
      <p:sp>
        <p:nvSpPr>
          <p:cNvPr id="29" name="正方形/長方形 28"/>
          <p:cNvSpPr/>
          <p:nvPr/>
        </p:nvSpPr>
        <p:spPr>
          <a:xfrm>
            <a:off x="331489" y="198640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Governance＆Accountability Layer</a:t>
            </a:r>
          </a:p>
        </p:txBody>
      </p:sp>
      <p:sp>
        <p:nvSpPr>
          <p:cNvPr id="30" name="正方形/長方形 29"/>
          <p:cNvSpPr/>
          <p:nvPr/>
        </p:nvSpPr>
        <p:spPr>
          <a:xfrm>
            <a:off x="331489" y="2811902"/>
            <a:ext cx="16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Interoperability Layer</a:t>
            </a:r>
          </a:p>
        </p:txBody>
      </p:sp>
      <p:sp>
        <p:nvSpPr>
          <p:cNvPr id="31" name="正方形/長方形 30"/>
          <p:cNvSpPr/>
          <p:nvPr/>
        </p:nvSpPr>
        <p:spPr>
          <a:xfrm>
            <a:off x="329399" y="3614462"/>
            <a:ext cx="1620000" cy="720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Administration and Operations Layer</a:t>
            </a:r>
          </a:p>
        </p:txBody>
      </p:sp>
      <p:sp>
        <p:nvSpPr>
          <p:cNvPr id="32" name="正方形/長方形 31"/>
          <p:cNvSpPr/>
          <p:nvPr/>
        </p:nvSpPr>
        <p:spPr>
          <a:xfrm>
            <a:off x="325551" y="4431492"/>
            <a:ext cx="1620000" cy="720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Functional Elements Layer</a:t>
            </a:r>
          </a:p>
        </p:txBody>
      </p:sp>
      <p:sp>
        <p:nvSpPr>
          <p:cNvPr id="33" name="正方形/長方形 32"/>
          <p:cNvSpPr/>
          <p:nvPr/>
        </p:nvSpPr>
        <p:spPr>
          <a:xfrm>
            <a:off x="2055427" y="1992666"/>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登録</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4" name="正方形/長方形 33"/>
          <p:cNvSpPr/>
          <p:nvPr/>
        </p:nvSpPr>
        <p:spPr>
          <a:xfrm>
            <a:off x="2055427" y="3240979"/>
            <a:ext cx="1909327" cy="72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認証</a:t>
            </a:r>
          </a:p>
        </p:txBody>
      </p:sp>
      <p:sp>
        <p:nvSpPr>
          <p:cNvPr id="35" name="正方形/長方形 34"/>
          <p:cNvSpPr/>
          <p:nvPr/>
        </p:nvSpPr>
        <p:spPr>
          <a:xfrm>
            <a:off x="2055427" y="4073645"/>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承認</a:t>
            </a:r>
          </a:p>
        </p:txBody>
      </p:sp>
      <p:sp>
        <p:nvSpPr>
          <p:cNvPr id="36" name="正方形/長方形 35"/>
          <p:cNvSpPr/>
          <p:nvPr/>
        </p:nvSpPr>
        <p:spPr>
          <a:xfrm>
            <a:off x="2045298" y="4705153"/>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トランザクションの操作</a:t>
            </a:r>
          </a:p>
        </p:txBody>
      </p:sp>
      <p:sp>
        <p:nvSpPr>
          <p:cNvPr id="45" name="正方形/長方形 44"/>
          <p:cNvSpPr/>
          <p:nvPr/>
        </p:nvSpPr>
        <p:spPr>
          <a:xfrm>
            <a:off x="4048356" y="1992084"/>
            <a:ext cx="5526299"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クレデンシャルの発行または関連付けを目的として、デジタルアイデンティティを確立するプロセス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アプリケーション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属性管理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属性検証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適格性判断　を行う</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6" name="正方形/長方形 45"/>
          <p:cNvSpPr/>
          <p:nvPr/>
        </p:nvSpPr>
        <p:spPr>
          <a:xfrm>
            <a:off x="4059611" y="3252119"/>
            <a:ext cx="5526215"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デジタルアイデンティティを主張するために使用される</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つまたは複数のクレデンシャルの有効性を判断するプロセス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認証要求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クレデンシャル提示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クレデンシャル検証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認証決定　を行う</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7" name="正方形/長方形 46"/>
          <p:cNvSpPr/>
          <p:nvPr/>
        </p:nvSpPr>
        <p:spPr>
          <a:xfrm>
            <a:off x="4043201" y="4065636"/>
            <a:ext cx="554262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リソースへのアクセスに関する特定の要求を許可または拒否するプロセス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承認</a:t>
            </a:r>
            <a:r>
              <a:rPr kumimoji="1" lang="zh-TW" altLang="en-US" sz="1100" b="0" i="0" u="none" strike="noStrike" kern="1200" cap="none" spc="0" normalizeH="0" baseline="0" noProof="0" dirty="0">
                <a:ln>
                  <a:noFill/>
                </a:ln>
                <a:solidFill>
                  <a:srgbClr val="000000"/>
                </a:solidFill>
                <a:effectLst/>
                <a:uLnTx/>
                <a:uFillTx/>
                <a:latin typeface="Meiryo UI"/>
                <a:ea typeface="Meiryo UI"/>
                <a:cs typeface="+mn-cs"/>
              </a:rPr>
              <a:t>要求 </a:t>
            </a:r>
            <a:r>
              <a:rPr kumimoji="1" lang="en-US" altLang="zh-TW" sz="1100" b="0" i="0" u="none" strike="noStrike" kern="1200" cap="none" spc="0" normalizeH="0" baseline="0" noProof="0" dirty="0">
                <a:ln>
                  <a:noFill/>
                </a:ln>
                <a:solidFill>
                  <a:srgbClr val="000000"/>
                </a:solidFill>
                <a:effectLst/>
                <a:uLnTx/>
                <a:uFillTx/>
                <a:latin typeface="Meiryo UI"/>
                <a:ea typeface="Meiryo UI"/>
                <a:cs typeface="+mn-cs"/>
              </a:rPr>
              <a:t>/</a:t>
            </a:r>
            <a:r>
              <a:rPr kumimoji="1" lang="zh-TW" altLang="en-US" sz="1100" b="0" i="0" u="none" strike="noStrike" kern="1200" cap="none" spc="0" normalizeH="0" baseline="0" noProof="0" dirty="0">
                <a:ln>
                  <a:noFill/>
                </a:ln>
                <a:solidFill>
                  <a:srgbClr val="000000"/>
                </a:solidFill>
                <a:effectLst/>
                <a:uLnTx/>
                <a:uFillTx/>
                <a:latin typeface="Meiryo UI"/>
                <a:ea typeface="Meiryo UI"/>
                <a:cs typeface="+mn-cs"/>
              </a:rPr>
              <a:t>属性制御 </a:t>
            </a:r>
            <a:r>
              <a:rPr kumimoji="1" lang="en-US" altLang="zh-TW" sz="1100" b="0" i="0" u="none" strike="noStrike" kern="1200" cap="none" spc="0" normalizeH="0" baseline="0" noProof="0" dirty="0">
                <a:ln>
                  <a:noFill/>
                </a:ln>
                <a:solidFill>
                  <a:srgbClr val="000000"/>
                </a:solidFill>
                <a:effectLst/>
                <a:uLnTx/>
                <a:uFillTx/>
                <a:latin typeface="Meiryo UI"/>
                <a:ea typeface="Meiryo UI"/>
                <a:cs typeface="+mn-cs"/>
              </a:rPr>
              <a:t>/</a:t>
            </a:r>
            <a:r>
              <a:rPr kumimoji="1" lang="zh-TW" altLang="en-US" sz="1100" b="0" i="0" u="none" strike="noStrike" kern="1200" cap="none" spc="0" normalizeH="0" baseline="0" noProof="0" dirty="0">
                <a:ln>
                  <a:noFill/>
                </a:ln>
                <a:solidFill>
                  <a:srgbClr val="000000"/>
                </a:solidFill>
                <a:effectLst/>
                <a:uLnTx/>
                <a:uFillTx/>
                <a:latin typeface="Meiryo UI"/>
                <a:ea typeface="Meiryo UI"/>
                <a:cs typeface="+mn-cs"/>
              </a:rPr>
              <a:t>属性検証 </a:t>
            </a:r>
            <a:r>
              <a:rPr kumimoji="1" lang="en-US" altLang="zh-TW"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承認</a:t>
            </a:r>
            <a:r>
              <a:rPr kumimoji="1" lang="zh-TW" altLang="en-US" sz="1100" b="0" i="0" u="none" strike="noStrike" kern="1200" cap="none" spc="0" normalizeH="0" baseline="0" noProof="0" dirty="0">
                <a:ln>
                  <a:noFill/>
                </a:ln>
                <a:solidFill>
                  <a:srgbClr val="000000"/>
                </a:solidFill>
                <a:effectLst/>
                <a:uLnTx/>
                <a:uFillTx/>
                <a:latin typeface="Meiryo UI"/>
                <a:ea typeface="Meiryo UI"/>
                <a:cs typeface="+mn-cs"/>
              </a:rPr>
              <a:t>決定</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　を行う</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8" name="正方形/長方形 47"/>
          <p:cNvSpPr/>
          <p:nvPr/>
        </p:nvSpPr>
        <p:spPr>
          <a:xfrm>
            <a:off x="4043201" y="4699153"/>
            <a:ext cx="5542625"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トランザクション間の結合を制限し、クレデンシャルのポータビリティを促進するプロセスおよび手順</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Blinding /</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仮名化・匿名化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プロトコル変換 を行う</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 </a:t>
            </a:r>
          </a:p>
        </p:txBody>
      </p:sp>
      <p:sp>
        <p:nvSpPr>
          <p:cNvPr id="50" name="正方形/長方形 49"/>
          <p:cNvSpPr/>
          <p:nvPr/>
        </p:nvSpPr>
        <p:spPr>
          <a:xfrm>
            <a:off x="2055427" y="2619070"/>
            <a:ext cx="1909327" cy="54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クレデンシャリング</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1" name="正方形/長方形 50"/>
          <p:cNvSpPr/>
          <p:nvPr/>
        </p:nvSpPr>
        <p:spPr>
          <a:xfrm>
            <a:off x="4048434" y="2614575"/>
            <a:ext cx="5525779" cy="54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確立されたデジタル・アイデンティティとクレデンシャルを結びつけるプロセス</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クレデンシャルプロビジョニング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トークン結合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属性結合 </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取り消し　を行う</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正方形/長方形 23"/>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25" name="正方形/長方形 24"/>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 name="正方形/長方形 25"/>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7" name="正方形/長方形 26"/>
          <p:cNvSpPr/>
          <p:nvPr/>
        </p:nvSpPr>
        <p:spPr>
          <a:xfrm>
            <a:off x="331489" y="6128207"/>
            <a:ext cx="61663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https://idefregistry.edufoundation.kantarainitiative.org/docs/IDEF-Functional-Model-v1.0_MOD-2.pdf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164293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en-US" altLang="ja-JP" sz="1800" dirty="0">
                <a:solidFill>
                  <a:schemeClr val="accent2">
                    <a:lumMod val="90000"/>
                    <a:lumOff val="10000"/>
                  </a:schemeClr>
                </a:solidFill>
              </a:rPr>
              <a:t> Baseline Functional Requirements</a:t>
            </a:r>
            <a:r>
              <a:rPr lang="en-US" altLang="ja-JP" sz="1800" baseline="30000" dirty="0">
                <a:solidFill>
                  <a:schemeClr val="accent2">
                    <a:lumMod val="90000"/>
                    <a:lumOff val="10000"/>
                  </a:schemeClr>
                </a:solidFill>
              </a:rPr>
              <a:t>1</a:t>
            </a:r>
            <a:r>
              <a:rPr lang="ja-JP" altLang="en-US" sz="1800" dirty="0">
                <a:solidFill>
                  <a:schemeClr val="accent2">
                    <a:lumMod val="90000"/>
                    <a:lumOff val="10000"/>
                  </a:schemeClr>
                </a:solidFill>
              </a:rPr>
              <a:t>の詳細①</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4" name="正方形/長方形 23"/>
          <p:cNvSpPr/>
          <p:nvPr/>
        </p:nvSpPr>
        <p:spPr>
          <a:xfrm>
            <a:off x="2055097" y="698759"/>
            <a:ext cx="1728000"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データの最小化</a:t>
            </a:r>
          </a:p>
        </p:txBody>
      </p:sp>
      <p:sp>
        <p:nvSpPr>
          <p:cNvPr id="25" name="正方形/長方形 24"/>
          <p:cNvSpPr/>
          <p:nvPr/>
        </p:nvSpPr>
        <p:spPr>
          <a:xfrm>
            <a:off x="2055097" y="1089255"/>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目的の制限</a:t>
            </a:r>
          </a:p>
        </p:txBody>
      </p:sp>
      <p:sp>
        <p:nvSpPr>
          <p:cNvPr id="26" name="正方形/長方形 25"/>
          <p:cNvSpPr/>
          <p:nvPr/>
        </p:nvSpPr>
        <p:spPr>
          <a:xfrm>
            <a:off x="2055097" y="1479751"/>
            <a:ext cx="1728000"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属性の最小化</a:t>
            </a:r>
          </a:p>
        </p:txBody>
      </p:sp>
      <p:sp>
        <p:nvSpPr>
          <p:cNvPr id="27" name="正方形/長方形 26"/>
          <p:cNvSpPr/>
          <p:nvPr/>
        </p:nvSpPr>
        <p:spPr>
          <a:xfrm>
            <a:off x="2055097" y="1870247"/>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資格情報の制限</a:t>
            </a:r>
          </a:p>
        </p:txBody>
      </p:sp>
      <p:sp>
        <p:nvSpPr>
          <p:cNvPr id="28" name="正方形/長方形 27"/>
          <p:cNvSpPr/>
          <p:nvPr/>
        </p:nvSpPr>
        <p:spPr>
          <a:xfrm>
            <a:off x="2055097" y="2260743"/>
            <a:ext cx="1728000"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データ集約リスク</a:t>
            </a:r>
          </a:p>
        </p:txBody>
      </p:sp>
      <p:sp>
        <p:nvSpPr>
          <p:cNvPr id="37" name="正方形/長方形 36"/>
          <p:cNvSpPr/>
          <p:nvPr/>
        </p:nvSpPr>
        <p:spPr>
          <a:xfrm>
            <a:off x="2055097" y="2651239"/>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使用上の注意</a:t>
            </a:r>
          </a:p>
        </p:txBody>
      </p:sp>
      <p:sp>
        <p:nvSpPr>
          <p:cNvPr id="38" name="正方形/長方形 37"/>
          <p:cNvSpPr/>
          <p:nvPr/>
        </p:nvSpPr>
        <p:spPr>
          <a:xfrm>
            <a:off x="2055097" y="3041735"/>
            <a:ext cx="1728000"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ユーザーデータコントロール</a:t>
            </a:r>
          </a:p>
        </p:txBody>
      </p:sp>
      <p:sp>
        <p:nvSpPr>
          <p:cNvPr id="39" name="正方形/長方形 38"/>
          <p:cNvSpPr/>
          <p:nvPr/>
        </p:nvSpPr>
        <p:spPr>
          <a:xfrm>
            <a:off x="2055097" y="3432231"/>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サードパーティの制限</a:t>
            </a:r>
          </a:p>
        </p:txBody>
      </p:sp>
      <p:sp>
        <p:nvSpPr>
          <p:cNvPr id="40" name="正方形/長方形 39"/>
          <p:cNvSpPr/>
          <p:nvPr/>
        </p:nvSpPr>
        <p:spPr>
          <a:xfrm>
            <a:off x="2055097" y="3822727"/>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ユーザーへの変更通知</a:t>
            </a:r>
          </a:p>
        </p:txBody>
      </p:sp>
      <p:sp>
        <p:nvSpPr>
          <p:cNvPr id="41" name="正方形/長方形 40"/>
          <p:cNvSpPr/>
          <p:nvPr/>
        </p:nvSpPr>
        <p:spPr>
          <a:xfrm>
            <a:off x="2055097" y="4213223"/>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ユーザーによる登録拒否</a:t>
            </a:r>
          </a:p>
        </p:txBody>
      </p:sp>
      <p:sp>
        <p:nvSpPr>
          <p:cNvPr id="42" name="正方形/長方形 41"/>
          <p:cNvSpPr/>
          <p:nvPr/>
        </p:nvSpPr>
        <p:spPr>
          <a:xfrm>
            <a:off x="2055097" y="4603719"/>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提供が任意の個人情報</a:t>
            </a:r>
          </a:p>
        </p:txBody>
      </p:sp>
      <p:sp>
        <p:nvSpPr>
          <p:cNvPr id="44" name="正方形/長方形 43"/>
          <p:cNvSpPr/>
          <p:nvPr/>
        </p:nvSpPr>
        <p:spPr>
          <a:xfrm>
            <a:off x="2055097" y="4994215"/>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匿名</a:t>
            </a:r>
          </a:p>
        </p:txBody>
      </p:sp>
      <p:sp>
        <p:nvSpPr>
          <p:cNvPr id="53" name="正方形/長方形 52"/>
          <p:cNvSpPr/>
          <p:nvPr/>
        </p:nvSpPr>
        <p:spPr>
          <a:xfrm>
            <a:off x="2055097" y="5384711"/>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リスクに比例したコントロール</a:t>
            </a:r>
          </a:p>
        </p:txBody>
      </p:sp>
      <p:sp>
        <p:nvSpPr>
          <p:cNvPr id="54" name="正方形/長方形 53"/>
          <p:cNvSpPr/>
          <p:nvPr/>
        </p:nvSpPr>
        <p:spPr>
          <a:xfrm>
            <a:off x="2055097" y="5775207"/>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データの保持と廃棄</a:t>
            </a:r>
          </a:p>
        </p:txBody>
      </p:sp>
      <p:sp>
        <p:nvSpPr>
          <p:cNvPr id="55" name="正方形/長方形 54"/>
          <p:cNvSpPr/>
          <p:nvPr/>
        </p:nvSpPr>
        <p:spPr>
          <a:xfrm>
            <a:off x="2055097" y="6165700"/>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属性の分離</a:t>
            </a:r>
          </a:p>
        </p:txBody>
      </p:sp>
      <p:sp>
        <p:nvSpPr>
          <p:cNvPr id="56" name="正方形/長方形 55"/>
          <p:cNvSpPr/>
          <p:nvPr/>
        </p:nvSpPr>
        <p:spPr>
          <a:xfrm>
            <a:off x="3881215" y="698760"/>
            <a:ext cx="5692997" cy="32399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個人情報の収集・使用・送信・保存を最小限にしなくてはならない。また、</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IdP</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はデータの最小化をサポートするために様々な粒度の情報要求に対応する技術的な仕組みの提供をしなくてはならない</a:t>
            </a:r>
          </a:p>
        </p:txBody>
      </p:sp>
      <p:sp>
        <p:nvSpPr>
          <p:cNvPr id="57" name="正方形/長方形 56"/>
          <p:cNvSpPr/>
          <p:nvPr/>
        </p:nvSpPr>
        <p:spPr>
          <a:xfrm>
            <a:off x="3881214" y="1079655"/>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収集・使用・送信・保存した個人情報の使用をそのトランザクションの指定された目的にのみ制限しなくてはならない</a:t>
            </a:r>
          </a:p>
        </p:txBody>
      </p:sp>
      <p:sp>
        <p:nvSpPr>
          <p:cNvPr id="58" name="正方形/長方形 57"/>
          <p:cNvSpPr/>
          <p:nvPr/>
        </p:nvSpPr>
        <p:spPr>
          <a:xfrm>
            <a:off x="3881214" y="1470151"/>
            <a:ext cx="5692997"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トランザクションにおいて特定の属性を収集する必要性を評価しなくてはならない。実行可能な限り、エンティティは属性ではなくユーザーに関するクレームを収集・生成・使用・送信・保存しなくてはならない</a:t>
            </a:r>
          </a:p>
        </p:txBody>
      </p:sp>
      <p:sp>
        <p:nvSpPr>
          <p:cNvPr id="59" name="正方形/長方形 58"/>
          <p:cNvSpPr/>
          <p:nvPr/>
        </p:nvSpPr>
        <p:spPr>
          <a:xfrm>
            <a:off x="3881214" y="1860647"/>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トランザクションに必要な場合とトランザクションに関連するリスクまたは関連する当事者へのリスクに対して適切である場合のみを除いてユーザーのクレデンシャルを要求してはならない</a:t>
            </a:r>
          </a:p>
        </p:txBody>
      </p:sp>
      <p:sp>
        <p:nvSpPr>
          <p:cNvPr id="60" name="正方形/長方形 59"/>
          <p:cNvSpPr/>
          <p:nvPr/>
        </p:nvSpPr>
        <p:spPr>
          <a:xfrm>
            <a:off x="3881214" y="2251143"/>
            <a:ext cx="5692997"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個人情報が収集・生成・使用・送信・保存されるシステムプロセスにおいて個人情報の集約によるリスクの評価を行うとともに、そのリスクを最小限に抑えるようにシステム・プロセスを設計する必要がある</a:t>
            </a:r>
          </a:p>
        </p:txBody>
      </p:sp>
      <p:sp>
        <p:nvSpPr>
          <p:cNvPr id="61" name="正方形/長方形 60"/>
          <p:cNvSpPr/>
          <p:nvPr/>
        </p:nvSpPr>
        <p:spPr>
          <a:xfrm>
            <a:off x="3881214" y="2641639"/>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個人情報をどのように収集・生成・使用・伝送・保管するかを説明する簡潔で意味のあるタイムリーなコミュニケーションをユーザーに提供しなくてはならない</a:t>
            </a:r>
          </a:p>
        </p:txBody>
      </p:sp>
      <p:sp>
        <p:nvSpPr>
          <p:cNvPr id="62" name="正方形/長方形 61"/>
          <p:cNvSpPr/>
          <p:nvPr/>
        </p:nvSpPr>
        <p:spPr>
          <a:xfrm>
            <a:off x="3881214" y="3032135"/>
            <a:ext cx="5692997"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ユーザーが個人情報にアクセス・訂正・削除できるよう適切な仕組みを提供しなくてはならない</a:t>
            </a:r>
          </a:p>
        </p:txBody>
      </p:sp>
      <p:sp>
        <p:nvSpPr>
          <p:cNvPr id="63" name="正方形/長方形 62"/>
          <p:cNvSpPr/>
          <p:nvPr/>
        </p:nvSpPr>
        <p:spPr>
          <a:xfrm>
            <a:off x="3881214" y="3422631"/>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ユーザーが自身の個人情報の取扱いについて選択する際に、その選択は当該のエンティティが個人情報を送信する第三者に対して効果的に伝達されなくてはならない</a:t>
            </a:r>
          </a:p>
        </p:txBody>
      </p:sp>
      <p:sp>
        <p:nvSpPr>
          <p:cNvPr id="64" name="正方形/長方形 63"/>
          <p:cNvSpPr/>
          <p:nvPr/>
        </p:nvSpPr>
        <p:spPr>
          <a:xfrm>
            <a:off x="3881214" y="3813127"/>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の個人情報の収集・生成・使用・伝送・保存するサービスまたはプロセスに重要な変更があった場合はユーザに通知し同意を得る他、その変更により生じるリスクを軽減するための措置を提供しなくてはならない</a:t>
            </a:r>
          </a:p>
        </p:txBody>
      </p:sp>
      <p:sp>
        <p:nvSpPr>
          <p:cNvPr id="65" name="正方形/長方形 64"/>
          <p:cNvSpPr/>
          <p:nvPr/>
        </p:nvSpPr>
        <p:spPr>
          <a:xfrm>
            <a:off x="3881214" y="4203623"/>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ユーザーは登録の拒否、クレデンシャルのプロビジョニングの拒否、クレデンシャルの提示の拒否、自分の属性・クレームの公開を拒否する機会を得なくてはならない</a:t>
            </a:r>
          </a:p>
        </p:txBody>
      </p:sp>
      <p:sp>
        <p:nvSpPr>
          <p:cNvPr id="66" name="正方形/長方形 65"/>
          <p:cNvSpPr/>
          <p:nvPr/>
        </p:nvSpPr>
        <p:spPr>
          <a:xfrm>
            <a:off x="3881214" y="4594119"/>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トランザクションに先行してどの個人情報が必須で、どの個人情報が任意であるかを利用者に明確に示さなくてはならない</a:t>
            </a:r>
          </a:p>
        </p:txBody>
      </p:sp>
      <p:sp>
        <p:nvSpPr>
          <p:cNvPr id="67" name="正方形/長方形 66"/>
          <p:cNvSpPr/>
          <p:nvPr/>
        </p:nvSpPr>
        <p:spPr>
          <a:xfrm>
            <a:off x="3881214" y="4984615"/>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実行可能な場合は常にエンティティは匿名、有効な属性を持つ匿名、偽名、または適切な場合は一意に惜別される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システム及びプロセスを使用しなければならない</a:t>
            </a:r>
          </a:p>
        </p:txBody>
      </p:sp>
      <p:sp>
        <p:nvSpPr>
          <p:cNvPr id="68" name="正方形/長方形 67"/>
          <p:cNvSpPr/>
          <p:nvPr/>
        </p:nvSpPr>
        <p:spPr>
          <a:xfrm>
            <a:off x="3881214" y="5375111"/>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ユーザーの個人情報の処理または使用に関する管理はその処理または使用のリスクの程度に見合ったものでなければならない</a:t>
            </a:r>
          </a:p>
        </p:txBody>
      </p:sp>
      <p:sp>
        <p:nvSpPr>
          <p:cNvPr id="69" name="正方形/長方形 68"/>
          <p:cNvSpPr/>
          <p:nvPr/>
        </p:nvSpPr>
        <p:spPr>
          <a:xfrm>
            <a:off x="3881214" y="5765607"/>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個人情報の保持はユーザーに機能・サービスを提供し管理するために必要な時間に制限し、不要になった個人情報は適切な業界標準・法的要件に従い廃棄しなくてはならない</a:t>
            </a:r>
          </a:p>
        </p:txBody>
      </p:sp>
      <p:sp>
        <p:nvSpPr>
          <p:cNvPr id="70" name="正方形/長方形 69"/>
          <p:cNvSpPr/>
          <p:nvPr/>
        </p:nvSpPr>
        <p:spPr>
          <a:xfrm>
            <a:off x="3881214" y="6156100"/>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可能な限り識別子データは属性データから分離されなければならない</a:t>
            </a:r>
          </a:p>
        </p:txBody>
      </p:sp>
      <p:sp>
        <p:nvSpPr>
          <p:cNvPr id="71" name="正方形/長方形 70"/>
          <p:cNvSpPr/>
          <p:nvPr/>
        </p:nvSpPr>
        <p:spPr>
          <a:xfrm>
            <a:off x="336980" y="6301353"/>
            <a:ext cx="4504378" cy="507831"/>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https://idefregistry.edufoundation.kantarainitiative.org/idef-knowledge-base/privacy</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2" name="正方形/長方形 71"/>
          <p:cNvSpPr/>
          <p:nvPr/>
        </p:nvSpPr>
        <p:spPr>
          <a:xfrm>
            <a:off x="336980" y="698759"/>
            <a:ext cx="1620000" cy="432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Privacy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3" name="正方形/長方形 72"/>
          <p:cNvSpPr/>
          <p:nvPr/>
        </p:nvSpPr>
        <p:spPr>
          <a:xfrm>
            <a:off x="331490" y="1182905"/>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Security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4" name="正方形/長方形 73"/>
          <p:cNvSpPr/>
          <p:nvPr/>
        </p:nvSpPr>
        <p:spPr>
          <a:xfrm>
            <a:off x="331490" y="1690838"/>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Interoperability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5" name="正方形/長方形 74"/>
          <p:cNvSpPr/>
          <p:nvPr/>
        </p:nvSpPr>
        <p:spPr>
          <a:xfrm>
            <a:off x="331490" y="2196936"/>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Usability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6" name="正方形/長方形 75"/>
          <p:cNvSpPr/>
          <p:nvPr/>
        </p:nvSpPr>
        <p:spPr>
          <a:xfrm>
            <a:off x="331490" y="2703034"/>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Best Practice</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7" name="正方形/長方形 46"/>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48" name="正方形/長方形 47"/>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9" name="正方形/長方形 48"/>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478584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en-US" altLang="ja-JP" sz="1800" dirty="0">
                <a:solidFill>
                  <a:schemeClr val="accent2">
                    <a:lumMod val="90000"/>
                    <a:lumOff val="10000"/>
                  </a:schemeClr>
                </a:solidFill>
              </a:rPr>
              <a:t> Baseline Functional Requirements</a:t>
            </a:r>
            <a:r>
              <a:rPr lang="en-US" altLang="ja-JP" sz="1800" baseline="30000" dirty="0">
                <a:solidFill>
                  <a:schemeClr val="accent2">
                    <a:lumMod val="90000"/>
                    <a:lumOff val="10000"/>
                  </a:schemeClr>
                </a:solidFill>
              </a:rPr>
              <a:t>1</a:t>
            </a:r>
            <a:r>
              <a:rPr lang="ja-JP" altLang="en-US" sz="1800" dirty="0">
                <a:solidFill>
                  <a:schemeClr val="accent2">
                    <a:lumMod val="90000"/>
                    <a:lumOff val="10000"/>
                  </a:schemeClr>
                </a:solidFill>
              </a:rPr>
              <a:t>の詳細②</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43" name="正方形/長方形 42"/>
          <p:cNvSpPr/>
          <p:nvPr/>
        </p:nvSpPr>
        <p:spPr>
          <a:xfrm>
            <a:off x="3881215" y="698760"/>
            <a:ext cx="5692997" cy="323999"/>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アイデンティティ管理機能およびサービスをサポートするシステムに適切かつ業界で認められている情報セキュリティ基準・ガイドライン・慣行を適用しなくてはならない</a:t>
            </a:r>
          </a:p>
        </p:txBody>
      </p:sp>
      <p:sp>
        <p:nvSpPr>
          <p:cNvPr id="45" name="正方形/長方形 44"/>
          <p:cNvSpPr/>
          <p:nvPr/>
        </p:nvSpPr>
        <p:spPr>
          <a:xfrm>
            <a:off x="3881214" y="1079655"/>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認証データおよび属性値を含むアイデンティティデータの機密性と完全性を保護するために業界で受け入れられた手法を実施しなくてはならない</a:t>
            </a:r>
          </a:p>
        </p:txBody>
      </p:sp>
      <p:sp>
        <p:nvSpPr>
          <p:cNvPr id="46" name="正方形/長方形 45"/>
          <p:cNvSpPr/>
          <p:nvPr/>
        </p:nvSpPr>
        <p:spPr>
          <a:xfrm>
            <a:off x="3881214" y="1493011"/>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クレデンシャル及びトークンを発行または管理する事業者は不正な開示及び複製から保護するために業界で認められているプロセスを実施しなくてはならない</a:t>
            </a:r>
          </a:p>
        </p:txBody>
      </p:sp>
      <p:sp>
        <p:nvSpPr>
          <p:cNvPr id="47" name="正方形/長方形 46"/>
          <p:cNvSpPr/>
          <p:nvPr/>
        </p:nvSpPr>
        <p:spPr>
          <a:xfrm>
            <a:off x="3881214" y="1870247"/>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トークンを発行または管理するエンティティは業界で認められているデータの完全性を個人及び他のエンティティがクレデンシャルおよびトークンデータのソースを検証できるようにしなくてはならない</a:t>
            </a:r>
          </a:p>
        </p:txBody>
      </p:sp>
      <p:sp>
        <p:nvSpPr>
          <p:cNvPr id="48" name="正方形/長方形 47"/>
          <p:cNvSpPr/>
          <p:nvPr/>
        </p:nvSpPr>
        <p:spPr>
          <a:xfrm>
            <a:off x="3881214" y="2260743"/>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クレデンシャル・トークンは適切かつ意図されたユーザーにのみ付与されるように設計された方法で発行または管理を行わなくてはならない</a:t>
            </a:r>
          </a:p>
        </p:txBody>
      </p:sp>
      <p:sp>
        <p:nvSpPr>
          <p:cNvPr id="49" name="正方形/長方形 48"/>
          <p:cNvSpPr/>
          <p:nvPr/>
        </p:nvSpPr>
        <p:spPr>
          <a:xfrm>
            <a:off x="3881214" y="2651239"/>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クレデンシャルを発行または管理するエンティティは認証のために各アカウントのペアがそのネームスペース内で一意に識別可能であることを保証しなければならない</a:t>
            </a:r>
          </a:p>
        </p:txBody>
      </p:sp>
      <p:sp>
        <p:nvSpPr>
          <p:cNvPr id="50" name="正方形/長方形 49"/>
          <p:cNvSpPr/>
          <p:nvPr/>
        </p:nvSpPr>
        <p:spPr>
          <a:xfrm>
            <a:off x="3881214" y="3041735"/>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ユーザーを認証するエンティティはユーザーが有効なトークンを管理していることを証明するために業界で認められた安全なプロトコルを使用しなければならない</a:t>
            </a:r>
          </a:p>
        </p:txBody>
      </p:sp>
      <p:sp>
        <p:nvSpPr>
          <p:cNvPr id="51" name="正方形/長方形 50"/>
          <p:cNvSpPr/>
          <p:nvPr/>
        </p:nvSpPr>
        <p:spPr>
          <a:xfrm>
            <a:off x="3881214" y="3432231"/>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ユーザーを認証するエンティティはパスワードを補強する、またはパスワードの代替となる認証メカニズムを提供しなければならない</a:t>
            </a:r>
          </a:p>
        </p:txBody>
      </p:sp>
      <p:sp>
        <p:nvSpPr>
          <p:cNvPr id="52" name="正方形/長方形 51"/>
          <p:cNvSpPr/>
          <p:nvPr/>
        </p:nvSpPr>
        <p:spPr>
          <a:xfrm>
            <a:off x="3881214" y="3822727"/>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エンティティは認証メカニズム及びサポート・プロセスの選択についてリスク評価プロセスを設けなければならない</a:t>
            </a:r>
          </a:p>
        </p:txBody>
      </p:sp>
      <p:sp>
        <p:nvSpPr>
          <p:cNvPr id="77" name="正方形/長方形 76"/>
          <p:cNvSpPr/>
          <p:nvPr/>
        </p:nvSpPr>
        <p:spPr>
          <a:xfrm>
            <a:off x="3881214" y="4213223"/>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デジタルアイデンティティ管理機能を提供し実施する事業者は、そのサービスの有効性に関して表明した保証を維持するために確立したポリシーとプロセスを持たなくてはならない</a:t>
            </a:r>
          </a:p>
        </p:txBody>
      </p:sp>
      <p:sp>
        <p:nvSpPr>
          <p:cNvPr id="78" name="正方形/長方形 77"/>
          <p:cNvSpPr/>
          <p:nvPr/>
        </p:nvSpPr>
        <p:spPr>
          <a:xfrm>
            <a:off x="3881514" y="4603719"/>
            <a:ext cx="5692997"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アイデンティティ管理の一部として暗号化ソリューションを使用する事業者は業界で受け入れられている慣行に一致するポリシー及びプロセスを実装しなければならない</a:t>
            </a:r>
          </a:p>
        </p:txBody>
      </p:sp>
      <p:sp>
        <p:nvSpPr>
          <p:cNvPr id="79" name="正方形/長方形 78"/>
          <p:cNvSpPr/>
          <p:nvPr/>
        </p:nvSpPr>
        <p:spPr>
          <a:xfrm>
            <a:off x="3881214" y="4994215"/>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およびトークンを発行するエンティティはセキュリティを維持しクレデンシャル・トークンの再発行・後進・復旧のためのメソッドと、オリジナルの登録・クレデンシャル操作を保証するメソッドを実装しなくてはならない</a:t>
            </a:r>
          </a:p>
        </p:txBody>
      </p:sp>
      <p:sp>
        <p:nvSpPr>
          <p:cNvPr id="80" name="正方形/長方形 79"/>
          <p:cNvSpPr/>
          <p:nvPr/>
        </p:nvSpPr>
        <p:spPr>
          <a:xfrm>
            <a:off x="3881214" y="5384711"/>
            <a:ext cx="5692997"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クレデンシャルまたはトークンを発行するエンティティはクレデンシャルおよびトークンを無効化するためのプロセスと手順を設けなくてはならない</a:t>
            </a:r>
          </a:p>
        </p:txBody>
      </p:sp>
      <p:sp>
        <p:nvSpPr>
          <p:cNvPr id="81" name="正方形/長方形 80"/>
          <p:cNvSpPr/>
          <p:nvPr/>
        </p:nvSpPr>
        <p:spPr>
          <a:xfrm>
            <a:off x="3881214" y="5775207"/>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管理システムを実行するエンティティはシステム監査、必要に応じてセキュリティ調査、規制要件をサポートする方法でトランザクションとセキュリティ・イベントを記録しなくてはならない</a:t>
            </a:r>
          </a:p>
        </p:txBody>
      </p:sp>
      <p:sp>
        <p:nvSpPr>
          <p:cNvPr id="82" name="正方形/長方形 81"/>
          <p:cNvSpPr/>
          <p:nvPr/>
        </p:nvSpPr>
        <p:spPr>
          <a:xfrm>
            <a:off x="3881214" y="6165700"/>
            <a:ext cx="5692997"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情報セキュリティ方針及び手順、ログ、インシデントレポート、クレデンシャル喪失発生のレビューを含む追加要件への準拠について定期的に監査を実施し、方針・手順の有効性を定期的に見直さなくてはならない</a:t>
            </a:r>
          </a:p>
        </p:txBody>
      </p:sp>
      <p:sp>
        <p:nvSpPr>
          <p:cNvPr id="83" name="正方形/長方形 82"/>
          <p:cNvSpPr/>
          <p:nvPr/>
        </p:nvSpPr>
        <p:spPr>
          <a:xfrm>
            <a:off x="2062067" y="702820"/>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セキュリティ対策</a:t>
            </a:r>
          </a:p>
        </p:txBody>
      </p:sp>
      <p:sp>
        <p:nvSpPr>
          <p:cNvPr id="84" name="正方形/長方形 83"/>
          <p:cNvSpPr/>
          <p:nvPr/>
        </p:nvSpPr>
        <p:spPr>
          <a:xfrm>
            <a:off x="2062067" y="1093316"/>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データの整合性</a:t>
            </a:r>
          </a:p>
        </p:txBody>
      </p:sp>
      <p:sp>
        <p:nvSpPr>
          <p:cNvPr id="85" name="正方形/長方形 84"/>
          <p:cNvSpPr/>
          <p:nvPr/>
        </p:nvSpPr>
        <p:spPr>
          <a:xfrm>
            <a:off x="2062067" y="1483812"/>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クレデンシャルの複製</a:t>
            </a:r>
          </a:p>
        </p:txBody>
      </p:sp>
      <p:sp>
        <p:nvSpPr>
          <p:cNvPr id="86" name="正方形/長方形 85"/>
          <p:cNvSpPr/>
          <p:nvPr/>
        </p:nvSpPr>
        <p:spPr>
          <a:xfrm>
            <a:off x="2062067" y="1874308"/>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クレデンシャルの保護</a:t>
            </a:r>
          </a:p>
        </p:txBody>
      </p:sp>
      <p:sp>
        <p:nvSpPr>
          <p:cNvPr id="87" name="正方形/長方形 86"/>
          <p:cNvSpPr/>
          <p:nvPr/>
        </p:nvSpPr>
        <p:spPr>
          <a:xfrm>
            <a:off x="2062067" y="2264804"/>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クレデンシャルの発行</a:t>
            </a:r>
          </a:p>
        </p:txBody>
      </p:sp>
      <p:sp>
        <p:nvSpPr>
          <p:cNvPr id="88" name="正方形/長方形 87"/>
          <p:cNvSpPr/>
          <p:nvPr/>
        </p:nvSpPr>
        <p:spPr>
          <a:xfrm>
            <a:off x="2062067" y="2655300"/>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クレデンシャルの一意性</a:t>
            </a:r>
          </a:p>
        </p:txBody>
      </p:sp>
      <p:sp>
        <p:nvSpPr>
          <p:cNvPr id="89" name="正方形/長方形 88"/>
          <p:cNvSpPr/>
          <p:nvPr/>
        </p:nvSpPr>
        <p:spPr>
          <a:xfrm>
            <a:off x="2062067" y="3045796"/>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トークン制御</a:t>
            </a:r>
          </a:p>
        </p:txBody>
      </p:sp>
      <p:sp>
        <p:nvSpPr>
          <p:cNvPr id="90" name="正方形/長方形 89"/>
          <p:cNvSpPr/>
          <p:nvPr/>
        </p:nvSpPr>
        <p:spPr>
          <a:xfrm>
            <a:off x="2062067" y="3436292"/>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多要素認証</a:t>
            </a:r>
          </a:p>
        </p:txBody>
      </p:sp>
      <p:sp>
        <p:nvSpPr>
          <p:cNvPr id="91" name="正方形/長方形 90"/>
          <p:cNvSpPr/>
          <p:nvPr/>
        </p:nvSpPr>
        <p:spPr>
          <a:xfrm>
            <a:off x="2062067" y="3826788"/>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認証リスク評価</a:t>
            </a:r>
          </a:p>
        </p:txBody>
      </p:sp>
      <p:sp>
        <p:nvSpPr>
          <p:cNvPr id="92" name="正方形/長方形 91"/>
          <p:cNvSpPr/>
          <p:nvPr/>
        </p:nvSpPr>
        <p:spPr>
          <a:xfrm>
            <a:off x="2062067" y="4217284"/>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アップタイム</a:t>
            </a:r>
          </a:p>
        </p:txBody>
      </p:sp>
      <p:sp>
        <p:nvSpPr>
          <p:cNvPr id="93" name="正方形/長方形 92"/>
          <p:cNvSpPr/>
          <p:nvPr/>
        </p:nvSpPr>
        <p:spPr>
          <a:xfrm>
            <a:off x="2062067" y="4607780"/>
            <a:ext cx="1728000"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鍵管理</a:t>
            </a:r>
          </a:p>
        </p:txBody>
      </p:sp>
      <p:sp>
        <p:nvSpPr>
          <p:cNvPr id="94" name="正方形/長方形 93"/>
          <p:cNvSpPr/>
          <p:nvPr/>
        </p:nvSpPr>
        <p:spPr>
          <a:xfrm>
            <a:off x="2062067" y="4998276"/>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復旧と再発行</a:t>
            </a:r>
          </a:p>
        </p:txBody>
      </p:sp>
      <p:sp>
        <p:nvSpPr>
          <p:cNvPr id="95" name="正方形/長方形 94"/>
          <p:cNvSpPr/>
          <p:nvPr/>
        </p:nvSpPr>
        <p:spPr>
          <a:xfrm>
            <a:off x="2062067" y="5388772"/>
            <a:ext cx="1728000" cy="32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撤回</a:t>
            </a:r>
          </a:p>
        </p:txBody>
      </p:sp>
      <p:sp>
        <p:nvSpPr>
          <p:cNvPr id="96" name="正方形/長方形 95"/>
          <p:cNvSpPr/>
          <p:nvPr/>
        </p:nvSpPr>
        <p:spPr>
          <a:xfrm>
            <a:off x="2062067" y="5779268"/>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セキュリティログ</a:t>
            </a:r>
          </a:p>
        </p:txBody>
      </p:sp>
      <p:sp>
        <p:nvSpPr>
          <p:cNvPr id="97" name="正方形/長方形 96"/>
          <p:cNvSpPr/>
          <p:nvPr/>
        </p:nvSpPr>
        <p:spPr>
          <a:xfrm>
            <a:off x="2062067" y="6169761"/>
            <a:ext cx="1728000" cy="32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セキュリティ監査</a:t>
            </a:r>
          </a:p>
        </p:txBody>
      </p:sp>
      <p:sp>
        <p:nvSpPr>
          <p:cNvPr id="98" name="正方形/長方形 97"/>
          <p:cNvSpPr/>
          <p:nvPr/>
        </p:nvSpPr>
        <p:spPr>
          <a:xfrm>
            <a:off x="331490" y="6327700"/>
            <a:ext cx="4623098"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https://idefregistry.edufoundation.kantarainitiative.org/idef-knowledge-base/security</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9" name="正方形/長方形 98"/>
          <p:cNvSpPr/>
          <p:nvPr/>
        </p:nvSpPr>
        <p:spPr>
          <a:xfrm>
            <a:off x="336980" y="698759"/>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Privacy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0" name="正方形/長方形 99"/>
          <p:cNvSpPr/>
          <p:nvPr/>
        </p:nvSpPr>
        <p:spPr>
          <a:xfrm>
            <a:off x="331490" y="1182905"/>
            <a:ext cx="1620000" cy="432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Security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1" name="正方形/長方形 100"/>
          <p:cNvSpPr/>
          <p:nvPr/>
        </p:nvSpPr>
        <p:spPr>
          <a:xfrm>
            <a:off x="331490" y="1690838"/>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Interoperability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2" name="正方形/長方形 101"/>
          <p:cNvSpPr/>
          <p:nvPr/>
        </p:nvSpPr>
        <p:spPr>
          <a:xfrm>
            <a:off x="331490" y="2196936"/>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Usability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03" name="正方形/長方形 102"/>
          <p:cNvSpPr/>
          <p:nvPr/>
        </p:nvSpPr>
        <p:spPr>
          <a:xfrm>
            <a:off x="331490" y="2703034"/>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Best Practice</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6" name="正方形/長方形 55"/>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57" name="正方形/長方形 56"/>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8" name="正方形/長方形 57"/>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188963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IDEF</a:t>
            </a:r>
            <a:r>
              <a:rPr lang="en-US" altLang="ja-JP" sz="1800" dirty="0">
                <a:solidFill>
                  <a:schemeClr val="accent2">
                    <a:lumMod val="90000"/>
                    <a:lumOff val="10000"/>
                  </a:schemeClr>
                </a:solidFill>
              </a:rPr>
              <a:t> Baseline Functional Requirements</a:t>
            </a:r>
            <a:r>
              <a:rPr lang="en-US" altLang="ja-JP" sz="1800" baseline="30000" dirty="0">
                <a:solidFill>
                  <a:schemeClr val="accent2">
                    <a:lumMod val="90000"/>
                    <a:lumOff val="10000"/>
                  </a:schemeClr>
                </a:solidFill>
              </a:rPr>
              <a:t>1</a:t>
            </a:r>
            <a:r>
              <a:rPr lang="ja-JP" altLang="en-US" sz="1800" dirty="0">
                <a:solidFill>
                  <a:schemeClr val="accent2">
                    <a:lumMod val="90000"/>
                    <a:lumOff val="10000"/>
                  </a:schemeClr>
                </a:solidFill>
              </a:rPr>
              <a:t>の詳細③</a:t>
            </a:r>
            <a:r>
              <a:rPr lang="en-US" altLang="ja-JP" sz="1800" dirty="0">
                <a:solidFill>
                  <a:schemeClr val="accent2">
                    <a:lumMod val="90000"/>
                    <a:lumOff val="10000"/>
                  </a:schemeClr>
                </a:solidFill>
              </a:rPr>
              <a:t>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41" name="正方形/長方形 40"/>
          <p:cNvSpPr/>
          <p:nvPr/>
        </p:nvSpPr>
        <p:spPr>
          <a:xfrm>
            <a:off x="336980" y="1234338"/>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Privacy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2" name="正方形/長方形 41"/>
          <p:cNvSpPr/>
          <p:nvPr/>
        </p:nvSpPr>
        <p:spPr>
          <a:xfrm>
            <a:off x="331490" y="1718484"/>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Security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4" name="正方形/長方形 43"/>
          <p:cNvSpPr/>
          <p:nvPr/>
        </p:nvSpPr>
        <p:spPr>
          <a:xfrm>
            <a:off x="331490" y="2226417"/>
            <a:ext cx="1620000" cy="432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Interoperability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3" name="正方形/長方形 52"/>
          <p:cNvSpPr/>
          <p:nvPr/>
        </p:nvSpPr>
        <p:spPr>
          <a:xfrm>
            <a:off x="331490" y="2732515"/>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Usability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4" name="正方形/長方形 53"/>
          <p:cNvSpPr/>
          <p:nvPr/>
        </p:nvSpPr>
        <p:spPr>
          <a:xfrm>
            <a:off x="331490" y="3238613"/>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Best Practice</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5" name="正方形/長方形 54"/>
          <p:cNvSpPr/>
          <p:nvPr/>
        </p:nvSpPr>
        <p:spPr>
          <a:xfrm>
            <a:off x="3881215" y="1234339"/>
            <a:ext cx="5692997"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Arial"/>
                <a:ea typeface="Meiryo UI"/>
                <a:cs typeface="+mn-cs"/>
              </a:rPr>
              <a:t>エンティティはサードパーティによって認証された外部ユーザーを受け入れることができなければならない</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6" name="正方形/長方形 55"/>
          <p:cNvSpPr/>
          <p:nvPr/>
        </p:nvSpPr>
        <p:spPr>
          <a:xfrm>
            <a:off x="3876023" y="1712027"/>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エンティティは複数の目的および複数の受信者のために消費できるコンテンツおよび方法を使用してクレデンシャルまたはアサーションを発行しなければならない</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7" name="正方形/長方形 56"/>
          <p:cNvSpPr/>
          <p:nvPr/>
        </p:nvSpPr>
        <p:spPr>
          <a:xfrm>
            <a:off x="3876023" y="2206406"/>
            <a:ext cx="5692997"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IDESG</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スタンダードレジストリにリストされている公開の標準に準拠した形式、または</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IDESG</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スタンダードインベントリにリストされている非占有仕様に準拠して、クレデンシャルまたはアサーションを発行しなければならない</a:t>
            </a:r>
          </a:p>
        </p:txBody>
      </p:sp>
      <p:sp>
        <p:nvSpPr>
          <p:cNvPr id="58" name="正方形/長方形 57"/>
          <p:cNvSpPr/>
          <p:nvPr/>
        </p:nvSpPr>
        <p:spPr>
          <a:xfrm>
            <a:off x="3876022" y="2727432"/>
            <a:ext cx="5692997"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デジタルアイデンティティ管理機能を実行する組織は公開された基準に適合するアイデンティティ関連データを通信および交換するシステム及びプロセスを使用しなければならない</a:t>
            </a:r>
          </a:p>
        </p:txBody>
      </p:sp>
      <p:sp>
        <p:nvSpPr>
          <p:cNvPr id="59" name="正方形/長方形 58"/>
          <p:cNvSpPr/>
          <p:nvPr/>
        </p:nvSpPr>
        <p:spPr>
          <a:xfrm>
            <a:off x="3876020" y="3247405"/>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エンティティは、内部およびエンティティ間の取引を含め、デジタルアイデンティティ管理機能を実施する際に、文書化されたビジネス方針およびプロセスを採用しなければならない</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0" name="正方形/長方形 59"/>
          <p:cNvSpPr/>
          <p:nvPr/>
        </p:nvSpPr>
        <p:spPr>
          <a:xfrm>
            <a:off x="3876021" y="3741784"/>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サードパーティ・サービス・プロバイダとしてデジタルアイデンティティ管理機能を実行するエンティティは他のエンティティおよび関連する機能に適用される</a:t>
            </a:r>
            <a:r>
              <a:rPr kumimoji="1" lang="en-US" altLang="ja-JP" sz="1000" b="0" i="0" u="none" strike="noStrike" kern="1200" cap="none" spc="0" normalizeH="0" baseline="0" noProof="0">
                <a:ln>
                  <a:noFill/>
                </a:ln>
                <a:solidFill>
                  <a:srgbClr val="000000"/>
                </a:solidFill>
                <a:effectLst/>
                <a:uLnTx/>
                <a:uFillTx/>
                <a:latin typeface="Meiryo UI"/>
                <a:ea typeface="Meiryo UI"/>
                <a:cs typeface="+mn-cs"/>
              </a:rPr>
              <a:t>IDESG</a:t>
            </a: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基本要件のそれぞれを遵守しなければならない</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1" name="正方形/長方形 60"/>
          <p:cNvSpPr/>
          <p:nvPr/>
        </p:nvSpPr>
        <p:spPr>
          <a:xfrm>
            <a:off x="3876017" y="4245070"/>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エンティティが</a:t>
            </a:r>
            <a:r>
              <a:rPr kumimoji="1" lang="en-US" altLang="ja-JP" sz="1000" b="0" i="0" u="none" strike="noStrike" kern="1200" cap="none" spc="0" normalizeH="0" baseline="0" noProof="0">
                <a:ln>
                  <a:noFill/>
                </a:ln>
                <a:solidFill>
                  <a:srgbClr val="000000"/>
                </a:solidFill>
                <a:effectLst/>
                <a:uLnTx/>
                <a:uFillTx/>
                <a:latin typeface="Meiryo UI"/>
                <a:ea typeface="Meiryo UI"/>
                <a:cs typeface="+mn-cs"/>
              </a:rPr>
              <a:t>IDESG</a:t>
            </a: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基本要件に準拠しないことによって損害を受けたと考えるユーザーのために効果的な救済メカニズムを提供し、促進しなければならない</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2" name="正方形/長方形 61"/>
          <p:cNvSpPr/>
          <p:nvPr/>
        </p:nvSpPr>
        <p:spPr>
          <a:xfrm>
            <a:off x="2076007" y="1234339"/>
            <a:ext cx="1728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第三者認証</a:t>
            </a:r>
          </a:p>
        </p:txBody>
      </p:sp>
      <p:sp>
        <p:nvSpPr>
          <p:cNvPr id="63" name="正方形/長方形 62"/>
          <p:cNvSpPr/>
          <p:nvPr/>
        </p:nvSpPr>
        <p:spPr>
          <a:xfrm>
            <a:off x="2076006" y="1721628"/>
            <a:ext cx="1722809"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サードパーティの</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クレデンシャル</a:t>
            </a:r>
          </a:p>
        </p:txBody>
      </p:sp>
      <p:sp>
        <p:nvSpPr>
          <p:cNvPr id="64" name="正方形/長方形 63"/>
          <p:cNvSpPr/>
          <p:nvPr/>
        </p:nvSpPr>
        <p:spPr>
          <a:xfrm>
            <a:off x="2076006" y="2215321"/>
            <a:ext cx="1722809"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標準化された</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クレデンシャル</a:t>
            </a:r>
          </a:p>
        </p:txBody>
      </p:sp>
      <p:sp>
        <p:nvSpPr>
          <p:cNvPr id="65" name="正方形/長方形 64"/>
          <p:cNvSpPr/>
          <p:nvPr/>
        </p:nvSpPr>
        <p:spPr>
          <a:xfrm>
            <a:off x="2076007" y="2732515"/>
            <a:ext cx="1728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標準化されたデータ交換</a:t>
            </a:r>
          </a:p>
        </p:txBody>
      </p:sp>
      <p:sp>
        <p:nvSpPr>
          <p:cNvPr id="66" name="正方形/長方形 65"/>
          <p:cNvSpPr/>
          <p:nvPr/>
        </p:nvSpPr>
        <p:spPr>
          <a:xfrm>
            <a:off x="2076007" y="3238130"/>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文書化されたプロセス</a:t>
            </a:r>
          </a:p>
        </p:txBody>
      </p:sp>
      <p:sp>
        <p:nvSpPr>
          <p:cNvPr id="67" name="正方形/長方形 66"/>
          <p:cNvSpPr/>
          <p:nvPr/>
        </p:nvSpPr>
        <p:spPr>
          <a:xfrm>
            <a:off x="2076007" y="3735243"/>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第三者のコンプライアンス</a:t>
            </a:r>
          </a:p>
        </p:txBody>
      </p:sp>
      <p:sp>
        <p:nvSpPr>
          <p:cNvPr id="68" name="正方形/長方形 67"/>
          <p:cNvSpPr/>
          <p:nvPr/>
        </p:nvSpPr>
        <p:spPr>
          <a:xfrm>
            <a:off x="2076007" y="4250054"/>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ユーザーの救済</a:t>
            </a:r>
          </a:p>
        </p:txBody>
      </p:sp>
      <p:sp>
        <p:nvSpPr>
          <p:cNvPr id="69" name="正方形/長方形 68"/>
          <p:cNvSpPr/>
          <p:nvPr/>
        </p:nvSpPr>
        <p:spPr>
          <a:xfrm>
            <a:off x="2076007" y="4764865"/>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アカウンタビリティ</a:t>
            </a:r>
          </a:p>
        </p:txBody>
      </p:sp>
      <p:sp>
        <p:nvSpPr>
          <p:cNvPr id="70" name="正方形/長方形 69"/>
          <p:cNvSpPr/>
          <p:nvPr/>
        </p:nvSpPr>
        <p:spPr>
          <a:xfrm>
            <a:off x="3881514" y="4773001"/>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エンティティは、監査・検証・確認のためのメカニズムを提供することによる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IDESG</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基本要件への準拠について説明責任を負わなければならない</a:t>
            </a:r>
          </a:p>
        </p:txBody>
      </p:sp>
      <p:sp>
        <p:nvSpPr>
          <p:cNvPr id="71" name="正方形/長方形 70"/>
          <p:cNvSpPr/>
          <p:nvPr/>
        </p:nvSpPr>
        <p:spPr>
          <a:xfrm>
            <a:off x="331490" y="6107166"/>
            <a:ext cx="556421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https://idefregistry.edufoundation.kantarainitiative.org/idef-knowledge-base/interoperability</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正方形/長方形 29"/>
          <p:cNvSpPr/>
          <p:nvPr/>
        </p:nvSpPr>
        <p:spPr>
          <a:xfrm>
            <a:off x="5193213" y="6489700"/>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31" name="正方形/長方形 30"/>
          <p:cNvSpPr/>
          <p:nvPr/>
        </p:nvSpPr>
        <p:spPr>
          <a:xfrm>
            <a:off x="5455985" y="6522017"/>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7555127" y="6522017"/>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376452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3.2.2 </a:t>
            </a:r>
            <a:r>
              <a:rPr lang="ja-JP" altLang="en-US" sz="1000" dirty="0">
                <a:solidFill>
                  <a:srgbClr val="002060"/>
                </a:solidFill>
              </a:rPr>
              <a:t>トラストフレームワークの策定状況　</a:t>
            </a:r>
            <a:r>
              <a:rPr lang="en-US" altLang="ja-JP" sz="1000" dirty="0">
                <a:solidFill>
                  <a:srgbClr val="002060"/>
                </a:solidFill>
              </a:rPr>
              <a:t>-Identity Ecosystem Framework</a:t>
            </a:r>
            <a:r>
              <a:rPr lang="ja-JP" altLang="en-US" sz="1000" dirty="0">
                <a:solidFill>
                  <a:srgbClr val="002060"/>
                </a:solidFill>
              </a:rPr>
              <a:t>：</a:t>
            </a:r>
            <a:r>
              <a:rPr lang="en-US" altLang="ja-JP" sz="1000" dirty="0">
                <a:solidFill>
                  <a:srgbClr val="002060"/>
                </a:solidFill>
              </a:rPr>
              <a:t>IDEF</a:t>
            </a:r>
            <a:r>
              <a:rPr lang="en-US" altLang="ja-JP" sz="1800" b="1" spc="0" dirty="0">
                <a:solidFill>
                  <a:srgbClr val="002060"/>
                </a:solidFill>
              </a:rPr>
              <a:t/>
            </a:r>
            <a:br>
              <a:rPr lang="en-US" altLang="ja-JP" sz="1800" b="1" spc="0" dirty="0">
                <a:solidFill>
                  <a:srgbClr val="002060"/>
                </a:solidFill>
              </a:rPr>
            </a:br>
            <a:r>
              <a:rPr lang="en-US" altLang="ja-JP" sz="1800" dirty="0" err="1">
                <a:solidFill>
                  <a:srgbClr val="002060"/>
                </a:solidFill>
              </a:rPr>
              <a:t>IDEF</a:t>
            </a:r>
            <a:r>
              <a:rPr lang="en-US" altLang="ja-JP" sz="1800" dirty="0">
                <a:solidFill>
                  <a:srgbClr val="002060"/>
                </a:solidFill>
              </a:rPr>
              <a:t> Baseline Functional Requirements</a:t>
            </a:r>
            <a:r>
              <a:rPr lang="en-US" altLang="ja-JP" sz="1800" baseline="30000" dirty="0">
                <a:solidFill>
                  <a:schemeClr val="accent2">
                    <a:lumMod val="90000"/>
                    <a:lumOff val="10000"/>
                  </a:schemeClr>
                </a:solidFill>
              </a:rPr>
              <a:t>1</a:t>
            </a:r>
            <a:r>
              <a:rPr lang="ja-JP" altLang="en-US" sz="1800" dirty="0">
                <a:solidFill>
                  <a:srgbClr val="002060"/>
                </a:solidFill>
              </a:rPr>
              <a:t>の詳細④</a:t>
            </a:r>
            <a:r>
              <a:rPr lang="en-US" altLang="ja-JP" sz="1800" dirty="0">
                <a:solidFill>
                  <a:schemeClr val="accent2">
                    <a:lumMod val="75000"/>
                    <a:lumOff val="25000"/>
                  </a:schemeClr>
                </a:solidFill>
              </a:rPr>
              <a:t> </a:t>
            </a:r>
            <a:endParaRPr lang="ja-JP" altLang="en-US" sz="18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7" name="正方形/長方形 26"/>
          <p:cNvSpPr/>
          <p:nvPr/>
        </p:nvSpPr>
        <p:spPr>
          <a:xfrm>
            <a:off x="336980" y="1299648"/>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Privacy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正方形/長方形 27"/>
          <p:cNvSpPr/>
          <p:nvPr/>
        </p:nvSpPr>
        <p:spPr>
          <a:xfrm>
            <a:off x="331490" y="1783794"/>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Security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9" name="正方形/長方形 28"/>
          <p:cNvSpPr/>
          <p:nvPr/>
        </p:nvSpPr>
        <p:spPr>
          <a:xfrm>
            <a:off x="331490" y="2291727"/>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Interoperability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0" name="正方形/長方形 29"/>
          <p:cNvSpPr/>
          <p:nvPr/>
        </p:nvSpPr>
        <p:spPr>
          <a:xfrm>
            <a:off x="331490" y="2797825"/>
            <a:ext cx="1620000" cy="432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Usability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1" name="正方形/長方形 30"/>
          <p:cNvSpPr/>
          <p:nvPr/>
        </p:nvSpPr>
        <p:spPr>
          <a:xfrm>
            <a:off x="331490" y="3303923"/>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Best Practice</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2" name="正方形/長方形 31"/>
          <p:cNvSpPr/>
          <p:nvPr/>
        </p:nvSpPr>
        <p:spPr>
          <a:xfrm>
            <a:off x="3881215" y="1299649"/>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デジタルアイデンティティ管理機能はユーザー中心の設計と業界で認められている適切なユーザビリティガイドラインとプラクティスを各プロセスに適用しユーザビリティ評価によって特定した重大な欠陥を修正する必要がある</a:t>
            </a:r>
          </a:p>
        </p:txBody>
      </p:sp>
      <p:sp>
        <p:nvSpPr>
          <p:cNvPr id="33" name="正方形/長方形 32"/>
          <p:cNvSpPr/>
          <p:nvPr/>
        </p:nvSpPr>
        <p:spPr>
          <a:xfrm>
            <a:off x="3876023" y="1777337"/>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エンティティは、デジタルアイデンティティ管理機能で実行する通信・インターフェイス・ポリシー・データトランザクション・およびエンド</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to</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エンドプロセスの使いやすさを評価する必要がある</a:t>
            </a:r>
          </a:p>
        </p:txBody>
      </p:sp>
      <p:sp>
        <p:nvSpPr>
          <p:cNvPr id="34" name="正方形/長方形 33"/>
          <p:cNvSpPr/>
          <p:nvPr/>
        </p:nvSpPr>
        <p:spPr>
          <a:xfrm>
            <a:off x="3876023" y="2279336"/>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管理機能でユーザーに提示される情報は、一般オーディエンスのまたはトランザクションの特定されたターゲットオーディエンスが理解しやすい明確でわかりやすい言葉でなければならない</a:t>
            </a:r>
          </a:p>
        </p:txBody>
      </p:sp>
      <p:sp>
        <p:nvSpPr>
          <p:cNvPr id="35" name="正方形/長方形 34"/>
          <p:cNvSpPr/>
          <p:nvPr/>
        </p:nvSpPr>
        <p:spPr>
          <a:xfrm>
            <a:off x="3876022" y="2792742"/>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デジタルアイデンティティ管理機能でユーザーに提供されるすべての選択肢・経路・インターフェース・およびオファリングは、ユーザーによって明確に識別できなければならない</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6" name="正方形/長方形 35"/>
          <p:cNvSpPr/>
          <p:nvPr/>
        </p:nvSpPr>
        <p:spPr>
          <a:xfrm>
            <a:off x="3876020" y="3312715"/>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すべてのデジタルアイデンティティ管理機能は、実行可能な限り多くのユーザーがアクセスできるように合理的な配慮をしなければならず、アクセシビリティに関するすべての適用法および規制を遵守しなければならない</a:t>
            </a:r>
          </a:p>
        </p:txBody>
      </p:sp>
      <p:sp>
        <p:nvSpPr>
          <p:cNvPr id="37" name="正方形/長方形 36"/>
          <p:cNvSpPr/>
          <p:nvPr/>
        </p:nvSpPr>
        <p:spPr>
          <a:xfrm>
            <a:off x="3876021" y="3807094"/>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デジタルアイデンティティ管理機能で提供されるすべてのプロセスは、ユーザビリティに関するユーザーのフィードバックを容易に収集するためのメカニズムを提供しなければならない</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8" name="正方形/長方形 37"/>
          <p:cNvSpPr/>
          <p:nvPr/>
        </p:nvSpPr>
        <p:spPr>
          <a:xfrm>
            <a:off x="3876017" y="4310380"/>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Meiryo UI"/>
                <a:ea typeface="Meiryo UI"/>
                <a:cs typeface="+mn-cs"/>
              </a:rPr>
              <a:t>ユーザー要件を収集するための公開標準・法的要件が存在する場合、デジタルアイデンティティ管理機能はユーザーに早期段階でインタフェースおよびアクセシビリティ要件を文書化し表現するための構造的な機会を提供する必要がある</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9" name="正方形/長方形 38"/>
          <p:cNvSpPr/>
          <p:nvPr/>
        </p:nvSpPr>
        <p:spPr>
          <a:xfrm>
            <a:off x="336980" y="6112899"/>
            <a:ext cx="554386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https://idefregistry.edufoundation.kantarainitiative.org/idef-knowledge-base/usability</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0" name="正方形/長方形 39"/>
          <p:cNvSpPr/>
          <p:nvPr/>
        </p:nvSpPr>
        <p:spPr>
          <a:xfrm>
            <a:off x="2076007" y="1299649"/>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ユーザビリティの実践</a:t>
            </a:r>
          </a:p>
        </p:txBody>
      </p:sp>
      <p:sp>
        <p:nvSpPr>
          <p:cNvPr id="43" name="正方形/長方形 42"/>
          <p:cNvSpPr/>
          <p:nvPr/>
        </p:nvSpPr>
        <p:spPr>
          <a:xfrm>
            <a:off x="2076006" y="1786938"/>
            <a:ext cx="1728001"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ユーザビリティ評価</a:t>
            </a:r>
          </a:p>
        </p:txBody>
      </p:sp>
      <p:sp>
        <p:nvSpPr>
          <p:cNvPr id="45" name="正方形/長方形 44"/>
          <p:cNvSpPr/>
          <p:nvPr/>
        </p:nvSpPr>
        <p:spPr>
          <a:xfrm>
            <a:off x="2076006" y="2280631"/>
            <a:ext cx="1728001"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平易な文言</a:t>
            </a:r>
          </a:p>
        </p:txBody>
      </p:sp>
      <p:sp>
        <p:nvSpPr>
          <p:cNvPr id="46" name="正方形/長方形 45"/>
          <p:cNvSpPr/>
          <p:nvPr/>
        </p:nvSpPr>
        <p:spPr>
          <a:xfrm>
            <a:off x="2076007" y="2797825"/>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ナビゲーション</a:t>
            </a:r>
          </a:p>
        </p:txBody>
      </p:sp>
      <p:sp>
        <p:nvSpPr>
          <p:cNvPr id="47" name="正方形/長方形 46"/>
          <p:cNvSpPr/>
          <p:nvPr/>
        </p:nvSpPr>
        <p:spPr>
          <a:xfrm>
            <a:off x="2076007" y="3303440"/>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アクセシビリティ</a:t>
            </a:r>
          </a:p>
        </p:txBody>
      </p:sp>
      <p:sp>
        <p:nvSpPr>
          <p:cNvPr id="48" name="正方形/長方形 47"/>
          <p:cNvSpPr/>
          <p:nvPr/>
        </p:nvSpPr>
        <p:spPr>
          <a:xfrm>
            <a:off x="2076007" y="3800553"/>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ユーザビリティのフィードバック</a:t>
            </a:r>
          </a:p>
        </p:txBody>
      </p:sp>
      <p:sp>
        <p:nvSpPr>
          <p:cNvPr id="49" name="正方形/長方形 48"/>
          <p:cNvSpPr/>
          <p:nvPr/>
        </p:nvSpPr>
        <p:spPr>
          <a:xfrm>
            <a:off x="2076007" y="4315364"/>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ユーザー要件</a:t>
            </a:r>
          </a:p>
        </p:txBody>
      </p:sp>
      <p:sp>
        <p:nvSpPr>
          <p:cNvPr id="51" name="正方形/長方形 50"/>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52" name="正方形/長方形 51"/>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3" name="正方形/長方形 52"/>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392724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3.2.2 </a:t>
            </a:r>
            <a:r>
              <a:rPr lang="ja-JP" altLang="en-US" sz="1000" dirty="0">
                <a:solidFill>
                  <a:srgbClr val="002060"/>
                </a:solidFill>
              </a:rPr>
              <a:t>トラストフレームワークの策定状況　</a:t>
            </a:r>
            <a:r>
              <a:rPr lang="en-US" altLang="ja-JP" sz="1000" dirty="0">
                <a:solidFill>
                  <a:srgbClr val="002060"/>
                </a:solidFill>
              </a:rPr>
              <a:t>-Identity Ecosystem Framework</a:t>
            </a:r>
            <a:r>
              <a:rPr lang="ja-JP" altLang="en-US" sz="1000" dirty="0">
                <a:solidFill>
                  <a:srgbClr val="002060"/>
                </a:solidFill>
              </a:rPr>
              <a:t>：</a:t>
            </a:r>
            <a:r>
              <a:rPr lang="en-US" altLang="ja-JP" sz="1000" dirty="0">
                <a:solidFill>
                  <a:srgbClr val="002060"/>
                </a:solidFill>
              </a:rPr>
              <a:t>IDEF</a:t>
            </a:r>
            <a:r>
              <a:rPr lang="en-US" altLang="ja-JP" sz="1800" b="1" spc="0" dirty="0">
                <a:solidFill>
                  <a:srgbClr val="002060"/>
                </a:solidFill>
              </a:rPr>
              <a:t/>
            </a:r>
            <a:br>
              <a:rPr lang="en-US" altLang="ja-JP" sz="1800" b="1" spc="0" dirty="0">
                <a:solidFill>
                  <a:srgbClr val="002060"/>
                </a:solidFill>
              </a:rPr>
            </a:br>
            <a:r>
              <a:rPr lang="en-US" altLang="ja-JP" sz="1800" dirty="0" err="1">
                <a:solidFill>
                  <a:srgbClr val="002060"/>
                </a:solidFill>
              </a:rPr>
              <a:t>IDEF</a:t>
            </a:r>
            <a:r>
              <a:rPr lang="en-US" altLang="ja-JP" sz="1800" dirty="0">
                <a:solidFill>
                  <a:srgbClr val="002060"/>
                </a:solidFill>
              </a:rPr>
              <a:t> Baseline Functional Requirements</a:t>
            </a:r>
            <a:r>
              <a:rPr lang="en-US" altLang="ja-JP" sz="1800" baseline="30000" dirty="0">
                <a:solidFill>
                  <a:schemeClr val="accent2">
                    <a:lumMod val="90000"/>
                    <a:lumOff val="10000"/>
                  </a:schemeClr>
                </a:solidFill>
              </a:rPr>
              <a:t>1</a:t>
            </a:r>
            <a:r>
              <a:rPr lang="ja-JP" altLang="en-US" sz="1800" dirty="0">
                <a:solidFill>
                  <a:srgbClr val="002060"/>
                </a:solidFill>
              </a:rPr>
              <a:t>の詳細⑤</a:t>
            </a:r>
            <a:r>
              <a:rPr lang="en-US" altLang="ja-JP" sz="1800" dirty="0">
                <a:solidFill>
                  <a:schemeClr val="accent2">
                    <a:lumMod val="75000"/>
                    <a:lumOff val="25000"/>
                  </a:schemeClr>
                </a:solidFill>
              </a:rPr>
              <a:t> </a:t>
            </a:r>
            <a:endParaRPr lang="ja-JP" altLang="en-US" sz="18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25" name="正方形/長方形 24"/>
          <p:cNvSpPr/>
          <p:nvPr/>
        </p:nvSpPr>
        <p:spPr>
          <a:xfrm>
            <a:off x="336980" y="1064522"/>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Privacy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正方形/長方形 25"/>
          <p:cNvSpPr/>
          <p:nvPr/>
        </p:nvSpPr>
        <p:spPr>
          <a:xfrm>
            <a:off x="331490" y="1548668"/>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Security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1" name="正方形/長方形 40"/>
          <p:cNvSpPr/>
          <p:nvPr/>
        </p:nvSpPr>
        <p:spPr>
          <a:xfrm>
            <a:off x="331490" y="2056601"/>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Interoperability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2" name="正方形/長方形 41"/>
          <p:cNvSpPr/>
          <p:nvPr/>
        </p:nvSpPr>
        <p:spPr>
          <a:xfrm>
            <a:off x="331490" y="2562699"/>
            <a:ext cx="1620000" cy="432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Usability</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4" name="正方形/長方形 43"/>
          <p:cNvSpPr/>
          <p:nvPr/>
        </p:nvSpPr>
        <p:spPr>
          <a:xfrm>
            <a:off x="331490" y="3068797"/>
            <a:ext cx="1620000" cy="43200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Best Practice</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0" name="正方形/長方形 49"/>
          <p:cNvSpPr/>
          <p:nvPr/>
        </p:nvSpPr>
        <p:spPr>
          <a:xfrm>
            <a:off x="3881215" y="1064523"/>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エンティティは、アイデンティティアカウントのポータビリティを可能にするサービスとシステムを利用する必要がある</a:t>
            </a:r>
          </a:p>
        </p:txBody>
      </p:sp>
      <p:sp>
        <p:nvSpPr>
          <p:cNvPr id="51" name="正方形/長方形 50"/>
          <p:cNvSpPr/>
          <p:nvPr/>
        </p:nvSpPr>
        <p:spPr>
          <a:xfrm>
            <a:off x="3876023" y="1542211"/>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デジタルアイデンティティ管理機能を実行する組織は</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IDESG</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標準レジストリにリストされている公開オープン標準、 レジストリに実行可能なオプションがない場合は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IDESG</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標準インベントリにリストされている非占有仕様に適合するアイデンティティ関連データを通信および交換するシステムおよびプロセスを利用するべきである</a:t>
            </a:r>
          </a:p>
        </p:txBody>
      </p:sp>
      <p:sp>
        <p:nvSpPr>
          <p:cNvPr id="52" name="正方形/長方形 51"/>
          <p:cNvSpPr/>
          <p:nvPr/>
        </p:nvSpPr>
        <p:spPr>
          <a:xfrm>
            <a:off x="3876023" y="2036590"/>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ティティは属性の意味的な相互運用性を可能にするために、安定し公開された共通の分類法を利用すべきであり、そのような標準が確立されているコミュニティ内で運用する場合は、それらの分類法のための公開されたオープンな標準を使用すべきである</a:t>
            </a:r>
          </a:p>
        </p:txBody>
      </p:sp>
      <p:sp>
        <p:nvSpPr>
          <p:cNvPr id="53" name="正方形/長方形 52"/>
          <p:cNvSpPr/>
          <p:nvPr/>
        </p:nvSpPr>
        <p:spPr>
          <a:xfrm>
            <a:off x="3876022" y="2557616"/>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エンティティはデジタルアイデンティティ管理機能のために安定し、公開された共通の形式モデルおよびビジネス・ プロセスを採用すべきであり、そのような標準が確立され、それらの機能に適切である場合には、 それらのモデルおよびプロセスに公開オープン標準を使用するべきである</a:t>
            </a:r>
          </a:p>
        </p:txBody>
      </p:sp>
      <p:sp>
        <p:nvSpPr>
          <p:cNvPr id="54" name="正方形/長方形 53"/>
          <p:cNvSpPr/>
          <p:nvPr/>
        </p:nvSpPr>
        <p:spPr>
          <a:xfrm>
            <a:off x="3876020" y="3077589"/>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エンティティは、デジタルアイデンティティ管理機能にモジュール式アイデンティティコンポーネントを実装することが推奨される</a:t>
            </a:r>
          </a:p>
        </p:txBody>
      </p:sp>
      <p:sp>
        <p:nvSpPr>
          <p:cNvPr id="55" name="正方形/長方形 54"/>
          <p:cNvSpPr/>
          <p:nvPr/>
        </p:nvSpPr>
        <p:spPr>
          <a:xfrm>
            <a:off x="3876021" y="3571968"/>
            <a:ext cx="5692997"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アイデンティティフェデレーション内でデジタルアイデンティティ管理機能を実施する場合、エンティティは、そのフェデレーションが設定した最低基準に従って、公開されたポリシーおよび明示的に要求されるシステム ルールにすべての実質的側面で準拠すべきである</a:t>
            </a:r>
          </a:p>
        </p:txBody>
      </p:sp>
      <p:sp>
        <p:nvSpPr>
          <p:cNvPr id="56" name="正方形/長方形 55"/>
          <p:cNvSpPr/>
          <p:nvPr/>
        </p:nvSpPr>
        <p:spPr>
          <a:xfrm>
            <a:off x="3876017" y="4075254"/>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デジタルアイデンティティ管理機能を実施する場合、エンティティは関連機能に適用されるすべての法律および規制を実質的にすべて遵守すべきである</a:t>
            </a:r>
          </a:p>
        </p:txBody>
      </p:sp>
      <p:sp>
        <p:nvSpPr>
          <p:cNvPr id="57" name="正方形/長方形 56"/>
          <p:cNvSpPr/>
          <p:nvPr/>
        </p:nvSpPr>
        <p:spPr>
          <a:xfrm>
            <a:off x="329902" y="6301353"/>
            <a:ext cx="4623098"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https://idefregistry.edufoundation.kantarainitiative.org/idef-knowledge-base/best-practices</a:t>
            </a:r>
          </a:p>
        </p:txBody>
      </p:sp>
      <p:sp>
        <p:nvSpPr>
          <p:cNvPr id="58" name="正方形/長方形 57"/>
          <p:cNvSpPr/>
          <p:nvPr/>
        </p:nvSpPr>
        <p:spPr>
          <a:xfrm>
            <a:off x="2070817" y="1064523"/>
            <a:ext cx="1727998"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推奨されるポータビリティ</a:t>
            </a:r>
          </a:p>
        </p:txBody>
      </p:sp>
      <p:sp>
        <p:nvSpPr>
          <p:cNvPr id="59" name="正方形/長方形 58"/>
          <p:cNvSpPr/>
          <p:nvPr/>
        </p:nvSpPr>
        <p:spPr>
          <a:xfrm>
            <a:off x="2070816" y="1551812"/>
            <a:ext cx="1727999"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推奨されるデータ交換基準</a:t>
            </a:r>
          </a:p>
        </p:txBody>
      </p:sp>
      <p:sp>
        <p:nvSpPr>
          <p:cNvPr id="60" name="正方形/長方形 59"/>
          <p:cNvSpPr/>
          <p:nvPr/>
        </p:nvSpPr>
        <p:spPr>
          <a:xfrm>
            <a:off x="2070816" y="2045505"/>
            <a:ext cx="1727999"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推奨される分類基準</a:t>
            </a:r>
          </a:p>
        </p:txBody>
      </p:sp>
      <p:sp>
        <p:nvSpPr>
          <p:cNvPr id="61" name="正方形/長方形 60"/>
          <p:cNvSpPr/>
          <p:nvPr/>
        </p:nvSpPr>
        <p:spPr>
          <a:xfrm>
            <a:off x="2076007" y="2562699"/>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推奨されるプロセスモデル</a:t>
            </a:r>
          </a:p>
        </p:txBody>
      </p:sp>
      <p:sp>
        <p:nvSpPr>
          <p:cNvPr id="62" name="正方形/長方形 61"/>
          <p:cNvSpPr/>
          <p:nvPr/>
        </p:nvSpPr>
        <p:spPr>
          <a:xfrm>
            <a:off x="2076007" y="3068314"/>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推奨されるモジュール性</a:t>
            </a:r>
          </a:p>
        </p:txBody>
      </p:sp>
      <p:sp>
        <p:nvSpPr>
          <p:cNvPr id="63" name="正方形/長方形 62"/>
          <p:cNvSpPr/>
          <p:nvPr/>
        </p:nvSpPr>
        <p:spPr>
          <a:xfrm>
            <a:off x="2076007" y="3565427"/>
            <a:ext cx="1728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推奨されるフェデレーション基準</a:t>
            </a:r>
          </a:p>
        </p:txBody>
      </p:sp>
      <p:sp>
        <p:nvSpPr>
          <p:cNvPr id="64" name="正方形/長方形 63"/>
          <p:cNvSpPr/>
          <p:nvPr/>
        </p:nvSpPr>
        <p:spPr>
          <a:xfrm>
            <a:off x="2076007" y="4080238"/>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推奨される法令順守</a:t>
            </a:r>
          </a:p>
        </p:txBody>
      </p:sp>
      <p:sp>
        <p:nvSpPr>
          <p:cNvPr id="65" name="正方形/長方形 64"/>
          <p:cNvSpPr/>
          <p:nvPr/>
        </p:nvSpPr>
        <p:spPr>
          <a:xfrm>
            <a:off x="2076007" y="4581717"/>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推奨される品質管理</a:t>
            </a:r>
          </a:p>
        </p:txBody>
      </p:sp>
      <p:sp>
        <p:nvSpPr>
          <p:cNvPr id="66" name="正方形/長方形 65"/>
          <p:cNvSpPr/>
          <p:nvPr/>
        </p:nvSpPr>
        <p:spPr>
          <a:xfrm>
            <a:off x="2076007" y="5073601"/>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推奨されるテクノロジーの適用</a:t>
            </a:r>
          </a:p>
        </p:txBody>
      </p:sp>
      <p:sp>
        <p:nvSpPr>
          <p:cNvPr id="67" name="正方形/長方形 66"/>
          <p:cNvSpPr/>
          <p:nvPr/>
        </p:nvSpPr>
        <p:spPr>
          <a:xfrm>
            <a:off x="2076007" y="5559771"/>
            <a:ext cx="1728000"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推奨される</a:t>
            </a:r>
            <a:endParaRPr kumimoji="1" lang="en-US" altLang="ja-JP" sz="105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個人情報提供拒否の結果</a:t>
            </a:r>
          </a:p>
        </p:txBody>
      </p:sp>
      <p:sp>
        <p:nvSpPr>
          <p:cNvPr id="68" name="正方形/長方形 67"/>
          <p:cNvSpPr/>
          <p:nvPr/>
        </p:nvSpPr>
        <p:spPr>
          <a:xfrm>
            <a:off x="2076006" y="6045941"/>
            <a:ext cx="1728001" cy="432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推奨される属性要求クエリ</a:t>
            </a:r>
          </a:p>
        </p:txBody>
      </p:sp>
      <p:sp>
        <p:nvSpPr>
          <p:cNvPr id="69" name="正方形/長方形 68"/>
          <p:cNvSpPr/>
          <p:nvPr/>
        </p:nvSpPr>
        <p:spPr>
          <a:xfrm>
            <a:off x="3876022" y="4578540"/>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エンティティはデジタルアイデンティティ管理機能で使用する個人情報の必要な品質を、それらの機能のリスクと関係するユーザーへのリスクを含む情報に基づいて決定するべきである</a:t>
            </a:r>
          </a:p>
        </p:txBody>
      </p:sp>
      <p:sp>
        <p:nvSpPr>
          <p:cNvPr id="70" name="正方形/長方形 69"/>
          <p:cNvSpPr/>
          <p:nvPr/>
        </p:nvSpPr>
        <p:spPr>
          <a:xfrm>
            <a:off x="3876018" y="5073601"/>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実行可能な限り、プライバシー要件とポリシーは技術的な仕組みによって実装されるべきで ある。これらの技術的なプライバシー管理は技術スタックの中で可能な限り低い位置に置かれるべきである。</a:t>
            </a:r>
          </a:p>
        </p:txBody>
      </p:sp>
      <p:sp>
        <p:nvSpPr>
          <p:cNvPr id="71" name="正方形/長方形 70"/>
          <p:cNvSpPr/>
          <p:nvPr/>
        </p:nvSpPr>
        <p:spPr>
          <a:xfrm>
            <a:off x="3881514" y="5557046"/>
            <a:ext cx="5692997"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エンティティは、ユーザーが必須および任意の個人情報の提供を拒否した場合の結果について、ユーザーに簡潔で明確な通知を行うべきである</a:t>
            </a:r>
          </a:p>
        </p:txBody>
      </p:sp>
      <p:sp>
        <p:nvSpPr>
          <p:cNvPr id="72" name="正方形/長方形 71"/>
          <p:cNvSpPr/>
          <p:nvPr/>
        </p:nvSpPr>
        <p:spPr>
          <a:xfrm>
            <a:off x="3876017" y="6035257"/>
            <a:ext cx="5692999" cy="432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デジタルアイデンティティ管理機能を行うエンティティは、ユーザーが自分の属性とその使用方法に関する独自の要 件を文書化し伝える機会を永続的に提供するべきである。エンティティはユーザーが自分の属性を共有することに同意するよう求められる前に、 要件に関するそれらのコミュニケーションに対して誠実な応答を提供するべきである</a:t>
            </a:r>
          </a:p>
        </p:txBody>
      </p:sp>
      <p:sp>
        <p:nvSpPr>
          <p:cNvPr id="43" name="正方形/長方形 42"/>
          <p:cNvSpPr/>
          <p:nvPr/>
        </p:nvSpPr>
        <p:spPr>
          <a:xfrm>
            <a:off x="5193213" y="652295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45" name="正方形/長方形 44"/>
          <p:cNvSpPr/>
          <p:nvPr/>
        </p:nvSpPr>
        <p:spPr>
          <a:xfrm>
            <a:off x="5455985" y="655526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6" name="正方形/長方形 45"/>
          <p:cNvSpPr/>
          <p:nvPr/>
        </p:nvSpPr>
        <p:spPr>
          <a:xfrm>
            <a:off x="7555127" y="655526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4285038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IDESG Standards Registry &amp; Inventory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34" name="テキスト プレースホルダー 2"/>
          <p:cNvSpPr>
            <a:spLocks noGrp="1"/>
          </p:cNvSpPr>
          <p:nvPr>
            <p:ph type="body" sz="quarter" idx="10"/>
          </p:nvPr>
        </p:nvSpPr>
        <p:spPr>
          <a:xfrm>
            <a:off x="331788" y="692151"/>
            <a:ext cx="9242425" cy="648970"/>
          </a:xfrm>
        </p:spPr>
        <p:txBody>
          <a:bodyPr/>
          <a:lstStyle/>
          <a:p>
            <a:r>
              <a:rPr lang="en-US" altLang="ja-JP" sz="1600" b="1" dirty="0"/>
              <a:t>IDESG Standards Registry &amp; Inventory </a:t>
            </a:r>
            <a:r>
              <a:rPr lang="ja-JP" altLang="en-US" sz="1600" b="1" dirty="0"/>
              <a:t>とは、</a:t>
            </a:r>
            <a:r>
              <a:rPr lang="en-US" altLang="ja-JP" sz="1600" b="1" dirty="0"/>
              <a:t>IDESG</a:t>
            </a:r>
            <a:r>
              <a:rPr lang="ja-JP" altLang="en-US" sz="1600" b="1" dirty="0"/>
              <a:t>によって指定された各基準のリストである。認証は「</a:t>
            </a:r>
            <a:r>
              <a:rPr lang="en-US" altLang="ja-JP" sz="1600" b="1" dirty="0"/>
              <a:t>SAML</a:t>
            </a:r>
            <a:r>
              <a:rPr lang="ja-JP" altLang="en-US" sz="1600" b="1" dirty="0"/>
              <a:t>」「</a:t>
            </a:r>
            <a:r>
              <a:rPr lang="en-US" altLang="ja-JP" sz="1600" b="1" dirty="0"/>
              <a:t>OpenID Connect</a:t>
            </a:r>
            <a:r>
              <a:rPr lang="ja-JP" altLang="en-US" sz="1600" b="1" dirty="0"/>
              <a:t>」、認可は「</a:t>
            </a:r>
            <a:r>
              <a:rPr lang="en-US" altLang="ja-JP" sz="1600" b="1" dirty="0"/>
              <a:t>OAuth 2.0</a:t>
            </a:r>
            <a:r>
              <a:rPr lang="ja-JP" altLang="en-US" sz="1600" b="1" dirty="0"/>
              <a:t>」、リスクマネジメントは「</a:t>
            </a:r>
            <a:r>
              <a:rPr lang="en-US" altLang="ja-JP" sz="1600" b="1" dirty="0"/>
              <a:t>NIST SP 800-37</a:t>
            </a:r>
            <a:r>
              <a:rPr lang="ja-JP" altLang="en-US" sz="1600" b="1" dirty="0"/>
              <a:t>」、セキュリティ・プライバシー管理は「</a:t>
            </a:r>
            <a:r>
              <a:rPr lang="en-US" altLang="ja-JP" sz="1600" b="1" dirty="0"/>
              <a:t>NIST SP 800-53</a:t>
            </a:r>
            <a:r>
              <a:rPr lang="ja-JP" altLang="en-US" sz="1600" b="1" dirty="0"/>
              <a:t>」、情報セキュリティマネジメントは「</a:t>
            </a:r>
            <a:r>
              <a:rPr lang="en-US" altLang="ja-JP" sz="1600" b="1" dirty="0"/>
              <a:t>ISO 27002</a:t>
            </a:r>
            <a:r>
              <a:rPr lang="ja-JP" altLang="en-US" sz="1600" b="1" dirty="0"/>
              <a:t>」がそれぞれ指定されている</a:t>
            </a:r>
            <a:r>
              <a:rPr lang="en-US" altLang="ja-JP" sz="1600" b="1" baseline="30000" dirty="0"/>
              <a:t>1,2</a:t>
            </a:r>
          </a:p>
        </p:txBody>
      </p:sp>
      <p:sp>
        <p:nvSpPr>
          <p:cNvPr id="36" name="正方形/長方形 35"/>
          <p:cNvSpPr/>
          <p:nvPr/>
        </p:nvSpPr>
        <p:spPr>
          <a:xfrm>
            <a:off x="334339" y="2456411"/>
            <a:ext cx="2006305"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NIST SP 800-37</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7" name="正方形/長方形 36"/>
          <p:cNvSpPr/>
          <p:nvPr/>
        </p:nvSpPr>
        <p:spPr>
          <a:xfrm>
            <a:off x="330864" y="2861392"/>
            <a:ext cx="2006725" cy="432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srgbClr val="FFFFFF"/>
                </a:solidFill>
                <a:effectLst/>
                <a:uLnTx/>
                <a:uFillTx/>
                <a:latin typeface="Meiryo UI"/>
                <a:ea typeface="Meiryo UI"/>
                <a:cs typeface="+mn-cs"/>
              </a:rPr>
              <a:t>NIST SP 800-53</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8" name="正方形/長方形 37"/>
          <p:cNvSpPr/>
          <p:nvPr/>
        </p:nvSpPr>
        <p:spPr>
          <a:xfrm>
            <a:off x="334340" y="3767255"/>
            <a:ext cx="2003695" cy="176763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OAuth 2.0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認証フレームワーク </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(RFC 6749)</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0" name="正方形/長方形 39"/>
          <p:cNvSpPr/>
          <p:nvPr/>
        </p:nvSpPr>
        <p:spPr>
          <a:xfrm>
            <a:off x="330865" y="3371764"/>
            <a:ext cx="200521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OpenID Connect</a:t>
            </a: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1.0</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3" name="正方形/長方形 42"/>
          <p:cNvSpPr/>
          <p:nvPr/>
        </p:nvSpPr>
        <p:spPr>
          <a:xfrm>
            <a:off x="330864" y="5562275"/>
            <a:ext cx="2009780"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ISO 27002</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5" name="正方形/長方形 44"/>
          <p:cNvSpPr/>
          <p:nvPr/>
        </p:nvSpPr>
        <p:spPr>
          <a:xfrm>
            <a:off x="2451853" y="2861392"/>
            <a:ext cx="7123471"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セキュリティとプライバシーの管理策の包括的かつ柔軟なカタログ</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システムの影響レベル（低、中、高）ごとにセキュリティ管理ベースラインと、影響レベルに関係なくシステムに適用できるプライバシーベースラインを提供</a:t>
            </a:r>
          </a:p>
        </p:txBody>
      </p:sp>
      <p:sp>
        <p:nvSpPr>
          <p:cNvPr id="46" name="正方形/長方形 45"/>
          <p:cNvSpPr/>
          <p:nvPr/>
        </p:nvSpPr>
        <p:spPr>
          <a:xfrm>
            <a:off x="334340" y="2063257"/>
            <a:ext cx="2001735"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SAML</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7" name="正方形/長方形 46"/>
          <p:cNvSpPr/>
          <p:nvPr/>
        </p:nvSpPr>
        <p:spPr>
          <a:xfrm>
            <a:off x="2448377" y="3781485"/>
            <a:ext cx="1128957"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RFC 6750</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8" name="正方形/長方形 47"/>
          <p:cNvSpPr/>
          <p:nvPr/>
        </p:nvSpPr>
        <p:spPr>
          <a:xfrm>
            <a:off x="2448376" y="4097419"/>
            <a:ext cx="1128957"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RFC 6819</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9" name="正方形/長方形 48"/>
          <p:cNvSpPr/>
          <p:nvPr/>
        </p:nvSpPr>
        <p:spPr>
          <a:xfrm>
            <a:off x="2448375" y="4401235"/>
            <a:ext cx="1128957"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RFC 7009</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73" name="正方形/長方形 72"/>
          <p:cNvSpPr/>
          <p:nvPr/>
        </p:nvSpPr>
        <p:spPr>
          <a:xfrm>
            <a:off x="2448377" y="4703838"/>
            <a:ext cx="1128957"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RFC 7591</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74" name="正方形/長方形 73"/>
          <p:cNvSpPr/>
          <p:nvPr/>
        </p:nvSpPr>
        <p:spPr>
          <a:xfrm>
            <a:off x="2441401" y="5012820"/>
            <a:ext cx="1128957"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RFC 7592</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75" name="正方形/長方形 74"/>
          <p:cNvSpPr/>
          <p:nvPr/>
        </p:nvSpPr>
        <p:spPr>
          <a:xfrm>
            <a:off x="2441401" y="5293187"/>
            <a:ext cx="1128957"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RFC 7636</a:t>
            </a:r>
          </a:p>
        </p:txBody>
      </p:sp>
      <p:sp>
        <p:nvSpPr>
          <p:cNvPr id="76" name="正方形/長方形 75"/>
          <p:cNvSpPr/>
          <p:nvPr/>
        </p:nvSpPr>
        <p:spPr>
          <a:xfrm>
            <a:off x="3657735" y="3791495"/>
            <a:ext cx="591508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OAuth 2.0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承認フレームワーク</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ベアラー トークンの使用</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7" name="正方形/長方形 76"/>
          <p:cNvSpPr/>
          <p:nvPr/>
        </p:nvSpPr>
        <p:spPr>
          <a:xfrm>
            <a:off x="3657735" y="4107429"/>
            <a:ext cx="591508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OAuth 2.0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脅威モデルとセキュリティに関する考慮事項</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8" name="正方形/長方形 77"/>
          <p:cNvSpPr/>
          <p:nvPr/>
        </p:nvSpPr>
        <p:spPr>
          <a:xfrm>
            <a:off x="3657735" y="4411245"/>
            <a:ext cx="591508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OAuth 2.0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トークンの取り消し</a:t>
            </a:r>
          </a:p>
        </p:txBody>
      </p:sp>
      <p:sp>
        <p:nvSpPr>
          <p:cNvPr id="79" name="正方形/長方形 78"/>
          <p:cNvSpPr/>
          <p:nvPr/>
        </p:nvSpPr>
        <p:spPr>
          <a:xfrm>
            <a:off x="3657735" y="4713848"/>
            <a:ext cx="591508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OAuth 2.0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動的クライアント登録プロトコル</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0" name="正方形/長方形 79"/>
          <p:cNvSpPr/>
          <p:nvPr/>
        </p:nvSpPr>
        <p:spPr>
          <a:xfrm>
            <a:off x="3657735" y="5013642"/>
            <a:ext cx="591508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OAuth 2.0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動的クライアント登録管理プロトコル</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1" name="正方形/長方形 80"/>
          <p:cNvSpPr/>
          <p:nvPr/>
        </p:nvSpPr>
        <p:spPr>
          <a:xfrm>
            <a:off x="3657735" y="5303197"/>
            <a:ext cx="591508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OAuth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パブリック クライアントによるコード交換の証明キー</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2" name="正方形/長方形 81"/>
          <p:cNvSpPr/>
          <p:nvPr/>
        </p:nvSpPr>
        <p:spPr>
          <a:xfrm>
            <a:off x="2441402" y="5570603"/>
            <a:ext cx="7133922"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情報セキュリティマネジメントのベストプラクティスを提供するドキュメント</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3" name="正方形/長方形 82"/>
          <p:cNvSpPr/>
          <p:nvPr/>
        </p:nvSpPr>
        <p:spPr>
          <a:xfrm>
            <a:off x="2448378" y="3380179"/>
            <a:ext cx="71234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JSON</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をベースにしたシングルサインオンを実現するためのフェデレーションの形式のプロトコルの仕様</a:t>
            </a:r>
          </a:p>
        </p:txBody>
      </p:sp>
      <p:sp>
        <p:nvSpPr>
          <p:cNvPr id="84" name="正方形/長方形 83"/>
          <p:cNvSpPr/>
          <p:nvPr/>
        </p:nvSpPr>
        <p:spPr>
          <a:xfrm>
            <a:off x="2464045" y="2458842"/>
            <a:ext cx="711127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情報システムのライフサイクルにそったリスクマネジメントフレームワークを提供するドキュメント</a:t>
            </a:r>
          </a:p>
        </p:txBody>
      </p:sp>
      <p:sp>
        <p:nvSpPr>
          <p:cNvPr id="85" name="正方形/長方形 84"/>
          <p:cNvSpPr/>
          <p:nvPr/>
        </p:nvSpPr>
        <p:spPr>
          <a:xfrm>
            <a:off x="2451852" y="2063257"/>
            <a:ext cx="71234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XML</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をベースにしたシングルサインオンを実現するためのフェデレーション形式のプロトコルの仕様</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9" name="正方形/長方形 38"/>
          <p:cNvSpPr/>
          <p:nvPr/>
        </p:nvSpPr>
        <p:spPr>
          <a:xfrm>
            <a:off x="7408015" y="6472838"/>
            <a:ext cx="2166197"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：小項目　　　　　：概要</a:t>
            </a:r>
          </a:p>
        </p:txBody>
      </p:sp>
      <p:sp>
        <p:nvSpPr>
          <p:cNvPr id="41" name="正方形/長方形 40"/>
          <p:cNvSpPr/>
          <p:nvPr/>
        </p:nvSpPr>
        <p:spPr>
          <a:xfrm>
            <a:off x="7715918" y="6500408"/>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正方形/長方形 41"/>
          <p:cNvSpPr/>
          <p:nvPr/>
        </p:nvSpPr>
        <p:spPr>
          <a:xfrm>
            <a:off x="8400969" y="6495661"/>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9031194" y="6493825"/>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0864" y="6119926"/>
            <a:ext cx="9232267" cy="47790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https://www.idesg.org/The-ID-Ecosystem/Registry.html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https://www.intellilink.co.jp/column/security/2019/111900.aspx</a:t>
            </a:r>
            <a:endParaRPr kumimoji="1" lang="ja-JP" altLang="en-US"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5" name="正方形/長方形 34"/>
          <p:cNvSpPr/>
          <p:nvPr/>
        </p:nvSpPr>
        <p:spPr>
          <a:xfrm>
            <a:off x="310257" y="1758922"/>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a:solidFill>
                  <a:schemeClr val="accent2">
                    <a:lumMod val="75000"/>
                    <a:lumOff val="25000"/>
                  </a:schemeClr>
                </a:solidFill>
                <a:latin typeface="Meiryo UI"/>
              </a:rPr>
              <a:t>IDESG Standards Registry &amp; </a:t>
            </a:r>
            <a:r>
              <a:rPr lang="en-US" altLang="ja-JP" sz="1600" b="1" u="sng" dirty="0" smtClean="0">
                <a:solidFill>
                  <a:schemeClr val="accent2">
                    <a:lumMod val="75000"/>
                    <a:lumOff val="25000"/>
                  </a:schemeClr>
                </a:solidFill>
                <a:latin typeface="Meiryo UI"/>
              </a:rPr>
              <a:t>Inventory</a:t>
            </a:r>
            <a:r>
              <a:rPr lang="ja-JP" altLang="en-US" sz="1600" b="1" u="sng" dirty="0" smtClean="0">
                <a:solidFill>
                  <a:schemeClr val="accent2">
                    <a:lumMod val="75000"/>
                    <a:lumOff val="25000"/>
                  </a:schemeClr>
                </a:solidFill>
                <a:latin typeface="Meiryo UI"/>
              </a:rPr>
              <a:t>で指定された標準</a:t>
            </a:r>
            <a:endParaRPr lang="en-US" altLang="ja-JP" sz="1600" b="1" u="sng" dirty="0">
              <a:solidFill>
                <a:schemeClr val="accent2">
                  <a:lumMod val="75000"/>
                  <a:lumOff val="25000"/>
                </a:schemeClr>
              </a:solidFill>
              <a:latin typeface="Meiryo UI"/>
            </a:endParaRPr>
          </a:p>
        </p:txBody>
      </p:sp>
    </p:spTree>
    <p:extLst>
      <p:ext uri="{BB962C8B-B14F-4D97-AF65-F5344CB8AC3E}">
        <p14:creationId xmlns:p14="http://schemas.microsoft.com/office/powerpoint/2010/main" val="910316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-Identity Ecosystem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IDEF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ja-JP" altLang="en-US" sz="1800" dirty="0">
                <a:solidFill>
                  <a:schemeClr val="accent2">
                    <a:lumMod val="90000"/>
                    <a:lumOff val="10000"/>
                  </a:schemeClr>
                </a:solidFill>
              </a:rPr>
              <a:t>（参考） </a:t>
            </a:r>
            <a:r>
              <a:rPr lang="en-US" altLang="ja-JP" sz="1800" dirty="0">
                <a:solidFill>
                  <a:schemeClr val="accent2">
                    <a:lumMod val="90000"/>
                    <a:lumOff val="10000"/>
                  </a:schemeClr>
                </a:solidFill>
              </a:rPr>
              <a:t>IDEF Registry </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34" name="テキスト プレースホルダー 2"/>
          <p:cNvSpPr>
            <a:spLocks noGrp="1"/>
          </p:cNvSpPr>
          <p:nvPr>
            <p:ph type="body" sz="quarter" idx="10"/>
          </p:nvPr>
        </p:nvSpPr>
        <p:spPr>
          <a:xfrm>
            <a:off x="331788" y="692151"/>
            <a:ext cx="9242425" cy="648970"/>
          </a:xfrm>
        </p:spPr>
        <p:txBody>
          <a:bodyPr/>
          <a:lstStyle/>
          <a:p>
            <a:r>
              <a:rPr lang="en-US" altLang="ja-JP" sz="1600" b="1" dirty="0"/>
              <a:t>IDEF Registry</a:t>
            </a:r>
            <a:r>
              <a:rPr lang="en-US" altLang="ja-JP" sz="1600" b="1" baseline="30000" dirty="0"/>
              <a:t>1</a:t>
            </a:r>
            <a:r>
              <a:rPr lang="ja-JP" altLang="en-US" sz="1600" b="1" dirty="0"/>
              <a:t>はオンラインアイデンティサービスプロバイダー、およびアイデンティティクレデンシャルを認証するアプリケーションの所有者</a:t>
            </a:r>
            <a:r>
              <a:rPr lang="en-US" altLang="ja-JP" sz="1600" b="1" dirty="0"/>
              <a:t>/</a:t>
            </a:r>
            <a:r>
              <a:rPr lang="ja-JP" altLang="en-US" sz="1600" b="1" dirty="0"/>
              <a:t>運用者のための単一のウェブプレゼンスであり、登録を希望するサービスは自ら申請し、自己評価をする</a:t>
            </a:r>
            <a:endParaRPr lang="en-US" altLang="ja-JP" sz="1600" b="1" dirty="0"/>
          </a:p>
        </p:txBody>
      </p:sp>
      <p:graphicFrame>
        <p:nvGraphicFramePr>
          <p:cNvPr id="31" name="表 30"/>
          <p:cNvGraphicFramePr>
            <a:graphicFrameLocks noGrp="1"/>
          </p:cNvGraphicFramePr>
          <p:nvPr>
            <p:extLst>
              <p:ext uri="{D42A27DB-BD31-4B8C-83A1-F6EECF244321}">
                <p14:modId xmlns:p14="http://schemas.microsoft.com/office/powerpoint/2010/main" val="3453431004"/>
              </p:ext>
            </p:extLst>
          </p:nvPr>
        </p:nvGraphicFramePr>
        <p:xfrm>
          <a:off x="331490" y="1837161"/>
          <a:ext cx="9240993" cy="4297680"/>
        </p:xfrm>
        <a:graphic>
          <a:graphicData uri="http://schemas.openxmlformats.org/drawingml/2006/table">
            <a:tbl>
              <a:tblPr firstRow="1" bandRow="1">
                <a:tableStyleId>{5C22544A-7EE6-4342-B048-85BDC9FD1C3A}</a:tableStyleId>
              </a:tblPr>
              <a:tblGrid>
                <a:gridCol w="1727898">
                  <a:extLst>
                    <a:ext uri="{9D8B030D-6E8A-4147-A177-3AD203B41FA5}">
                      <a16:colId xmlns:a16="http://schemas.microsoft.com/office/drawing/2014/main" val="2604216897"/>
                    </a:ext>
                  </a:extLst>
                </a:gridCol>
                <a:gridCol w="6000485">
                  <a:extLst>
                    <a:ext uri="{9D8B030D-6E8A-4147-A177-3AD203B41FA5}">
                      <a16:colId xmlns:a16="http://schemas.microsoft.com/office/drawing/2014/main" val="3084649100"/>
                    </a:ext>
                  </a:extLst>
                </a:gridCol>
                <a:gridCol w="1512610">
                  <a:extLst>
                    <a:ext uri="{9D8B030D-6E8A-4147-A177-3AD203B41FA5}">
                      <a16:colId xmlns:a16="http://schemas.microsoft.com/office/drawing/2014/main" val="3079748717"/>
                    </a:ext>
                  </a:extLst>
                </a:gridCol>
              </a:tblGrid>
              <a:tr h="177492">
                <a:tc>
                  <a:txBody>
                    <a:bodyPr/>
                    <a:lstStyle/>
                    <a:p>
                      <a:pPr algn="ctr"/>
                      <a:r>
                        <a:rPr lang="ja-JP" altLang="en-US" sz="1200" dirty="0"/>
                        <a:t>サービス名</a:t>
                      </a:r>
                    </a:p>
                  </a:txBody>
                  <a:tcPr/>
                </a:tc>
                <a:tc>
                  <a:txBody>
                    <a:bodyPr/>
                    <a:lstStyle/>
                    <a:p>
                      <a:pPr algn="ctr"/>
                      <a:r>
                        <a:rPr lang="ja-JP" altLang="en-US" sz="1200" dirty="0"/>
                        <a:t>概要</a:t>
                      </a:r>
                    </a:p>
                  </a:txBody>
                  <a:tcPr/>
                </a:tc>
                <a:tc>
                  <a:txBody>
                    <a:bodyPr/>
                    <a:lstStyle/>
                    <a:p>
                      <a:pPr algn="ctr"/>
                      <a:r>
                        <a:rPr lang="ja-JP" altLang="en-US" sz="1200" dirty="0"/>
                        <a:t>コアオペレーション</a:t>
                      </a:r>
                    </a:p>
                  </a:txBody>
                  <a:tcPr/>
                </a:tc>
                <a:extLst>
                  <a:ext uri="{0D108BD9-81ED-4DB2-BD59-A6C34878D82A}">
                    <a16:rowId xmlns:a16="http://schemas.microsoft.com/office/drawing/2014/main" val="3205253219"/>
                  </a:ext>
                </a:extLst>
              </a:tr>
              <a:tr h="35119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en-US" altLang="ja-JP" sz="1200" b="0" dirty="0">
                          <a:solidFill>
                            <a:schemeClr val="tx1"/>
                          </a:solidFill>
                          <a:latin typeface="+mn-ea"/>
                          <a:ea typeface="+mn-ea"/>
                        </a:rPr>
                        <a:t>Authen2cate</a:t>
                      </a:r>
                    </a:p>
                  </a:txBody>
                  <a:tcPr anchor="ct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t>クラウド、</a:t>
                      </a:r>
                      <a:r>
                        <a:rPr kumimoji="1" lang="en-US" altLang="ja-JP" sz="900" dirty="0"/>
                        <a:t>Web</a:t>
                      </a:r>
                      <a:r>
                        <a:rPr kumimoji="1" lang="ja-JP" altLang="en-US" sz="900" dirty="0"/>
                        <a:t>、</a:t>
                      </a:r>
                      <a:r>
                        <a:rPr kumimoji="1" lang="en-US" altLang="ja-JP" sz="900" dirty="0"/>
                        <a:t>VPN</a:t>
                      </a:r>
                      <a:r>
                        <a:rPr kumimoji="1" lang="ja-JP" altLang="en-US" sz="900" dirty="0"/>
                        <a:t>、およびモバイル リソースにシングルサインオン </a:t>
                      </a:r>
                      <a:r>
                        <a:rPr kumimoji="1" lang="en-US" altLang="ja-JP" sz="900" dirty="0"/>
                        <a:t>(SSO)</a:t>
                      </a:r>
                      <a:r>
                        <a:rPr kumimoji="1" lang="ja-JP" altLang="en-US" sz="900" dirty="0" err="1"/>
                        <a:t>、</a:t>
                      </a:r>
                      <a:r>
                        <a:rPr kumimoji="1" lang="ja-JP" altLang="en-US" sz="900" dirty="0"/>
                        <a:t>多要素認証、およびアイデンティティ 管理サービスを提供する、フルサービスのセキュリティで保護されたクラウド ベースの アイデンティティ管理ソリューション</a:t>
                      </a:r>
                    </a:p>
                  </a:txBody>
                  <a:tcPr anchor="ct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zh-TW" altLang="en-US" sz="900" dirty="0"/>
                        <a:t>登録</a:t>
                      </a:r>
                      <a:r>
                        <a:rPr kumimoji="1" lang="zh-TW" altLang="en-US" sz="900" baseline="0" dirty="0"/>
                        <a:t> </a:t>
                      </a:r>
                      <a:r>
                        <a:rPr kumimoji="1" lang="en-US" altLang="zh-TW" sz="900" baseline="0" dirty="0"/>
                        <a:t>/ </a:t>
                      </a:r>
                      <a:r>
                        <a:rPr kumimoji="1" lang="ja-JP" altLang="en-US" sz="900" dirty="0"/>
                        <a:t>クレデンシャリング</a:t>
                      </a:r>
                      <a:r>
                        <a:rPr kumimoji="1" lang="zh-TW" altLang="en-US" sz="900" baseline="0" dirty="0"/>
                        <a:t> </a:t>
                      </a:r>
                      <a:r>
                        <a:rPr kumimoji="1" lang="en-US" altLang="zh-TW" sz="900" baseline="0" dirty="0"/>
                        <a:t>/ </a:t>
                      </a:r>
                      <a:r>
                        <a:rPr kumimoji="1" lang="zh-TW" altLang="en-US" sz="900" dirty="0"/>
                        <a:t>認証</a:t>
                      </a:r>
                      <a:r>
                        <a:rPr kumimoji="1" lang="zh-TW" altLang="en-US" sz="900" baseline="0" dirty="0"/>
                        <a:t> </a:t>
                      </a:r>
                      <a:r>
                        <a:rPr kumimoji="1" lang="en-US" altLang="zh-TW" sz="900" baseline="0" dirty="0"/>
                        <a:t>/ </a:t>
                      </a:r>
                      <a:r>
                        <a:rPr kumimoji="1" lang="zh-TW" altLang="en-US" sz="900" dirty="0"/>
                        <a:t>認可</a:t>
                      </a:r>
                      <a:r>
                        <a:rPr kumimoji="1" lang="zh-TW" altLang="en-US" sz="900" baseline="0" dirty="0"/>
                        <a:t> </a:t>
                      </a:r>
                      <a:r>
                        <a:rPr kumimoji="1" lang="en-US" altLang="zh-TW" sz="900" baseline="0" dirty="0"/>
                        <a:t>/ </a:t>
                      </a:r>
                      <a:r>
                        <a:rPr kumimoji="1" lang="zh-TW" altLang="en-US" sz="900" dirty="0"/>
                        <a:t>仲介</a:t>
                      </a:r>
                      <a:endParaRPr kumimoji="1" lang="ja-JP" altLang="en-US" sz="900" dirty="0"/>
                    </a:p>
                  </a:txBody>
                  <a:tcPr anchor="ctr"/>
                </a:tc>
                <a:extLst>
                  <a:ext uri="{0D108BD9-81ED-4DB2-BD59-A6C34878D82A}">
                    <a16:rowId xmlns:a16="http://schemas.microsoft.com/office/drawing/2014/main" val="4225912621"/>
                  </a:ext>
                </a:extLst>
              </a:tr>
              <a:tr h="467083">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en-US" altLang="ja-JP" sz="1200" dirty="0">
                          <a:latin typeface="+mn-ea"/>
                          <a:ea typeface="+mn-ea"/>
                        </a:rPr>
                        <a:t>MYDIGIPASS</a:t>
                      </a:r>
                      <a:endParaRPr kumimoji="1" lang="ja-JP" altLang="en-US" sz="1050" b="1" dirty="0">
                        <a:solidFill>
                          <a:schemeClr val="tx1"/>
                        </a:solidFill>
                        <a:latin typeface="+mn-ea"/>
                        <a:ea typeface="+mn-ea"/>
                      </a:endParaRPr>
                    </a:p>
                  </a:txBody>
                  <a:tcPr anchor="ctr"/>
                </a:tc>
                <a:tc>
                  <a:txBody>
                    <a:bodyPr/>
                    <a:lstStyle/>
                    <a:p>
                      <a:pPr marL="171450" indent="-171450">
                        <a:buFont typeface="Arial" panose="020B0604020202020204" pitchFamily="34" charset="0"/>
                        <a:buChar char="•"/>
                      </a:pPr>
                      <a:r>
                        <a:rPr kumimoji="1" lang="en-US" altLang="ja-JP" sz="900" dirty="0"/>
                        <a:t>MYDIGIPASS </a:t>
                      </a:r>
                      <a:r>
                        <a:rPr kumimoji="1" lang="ja-JP" altLang="en-US" sz="900" dirty="0"/>
                        <a:t>はアイデンティティの証明、認証、フルフィルメント、および強力な認証サービスを提供する包括的なデジタルアイデンティティ管理ソリューション</a:t>
                      </a:r>
                      <a:endParaRPr kumimoji="1" lang="en-US" altLang="ja-JP" sz="900" dirty="0"/>
                    </a:p>
                    <a:p>
                      <a:pPr marL="171450" indent="-171450">
                        <a:buFont typeface="Arial" panose="020B0604020202020204" pitchFamily="34" charset="0"/>
                        <a:buChar char="•"/>
                      </a:pPr>
                      <a:r>
                        <a:rPr kumimoji="1" lang="ja-JP" altLang="en-US" sz="900" dirty="0"/>
                        <a:t>ハードウェアトークンやモバイルアプリなど、複数のタイプのオーセンティケーターをサポート</a:t>
                      </a:r>
                    </a:p>
                  </a:txBody>
                  <a:tcPr anchor="ct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900" dirty="0"/>
                        <a:t>登録 </a:t>
                      </a:r>
                      <a:r>
                        <a:rPr kumimoji="1" lang="en-US" altLang="ja-JP" sz="900" dirty="0"/>
                        <a:t>/ </a:t>
                      </a:r>
                      <a:r>
                        <a:rPr kumimoji="1" lang="ja-JP" altLang="en-US" sz="900" dirty="0"/>
                        <a:t>クレデンシャリング </a:t>
                      </a:r>
                      <a:r>
                        <a:rPr kumimoji="1" lang="en-US" altLang="ja-JP" sz="900" dirty="0"/>
                        <a:t>/ </a:t>
                      </a:r>
                      <a:r>
                        <a:rPr kumimoji="1" lang="ja-JP" altLang="en-US" sz="900" dirty="0"/>
                        <a:t>認証</a:t>
                      </a:r>
                    </a:p>
                  </a:txBody>
                  <a:tcPr anchor="ctr"/>
                </a:tc>
                <a:extLst>
                  <a:ext uri="{0D108BD9-81ED-4DB2-BD59-A6C34878D82A}">
                    <a16:rowId xmlns:a16="http://schemas.microsoft.com/office/drawing/2014/main" val="1747081808"/>
                  </a:ext>
                </a:extLst>
              </a:tr>
              <a:tr h="233542">
                <a:tc>
                  <a:txBody>
                    <a:bodyPr/>
                    <a:lstStyle/>
                    <a:p>
                      <a:pPr algn="ctr"/>
                      <a:r>
                        <a:rPr kumimoji="1" lang="en-US" altLang="ja-JP" sz="1200" dirty="0">
                          <a:latin typeface="+mn-ea"/>
                          <a:ea typeface="+mn-ea"/>
                        </a:rPr>
                        <a:t>Persona Trust</a:t>
                      </a:r>
                      <a:endParaRPr kumimoji="1" lang="ja-JP" altLang="en-US" sz="1200" dirty="0">
                        <a:latin typeface="+mn-ea"/>
                        <a:ea typeface="+mn-ea"/>
                      </a:endParaRPr>
                    </a:p>
                  </a:txBody>
                  <a:tcPr anchor="ct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t>公証人および認定された信頼できるエージェントによるオンラインリモート電子身元証明を世界中で提供</a:t>
                      </a:r>
                    </a:p>
                  </a:txBody>
                  <a:tcPr anchor="ctr"/>
                </a:tc>
                <a:tc>
                  <a:txBody>
                    <a:bodyPr/>
                    <a:lstStyle/>
                    <a:p>
                      <a:r>
                        <a:rPr kumimoji="1" lang="ja-JP" altLang="en-US" sz="900" dirty="0"/>
                        <a:t>登録</a:t>
                      </a:r>
                    </a:p>
                  </a:txBody>
                  <a:tcPr anchor="ctr"/>
                </a:tc>
                <a:extLst>
                  <a:ext uri="{0D108BD9-81ED-4DB2-BD59-A6C34878D82A}">
                    <a16:rowId xmlns:a16="http://schemas.microsoft.com/office/drawing/2014/main" val="4257992068"/>
                  </a:ext>
                </a:extLst>
              </a:tr>
              <a:tr h="467083">
                <a:tc>
                  <a:txBody>
                    <a:bodyPr/>
                    <a:lstStyle/>
                    <a:p>
                      <a:pPr algn="ctr"/>
                      <a:r>
                        <a:rPr kumimoji="1" lang="en-US" altLang="ja-JP" sz="1200" dirty="0">
                          <a:latin typeface="+mn-ea"/>
                          <a:ea typeface="+mn-ea"/>
                        </a:rPr>
                        <a:t>Identity Gateway</a:t>
                      </a:r>
                      <a:endParaRPr kumimoji="1" lang="ja-JP" altLang="en-US" sz="1200" dirty="0">
                        <a:latin typeface="+mn-ea"/>
                        <a:ea typeface="+mn-ea"/>
                      </a:endParaRPr>
                    </a:p>
                  </a:txBody>
                  <a:tcPr anchor="ctr"/>
                </a:tc>
                <a:tc>
                  <a:txBody>
                    <a:bodyPr/>
                    <a:lstStyle/>
                    <a:p>
                      <a:pPr marL="171450" indent="-171450">
                        <a:buFont typeface="Arial" panose="020B0604020202020204" pitchFamily="34" charset="0"/>
                        <a:buChar char="•"/>
                      </a:pPr>
                      <a:r>
                        <a:rPr kumimoji="1" lang="ja-JP" altLang="en-US" sz="900" dirty="0"/>
                        <a:t>米国の退役軍人、第一対応者、およびその他の指定されたグループ </a:t>
                      </a:r>
                      <a:r>
                        <a:rPr kumimoji="1" lang="en-US" altLang="ja-JP" sz="900" dirty="0"/>
                        <a:t>(</a:t>
                      </a:r>
                      <a:r>
                        <a:rPr kumimoji="1" lang="ja-JP" altLang="en-US" sz="900" dirty="0"/>
                        <a:t>資格のある当事者</a:t>
                      </a:r>
                      <a:r>
                        <a:rPr kumimoji="1" lang="en-US" altLang="ja-JP" sz="900" dirty="0"/>
                        <a:t>) </a:t>
                      </a:r>
                      <a:r>
                        <a:rPr kumimoji="1" lang="ja-JP" altLang="en-US" sz="900" dirty="0"/>
                        <a:t>のメンバーに、リモートでアイデンティティを確認するためのシンプルで安全な方法を使用して、完全なエンドツーエンドのアイデンティティの証明および資格情報管理サービスを提供</a:t>
                      </a:r>
                    </a:p>
                  </a:txBody>
                  <a:tcPr anchor="ctr"/>
                </a:tc>
                <a:tc>
                  <a:txBody>
                    <a:bodyPr/>
                    <a:lstStyle/>
                    <a:p>
                      <a:r>
                        <a:rPr kumimoji="1" lang="ja-JP" altLang="en-US" sz="900" dirty="0"/>
                        <a:t>登録 </a:t>
                      </a:r>
                      <a:r>
                        <a:rPr kumimoji="1" lang="en-US" altLang="ja-JP" sz="900" dirty="0"/>
                        <a:t>/ </a:t>
                      </a:r>
                      <a:r>
                        <a:rPr kumimoji="1" lang="ja-JP" altLang="en-US" sz="900" dirty="0"/>
                        <a:t>クレデンシャリング </a:t>
                      </a:r>
                      <a:r>
                        <a:rPr kumimoji="1" lang="en-US" altLang="ja-JP" sz="900" dirty="0"/>
                        <a:t>/ </a:t>
                      </a:r>
                      <a:r>
                        <a:rPr kumimoji="1" lang="ja-JP" altLang="en-US" sz="900" dirty="0"/>
                        <a:t>認証</a:t>
                      </a:r>
                    </a:p>
                  </a:txBody>
                  <a:tcPr anchor="ctr"/>
                </a:tc>
                <a:extLst>
                  <a:ext uri="{0D108BD9-81ED-4DB2-BD59-A6C34878D82A}">
                    <a16:rowId xmlns:a16="http://schemas.microsoft.com/office/drawing/2014/main" val="2610502818"/>
                  </a:ext>
                </a:extLst>
              </a:tr>
              <a:tr h="351198">
                <a:tc>
                  <a:txBody>
                    <a:bodyPr/>
                    <a:lstStyle/>
                    <a:p>
                      <a:pPr algn="ctr"/>
                      <a:r>
                        <a:rPr kumimoji="1" lang="en-US" altLang="ja-JP" sz="1200" dirty="0">
                          <a:latin typeface="+mn-ea"/>
                          <a:ea typeface="+mn-ea"/>
                        </a:rPr>
                        <a:t>Norton Secure Login</a:t>
                      </a:r>
                      <a:endParaRPr kumimoji="1" lang="ja-JP" altLang="en-US" sz="1200" dirty="0">
                        <a:latin typeface="+mn-ea"/>
                        <a:ea typeface="+mn-ea"/>
                      </a:endParaRPr>
                    </a:p>
                  </a:txBody>
                  <a:tcPr anchor="ctr"/>
                </a:tc>
                <a:tc>
                  <a:txBody>
                    <a:bodyPr/>
                    <a:lstStyle/>
                    <a:p>
                      <a:pPr marL="171450" indent="-171450">
                        <a:buFont typeface="Arial" panose="020B0604020202020204" pitchFamily="34" charset="0"/>
                        <a:buChar char="•"/>
                      </a:pPr>
                      <a:r>
                        <a:rPr kumimoji="1" lang="en-US" altLang="ja-JP" sz="900" dirty="0"/>
                        <a:t>FICAM</a:t>
                      </a:r>
                      <a:r>
                        <a:rPr kumimoji="1" lang="en-US" altLang="ja-JP" sz="900" baseline="30000" dirty="0"/>
                        <a:t>*1</a:t>
                      </a:r>
                      <a:r>
                        <a:rPr kumimoji="1" lang="en-US" altLang="ja-JP" sz="900" dirty="0"/>
                        <a:t> </a:t>
                      </a:r>
                      <a:r>
                        <a:rPr kumimoji="1" lang="ja-JP" altLang="en-US" sz="900" dirty="0"/>
                        <a:t>認定のクレデンシャル サービス プロバイダー </a:t>
                      </a:r>
                      <a:r>
                        <a:rPr kumimoji="1" lang="en-US" altLang="ja-JP" sz="900" dirty="0"/>
                        <a:t>(CSP) ID </a:t>
                      </a:r>
                      <a:r>
                        <a:rPr kumimoji="1" lang="ja-JP" altLang="en-US" sz="900" dirty="0"/>
                        <a:t>プロバイダー サービスであり、保証レベル </a:t>
                      </a:r>
                      <a:r>
                        <a:rPr kumimoji="1" lang="en-US" altLang="ja-JP" sz="900" dirty="0"/>
                        <a:t>(LOA) 1</a:t>
                      </a:r>
                      <a:r>
                        <a:rPr kumimoji="1" lang="ja-JP" altLang="en-US" sz="900" dirty="0"/>
                        <a:t>、</a:t>
                      </a:r>
                      <a:r>
                        <a:rPr kumimoji="1" lang="en-US" altLang="ja-JP" sz="900" dirty="0"/>
                        <a:t>2</a:t>
                      </a:r>
                      <a:r>
                        <a:rPr kumimoji="1" lang="ja-JP" altLang="en-US" sz="900" dirty="0"/>
                        <a:t>、および </a:t>
                      </a:r>
                      <a:r>
                        <a:rPr kumimoji="1" lang="en-US" altLang="ja-JP" sz="900" dirty="0"/>
                        <a:t>3 </a:t>
                      </a:r>
                      <a:r>
                        <a:rPr kumimoji="1" lang="ja-JP" altLang="en-US" sz="900" dirty="0"/>
                        <a:t>のすべての </a:t>
                      </a:r>
                      <a:r>
                        <a:rPr kumimoji="1" lang="en-US" altLang="ja-JP" sz="900" dirty="0"/>
                        <a:t>ID </a:t>
                      </a:r>
                      <a:r>
                        <a:rPr kumimoji="1" lang="ja-JP" altLang="en-US" sz="900" dirty="0"/>
                        <a:t>証明、強力な認証機能、および規制された業界の認定と要件を満たす高保証認証を提供 </a:t>
                      </a:r>
                    </a:p>
                  </a:txBody>
                  <a:tcPr anchor="ctr"/>
                </a:tc>
                <a:tc>
                  <a:txBody>
                    <a:bodyPr/>
                    <a:lstStyle/>
                    <a:p>
                      <a:r>
                        <a:rPr kumimoji="1" lang="ja-JP" altLang="en-US" sz="900" dirty="0"/>
                        <a:t>登録 </a:t>
                      </a:r>
                      <a:r>
                        <a:rPr kumimoji="1" lang="en-US" altLang="ja-JP" sz="900" dirty="0"/>
                        <a:t>/ </a:t>
                      </a:r>
                      <a:r>
                        <a:rPr kumimoji="1" lang="ja-JP" altLang="en-US" sz="900" dirty="0"/>
                        <a:t>クレデンシャリング </a:t>
                      </a:r>
                      <a:r>
                        <a:rPr kumimoji="1" lang="en-US" altLang="ja-JP" sz="900" dirty="0"/>
                        <a:t>/ </a:t>
                      </a:r>
                      <a:r>
                        <a:rPr kumimoji="1" lang="ja-JP" altLang="en-US" sz="900" dirty="0"/>
                        <a:t>認証</a:t>
                      </a:r>
                    </a:p>
                  </a:txBody>
                  <a:tcPr anchor="ctr"/>
                </a:tc>
                <a:extLst>
                  <a:ext uri="{0D108BD9-81ED-4DB2-BD59-A6C34878D82A}">
                    <a16:rowId xmlns:a16="http://schemas.microsoft.com/office/drawing/2014/main" val="1739990823"/>
                  </a:ext>
                </a:extLst>
              </a:tr>
              <a:tr h="351198">
                <a:tc>
                  <a:txBody>
                    <a:bodyPr/>
                    <a:lstStyle/>
                    <a:p>
                      <a:pPr algn="ctr"/>
                      <a:r>
                        <a:rPr kumimoji="1" lang="en-US" altLang="ja-JP" sz="1200" dirty="0">
                          <a:latin typeface="+mn-ea"/>
                          <a:ea typeface="+mn-ea"/>
                        </a:rPr>
                        <a:t>MorphoTrust eID</a:t>
                      </a:r>
                      <a:endParaRPr kumimoji="1" lang="ja-JP" altLang="en-US" sz="1200" dirty="0">
                        <a:latin typeface="+mn-ea"/>
                        <a:ea typeface="+mn-ea"/>
                      </a:endParaRPr>
                    </a:p>
                  </a:txBody>
                  <a:tcPr anchor="ctr"/>
                </a:tc>
                <a:tc>
                  <a:txBody>
                    <a:bodyPr/>
                    <a:lstStyle/>
                    <a:p>
                      <a:pPr marL="171450" indent="-171450">
                        <a:buFont typeface="Arial" panose="020B0604020202020204" pitchFamily="34" charset="0"/>
                        <a:buChar char="•"/>
                      </a:pPr>
                      <a:r>
                        <a:rPr kumimoji="1" lang="ja-JP" altLang="en-US" sz="900" dirty="0"/>
                        <a:t>運転免許証のトラストを受け継ぐ、</a:t>
                      </a:r>
                      <a:r>
                        <a:rPr kumimoji="1" lang="en-US" altLang="ja-JP" sz="900" dirty="0"/>
                        <a:t>eGov</a:t>
                      </a:r>
                      <a:r>
                        <a:rPr kumimoji="1" lang="ja-JP" altLang="en-US" sz="900" dirty="0"/>
                        <a:t>サービス用の消費者管理型オンライン</a:t>
                      </a:r>
                      <a:r>
                        <a:rPr kumimoji="1" lang="en-US" altLang="ja-JP" sz="900" dirty="0"/>
                        <a:t>ID</a:t>
                      </a:r>
                      <a:endParaRPr kumimoji="1" lang="ja-JP" altLang="en-US" sz="900" dirty="0"/>
                    </a:p>
                  </a:txBody>
                  <a:tcPr anchor="ct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900" dirty="0"/>
                        <a:t>登録 </a:t>
                      </a:r>
                      <a:r>
                        <a:rPr kumimoji="1" lang="en-US" altLang="ja-JP" sz="900" dirty="0"/>
                        <a:t>/ </a:t>
                      </a:r>
                      <a:r>
                        <a:rPr kumimoji="1" lang="ja-JP" altLang="en-US" sz="900" dirty="0"/>
                        <a:t>クレデンシャリング</a:t>
                      </a:r>
                      <a:r>
                        <a:rPr kumimoji="1" lang="zh-TW" altLang="en-US" sz="900" baseline="0" dirty="0"/>
                        <a:t> </a:t>
                      </a:r>
                      <a:r>
                        <a:rPr kumimoji="1" lang="en-US" altLang="zh-TW" sz="900" baseline="0" dirty="0"/>
                        <a:t>/ </a:t>
                      </a:r>
                      <a:r>
                        <a:rPr kumimoji="1" lang="zh-TW" altLang="en-US" sz="900" dirty="0"/>
                        <a:t>認証</a:t>
                      </a:r>
                      <a:r>
                        <a:rPr kumimoji="1" lang="zh-TW" altLang="en-US" sz="900" baseline="0" dirty="0"/>
                        <a:t> </a:t>
                      </a:r>
                      <a:r>
                        <a:rPr kumimoji="1" lang="en-US" altLang="zh-TW" sz="900" baseline="0" dirty="0"/>
                        <a:t>/ </a:t>
                      </a:r>
                      <a:r>
                        <a:rPr kumimoji="1" lang="zh-TW" altLang="en-US" sz="900" dirty="0"/>
                        <a:t>認可</a:t>
                      </a:r>
                      <a:endParaRPr kumimoji="1" lang="ja-JP" altLang="en-US" sz="900" dirty="0"/>
                    </a:p>
                  </a:txBody>
                  <a:tcPr anchor="ctr"/>
                </a:tc>
                <a:extLst>
                  <a:ext uri="{0D108BD9-81ED-4DB2-BD59-A6C34878D82A}">
                    <a16:rowId xmlns:a16="http://schemas.microsoft.com/office/drawing/2014/main" val="1958806988"/>
                  </a:ext>
                </a:extLst>
              </a:tr>
              <a:tr h="389236">
                <a:tc>
                  <a:txBody>
                    <a:bodyPr/>
                    <a:lstStyle/>
                    <a:p>
                      <a:pPr algn="ctr"/>
                      <a:r>
                        <a:rPr kumimoji="1" lang="en-US" altLang="ja-JP" sz="1200" dirty="0">
                          <a:latin typeface="+mn-ea"/>
                          <a:ea typeface="+mn-ea"/>
                        </a:rPr>
                        <a:t>PRIVO-Lock and the PRIVO iD Platform</a:t>
                      </a:r>
                      <a:endParaRPr kumimoji="1" lang="ja-JP" altLang="en-US" sz="1200" dirty="0">
                        <a:latin typeface="+mn-ea"/>
                        <a:ea typeface="+mn-ea"/>
                      </a:endParaRPr>
                    </a:p>
                  </a:txBody>
                  <a:tcPr anchor="ctr"/>
                </a:tc>
                <a:tc>
                  <a:txBody>
                    <a:bodyPr/>
                    <a:lstStyle/>
                    <a:p>
                      <a:pPr marL="171450" indent="-171450">
                        <a:buFont typeface="Arial" panose="020B0604020202020204" pitchFamily="34" charset="0"/>
                        <a:buChar char="•"/>
                      </a:pPr>
                      <a:r>
                        <a:rPr kumimoji="1" lang="ja-JP" altLang="en-US" sz="900" dirty="0"/>
                        <a:t>ファミリーフレンドリーなシングルサインオン機能をもつアイデンティティと同意の管理製品およびサービス</a:t>
                      </a:r>
                      <a:endParaRPr kumimoji="1" lang="en-US" altLang="ja-JP" sz="900" dirty="0"/>
                    </a:p>
                    <a:p>
                      <a:pPr marL="171450" indent="-171450">
                        <a:buFont typeface="Arial" panose="020B0604020202020204" pitchFamily="34" charset="0"/>
                        <a:buChar char="•"/>
                      </a:pPr>
                      <a:r>
                        <a:rPr kumimoji="1" lang="ja-JP" altLang="en-US" sz="900" dirty="0"/>
                        <a:t>企業が合法的に若年層の消費者と直接取引することを可能にする</a:t>
                      </a:r>
                    </a:p>
                  </a:txBody>
                  <a:tcPr anchor="ctr"/>
                </a:tc>
                <a:tc>
                  <a:txBody>
                    <a:bodyPr/>
                    <a:lstStyle/>
                    <a:p>
                      <a:r>
                        <a:rPr kumimoji="1" lang="zh-TW" altLang="en-US" sz="900" dirty="0"/>
                        <a:t>登録</a:t>
                      </a:r>
                      <a:r>
                        <a:rPr kumimoji="1" lang="zh-TW" altLang="en-US" sz="900" baseline="0" dirty="0"/>
                        <a:t> </a:t>
                      </a:r>
                      <a:r>
                        <a:rPr kumimoji="1" lang="en-US" altLang="zh-TW" sz="900" baseline="0" dirty="0"/>
                        <a:t>/ </a:t>
                      </a:r>
                      <a:r>
                        <a:rPr kumimoji="1" lang="ja-JP" altLang="en-US" sz="900" dirty="0"/>
                        <a:t>クレデンシャリング</a:t>
                      </a:r>
                      <a:r>
                        <a:rPr kumimoji="1" lang="zh-TW" altLang="en-US" sz="900" baseline="0" dirty="0"/>
                        <a:t> </a:t>
                      </a:r>
                      <a:r>
                        <a:rPr kumimoji="1" lang="en-US" altLang="zh-TW" sz="900" baseline="0" dirty="0"/>
                        <a:t>/ </a:t>
                      </a:r>
                      <a:r>
                        <a:rPr kumimoji="1" lang="zh-TW" altLang="en-US" sz="900" dirty="0"/>
                        <a:t>認証</a:t>
                      </a:r>
                      <a:r>
                        <a:rPr kumimoji="1" lang="zh-TW" altLang="en-US" sz="900" baseline="0" dirty="0"/>
                        <a:t> </a:t>
                      </a:r>
                      <a:r>
                        <a:rPr kumimoji="1" lang="en-US" altLang="zh-TW" sz="900" baseline="0" dirty="0"/>
                        <a:t>/ </a:t>
                      </a:r>
                      <a:r>
                        <a:rPr kumimoji="1" lang="zh-TW" altLang="en-US" sz="900" dirty="0"/>
                        <a:t>認可</a:t>
                      </a:r>
                      <a:r>
                        <a:rPr kumimoji="1" lang="zh-TW" altLang="en-US" sz="900" baseline="0" dirty="0"/>
                        <a:t> </a:t>
                      </a:r>
                      <a:r>
                        <a:rPr kumimoji="1" lang="en-US" altLang="zh-TW" sz="900" baseline="0" dirty="0"/>
                        <a:t>/ </a:t>
                      </a:r>
                      <a:r>
                        <a:rPr kumimoji="1" lang="zh-TW" altLang="en-US" sz="900" dirty="0"/>
                        <a:t>仲介</a:t>
                      </a:r>
                      <a:endParaRPr kumimoji="1" lang="ja-JP" altLang="en-US" sz="900" dirty="0"/>
                    </a:p>
                  </a:txBody>
                  <a:tcPr anchor="ctr"/>
                </a:tc>
                <a:extLst>
                  <a:ext uri="{0D108BD9-81ED-4DB2-BD59-A6C34878D82A}">
                    <a16:rowId xmlns:a16="http://schemas.microsoft.com/office/drawing/2014/main" val="1491057220"/>
                  </a:ext>
                </a:extLst>
              </a:tr>
              <a:tr h="351198">
                <a:tc>
                  <a:txBody>
                    <a:bodyPr/>
                    <a:lstStyle/>
                    <a:p>
                      <a:pPr algn="ctr"/>
                      <a:r>
                        <a:rPr kumimoji="1" lang="en-US" altLang="ja-JP" sz="1200" dirty="0">
                          <a:latin typeface="+mn-ea"/>
                          <a:ea typeface="+mn-ea"/>
                        </a:rPr>
                        <a:t>Direct Certificates</a:t>
                      </a:r>
                      <a:endParaRPr kumimoji="1" lang="ja-JP" altLang="en-US" sz="1200" dirty="0">
                        <a:latin typeface="+mn-ea"/>
                        <a:ea typeface="+mn-ea"/>
                      </a:endParaRPr>
                    </a:p>
                  </a:txBody>
                  <a:tcPr anchor="ctr"/>
                </a:tc>
                <a:tc>
                  <a:txBody>
                    <a:bodyPr/>
                    <a:lstStyle/>
                    <a:p>
                      <a:pPr marL="171450" indent="-171450">
                        <a:buFont typeface="Arial" panose="020B0604020202020204" pitchFamily="34" charset="0"/>
                        <a:buChar char="•"/>
                      </a:pPr>
                      <a:r>
                        <a:rPr kumimoji="1" lang="ja-JP" altLang="en-US" sz="900" dirty="0"/>
                        <a:t>ダイレクトアドレスのデジタル証明書とダイレクト組織証明書を提供</a:t>
                      </a:r>
                      <a:endParaRPr kumimoji="1" lang="en-US" altLang="ja-JP" sz="900" dirty="0"/>
                    </a:p>
                    <a:p>
                      <a:r>
                        <a:rPr kumimoji="1" lang="en-US" altLang="ja-JP" sz="900" dirty="0"/>
                        <a:t>※</a:t>
                      </a:r>
                      <a:r>
                        <a:rPr kumimoji="1" lang="ja-JP" altLang="en-US" sz="900" dirty="0"/>
                        <a:t>ダイレクトアドレスは</a:t>
                      </a:r>
                      <a:r>
                        <a:rPr kumimoji="1" lang="ja-JP" altLang="en-US" sz="900" baseline="0" dirty="0"/>
                        <a:t> </a:t>
                      </a:r>
                      <a:r>
                        <a:rPr kumimoji="1" lang="en-US" altLang="ja-JP" sz="900" dirty="0"/>
                        <a:t>XXXX</a:t>
                      </a:r>
                      <a:r>
                        <a:rPr kumimoji="1" lang="ja-JP" altLang="en-US" sz="900" dirty="0"/>
                        <a:t>＠</a:t>
                      </a:r>
                      <a:r>
                        <a:rPr kumimoji="1" lang="en-US" altLang="ja-JP" sz="900" dirty="0"/>
                        <a:t>AA.com</a:t>
                      </a:r>
                      <a:r>
                        <a:rPr kumimoji="1" lang="ja-JP" altLang="en-US" sz="900" baseline="0" dirty="0"/>
                        <a:t> のような直接個人に紐づくもの</a:t>
                      </a:r>
                      <a:endParaRPr kumimoji="1" lang="en-US" altLang="ja-JP" sz="900" dirty="0"/>
                    </a:p>
                  </a:txBody>
                  <a:tcPr anchor="ctr"/>
                </a:tc>
                <a:tc>
                  <a:txBody>
                    <a:bodyPr/>
                    <a:lstStyle/>
                    <a:p>
                      <a:r>
                        <a:rPr kumimoji="1" lang="zh-TW" altLang="en-US" sz="900" dirty="0"/>
                        <a:t>登録</a:t>
                      </a:r>
                      <a:r>
                        <a:rPr kumimoji="1" lang="en-US" altLang="zh-TW" sz="900" baseline="0" dirty="0"/>
                        <a:t> / </a:t>
                      </a:r>
                      <a:r>
                        <a:rPr kumimoji="1" lang="zh-TW" altLang="en-US" sz="900" dirty="0"/>
                        <a:t>資格証明</a:t>
                      </a:r>
                      <a:endParaRPr kumimoji="1" lang="ja-JP" altLang="en-US" sz="900" dirty="0"/>
                    </a:p>
                  </a:txBody>
                  <a:tcPr anchor="ctr"/>
                </a:tc>
                <a:extLst>
                  <a:ext uri="{0D108BD9-81ED-4DB2-BD59-A6C34878D82A}">
                    <a16:rowId xmlns:a16="http://schemas.microsoft.com/office/drawing/2014/main" val="2710644373"/>
                  </a:ext>
                </a:extLst>
              </a:tr>
              <a:tr h="337338">
                <a:tc>
                  <a:txBody>
                    <a:bodyPr/>
                    <a:lstStyle/>
                    <a:p>
                      <a:pPr algn="ctr"/>
                      <a:r>
                        <a:rPr kumimoji="1" lang="en-US" altLang="ja-JP" sz="1200" dirty="0">
                          <a:latin typeface="+mn-ea"/>
                          <a:ea typeface="+mn-ea"/>
                        </a:rPr>
                        <a:t> PDS:Authenticator</a:t>
                      </a:r>
                      <a:endParaRPr kumimoji="1" lang="ja-JP" altLang="en-US" sz="1200" dirty="0">
                        <a:latin typeface="+mn-ea"/>
                        <a:ea typeface="+mn-ea"/>
                      </a:endParaRPr>
                    </a:p>
                  </a:txBody>
                  <a:tcPr anchor="ctr"/>
                </a:tc>
                <a:tc>
                  <a:txBody>
                    <a:bodyPr/>
                    <a:lstStyle/>
                    <a:p>
                      <a:pPr marL="171450" indent="-171450">
                        <a:buFont typeface="Arial" panose="020B0604020202020204" pitchFamily="34" charset="0"/>
                        <a:buChar char="•"/>
                      </a:pPr>
                      <a:r>
                        <a:rPr kumimoji="1" lang="ja-JP" altLang="en-US" sz="900" dirty="0"/>
                        <a:t>リストに記載（最終更新</a:t>
                      </a:r>
                      <a:r>
                        <a:rPr kumimoji="1" lang="en-US" altLang="ja-JP" sz="900" dirty="0"/>
                        <a:t>2016</a:t>
                      </a:r>
                      <a:r>
                        <a:rPr kumimoji="1" lang="ja-JP" altLang="en-US" sz="900" dirty="0"/>
                        <a:t>年）があったが、現在は異なるサービスとなっている模様（</a:t>
                      </a:r>
                      <a:r>
                        <a:rPr kumimoji="1" lang="en-US" altLang="ja-JP" sz="900" dirty="0"/>
                        <a:t>TozID Authenticator</a:t>
                      </a:r>
                      <a:r>
                        <a:rPr kumimoji="1" lang="ja-JP" altLang="en-US" sz="900" dirty="0"/>
                        <a:t>）</a:t>
                      </a:r>
                    </a:p>
                  </a:txBody>
                  <a:tcPr anchor="ctr"/>
                </a:tc>
                <a:tc>
                  <a:txBody>
                    <a:bodyPr/>
                    <a:lstStyle/>
                    <a:p>
                      <a:r>
                        <a:rPr kumimoji="1" lang="zh-TW" altLang="en-US" sz="900" dirty="0"/>
                        <a:t>認証</a:t>
                      </a:r>
                      <a:r>
                        <a:rPr kumimoji="1" lang="zh-TW" altLang="en-US" sz="900" baseline="0" dirty="0"/>
                        <a:t> </a:t>
                      </a:r>
                      <a:r>
                        <a:rPr kumimoji="1" lang="en-US" altLang="zh-TW" sz="900" baseline="0" dirty="0"/>
                        <a:t>/ </a:t>
                      </a:r>
                      <a:r>
                        <a:rPr kumimoji="1" lang="zh-TW" altLang="en-US" sz="900" dirty="0"/>
                        <a:t>登録</a:t>
                      </a:r>
                      <a:r>
                        <a:rPr kumimoji="1" lang="zh-TW" altLang="en-US" sz="900" baseline="0" dirty="0"/>
                        <a:t> </a:t>
                      </a:r>
                      <a:r>
                        <a:rPr kumimoji="1" lang="en-US" altLang="zh-TW" sz="900" baseline="0" dirty="0"/>
                        <a:t>/ </a:t>
                      </a:r>
                      <a:r>
                        <a:rPr kumimoji="1" lang="ja-JP" altLang="en-US" sz="900" dirty="0"/>
                        <a:t>クレデンシャリング</a:t>
                      </a:r>
                      <a:r>
                        <a:rPr kumimoji="1" lang="zh-TW" altLang="en-US" sz="900" baseline="0" dirty="0"/>
                        <a:t> </a:t>
                      </a:r>
                      <a:r>
                        <a:rPr kumimoji="1" lang="en-US" altLang="zh-TW" sz="900" baseline="0" dirty="0"/>
                        <a:t>/ </a:t>
                      </a:r>
                      <a:r>
                        <a:rPr kumimoji="1" lang="zh-TW" altLang="en-US" sz="900" dirty="0"/>
                        <a:t>認可</a:t>
                      </a:r>
                      <a:r>
                        <a:rPr kumimoji="1" lang="zh-TW" altLang="en-US" sz="900" baseline="0" dirty="0"/>
                        <a:t> </a:t>
                      </a:r>
                      <a:r>
                        <a:rPr kumimoji="1" lang="en-US" altLang="zh-TW" sz="900" baseline="0" dirty="0"/>
                        <a:t>/ </a:t>
                      </a:r>
                      <a:r>
                        <a:rPr kumimoji="1" lang="zh-TW" altLang="en-US" sz="900" dirty="0"/>
                        <a:t>仲介</a:t>
                      </a:r>
                      <a:endParaRPr kumimoji="1" lang="ja-JP" altLang="en-US" sz="900" dirty="0"/>
                    </a:p>
                  </a:txBody>
                  <a:tcPr anchor="ctr"/>
                </a:tc>
                <a:extLst>
                  <a:ext uri="{0D108BD9-81ED-4DB2-BD59-A6C34878D82A}">
                    <a16:rowId xmlns:a16="http://schemas.microsoft.com/office/drawing/2014/main" val="3872473972"/>
                  </a:ext>
                </a:extLst>
              </a:tr>
              <a:tr h="389236">
                <a:tc>
                  <a:txBody>
                    <a:bodyPr/>
                    <a:lstStyle/>
                    <a:p>
                      <a:pPr algn="ctr"/>
                      <a:r>
                        <a:rPr kumimoji="1" lang="en-US" altLang="ja-JP" sz="1200" dirty="0">
                          <a:latin typeface="+mn-ea"/>
                          <a:ea typeface="+mn-ea"/>
                        </a:rPr>
                        <a:t>UMBC Retriever Stories</a:t>
                      </a:r>
                      <a:endParaRPr kumimoji="1" lang="ja-JP" altLang="en-US" sz="1200" dirty="0">
                        <a:latin typeface="+mn-ea"/>
                        <a:ea typeface="+mn-ea"/>
                      </a:endParaRPr>
                    </a:p>
                  </a:txBody>
                  <a:tcPr anchor="ctr"/>
                </a:tc>
                <a:tc>
                  <a:txBody>
                    <a:bodyPr/>
                    <a:lstStyle/>
                    <a:p>
                      <a:pPr marL="171450" indent="-171450">
                        <a:buFont typeface="Arial" panose="020B0604020202020204" pitchFamily="34" charset="0"/>
                        <a:buChar char="•"/>
                      </a:pPr>
                      <a:r>
                        <a:rPr kumimoji="1" lang="ja-JP" altLang="en-US" sz="900" dirty="0"/>
                        <a:t>メリーランド大学ボルチモア校のコミュニティ </a:t>
                      </a:r>
                      <a:r>
                        <a:rPr kumimoji="1" lang="en-US" altLang="ja-JP" sz="900" dirty="0"/>
                        <a:t>(</a:t>
                      </a:r>
                      <a:r>
                        <a:rPr kumimoji="1" lang="ja-JP" altLang="en-US" sz="900" dirty="0"/>
                        <a:t>同窓生、教職員、学生、地域コミュニティの友人</a:t>
                      </a:r>
                      <a:r>
                        <a:rPr kumimoji="1" lang="en-US" altLang="ja-JP" sz="900" dirty="0"/>
                        <a:t>) </a:t>
                      </a:r>
                      <a:r>
                        <a:rPr kumimoji="1" lang="ja-JP" altLang="en-US" sz="900" dirty="0"/>
                        <a:t>が </a:t>
                      </a:r>
                      <a:r>
                        <a:rPr kumimoji="1" lang="en-US" altLang="ja-JP" sz="900" dirty="0"/>
                        <a:t>UMBC </a:t>
                      </a:r>
                      <a:r>
                        <a:rPr kumimoji="1" lang="ja-JP" altLang="en-US" sz="900" dirty="0"/>
                        <a:t>内外での経験を共有するためのオンライン スペース</a:t>
                      </a:r>
                    </a:p>
                  </a:txBody>
                  <a:tcPr anchor="ctr"/>
                </a:tc>
                <a:tc>
                  <a:txBody>
                    <a:bodyPr/>
                    <a:lstStyle/>
                    <a:p>
                      <a:r>
                        <a:rPr kumimoji="1" lang="ja-JP" altLang="en-US" sz="900" dirty="0"/>
                        <a:t>認可 </a:t>
                      </a:r>
                      <a:r>
                        <a:rPr kumimoji="1" lang="en-US" altLang="ja-JP" sz="900" dirty="0"/>
                        <a:t>/ </a:t>
                      </a:r>
                      <a:r>
                        <a:rPr kumimoji="1" lang="ja-JP" altLang="en-US" sz="900" dirty="0"/>
                        <a:t>クレデンシャリング</a:t>
                      </a:r>
                      <a:r>
                        <a:rPr kumimoji="1" lang="ja-JP" altLang="en-US" sz="900" baseline="0" dirty="0"/>
                        <a:t> </a:t>
                      </a:r>
                      <a:r>
                        <a:rPr kumimoji="1" lang="en-US" altLang="ja-JP" sz="900" baseline="0" dirty="0"/>
                        <a:t>/</a:t>
                      </a:r>
                      <a:r>
                        <a:rPr kumimoji="1" lang="ja-JP" altLang="en-US" sz="900" baseline="0" dirty="0"/>
                        <a:t> 資格</a:t>
                      </a:r>
                      <a:r>
                        <a:rPr kumimoji="1" lang="en-US" altLang="ja-JP" sz="900" baseline="0" dirty="0"/>
                        <a:t> </a:t>
                      </a:r>
                      <a:endParaRPr kumimoji="1" lang="ja-JP" altLang="en-US" sz="900" dirty="0"/>
                    </a:p>
                  </a:txBody>
                  <a:tcPr anchor="ctr"/>
                </a:tc>
                <a:extLst>
                  <a:ext uri="{0D108BD9-81ED-4DB2-BD59-A6C34878D82A}">
                    <a16:rowId xmlns:a16="http://schemas.microsoft.com/office/drawing/2014/main" val="4236909682"/>
                  </a:ext>
                </a:extLst>
              </a:tr>
            </a:tbl>
          </a:graphicData>
        </a:graphic>
      </p:graphicFrame>
      <p:sp>
        <p:nvSpPr>
          <p:cNvPr id="32" name="正方形/長方形 31"/>
          <p:cNvSpPr/>
          <p:nvPr/>
        </p:nvSpPr>
        <p:spPr>
          <a:xfrm>
            <a:off x="334538" y="6134841"/>
            <a:ext cx="9240695" cy="30358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FICAM</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Federal Identity, Credential and Access Management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は、共通の</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ICAM</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Identity, Credential, and Access Management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）プロセスを設計、計画、実行するための連邦政府の企業向けアプローチである。企業の アイデンティティプロセス、プラクティス、ポリシー、および情報セキュリティ規則を提供する</a:t>
            </a:r>
          </a:p>
        </p:txBody>
      </p:sp>
      <p:sp>
        <p:nvSpPr>
          <p:cNvPr id="2" name="正方形/長方形 1"/>
          <p:cNvSpPr/>
          <p:nvPr/>
        </p:nvSpPr>
        <p:spPr>
          <a:xfrm>
            <a:off x="337587" y="6432609"/>
            <a:ext cx="9237646" cy="33008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https://idefregistry.edufoundation.kantarainitiative.org/registry/</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 name="正方形/長方形 8"/>
          <p:cNvSpPr/>
          <p:nvPr/>
        </p:nvSpPr>
        <p:spPr>
          <a:xfrm>
            <a:off x="334538" y="1562028"/>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smtClean="0">
                <a:solidFill>
                  <a:schemeClr val="accent2">
                    <a:lumMod val="75000"/>
                    <a:lumOff val="25000"/>
                  </a:schemeClr>
                </a:solidFill>
                <a:latin typeface="Meiryo UI"/>
              </a:rPr>
              <a:t>IDESG Registry</a:t>
            </a:r>
            <a:r>
              <a:rPr lang="ja-JP" altLang="en-US" sz="1600" b="1" u="sng" dirty="0" smtClean="0">
                <a:solidFill>
                  <a:schemeClr val="accent2">
                    <a:lumMod val="75000"/>
                    <a:lumOff val="25000"/>
                  </a:schemeClr>
                </a:solidFill>
                <a:latin typeface="Meiryo UI"/>
              </a:rPr>
              <a:t>の登録状況</a:t>
            </a:r>
            <a:endParaRPr lang="en-US" altLang="ja-JP" sz="1600" b="1" u="sng" dirty="0">
              <a:solidFill>
                <a:schemeClr val="accent2">
                  <a:lumMod val="75000"/>
                  <a:lumOff val="25000"/>
                </a:schemeClr>
              </a:solidFill>
              <a:latin typeface="Meiryo UI"/>
            </a:endParaRPr>
          </a:p>
        </p:txBody>
      </p:sp>
    </p:spTree>
    <p:extLst>
      <p:ext uri="{BB962C8B-B14F-4D97-AF65-F5344CB8AC3E}">
        <p14:creationId xmlns:p14="http://schemas.microsoft.com/office/powerpoint/2010/main" val="400638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-NIST SP-800-63</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NIST SP-800-63</a:t>
            </a:r>
            <a:r>
              <a:rPr lang="ja-JP" altLang="en-US" sz="1800" dirty="0">
                <a:solidFill>
                  <a:schemeClr val="accent2">
                    <a:lumMod val="90000"/>
                    <a:lumOff val="10000"/>
                  </a:schemeClr>
                </a:solidFill>
              </a:rPr>
              <a:t>の構成</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7" name="テキスト プレースホルダー 2"/>
          <p:cNvSpPr>
            <a:spLocks noGrp="1"/>
          </p:cNvSpPr>
          <p:nvPr>
            <p:ph type="body" sz="quarter" idx="10"/>
          </p:nvPr>
        </p:nvSpPr>
        <p:spPr>
          <a:xfrm>
            <a:off x="331788" y="692151"/>
            <a:ext cx="9242425" cy="648970"/>
          </a:xfrm>
        </p:spPr>
        <p:txBody>
          <a:bodyPr/>
          <a:lstStyle/>
          <a:p>
            <a:r>
              <a:rPr lang="en-US" altLang="ja-JP" sz="1600" b="1" dirty="0"/>
              <a:t>SP-800-63 </a:t>
            </a:r>
            <a:r>
              <a:rPr lang="ja-JP" altLang="en-US" sz="1600" b="1" dirty="0"/>
              <a:t>とは</a:t>
            </a:r>
            <a:r>
              <a:rPr lang="en-US" altLang="ja-JP" sz="1600" b="1" dirty="0"/>
              <a:t>2017</a:t>
            </a:r>
            <a:r>
              <a:rPr lang="ja-JP" altLang="en-US" sz="1600" b="1" dirty="0"/>
              <a:t>年</a:t>
            </a:r>
            <a:r>
              <a:rPr lang="en-US" altLang="ja-JP" sz="1600" b="1" dirty="0"/>
              <a:t>6</a:t>
            </a:r>
            <a:r>
              <a:rPr lang="ja-JP" altLang="en-US" sz="1600" b="1" dirty="0"/>
              <a:t>月</a:t>
            </a:r>
            <a:r>
              <a:rPr lang="en-US" altLang="ja-JP" sz="1600" b="1" dirty="0"/>
              <a:t>NIST</a:t>
            </a:r>
            <a:r>
              <a:rPr lang="ja-JP" altLang="en-US" sz="1600" b="1" dirty="0"/>
              <a:t>（</a:t>
            </a:r>
            <a:r>
              <a:rPr lang="zh-TW" altLang="en-US" sz="1600" b="1" dirty="0"/>
              <a:t>米国国立標準技術研究所</a:t>
            </a:r>
            <a:r>
              <a:rPr lang="ja-JP" altLang="en-US" sz="1600" b="1" dirty="0"/>
              <a:t>）が発表した、デジタルアイデンティティサービスを実装する</a:t>
            </a:r>
            <a:r>
              <a:rPr lang="ja-JP" altLang="en-US" sz="1600" b="1" u="sng" dirty="0">
                <a:solidFill>
                  <a:schemeClr val="accent2">
                    <a:lumMod val="75000"/>
                    <a:lumOff val="25000"/>
                  </a:schemeClr>
                </a:solidFill>
              </a:rPr>
              <a:t>連邦政府機関向けの技術要件</a:t>
            </a:r>
            <a:r>
              <a:rPr lang="ja-JP" altLang="en-US" sz="1600" b="1" dirty="0"/>
              <a:t>であり、特にデジタル認証で使用するためのアイデンティティの登録と検証について重点が置かれているドキュメントである。連邦政府機関向けの技術要件であるため、民間企業等が順守すべき標準ではないものの、連邦政府機関以外の組織が参照する行為は自由である。各保証レベルの選択方法を記載した </a:t>
            </a:r>
            <a:r>
              <a:rPr lang="en-US" altLang="ja-JP" sz="1600" b="1" dirty="0"/>
              <a:t>SP 800-63-3 Digital Identity Guidelines</a:t>
            </a:r>
            <a:r>
              <a:rPr lang="en-US" altLang="ja-JP" sz="1600" b="1" baseline="30000" dirty="0"/>
              <a:t>1,2</a:t>
            </a:r>
            <a:r>
              <a:rPr lang="ja-JP" altLang="en-US" sz="1600" b="1" dirty="0"/>
              <a:t> </a:t>
            </a:r>
            <a:r>
              <a:rPr lang="en-US" altLang="ja-JP" sz="1600" b="1" dirty="0"/>
              <a:t>/ </a:t>
            </a:r>
            <a:r>
              <a:rPr lang="ja-JP" altLang="en-US" sz="1600" b="1" u="sng" dirty="0">
                <a:solidFill>
                  <a:schemeClr val="accent2">
                    <a:lumMod val="75000"/>
                    <a:lumOff val="25000"/>
                  </a:schemeClr>
                </a:solidFill>
              </a:rPr>
              <a:t>身元確認保証レベル（</a:t>
            </a:r>
            <a:r>
              <a:rPr lang="en-US" altLang="ja-JP" sz="1600" b="1" u="sng" dirty="0">
                <a:solidFill>
                  <a:schemeClr val="accent2">
                    <a:lumMod val="75000"/>
                    <a:lumOff val="25000"/>
                  </a:schemeClr>
                </a:solidFill>
              </a:rPr>
              <a:t>IAL</a:t>
            </a:r>
            <a:r>
              <a:rPr lang="ja-JP" altLang="en-US" sz="1600" b="1" u="sng" dirty="0">
                <a:solidFill>
                  <a:schemeClr val="accent2">
                    <a:lumMod val="75000"/>
                    <a:lumOff val="25000"/>
                  </a:schemeClr>
                </a:solidFill>
              </a:rPr>
              <a:t>）を規定する </a:t>
            </a:r>
            <a:r>
              <a:rPr lang="en-US" altLang="ja-JP" sz="1600" b="1" u="sng" dirty="0">
                <a:solidFill>
                  <a:schemeClr val="accent2">
                    <a:lumMod val="75000"/>
                    <a:lumOff val="25000"/>
                  </a:schemeClr>
                </a:solidFill>
              </a:rPr>
              <a:t>SP 800-63A</a:t>
            </a:r>
            <a:r>
              <a:rPr lang="en-US" altLang="ja-JP" sz="1600" b="1" dirty="0">
                <a:solidFill>
                  <a:schemeClr val="accent2">
                    <a:lumMod val="75000"/>
                    <a:lumOff val="25000"/>
                  </a:schemeClr>
                </a:solidFill>
              </a:rPr>
              <a:t> </a:t>
            </a:r>
            <a:r>
              <a:rPr lang="en-US" altLang="ja-JP" sz="1600" b="1" dirty="0"/>
              <a:t>/</a:t>
            </a:r>
            <a:r>
              <a:rPr lang="ja-JP" altLang="en-US" sz="1600" b="1" u="sng" dirty="0">
                <a:solidFill>
                  <a:schemeClr val="accent2">
                    <a:lumMod val="75000"/>
                    <a:lumOff val="25000"/>
                  </a:schemeClr>
                </a:solidFill>
              </a:rPr>
              <a:t>当人認証保証レベル（</a:t>
            </a:r>
            <a:r>
              <a:rPr lang="en-US" altLang="ja-JP" sz="1600" b="1" u="sng" dirty="0">
                <a:solidFill>
                  <a:schemeClr val="accent2">
                    <a:lumMod val="75000"/>
                    <a:lumOff val="25000"/>
                  </a:schemeClr>
                </a:solidFill>
              </a:rPr>
              <a:t>AAL</a:t>
            </a:r>
            <a:r>
              <a:rPr lang="ja-JP" altLang="en-US" sz="1600" b="1" u="sng" dirty="0">
                <a:solidFill>
                  <a:schemeClr val="accent2">
                    <a:lumMod val="75000"/>
                    <a:lumOff val="25000"/>
                  </a:schemeClr>
                </a:solidFill>
              </a:rPr>
              <a:t>）を規定する </a:t>
            </a:r>
            <a:r>
              <a:rPr lang="en-US" altLang="ja-JP" sz="1600" b="1" u="sng" dirty="0">
                <a:solidFill>
                  <a:schemeClr val="accent2">
                    <a:lumMod val="75000"/>
                    <a:lumOff val="25000"/>
                  </a:schemeClr>
                </a:solidFill>
              </a:rPr>
              <a:t>SP 800-63B</a:t>
            </a:r>
            <a:r>
              <a:rPr lang="en-US" altLang="ja-JP" sz="1600" b="1" dirty="0">
                <a:solidFill>
                  <a:schemeClr val="accent2">
                    <a:lumMod val="75000"/>
                    <a:lumOff val="25000"/>
                  </a:schemeClr>
                </a:solidFill>
              </a:rPr>
              <a:t> </a:t>
            </a:r>
            <a:r>
              <a:rPr lang="en-US" altLang="ja-JP" sz="1600" b="1" dirty="0"/>
              <a:t>/ </a:t>
            </a:r>
            <a:r>
              <a:rPr lang="ja-JP" altLang="en-US" sz="1600" b="1" u="sng" dirty="0">
                <a:solidFill>
                  <a:schemeClr val="accent2">
                    <a:lumMod val="75000"/>
                    <a:lumOff val="25000"/>
                  </a:schemeClr>
                </a:solidFill>
              </a:rPr>
              <a:t>連携情報保証レベル（</a:t>
            </a:r>
            <a:r>
              <a:rPr lang="en-US" altLang="ja-JP" sz="1600" b="1" u="sng" dirty="0">
                <a:solidFill>
                  <a:schemeClr val="accent2">
                    <a:lumMod val="75000"/>
                    <a:lumOff val="25000"/>
                  </a:schemeClr>
                </a:solidFill>
              </a:rPr>
              <a:t>FAL</a:t>
            </a:r>
            <a:r>
              <a:rPr lang="ja-JP" altLang="en-US" sz="1600" b="1" u="sng" dirty="0">
                <a:solidFill>
                  <a:schemeClr val="accent2">
                    <a:lumMod val="75000"/>
                    <a:lumOff val="25000"/>
                  </a:schemeClr>
                </a:solidFill>
              </a:rPr>
              <a:t>）を規定する </a:t>
            </a:r>
            <a:r>
              <a:rPr lang="en-US" altLang="ja-JP" sz="1600" b="1" u="sng" dirty="0">
                <a:solidFill>
                  <a:schemeClr val="accent2">
                    <a:lumMod val="75000"/>
                    <a:lumOff val="25000"/>
                  </a:schemeClr>
                </a:solidFill>
              </a:rPr>
              <a:t>SP 800-63C</a:t>
            </a:r>
            <a:r>
              <a:rPr lang="en-US" altLang="ja-JP" sz="1600" b="1" dirty="0">
                <a:solidFill>
                  <a:schemeClr val="accent2">
                    <a:lumMod val="75000"/>
                    <a:lumOff val="25000"/>
                  </a:schemeClr>
                </a:solidFill>
              </a:rPr>
              <a:t> </a:t>
            </a:r>
            <a:r>
              <a:rPr lang="ja-JP" altLang="en-US" sz="1600" b="1" dirty="0"/>
              <a:t>の</a:t>
            </a:r>
            <a:r>
              <a:rPr lang="en-US" altLang="ja-JP" sz="1600" b="1" dirty="0"/>
              <a:t>4</a:t>
            </a:r>
            <a:r>
              <a:rPr lang="ja-JP" altLang="en-US" sz="1600" b="1" dirty="0"/>
              <a:t>文書で構成される</a:t>
            </a:r>
            <a:r>
              <a:rPr lang="en-US" altLang="ja-JP" sz="1600" b="1" baseline="30000" dirty="0"/>
              <a:t>3,4</a:t>
            </a:r>
            <a:endParaRPr lang="ja-JP" altLang="en-US" sz="1600" b="1" dirty="0"/>
          </a:p>
        </p:txBody>
      </p:sp>
      <p:sp>
        <p:nvSpPr>
          <p:cNvPr id="13" name="正方形/長方形 12"/>
          <p:cNvSpPr/>
          <p:nvPr/>
        </p:nvSpPr>
        <p:spPr>
          <a:xfrm>
            <a:off x="342814" y="2923904"/>
            <a:ext cx="2295883" cy="648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SP 800-63-3</a:t>
            </a: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
            </a:r>
            <a:b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b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Digital Identity Guidelines</a:t>
            </a:r>
            <a:endParaRPr kumimoji="1" lang="ja-JP" altLang="en-US" sz="1800" b="0"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正方形/長方形 13"/>
          <p:cNvSpPr/>
          <p:nvPr/>
        </p:nvSpPr>
        <p:spPr>
          <a:xfrm>
            <a:off x="342783" y="3667949"/>
            <a:ext cx="2300695" cy="648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SP 800-63A</a:t>
            </a:r>
            <a:b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b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Enrollment and Identity Proofing</a:t>
            </a:r>
            <a:endParaRPr kumimoji="1" lang="ja-JP" altLang="en-US" sz="1050" b="0"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5" name="正方形/長方形 14"/>
          <p:cNvSpPr/>
          <p:nvPr/>
        </p:nvSpPr>
        <p:spPr>
          <a:xfrm>
            <a:off x="331192" y="4425367"/>
            <a:ext cx="2312286" cy="648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SP 800-63B</a:t>
            </a:r>
            <a:b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b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Authentication and</a:t>
            </a: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Lifecycle</a:t>
            </a: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Management </a:t>
            </a:r>
            <a:endParaRPr kumimoji="1" lang="ja-JP" altLang="en-US" sz="1050" b="0"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6" name="正方形/長方形 15"/>
          <p:cNvSpPr/>
          <p:nvPr/>
        </p:nvSpPr>
        <p:spPr>
          <a:xfrm>
            <a:off x="342814" y="5188564"/>
            <a:ext cx="2295883" cy="648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SP 800-63C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Federation and</a:t>
            </a: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Assertions</a:t>
            </a:r>
            <a:r>
              <a:rPr kumimoji="1" lang="ja-JP" altLang="en-US" sz="900" b="1" i="0" u="none" strike="noStrike" kern="1200" cap="none" spc="0" normalizeH="0" baseline="0" noProof="0" dirty="0">
                <a:ln>
                  <a:noFill/>
                </a:ln>
                <a:solidFill>
                  <a:srgbClr val="FFFFFF"/>
                </a:solidFill>
                <a:effectLst/>
                <a:uLnTx/>
                <a:uFillTx/>
                <a:latin typeface="Meiryo UI"/>
                <a:ea typeface="Meiryo UI"/>
                <a:cs typeface="+mn-cs"/>
              </a:rPr>
              <a:t> </a:t>
            </a:r>
            <a:endParaRPr kumimoji="1" lang="ja-JP" altLang="en-US" sz="11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正方形/長方形 16"/>
          <p:cNvSpPr/>
          <p:nvPr/>
        </p:nvSpPr>
        <p:spPr>
          <a:xfrm>
            <a:off x="2756236" y="2923904"/>
            <a:ext cx="6811654"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⼀般的な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Identity Framework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および、デジタルシステムにおける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Authenticator, Credential, Assertion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の利⽤について概観し、</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リスクベースプロセスに基づく各 </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Assurance Level </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の選択⽅法</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について述べている</a:t>
            </a:r>
          </a:p>
        </p:txBody>
      </p:sp>
      <p:sp>
        <p:nvSpPr>
          <p:cNvPr id="18" name="正方形/長方形 17"/>
          <p:cNvSpPr/>
          <p:nvPr/>
        </p:nvSpPr>
        <p:spPr>
          <a:xfrm>
            <a:off x="2756236" y="3673109"/>
            <a:ext cx="6824745"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ユーザーが申請者として新規登録する際に、クレデンシャルサービスプロバイダーが行う本人確認の強度を示す身元確認保証レベル（</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IAL</a:t>
            </a:r>
            <a:r>
              <a:rPr kumimoji="1" lang="ja-JP" altLang="en-US" sz="12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Identity Assurance Level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）のそれぞれのレベルにおける要件を記載している</a:t>
            </a:r>
          </a:p>
        </p:txBody>
      </p:sp>
      <p:sp>
        <p:nvSpPr>
          <p:cNvPr id="19" name="正方形/長方形 18"/>
          <p:cNvSpPr/>
          <p:nvPr/>
        </p:nvSpPr>
        <p:spPr>
          <a:xfrm>
            <a:off x="2756236" y="4420064"/>
            <a:ext cx="6811654"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既に登録済みのユーザーがログインする際の認証プロセス（単要素認証・多要素認証、認証手段）の強度を示す当人認証保証レベル（</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AAL</a:t>
            </a:r>
            <a:r>
              <a:rPr kumimoji="1" lang="ja-JP" altLang="en-US" sz="12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Authenticator Assurance Level</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）のそれぞれのレベルにおける要件を記載している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正方形/長方形 19"/>
          <p:cNvSpPr/>
          <p:nvPr/>
        </p:nvSpPr>
        <p:spPr>
          <a:xfrm>
            <a:off x="2756236" y="5188564"/>
            <a:ext cx="6811654"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OpenID Connect</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ID Token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や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SAML Assertion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などの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Assertion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のフォーマットやデータやり取りの仕方など認証連携の強度を示す連携情報保証レベル（</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FAL</a:t>
            </a:r>
            <a:r>
              <a:rPr kumimoji="1" lang="ja-JP" altLang="en-US" sz="12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Federation Assurance Level</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）のそれぞれのレベルにおける要件を記載している</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正方形/長方形 20"/>
          <p:cNvSpPr/>
          <p:nvPr/>
        </p:nvSpPr>
        <p:spPr>
          <a:xfrm>
            <a:off x="343335" y="5797772"/>
            <a:ext cx="9237646" cy="85346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https://nvlpubs.nist.gov/nistpubs/SpecialPublications/NIST.SP.800-63-3.pdf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https://www.jipdec.or.jp/eventseminar/event/u71kba0000009o56-att/nist_sp_800-63-3.pdf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https://www.nccoe.nist.gov/sites/default/files/2023-01/digital-identity-guidelines-kickoff-revision-4-presentation.pdf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https://www.jipdec.or.jp/library/report/20171127.html</a:t>
            </a:r>
          </a:p>
        </p:txBody>
      </p:sp>
      <p:sp>
        <p:nvSpPr>
          <p:cNvPr id="22" name="正方形/長方形 21"/>
          <p:cNvSpPr/>
          <p:nvPr/>
        </p:nvSpPr>
        <p:spPr>
          <a:xfrm>
            <a:off x="344283" y="2608198"/>
            <a:ext cx="925287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lang="en-US" altLang="ja-JP" sz="1600" b="1" u="sng" dirty="0">
                <a:solidFill>
                  <a:schemeClr val="accent2">
                    <a:lumMod val="75000"/>
                    <a:lumOff val="25000"/>
                  </a:schemeClr>
                </a:solidFill>
                <a:latin typeface="Meiryo UI"/>
              </a:rPr>
              <a:t>NIST SP-800-63</a:t>
            </a:r>
            <a:r>
              <a:rPr lang="ja-JP" altLang="en-US" sz="1600" b="1" u="sng" dirty="0">
                <a:solidFill>
                  <a:schemeClr val="accent2">
                    <a:lumMod val="75000"/>
                    <a:lumOff val="25000"/>
                  </a:schemeClr>
                </a:solidFill>
                <a:latin typeface="Meiryo UI"/>
              </a:rPr>
              <a:t>の</a:t>
            </a:r>
            <a:r>
              <a:rPr lang="ja-JP" altLang="en-US" sz="1600" b="1" u="sng" dirty="0" smtClean="0">
                <a:solidFill>
                  <a:schemeClr val="accent2">
                    <a:lumMod val="75000"/>
                    <a:lumOff val="25000"/>
                  </a:schemeClr>
                </a:solidFill>
                <a:latin typeface="Meiryo UI"/>
              </a:rPr>
              <a:t>構成</a:t>
            </a:r>
            <a:endParaRPr lang="ja-JP" altLang="en-US" sz="1600" b="1" u="sng" dirty="0">
              <a:solidFill>
                <a:schemeClr val="accent2">
                  <a:lumMod val="75000"/>
                  <a:lumOff val="25000"/>
                </a:schemeClr>
              </a:solidFill>
              <a:latin typeface="Meiryo UI"/>
            </a:endParaRPr>
          </a:p>
        </p:txBody>
      </p:sp>
    </p:spTree>
    <p:extLst>
      <p:ext uri="{BB962C8B-B14F-4D97-AF65-F5344CB8AC3E}">
        <p14:creationId xmlns:p14="http://schemas.microsoft.com/office/powerpoint/2010/main" val="4087699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-NIST SP-800-63</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SP 800-63A</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Enrollment and Identity Proofing</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7" name="テキスト プレースホルダー 2"/>
          <p:cNvSpPr>
            <a:spLocks noGrp="1"/>
          </p:cNvSpPr>
          <p:nvPr>
            <p:ph type="body" sz="quarter" idx="10"/>
          </p:nvPr>
        </p:nvSpPr>
        <p:spPr>
          <a:xfrm>
            <a:off x="331788" y="608331"/>
            <a:ext cx="9242425" cy="648970"/>
          </a:xfrm>
        </p:spPr>
        <p:txBody>
          <a:bodyPr/>
          <a:lstStyle/>
          <a:p>
            <a:r>
              <a:rPr lang="en-US" altLang="ja-JP" sz="1600" b="1" dirty="0"/>
              <a:t>SP 800-63A</a:t>
            </a:r>
            <a:r>
              <a:rPr lang="en-US" altLang="ja-JP" sz="1600" b="1" baseline="30000" dirty="0"/>
              <a:t>1,2</a:t>
            </a:r>
            <a:r>
              <a:rPr lang="en-US" altLang="ja-JP" sz="1600" b="1" dirty="0"/>
              <a:t> </a:t>
            </a:r>
            <a:r>
              <a:rPr lang="ja-JP" altLang="en-US" sz="1600" b="1" dirty="0"/>
              <a:t>は、ユーザーが申請者として新規登録する際にクレデンシャルサービスプロバイダーが行う本人確認の強度を、身元確認保証レベル（</a:t>
            </a:r>
            <a:r>
              <a:rPr lang="en-US" altLang="ja-JP" sz="1600" b="1" u="sng" dirty="0">
                <a:solidFill>
                  <a:schemeClr val="accent2">
                    <a:lumMod val="75000"/>
                    <a:lumOff val="25000"/>
                  </a:schemeClr>
                </a:solidFill>
              </a:rPr>
              <a:t> Identity Assurance Level</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IAL </a:t>
            </a:r>
            <a:r>
              <a:rPr lang="ja-JP" altLang="en-US" sz="1600" b="1" dirty="0"/>
              <a:t>）として、 </a:t>
            </a:r>
            <a:r>
              <a:rPr lang="en-US" altLang="ja-JP" sz="1600" b="1" u="sng" dirty="0">
                <a:solidFill>
                  <a:schemeClr val="accent2">
                    <a:lumMod val="75000"/>
                    <a:lumOff val="25000"/>
                  </a:schemeClr>
                </a:solidFill>
              </a:rPr>
              <a:t>IAL1</a:t>
            </a:r>
            <a:r>
              <a:rPr lang="en-US" altLang="ja-JP" sz="1600" b="1" dirty="0">
                <a:solidFill>
                  <a:schemeClr val="accent2">
                    <a:lumMod val="75000"/>
                    <a:lumOff val="25000"/>
                  </a:schemeClr>
                </a:solidFill>
              </a:rPr>
              <a:t> </a:t>
            </a:r>
            <a:r>
              <a:rPr lang="en-US" altLang="ja-JP" sz="1600" b="1" u="sng" dirty="0">
                <a:solidFill>
                  <a:schemeClr val="accent2">
                    <a:lumMod val="75000"/>
                    <a:lumOff val="25000"/>
                  </a:schemeClr>
                </a:solidFill>
              </a:rPr>
              <a:t>IAL2</a:t>
            </a:r>
            <a:r>
              <a:rPr lang="en-US" altLang="ja-JP" sz="1600" b="1" dirty="0">
                <a:solidFill>
                  <a:schemeClr val="accent2">
                    <a:lumMod val="75000"/>
                    <a:lumOff val="25000"/>
                  </a:schemeClr>
                </a:solidFill>
              </a:rPr>
              <a:t> </a:t>
            </a:r>
            <a:r>
              <a:rPr lang="en-US" altLang="ja-JP" sz="1600" b="1" u="sng" dirty="0">
                <a:solidFill>
                  <a:schemeClr val="accent2">
                    <a:lumMod val="75000"/>
                    <a:lumOff val="25000"/>
                  </a:schemeClr>
                </a:solidFill>
              </a:rPr>
              <a:t>IAL3</a:t>
            </a:r>
            <a:r>
              <a:rPr lang="en-US" altLang="ja-JP" sz="1600" b="1" dirty="0">
                <a:solidFill>
                  <a:schemeClr val="accent2">
                    <a:lumMod val="75000"/>
                    <a:lumOff val="25000"/>
                  </a:schemeClr>
                </a:solidFill>
              </a:rPr>
              <a:t> </a:t>
            </a:r>
            <a:r>
              <a:rPr lang="ja-JP" altLang="en-US" sz="1600" b="1" dirty="0"/>
              <a:t>の</a:t>
            </a:r>
            <a:r>
              <a:rPr lang="en-US" altLang="ja-JP" sz="1600" b="1" dirty="0"/>
              <a:t>3</a:t>
            </a:r>
            <a:r>
              <a:rPr lang="ja-JP" altLang="en-US" sz="1600" b="1" dirty="0"/>
              <a:t>段階で整理し要件を定義している文書である</a:t>
            </a:r>
            <a:r>
              <a:rPr lang="en-US" altLang="ja-JP" sz="1600" b="1" baseline="30000" dirty="0"/>
              <a:t>3,4</a:t>
            </a:r>
            <a:r>
              <a:rPr lang="en-US" altLang="ja-JP" sz="1600" b="1" dirty="0"/>
              <a:t> </a:t>
            </a:r>
          </a:p>
        </p:txBody>
      </p:sp>
      <p:graphicFrame>
        <p:nvGraphicFramePr>
          <p:cNvPr id="22" name="表 21"/>
          <p:cNvGraphicFramePr>
            <a:graphicFrameLocks noGrp="1"/>
          </p:cNvGraphicFramePr>
          <p:nvPr/>
        </p:nvGraphicFramePr>
        <p:xfrm>
          <a:off x="342591" y="2749098"/>
          <a:ext cx="9238361" cy="3012764"/>
        </p:xfrm>
        <a:graphic>
          <a:graphicData uri="http://schemas.openxmlformats.org/drawingml/2006/table">
            <a:tbl>
              <a:tblPr>
                <a:tableStyleId>{073A0DAA-6AF3-43AB-8588-CEC1D06C72B9}</a:tableStyleId>
              </a:tblPr>
              <a:tblGrid>
                <a:gridCol w="1074637">
                  <a:extLst>
                    <a:ext uri="{9D8B030D-6E8A-4147-A177-3AD203B41FA5}">
                      <a16:colId xmlns:a16="http://schemas.microsoft.com/office/drawing/2014/main" val="249354204"/>
                    </a:ext>
                  </a:extLst>
                </a:gridCol>
                <a:gridCol w="831272">
                  <a:extLst>
                    <a:ext uri="{9D8B030D-6E8A-4147-A177-3AD203B41FA5}">
                      <a16:colId xmlns:a16="http://schemas.microsoft.com/office/drawing/2014/main" val="470611882"/>
                    </a:ext>
                  </a:extLst>
                </a:gridCol>
                <a:gridCol w="3258589">
                  <a:extLst>
                    <a:ext uri="{9D8B030D-6E8A-4147-A177-3AD203B41FA5}">
                      <a16:colId xmlns:a16="http://schemas.microsoft.com/office/drawing/2014/main" val="1650751945"/>
                    </a:ext>
                  </a:extLst>
                </a:gridCol>
                <a:gridCol w="4073863">
                  <a:extLst>
                    <a:ext uri="{9D8B030D-6E8A-4147-A177-3AD203B41FA5}">
                      <a16:colId xmlns:a16="http://schemas.microsoft.com/office/drawing/2014/main" val="3007000378"/>
                    </a:ext>
                  </a:extLst>
                </a:gridCol>
              </a:tblGrid>
              <a:tr h="195285">
                <a:tc>
                  <a:txBody>
                    <a:bodyPr/>
                    <a:lstStyle/>
                    <a:p>
                      <a:pPr algn="ctr" fontAlgn="b"/>
                      <a:r>
                        <a:rPr lang="en-US" sz="1050" b="1" dirty="0">
                          <a:solidFill>
                            <a:schemeClr val="bg1"/>
                          </a:solidFill>
                          <a:effectLst/>
                          <a:latin typeface="+mn-ea"/>
                          <a:ea typeface="+mn-ea"/>
                        </a:rPr>
                        <a:t>Requirement</a:t>
                      </a:r>
                    </a:p>
                  </a:txBody>
                  <a:tcPr marL="14866" marR="14866" marT="14866" marB="14866" anchor="ctr">
                    <a:solidFill>
                      <a:schemeClr val="accent2">
                        <a:lumMod val="90000"/>
                        <a:lumOff val="10000"/>
                      </a:schemeClr>
                    </a:solidFill>
                  </a:tcPr>
                </a:tc>
                <a:tc>
                  <a:txBody>
                    <a:bodyPr/>
                    <a:lstStyle/>
                    <a:p>
                      <a:pPr algn="ctr" fontAlgn="b"/>
                      <a:r>
                        <a:rPr lang="en-US" sz="1050" b="1" dirty="0">
                          <a:solidFill>
                            <a:schemeClr val="bg1"/>
                          </a:solidFill>
                          <a:effectLst/>
                          <a:latin typeface="+mn-ea"/>
                          <a:ea typeface="+mn-ea"/>
                        </a:rPr>
                        <a:t>IAL1</a:t>
                      </a:r>
                    </a:p>
                  </a:txBody>
                  <a:tcPr marL="14866" marR="14866" marT="14866" marB="14866" anchor="ctr">
                    <a:solidFill>
                      <a:schemeClr val="accent2">
                        <a:lumMod val="90000"/>
                        <a:lumOff val="10000"/>
                      </a:schemeClr>
                    </a:solidFill>
                  </a:tcPr>
                </a:tc>
                <a:tc>
                  <a:txBody>
                    <a:bodyPr/>
                    <a:lstStyle/>
                    <a:p>
                      <a:pPr algn="ctr" fontAlgn="b"/>
                      <a:r>
                        <a:rPr lang="en-US" sz="1050" b="1" dirty="0">
                          <a:solidFill>
                            <a:schemeClr val="bg1"/>
                          </a:solidFill>
                          <a:effectLst/>
                          <a:latin typeface="+mn-ea"/>
                          <a:ea typeface="+mn-ea"/>
                        </a:rPr>
                        <a:t>IAL2</a:t>
                      </a:r>
                    </a:p>
                  </a:txBody>
                  <a:tcPr marL="14866" marR="14866" marT="14866" marB="14866" anchor="ctr">
                    <a:solidFill>
                      <a:schemeClr val="accent2">
                        <a:lumMod val="90000"/>
                        <a:lumOff val="10000"/>
                      </a:schemeClr>
                    </a:solidFill>
                  </a:tcPr>
                </a:tc>
                <a:tc>
                  <a:txBody>
                    <a:bodyPr/>
                    <a:lstStyle/>
                    <a:p>
                      <a:pPr algn="ctr" fontAlgn="b"/>
                      <a:r>
                        <a:rPr lang="en-US" sz="1050" b="1" dirty="0">
                          <a:solidFill>
                            <a:schemeClr val="bg1"/>
                          </a:solidFill>
                          <a:effectLst/>
                          <a:latin typeface="+mn-ea"/>
                          <a:ea typeface="+mn-ea"/>
                        </a:rPr>
                        <a:t>IAL3</a:t>
                      </a:r>
                    </a:p>
                  </a:txBody>
                  <a:tcPr marL="14866" marR="14866" marT="14866" marB="14866" anchor="ctr">
                    <a:solidFill>
                      <a:schemeClr val="accent2">
                        <a:lumMod val="90000"/>
                        <a:lumOff val="10000"/>
                      </a:schemeClr>
                    </a:solidFill>
                  </a:tcPr>
                </a:tc>
                <a:extLst>
                  <a:ext uri="{0D108BD9-81ED-4DB2-BD59-A6C34878D82A}">
                    <a16:rowId xmlns:a16="http://schemas.microsoft.com/office/drawing/2014/main" val="4160777090"/>
                  </a:ext>
                </a:extLst>
              </a:tr>
              <a:tr h="195285">
                <a:tc>
                  <a:txBody>
                    <a:bodyPr/>
                    <a:lstStyle/>
                    <a:p>
                      <a:pPr algn="ctr" fontAlgn="t"/>
                      <a:r>
                        <a:rPr lang="ja-JP" altLang="en-US" sz="1000" b="1" dirty="0">
                          <a:solidFill>
                            <a:schemeClr val="bg1"/>
                          </a:solidFill>
                          <a:effectLst/>
                          <a:latin typeface="+mn-ea"/>
                          <a:ea typeface="+mn-ea"/>
                        </a:rPr>
                        <a:t>存在</a:t>
                      </a:r>
                      <a:endParaRPr lang="en-US" sz="1000" b="1"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ja-JP" altLang="en-US" sz="1000" dirty="0">
                          <a:solidFill>
                            <a:schemeClr val="tx1"/>
                          </a:solidFill>
                          <a:effectLst/>
                          <a:latin typeface="+mn-ea"/>
                          <a:ea typeface="+mn-ea"/>
                        </a:rPr>
                        <a:t>要件なし</a:t>
                      </a:r>
                    </a:p>
                  </a:txBody>
                  <a:tcPr marL="14866" marR="14866" marT="14866" marB="14866" anchor="ctr">
                    <a:solidFill>
                      <a:schemeClr val="bg1">
                        <a:lumMod val="75000"/>
                      </a:schemeClr>
                    </a:solidFill>
                  </a:tcPr>
                </a:tc>
                <a:tc>
                  <a:txBody>
                    <a:bodyPr/>
                    <a:lstStyle/>
                    <a:p>
                      <a:pPr fontAlgn="t"/>
                      <a:r>
                        <a:rPr lang="ja-JP" altLang="en-US" sz="1000" dirty="0">
                          <a:effectLst/>
                          <a:latin typeface="+mn-ea"/>
                          <a:ea typeface="+mn-ea"/>
                        </a:rPr>
                        <a:t>対面および非監視下のリモート</a:t>
                      </a:r>
                      <a:endParaRPr lang="en-US" altLang="ja-JP" sz="1000" dirty="0">
                        <a:effectLst/>
                        <a:latin typeface="+mn-ea"/>
                        <a:ea typeface="+mn-ea"/>
                      </a:endParaRPr>
                    </a:p>
                  </a:txBody>
                  <a:tcPr marL="14866" marR="14866" marT="14866" marB="14866">
                    <a:solidFill>
                      <a:schemeClr val="accent2">
                        <a:lumMod val="10000"/>
                        <a:lumOff val="90000"/>
                      </a:schemeClr>
                    </a:solidFill>
                  </a:tcPr>
                </a:tc>
                <a:tc>
                  <a:txBody>
                    <a:bodyPr/>
                    <a:lstStyle/>
                    <a:p>
                      <a:pPr fontAlgn="t"/>
                      <a:r>
                        <a:rPr lang="ja-JP" altLang="en-US" sz="1000" dirty="0">
                          <a:effectLst/>
                          <a:latin typeface="+mn-ea"/>
                          <a:ea typeface="+mn-ea"/>
                        </a:rPr>
                        <a:t>対面および監視下のリモート</a:t>
                      </a:r>
                      <a:endParaRPr lang="en-US" altLang="ja-JP" sz="1000" dirty="0">
                        <a:effectLst/>
                        <a:latin typeface="+mn-ea"/>
                        <a:ea typeface="+mn-ea"/>
                      </a:endParaRPr>
                    </a:p>
                  </a:txBody>
                  <a:tcPr marL="14866" marR="14866" marT="14866" marB="14866">
                    <a:solidFill>
                      <a:schemeClr val="accent2">
                        <a:lumMod val="10000"/>
                        <a:lumOff val="90000"/>
                      </a:schemeClr>
                    </a:solidFill>
                  </a:tcPr>
                </a:tc>
                <a:extLst>
                  <a:ext uri="{0D108BD9-81ED-4DB2-BD59-A6C34878D82A}">
                    <a16:rowId xmlns:a16="http://schemas.microsoft.com/office/drawing/2014/main" val="311160212"/>
                  </a:ext>
                </a:extLst>
              </a:tr>
              <a:tr h="359973">
                <a:tc>
                  <a:txBody>
                    <a:bodyPr/>
                    <a:lstStyle/>
                    <a:p>
                      <a:pPr algn="ctr" fontAlgn="t"/>
                      <a:r>
                        <a:rPr lang="ja-JP" altLang="en-US" sz="1000" b="1" dirty="0">
                          <a:solidFill>
                            <a:schemeClr val="bg1"/>
                          </a:solidFill>
                          <a:effectLst/>
                          <a:latin typeface="+mn-ea"/>
                          <a:ea typeface="+mn-ea"/>
                        </a:rPr>
                        <a:t>収集</a:t>
                      </a:r>
                      <a:endParaRPr lang="en-US" sz="1000" b="1"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ja-JP" altLang="en-US" sz="1000" dirty="0">
                          <a:solidFill>
                            <a:schemeClr val="tx1"/>
                          </a:solidFill>
                          <a:effectLst/>
                          <a:latin typeface="+mn-ea"/>
                          <a:ea typeface="+mn-ea"/>
                        </a:rPr>
                        <a:t>要件なし</a:t>
                      </a:r>
                    </a:p>
                  </a:txBody>
                  <a:tcPr marL="14866" marR="14866" marT="14866" marB="14866" anchor="ctr">
                    <a:solidFill>
                      <a:schemeClr val="bg1">
                        <a:lumMod val="75000"/>
                      </a:schemeClr>
                    </a:solidFill>
                  </a:tcPr>
                </a:tc>
                <a:tc>
                  <a:txBody>
                    <a:bodyPr/>
                    <a:lstStyle/>
                    <a:p>
                      <a:pPr fontAlgn="t"/>
                      <a:r>
                        <a:rPr lang="en-US" sz="1000" dirty="0">
                          <a:effectLst/>
                          <a:latin typeface="+mn-ea"/>
                          <a:ea typeface="+mn-ea"/>
                        </a:rPr>
                        <a:t>Identity Resolution </a:t>
                      </a:r>
                      <a:r>
                        <a:rPr lang="ja-JP" altLang="en-US" sz="1000" dirty="0">
                          <a:effectLst/>
                          <a:latin typeface="+mn-ea"/>
                          <a:ea typeface="+mn-ea"/>
                        </a:rPr>
                        <a:t>に必要最低限な範囲に限定する</a:t>
                      </a:r>
                      <a:endParaRPr lang="en-US" altLang="ja-JP" sz="1000" dirty="0">
                        <a:effectLst/>
                        <a:latin typeface="+mn-ea"/>
                        <a:ea typeface="+mn-ea"/>
                      </a:endParaRPr>
                    </a:p>
                    <a:p>
                      <a:pPr fontAlgn="t"/>
                      <a:r>
                        <a:rPr lang="ja-JP" altLang="en-US" sz="1000" b="0" dirty="0">
                          <a:solidFill>
                            <a:schemeClr val="dk1"/>
                          </a:solidFill>
                          <a:effectLst/>
                          <a:latin typeface="+mn-ea"/>
                          <a:ea typeface="+mn-ea"/>
                        </a:rPr>
                        <a:t>データ照会の助けになる属性の収集を含めてもよい</a:t>
                      </a:r>
                      <a:endParaRPr lang="en-US" altLang="ja-JP" sz="1000" b="0" dirty="0">
                        <a:solidFill>
                          <a:schemeClr val="tx1"/>
                        </a:solidFill>
                        <a:effectLst/>
                        <a:latin typeface="+mn-ea"/>
                        <a:ea typeface="+mn-ea"/>
                      </a:endParaRPr>
                    </a:p>
                  </a:txBody>
                  <a:tcPr marL="14866" marR="14866" marT="14866" marB="14866">
                    <a:solidFill>
                      <a:schemeClr val="accent2">
                        <a:lumMod val="10000"/>
                        <a:lumOff val="90000"/>
                      </a:schemeClr>
                    </a:solidFill>
                  </a:tcPr>
                </a:tc>
                <a:tc>
                  <a:txBody>
                    <a:bodyPr/>
                    <a:lstStyle/>
                    <a:p>
                      <a:pPr fontAlgn="t"/>
                      <a:r>
                        <a:rPr lang="en-US" sz="1000" dirty="0">
                          <a:effectLst/>
                          <a:latin typeface="+mn-ea"/>
                          <a:ea typeface="+mn-ea"/>
                        </a:rPr>
                        <a:t>IAL2 </a:t>
                      </a:r>
                      <a:r>
                        <a:rPr lang="ja-JP" altLang="en-US" sz="1000" dirty="0">
                          <a:effectLst/>
                          <a:latin typeface="+mn-ea"/>
                          <a:ea typeface="+mn-ea"/>
                        </a:rPr>
                        <a:t>に同じ</a:t>
                      </a:r>
                    </a:p>
                  </a:txBody>
                  <a:tcPr marL="14866" marR="14866" marT="14866" marB="14866">
                    <a:solidFill>
                      <a:schemeClr val="accent2">
                        <a:lumMod val="10000"/>
                        <a:lumOff val="90000"/>
                      </a:schemeClr>
                    </a:solidFill>
                  </a:tcPr>
                </a:tc>
                <a:extLst>
                  <a:ext uri="{0D108BD9-81ED-4DB2-BD59-A6C34878D82A}">
                    <a16:rowId xmlns:a16="http://schemas.microsoft.com/office/drawing/2014/main" val="1259274636"/>
                  </a:ext>
                </a:extLst>
              </a:tr>
              <a:tr h="777162">
                <a:tc>
                  <a:txBody>
                    <a:bodyPr/>
                    <a:lstStyle/>
                    <a:p>
                      <a:pPr algn="ctr" fontAlgn="t"/>
                      <a:r>
                        <a:rPr lang="ja-JP" altLang="en-US" sz="1000" b="1" dirty="0">
                          <a:solidFill>
                            <a:schemeClr val="bg1"/>
                          </a:solidFill>
                          <a:effectLst/>
                          <a:latin typeface="+mn-ea"/>
                          <a:ea typeface="+mn-ea"/>
                        </a:rPr>
                        <a:t>エビデンス</a:t>
                      </a:r>
                      <a:r>
                        <a:rPr lang="en-US" altLang="ja-JP" sz="1000" b="1" baseline="30000" dirty="0">
                          <a:solidFill>
                            <a:schemeClr val="bg1"/>
                          </a:solidFill>
                          <a:effectLst/>
                          <a:latin typeface="+mn-ea"/>
                          <a:ea typeface="+mn-ea"/>
                        </a:rPr>
                        <a:t>*1</a:t>
                      </a:r>
                      <a:endParaRPr lang="en-US" sz="1000" b="1" baseline="30000"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ja-JP" altLang="en-US" sz="1000" dirty="0">
                          <a:solidFill>
                            <a:schemeClr val="tx1"/>
                          </a:solidFill>
                          <a:effectLst/>
                          <a:latin typeface="+mn-ea"/>
                          <a:ea typeface="+mn-ea"/>
                        </a:rPr>
                        <a:t>収集しない</a:t>
                      </a:r>
                    </a:p>
                  </a:txBody>
                  <a:tcPr marL="14866" marR="14866" marT="14866" marB="14866" anchor="ctr">
                    <a:solidFill>
                      <a:schemeClr val="bg1">
                        <a:lumMod val="75000"/>
                      </a:schemeClr>
                    </a:solidFill>
                  </a:tcPr>
                </a:tc>
                <a:tc>
                  <a:txBody>
                    <a:bodyPr/>
                    <a:lstStyle/>
                    <a:p>
                      <a:pPr marL="0" indent="0" fontAlgn="t">
                        <a:buFont typeface="Arial" panose="020B0604020202020204" pitchFamily="34" charset="0"/>
                        <a:buNone/>
                      </a:pPr>
                      <a:r>
                        <a:rPr lang="en-US" altLang="ja-JP" sz="1000" dirty="0">
                          <a:effectLst/>
                          <a:latin typeface="+mn-ea"/>
                          <a:ea typeface="+mn-ea"/>
                        </a:rPr>
                        <a:t>Issuing Source </a:t>
                      </a:r>
                      <a:r>
                        <a:rPr lang="ja-JP" altLang="en-US" sz="1000" dirty="0">
                          <a:effectLst/>
                          <a:latin typeface="+mn-ea"/>
                          <a:ea typeface="+mn-ea"/>
                        </a:rPr>
                        <a:t>が実施した </a:t>
                      </a:r>
                      <a:r>
                        <a:rPr lang="en-US" altLang="ja-JP" sz="1000" dirty="0">
                          <a:effectLst/>
                          <a:latin typeface="+mn-ea"/>
                          <a:ea typeface="+mn-ea"/>
                        </a:rPr>
                        <a:t>Proofing </a:t>
                      </a:r>
                      <a:r>
                        <a:rPr lang="ja-JP" altLang="en-US" sz="1000" dirty="0">
                          <a:effectLst/>
                          <a:latin typeface="+mn-ea"/>
                          <a:ea typeface="+mn-ea"/>
                        </a:rPr>
                        <a:t>および検証の強度により以下の組み合わせとなる</a:t>
                      </a:r>
                      <a:endParaRPr lang="en-US" altLang="ja-JP" sz="1000" dirty="0">
                        <a:effectLst/>
                        <a:latin typeface="+mn-ea"/>
                        <a:ea typeface="+mn-ea"/>
                      </a:endParaRPr>
                    </a:p>
                    <a:p>
                      <a:pPr marL="171450" indent="-171450" fontAlgn="t">
                        <a:buFont typeface="Arial" panose="020B0604020202020204" pitchFamily="34" charset="0"/>
                        <a:buChar char="•"/>
                      </a:pPr>
                      <a:r>
                        <a:rPr lang="en-US" altLang="ja-JP" sz="1000" dirty="0">
                          <a:effectLst/>
                          <a:latin typeface="+mn-ea"/>
                          <a:ea typeface="+mn-ea"/>
                        </a:rPr>
                        <a:t>1</a:t>
                      </a:r>
                      <a:r>
                        <a:rPr lang="ja-JP" altLang="en-US" sz="1000" dirty="0">
                          <a:effectLst/>
                          <a:latin typeface="+mn-ea"/>
                          <a:ea typeface="+mn-ea"/>
                        </a:rPr>
                        <a:t>つの </a:t>
                      </a:r>
                      <a:r>
                        <a:rPr lang="en-US" altLang="ja-JP" sz="1000" dirty="0">
                          <a:effectLst/>
                          <a:latin typeface="+mn-ea"/>
                          <a:ea typeface="+mn-ea"/>
                        </a:rPr>
                        <a:t>SUPERIOR </a:t>
                      </a:r>
                      <a:r>
                        <a:rPr lang="ja-JP" altLang="en-US" sz="1000" dirty="0">
                          <a:effectLst/>
                          <a:latin typeface="+mn-ea"/>
                          <a:ea typeface="+mn-ea"/>
                        </a:rPr>
                        <a:t>もしくは </a:t>
                      </a:r>
                      <a:r>
                        <a:rPr lang="en-US" altLang="ja-JP" sz="1000" dirty="0">
                          <a:effectLst/>
                          <a:latin typeface="+mn-ea"/>
                          <a:ea typeface="+mn-ea"/>
                        </a:rPr>
                        <a:t>STRONG </a:t>
                      </a:r>
                      <a:r>
                        <a:rPr lang="ja-JP" altLang="en-US" sz="1000" dirty="0">
                          <a:effectLst/>
                          <a:latin typeface="+mn-ea"/>
                          <a:ea typeface="+mn-ea"/>
                        </a:rPr>
                        <a:t>なエビデンス</a:t>
                      </a:r>
                      <a:endParaRPr lang="en-US" altLang="ja-JP" sz="1000" dirty="0">
                        <a:effectLst/>
                        <a:latin typeface="+mn-ea"/>
                        <a:ea typeface="+mn-ea"/>
                      </a:endParaRPr>
                    </a:p>
                    <a:p>
                      <a:pPr marL="171450" indent="-171450" fontAlgn="t">
                        <a:buFont typeface="Arial" panose="020B0604020202020204" pitchFamily="34" charset="0"/>
                        <a:buChar char="•"/>
                      </a:pPr>
                      <a:r>
                        <a:rPr lang="en-US" altLang="ja-JP" sz="1000" dirty="0">
                          <a:effectLst/>
                          <a:latin typeface="+mn-ea"/>
                          <a:ea typeface="+mn-ea"/>
                        </a:rPr>
                        <a:t>2</a:t>
                      </a:r>
                      <a:r>
                        <a:rPr lang="ja-JP" altLang="en-US" sz="1000" dirty="0">
                          <a:effectLst/>
                          <a:latin typeface="+mn-ea"/>
                          <a:ea typeface="+mn-ea"/>
                        </a:rPr>
                        <a:t>つの </a:t>
                      </a:r>
                      <a:r>
                        <a:rPr lang="en-US" altLang="ja-JP" sz="1000" dirty="0">
                          <a:effectLst/>
                          <a:latin typeface="+mn-ea"/>
                          <a:ea typeface="+mn-ea"/>
                        </a:rPr>
                        <a:t>STRONG </a:t>
                      </a:r>
                      <a:r>
                        <a:rPr lang="ja-JP" altLang="en-US" sz="1000" dirty="0">
                          <a:effectLst/>
                          <a:latin typeface="+mn-ea"/>
                          <a:ea typeface="+mn-ea"/>
                        </a:rPr>
                        <a:t>なエビデンス、</a:t>
                      </a:r>
                      <a:r>
                        <a:rPr lang="en-US" altLang="ja-JP" sz="1000" dirty="0">
                          <a:effectLst/>
                          <a:latin typeface="+mn-ea"/>
                          <a:ea typeface="+mn-ea"/>
                        </a:rPr>
                        <a:t> </a:t>
                      </a:r>
                      <a:r>
                        <a:rPr lang="ja-JP" altLang="en-US" sz="1000" dirty="0">
                          <a:effectLst/>
                          <a:latin typeface="+mn-ea"/>
                          <a:ea typeface="+mn-ea"/>
                        </a:rPr>
                        <a:t>もしくは</a:t>
                      </a:r>
                      <a:r>
                        <a:rPr lang="en-US" altLang="ja-JP" sz="1000" dirty="0">
                          <a:effectLst/>
                          <a:latin typeface="+mn-ea"/>
                          <a:ea typeface="+mn-ea"/>
                        </a:rPr>
                        <a:t>1</a:t>
                      </a:r>
                      <a:r>
                        <a:rPr lang="ja-JP" altLang="en-US" sz="1000" dirty="0">
                          <a:effectLst/>
                          <a:latin typeface="+mn-ea"/>
                          <a:ea typeface="+mn-ea"/>
                        </a:rPr>
                        <a:t>つの </a:t>
                      </a:r>
                      <a:r>
                        <a:rPr lang="en-US" altLang="ja-JP" sz="1000" dirty="0">
                          <a:effectLst/>
                          <a:latin typeface="+mn-ea"/>
                          <a:ea typeface="+mn-ea"/>
                        </a:rPr>
                        <a:t>STRONG </a:t>
                      </a:r>
                      <a:r>
                        <a:rPr lang="ja-JP" altLang="en-US" sz="1000" dirty="0">
                          <a:effectLst/>
                          <a:latin typeface="+mn-ea"/>
                          <a:ea typeface="+mn-ea"/>
                        </a:rPr>
                        <a:t>なエビデンスと</a:t>
                      </a:r>
                      <a:r>
                        <a:rPr lang="en-US" altLang="ja-JP" sz="1000" dirty="0">
                          <a:effectLst/>
                          <a:latin typeface="+mn-ea"/>
                          <a:ea typeface="+mn-ea"/>
                        </a:rPr>
                        <a:t>2</a:t>
                      </a:r>
                      <a:r>
                        <a:rPr lang="ja-JP" altLang="en-US" sz="1000" dirty="0">
                          <a:effectLst/>
                          <a:latin typeface="+mn-ea"/>
                          <a:ea typeface="+mn-ea"/>
                        </a:rPr>
                        <a:t>つの </a:t>
                      </a:r>
                      <a:r>
                        <a:rPr lang="en-US" altLang="ja-JP" sz="1000" dirty="0">
                          <a:effectLst/>
                          <a:latin typeface="+mn-ea"/>
                          <a:ea typeface="+mn-ea"/>
                        </a:rPr>
                        <a:t>FAIR </a:t>
                      </a:r>
                      <a:r>
                        <a:rPr lang="ja-JP" altLang="en-US" sz="1000" dirty="0">
                          <a:effectLst/>
                          <a:latin typeface="+mn-ea"/>
                          <a:ea typeface="+mn-ea"/>
                        </a:rPr>
                        <a:t>なエビデンス</a:t>
                      </a:r>
                      <a:endParaRPr lang="en-US" altLang="ja-JP" sz="1000" dirty="0">
                        <a:effectLst/>
                        <a:latin typeface="+mn-ea"/>
                        <a:ea typeface="+mn-ea"/>
                      </a:endParaRPr>
                    </a:p>
                  </a:txBody>
                  <a:tcPr marL="14866" marR="14866" marT="14866" marB="14866">
                    <a:solidFill>
                      <a:schemeClr val="accent2">
                        <a:lumMod val="10000"/>
                        <a:lumOff val="90000"/>
                      </a:schemeClr>
                    </a:solidFill>
                  </a:tcPr>
                </a:tc>
                <a:tc>
                  <a:txBody>
                    <a:bodyPr/>
                    <a:lstStyle/>
                    <a:p>
                      <a:pPr marL="171450" indent="-171450" fontAlgn="t">
                        <a:buFont typeface="Arial" panose="020B0604020202020204" pitchFamily="34" charset="0"/>
                        <a:buChar char="•"/>
                      </a:pPr>
                      <a:r>
                        <a:rPr lang="en-US" altLang="ja-JP" sz="1000" dirty="0">
                          <a:effectLst/>
                          <a:latin typeface="+mn-ea"/>
                          <a:ea typeface="+mn-ea"/>
                        </a:rPr>
                        <a:t>2</a:t>
                      </a:r>
                      <a:r>
                        <a:rPr lang="ja-JP" altLang="en-US" sz="1000" dirty="0">
                          <a:effectLst/>
                          <a:latin typeface="+mn-ea"/>
                          <a:ea typeface="+mn-ea"/>
                        </a:rPr>
                        <a:t>つの </a:t>
                      </a:r>
                      <a:r>
                        <a:rPr lang="en-US" altLang="ja-JP" sz="1000" dirty="0">
                          <a:effectLst/>
                          <a:latin typeface="+mn-ea"/>
                          <a:ea typeface="+mn-ea"/>
                        </a:rPr>
                        <a:t>SUPERIOR </a:t>
                      </a:r>
                      <a:r>
                        <a:rPr lang="ja-JP" altLang="en-US" sz="1000" dirty="0">
                          <a:effectLst/>
                          <a:latin typeface="+mn-ea"/>
                          <a:ea typeface="+mn-ea"/>
                        </a:rPr>
                        <a:t>なエビデンス</a:t>
                      </a:r>
                      <a:endParaRPr lang="en-US" altLang="ja-JP" sz="1000" dirty="0">
                        <a:effectLst/>
                        <a:latin typeface="+mn-ea"/>
                        <a:ea typeface="+mn-ea"/>
                      </a:endParaRPr>
                    </a:p>
                    <a:p>
                      <a:pPr marL="0" marR="0" lvl="0" indent="0" algn="l" defTabSz="609559" rtl="0" eaLnBrk="1" fontAlgn="t" latinLnBrk="0" hangingPunct="1">
                        <a:lnSpc>
                          <a:spcPct val="100000"/>
                        </a:lnSpc>
                        <a:spcBef>
                          <a:spcPts val="0"/>
                        </a:spcBef>
                        <a:spcAft>
                          <a:spcPts val="0"/>
                        </a:spcAft>
                        <a:buClrTx/>
                        <a:buSzTx/>
                        <a:buFontTx/>
                        <a:buNone/>
                        <a:tabLst/>
                        <a:defRPr/>
                      </a:pPr>
                      <a:r>
                        <a:rPr lang="ja-JP" altLang="en-US" sz="1000" dirty="0">
                          <a:effectLst/>
                          <a:latin typeface="+mn-ea"/>
                          <a:ea typeface="+mn-ea"/>
                        </a:rPr>
                        <a:t>もしくは</a:t>
                      </a:r>
                      <a:r>
                        <a:rPr lang="en-US" altLang="ja-JP" sz="1000" dirty="0">
                          <a:effectLst/>
                          <a:latin typeface="+mn-ea"/>
                          <a:ea typeface="+mn-ea"/>
                        </a:rPr>
                        <a:t>Issuing Source </a:t>
                      </a:r>
                      <a:r>
                        <a:rPr lang="ja-JP" altLang="en-US" sz="1000" dirty="0">
                          <a:effectLst/>
                          <a:latin typeface="+mn-ea"/>
                          <a:ea typeface="+mn-ea"/>
                        </a:rPr>
                        <a:t>が実施した </a:t>
                      </a:r>
                      <a:r>
                        <a:rPr lang="en-US" altLang="ja-JP" sz="1000" dirty="0">
                          <a:effectLst/>
                          <a:latin typeface="+mn-ea"/>
                          <a:ea typeface="+mn-ea"/>
                        </a:rPr>
                        <a:t>Proofing </a:t>
                      </a:r>
                      <a:r>
                        <a:rPr lang="ja-JP" altLang="en-US" sz="1000" dirty="0">
                          <a:effectLst/>
                          <a:latin typeface="+mn-ea"/>
                          <a:ea typeface="+mn-ea"/>
                        </a:rPr>
                        <a:t>および検証の強度によって以下の組み合わせとなる</a:t>
                      </a:r>
                      <a:endParaRPr lang="en-US" altLang="ja-JP" sz="1000" dirty="0">
                        <a:effectLst/>
                        <a:latin typeface="+mn-ea"/>
                        <a:ea typeface="+mn-ea"/>
                      </a:endParaRPr>
                    </a:p>
                    <a:p>
                      <a:pPr marL="171450" indent="-171450" fontAlgn="t">
                        <a:buFont typeface="Arial" panose="020B0604020202020204" pitchFamily="34" charset="0"/>
                        <a:buChar char="•"/>
                      </a:pPr>
                      <a:r>
                        <a:rPr lang="en-US" altLang="ja-JP" sz="1000" dirty="0">
                          <a:effectLst/>
                          <a:latin typeface="+mn-ea"/>
                          <a:ea typeface="+mn-ea"/>
                        </a:rPr>
                        <a:t>1</a:t>
                      </a:r>
                      <a:r>
                        <a:rPr lang="ja-JP" altLang="en-US" sz="1000" dirty="0">
                          <a:effectLst/>
                          <a:latin typeface="+mn-ea"/>
                          <a:ea typeface="+mn-ea"/>
                        </a:rPr>
                        <a:t>つの </a:t>
                      </a:r>
                      <a:r>
                        <a:rPr lang="en-US" altLang="ja-JP" sz="1000" dirty="0">
                          <a:effectLst/>
                          <a:latin typeface="+mn-ea"/>
                          <a:ea typeface="+mn-ea"/>
                        </a:rPr>
                        <a:t>SUPERIOR </a:t>
                      </a:r>
                      <a:r>
                        <a:rPr lang="ja-JP" altLang="en-US" sz="1000" dirty="0">
                          <a:effectLst/>
                          <a:latin typeface="+mn-ea"/>
                          <a:ea typeface="+mn-ea"/>
                        </a:rPr>
                        <a:t>もしくは </a:t>
                      </a:r>
                      <a:r>
                        <a:rPr lang="en-US" altLang="ja-JP" sz="1000" dirty="0">
                          <a:effectLst/>
                          <a:latin typeface="+mn-ea"/>
                          <a:ea typeface="+mn-ea"/>
                        </a:rPr>
                        <a:t>STRONG </a:t>
                      </a:r>
                      <a:r>
                        <a:rPr lang="ja-JP" altLang="en-US" sz="1000" dirty="0">
                          <a:effectLst/>
                          <a:latin typeface="+mn-ea"/>
                          <a:ea typeface="+mn-ea"/>
                        </a:rPr>
                        <a:t>なエビデンス、</a:t>
                      </a:r>
                      <a:endParaRPr lang="en-US" altLang="ja-JP" sz="1000" dirty="0">
                        <a:effectLst/>
                        <a:latin typeface="+mn-ea"/>
                        <a:ea typeface="+mn-ea"/>
                      </a:endParaRPr>
                    </a:p>
                    <a:p>
                      <a:pPr marL="171450" indent="-171450" fontAlgn="t">
                        <a:buFont typeface="Arial" panose="020B0604020202020204" pitchFamily="34" charset="0"/>
                        <a:buChar char="•"/>
                      </a:pPr>
                      <a:r>
                        <a:rPr lang="en-US" altLang="ja-JP" sz="1000" dirty="0">
                          <a:effectLst/>
                          <a:latin typeface="+mn-ea"/>
                          <a:ea typeface="+mn-ea"/>
                        </a:rPr>
                        <a:t>2</a:t>
                      </a:r>
                      <a:r>
                        <a:rPr lang="ja-JP" altLang="en-US" sz="1000" dirty="0">
                          <a:effectLst/>
                          <a:latin typeface="+mn-ea"/>
                          <a:ea typeface="+mn-ea"/>
                        </a:rPr>
                        <a:t>つの </a:t>
                      </a:r>
                      <a:r>
                        <a:rPr lang="en-US" altLang="ja-JP" sz="1000" dirty="0">
                          <a:effectLst/>
                          <a:latin typeface="+mn-ea"/>
                          <a:ea typeface="+mn-ea"/>
                        </a:rPr>
                        <a:t>STRONG </a:t>
                      </a:r>
                      <a:r>
                        <a:rPr lang="ja-JP" altLang="en-US" sz="1000" dirty="0">
                          <a:effectLst/>
                          <a:latin typeface="+mn-ea"/>
                          <a:ea typeface="+mn-ea"/>
                        </a:rPr>
                        <a:t>なエビデンスと</a:t>
                      </a:r>
                      <a:r>
                        <a:rPr lang="en-US" altLang="ja-JP" sz="1000" dirty="0">
                          <a:effectLst/>
                          <a:latin typeface="+mn-ea"/>
                          <a:ea typeface="+mn-ea"/>
                        </a:rPr>
                        <a:t>1</a:t>
                      </a:r>
                      <a:r>
                        <a:rPr lang="ja-JP" altLang="en-US" sz="1000" dirty="0">
                          <a:effectLst/>
                          <a:latin typeface="+mn-ea"/>
                          <a:ea typeface="+mn-ea"/>
                        </a:rPr>
                        <a:t>つの </a:t>
                      </a:r>
                      <a:r>
                        <a:rPr lang="en-US" altLang="ja-JP" sz="1000" dirty="0">
                          <a:effectLst/>
                          <a:latin typeface="+mn-ea"/>
                          <a:ea typeface="+mn-ea"/>
                        </a:rPr>
                        <a:t>FAIR </a:t>
                      </a:r>
                      <a:r>
                        <a:rPr lang="ja-JP" altLang="en-US" sz="1000" dirty="0">
                          <a:effectLst/>
                          <a:latin typeface="+mn-ea"/>
                          <a:ea typeface="+mn-ea"/>
                        </a:rPr>
                        <a:t>なエビデンス</a:t>
                      </a:r>
                      <a:endParaRPr lang="en-US" altLang="ja-JP" sz="1000" dirty="0">
                        <a:effectLst/>
                        <a:latin typeface="+mn-ea"/>
                        <a:ea typeface="+mn-ea"/>
                      </a:endParaRPr>
                    </a:p>
                  </a:txBody>
                  <a:tcPr marL="14866" marR="14866" marT="14866" marB="14866">
                    <a:solidFill>
                      <a:schemeClr val="accent2">
                        <a:lumMod val="10000"/>
                        <a:lumOff val="90000"/>
                      </a:schemeClr>
                    </a:solidFill>
                  </a:tcPr>
                </a:tc>
                <a:extLst>
                  <a:ext uri="{0D108BD9-81ED-4DB2-BD59-A6C34878D82A}">
                    <a16:rowId xmlns:a16="http://schemas.microsoft.com/office/drawing/2014/main" val="3751372411"/>
                  </a:ext>
                </a:extLst>
              </a:tr>
              <a:tr h="359973">
                <a:tc>
                  <a:txBody>
                    <a:bodyPr/>
                    <a:lstStyle/>
                    <a:p>
                      <a:pPr algn="ctr" fontAlgn="t"/>
                      <a:r>
                        <a:rPr lang="ja-JP" altLang="en-US" sz="1000" b="1" dirty="0">
                          <a:solidFill>
                            <a:schemeClr val="bg1"/>
                          </a:solidFill>
                          <a:effectLst/>
                          <a:latin typeface="+mn-ea"/>
                          <a:ea typeface="+mn-ea"/>
                        </a:rPr>
                        <a:t>正当性確認</a:t>
                      </a:r>
                      <a:endParaRPr lang="en-US" sz="1000" b="1"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ja-JP" altLang="en-US" sz="1000" dirty="0">
                          <a:solidFill>
                            <a:schemeClr val="tx1"/>
                          </a:solidFill>
                          <a:effectLst/>
                          <a:latin typeface="+mn-ea"/>
                          <a:ea typeface="+mn-ea"/>
                        </a:rPr>
                        <a:t>確認なし</a:t>
                      </a:r>
                    </a:p>
                  </a:txBody>
                  <a:tcPr marL="14866" marR="14866" marT="14866" marB="14866" anchor="ctr">
                    <a:solidFill>
                      <a:schemeClr val="bg1">
                        <a:lumMod val="75000"/>
                      </a:schemeClr>
                    </a:solidFill>
                  </a:tcPr>
                </a:tc>
                <a:tc>
                  <a:txBody>
                    <a:bodyPr/>
                    <a:lstStyle/>
                    <a:p>
                      <a:pPr fontAlgn="t"/>
                      <a:r>
                        <a:rPr lang="ja-JP" altLang="en-US" sz="1000" dirty="0">
                          <a:effectLst/>
                          <a:latin typeface="+mn-ea"/>
                          <a:ea typeface="+mn-ea"/>
                        </a:rPr>
                        <a:t>それぞれのエビデンスを、エビデンスと同じ強度のプロセスで確認しなければならない</a:t>
                      </a:r>
                      <a:endParaRPr lang="en-US" altLang="ja-JP" sz="1000" dirty="0">
                        <a:effectLst/>
                        <a:latin typeface="+mn-ea"/>
                        <a:ea typeface="+mn-ea"/>
                      </a:endParaRPr>
                    </a:p>
                  </a:txBody>
                  <a:tcPr marL="14866" marR="14866" marT="14866" marB="14866">
                    <a:solidFill>
                      <a:schemeClr val="accent2">
                        <a:lumMod val="10000"/>
                        <a:lumOff val="90000"/>
                      </a:schemeClr>
                    </a:solidFill>
                  </a:tcPr>
                </a:tc>
                <a:tc>
                  <a:txBody>
                    <a:bodyPr/>
                    <a:lstStyle/>
                    <a:p>
                      <a:pPr fontAlgn="t"/>
                      <a:r>
                        <a:rPr lang="en-US" sz="1000" dirty="0">
                          <a:effectLst/>
                          <a:latin typeface="+mn-ea"/>
                          <a:ea typeface="+mn-ea"/>
                        </a:rPr>
                        <a:t>IAL2 </a:t>
                      </a:r>
                      <a:r>
                        <a:rPr lang="ja-JP" altLang="en-US" sz="1000" dirty="0">
                          <a:effectLst/>
                          <a:latin typeface="+mn-ea"/>
                          <a:ea typeface="+mn-ea"/>
                        </a:rPr>
                        <a:t>に同じ</a:t>
                      </a:r>
                    </a:p>
                  </a:txBody>
                  <a:tcPr marL="14866" marR="14866" marT="14866" marB="14866">
                    <a:solidFill>
                      <a:schemeClr val="accent2">
                        <a:lumMod val="10000"/>
                        <a:lumOff val="90000"/>
                      </a:schemeClr>
                    </a:solidFill>
                  </a:tcPr>
                </a:tc>
                <a:extLst>
                  <a:ext uri="{0D108BD9-81ED-4DB2-BD59-A6C34878D82A}">
                    <a16:rowId xmlns:a16="http://schemas.microsoft.com/office/drawing/2014/main" val="1089028357"/>
                  </a:ext>
                </a:extLst>
              </a:tr>
              <a:tr h="195285">
                <a:tc>
                  <a:txBody>
                    <a:bodyPr/>
                    <a:lstStyle/>
                    <a:p>
                      <a:pPr algn="ctr" fontAlgn="t"/>
                      <a:r>
                        <a:rPr lang="ja-JP" altLang="en-US" sz="1000" b="1" dirty="0">
                          <a:solidFill>
                            <a:schemeClr val="bg1"/>
                          </a:solidFill>
                          <a:effectLst/>
                          <a:latin typeface="+mn-ea"/>
                          <a:ea typeface="+mn-ea"/>
                        </a:rPr>
                        <a:t>検証</a:t>
                      </a:r>
                      <a:endParaRPr lang="en-US" sz="1000" b="1"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ja-JP" altLang="en-US" sz="1000" dirty="0">
                          <a:solidFill>
                            <a:schemeClr val="tx1"/>
                          </a:solidFill>
                          <a:effectLst/>
                          <a:latin typeface="+mn-ea"/>
                          <a:ea typeface="+mn-ea"/>
                        </a:rPr>
                        <a:t>検証なし</a:t>
                      </a:r>
                    </a:p>
                  </a:txBody>
                  <a:tcPr marL="14866" marR="14866" marT="14866" marB="14866" anchor="ctr">
                    <a:solidFill>
                      <a:schemeClr val="bg1">
                        <a:lumMod val="75000"/>
                      </a:schemeClr>
                    </a:solidFill>
                  </a:tcPr>
                </a:tc>
                <a:tc>
                  <a:txBody>
                    <a:bodyPr/>
                    <a:lstStyle/>
                    <a:p>
                      <a:pPr fontAlgn="t"/>
                      <a:r>
                        <a:rPr lang="en-US" altLang="ja-JP" sz="1000" dirty="0">
                          <a:effectLst/>
                          <a:latin typeface="+mn-ea"/>
                          <a:ea typeface="+mn-ea"/>
                        </a:rPr>
                        <a:t>STRONG </a:t>
                      </a:r>
                      <a:r>
                        <a:rPr lang="ja-JP" altLang="en-US" sz="1000" dirty="0">
                          <a:effectLst/>
                          <a:latin typeface="+mn-ea"/>
                          <a:ea typeface="+mn-ea"/>
                        </a:rPr>
                        <a:t>の強度のプロセスによって検証する</a:t>
                      </a:r>
                      <a:endParaRPr lang="en-US" altLang="ja-JP" sz="1000" dirty="0">
                        <a:effectLst/>
                        <a:latin typeface="+mn-ea"/>
                        <a:ea typeface="+mn-ea"/>
                      </a:endParaRPr>
                    </a:p>
                  </a:txBody>
                  <a:tcPr marL="14866" marR="14866" marT="14866" marB="14866">
                    <a:solidFill>
                      <a:schemeClr val="accent2">
                        <a:lumMod val="10000"/>
                        <a:lumOff val="90000"/>
                      </a:schemeClr>
                    </a:solidFill>
                  </a:tcPr>
                </a:tc>
                <a:tc>
                  <a:txBody>
                    <a:bodyPr/>
                    <a:lstStyle/>
                    <a:p>
                      <a:pPr fontAlgn="t"/>
                      <a:r>
                        <a:rPr lang="en-US" altLang="ja-JP" sz="1000" dirty="0">
                          <a:effectLst/>
                          <a:latin typeface="+mn-ea"/>
                          <a:ea typeface="+mn-ea"/>
                        </a:rPr>
                        <a:t>SUPERIOR </a:t>
                      </a:r>
                      <a:r>
                        <a:rPr lang="ja-JP" altLang="en-US" sz="1000" dirty="0">
                          <a:effectLst/>
                          <a:latin typeface="+mn-ea"/>
                          <a:ea typeface="+mn-ea"/>
                        </a:rPr>
                        <a:t>の強度のプロセスによって検証される</a:t>
                      </a:r>
                      <a:endParaRPr lang="en-US" altLang="ja-JP" sz="1000" dirty="0">
                        <a:effectLst/>
                        <a:latin typeface="+mn-ea"/>
                        <a:ea typeface="+mn-ea"/>
                      </a:endParaRPr>
                    </a:p>
                  </a:txBody>
                  <a:tcPr marL="14866" marR="14866" marT="14866" marB="14866">
                    <a:solidFill>
                      <a:schemeClr val="accent2">
                        <a:lumMod val="10000"/>
                        <a:lumOff val="90000"/>
                      </a:schemeClr>
                    </a:solidFill>
                  </a:tcPr>
                </a:tc>
                <a:extLst>
                  <a:ext uri="{0D108BD9-81ED-4DB2-BD59-A6C34878D82A}">
                    <a16:rowId xmlns:a16="http://schemas.microsoft.com/office/drawing/2014/main" val="3146315376"/>
                  </a:ext>
                </a:extLst>
              </a:tr>
              <a:tr h="359973">
                <a:tc>
                  <a:txBody>
                    <a:bodyPr/>
                    <a:lstStyle/>
                    <a:p>
                      <a:pPr algn="ctr" fontAlgn="t"/>
                      <a:r>
                        <a:rPr lang="ja-JP" altLang="en-US" sz="1000" b="1" dirty="0">
                          <a:solidFill>
                            <a:schemeClr val="bg1"/>
                          </a:solidFill>
                          <a:effectLst/>
                          <a:latin typeface="+mn-ea"/>
                          <a:ea typeface="+mn-ea"/>
                        </a:rPr>
                        <a:t>住所確認</a:t>
                      </a:r>
                      <a:endParaRPr lang="en-US" sz="1000" b="1"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ja-JP" altLang="en-US" sz="1000" dirty="0">
                          <a:solidFill>
                            <a:schemeClr val="tx1"/>
                          </a:solidFill>
                          <a:effectLst/>
                          <a:latin typeface="+mn-ea"/>
                          <a:ea typeface="+mn-ea"/>
                        </a:rPr>
                        <a:t>要件なし</a:t>
                      </a:r>
                    </a:p>
                  </a:txBody>
                  <a:tcPr marL="14866" marR="14866" marT="14866" marB="14866" anchor="ctr">
                    <a:solidFill>
                      <a:schemeClr val="bg1">
                        <a:lumMod val="75000"/>
                      </a:schemeClr>
                    </a:solidFill>
                  </a:tcPr>
                </a:tc>
                <a:tc>
                  <a:txBody>
                    <a:bodyPr/>
                    <a:lstStyle/>
                    <a:p>
                      <a:pPr fontAlgn="t"/>
                      <a:r>
                        <a:rPr lang="ja-JP" altLang="en-US" sz="1000" dirty="0">
                          <a:effectLst/>
                          <a:latin typeface="+mn-ea"/>
                          <a:ea typeface="+mn-ea"/>
                        </a:rPr>
                        <a:t>必須。</a:t>
                      </a:r>
                      <a:r>
                        <a:rPr lang="en-US" sz="1000" dirty="0">
                          <a:effectLst/>
                          <a:latin typeface="+mn-ea"/>
                          <a:ea typeface="+mn-ea"/>
                        </a:rPr>
                        <a:t>Enrollment </a:t>
                      </a:r>
                      <a:r>
                        <a:rPr lang="ja-JP" altLang="en-US" sz="1000" dirty="0">
                          <a:effectLst/>
                          <a:latin typeface="+mn-ea"/>
                          <a:ea typeface="+mn-ea"/>
                        </a:rPr>
                        <a:t>コードを任意の </a:t>
                      </a:r>
                      <a:r>
                        <a:rPr lang="en-US" sz="1000" dirty="0">
                          <a:effectLst/>
                          <a:latin typeface="+mn-ea"/>
                          <a:ea typeface="+mn-ea"/>
                        </a:rPr>
                        <a:t>Address of Record </a:t>
                      </a:r>
                      <a:r>
                        <a:rPr lang="ja-JP" altLang="en-US" sz="1000" dirty="0">
                          <a:effectLst/>
                          <a:latin typeface="+mn-ea"/>
                          <a:ea typeface="+mn-ea"/>
                        </a:rPr>
                        <a:t>に送信、</a:t>
                      </a:r>
                      <a:r>
                        <a:rPr lang="en-US" altLang="ja-JP" sz="1000" dirty="0">
                          <a:effectLst/>
                          <a:latin typeface="+mn-ea"/>
                          <a:ea typeface="+mn-ea"/>
                        </a:rPr>
                        <a:t> </a:t>
                      </a:r>
                      <a:r>
                        <a:rPr lang="ja-JP" altLang="en-US" sz="1000" dirty="0">
                          <a:effectLst/>
                          <a:latin typeface="+mn-ea"/>
                          <a:ea typeface="+mn-ea"/>
                        </a:rPr>
                        <a:t>通知は </a:t>
                      </a:r>
                      <a:r>
                        <a:rPr lang="en-US" sz="1000" dirty="0">
                          <a:effectLst/>
                          <a:latin typeface="+mn-ea"/>
                          <a:ea typeface="+mn-ea"/>
                        </a:rPr>
                        <a:t>Enrollment </a:t>
                      </a:r>
                      <a:r>
                        <a:rPr lang="ja-JP" altLang="en-US" sz="1000" dirty="0">
                          <a:effectLst/>
                          <a:latin typeface="+mn-ea"/>
                          <a:ea typeface="+mn-ea"/>
                        </a:rPr>
                        <a:t>コードとは別の経路で送信する</a:t>
                      </a:r>
                      <a:endParaRPr lang="en-US" altLang="ja-JP" sz="1000" dirty="0">
                        <a:effectLst/>
                        <a:latin typeface="+mn-ea"/>
                        <a:ea typeface="+mn-ea"/>
                      </a:endParaRPr>
                    </a:p>
                  </a:txBody>
                  <a:tcPr marL="14866" marR="14866" marT="14866" marB="14866">
                    <a:solidFill>
                      <a:schemeClr val="accent2">
                        <a:lumMod val="10000"/>
                        <a:lumOff val="90000"/>
                      </a:schemeClr>
                    </a:solidFill>
                  </a:tcPr>
                </a:tc>
                <a:tc>
                  <a:txBody>
                    <a:bodyPr/>
                    <a:lstStyle/>
                    <a:p>
                      <a:pPr fontAlgn="t"/>
                      <a:r>
                        <a:rPr lang="ja-JP" altLang="en-US" sz="1000" dirty="0">
                          <a:effectLst/>
                          <a:latin typeface="+mn-ea"/>
                          <a:ea typeface="+mn-ea"/>
                        </a:rPr>
                        <a:t>必須</a:t>
                      </a:r>
                      <a:endParaRPr lang="en-US" altLang="ja-JP" sz="1000" dirty="0">
                        <a:effectLst/>
                        <a:latin typeface="+mn-ea"/>
                        <a:ea typeface="+mn-ea"/>
                      </a:endParaRPr>
                    </a:p>
                    <a:p>
                      <a:pPr fontAlgn="t"/>
                      <a:r>
                        <a:rPr lang="en-US" altLang="ja-JP" sz="1000" dirty="0">
                          <a:effectLst/>
                          <a:latin typeface="+mn-ea"/>
                          <a:ea typeface="+mn-ea"/>
                        </a:rPr>
                        <a:t>Proofing </a:t>
                      </a:r>
                      <a:r>
                        <a:rPr lang="ja-JP" altLang="en-US" sz="1000" dirty="0">
                          <a:effectLst/>
                          <a:latin typeface="+mn-ea"/>
                          <a:ea typeface="+mn-ea"/>
                        </a:rPr>
                        <a:t>の通知は郵便住所に対して送信する</a:t>
                      </a:r>
                      <a:endParaRPr lang="en-US" altLang="ja-JP" sz="1000" dirty="0">
                        <a:effectLst/>
                        <a:latin typeface="+mn-ea"/>
                        <a:ea typeface="+mn-ea"/>
                      </a:endParaRPr>
                    </a:p>
                  </a:txBody>
                  <a:tcPr marL="14866" marR="14866" marT="14866" marB="14866">
                    <a:solidFill>
                      <a:schemeClr val="accent2">
                        <a:lumMod val="10000"/>
                        <a:lumOff val="90000"/>
                      </a:schemeClr>
                    </a:solidFill>
                  </a:tcPr>
                </a:tc>
                <a:extLst>
                  <a:ext uri="{0D108BD9-81ED-4DB2-BD59-A6C34878D82A}">
                    <a16:rowId xmlns:a16="http://schemas.microsoft.com/office/drawing/2014/main" val="3510886173"/>
                  </a:ext>
                </a:extLst>
              </a:tr>
              <a:tr h="195285">
                <a:tc>
                  <a:txBody>
                    <a:bodyPr/>
                    <a:lstStyle/>
                    <a:p>
                      <a:pPr algn="ctr" fontAlgn="t"/>
                      <a:r>
                        <a:rPr lang="ja-JP" altLang="en-US" sz="1000" b="1" dirty="0">
                          <a:solidFill>
                            <a:schemeClr val="bg1"/>
                          </a:solidFill>
                          <a:effectLst/>
                          <a:latin typeface="+mn-ea"/>
                          <a:ea typeface="+mn-ea"/>
                        </a:rPr>
                        <a:t>生体情報収集</a:t>
                      </a:r>
                      <a:endParaRPr lang="en-US" sz="1000" b="1"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ja-JP" altLang="en-US" sz="1000" dirty="0">
                          <a:solidFill>
                            <a:schemeClr val="tx1"/>
                          </a:solidFill>
                          <a:effectLst/>
                          <a:latin typeface="+mn-ea"/>
                          <a:ea typeface="+mn-ea"/>
                        </a:rPr>
                        <a:t>なし</a:t>
                      </a:r>
                      <a:endParaRPr lang="en-US" sz="1000" dirty="0">
                        <a:solidFill>
                          <a:schemeClr val="tx1"/>
                        </a:solidFill>
                        <a:effectLst/>
                        <a:latin typeface="+mn-ea"/>
                        <a:ea typeface="+mn-ea"/>
                      </a:endParaRPr>
                    </a:p>
                  </a:txBody>
                  <a:tcPr marL="14866" marR="14866" marT="14866" marB="14866" anchor="ctr">
                    <a:solidFill>
                      <a:schemeClr val="bg1">
                        <a:lumMod val="75000"/>
                      </a:schemeClr>
                    </a:solidFill>
                  </a:tcPr>
                </a:tc>
                <a:tc>
                  <a:txBody>
                    <a:bodyPr/>
                    <a:lstStyle/>
                    <a:p>
                      <a:pPr fontAlgn="t"/>
                      <a:r>
                        <a:rPr lang="ja-JP" altLang="en-US" sz="1000" dirty="0">
                          <a:effectLst/>
                          <a:latin typeface="+mn-ea"/>
                          <a:ea typeface="+mn-ea"/>
                        </a:rPr>
                        <a:t>任意</a:t>
                      </a:r>
                      <a:endParaRPr lang="en-US" sz="1000" dirty="0">
                        <a:effectLst/>
                        <a:latin typeface="+mn-ea"/>
                        <a:ea typeface="+mn-ea"/>
                      </a:endParaRPr>
                    </a:p>
                  </a:txBody>
                  <a:tcPr marL="14866" marR="14866" marT="14866" marB="14866">
                    <a:solidFill>
                      <a:schemeClr val="bg1">
                        <a:lumMod val="95000"/>
                      </a:schemeClr>
                    </a:solidFill>
                  </a:tcPr>
                </a:tc>
                <a:tc>
                  <a:txBody>
                    <a:bodyPr/>
                    <a:lstStyle/>
                    <a:p>
                      <a:pPr fontAlgn="t"/>
                      <a:r>
                        <a:rPr lang="ja-JP" altLang="en-US" sz="1000" dirty="0">
                          <a:effectLst/>
                          <a:latin typeface="+mn-ea"/>
                          <a:ea typeface="+mn-ea"/>
                        </a:rPr>
                        <a:t>必須</a:t>
                      </a:r>
                      <a:endParaRPr lang="en-US" sz="1000" dirty="0">
                        <a:effectLst/>
                        <a:latin typeface="+mn-ea"/>
                        <a:ea typeface="+mn-ea"/>
                      </a:endParaRPr>
                    </a:p>
                  </a:txBody>
                  <a:tcPr marL="14866" marR="14866" marT="14866" marB="14866">
                    <a:solidFill>
                      <a:schemeClr val="accent2">
                        <a:lumMod val="10000"/>
                        <a:lumOff val="90000"/>
                      </a:schemeClr>
                    </a:solidFill>
                  </a:tcPr>
                </a:tc>
                <a:extLst>
                  <a:ext uri="{0D108BD9-81ED-4DB2-BD59-A6C34878D82A}">
                    <a16:rowId xmlns:a16="http://schemas.microsoft.com/office/drawing/2014/main" val="3774520050"/>
                  </a:ext>
                </a:extLst>
              </a:tr>
              <a:tr h="359973">
                <a:tc>
                  <a:txBody>
                    <a:bodyPr/>
                    <a:lstStyle/>
                    <a:p>
                      <a:pPr algn="ctr" fontAlgn="t"/>
                      <a:r>
                        <a:rPr lang="ja-JP" altLang="en-US" sz="1000" b="1" dirty="0">
                          <a:solidFill>
                            <a:schemeClr val="bg1"/>
                          </a:solidFill>
                          <a:effectLst/>
                          <a:latin typeface="+mn-ea"/>
                          <a:ea typeface="+mn-ea"/>
                        </a:rPr>
                        <a:t>セキュリティ管理</a:t>
                      </a:r>
                      <a:endParaRPr lang="en-US" sz="1000" b="1" dirty="0">
                        <a:solidFill>
                          <a:schemeClr val="bg1"/>
                        </a:solidFill>
                        <a:effectLst/>
                        <a:latin typeface="+mn-ea"/>
                        <a:ea typeface="+mn-ea"/>
                      </a:endParaRPr>
                    </a:p>
                  </a:txBody>
                  <a:tcPr marL="14866" marR="14866" marT="14866" marB="14866" anchor="ctr">
                    <a:solidFill>
                      <a:schemeClr val="accent2">
                        <a:lumMod val="90000"/>
                        <a:lumOff val="10000"/>
                      </a:schemeClr>
                    </a:solidFill>
                  </a:tcPr>
                </a:tc>
                <a:tc>
                  <a:txBody>
                    <a:bodyPr/>
                    <a:lstStyle/>
                    <a:p>
                      <a:pPr fontAlgn="t"/>
                      <a:r>
                        <a:rPr lang="en-US" sz="1000" dirty="0">
                          <a:solidFill>
                            <a:schemeClr val="tx1"/>
                          </a:solidFill>
                          <a:effectLst/>
                          <a:latin typeface="+mn-ea"/>
                          <a:ea typeface="+mn-ea"/>
                        </a:rPr>
                        <a:t>N/A</a:t>
                      </a:r>
                    </a:p>
                  </a:txBody>
                  <a:tcPr marL="14866" marR="14866" marT="14866" marB="14866" anchor="ctr">
                    <a:solidFill>
                      <a:schemeClr val="bg1">
                        <a:lumMod val="75000"/>
                      </a:schemeClr>
                    </a:solidFill>
                  </a:tcPr>
                </a:tc>
                <a:tc>
                  <a:txBody>
                    <a:bodyPr/>
                    <a:lstStyle/>
                    <a:p>
                      <a:pPr fontAlgn="t"/>
                      <a:r>
                        <a:rPr lang="en-US" altLang="ja-JP" sz="1000" u="none" strike="noStrike" dirty="0">
                          <a:effectLst/>
                          <a:latin typeface="+mn-ea"/>
                          <a:ea typeface="+mn-ea"/>
                        </a:rPr>
                        <a:t>SP 800-53</a:t>
                      </a:r>
                      <a:r>
                        <a:rPr lang="en-US" altLang="ja-JP" sz="1000" u="none" strike="noStrike" baseline="30000" dirty="0">
                          <a:effectLst/>
                          <a:latin typeface="+mn-ea"/>
                          <a:ea typeface="+mn-ea"/>
                        </a:rPr>
                        <a:t>*2</a:t>
                      </a:r>
                      <a:r>
                        <a:rPr lang="ja-JP" altLang="en-US" sz="1000" dirty="0">
                          <a:effectLst/>
                          <a:latin typeface="+mn-ea"/>
                          <a:ea typeface="+mn-ea"/>
                        </a:rPr>
                        <a:t> </a:t>
                      </a:r>
                      <a:r>
                        <a:rPr lang="en-US" altLang="ja-JP" sz="1000" dirty="0">
                          <a:effectLst/>
                          <a:latin typeface="+mn-ea"/>
                          <a:ea typeface="+mn-ea"/>
                        </a:rPr>
                        <a:t>Moderate </a:t>
                      </a:r>
                      <a:r>
                        <a:rPr lang="ja-JP" altLang="en-US" sz="1000" dirty="0">
                          <a:effectLst/>
                          <a:latin typeface="+mn-ea"/>
                          <a:ea typeface="+mn-ea"/>
                        </a:rPr>
                        <a:t>基準</a:t>
                      </a:r>
                      <a:endParaRPr lang="en-US" altLang="ja-JP" sz="1000" dirty="0">
                        <a:effectLst/>
                        <a:latin typeface="+mn-ea"/>
                        <a:ea typeface="+mn-ea"/>
                      </a:endParaRPr>
                    </a:p>
                    <a:p>
                      <a:pPr fontAlgn="t"/>
                      <a:r>
                        <a:rPr lang="en-US" altLang="ja-JP" sz="1000" dirty="0">
                          <a:effectLst/>
                          <a:latin typeface="+mn-ea"/>
                          <a:ea typeface="+mn-ea"/>
                        </a:rPr>
                        <a:t>(</a:t>
                      </a:r>
                      <a:r>
                        <a:rPr lang="ja-JP" altLang="en-US" sz="1000" dirty="0">
                          <a:effectLst/>
                          <a:latin typeface="+mn-ea"/>
                          <a:ea typeface="+mn-ea"/>
                        </a:rPr>
                        <a:t>もしくはそれ相当の連邦 </a:t>
                      </a:r>
                      <a:r>
                        <a:rPr lang="en-US" altLang="ja-JP" sz="1000" dirty="0">
                          <a:effectLst/>
                          <a:latin typeface="+mn-ea"/>
                          <a:ea typeface="+mn-ea"/>
                        </a:rPr>
                        <a:t>/ </a:t>
                      </a:r>
                      <a:r>
                        <a:rPr lang="ja-JP" altLang="en-US" sz="1000" dirty="0">
                          <a:effectLst/>
                          <a:latin typeface="+mn-ea"/>
                          <a:ea typeface="+mn-ea"/>
                        </a:rPr>
                        <a:t>業界標準</a:t>
                      </a:r>
                      <a:r>
                        <a:rPr lang="en-US" altLang="ja-JP" sz="1000" dirty="0">
                          <a:effectLst/>
                          <a:latin typeface="+mn-ea"/>
                          <a:ea typeface="+mn-ea"/>
                        </a:rPr>
                        <a:t>)</a:t>
                      </a:r>
                    </a:p>
                  </a:txBody>
                  <a:tcPr marL="14866" marR="14866" marT="14866" marB="14866">
                    <a:solidFill>
                      <a:schemeClr val="accent2">
                        <a:lumMod val="10000"/>
                        <a:lumOff val="90000"/>
                      </a:schemeClr>
                    </a:solidFill>
                  </a:tcPr>
                </a:tc>
                <a:tc>
                  <a:txBody>
                    <a:bodyPr/>
                    <a:lstStyle/>
                    <a:p>
                      <a:pPr fontAlgn="t"/>
                      <a:r>
                        <a:rPr lang="en-US" altLang="ja-JP" sz="1000" u="sng" dirty="0">
                          <a:effectLst/>
                          <a:latin typeface="+mn-ea"/>
                          <a:ea typeface="+mn-ea"/>
                        </a:rPr>
                        <a:t>SP 800-53</a:t>
                      </a:r>
                      <a:r>
                        <a:rPr lang="ja-JP" altLang="en-US" sz="1000" dirty="0">
                          <a:effectLst/>
                          <a:latin typeface="+mn-ea"/>
                          <a:ea typeface="+mn-ea"/>
                        </a:rPr>
                        <a:t> </a:t>
                      </a:r>
                      <a:r>
                        <a:rPr lang="en-US" altLang="ja-JP" sz="1000" dirty="0">
                          <a:effectLst/>
                          <a:latin typeface="+mn-ea"/>
                          <a:ea typeface="+mn-ea"/>
                        </a:rPr>
                        <a:t>High </a:t>
                      </a:r>
                      <a:r>
                        <a:rPr lang="ja-JP" altLang="en-US" sz="1000" dirty="0">
                          <a:effectLst/>
                          <a:latin typeface="+mn-ea"/>
                          <a:ea typeface="+mn-ea"/>
                        </a:rPr>
                        <a:t>基準</a:t>
                      </a:r>
                      <a:endParaRPr lang="en-US" altLang="ja-JP" sz="1000" dirty="0">
                        <a:effectLst/>
                        <a:latin typeface="+mn-ea"/>
                        <a:ea typeface="+mn-ea"/>
                      </a:endParaRPr>
                    </a:p>
                    <a:p>
                      <a:pPr fontAlgn="t"/>
                      <a:r>
                        <a:rPr lang="en-US" altLang="ja-JP" sz="1000" dirty="0">
                          <a:effectLst/>
                          <a:latin typeface="+mn-ea"/>
                          <a:ea typeface="+mn-ea"/>
                        </a:rPr>
                        <a:t>(</a:t>
                      </a:r>
                      <a:r>
                        <a:rPr lang="ja-JP" altLang="en-US" sz="1000" dirty="0">
                          <a:effectLst/>
                          <a:latin typeface="+mn-ea"/>
                          <a:ea typeface="+mn-ea"/>
                        </a:rPr>
                        <a:t>もしくはそれ相当の連邦 </a:t>
                      </a:r>
                      <a:r>
                        <a:rPr lang="en-US" altLang="ja-JP" sz="1000" dirty="0">
                          <a:effectLst/>
                          <a:latin typeface="+mn-ea"/>
                          <a:ea typeface="+mn-ea"/>
                        </a:rPr>
                        <a:t>/ </a:t>
                      </a:r>
                      <a:r>
                        <a:rPr lang="ja-JP" altLang="en-US" sz="1000" dirty="0">
                          <a:effectLst/>
                          <a:latin typeface="+mn-ea"/>
                          <a:ea typeface="+mn-ea"/>
                        </a:rPr>
                        <a:t>業界標準</a:t>
                      </a:r>
                      <a:r>
                        <a:rPr lang="en-US" altLang="ja-JP" sz="1000" dirty="0">
                          <a:effectLst/>
                          <a:latin typeface="+mn-ea"/>
                          <a:ea typeface="+mn-ea"/>
                        </a:rPr>
                        <a:t>).</a:t>
                      </a:r>
                    </a:p>
                  </a:txBody>
                  <a:tcPr marL="14866" marR="14866" marT="14866" marB="14866">
                    <a:solidFill>
                      <a:schemeClr val="accent2">
                        <a:lumMod val="10000"/>
                        <a:lumOff val="90000"/>
                      </a:schemeClr>
                    </a:solidFill>
                  </a:tcPr>
                </a:tc>
                <a:extLst>
                  <a:ext uri="{0D108BD9-81ED-4DB2-BD59-A6C34878D82A}">
                    <a16:rowId xmlns:a16="http://schemas.microsoft.com/office/drawing/2014/main" val="1135313269"/>
                  </a:ext>
                </a:extLst>
              </a:tr>
            </a:tbl>
          </a:graphicData>
        </a:graphic>
      </p:graphicFrame>
      <p:sp>
        <p:nvSpPr>
          <p:cNvPr id="23" name="正方形/長方形 22"/>
          <p:cNvSpPr/>
          <p:nvPr/>
        </p:nvSpPr>
        <p:spPr>
          <a:xfrm>
            <a:off x="332102" y="1668745"/>
            <a:ext cx="1080000"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IAL1</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4" name="正方形/長方形 23"/>
          <p:cNvSpPr/>
          <p:nvPr/>
        </p:nvSpPr>
        <p:spPr>
          <a:xfrm>
            <a:off x="327345" y="2019527"/>
            <a:ext cx="1080000"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a:ln>
                  <a:noFill/>
                </a:ln>
                <a:solidFill>
                  <a:srgbClr val="FFFFFF"/>
                </a:solidFill>
                <a:effectLst/>
                <a:uLnTx/>
                <a:uFillTx/>
                <a:latin typeface="Meiryo UI"/>
                <a:ea typeface="Meiryo UI"/>
                <a:cs typeface="+mn-cs"/>
              </a:rPr>
              <a:t>IAL2</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5" name="正方形/長方形 24"/>
          <p:cNvSpPr/>
          <p:nvPr/>
        </p:nvSpPr>
        <p:spPr>
          <a:xfrm>
            <a:off x="333376" y="2391482"/>
            <a:ext cx="1080000"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IAL3</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正方形/長方形 25"/>
          <p:cNvSpPr/>
          <p:nvPr/>
        </p:nvSpPr>
        <p:spPr>
          <a:xfrm>
            <a:off x="1467906" y="1680934"/>
            <a:ext cx="810000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本人確認不要、自己申告での登録でよい</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7" name="正方形/長方形 26"/>
          <p:cNvSpPr/>
          <p:nvPr/>
        </p:nvSpPr>
        <p:spPr>
          <a:xfrm>
            <a:off x="1467906" y="2031716"/>
            <a:ext cx="810000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サービス内容により識別に用いられる属性をリモートまたは対面で確認する必要がある</a:t>
            </a:r>
            <a:endParaRPr kumimoji="1" lang="ja-JP" altLang="en-US"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8" name="正方形/長方形 27"/>
          <p:cNvSpPr/>
          <p:nvPr/>
        </p:nvSpPr>
        <p:spPr>
          <a:xfrm>
            <a:off x="1479666" y="2391480"/>
            <a:ext cx="810000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識別に用いられる属性を対面で確認する必要があり、確認書類の検証担当者は有資格者が行う必要がある</a:t>
            </a:r>
            <a:endParaRPr kumimoji="1" lang="ja-JP" altLang="en-US" sz="105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9" name="正方形/長方形 28"/>
          <p:cNvSpPr/>
          <p:nvPr/>
        </p:nvSpPr>
        <p:spPr>
          <a:xfrm>
            <a:off x="342591" y="1403909"/>
            <a:ext cx="924242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IAL</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Identity Assurance Levels </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の概要と要件</a:t>
            </a:r>
            <a:endPar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
        <p:nvSpPr>
          <p:cNvPr id="2" name="正方形/長方形 1"/>
          <p:cNvSpPr/>
          <p:nvPr/>
        </p:nvSpPr>
        <p:spPr>
          <a:xfrm>
            <a:off x="344454" y="6235445"/>
            <a:ext cx="9240561" cy="49576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https://openid-foundation-japan.github.io/800-63-3-final/sp800-63a.ja.html</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26987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https://nvlpubs.nist.gov/nistpubs/SpecialPublications/NIST.SP.800-63a.pdf</a:t>
            </a:r>
          </a:p>
          <a:p>
            <a:pPr marL="26987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https://www.jipdec.or.jp/library/report/20171127.html</a:t>
            </a:r>
          </a:p>
          <a:p>
            <a:pPr marL="26987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https://www.jipdec.or.jp/library/report/20201215_01.html</a:t>
            </a:r>
          </a:p>
        </p:txBody>
      </p:sp>
      <p:sp>
        <p:nvSpPr>
          <p:cNvPr id="3" name="正方形/長方形 2"/>
          <p:cNvSpPr/>
          <p:nvPr/>
        </p:nvSpPr>
        <p:spPr>
          <a:xfrm>
            <a:off x="331490" y="5857605"/>
            <a:ext cx="9236416" cy="23513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エビデンスの強度は</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SP800-63A 5.2 Validating Identity Evidence</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にて　</a:t>
            </a:r>
            <a:r>
              <a:rPr kumimoji="1" lang="en-US" altLang="ja-JP" sz="900" b="1" i="0" u="none" strike="noStrike" kern="1200" cap="none" spc="0" normalizeH="0" baseline="0" noProof="0" dirty="0">
                <a:ln>
                  <a:noFill/>
                </a:ln>
                <a:solidFill>
                  <a:srgbClr val="000000"/>
                </a:solidFill>
                <a:effectLst/>
                <a:uLnTx/>
                <a:uFillTx/>
                <a:latin typeface="Meiryo UI"/>
                <a:ea typeface="Meiryo UI"/>
                <a:cs typeface="+mn-cs"/>
              </a:rPr>
              <a:t>Superior Strong Fair Weak Unacceptable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種類に定義されている</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SP</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800 53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：情報システムおよび組織のためのセキュリティ管理策とプライバシー管理策」はセキュリティとプライバシーの管理策の包括的かつ柔軟なカタログである。システムの影響レベル（低、中、高）ごとに</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つのセキュリティ管理ベースラインと、影響レベルに関係なくシステムに適用できるプライバシーベースラインを提供している</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323326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-NIST SP-800-63</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SP 800-63B</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Authentication and Lifecycle</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7" name="テキスト プレースホルダー 2"/>
          <p:cNvSpPr>
            <a:spLocks noGrp="1"/>
          </p:cNvSpPr>
          <p:nvPr>
            <p:ph type="body" sz="quarter" idx="10"/>
          </p:nvPr>
        </p:nvSpPr>
        <p:spPr>
          <a:xfrm>
            <a:off x="331788" y="564567"/>
            <a:ext cx="9242425" cy="648970"/>
          </a:xfrm>
        </p:spPr>
        <p:txBody>
          <a:bodyPr/>
          <a:lstStyle/>
          <a:p>
            <a:r>
              <a:rPr lang="en-US" altLang="ja-JP" sz="1600" b="1" dirty="0"/>
              <a:t>SP 800-63B</a:t>
            </a:r>
            <a:r>
              <a:rPr lang="en-US" altLang="ja-JP" sz="1600" b="1" baseline="30000" dirty="0"/>
              <a:t>1</a:t>
            </a:r>
            <a:r>
              <a:rPr lang="ja-JP" altLang="en-US" sz="1600" b="1" dirty="0"/>
              <a:t>は、既に登録済みのユーザーがログインする際の認証プロセス（単要素認証・多要素認証、認証手段）の強度を当人認証保証レベル（</a:t>
            </a:r>
            <a:r>
              <a:rPr lang="en-US" altLang="ja-JP" sz="1600" b="1" u="sng" dirty="0">
                <a:solidFill>
                  <a:schemeClr val="accent2">
                    <a:lumMod val="75000"/>
                    <a:lumOff val="25000"/>
                  </a:schemeClr>
                </a:solidFill>
              </a:rPr>
              <a:t>Authenticator Assurance Level</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AAL</a:t>
            </a:r>
            <a:r>
              <a:rPr lang="ja-JP" altLang="en-US" sz="1600" b="1" dirty="0"/>
              <a:t>）として</a:t>
            </a:r>
            <a:r>
              <a:rPr lang="en-US" altLang="ja-JP" sz="1600" b="1" dirty="0"/>
              <a:t>3</a:t>
            </a:r>
            <a:r>
              <a:rPr lang="ja-JP" altLang="en-US" sz="1600" b="1" dirty="0"/>
              <a:t>段階（</a:t>
            </a:r>
            <a:r>
              <a:rPr lang="en-US" altLang="ja-JP" sz="1600" b="1" u="sng" dirty="0">
                <a:solidFill>
                  <a:schemeClr val="accent2">
                    <a:lumMod val="75000"/>
                    <a:lumOff val="25000"/>
                  </a:schemeClr>
                </a:solidFill>
              </a:rPr>
              <a:t>AAL1</a:t>
            </a:r>
            <a:r>
              <a:rPr lang="en-US" altLang="ja-JP" sz="1600" b="1" dirty="0">
                <a:solidFill>
                  <a:schemeClr val="accent2">
                    <a:lumMod val="75000"/>
                    <a:lumOff val="25000"/>
                  </a:schemeClr>
                </a:solidFill>
              </a:rPr>
              <a:t> </a:t>
            </a:r>
            <a:r>
              <a:rPr lang="en-US" altLang="ja-JP" sz="1600" b="1" u="sng" dirty="0">
                <a:solidFill>
                  <a:schemeClr val="accent2">
                    <a:lumMod val="75000"/>
                    <a:lumOff val="25000"/>
                  </a:schemeClr>
                </a:solidFill>
              </a:rPr>
              <a:t>AAL2</a:t>
            </a:r>
            <a:r>
              <a:rPr lang="en-US" altLang="ja-JP" sz="1600" b="1" dirty="0">
                <a:solidFill>
                  <a:schemeClr val="accent2">
                    <a:lumMod val="75000"/>
                    <a:lumOff val="25000"/>
                  </a:schemeClr>
                </a:solidFill>
              </a:rPr>
              <a:t> </a:t>
            </a:r>
            <a:r>
              <a:rPr lang="en-US" altLang="ja-JP" sz="1600" b="1" u="sng" dirty="0">
                <a:solidFill>
                  <a:schemeClr val="accent2">
                    <a:lumMod val="75000"/>
                    <a:lumOff val="25000"/>
                  </a:schemeClr>
                </a:solidFill>
              </a:rPr>
              <a:t>AAL3</a:t>
            </a:r>
            <a:r>
              <a:rPr lang="ja-JP" altLang="en-US" sz="1600" b="1" dirty="0"/>
              <a:t>）の整理で要件を定義しているドキュメントである</a:t>
            </a:r>
            <a:r>
              <a:rPr lang="en-US" altLang="ja-JP" sz="1600" b="1" baseline="30000" dirty="0"/>
              <a:t>2,3</a:t>
            </a:r>
            <a:endParaRPr lang="en-US" altLang="ja-JP" sz="1600" b="1" dirty="0"/>
          </a:p>
        </p:txBody>
      </p:sp>
      <p:sp>
        <p:nvSpPr>
          <p:cNvPr id="17" name="正方形/長方形 16"/>
          <p:cNvSpPr/>
          <p:nvPr/>
        </p:nvSpPr>
        <p:spPr>
          <a:xfrm>
            <a:off x="337447" y="1615835"/>
            <a:ext cx="1080000"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AAL1</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8" name="正方形/長方形 17"/>
          <p:cNvSpPr/>
          <p:nvPr/>
        </p:nvSpPr>
        <p:spPr>
          <a:xfrm>
            <a:off x="331490" y="1936807"/>
            <a:ext cx="1080000"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AAL2</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9" name="正方形/長方形 18"/>
          <p:cNvSpPr/>
          <p:nvPr/>
        </p:nvSpPr>
        <p:spPr>
          <a:xfrm>
            <a:off x="341681" y="2263707"/>
            <a:ext cx="1080000" cy="46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AAL3</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0" name="正方形/長方形 19"/>
          <p:cNvSpPr/>
          <p:nvPr/>
        </p:nvSpPr>
        <p:spPr>
          <a:xfrm>
            <a:off x="1479031" y="1599872"/>
            <a:ext cx="8100000" cy="28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セキュアな認証プロトコルを用いた単一要素認証（例：パスワード）でよい</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1471114" y="1936807"/>
            <a:ext cx="8100000" cy="28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承認された暗号通信技術</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*1</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を用いた</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セキュアな認証プロトコルを用いて、二つの異なる認証要素の保持・管理していることの証明に基づく多要素認証が必要である</a:t>
            </a: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2" name="正方形/長方形 31"/>
          <p:cNvSpPr/>
          <p:nvPr/>
        </p:nvSpPr>
        <p:spPr>
          <a:xfrm>
            <a:off x="1478360" y="2260743"/>
            <a:ext cx="8100000" cy="468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承認された暗号通信技術を用いた</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セキュアな認証プロトコルを用いて、二つの異なる認証要素の保持・管理していることの証明</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に加え、</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Verifier Inpersonation</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（検証者偽装）</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*2</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耐性のあるハードウェアベース（例：パスワード等でアクティブにした</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IPhone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Face 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認証要素であることを（</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鍵所有証明：</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Proof of Possession</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*3</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を必要とする</a:t>
            </a:r>
          </a:p>
        </p:txBody>
      </p:sp>
      <p:sp>
        <p:nvSpPr>
          <p:cNvPr id="33" name="正方形/長方形 32"/>
          <p:cNvSpPr/>
          <p:nvPr/>
        </p:nvSpPr>
        <p:spPr>
          <a:xfrm>
            <a:off x="341681" y="1355753"/>
            <a:ext cx="924242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AAL</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Authenticator Assurance Level </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の概要</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と要件</a:t>
            </a:r>
            <a:endPar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graphicFrame>
        <p:nvGraphicFramePr>
          <p:cNvPr id="35" name="表 34"/>
          <p:cNvGraphicFramePr>
            <a:graphicFrameLocks noGrp="1"/>
          </p:cNvGraphicFramePr>
          <p:nvPr/>
        </p:nvGraphicFramePr>
        <p:xfrm>
          <a:off x="325450" y="2767805"/>
          <a:ext cx="9254421" cy="3109785"/>
        </p:xfrm>
        <a:graphic>
          <a:graphicData uri="http://schemas.openxmlformats.org/drawingml/2006/table">
            <a:tbl>
              <a:tblPr>
                <a:tableStyleId>{073A0DAA-6AF3-43AB-8588-CEC1D06C72B9}</a:tableStyleId>
              </a:tblPr>
              <a:tblGrid>
                <a:gridCol w="1123789">
                  <a:extLst>
                    <a:ext uri="{9D8B030D-6E8A-4147-A177-3AD203B41FA5}">
                      <a16:colId xmlns:a16="http://schemas.microsoft.com/office/drawing/2014/main" val="2368378420"/>
                    </a:ext>
                  </a:extLst>
                </a:gridCol>
                <a:gridCol w="1985818">
                  <a:extLst>
                    <a:ext uri="{9D8B030D-6E8A-4147-A177-3AD203B41FA5}">
                      <a16:colId xmlns:a16="http://schemas.microsoft.com/office/drawing/2014/main" val="4134733011"/>
                    </a:ext>
                  </a:extLst>
                </a:gridCol>
                <a:gridCol w="2440617">
                  <a:extLst>
                    <a:ext uri="{9D8B030D-6E8A-4147-A177-3AD203B41FA5}">
                      <a16:colId xmlns:a16="http://schemas.microsoft.com/office/drawing/2014/main" val="1279800410"/>
                    </a:ext>
                  </a:extLst>
                </a:gridCol>
                <a:gridCol w="3704197">
                  <a:extLst>
                    <a:ext uri="{9D8B030D-6E8A-4147-A177-3AD203B41FA5}">
                      <a16:colId xmlns:a16="http://schemas.microsoft.com/office/drawing/2014/main" val="4055577012"/>
                    </a:ext>
                  </a:extLst>
                </a:gridCol>
              </a:tblGrid>
              <a:tr h="216432">
                <a:tc>
                  <a:txBody>
                    <a:bodyPr/>
                    <a:lstStyle/>
                    <a:p>
                      <a:pPr algn="ctr"/>
                      <a:r>
                        <a:rPr lang="ja-JP" altLang="en-US" sz="900" b="1" dirty="0">
                          <a:solidFill>
                            <a:schemeClr val="bg1"/>
                          </a:solidFill>
                          <a:latin typeface="+mn-ea"/>
                          <a:ea typeface="+mn-ea"/>
                        </a:rPr>
                        <a:t>要件</a:t>
                      </a:r>
                    </a:p>
                  </a:txBody>
                  <a:tcPr marL="27873" marR="27873" marT="13936" marB="13936" anchor="ctr">
                    <a:solidFill>
                      <a:schemeClr val="accent2">
                        <a:lumMod val="90000"/>
                        <a:lumOff val="10000"/>
                      </a:schemeClr>
                    </a:solidFill>
                  </a:tcPr>
                </a:tc>
                <a:tc>
                  <a:txBody>
                    <a:bodyPr/>
                    <a:lstStyle/>
                    <a:p>
                      <a:pPr algn="ctr"/>
                      <a:r>
                        <a:rPr lang="en-US" sz="1200" b="1" dirty="0">
                          <a:solidFill>
                            <a:schemeClr val="bg1"/>
                          </a:solidFill>
                          <a:latin typeface="+mn-ea"/>
                          <a:ea typeface="+mn-ea"/>
                        </a:rPr>
                        <a:t>AAL1</a:t>
                      </a:r>
                    </a:p>
                  </a:txBody>
                  <a:tcPr marL="27873" marR="27873" marT="13936" marB="13936" anchor="ctr">
                    <a:solidFill>
                      <a:schemeClr val="accent2">
                        <a:lumMod val="90000"/>
                        <a:lumOff val="10000"/>
                      </a:schemeClr>
                    </a:solidFill>
                  </a:tcPr>
                </a:tc>
                <a:tc>
                  <a:txBody>
                    <a:bodyPr/>
                    <a:lstStyle/>
                    <a:p>
                      <a:pPr algn="ctr"/>
                      <a:r>
                        <a:rPr lang="en-US" sz="1200" b="1" dirty="0">
                          <a:solidFill>
                            <a:schemeClr val="bg1"/>
                          </a:solidFill>
                          <a:latin typeface="+mn-ea"/>
                          <a:ea typeface="+mn-ea"/>
                        </a:rPr>
                        <a:t>AAL2</a:t>
                      </a:r>
                    </a:p>
                  </a:txBody>
                  <a:tcPr marL="27873" marR="27873" marT="13936" marB="13936" anchor="ctr">
                    <a:solidFill>
                      <a:schemeClr val="accent2">
                        <a:lumMod val="90000"/>
                        <a:lumOff val="10000"/>
                      </a:schemeClr>
                    </a:solidFill>
                  </a:tcPr>
                </a:tc>
                <a:tc>
                  <a:txBody>
                    <a:bodyPr/>
                    <a:lstStyle/>
                    <a:p>
                      <a:pPr algn="ctr"/>
                      <a:r>
                        <a:rPr lang="en-US" sz="1200" b="1" dirty="0">
                          <a:solidFill>
                            <a:schemeClr val="bg1"/>
                          </a:solidFill>
                          <a:latin typeface="+mn-ea"/>
                          <a:ea typeface="+mn-ea"/>
                        </a:rPr>
                        <a:t>AAL3</a:t>
                      </a:r>
                    </a:p>
                  </a:txBody>
                  <a:tcPr marL="27873" marR="27873" marT="13936" marB="13936" anchor="ctr">
                    <a:solidFill>
                      <a:schemeClr val="accent2">
                        <a:lumMod val="90000"/>
                        <a:lumOff val="10000"/>
                      </a:schemeClr>
                    </a:solidFill>
                  </a:tcPr>
                </a:tc>
                <a:extLst>
                  <a:ext uri="{0D108BD9-81ED-4DB2-BD59-A6C34878D82A}">
                    <a16:rowId xmlns:a16="http://schemas.microsoft.com/office/drawing/2014/main" val="4011405255"/>
                  </a:ext>
                </a:extLst>
              </a:tr>
              <a:tr h="833982">
                <a:tc>
                  <a:txBody>
                    <a:bodyPr/>
                    <a:lstStyle/>
                    <a:p>
                      <a:pPr algn="ctr"/>
                      <a:r>
                        <a:rPr lang="ja-JP" altLang="en-US" sz="900" b="1" dirty="0">
                          <a:solidFill>
                            <a:schemeClr val="bg1"/>
                          </a:solidFill>
                          <a:latin typeface="+mn-ea"/>
                          <a:ea typeface="+mn-ea"/>
                        </a:rPr>
                        <a:t>許可されている</a:t>
                      </a:r>
                      <a:r>
                        <a:rPr lang="en-US" altLang="ja-JP" sz="900" b="1" dirty="0">
                          <a:solidFill>
                            <a:schemeClr val="bg1"/>
                          </a:solidFill>
                          <a:latin typeface="+mn-ea"/>
                          <a:ea typeface="+mn-ea"/>
                        </a:rPr>
                        <a:t>Authenticator</a:t>
                      </a:r>
                    </a:p>
                    <a:p>
                      <a:pPr algn="ctr"/>
                      <a:r>
                        <a:rPr lang="ja-JP" altLang="en-US" sz="900" b="1" dirty="0">
                          <a:solidFill>
                            <a:schemeClr val="bg1"/>
                          </a:solidFill>
                          <a:latin typeface="+mn-ea"/>
                          <a:ea typeface="+mn-ea"/>
                        </a:rPr>
                        <a:t>タイプ</a:t>
                      </a:r>
                    </a:p>
                  </a:txBody>
                  <a:tcPr marL="27873" marR="27873" marT="13936" marB="13936" anchor="ctr">
                    <a:solidFill>
                      <a:schemeClr val="accent2">
                        <a:lumMod val="90000"/>
                        <a:lumOff val="10000"/>
                      </a:schemeClr>
                    </a:solidFill>
                  </a:tcPr>
                </a:tc>
                <a:tc>
                  <a:txBody>
                    <a:bodyPr/>
                    <a:lstStyle/>
                    <a:p>
                      <a:pPr marL="0" indent="0">
                        <a:buFont typeface="Arial" panose="020B0604020202020204" pitchFamily="34" charset="0"/>
                        <a:buNone/>
                      </a:pPr>
                      <a:r>
                        <a:rPr lang="ja-JP" altLang="en-US" sz="800" dirty="0">
                          <a:latin typeface="+mn-ea"/>
                          <a:ea typeface="+mn-ea"/>
                        </a:rPr>
                        <a:t>記憶シークレット</a:t>
                      </a:r>
                      <a:r>
                        <a:rPr lang="ja-JP" altLang="en-US" sz="800" baseline="0" dirty="0">
                          <a:latin typeface="+mn-ea"/>
                          <a:ea typeface="+mn-ea"/>
                        </a:rPr>
                        <a:t> </a:t>
                      </a:r>
                      <a:r>
                        <a:rPr lang="en-US" altLang="ja-JP" sz="800" baseline="0" dirty="0">
                          <a:latin typeface="+mn-ea"/>
                          <a:ea typeface="+mn-ea"/>
                        </a:rPr>
                        <a:t>/</a:t>
                      </a:r>
                      <a:r>
                        <a:rPr lang="ja-JP" altLang="en-US" sz="800" dirty="0">
                          <a:latin typeface="+mn-ea"/>
                          <a:ea typeface="+mn-ea"/>
                        </a:rPr>
                        <a:t>ルックアップシークレット </a:t>
                      </a:r>
                      <a:r>
                        <a:rPr lang="en-US" altLang="ja-JP" sz="800" dirty="0">
                          <a:latin typeface="+mn-ea"/>
                          <a:ea typeface="+mn-ea"/>
                        </a:rPr>
                        <a:t>/</a:t>
                      </a:r>
                      <a:r>
                        <a:rPr lang="ja-JP" altLang="en-US" sz="800" dirty="0">
                          <a:latin typeface="+mn-ea"/>
                          <a:ea typeface="+mn-ea"/>
                        </a:rPr>
                        <a:t>アウトオブバンド </a:t>
                      </a:r>
                      <a:r>
                        <a:rPr lang="en-US" altLang="ja-JP" sz="800" baseline="0" dirty="0">
                          <a:latin typeface="+mn-ea"/>
                          <a:ea typeface="+mn-ea"/>
                        </a:rPr>
                        <a:t>/</a:t>
                      </a:r>
                      <a:r>
                        <a:rPr lang="ja-JP" altLang="en-US" sz="800" dirty="0">
                          <a:latin typeface="+mn-ea"/>
                          <a:ea typeface="+mn-ea"/>
                        </a:rPr>
                        <a:t>単一要素</a:t>
                      </a:r>
                      <a:r>
                        <a:rPr lang="en-US" altLang="ja-JP" sz="800" dirty="0">
                          <a:latin typeface="+mn-ea"/>
                          <a:ea typeface="+mn-ea"/>
                        </a:rPr>
                        <a:t>OTP</a:t>
                      </a:r>
                      <a:r>
                        <a:rPr lang="ja-JP" altLang="en-US" sz="800" dirty="0">
                          <a:latin typeface="+mn-ea"/>
                          <a:ea typeface="+mn-ea"/>
                        </a:rPr>
                        <a:t>デバイス </a:t>
                      </a:r>
                      <a:r>
                        <a:rPr lang="en-US" altLang="ja-JP" sz="800" dirty="0">
                          <a:latin typeface="+mn-ea"/>
                          <a:ea typeface="+mn-ea"/>
                        </a:rPr>
                        <a:t>/</a:t>
                      </a:r>
                      <a:r>
                        <a:rPr lang="ja-JP" altLang="en-US" sz="800" dirty="0">
                          <a:latin typeface="+mn-ea"/>
                          <a:ea typeface="+mn-ea"/>
                        </a:rPr>
                        <a:t>多要素</a:t>
                      </a:r>
                      <a:r>
                        <a:rPr lang="en-US" altLang="ja-JP" sz="800" dirty="0">
                          <a:latin typeface="+mn-ea"/>
                          <a:ea typeface="+mn-ea"/>
                        </a:rPr>
                        <a:t>OTP</a:t>
                      </a:r>
                      <a:r>
                        <a:rPr lang="ja-JP" altLang="en-US" sz="800" dirty="0">
                          <a:latin typeface="+mn-ea"/>
                          <a:ea typeface="+mn-ea"/>
                        </a:rPr>
                        <a:t>デバイス</a:t>
                      </a:r>
                      <a:r>
                        <a:rPr lang="en-US" altLang="ja-JP" sz="800" dirty="0">
                          <a:latin typeface="+mn-ea"/>
                          <a:ea typeface="+mn-ea"/>
                        </a:rPr>
                        <a:t>/</a:t>
                      </a:r>
                      <a:r>
                        <a:rPr lang="ja-JP" altLang="en-US" sz="800" dirty="0">
                          <a:latin typeface="+mn-ea"/>
                          <a:ea typeface="+mn-ea"/>
                        </a:rPr>
                        <a:t>単一要素暗号ソフトウェア</a:t>
                      </a:r>
                      <a:r>
                        <a:rPr lang="en-US" altLang="ja-JP" sz="800" baseline="0" dirty="0">
                          <a:latin typeface="+mn-ea"/>
                          <a:ea typeface="+mn-ea"/>
                        </a:rPr>
                        <a:t> /</a:t>
                      </a:r>
                      <a:r>
                        <a:rPr lang="ja-JP" altLang="en-US" sz="800" dirty="0">
                          <a:latin typeface="+mn-ea"/>
                          <a:ea typeface="+mn-ea"/>
                        </a:rPr>
                        <a:t>単一要素暗号デバイス</a:t>
                      </a:r>
                      <a:r>
                        <a:rPr lang="en-US" altLang="ja-JP" sz="800" baseline="0" dirty="0">
                          <a:latin typeface="+mn-ea"/>
                          <a:ea typeface="+mn-ea"/>
                        </a:rPr>
                        <a:t> /</a:t>
                      </a:r>
                      <a:r>
                        <a:rPr lang="ja-JP" altLang="en-US" sz="800" dirty="0">
                          <a:latin typeface="+mn-ea"/>
                          <a:ea typeface="+mn-ea"/>
                        </a:rPr>
                        <a:t>多要素暗号ソフトウェア</a:t>
                      </a:r>
                      <a:r>
                        <a:rPr lang="en-US" altLang="ja-JP" sz="800" baseline="0" dirty="0">
                          <a:latin typeface="+mn-ea"/>
                          <a:ea typeface="+mn-ea"/>
                        </a:rPr>
                        <a:t> /</a:t>
                      </a:r>
                      <a:r>
                        <a:rPr lang="ja-JP" altLang="en-US" sz="800" dirty="0">
                          <a:latin typeface="+mn-ea"/>
                          <a:ea typeface="+mn-ea"/>
                        </a:rPr>
                        <a:t>多要素暗号デバイス</a:t>
                      </a:r>
                    </a:p>
                  </a:txBody>
                  <a:tcPr marL="27873" marR="27873" marT="13936" marB="13936" anchor="ctr">
                    <a:solidFill>
                      <a:schemeClr val="accent2">
                        <a:lumMod val="10000"/>
                        <a:lumOff val="90000"/>
                      </a:schemeClr>
                    </a:solidFill>
                  </a:tcPr>
                </a:tc>
                <a:tc>
                  <a:txBody>
                    <a:bodyPr/>
                    <a:lstStyle/>
                    <a:p>
                      <a:pPr marL="171450" indent="-171450">
                        <a:buFont typeface="Arial" panose="020B0604020202020204" pitchFamily="34" charset="0"/>
                        <a:buChar char="•"/>
                      </a:pPr>
                      <a:r>
                        <a:rPr lang="ja-JP" altLang="en-US" sz="800" dirty="0">
                          <a:latin typeface="+mn-ea"/>
                          <a:ea typeface="+mn-ea"/>
                        </a:rPr>
                        <a:t>多要素 </a:t>
                      </a:r>
                      <a:r>
                        <a:rPr lang="en-US" altLang="ja-JP" sz="800" dirty="0">
                          <a:latin typeface="+mn-ea"/>
                          <a:ea typeface="+mn-ea"/>
                        </a:rPr>
                        <a:t>OTP </a:t>
                      </a:r>
                      <a:r>
                        <a:rPr lang="ja-JP" altLang="en-US" sz="800" dirty="0">
                          <a:latin typeface="+mn-ea"/>
                          <a:ea typeface="+mn-ea"/>
                        </a:rPr>
                        <a:t>デバイス </a:t>
                      </a:r>
                      <a:endParaRPr lang="en-US" altLang="ja-JP" sz="800" dirty="0">
                        <a:latin typeface="+mn-ea"/>
                        <a:ea typeface="+mn-ea"/>
                      </a:endParaRPr>
                    </a:p>
                    <a:p>
                      <a:pPr marL="171450" indent="-171450">
                        <a:buFont typeface="Arial" panose="020B0604020202020204" pitchFamily="34" charset="0"/>
                        <a:buChar char="•"/>
                      </a:pPr>
                      <a:r>
                        <a:rPr lang="ja-JP" altLang="en-US" sz="800" dirty="0">
                          <a:latin typeface="+mn-ea"/>
                          <a:ea typeface="+mn-ea"/>
                        </a:rPr>
                        <a:t>多要素暗号ソフトウェア</a:t>
                      </a:r>
                      <a:endParaRPr lang="en-US" altLang="ja-JP" sz="800" baseline="0" dirty="0">
                        <a:latin typeface="+mn-ea"/>
                        <a:ea typeface="+mn-ea"/>
                      </a:endParaRPr>
                    </a:p>
                    <a:p>
                      <a:pPr marL="171450" indent="-171450">
                        <a:buFont typeface="Arial" panose="020B0604020202020204" pitchFamily="34" charset="0"/>
                        <a:buChar char="•"/>
                      </a:pPr>
                      <a:r>
                        <a:rPr lang="ja-JP" altLang="en-US" sz="800" dirty="0">
                          <a:latin typeface="+mn-ea"/>
                          <a:ea typeface="+mn-ea"/>
                        </a:rPr>
                        <a:t>多要素暗号デバイス</a:t>
                      </a:r>
                    </a:p>
                    <a:p>
                      <a:pPr marL="171450" indent="-171450">
                        <a:buFont typeface="Arial" panose="020B0604020202020204" pitchFamily="34" charset="0"/>
                        <a:buChar char="•"/>
                      </a:pPr>
                      <a:r>
                        <a:rPr lang="ja-JP" altLang="en-US" sz="800" dirty="0">
                          <a:latin typeface="+mn-ea"/>
                          <a:ea typeface="+mn-ea"/>
                        </a:rPr>
                        <a:t>ルックアップシークレット</a:t>
                      </a:r>
                      <a:r>
                        <a:rPr lang="en-US" altLang="ja-JP" sz="800" dirty="0">
                          <a:latin typeface="+mn-ea"/>
                          <a:ea typeface="+mn-ea"/>
                        </a:rPr>
                        <a:t>/</a:t>
                      </a:r>
                      <a:r>
                        <a:rPr lang="ja-JP" altLang="en-US" sz="800" dirty="0">
                          <a:latin typeface="+mn-ea"/>
                          <a:ea typeface="+mn-ea"/>
                        </a:rPr>
                        <a:t>アウトオブバンド </a:t>
                      </a:r>
                      <a:r>
                        <a:rPr lang="en-US" altLang="ja-JP" sz="800" dirty="0">
                          <a:latin typeface="+mn-ea"/>
                          <a:ea typeface="+mn-ea"/>
                        </a:rPr>
                        <a:t>/</a:t>
                      </a:r>
                      <a:r>
                        <a:rPr lang="ja-JP" altLang="en-US" sz="800" dirty="0">
                          <a:latin typeface="+mn-ea"/>
                          <a:ea typeface="+mn-ea"/>
                        </a:rPr>
                        <a:t>単一要素 </a:t>
                      </a:r>
                      <a:r>
                        <a:rPr lang="en-US" altLang="ja-JP" sz="800" dirty="0">
                          <a:latin typeface="+mn-ea"/>
                          <a:ea typeface="+mn-ea"/>
                        </a:rPr>
                        <a:t>OTP </a:t>
                      </a:r>
                      <a:r>
                        <a:rPr lang="ja-JP" altLang="en-US" sz="800" dirty="0">
                          <a:latin typeface="+mn-ea"/>
                          <a:ea typeface="+mn-ea"/>
                        </a:rPr>
                        <a:t>デバイス </a:t>
                      </a:r>
                      <a:r>
                        <a:rPr lang="en-US" altLang="ja-JP" sz="800" dirty="0">
                          <a:latin typeface="+mn-ea"/>
                          <a:ea typeface="+mn-ea"/>
                        </a:rPr>
                        <a:t>/</a:t>
                      </a:r>
                      <a:r>
                        <a:rPr lang="ja-JP" altLang="en-US" sz="800" dirty="0">
                          <a:latin typeface="+mn-ea"/>
                          <a:ea typeface="+mn-ea"/>
                        </a:rPr>
                        <a:t>単一要素暗号ソフトウェア </a:t>
                      </a:r>
                      <a:r>
                        <a:rPr lang="en-US" altLang="ja-JP" sz="800" dirty="0">
                          <a:latin typeface="+mn-ea"/>
                          <a:ea typeface="+mn-ea"/>
                        </a:rPr>
                        <a:t>/</a:t>
                      </a:r>
                      <a:r>
                        <a:rPr lang="ja-JP" altLang="en-US" sz="800" dirty="0">
                          <a:latin typeface="+mn-ea"/>
                          <a:ea typeface="+mn-ea"/>
                        </a:rPr>
                        <a:t>単一要素暗号デバイス</a:t>
                      </a:r>
                      <a:r>
                        <a:rPr lang="en-US" altLang="ja-JP" sz="800" baseline="0" dirty="0">
                          <a:latin typeface="+mn-ea"/>
                          <a:ea typeface="+mn-ea"/>
                        </a:rPr>
                        <a:t> </a:t>
                      </a:r>
                      <a:r>
                        <a:rPr lang="ja-JP" altLang="en-US" sz="800" dirty="0">
                          <a:latin typeface="+mn-ea"/>
                          <a:ea typeface="+mn-ea"/>
                        </a:rPr>
                        <a:t>のいずれか</a:t>
                      </a:r>
                      <a:r>
                        <a:rPr lang="en-US" altLang="ja-JP" sz="800" dirty="0">
                          <a:latin typeface="+mn-ea"/>
                          <a:ea typeface="+mn-ea"/>
                        </a:rPr>
                        <a:t>2</a:t>
                      </a:r>
                      <a:r>
                        <a:rPr lang="ja-JP" altLang="en-US" sz="800" dirty="0">
                          <a:latin typeface="+mn-ea"/>
                          <a:ea typeface="+mn-ea"/>
                        </a:rPr>
                        <a:t>つの組み合わせ</a:t>
                      </a:r>
                    </a:p>
                  </a:txBody>
                  <a:tcPr marL="27873" marR="27873" marT="13936" marB="13936" anchor="ctr">
                    <a:solidFill>
                      <a:schemeClr val="accent2">
                        <a:lumMod val="10000"/>
                        <a:lumOff val="90000"/>
                      </a:schemeClr>
                    </a:solid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00" dirty="0"/>
                        <a:t>多要素暗号デバイス</a:t>
                      </a:r>
                      <a:r>
                        <a:rPr lang="en-US" altLang="ja-JP" sz="800" dirty="0"/>
                        <a:t>/</a:t>
                      </a:r>
                      <a:r>
                        <a:rPr lang="ja-JP" altLang="en-US" sz="800" dirty="0"/>
                        <a:t>単一要素暗号デバイスを記憶シークレットと併用 </a:t>
                      </a:r>
                      <a:endParaRPr lang="en-US" altLang="ja-JP" sz="800" dirty="0"/>
                    </a:p>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00" dirty="0"/>
                        <a:t>多要素</a:t>
                      </a:r>
                      <a:r>
                        <a:rPr lang="en-US" altLang="ja-JP" sz="800" dirty="0"/>
                        <a:t>OTP</a:t>
                      </a:r>
                      <a:r>
                        <a:rPr lang="ja-JP" altLang="en-US" sz="800" dirty="0"/>
                        <a:t>デバイス</a:t>
                      </a:r>
                      <a:r>
                        <a:rPr lang="en-US" altLang="ja-JP" sz="800" dirty="0"/>
                        <a:t>(</a:t>
                      </a:r>
                      <a:r>
                        <a:rPr lang="ja-JP" altLang="en-US" sz="800" dirty="0"/>
                        <a:t>ソフトウェアまたはハードウェア</a:t>
                      </a:r>
                      <a:r>
                        <a:rPr lang="en-US" altLang="ja-JP" sz="800" dirty="0"/>
                        <a:t>) </a:t>
                      </a:r>
                      <a:r>
                        <a:rPr lang="ja-JP" altLang="en-US" sz="800" dirty="0"/>
                        <a:t>を単一要素暗号デバイスと併用</a:t>
                      </a:r>
                      <a:endParaRPr lang="en-US" altLang="ja-JP" sz="800" dirty="0"/>
                    </a:p>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00" dirty="0"/>
                        <a:t>多要素 </a:t>
                      </a:r>
                      <a:r>
                        <a:rPr lang="en-US" altLang="ja-JP" sz="800" dirty="0"/>
                        <a:t>OTP </a:t>
                      </a:r>
                      <a:r>
                        <a:rPr lang="ja-JP" altLang="en-US" sz="800" dirty="0"/>
                        <a:t>デバイス</a:t>
                      </a:r>
                      <a:r>
                        <a:rPr lang="en-US" altLang="ja-JP" sz="800" dirty="0"/>
                        <a:t>(</a:t>
                      </a:r>
                      <a:r>
                        <a:rPr lang="ja-JP" altLang="en-US" sz="800" dirty="0"/>
                        <a:t>ハードウェアのみ</a:t>
                      </a:r>
                      <a:r>
                        <a:rPr lang="en-US" altLang="ja-JP" sz="800" dirty="0"/>
                        <a:t>) </a:t>
                      </a:r>
                      <a:r>
                        <a:rPr lang="ja-JP" altLang="en-US" sz="800" dirty="0"/>
                        <a:t>を単一要素暗号ソフトウェアと併用</a:t>
                      </a:r>
                      <a:endParaRPr lang="en-US" altLang="ja-JP" sz="800" dirty="0"/>
                    </a:p>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00" dirty="0"/>
                        <a:t>単一要素 </a:t>
                      </a:r>
                      <a:r>
                        <a:rPr lang="en-US" altLang="ja-JP" sz="800" dirty="0"/>
                        <a:t>OTP </a:t>
                      </a:r>
                      <a:r>
                        <a:rPr lang="ja-JP" altLang="en-US" sz="800" dirty="0"/>
                        <a:t>デバイス</a:t>
                      </a:r>
                      <a:r>
                        <a:rPr lang="en-US" altLang="ja-JP" sz="800" dirty="0"/>
                        <a:t>(</a:t>
                      </a:r>
                      <a:r>
                        <a:rPr lang="ja-JP" altLang="en-US" sz="800" dirty="0"/>
                        <a:t>ハードウェアのみ</a:t>
                      </a:r>
                      <a:r>
                        <a:rPr lang="en-US" altLang="ja-JP" sz="800" dirty="0"/>
                        <a:t>)</a:t>
                      </a:r>
                      <a:r>
                        <a:rPr lang="ja-JP" altLang="en-US" sz="800" dirty="0"/>
                        <a:t>を多要素暗号ソフトウェア と併用</a:t>
                      </a:r>
                      <a:endParaRPr lang="en-US" altLang="ja-JP" sz="800" dirty="0"/>
                    </a:p>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00" dirty="0"/>
                        <a:t>単一要素 </a:t>
                      </a:r>
                      <a:r>
                        <a:rPr lang="en-US" altLang="ja-JP" sz="800" dirty="0"/>
                        <a:t>OTP </a:t>
                      </a:r>
                      <a:r>
                        <a:rPr lang="ja-JP" altLang="en-US" sz="800" dirty="0"/>
                        <a:t>デバイス</a:t>
                      </a:r>
                      <a:r>
                        <a:rPr lang="en-US" altLang="ja-JP" sz="800" dirty="0"/>
                        <a:t>(</a:t>
                      </a:r>
                      <a:r>
                        <a:rPr lang="ja-JP" altLang="en-US" sz="800" dirty="0"/>
                        <a:t>ハードウェアのみ</a:t>
                      </a:r>
                      <a:r>
                        <a:rPr lang="en-US" altLang="ja-JP" sz="800" dirty="0"/>
                        <a:t>)</a:t>
                      </a:r>
                      <a:r>
                        <a:rPr lang="ja-JP" altLang="en-US" sz="800" dirty="0"/>
                        <a:t>を単一要素暗号ソフトウェア 及び記憶シークレットと併用</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3895371353"/>
                  </a:ext>
                </a:extLst>
              </a:tr>
              <a:tr h="404242">
                <a:tc>
                  <a:txBody>
                    <a:bodyPr/>
                    <a:lstStyle/>
                    <a:p>
                      <a:pPr algn="ctr"/>
                      <a:r>
                        <a:rPr lang="en-US" sz="900" b="1" dirty="0">
                          <a:solidFill>
                            <a:schemeClr val="bg1"/>
                          </a:solidFill>
                          <a:latin typeface="+mn-ea"/>
                          <a:ea typeface="+mn-ea"/>
                        </a:rPr>
                        <a:t>FIPS 140</a:t>
                      </a:r>
                      <a:r>
                        <a:rPr lang="en-US" sz="900" b="1" baseline="30000" dirty="0">
                          <a:solidFill>
                            <a:schemeClr val="bg1"/>
                          </a:solidFill>
                          <a:latin typeface="+mn-ea"/>
                          <a:ea typeface="+mn-ea"/>
                        </a:rPr>
                        <a:t>*4</a:t>
                      </a:r>
                      <a:r>
                        <a:rPr lang="en-US" sz="900" b="1" dirty="0">
                          <a:solidFill>
                            <a:schemeClr val="bg1"/>
                          </a:solidFill>
                          <a:latin typeface="+mn-ea"/>
                          <a:ea typeface="+mn-ea"/>
                        </a:rPr>
                        <a:t> </a:t>
                      </a:r>
                      <a:r>
                        <a:rPr lang="ja-JP" altLang="en-US" sz="900" b="1" dirty="0">
                          <a:solidFill>
                            <a:schemeClr val="bg1"/>
                          </a:solidFill>
                          <a:latin typeface="+mn-ea"/>
                          <a:ea typeface="+mn-ea"/>
                        </a:rPr>
                        <a:t>確認</a:t>
                      </a:r>
                    </a:p>
                  </a:txBody>
                  <a:tcPr marL="27873" marR="27873" marT="13936" marB="13936" anchor="ctr">
                    <a:solidFill>
                      <a:schemeClr val="accent2">
                        <a:lumMod val="90000"/>
                        <a:lumOff val="10000"/>
                      </a:schemeClr>
                    </a:solidFill>
                  </a:tcPr>
                </a:tc>
                <a:tc>
                  <a:txBody>
                    <a:bodyPr/>
                    <a:lstStyle/>
                    <a:p>
                      <a:r>
                        <a:rPr lang="en-US" sz="800" dirty="0">
                          <a:latin typeface="+mn-ea"/>
                          <a:ea typeface="+mn-ea"/>
                        </a:rPr>
                        <a:t>Level 1 (</a:t>
                      </a:r>
                      <a:r>
                        <a:rPr lang="ja-JP" altLang="en-US" sz="800" dirty="0">
                          <a:latin typeface="+mn-ea"/>
                          <a:ea typeface="+mn-ea"/>
                        </a:rPr>
                        <a:t>政府機関の</a:t>
                      </a:r>
                      <a:r>
                        <a:rPr lang="en-US" sz="800" dirty="0">
                          <a:latin typeface="+mn-ea"/>
                          <a:ea typeface="+mn-ea"/>
                        </a:rPr>
                        <a:t>Verifier)</a:t>
                      </a:r>
                    </a:p>
                  </a:txBody>
                  <a:tcPr marL="27873" marR="27873" marT="13936" marB="13936" anchor="ctr">
                    <a:solidFill>
                      <a:schemeClr val="accent2">
                        <a:lumMod val="10000"/>
                        <a:lumOff val="90000"/>
                      </a:schemeClr>
                    </a:solidFill>
                  </a:tcPr>
                </a:tc>
                <a:tc>
                  <a:txBody>
                    <a:bodyPr/>
                    <a:lstStyle/>
                    <a:p>
                      <a:r>
                        <a:rPr lang="en-US" sz="800" dirty="0">
                          <a:latin typeface="+mn-ea"/>
                          <a:ea typeface="+mn-ea"/>
                        </a:rPr>
                        <a:t>Level 1 (</a:t>
                      </a:r>
                      <a:r>
                        <a:rPr lang="ja-JP" altLang="en-US" sz="800" dirty="0">
                          <a:latin typeface="+mn-ea"/>
                          <a:ea typeface="+mn-ea"/>
                        </a:rPr>
                        <a:t>政府機関の</a:t>
                      </a:r>
                      <a:r>
                        <a:rPr lang="en-US" sz="800" dirty="0">
                          <a:latin typeface="+mn-ea"/>
                          <a:ea typeface="+mn-ea"/>
                        </a:rPr>
                        <a:t>Authenticator</a:t>
                      </a:r>
                      <a:r>
                        <a:rPr lang="ja-JP" altLang="en-US" sz="800" dirty="0">
                          <a:latin typeface="+mn-ea"/>
                          <a:ea typeface="+mn-ea"/>
                        </a:rPr>
                        <a:t>及び</a:t>
                      </a:r>
                      <a:r>
                        <a:rPr lang="en-US" sz="800" dirty="0">
                          <a:latin typeface="+mn-ea"/>
                          <a:ea typeface="+mn-ea"/>
                        </a:rPr>
                        <a:t>Verifier)</a:t>
                      </a:r>
                    </a:p>
                  </a:txBody>
                  <a:tcPr marL="27873" marR="27873" marT="13936" marB="13936" anchor="ctr">
                    <a:solidFill>
                      <a:schemeClr val="accent2">
                        <a:lumMod val="10000"/>
                        <a:lumOff val="90000"/>
                      </a:schemeClr>
                    </a:solidFill>
                  </a:tcPr>
                </a:tc>
                <a:tc>
                  <a:txBody>
                    <a:bodyPr/>
                    <a:lstStyle/>
                    <a:p>
                      <a:r>
                        <a:rPr lang="en-US" sz="800" dirty="0">
                          <a:latin typeface="+mn-ea"/>
                          <a:ea typeface="+mn-ea"/>
                        </a:rPr>
                        <a:t>Level 2 </a:t>
                      </a:r>
                      <a:r>
                        <a:rPr lang="ja-JP" altLang="en-US" sz="800" dirty="0">
                          <a:latin typeface="+mn-ea"/>
                          <a:ea typeface="+mn-ea"/>
                        </a:rPr>
                        <a:t>総合 </a:t>
                      </a:r>
                      <a:r>
                        <a:rPr lang="en-US" altLang="ja-JP" sz="800" dirty="0">
                          <a:latin typeface="+mn-ea"/>
                          <a:ea typeface="+mn-ea"/>
                        </a:rPr>
                        <a:t>(</a:t>
                      </a:r>
                      <a:r>
                        <a:rPr lang="ja-JP" altLang="en-US" sz="800" dirty="0">
                          <a:latin typeface="+mn-ea"/>
                          <a:ea typeface="+mn-ea"/>
                        </a:rPr>
                        <a:t>多要素</a:t>
                      </a:r>
                      <a:r>
                        <a:rPr lang="en-US" sz="800" dirty="0">
                          <a:latin typeface="+mn-ea"/>
                          <a:ea typeface="+mn-ea"/>
                        </a:rPr>
                        <a:t>Authenticator)</a:t>
                      </a:r>
                      <a:br>
                        <a:rPr lang="en-US" sz="800" dirty="0">
                          <a:latin typeface="+mn-ea"/>
                          <a:ea typeface="+mn-ea"/>
                        </a:rPr>
                      </a:br>
                      <a:r>
                        <a:rPr lang="en-US" sz="800" dirty="0">
                          <a:latin typeface="+mn-ea"/>
                          <a:ea typeface="+mn-ea"/>
                        </a:rPr>
                        <a:t>Level 1 </a:t>
                      </a:r>
                      <a:r>
                        <a:rPr lang="ja-JP" altLang="en-US" sz="800" dirty="0">
                          <a:latin typeface="+mn-ea"/>
                          <a:ea typeface="+mn-ea"/>
                        </a:rPr>
                        <a:t>総合 </a:t>
                      </a:r>
                      <a:r>
                        <a:rPr lang="en-US" altLang="ja-JP" sz="800" dirty="0">
                          <a:latin typeface="+mn-ea"/>
                          <a:ea typeface="+mn-ea"/>
                        </a:rPr>
                        <a:t>(</a:t>
                      </a:r>
                      <a:r>
                        <a:rPr lang="en-US" sz="800" dirty="0">
                          <a:latin typeface="+mn-ea"/>
                          <a:ea typeface="+mn-ea"/>
                        </a:rPr>
                        <a:t>Verifier</a:t>
                      </a:r>
                      <a:r>
                        <a:rPr lang="ja-JP" altLang="en-US" sz="800" dirty="0">
                          <a:latin typeface="+mn-ea"/>
                          <a:ea typeface="+mn-ea"/>
                        </a:rPr>
                        <a:t>及び単一要素暗号デバイス</a:t>
                      </a:r>
                      <a:r>
                        <a:rPr lang="en-US" altLang="ja-JP" sz="800" dirty="0">
                          <a:latin typeface="+mn-ea"/>
                          <a:ea typeface="+mn-ea"/>
                        </a:rPr>
                        <a:t>)</a:t>
                      </a:r>
                      <a:br>
                        <a:rPr lang="en-US" altLang="ja-JP" sz="800" dirty="0">
                          <a:latin typeface="+mn-ea"/>
                          <a:ea typeface="+mn-ea"/>
                        </a:rPr>
                      </a:br>
                      <a:r>
                        <a:rPr lang="en-US" sz="800" dirty="0">
                          <a:latin typeface="+mn-ea"/>
                          <a:ea typeface="+mn-ea"/>
                        </a:rPr>
                        <a:t>Level 3 </a:t>
                      </a:r>
                      <a:r>
                        <a:rPr lang="ja-JP" altLang="en-US" sz="800" dirty="0">
                          <a:latin typeface="+mn-ea"/>
                          <a:ea typeface="+mn-ea"/>
                        </a:rPr>
                        <a:t>物理セキュリティ </a:t>
                      </a:r>
                      <a:r>
                        <a:rPr lang="en-US" altLang="ja-JP" sz="800" dirty="0">
                          <a:latin typeface="+mn-ea"/>
                          <a:ea typeface="+mn-ea"/>
                        </a:rPr>
                        <a:t>(</a:t>
                      </a:r>
                      <a:r>
                        <a:rPr lang="ja-JP" altLang="en-US" sz="800" dirty="0">
                          <a:latin typeface="+mn-ea"/>
                          <a:ea typeface="+mn-ea"/>
                        </a:rPr>
                        <a:t>全ての</a:t>
                      </a:r>
                      <a:r>
                        <a:rPr lang="en-US" sz="800" dirty="0">
                          <a:latin typeface="+mn-ea"/>
                          <a:ea typeface="+mn-ea"/>
                        </a:rPr>
                        <a:t>Authenticator)</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2937829761"/>
                  </a:ext>
                </a:extLst>
              </a:tr>
              <a:tr h="279035">
                <a:tc>
                  <a:txBody>
                    <a:bodyPr/>
                    <a:lstStyle/>
                    <a:p>
                      <a:pPr algn="ctr"/>
                      <a:r>
                        <a:rPr lang="ja-JP" altLang="en-US" sz="900" b="1" dirty="0">
                          <a:solidFill>
                            <a:schemeClr val="bg1"/>
                          </a:solidFill>
                          <a:latin typeface="+mn-ea"/>
                          <a:ea typeface="+mn-ea"/>
                        </a:rPr>
                        <a:t>再認証</a:t>
                      </a:r>
                      <a:endParaRPr lang="en-US" sz="900" b="1" dirty="0">
                        <a:solidFill>
                          <a:schemeClr val="bg1"/>
                        </a:solidFill>
                        <a:latin typeface="+mn-ea"/>
                        <a:ea typeface="+mn-ea"/>
                      </a:endParaRPr>
                    </a:p>
                  </a:txBody>
                  <a:tcPr marL="27873" marR="27873" marT="13936" marB="13936" anchor="ctr">
                    <a:solidFill>
                      <a:schemeClr val="accent2">
                        <a:lumMod val="90000"/>
                        <a:lumOff val="10000"/>
                      </a:schemeClr>
                    </a:solidFill>
                  </a:tcPr>
                </a:tc>
                <a:tc>
                  <a:txBody>
                    <a:bodyPr/>
                    <a:lstStyle/>
                    <a:p>
                      <a:r>
                        <a:rPr lang="en-US" altLang="ja-JP" sz="800" dirty="0">
                          <a:latin typeface="+mn-ea"/>
                          <a:ea typeface="+mn-ea"/>
                        </a:rPr>
                        <a:t>30 </a:t>
                      </a:r>
                      <a:r>
                        <a:rPr lang="ja-JP" altLang="en-US" sz="800" dirty="0">
                          <a:latin typeface="+mn-ea"/>
                          <a:ea typeface="+mn-ea"/>
                        </a:rPr>
                        <a:t>日</a:t>
                      </a:r>
                    </a:p>
                  </a:txBody>
                  <a:tcPr marL="27873" marR="27873" marT="13936" marB="13936" anchor="ctr">
                    <a:solidFill>
                      <a:schemeClr val="accent2">
                        <a:lumMod val="10000"/>
                        <a:lumOff val="90000"/>
                      </a:schemeClr>
                    </a:solidFill>
                  </a:tcPr>
                </a:tc>
                <a:tc>
                  <a:txBody>
                    <a:bodyPr/>
                    <a:lstStyle/>
                    <a:p>
                      <a:r>
                        <a:rPr lang="en-US" altLang="ja-JP" sz="800" dirty="0">
                          <a:latin typeface="+mn-ea"/>
                          <a:ea typeface="+mn-ea"/>
                        </a:rPr>
                        <a:t>12 </a:t>
                      </a:r>
                      <a:r>
                        <a:rPr lang="ja-JP" altLang="en-US" sz="800" dirty="0">
                          <a:latin typeface="+mn-ea"/>
                          <a:ea typeface="+mn-ea"/>
                        </a:rPr>
                        <a:t>時間 または </a:t>
                      </a:r>
                      <a:r>
                        <a:rPr lang="en-US" altLang="ja-JP" sz="800" dirty="0">
                          <a:latin typeface="+mn-ea"/>
                          <a:ea typeface="+mn-ea"/>
                        </a:rPr>
                        <a:t>30 </a:t>
                      </a:r>
                      <a:r>
                        <a:rPr lang="ja-JP" altLang="en-US" sz="800" dirty="0">
                          <a:latin typeface="+mn-ea"/>
                          <a:ea typeface="+mn-ea"/>
                        </a:rPr>
                        <a:t>分 の非活動</a:t>
                      </a:r>
                      <a:endParaRPr lang="en-US" altLang="ja-JP" sz="800" dirty="0">
                        <a:latin typeface="+mn-ea"/>
                        <a:ea typeface="+mn-ea"/>
                      </a:endParaRPr>
                    </a:p>
                    <a:p>
                      <a:r>
                        <a:rPr lang="ja-JP" altLang="en-US" sz="800" dirty="0">
                          <a:latin typeface="+mn-ea"/>
                          <a:ea typeface="+mn-ea"/>
                        </a:rPr>
                        <a:t>再認証に用いるにはどちらかの認証要素でもよい</a:t>
                      </a:r>
                      <a:r>
                        <a:rPr lang="en-US" altLang="ja-JP" sz="800" dirty="0">
                          <a:latin typeface="+mn-ea"/>
                          <a:ea typeface="+mn-ea"/>
                        </a:rPr>
                        <a:t>(</a:t>
                      </a:r>
                      <a:r>
                        <a:rPr lang="en-US" sz="800" dirty="0">
                          <a:latin typeface="+mn-ea"/>
                          <a:ea typeface="+mn-ea"/>
                        </a:rPr>
                        <a:t>MAY)</a:t>
                      </a:r>
                    </a:p>
                  </a:txBody>
                  <a:tcPr marL="27873" marR="27873" marT="13936" marB="13936" anchor="ctr">
                    <a:solidFill>
                      <a:schemeClr val="accent2">
                        <a:lumMod val="10000"/>
                        <a:lumOff val="90000"/>
                      </a:schemeClr>
                    </a:solidFill>
                  </a:tcPr>
                </a:tc>
                <a:tc>
                  <a:txBody>
                    <a:bodyPr/>
                    <a:lstStyle/>
                    <a:p>
                      <a:r>
                        <a:rPr lang="en-US" altLang="ja-JP" sz="800" dirty="0">
                          <a:latin typeface="+mn-ea"/>
                          <a:ea typeface="+mn-ea"/>
                        </a:rPr>
                        <a:t>12 </a:t>
                      </a:r>
                      <a:r>
                        <a:rPr lang="ja-JP" altLang="en-US" sz="800" dirty="0">
                          <a:latin typeface="+mn-ea"/>
                          <a:ea typeface="+mn-ea"/>
                        </a:rPr>
                        <a:t>時間 または </a:t>
                      </a:r>
                      <a:r>
                        <a:rPr lang="en-US" altLang="ja-JP" sz="800" dirty="0">
                          <a:latin typeface="+mn-ea"/>
                          <a:ea typeface="+mn-ea"/>
                        </a:rPr>
                        <a:t>15 </a:t>
                      </a:r>
                      <a:r>
                        <a:rPr lang="ja-JP" altLang="en-US" sz="800" dirty="0">
                          <a:latin typeface="+mn-ea"/>
                          <a:ea typeface="+mn-ea"/>
                        </a:rPr>
                        <a:t>分 の非活動</a:t>
                      </a:r>
                      <a:endParaRPr lang="en-US" altLang="ja-JP" sz="800" dirty="0">
                        <a:latin typeface="+mn-ea"/>
                        <a:ea typeface="+mn-ea"/>
                      </a:endParaRPr>
                    </a:p>
                    <a:p>
                      <a:r>
                        <a:rPr lang="ja-JP" altLang="en-US" sz="800" dirty="0">
                          <a:latin typeface="+mn-ea"/>
                          <a:ea typeface="+mn-ea"/>
                        </a:rPr>
                        <a:t>両方の認証要素をつかうものとする</a:t>
                      </a:r>
                      <a:r>
                        <a:rPr lang="en-US" altLang="ja-JP" sz="800" dirty="0">
                          <a:latin typeface="+mn-ea"/>
                          <a:ea typeface="+mn-ea"/>
                        </a:rPr>
                        <a:t>(SHALL)</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2052768474"/>
                  </a:ext>
                </a:extLst>
              </a:tr>
              <a:tr h="189734">
                <a:tc>
                  <a:txBody>
                    <a:bodyPr/>
                    <a:lstStyle/>
                    <a:p>
                      <a:pPr algn="ctr"/>
                      <a:r>
                        <a:rPr lang="ja-JP" altLang="en-US" sz="900" b="1" dirty="0">
                          <a:solidFill>
                            <a:schemeClr val="bg1"/>
                          </a:solidFill>
                          <a:latin typeface="+mn-ea"/>
                          <a:ea typeface="+mn-ea"/>
                        </a:rPr>
                        <a:t>セキュリティ統制</a:t>
                      </a:r>
                    </a:p>
                  </a:txBody>
                  <a:tcPr marL="27873" marR="27873" marT="13936" marB="13936" anchor="ctr">
                    <a:solidFill>
                      <a:schemeClr val="accent2">
                        <a:lumMod val="90000"/>
                        <a:lumOff val="10000"/>
                      </a:schemeClr>
                    </a:solidFill>
                  </a:tcPr>
                </a:tc>
                <a:tc>
                  <a:txBody>
                    <a:bodyPr/>
                    <a:lstStyle/>
                    <a:p>
                      <a:r>
                        <a:rPr lang="en-US" altLang="ja-JP" sz="800" dirty="0">
                          <a:latin typeface="+mn-ea"/>
                          <a:ea typeface="+mn-ea"/>
                        </a:rPr>
                        <a:t>SP 800-53 </a:t>
                      </a:r>
                      <a:r>
                        <a:rPr lang="ja-JP" altLang="en-US" sz="800" dirty="0">
                          <a:latin typeface="+mn-ea"/>
                          <a:ea typeface="+mn-ea"/>
                        </a:rPr>
                        <a:t>低度のベースライン</a:t>
                      </a:r>
                      <a:r>
                        <a:rPr lang="en-US" altLang="ja-JP" sz="800" dirty="0">
                          <a:latin typeface="+mn-ea"/>
                          <a:ea typeface="+mn-ea"/>
                        </a:rPr>
                        <a:t>(</a:t>
                      </a:r>
                      <a:r>
                        <a:rPr lang="ja-JP" altLang="en-US" sz="800" dirty="0">
                          <a:latin typeface="+mn-ea"/>
                          <a:ea typeface="+mn-ea"/>
                        </a:rPr>
                        <a:t>または等価</a:t>
                      </a:r>
                      <a:r>
                        <a:rPr lang="en-US" altLang="ja-JP" sz="800" dirty="0">
                          <a:latin typeface="+mn-ea"/>
                          <a:ea typeface="+mn-ea"/>
                        </a:rPr>
                        <a:t>)</a:t>
                      </a:r>
                    </a:p>
                  </a:txBody>
                  <a:tcPr marL="27873" marR="27873" marT="13936" marB="13936" anchor="ctr">
                    <a:solidFill>
                      <a:schemeClr val="accent2">
                        <a:lumMod val="10000"/>
                        <a:lumOff val="90000"/>
                      </a:schemeClr>
                    </a:solidFill>
                  </a:tcPr>
                </a:tc>
                <a:tc>
                  <a:txBody>
                    <a:bodyPr/>
                    <a:lstStyle/>
                    <a:p>
                      <a:r>
                        <a:rPr lang="en-US" altLang="ja-JP" sz="800" dirty="0">
                          <a:latin typeface="+mn-ea"/>
                          <a:ea typeface="+mn-ea"/>
                        </a:rPr>
                        <a:t>SP 800-53 </a:t>
                      </a:r>
                      <a:r>
                        <a:rPr lang="ja-JP" altLang="en-US" sz="800" dirty="0">
                          <a:latin typeface="+mn-ea"/>
                          <a:ea typeface="+mn-ea"/>
                        </a:rPr>
                        <a:t>中度のベースライン</a:t>
                      </a:r>
                      <a:r>
                        <a:rPr lang="en-US" altLang="ja-JP" sz="800" dirty="0">
                          <a:latin typeface="+mn-ea"/>
                          <a:ea typeface="+mn-ea"/>
                        </a:rPr>
                        <a:t>(</a:t>
                      </a:r>
                      <a:r>
                        <a:rPr lang="ja-JP" altLang="en-US" sz="800" dirty="0">
                          <a:latin typeface="+mn-ea"/>
                          <a:ea typeface="+mn-ea"/>
                        </a:rPr>
                        <a:t>または等価</a:t>
                      </a:r>
                      <a:r>
                        <a:rPr lang="en-US" altLang="ja-JP" sz="800" dirty="0">
                          <a:latin typeface="+mn-ea"/>
                          <a:ea typeface="+mn-ea"/>
                        </a:rPr>
                        <a:t>)</a:t>
                      </a:r>
                    </a:p>
                  </a:txBody>
                  <a:tcPr marL="27873" marR="27873" marT="13936" marB="13936" anchor="ctr">
                    <a:solidFill>
                      <a:schemeClr val="accent2">
                        <a:lumMod val="10000"/>
                        <a:lumOff val="90000"/>
                      </a:schemeClr>
                    </a:solidFill>
                  </a:tcPr>
                </a:tc>
                <a:tc>
                  <a:txBody>
                    <a:bodyPr/>
                    <a:lstStyle/>
                    <a:p>
                      <a:r>
                        <a:rPr lang="en-US" altLang="ja-JP" sz="800" dirty="0">
                          <a:latin typeface="+mn-ea"/>
                          <a:ea typeface="+mn-ea"/>
                        </a:rPr>
                        <a:t>SP 800-53 </a:t>
                      </a:r>
                      <a:r>
                        <a:rPr lang="ja-JP" altLang="en-US" sz="800" dirty="0">
                          <a:latin typeface="+mn-ea"/>
                          <a:ea typeface="+mn-ea"/>
                        </a:rPr>
                        <a:t>高度のベースライン</a:t>
                      </a:r>
                      <a:r>
                        <a:rPr lang="en-US" altLang="ja-JP" sz="800" dirty="0">
                          <a:latin typeface="+mn-ea"/>
                          <a:ea typeface="+mn-ea"/>
                        </a:rPr>
                        <a:t>(</a:t>
                      </a:r>
                      <a:r>
                        <a:rPr lang="ja-JP" altLang="en-US" sz="800" dirty="0">
                          <a:latin typeface="+mn-ea"/>
                          <a:ea typeface="+mn-ea"/>
                        </a:rPr>
                        <a:t>または等価</a:t>
                      </a:r>
                      <a:r>
                        <a:rPr lang="en-US" altLang="ja-JP" sz="800" dirty="0">
                          <a:latin typeface="+mn-ea"/>
                          <a:ea typeface="+mn-ea"/>
                        </a:rPr>
                        <a:t>)</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3489083030"/>
                  </a:ext>
                </a:extLst>
              </a:tr>
              <a:tr h="169480">
                <a:tc>
                  <a:txBody>
                    <a:bodyPr/>
                    <a:lstStyle/>
                    <a:p>
                      <a:pPr algn="ctr"/>
                      <a:r>
                        <a:rPr lang="zh-TW" altLang="en-US" sz="900" b="1" dirty="0">
                          <a:solidFill>
                            <a:schemeClr val="bg1"/>
                          </a:solidFill>
                          <a:latin typeface="+mn-ea"/>
                          <a:ea typeface="+mn-ea"/>
                        </a:rPr>
                        <a:t>中間者攻撃耐性</a:t>
                      </a:r>
                    </a:p>
                  </a:txBody>
                  <a:tcPr marL="27873" marR="27873" marT="13936" marB="13936" anchor="ctr">
                    <a:solidFill>
                      <a:schemeClr val="accent2">
                        <a:lumMod val="90000"/>
                        <a:lumOff val="1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32725894"/>
                  </a:ext>
                </a:extLst>
              </a:tr>
              <a:tr h="169480">
                <a:tc>
                  <a:txBody>
                    <a:bodyPr/>
                    <a:lstStyle/>
                    <a:p>
                      <a:pPr algn="ctr"/>
                      <a:r>
                        <a:rPr lang="ja-JP" altLang="en-US" sz="900" b="1" dirty="0">
                          <a:solidFill>
                            <a:schemeClr val="bg1"/>
                          </a:solidFill>
                          <a:latin typeface="+mn-ea"/>
                          <a:ea typeface="+mn-ea"/>
                        </a:rPr>
                        <a:t>検証者なりすまし耐性</a:t>
                      </a:r>
                    </a:p>
                  </a:txBody>
                  <a:tcPr marL="27873" marR="27873" marT="13936" marB="13936" anchor="ctr">
                    <a:solidFill>
                      <a:schemeClr val="accent2">
                        <a:lumMod val="90000"/>
                        <a:lumOff val="10000"/>
                      </a:schemeClr>
                    </a:solidFill>
                  </a:tcPr>
                </a:tc>
                <a:tc>
                  <a:txBody>
                    <a:bodyPr/>
                    <a:lstStyle/>
                    <a:p>
                      <a:r>
                        <a:rPr lang="ja-JP" altLang="en-US" sz="800" dirty="0">
                          <a:latin typeface="+mn-ea"/>
                          <a:ea typeface="+mn-ea"/>
                        </a:rPr>
                        <a:t>不要</a:t>
                      </a:r>
                    </a:p>
                  </a:txBody>
                  <a:tcPr marL="27873" marR="27873" marT="13936" marB="13936" anchor="ctr">
                    <a:solidFill>
                      <a:schemeClr val="bg1">
                        <a:lumMod val="75000"/>
                      </a:schemeClr>
                    </a:solidFill>
                  </a:tcPr>
                </a:tc>
                <a:tc>
                  <a:txBody>
                    <a:bodyPr/>
                    <a:lstStyle/>
                    <a:p>
                      <a:r>
                        <a:rPr lang="ja-JP" altLang="en-US" sz="800" dirty="0">
                          <a:latin typeface="+mn-ea"/>
                          <a:ea typeface="+mn-ea"/>
                        </a:rPr>
                        <a:t>不要</a:t>
                      </a:r>
                    </a:p>
                  </a:txBody>
                  <a:tcPr marL="27873" marR="27873" marT="13936" marB="13936" anchor="ctr">
                    <a:solidFill>
                      <a:schemeClr val="bg1">
                        <a:lumMod val="75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2222189764"/>
                  </a:ext>
                </a:extLst>
              </a:tr>
              <a:tr h="169480">
                <a:tc>
                  <a:txBody>
                    <a:bodyPr/>
                    <a:lstStyle/>
                    <a:p>
                      <a:pPr algn="ctr"/>
                      <a:r>
                        <a:rPr lang="ja-JP" altLang="en-US" sz="900" b="1" dirty="0">
                          <a:solidFill>
                            <a:schemeClr val="bg1"/>
                          </a:solidFill>
                          <a:latin typeface="+mn-ea"/>
                          <a:ea typeface="+mn-ea"/>
                        </a:rPr>
                        <a:t>検証者危殆化耐性</a:t>
                      </a:r>
                    </a:p>
                  </a:txBody>
                  <a:tcPr marL="27873" marR="27873" marT="13936" marB="13936" anchor="ctr">
                    <a:solidFill>
                      <a:schemeClr val="accent2">
                        <a:lumMod val="90000"/>
                        <a:lumOff val="10000"/>
                      </a:schemeClr>
                    </a:solidFill>
                  </a:tcPr>
                </a:tc>
                <a:tc>
                  <a:txBody>
                    <a:bodyPr/>
                    <a:lstStyle/>
                    <a:p>
                      <a:r>
                        <a:rPr lang="ja-JP" altLang="en-US" sz="800" dirty="0">
                          <a:latin typeface="+mn-ea"/>
                          <a:ea typeface="+mn-ea"/>
                        </a:rPr>
                        <a:t>不要</a:t>
                      </a:r>
                    </a:p>
                  </a:txBody>
                  <a:tcPr marL="27873" marR="27873" marT="13936" marB="13936" anchor="ctr">
                    <a:solidFill>
                      <a:schemeClr val="bg1">
                        <a:lumMod val="75000"/>
                      </a:schemeClr>
                    </a:solidFill>
                  </a:tcPr>
                </a:tc>
                <a:tc>
                  <a:txBody>
                    <a:bodyPr/>
                    <a:lstStyle/>
                    <a:p>
                      <a:r>
                        <a:rPr lang="ja-JP" altLang="en-US" sz="800" dirty="0">
                          <a:latin typeface="+mn-ea"/>
                          <a:ea typeface="+mn-ea"/>
                        </a:rPr>
                        <a:t>不要</a:t>
                      </a:r>
                    </a:p>
                  </a:txBody>
                  <a:tcPr marL="27873" marR="27873" marT="13936" marB="13936" anchor="ctr">
                    <a:solidFill>
                      <a:schemeClr val="bg1">
                        <a:lumMod val="75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2015891539"/>
                  </a:ext>
                </a:extLst>
              </a:tr>
              <a:tr h="169480">
                <a:tc>
                  <a:txBody>
                    <a:bodyPr/>
                    <a:lstStyle/>
                    <a:p>
                      <a:pPr algn="ctr"/>
                      <a:r>
                        <a:rPr lang="ja-JP" altLang="en-US" sz="900" b="1" dirty="0">
                          <a:solidFill>
                            <a:schemeClr val="bg1"/>
                          </a:solidFill>
                          <a:latin typeface="+mn-ea"/>
                          <a:ea typeface="+mn-ea"/>
                        </a:rPr>
                        <a:t>リプレイ耐性</a:t>
                      </a:r>
                    </a:p>
                  </a:txBody>
                  <a:tcPr marL="27873" marR="27873" marT="13936" marB="13936" anchor="ctr">
                    <a:solidFill>
                      <a:schemeClr val="accent2">
                        <a:lumMod val="90000"/>
                        <a:lumOff val="10000"/>
                      </a:schemeClr>
                    </a:solidFill>
                  </a:tcPr>
                </a:tc>
                <a:tc>
                  <a:txBody>
                    <a:bodyPr/>
                    <a:lstStyle/>
                    <a:p>
                      <a:r>
                        <a:rPr lang="ja-JP" altLang="en-US" sz="800" dirty="0">
                          <a:latin typeface="+mn-ea"/>
                          <a:ea typeface="+mn-ea"/>
                        </a:rPr>
                        <a:t>不要</a:t>
                      </a:r>
                    </a:p>
                  </a:txBody>
                  <a:tcPr marL="27873" marR="27873" marT="13936" marB="13936" anchor="ctr">
                    <a:solidFill>
                      <a:schemeClr val="bg1">
                        <a:lumMod val="75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2416128462"/>
                  </a:ext>
                </a:extLst>
              </a:tr>
              <a:tr h="169480">
                <a:tc>
                  <a:txBody>
                    <a:bodyPr/>
                    <a:lstStyle/>
                    <a:p>
                      <a:pPr algn="ctr"/>
                      <a:r>
                        <a:rPr lang="ja-JP" altLang="en-US" sz="900" b="1" dirty="0">
                          <a:solidFill>
                            <a:schemeClr val="bg1"/>
                          </a:solidFill>
                          <a:latin typeface="+mn-ea"/>
                          <a:ea typeface="+mn-ea"/>
                        </a:rPr>
                        <a:t>認証意図</a:t>
                      </a:r>
                    </a:p>
                  </a:txBody>
                  <a:tcPr marL="27873" marR="27873" marT="13936" marB="13936" anchor="ctr">
                    <a:solidFill>
                      <a:schemeClr val="accent2">
                        <a:lumMod val="90000"/>
                        <a:lumOff val="10000"/>
                      </a:schemeClr>
                    </a:solidFill>
                  </a:tcPr>
                </a:tc>
                <a:tc>
                  <a:txBody>
                    <a:bodyPr/>
                    <a:lstStyle/>
                    <a:p>
                      <a:r>
                        <a:rPr lang="ja-JP" altLang="en-US" sz="800" dirty="0">
                          <a:latin typeface="+mn-ea"/>
                          <a:ea typeface="+mn-ea"/>
                        </a:rPr>
                        <a:t>不要</a:t>
                      </a:r>
                    </a:p>
                  </a:txBody>
                  <a:tcPr marL="27873" marR="27873" marT="13936" marB="13936" anchor="ctr">
                    <a:solidFill>
                      <a:schemeClr val="bg1">
                        <a:lumMod val="75000"/>
                      </a:schemeClr>
                    </a:solidFill>
                  </a:tcPr>
                </a:tc>
                <a:tc>
                  <a:txBody>
                    <a:bodyPr/>
                    <a:lstStyle/>
                    <a:p>
                      <a:r>
                        <a:rPr lang="ja-JP" altLang="en-US" sz="800" dirty="0">
                          <a:latin typeface="+mn-ea"/>
                          <a:ea typeface="+mn-ea"/>
                        </a:rPr>
                        <a:t>推奨</a:t>
                      </a:r>
                    </a:p>
                  </a:txBody>
                  <a:tcPr marL="27873" marR="27873" marT="13936" marB="13936" anchor="ctr">
                    <a:solidFill>
                      <a:schemeClr val="bg1">
                        <a:lumMod val="95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4142643350"/>
                  </a:ext>
                </a:extLst>
              </a:tr>
              <a:tr h="169480">
                <a:tc>
                  <a:txBody>
                    <a:bodyPr/>
                    <a:lstStyle/>
                    <a:p>
                      <a:pPr algn="ctr"/>
                      <a:r>
                        <a:rPr lang="ja-JP" altLang="en-US" sz="900" b="1" dirty="0">
                          <a:solidFill>
                            <a:schemeClr val="bg1"/>
                          </a:solidFill>
                          <a:latin typeface="+mn-ea"/>
                          <a:ea typeface="+mn-ea"/>
                        </a:rPr>
                        <a:t>記録保持ポリシ</a:t>
                      </a:r>
                    </a:p>
                  </a:txBody>
                  <a:tcPr marL="27873" marR="27873" marT="13936" marB="13936" anchor="ctr">
                    <a:solidFill>
                      <a:schemeClr val="accent2">
                        <a:lumMod val="90000"/>
                        <a:lumOff val="1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3356144030"/>
                  </a:ext>
                </a:extLst>
              </a:tr>
              <a:tr h="169480">
                <a:tc>
                  <a:txBody>
                    <a:bodyPr/>
                    <a:lstStyle/>
                    <a:p>
                      <a:pPr algn="ctr"/>
                      <a:r>
                        <a:rPr lang="ja-JP" altLang="en-US" sz="900" b="1" dirty="0">
                          <a:solidFill>
                            <a:schemeClr val="bg1"/>
                          </a:solidFill>
                          <a:latin typeface="+mn-ea"/>
                          <a:ea typeface="+mn-ea"/>
                        </a:rPr>
                        <a:t>プライバシー統制</a:t>
                      </a:r>
                    </a:p>
                  </a:txBody>
                  <a:tcPr marL="27873" marR="27873" marT="13936" marB="13936" anchor="ctr">
                    <a:solidFill>
                      <a:schemeClr val="accent2">
                        <a:lumMod val="90000"/>
                        <a:lumOff val="1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tc>
                  <a:txBody>
                    <a:bodyPr/>
                    <a:lstStyle/>
                    <a:p>
                      <a:r>
                        <a:rPr lang="ja-JP" altLang="en-US" sz="800" dirty="0">
                          <a:latin typeface="+mn-ea"/>
                          <a:ea typeface="+mn-ea"/>
                        </a:rPr>
                        <a:t>必須</a:t>
                      </a:r>
                    </a:p>
                  </a:txBody>
                  <a:tcPr marL="27873" marR="27873" marT="13936" marB="13936" anchor="ctr">
                    <a:solidFill>
                      <a:schemeClr val="accent2">
                        <a:lumMod val="10000"/>
                        <a:lumOff val="90000"/>
                      </a:schemeClr>
                    </a:solidFill>
                  </a:tcPr>
                </a:tc>
                <a:extLst>
                  <a:ext uri="{0D108BD9-81ED-4DB2-BD59-A6C34878D82A}">
                    <a16:rowId xmlns:a16="http://schemas.microsoft.com/office/drawing/2014/main" val="3978137709"/>
                  </a:ext>
                </a:extLst>
              </a:tr>
            </a:tbl>
          </a:graphicData>
        </a:graphic>
      </p:graphicFrame>
      <p:sp>
        <p:nvSpPr>
          <p:cNvPr id="2" name="正方形/長方形 1"/>
          <p:cNvSpPr/>
          <p:nvPr/>
        </p:nvSpPr>
        <p:spPr>
          <a:xfrm>
            <a:off x="354186" y="5913688"/>
            <a:ext cx="9394000" cy="44351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FIPS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Federal Information Processing Standardization</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：連邦情報処理標準）</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ないしは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NIST Recommendation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に 指定もしくは採用されているアルゴリズムおよび技術を指す</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登録済みユーザーの情報を取得しなりすますために攻撃者が認証プロトコルで検証者になりすますシナリオを指す</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アクセストークンの発行対象者とアクセストークンの利用者が同一であることを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API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アクセス時に確認することで、不正にアクセストークンを取得した攻撃者によるアクセスを防ぐという概念</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*4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FIPS 140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Federal Information Processing Standardization 140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）は米国政府の暗号モジュールに関するセキュリティ要件の使用を規定する標準規格</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 name="正方形/長方形 2"/>
          <p:cNvSpPr/>
          <p:nvPr/>
        </p:nvSpPr>
        <p:spPr>
          <a:xfrm>
            <a:off x="325450" y="6420588"/>
            <a:ext cx="9245664" cy="32097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https://nvlpubs.nist.gov/nistpubs/SpecialPublications/NIST.SP.800-63b.pdf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https://openid-foundation-japan.github.io/800-63-3-final/sp800-63c.ja.html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         3</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https://www.jipdec.or.jp/library/report/20171127.html</a:t>
            </a:r>
          </a:p>
        </p:txBody>
      </p:sp>
    </p:spTree>
    <p:extLst>
      <p:ext uri="{BB962C8B-B14F-4D97-AF65-F5344CB8AC3E}">
        <p14:creationId xmlns:p14="http://schemas.microsoft.com/office/powerpoint/2010/main" val="1869078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-NIST SP-800-63</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ja-JP" altLang="en-US" sz="1800" dirty="0">
                <a:solidFill>
                  <a:schemeClr val="accent2">
                    <a:lumMod val="90000"/>
                    <a:lumOff val="10000"/>
                  </a:schemeClr>
                </a:solidFill>
              </a:rPr>
              <a:t>（参考）</a:t>
            </a:r>
            <a:r>
              <a:rPr lang="en-US" altLang="ja-JP" sz="1800" dirty="0">
                <a:solidFill>
                  <a:schemeClr val="accent2">
                    <a:lumMod val="90000"/>
                    <a:lumOff val="10000"/>
                  </a:schemeClr>
                </a:solidFill>
              </a:rPr>
              <a:t>AAL</a:t>
            </a:r>
            <a:r>
              <a:rPr lang="ja-JP" altLang="en-US" sz="1800" dirty="0">
                <a:solidFill>
                  <a:schemeClr val="accent2">
                    <a:lumMod val="90000"/>
                    <a:lumOff val="10000"/>
                  </a:schemeClr>
                </a:solidFill>
              </a:rPr>
              <a:t>要件の各項目の概要について</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graphicFrame>
        <p:nvGraphicFramePr>
          <p:cNvPr id="21" name="表 20"/>
          <p:cNvGraphicFramePr>
            <a:graphicFrameLocks noGrp="1"/>
          </p:cNvGraphicFramePr>
          <p:nvPr/>
        </p:nvGraphicFramePr>
        <p:xfrm>
          <a:off x="340468" y="970834"/>
          <a:ext cx="9244159" cy="2446646"/>
        </p:xfrm>
        <a:graphic>
          <a:graphicData uri="http://schemas.openxmlformats.org/drawingml/2006/table">
            <a:tbl>
              <a:tblPr firstRow="1" bandRow="1">
                <a:tableStyleId>{5C22544A-7EE6-4342-B048-85BDC9FD1C3A}</a:tableStyleId>
              </a:tblPr>
              <a:tblGrid>
                <a:gridCol w="1455081">
                  <a:extLst>
                    <a:ext uri="{9D8B030D-6E8A-4147-A177-3AD203B41FA5}">
                      <a16:colId xmlns:a16="http://schemas.microsoft.com/office/drawing/2014/main" val="996823301"/>
                    </a:ext>
                  </a:extLst>
                </a:gridCol>
                <a:gridCol w="4189982">
                  <a:extLst>
                    <a:ext uri="{9D8B030D-6E8A-4147-A177-3AD203B41FA5}">
                      <a16:colId xmlns:a16="http://schemas.microsoft.com/office/drawing/2014/main" val="1982339320"/>
                    </a:ext>
                  </a:extLst>
                </a:gridCol>
                <a:gridCol w="3599096">
                  <a:extLst>
                    <a:ext uri="{9D8B030D-6E8A-4147-A177-3AD203B41FA5}">
                      <a16:colId xmlns:a16="http://schemas.microsoft.com/office/drawing/2014/main" val="3263935154"/>
                    </a:ext>
                  </a:extLst>
                </a:gridCol>
              </a:tblGrid>
              <a:tr h="223554">
                <a:tc>
                  <a:txBody>
                    <a:bodyPr/>
                    <a:lstStyle/>
                    <a:p>
                      <a:pPr algn="ctr"/>
                      <a:r>
                        <a:rPr lang="en-US" altLang="ja-JP" sz="1050" dirty="0">
                          <a:latin typeface="+mn-ea"/>
                          <a:ea typeface="+mn-ea"/>
                        </a:rPr>
                        <a:t>Authenticator</a:t>
                      </a:r>
                      <a:endParaRPr kumimoji="1" lang="ja-JP" altLang="en-US" sz="1050" dirty="0">
                        <a:latin typeface="+mn-ea"/>
                        <a:ea typeface="+mn-ea"/>
                      </a:endParaRPr>
                    </a:p>
                  </a:txBody>
                  <a:tcPr anchor="ctr">
                    <a:solidFill>
                      <a:schemeClr val="accent2">
                        <a:lumMod val="90000"/>
                        <a:lumOff val="10000"/>
                      </a:schemeClr>
                    </a:solidFill>
                  </a:tcPr>
                </a:tc>
                <a:tc>
                  <a:txBody>
                    <a:bodyPr/>
                    <a:lstStyle/>
                    <a:p>
                      <a:pPr algn="ctr"/>
                      <a:r>
                        <a:rPr kumimoji="1" lang="ja-JP" altLang="en-US" sz="1050" dirty="0">
                          <a:latin typeface="+mn-ea"/>
                          <a:ea typeface="+mn-ea"/>
                        </a:rPr>
                        <a:t>概要</a:t>
                      </a:r>
                    </a:p>
                  </a:txBody>
                  <a:tcPr anchor="ctr">
                    <a:solidFill>
                      <a:schemeClr val="accent2">
                        <a:lumMod val="90000"/>
                        <a:lumOff val="10000"/>
                      </a:schemeClr>
                    </a:solidFill>
                  </a:tcPr>
                </a:tc>
                <a:tc>
                  <a:txBody>
                    <a:bodyPr/>
                    <a:lstStyle/>
                    <a:p>
                      <a:pPr algn="ctr"/>
                      <a:r>
                        <a:rPr kumimoji="1" lang="ja-JP" altLang="en-US" sz="1050" dirty="0">
                          <a:latin typeface="+mn-ea"/>
                          <a:ea typeface="+mn-ea"/>
                        </a:rPr>
                        <a:t>例</a:t>
                      </a:r>
                    </a:p>
                  </a:txBody>
                  <a:tcPr anchor="ctr">
                    <a:solidFill>
                      <a:schemeClr val="accent2">
                        <a:lumMod val="90000"/>
                        <a:lumOff val="10000"/>
                      </a:schemeClr>
                    </a:solidFill>
                  </a:tcPr>
                </a:tc>
                <a:extLst>
                  <a:ext uri="{0D108BD9-81ED-4DB2-BD59-A6C34878D82A}">
                    <a16:rowId xmlns:a16="http://schemas.microsoft.com/office/drawing/2014/main" val="839515935"/>
                  </a:ext>
                </a:extLst>
              </a:tr>
              <a:tr h="203231">
                <a:tc>
                  <a:txBody>
                    <a:bodyPr/>
                    <a:lstStyle/>
                    <a:p>
                      <a:pPr algn="l"/>
                      <a:r>
                        <a:rPr kumimoji="1" lang="ja-JP" altLang="en-US" sz="900" dirty="0">
                          <a:latin typeface="+mn-ea"/>
                          <a:ea typeface="+mn-ea"/>
                        </a:rPr>
                        <a:t>記憶シークレット</a:t>
                      </a:r>
                    </a:p>
                  </a:txBody>
                  <a:tcPr anchor="ctr"/>
                </a:tc>
                <a:tc>
                  <a:txBody>
                    <a:bodyPr/>
                    <a:lstStyle/>
                    <a:p>
                      <a:r>
                        <a:rPr kumimoji="1" lang="ja-JP" altLang="en-US" sz="800" dirty="0">
                          <a:latin typeface="+mn-ea"/>
                          <a:ea typeface="+mn-ea"/>
                        </a:rPr>
                        <a:t>ユーザー自身が記憶するもの</a:t>
                      </a:r>
                    </a:p>
                  </a:txBody>
                  <a:tcPr anchor="ctr"/>
                </a:tc>
                <a:tc>
                  <a:txBody>
                    <a:bodyPr/>
                    <a:lstStyle/>
                    <a:p>
                      <a:r>
                        <a:rPr kumimoji="1" lang="ja-JP" altLang="en-US" sz="800" dirty="0">
                          <a:latin typeface="+mn-ea"/>
                          <a:ea typeface="+mn-ea"/>
                        </a:rPr>
                        <a:t>パスワード、</a:t>
                      </a:r>
                      <a:r>
                        <a:rPr kumimoji="1" lang="en-US" altLang="ja-JP" sz="800" dirty="0">
                          <a:latin typeface="+mn-ea"/>
                          <a:ea typeface="+mn-ea"/>
                        </a:rPr>
                        <a:t>PIN</a:t>
                      </a:r>
                      <a:r>
                        <a:rPr kumimoji="1" lang="ja-JP" altLang="en-US" sz="800" dirty="0">
                          <a:latin typeface="+mn-ea"/>
                          <a:ea typeface="+mn-ea"/>
                        </a:rPr>
                        <a:t>等</a:t>
                      </a:r>
                    </a:p>
                  </a:txBody>
                  <a:tcPr anchor="ctr"/>
                </a:tc>
                <a:extLst>
                  <a:ext uri="{0D108BD9-81ED-4DB2-BD59-A6C34878D82A}">
                    <a16:rowId xmlns:a16="http://schemas.microsoft.com/office/drawing/2014/main" val="557285543"/>
                  </a:ext>
                </a:extLst>
              </a:tr>
              <a:tr h="203231">
                <a:tc>
                  <a:txBody>
                    <a:bodyPr/>
                    <a:lstStyle/>
                    <a:p>
                      <a:pPr algn="l"/>
                      <a:r>
                        <a:rPr kumimoji="1" lang="ja-JP" altLang="en-US" sz="900" dirty="0">
                          <a:latin typeface="+mn-ea"/>
                          <a:ea typeface="+mn-ea"/>
                        </a:rPr>
                        <a:t>ルックアップシークレット</a:t>
                      </a:r>
                    </a:p>
                  </a:txBody>
                  <a:tcPr anchor="ctr"/>
                </a:tc>
                <a:tc>
                  <a:txBody>
                    <a:bodyPr/>
                    <a:lstStyle/>
                    <a:p>
                      <a:r>
                        <a:rPr kumimoji="1" lang="ja-JP" altLang="en-US" sz="800" dirty="0">
                          <a:latin typeface="+mn-ea"/>
                          <a:ea typeface="+mn-ea"/>
                        </a:rPr>
                        <a:t>認証したい人と認証情報を払い出す側との間で共有されるシークレット</a:t>
                      </a:r>
                    </a:p>
                  </a:txBody>
                  <a:tcPr anchor="ctr"/>
                </a:tc>
                <a:tc>
                  <a:txBody>
                    <a:bodyPr/>
                    <a:lstStyle/>
                    <a:p>
                      <a:r>
                        <a:rPr kumimoji="1" lang="ja-JP" altLang="en-US" sz="800" dirty="0">
                          <a:latin typeface="+mn-ea"/>
                          <a:ea typeface="+mn-ea"/>
                        </a:rPr>
                        <a:t>乱数表、リカバリーコード等</a:t>
                      </a:r>
                    </a:p>
                  </a:txBody>
                  <a:tcPr anchor="ctr"/>
                </a:tc>
                <a:extLst>
                  <a:ext uri="{0D108BD9-81ED-4DB2-BD59-A6C34878D82A}">
                    <a16:rowId xmlns:a16="http://schemas.microsoft.com/office/drawing/2014/main" val="739478528"/>
                  </a:ext>
                </a:extLst>
              </a:tr>
              <a:tr h="203231">
                <a:tc>
                  <a:txBody>
                    <a:bodyPr/>
                    <a:lstStyle/>
                    <a:p>
                      <a:pPr algn="l"/>
                      <a:r>
                        <a:rPr kumimoji="1" lang="ja-JP" altLang="en-US" sz="900" dirty="0">
                          <a:latin typeface="+mn-ea"/>
                          <a:ea typeface="+mn-ea"/>
                        </a:rPr>
                        <a:t>アウトオブバンド</a:t>
                      </a:r>
                    </a:p>
                  </a:txBody>
                  <a:tcPr anchor="ctr"/>
                </a:tc>
                <a:tc>
                  <a:txBody>
                    <a:bodyPr/>
                    <a:lstStyle/>
                    <a:p>
                      <a:r>
                        <a:rPr lang="ja-JP" altLang="en-US" sz="800" dirty="0">
                          <a:latin typeface="+mn-ea"/>
                          <a:ea typeface="+mn-ea"/>
                        </a:rPr>
                        <a:t>別経路を介して安全に通信できるもの</a:t>
                      </a:r>
                      <a:endParaRPr kumimoji="1" lang="ja-JP" altLang="en-US" sz="800" dirty="0">
                        <a:latin typeface="+mn-ea"/>
                        <a:ea typeface="+mn-ea"/>
                      </a:endParaRPr>
                    </a:p>
                  </a:txBody>
                  <a:tcPr anchor="ctr"/>
                </a:tc>
                <a:tc>
                  <a:txBody>
                    <a:bodyPr/>
                    <a:lstStyle/>
                    <a:p>
                      <a:r>
                        <a:rPr kumimoji="1" lang="en-US" altLang="ja-JP" sz="800" dirty="0">
                          <a:latin typeface="+mn-ea"/>
                          <a:ea typeface="+mn-ea"/>
                        </a:rPr>
                        <a:t>SMS</a:t>
                      </a:r>
                      <a:r>
                        <a:rPr kumimoji="1" lang="ja-JP" altLang="en-US" sz="800" dirty="0">
                          <a:latin typeface="+mn-ea"/>
                          <a:ea typeface="+mn-ea"/>
                        </a:rPr>
                        <a:t>による認証コードの送信、</a:t>
                      </a:r>
                      <a:r>
                        <a:rPr kumimoji="1" lang="en-US" altLang="ja-JP" sz="800" dirty="0">
                          <a:latin typeface="+mn-ea"/>
                          <a:ea typeface="+mn-ea"/>
                        </a:rPr>
                        <a:t>QR</a:t>
                      </a:r>
                      <a:r>
                        <a:rPr kumimoji="1" lang="ja-JP" altLang="en-US" sz="800" dirty="0">
                          <a:latin typeface="+mn-ea"/>
                          <a:ea typeface="+mn-ea"/>
                        </a:rPr>
                        <a:t>コード読み取り</a:t>
                      </a:r>
                    </a:p>
                  </a:txBody>
                  <a:tcPr anchor="ctr"/>
                </a:tc>
                <a:extLst>
                  <a:ext uri="{0D108BD9-81ED-4DB2-BD59-A6C34878D82A}">
                    <a16:rowId xmlns:a16="http://schemas.microsoft.com/office/drawing/2014/main" val="1296030076"/>
                  </a:ext>
                </a:extLst>
              </a:tr>
              <a:tr h="203231">
                <a:tc>
                  <a:txBody>
                    <a:bodyPr/>
                    <a:lstStyle/>
                    <a:p>
                      <a:pPr algn="l"/>
                      <a:r>
                        <a:rPr kumimoji="1" lang="ja-JP" altLang="en-US" sz="900" dirty="0">
                          <a:latin typeface="+mn-ea"/>
                          <a:ea typeface="+mn-ea"/>
                        </a:rPr>
                        <a:t>単一要素</a:t>
                      </a:r>
                      <a:r>
                        <a:rPr kumimoji="1" lang="en-US" altLang="ja-JP" sz="900" dirty="0">
                          <a:latin typeface="+mn-ea"/>
                          <a:ea typeface="+mn-ea"/>
                        </a:rPr>
                        <a:t>OTP</a:t>
                      </a:r>
                      <a:r>
                        <a:rPr kumimoji="1" lang="ja-JP" altLang="en-US" sz="900" dirty="0">
                          <a:latin typeface="+mn-ea"/>
                          <a:ea typeface="+mn-ea"/>
                        </a:rPr>
                        <a:t>デバイス</a:t>
                      </a:r>
                      <a:endParaRPr kumimoji="1" lang="en-US" altLang="ja-JP" sz="900" dirty="0">
                        <a:latin typeface="+mn-ea"/>
                        <a:ea typeface="+mn-ea"/>
                      </a:endParaRPr>
                    </a:p>
                  </a:txBody>
                  <a:tcPr anchor="ct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ja-JP" altLang="en-US" sz="800" dirty="0">
                          <a:latin typeface="+mn-ea"/>
                          <a:ea typeface="+mn-ea"/>
                        </a:rPr>
                        <a:t>何らかのアクティベーションを必要としない</a:t>
                      </a:r>
                      <a:r>
                        <a:rPr lang="en-US" altLang="ja-JP" sz="800" dirty="0">
                          <a:latin typeface="+mn-ea"/>
                          <a:ea typeface="+mn-ea"/>
                        </a:rPr>
                        <a:t>OTP</a:t>
                      </a:r>
                      <a:r>
                        <a:rPr lang="ja-JP" altLang="en-US" sz="800" dirty="0">
                          <a:latin typeface="+mn-ea"/>
                          <a:ea typeface="+mn-ea"/>
                        </a:rPr>
                        <a:t>生成デバイス</a:t>
                      </a:r>
                      <a:endParaRPr kumimoji="1" lang="ja-JP" altLang="en-US" sz="800" dirty="0">
                        <a:latin typeface="+mn-ea"/>
                        <a:ea typeface="+mn-ea"/>
                      </a:endParaRPr>
                    </a:p>
                  </a:txBody>
                  <a:tcPr anchor="ct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800" dirty="0">
                          <a:latin typeface="+mn-ea"/>
                          <a:ea typeface="+mn-ea"/>
                        </a:rPr>
                        <a:t>Touch ID</a:t>
                      </a:r>
                      <a:r>
                        <a:rPr kumimoji="1" lang="ja-JP" altLang="en-US" sz="800" dirty="0">
                          <a:latin typeface="+mn-ea"/>
                          <a:ea typeface="+mn-ea"/>
                        </a:rPr>
                        <a:t>や、マスターパスワードによりアクティベートする必要のない</a:t>
                      </a:r>
                      <a:r>
                        <a:rPr kumimoji="1" lang="en-US" altLang="ja-JP" sz="800" dirty="0">
                          <a:latin typeface="+mn-ea"/>
                          <a:ea typeface="+mn-ea"/>
                        </a:rPr>
                        <a:t>OTP</a:t>
                      </a:r>
                      <a:r>
                        <a:rPr kumimoji="1" lang="ja-JP" altLang="en-US" sz="800" dirty="0">
                          <a:latin typeface="+mn-ea"/>
                          <a:ea typeface="+mn-ea"/>
                        </a:rPr>
                        <a:t>アプリ</a:t>
                      </a:r>
                    </a:p>
                  </a:txBody>
                  <a:tcPr anchor="ctr"/>
                </a:tc>
                <a:extLst>
                  <a:ext uri="{0D108BD9-81ED-4DB2-BD59-A6C34878D82A}">
                    <a16:rowId xmlns:a16="http://schemas.microsoft.com/office/drawing/2014/main" val="1326849560"/>
                  </a:ext>
                </a:extLst>
              </a:tr>
              <a:tr h="298072">
                <a:tc>
                  <a:txBody>
                    <a:bodyPr/>
                    <a:lstStyle/>
                    <a:p>
                      <a:pPr algn="l"/>
                      <a:r>
                        <a:rPr kumimoji="1" lang="ja-JP" altLang="en-US" sz="900" dirty="0">
                          <a:latin typeface="+mn-ea"/>
                          <a:ea typeface="+mn-ea"/>
                        </a:rPr>
                        <a:t>多要素</a:t>
                      </a:r>
                      <a:r>
                        <a:rPr kumimoji="1" lang="en-US" altLang="ja-JP" sz="900" dirty="0">
                          <a:latin typeface="+mn-ea"/>
                          <a:ea typeface="+mn-ea"/>
                        </a:rPr>
                        <a:t>OTP</a:t>
                      </a:r>
                      <a:r>
                        <a:rPr kumimoji="1" lang="ja-JP" altLang="en-US" sz="900" dirty="0">
                          <a:latin typeface="+mn-ea"/>
                          <a:ea typeface="+mn-ea"/>
                        </a:rPr>
                        <a:t>デバイス</a:t>
                      </a:r>
                    </a:p>
                  </a:txBody>
                  <a:tcPr anchor="ctr"/>
                </a:tc>
                <a:tc>
                  <a:txBody>
                    <a:bodyPr/>
                    <a:lstStyle/>
                    <a:p>
                      <a:r>
                        <a:rPr kumimoji="1" lang="ja-JP" altLang="en-US" sz="800" dirty="0">
                          <a:latin typeface="+mn-ea"/>
                          <a:ea typeface="+mn-ea"/>
                        </a:rPr>
                        <a:t>単一要素</a:t>
                      </a:r>
                      <a:r>
                        <a:rPr kumimoji="1" lang="en-US" altLang="ja-JP" sz="800" dirty="0">
                          <a:latin typeface="+mn-ea"/>
                          <a:ea typeface="+mn-ea"/>
                        </a:rPr>
                        <a:t>OTP</a:t>
                      </a:r>
                      <a:r>
                        <a:rPr kumimoji="1" lang="ja-JP" altLang="en-US" sz="800" dirty="0">
                          <a:latin typeface="+mn-ea"/>
                          <a:ea typeface="+mn-ea"/>
                        </a:rPr>
                        <a:t>デバイスに、さらに二要素目の入力によるアクティベーションを</a:t>
                      </a:r>
                    </a:p>
                    <a:p>
                      <a:r>
                        <a:rPr kumimoji="1" lang="ja-JP" altLang="en-US" sz="800" dirty="0">
                          <a:latin typeface="+mn-ea"/>
                          <a:ea typeface="+mn-ea"/>
                        </a:rPr>
                        <a:t>追加したもの</a:t>
                      </a:r>
                    </a:p>
                  </a:txBody>
                  <a:tcPr anchor="ctr"/>
                </a:tc>
                <a:tc>
                  <a:txBody>
                    <a:bodyPr/>
                    <a:lstStyle/>
                    <a:p>
                      <a:r>
                        <a:rPr kumimoji="1" lang="en-US" altLang="ja-JP" sz="800" dirty="0">
                          <a:latin typeface="+mn-ea"/>
                          <a:ea typeface="+mn-ea"/>
                        </a:rPr>
                        <a:t>Touch ID</a:t>
                      </a:r>
                      <a:r>
                        <a:rPr kumimoji="1" lang="ja-JP" altLang="en-US" sz="800" dirty="0">
                          <a:latin typeface="+mn-ea"/>
                          <a:ea typeface="+mn-ea"/>
                        </a:rPr>
                        <a:t>や、マスターパスワードによりアクティベートする必要のある</a:t>
                      </a:r>
                      <a:r>
                        <a:rPr kumimoji="1" lang="en-US" altLang="ja-JP" sz="800" dirty="0">
                          <a:latin typeface="+mn-ea"/>
                          <a:ea typeface="+mn-ea"/>
                        </a:rPr>
                        <a:t>OTP</a:t>
                      </a:r>
                      <a:r>
                        <a:rPr kumimoji="1" lang="ja-JP" altLang="en-US" sz="800" dirty="0">
                          <a:latin typeface="+mn-ea"/>
                          <a:ea typeface="+mn-ea"/>
                        </a:rPr>
                        <a:t>アプリ</a:t>
                      </a:r>
                    </a:p>
                  </a:txBody>
                  <a:tcPr anchor="ctr"/>
                </a:tc>
                <a:extLst>
                  <a:ext uri="{0D108BD9-81ED-4DB2-BD59-A6C34878D82A}">
                    <a16:rowId xmlns:a16="http://schemas.microsoft.com/office/drawing/2014/main" val="1565569870"/>
                  </a:ext>
                </a:extLst>
              </a:tr>
              <a:tr h="244153">
                <a:tc>
                  <a:txBody>
                    <a:bodyPr/>
                    <a:lstStyle/>
                    <a:p>
                      <a:pPr algn="l"/>
                      <a:r>
                        <a:rPr kumimoji="1" lang="ja-JP" altLang="en-US" sz="900" dirty="0">
                          <a:latin typeface="+mn-ea"/>
                          <a:ea typeface="+mn-ea"/>
                        </a:rPr>
                        <a:t>単一要素暗号ソフトウェア</a:t>
                      </a:r>
                    </a:p>
                  </a:txBody>
                  <a:tcPr anchor="ctr"/>
                </a:tc>
                <a:tc>
                  <a:txBody>
                    <a:bodyPr/>
                    <a:lstStyle/>
                    <a:p>
                      <a:r>
                        <a:rPr kumimoji="1" lang="ja-JP" altLang="en-US" sz="800" dirty="0">
                          <a:latin typeface="+mn-ea"/>
                          <a:ea typeface="+mn-ea"/>
                        </a:rPr>
                        <a:t>単一要素ソフトウェア暗号</a:t>
                      </a:r>
                      <a:r>
                        <a:rPr kumimoji="1" lang="en-US" altLang="ja-JP" sz="800" dirty="0">
                          <a:latin typeface="+mn-ea"/>
                          <a:ea typeface="+mn-ea"/>
                        </a:rPr>
                        <a:t>Authenticator</a:t>
                      </a:r>
                      <a:r>
                        <a:rPr kumimoji="1" lang="ja-JP" altLang="en-US" sz="800" dirty="0">
                          <a:latin typeface="+mn-ea"/>
                          <a:ea typeface="+mn-ea"/>
                        </a:rPr>
                        <a:t>は、ディスクあるいは</a:t>
                      </a:r>
                      <a:r>
                        <a:rPr kumimoji="1" lang="en-US" altLang="ja-JP" sz="800" dirty="0">
                          <a:latin typeface="+mn-ea"/>
                          <a:ea typeface="+mn-ea"/>
                        </a:rPr>
                        <a:t>“</a:t>
                      </a:r>
                      <a:r>
                        <a:rPr kumimoji="1" lang="ja-JP" altLang="en-US" sz="800" dirty="0">
                          <a:latin typeface="+mn-ea"/>
                          <a:ea typeface="+mn-ea"/>
                        </a:rPr>
                        <a:t>ソフト</a:t>
                      </a:r>
                      <a:r>
                        <a:rPr kumimoji="1" lang="en-US" altLang="ja-JP" sz="800" dirty="0">
                          <a:latin typeface="+mn-ea"/>
                          <a:ea typeface="+mn-ea"/>
                        </a:rPr>
                        <a:t>”</a:t>
                      </a:r>
                      <a:r>
                        <a:rPr kumimoji="1" lang="ja-JP" altLang="en-US" sz="800" dirty="0">
                          <a:latin typeface="+mn-ea"/>
                          <a:ea typeface="+mn-ea"/>
                        </a:rPr>
                        <a:t>媒体に記録された暗号鍵</a:t>
                      </a:r>
                      <a:endParaRPr kumimoji="1" lang="en-US" altLang="ja-JP" sz="800" dirty="0">
                        <a:latin typeface="+mn-ea"/>
                        <a:ea typeface="+mn-ea"/>
                      </a:endParaRPr>
                    </a:p>
                  </a:txBody>
                  <a:tcPr anchor="ctr"/>
                </a:tc>
                <a:tc>
                  <a:txBody>
                    <a:bodyPr/>
                    <a:lstStyle/>
                    <a:p>
                      <a:r>
                        <a:rPr kumimoji="1" lang="ja-JP" altLang="en-US" sz="800" dirty="0">
                          <a:latin typeface="+mn-ea"/>
                          <a:ea typeface="+mn-ea"/>
                        </a:rPr>
                        <a:t>パスワード保護のない端末ごとのクライアント証明書</a:t>
                      </a:r>
                    </a:p>
                  </a:txBody>
                  <a:tcPr anchor="ctr"/>
                </a:tc>
                <a:extLst>
                  <a:ext uri="{0D108BD9-81ED-4DB2-BD59-A6C34878D82A}">
                    <a16:rowId xmlns:a16="http://schemas.microsoft.com/office/drawing/2014/main" val="976489025"/>
                  </a:ext>
                </a:extLst>
              </a:tr>
              <a:tr h="203231">
                <a:tc>
                  <a:txBody>
                    <a:bodyPr/>
                    <a:lstStyle/>
                    <a:p>
                      <a:pPr algn="l"/>
                      <a:r>
                        <a:rPr kumimoji="1" lang="ja-JP" altLang="en-US" sz="900" dirty="0">
                          <a:latin typeface="+mn-ea"/>
                          <a:ea typeface="+mn-ea"/>
                        </a:rPr>
                        <a:t>多要素暗号ソフトウェア</a:t>
                      </a:r>
                    </a:p>
                  </a:txBody>
                  <a:tcPr anchor="ctr"/>
                </a:tc>
                <a:tc>
                  <a:txBody>
                    <a:bodyPr/>
                    <a:lstStyle/>
                    <a:p>
                      <a:r>
                        <a:rPr lang="ja-JP" altLang="en-US" sz="800" dirty="0">
                          <a:latin typeface="+mn-ea"/>
                          <a:ea typeface="+mn-ea"/>
                        </a:rPr>
                        <a:t>単一要素暗号ソフトウェアに、二要素目の入力によるアクティベーションを追加したもの</a:t>
                      </a:r>
                      <a:endParaRPr kumimoji="1" lang="ja-JP" altLang="en-US" sz="800" dirty="0">
                        <a:latin typeface="+mn-ea"/>
                        <a:ea typeface="+mn-ea"/>
                      </a:endParaRPr>
                    </a:p>
                  </a:txBody>
                  <a:tcPr anchor="ctr"/>
                </a:tc>
                <a:tc>
                  <a:txBody>
                    <a:bodyPr/>
                    <a:lstStyle/>
                    <a:p>
                      <a:r>
                        <a:rPr kumimoji="1" lang="ja-JP" altLang="en-US" sz="800" dirty="0">
                          <a:latin typeface="+mn-ea"/>
                          <a:ea typeface="+mn-ea"/>
                        </a:rPr>
                        <a:t>指紋認証を行うことで有効化されるクライアント証明書</a:t>
                      </a:r>
                    </a:p>
                  </a:txBody>
                  <a:tcPr anchor="ctr"/>
                </a:tc>
                <a:extLst>
                  <a:ext uri="{0D108BD9-81ED-4DB2-BD59-A6C34878D82A}">
                    <a16:rowId xmlns:a16="http://schemas.microsoft.com/office/drawing/2014/main" val="565737505"/>
                  </a:ext>
                </a:extLst>
              </a:tr>
              <a:tr h="203231">
                <a:tc>
                  <a:txBody>
                    <a:bodyPr/>
                    <a:lstStyle/>
                    <a:p>
                      <a:pPr algn="l"/>
                      <a:r>
                        <a:rPr kumimoji="1" lang="ja-JP" altLang="en-US" sz="900" dirty="0">
                          <a:latin typeface="+mn-ea"/>
                          <a:ea typeface="+mn-ea"/>
                        </a:rPr>
                        <a:t>単一要素暗号デバイス</a:t>
                      </a:r>
                    </a:p>
                  </a:txBody>
                  <a:tcPr anchor="ctr"/>
                </a:tc>
                <a:tc>
                  <a:txBody>
                    <a:bodyPr/>
                    <a:lstStyle/>
                    <a:p>
                      <a:r>
                        <a:rPr kumimoji="1" lang="ja-JP" altLang="en-US" sz="800" dirty="0">
                          <a:latin typeface="+mn-ea"/>
                          <a:ea typeface="+mn-ea"/>
                        </a:rPr>
                        <a:t>保護された暗号鍵を用いて認証を行うハードウェアデバイスを指す</a:t>
                      </a:r>
                    </a:p>
                  </a:txBody>
                  <a:tcPr anchor="ctr"/>
                </a:tc>
                <a:tc>
                  <a:txBody>
                    <a:bodyPr/>
                    <a:lstStyle/>
                    <a:p>
                      <a:r>
                        <a:rPr kumimoji="1" lang="en-US" altLang="ja-JP" sz="800" dirty="0">
                          <a:latin typeface="+mn-ea"/>
                          <a:ea typeface="+mn-ea"/>
                        </a:rPr>
                        <a:t>FIDO</a:t>
                      </a:r>
                      <a:r>
                        <a:rPr kumimoji="1" lang="ja-JP" altLang="en-US" sz="800" baseline="0" dirty="0">
                          <a:latin typeface="+mn-ea"/>
                          <a:ea typeface="+mn-ea"/>
                        </a:rPr>
                        <a:t> </a:t>
                      </a:r>
                      <a:r>
                        <a:rPr kumimoji="1" lang="en-US" altLang="ja-JP" sz="800" baseline="0" dirty="0">
                          <a:latin typeface="+mn-ea"/>
                          <a:ea typeface="+mn-ea"/>
                        </a:rPr>
                        <a:t>U2F </a:t>
                      </a:r>
                      <a:r>
                        <a:rPr kumimoji="1" lang="ja-JP" altLang="en-US" sz="800" baseline="0" dirty="0">
                          <a:latin typeface="+mn-ea"/>
                          <a:ea typeface="+mn-ea"/>
                        </a:rPr>
                        <a:t>の</a:t>
                      </a:r>
                      <a:r>
                        <a:rPr kumimoji="1" lang="en-US" altLang="ja-JP" sz="800" dirty="0">
                          <a:latin typeface="+mn-ea"/>
                          <a:ea typeface="+mn-ea"/>
                        </a:rPr>
                        <a:t>USB</a:t>
                      </a:r>
                      <a:r>
                        <a:rPr kumimoji="1" lang="ja-JP" altLang="en-US" sz="800" dirty="0">
                          <a:latin typeface="+mn-ea"/>
                          <a:ea typeface="+mn-ea"/>
                        </a:rPr>
                        <a:t>キー等</a:t>
                      </a:r>
                      <a:r>
                        <a:rPr kumimoji="1" lang="en-US" altLang="ja-JP" sz="800" dirty="0">
                          <a:latin typeface="+mn-ea"/>
                          <a:ea typeface="+mn-ea"/>
                        </a:rPr>
                        <a:t> </a:t>
                      </a:r>
                      <a:endParaRPr kumimoji="1" lang="ja-JP" altLang="en-US" sz="800" dirty="0">
                        <a:latin typeface="+mn-ea"/>
                        <a:ea typeface="+mn-ea"/>
                      </a:endParaRPr>
                    </a:p>
                  </a:txBody>
                  <a:tcPr anchor="ctr"/>
                </a:tc>
                <a:extLst>
                  <a:ext uri="{0D108BD9-81ED-4DB2-BD59-A6C34878D82A}">
                    <a16:rowId xmlns:a16="http://schemas.microsoft.com/office/drawing/2014/main" val="129585184"/>
                  </a:ext>
                </a:extLst>
              </a:tr>
              <a:tr h="244153">
                <a:tc>
                  <a:txBody>
                    <a:bodyPr/>
                    <a:lstStyle/>
                    <a:p>
                      <a:pPr algn="l"/>
                      <a:r>
                        <a:rPr kumimoji="1" lang="ja-JP" altLang="en-US" sz="900" dirty="0">
                          <a:latin typeface="+mn-ea"/>
                          <a:ea typeface="+mn-ea"/>
                        </a:rPr>
                        <a:t>多要素暗号デバイス</a:t>
                      </a:r>
                    </a:p>
                  </a:txBody>
                  <a:tcPr anchor="ctr"/>
                </a:tc>
                <a:tc>
                  <a:txBody>
                    <a:bodyPr/>
                    <a:lstStyle/>
                    <a:p>
                      <a:r>
                        <a:rPr lang="ja-JP" altLang="en-US" sz="800" dirty="0">
                          <a:latin typeface="+mn-ea"/>
                          <a:ea typeface="+mn-ea"/>
                        </a:rPr>
                        <a:t>単一要素暗号デバイスに、二要素目の入力によるアクティベーションを追加したもの</a:t>
                      </a:r>
                      <a:endParaRPr kumimoji="1" lang="ja-JP" altLang="en-US" sz="800" dirty="0">
                        <a:latin typeface="+mn-ea"/>
                        <a:ea typeface="+mn-ea"/>
                      </a:endParaRPr>
                    </a:p>
                  </a:txBody>
                  <a:tcPr anchor="ctr"/>
                </a:tc>
                <a:tc>
                  <a:txBody>
                    <a:bodyPr/>
                    <a:lstStyle/>
                    <a:p>
                      <a:r>
                        <a:rPr kumimoji="1" lang="ja-JP" altLang="en-US" sz="800" dirty="0">
                          <a:latin typeface="+mn-ea"/>
                          <a:ea typeface="+mn-ea"/>
                        </a:rPr>
                        <a:t>指紋認証などによってアクティベートを行わなければ使用できない</a:t>
                      </a:r>
                      <a:r>
                        <a:rPr kumimoji="1" lang="en-US" altLang="ja-JP" sz="800" dirty="0">
                          <a:latin typeface="+mn-ea"/>
                          <a:ea typeface="+mn-ea"/>
                        </a:rPr>
                        <a:t>FIDO</a:t>
                      </a:r>
                      <a:r>
                        <a:rPr kumimoji="1" lang="ja-JP" altLang="en-US" sz="800" baseline="0" dirty="0">
                          <a:latin typeface="+mn-ea"/>
                          <a:ea typeface="+mn-ea"/>
                        </a:rPr>
                        <a:t>の</a:t>
                      </a:r>
                      <a:r>
                        <a:rPr kumimoji="1" lang="en-US" altLang="ja-JP" sz="800" dirty="0">
                          <a:latin typeface="+mn-ea"/>
                          <a:ea typeface="+mn-ea"/>
                        </a:rPr>
                        <a:t>USB</a:t>
                      </a:r>
                      <a:r>
                        <a:rPr kumimoji="1" lang="ja-JP" altLang="en-US" sz="800" dirty="0">
                          <a:latin typeface="+mn-ea"/>
                          <a:ea typeface="+mn-ea"/>
                        </a:rPr>
                        <a:t>キー等</a:t>
                      </a:r>
                    </a:p>
                  </a:txBody>
                  <a:tcPr anchor="ctr"/>
                </a:tc>
                <a:extLst>
                  <a:ext uri="{0D108BD9-81ED-4DB2-BD59-A6C34878D82A}">
                    <a16:rowId xmlns:a16="http://schemas.microsoft.com/office/drawing/2014/main" val="3177449105"/>
                  </a:ext>
                </a:extLst>
              </a:tr>
            </a:tbl>
          </a:graphicData>
        </a:graphic>
      </p:graphicFrame>
      <p:sp>
        <p:nvSpPr>
          <p:cNvPr id="23" name="正方形/長方形 22"/>
          <p:cNvSpPr/>
          <p:nvPr/>
        </p:nvSpPr>
        <p:spPr>
          <a:xfrm>
            <a:off x="2819584" y="692150"/>
            <a:ext cx="4266832" cy="22466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許可されている </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Authenticator </a:t>
            </a:r>
            <a:r>
              <a:rPr kumimoji="1" lang="ja-JP" altLang="en-US" sz="1600" b="1" i="0" u="sng" strike="noStrike" kern="1200" cap="none" spc="0" normalizeH="0" baseline="0" noProof="0" dirty="0" smtClean="0">
                <a:ln>
                  <a:noFill/>
                </a:ln>
                <a:solidFill>
                  <a:srgbClr val="070F26">
                    <a:lumMod val="75000"/>
                    <a:lumOff val="25000"/>
                  </a:srgbClr>
                </a:solidFill>
                <a:effectLst/>
                <a:uLnTx/>
                <a:uFillTx/>
                <a:latin typeface="Meiryo UI"/>
                <a:ea typeface="Meiryo UI"/>
                <a:cs typeface="+mn-cs"/>
              </a:rPr>
              <a:t>タイプ</a:t>
            </a:r>
            <a:r>
              <a:rPr kumimoji="1" lang="en-US" altLang="ja-JP" sz="1600" b="1" i="0" u="none" strike="noStrike" kern="1200" cap="none" spc="0" normalizeH="0" baseline="30000" noProof="0" dirty="0" smtClean="0">
                <a:ln>
                  <a:noFill/>
                </a:ln>
                <a:solidFill>
                  <a:srgbClr val="000000"/>
                </a:solidFill>
                <a:effectLst/>
                <a:uLnTx/>
                <a:uFillTx/>
                <a:latin typeface="Meiryo UI"/>
                <a:ea typeface="Meiryo UI"/>
                <a:cs typeface="+mn-cs"/>
              </a:rPr>
              <a:t>1</a:t>
            </a:r>
            <a:endParaRPr kumimoji="1" lang="ja-JP" altLang="en-US" sz="1600" b="1" i="0" u="none" strike="noStrike" kern="1200" cap="none" spc="0" normalizeH="0" baseline="30000" noProof="0" dirty="0">
              <a:ln>
                <a:noFill/>
              </a:ln>
              <a:solidFill>
                <a:srgbClr val="000000"/>
              </a:solidFill>
              <a:effectLst/>
              <a:uLnTx/>
              <a:uFillTx/>
              <a:latin typeface="Meiryo UI"/>
              <a:ea typeface="Meiryo UI"/>
              <a:cs typeface="+mn-cs"/>
            </a:endParaRPr>
          </a:p>
        </p:txBody>
      </p:sp>
      <p:graphicFrame>
        <p:nvGraphicFramePr>
          <p:cNvPr id="24" name="表 23"/>
          <p:cNvGraphicFramePr>
            <a:graphicFrameLocks noGrp="1"/>
          </p:cNvGraphicFramePr>
          <p:nvPr/>
        </p:nvGraphicFramePr>
        <p:xfrm>
          <a:off x="332656" y="3930486"/>
          <a:ext cx="9240689" cy="2355417"/>
        </p:xfrm>
        <a:graphic>
          <a:graphicData uri="http://schemas.openxmlformats.org/drawingml/2006/table">
            <a:tbl>
              <a:tblPr firstRow="1" bandRow="1">
                <a:tableStyleId>{5C22544A-7EE6-4342-B048-85BDC9FD1C3A}</a:tableStyleId>
              </a:tblPr>
              <a:tblGrid>
                <a:gridCol w="1288326">
                  <a:extLst>
                    <a:ext uri="{9D8B030D-6E8A-4147-A177-3AD203B41FA5}">
                      <a16:colId xmlns:a16="http://schemas.microsoft.com/office/drawing/2014/main" val="996823301"/>
                    </a:ext>
                  </a:extLst>
                </a:gridCol>
                <a:gridCol w="7952363">
                  <a:extLst>
                    <a:ext uri="{9D8B030D-6E8A-4147-A177-3AD203B41FA5}">
                      <a16:colId xmlns:a16="http://schemas.microsoft.com/office/drawing/2014/main" val="1982339320"/>
                    </a:ext>
                  </a:extLst>
                </a:gridCol>
              </a:tblGrid>
              <a:tr h="188317">
                <a:tc>
                  <a:txBody>
                    <a:bodyPr/>
                    <a:lstStyle/>
                    <a:p>
                      <a:pPr algn="ctr"/>
                      <a:r>
                        <a:rPr kumimoji="1" lang="ja-JP" altLang="en-US" sz="1050" dirty="0"/>
                        <a:t>各要件名</a:t>
                      </a:r>
                    </a:p>
                  </a:txBody>
                  <a:tcPr anchor="ctr">
                    <a:solidFill>
                      <a:schemeClr val="accent2">
                        <a:lumMod val="90000"/>
                        <a:lumOff val="10000"/>
                      </a:schemeClr>
                    </a:solidFill>
                  </a:tcPr>
                </a:tc>
                <a:tc>
                  <a:txBody>
                    <a:bodyPr/>
                    <a:lstStyle/>
                    <a:p>
                      <a:pPr algn="ctr"/>
                      <a:r>
                        <a:rPr kumimoji="1" lang="ja-JP" altLang="en-US" sz="1050" dirty="0"/>
                        <a:t>概要</a:t>
                      </a:r>
                    </a:p>
                  </a:txBody>
                  <a:tcPr anchor="ctr">
                    <a:solidFill>
                      <a:schemeClr val="accent2">
                        <a:lumMod val="90000"/>
                        <a:lumOff val="10000"/>
                      </a:schemeClr>
                    </a:solidFill>
                  </a:tcPr>
                </a:tc>
                <a:extLst>
                  <a:ext uri="{0D108BD9-81ED-4DB2-BD59-A6C34878D82A}">
                    <a16:rowId xmlns:a16="http://schemas.microsoft.com/office/drawing/2014/main" val="839515935"/>
                  </a:ext>
                </a:extLst>
              </a:tr>
              <a:tr h="268631">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ja-JP" altLang="en-US" sz="1000" b="0" dirty="0">
                          <a:solidFill>
                            <a:sysClr val="windowText" lastClr="000000"/>
                          </a:solidFill>
                          <a:latin typeface="+mn-ea"/>
                          <a:ea typeface="+mn-ea"/>
                        </a:rPr>
                        <a:t>再認証</a:t>
                      </a:r>
                    </a:p>
                  </a:txBody>
                  <a:tcPr anchor="ctr"/>
                </a:tc>
                <a:tc>
                  <a:txBody>
                    <a:bodyPr/>
                    <a:lstStyle/>
                    <a:p>
                      <a:r>
                        <a:rPr lang="ja-JP" altLang="en-US" sz="900" dirty="0"/>
                        <a:t>登録済みユーザのセッションは定期的な再認証が行われる必要がある</a:t>
                      </a:r>
                    </a:p>
                  </a:txBody>
                  <a:tcPr anchor="ctr"/>
                </a:tc>
                <a:extLst>
                  <a:ext uri="{0D108BD9-81ED-4DB2-BD59-A6C34878D82A}">
                    <a16:rowId xmlns:a16="http://schemas.microsoft.com/office/drawing/2014/main" val="1232808871"/>
                  </a:ext>
                </a:extLst>
              </a:tr>
              <a:tr h="268631">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ja-JP" altLang="en-US" sz="1000" b="0" dirty="0">
                          <a:solidFill>
                            <a:sysClr val="windowText" lastClr="000000"/>
                          </a:solidFill>
                          <a:latin typeface="+mn-ea"/>
                          <a:ea typeface="+mn-ea"/>
                        </a:rPr>
                        <a:t>セキュリティ統制</a:t>
                      </a:r>
                      <a:endParaRPr lang="zh-TW" altLang="en-US" sz="1000" b="0" dirty="0">
                        <a:solidFill>
                          <a:sysClr val="windowText" lastClr="000000"/>
                        </a:solidFill>
                        <a:latin typeface="+mn-ea"/>
                        <a:ea typeface="+mn-ea"/>
                      </a:endParaRPr>
                    </a:p>
                  </a:txBody>
                  <a:tcPr anchor="ctr"/>
                </a:tc>
                <a:tc>
                  <a:txBody>
                    <a:bodyPr/>
                    <a:lstStyle/>
                    <a:p>
                      <a:r>
                        <a:rPr lang="en-US" altLang="ja-JP" sz="900" dirty="0"/>
                        <a:t>SP 800-53 </a:t>
                      </a:r>
                      <a:r>
                        <a:rPr lang="ja-JP" altLang="en-US" sz="900" dirty="0"/>
                        <a:t>または等価な連邦政府機関</a:t>
                      </a:r>
                      <a:r>
                        <a:rPr lang="en-US" altLang="ja-JP" sz="900" dirty="0"/>
                        <a:t> </a:t>
                      </a:r>
                      <a:r>
                        <a:rPr lang="ja-JP" altLang="en-US" sz="900" dirty="0"/>
                        <a:t>あるいは業界標準で定義されているセキュリティ統制の高度な基準の中から適切に調整されているセキュリティ統制を採用する必要がある</a:t>
                      </a:r>
                    </a:p>
                  </a:txBody>
                  <a:tcPr anchor="ctr"/>
                </a:tc>
                <a:extLst>
                  <a:ext uri="{0D108BD9-81ED-4DB2-BD59-A6C34878D82A}">
                    <a16:rowId xmlns:a16="http://schemas.microsoft.com/office/drawing/2014/main" val="976489025"/>
                  </a:ext>
                </a:extLst>
              </a:tr>
              <a:tr h="188317">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zh-TW" altLang="en-US" sz="1000" b="0" dirty="0">
                          <a:solidFill>
                            <a:sysClr val="windowText" lastClr="000000"/>
                          </a:solidFill>
                          <a:latin typeface="+mn-ea"/>
                          <a:ea typeface="+mn-ea"/>
                        </a:rPr>
                        <a:t>中間者攻撃耐性</a:t>
                      </a:r>
                    </a:p>
                  </a:txBody>
                  <a:tcPr anchor="ctr"/>
                </a:tc>
                <a:tc>
                  <a:txBody>
                    <a:bodyPr/>
                    <a:lstStyle/>
                    <a:p>
                      <a:r>
                        <a:rPr lang="ja-JP" altLang="en-US" sz="900" dirty="0"/>
                        <a:t>攻撃者が</a:t>
                      </a:r>
                      <a:r>
                        <a:rPr lang="en-US" altLang="ja-JP" sz="900" dirty="0"/>
                        <a:t>2</a:t>
                      </a:r>
                      <a:r>
                        <a:rPr lang="ja-JP" altLang="en-US" sz="900" dirty="0"/>
                        <a:t>つの通信当事者の間に配置され、それらの間を移動するデータを傍受および</a:t>
                      </a:r>
                      <a:r>
                        <a:rPr lang="en-US" altLang="ja-JP" sz="900" dirty="0"/>
                        <a:t>/</a:t>
                      </a:r>
                      <a:r>
                        <a:rPr lang="ja-JP" altLang="en-US" sz="900" dirty="0"/>
                        <a:t>または変更する攻撃への耐性</a:t>
                      </a:r>
                    </a:p>
                  </a:txBody>
                  <a:tcPr anchor="ctr"/>
                </a:tc>
                <a:extLst>
                  <a:ext uri="{0D108BD9-81ED-4DB2-BD59-A6C34878D82A}">
                    <a16:rowId xmlns:a16="http://schemas.microsoft.com/office/drawing/2014/main" val="565737505"/>
                  </a:ext>
                </a:extLst>
              </a:tr>
              <a:tr h="250366">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ja-JP" altLang="en-US" sz="1000" b="0" dirty="0">
                          <a:solidFill>
                            <a:sysClr val="windowText" lastClr="000000"/>
                          </a:solidFill>
                          <a:latin typeface="+mn-ea"/>
                          <a:ea typeface="+mn-ea"/>
                        </a:rPr>
                        <a:t>検証者危殆化耐性</a:t>
                      </a:r>
                    </a:p>
                  </a:txBody>
                  <a:tcPr anchor="ctr"/>
                </a:tc>
                <a:tc>
                  <a:txBody>
                    <a:bodyPr/>
                    <a:lstStyle/>
                    <a:p>
                      <a:r>
                        <a:rPr lang="en-US" altLang="ja-JP" sz="900" dirty="0"/>
                        <a:t>Verifier</a:t>
                      </a:r>
                      <a:r>
                        <a:rPr lang="ja-JP" altLang="en-US" sz="900" dirty="0"/>
                        <a:t>が安全に検証できない状況に陥ることへの耐性</a:t>
                      </a:r>
                    </a:p>
                  </a:txBody>
                  <a:tcPr anchor="ctr"/>
                </a:tc>
                <a:extLst>
                  <a:ext uri="{0D108BD9-81ED-4DB2-BD59-A6C34878D82A}">
                    <a16:rowId xmlns:a16="http://schemas.microsoft.com/office/drawing/2014/main" val="129585184"/>
                  </a:ext>
                </a:extLst>
              </a:tr>
              <a:tr h="188317">
                <a:tc>
                  <a:txBody>
                    <a:bodyPr/>
                    <a:lstStyle/>
                    <a:p>
                      <a:pPr algn="l"/>
                      <a:r>
                        <a:rPr kumimoji="1" lang="ja-JP" altLang="en-US" sz="1000" b="0" dirty="0">
                          <a:solidFill>
                            <a:sysClr val="windowText" lastClr="000000"/>
                          </a:solidFill>
                        </a:rPr>
                        <a:t>リプレイ攻撃耐性</a:t>
                      </a:r>
                    </a:p>
                  </a:txBody>
                  <a:tcPr anchor="ctr"/>
                </a:tc>
                <a:tc>
                  <a:txBody>
                    <a:bodyPr/>
                    <a:lstStyle/>
                    <a:p>
                      <a:r>
                        <a:rPr lang="ja-JP" altLang="en-US" sz="900" dirty="0"/>
                        <a:t>攻撃者が以前にキャプチャしたメッセージを</a:t>
                      </a:r>
                      <a:r>
                        <a:rPr lang="en-US" altLang="ja-JP" sz="900" dirty="0"/>
                        <a:t>(</a:t>
                      </a:r>
                      <a:r>
                        <a:rPr lang="ja-JP" altLang="en-US" sz="900" dirty="0"/>
                        <a:t>正当な要求者と検証者の間で</a:t>
                      </a:r>
                      <a:r>
                        <a:rPr lang="en-US" altLang="ja-JP" sz="900" dirty="0"/>
                        <a:t>)</a:t>
                      </a:r>
                      <a:r>
                        <a:rPr lang="ja-JP" altLang="en-US" sz="900" dirty="0"/>
                        <a:t>再生して、その要求者になりすまして検証者に、またはその逆を行うことができる攻撃への耐性</a:t>
                      </a:r>
                    </a:p>
                  </a:txBody>
                  <a:tcPr anchor="ctr"/>
                </a:tc>
                <a:extLst>
                  <a:ext uri="{0D108BD9-81ED-4DB2-BD59-A6C34878D82A}">
                    <a16:rowId xmlns:a16="http://schemas.microsoft.com/office/drawing/2014/main" val="3177449105"/>
                  </a:ext>
                </a:extLst>
              </a:tr>
              <a:tr h="188317">
                <a:tc>
                  <a:txBody>
                    <a:bodyPr/>
                    <a:lstStyle/>
                    <a:p>
                      <a:pPr algn="l"/>
                      <a:r>
                        <a:rPr kumimoji="1" lang="ja-JP" altLang="en-US" sz="1000" b="0" dirty="0">
                          <a:solidFill>
                            <a:sysClr val="windowText" lastClr="000000"/>
                          </a:solidFill>
                        </a:rPr>
                        <a:t>認証意図</a:t>
                      </a:r>
                    </a:p>
                  </a:txBody>
                  <a:tcPr anchor="ctr"/>
                </a:tc>
                <a:tc>
                  <a:txBody>
                    <a:bodyPr/>
                    <a:lstStyle/>
                    <a:p>
                      <a:r>
                        <a:rPr lang="ja-JP" altLang="en-US" sz="900" dirty="0"/>
                        <a:t>認証プロセスはにおいて</a:t>
                      </a:r>
                      <a:r>
                        <a:rPr lang="en-US" altLang="ja-JP" sz="900" dirty="0"/>
                        <a:t>Subject</a:t>
                      </a:r>
                      <a:r>
                        <a:rPr lang="ja-JP" altLang="en-US" sz="900" dirty="0"/>
                        <a:t>が明示的に各認証や再認証の要求に応じる必要がある場合、その意図を明らかにする</a:t>
                      </a:r>
                    </a:p>
                  </a:txBody>
                  <a:tcPr anchor="ctr"/>
                </a:tc>
                <a:extLst>
                  <a:ext uri="{0D108BD9-81ED-4DB2-BD59-A6C34878D82A}">
                    <a16:rowId xmlns:a16="http://schemas.microsoft.com/office/drawing/2014/main" val="40580343"/>
                  </a:ext>
                </a:extLst>
              </a:tr>
              <a:tr h="188317">
                <a:tc>
                  <a:txBody>
                    <a:bodyPr/>
                    <a:lstStyle/>
                    <a:p>
                      <a:pPr algn="l"/>
                      <a:r>
                        <a:rPr kumimoji="1" lang="ja-JP" altLang="en-US" sz="1000" b="0" dirty="0">
                          <a:solidFill>
                            <a:sysClr val="windowText" lastClr="000000"/>
                          </a:solidFill>
                        </a:rPr>
                        <a:t>レコード保持ポリシー</a:t>
                      </a:r>
                    </a:p>
                  </a:txBody>
                  <a:tcPr anchor="ctr"/>
                </a:tc>
                <a:tc>
                  <a:txBody>
                    <a:bodyPr/>
                    <a:lstStyle/>
                    <a:p>
                      <a:r>
                        <a:rPr lang="ja-JP" altLang="en-US" sz="900" dirty="0"/>
                        <a:t>準拠法</a:t>
                      </a:r>
                      <a:r>
                        <a:rPr lang="en-US" altLang="ja-JP" sz="900" dirty="0"/>
                        <a:t>,</a:t>
                      </a:r>
                      <a:r>
                        <a:rPr lang="ja-JP" altLang="en-US" sz="900" dirty="0"/>
                        <a:t>規則</a:t>
                      </a:r>
                      <a:r>
                        <a:rPr lang="en-US" altLang="ja-JP" sz="900" dirty="0"/>
                        <a:t>,</a:t>
                      </a:r>
                      <a:r>
                        <a:rPr lang="ja-JP" altLang="en-US" sz="900" dirty="0"/>
                        <a:t>及び任意の国立公文書記録管理局</a:t>
                      </a:r>
                      <a:r>
                        <a:rPr lang="en-US" altLang="ja-JP" sz="900" dirty="0"/>
                        <a:t>(NARA)</a:t>
                      </a:r>
                      <a:r>
                        <a:rPr lang="ja-JP" altLang="en-US" sz="900" dirty="0"/>
                        <a:t>のレコード保持スケジュールを含むポリシに合致するそれぞれのレコード保持ポリシに従う必要がある</a:t>
                      </a:r>
                    </a:p>
                  </a:txBody>
                  <a:tcPr anchor="ctr"/>
                </a:tc>
                <a:extLst>
                  <a:ext uri="{0D108BD9-81ED-4DB2-BD59-A6C34878D82A}">
                    <a16:rowId xmlns:a16="http://schemas.microsoft.com/office/drawing/2014/main" val="2124957810"/>
                  </a:ext>
                </a:extLst>
              </a:tr>
              <a:tr h="175171">
                <a:tc>
                  <a:txBody>
                    <a:bodyPr/>
                    <a:lstStyle/>
                    <a:p>
                      <a:pPr algn="l"/>
                      <a:r>
                        <a:rPr kumimoji="1" lang="ja-JP" altLang="en-US" sz="1000" b="0" dirty="0">
                          <a:solidFill>
                            <a:sysClr val="windowText" lastClr="000000"/>
                          </a:solidFill>
                        </a:rPr>
                        <a:t>プライバシー統制</a:t>
                      </a:r>
                    </a:p>
                  </a:txBody>
                  <a:tcPr anchor="ctr"/>
                </a:tc>
                <a:tc>
                  <a:txBody>
                    <a:bodyPr/>
                    <a:lstStyle/>
                    <a:p>
                      <a:r>
                        <a:rPr lang="en-US" altLang="ja-JP" sz="900" dirty="0"/>
                        <a:t>SP 800-53</a:t>
                      </a:r>
                      <a:r>
                        <a:rPr lang="ja-JP" altLang="en-US" sz="900" dirty="0"/>
                        <a:t>で定義された適切に調整されたプライバシコントロール、または他の等価な業界標準を採用する必要がある</a:t>
                      </a:r>
                    </a:p>
                  </a:txBody>
                  <a:tcPr anchor="ctr"/>
                </a:tc>
                <a:extLst>
                  <a:ext uri="{0D108BD9-81ED-4DB2-BD59-A6C34878D82A}">
                    <a16:rowId xmlns:a16="http://schemas.microsoft.com/office/drawing/2014/main" val="2847236724"/>
                  </a:ext>
                </a:extLst>
              </a:tr>
            </a:tbl>
          </a:graphicData>
        </a:graphic>
      </p:graphicFrame>
      <p:sp>
        <p:nvSpPr>
          <p:cNvPr id="25" name="正方形/長方形 24"/>
          <p:cNvSpPr/>
          <p:nvPr/>
        </p:nvSpPr>
        <p:spPr>
          <a:xfrm>
            <a:off x="3878415" y="3675172"/>
            <a:ext cx="2149171" cy="23891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AAL</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各要件の概要</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2,3</a:t>
            </a:r>
            <a:endParaRPr kumimoji="1" lang="ja-JP" altLang="en-US" sz="1600" b="1"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26" name="正方形/長方形 25"/>
          <p:cNvSpPr/>
          <p:nvPr/>
        </p:nvSpPr>
        <p:spPr>
          <a:xfrm>
            <a:off x="340467" y="3485029"/>
            <a:ext cx="3677246" cy="17226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2021/07/06 </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次世代認証連携検討作業部会 「学認での</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AAL2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について」</a:t>
            </a:r>
            <a:r>
              <a:rPr kumimoji="1" lang="ja-JP" altLang="en-US" sz="600" b="0" i="0" u="none" strike="noStrike" kern="1200" cap="none" spc="0" normalizeH="0" baseline="0" noProof="0" dirty="0">
                <a:ln>
                  <a:noFill/>
                </a:ln>
                <a:solidFill>
                  <a:srgbClr val="000000"/>
                </a:solidFill>
                <a:effectLst/>
                <a:uLnTx/>
                <a:uFillTx/>
                <a:latin typeface="Arial"/>
                <a:ea typeface="Meiryo UI"/>
                <a:cs typeface="+mn-cs"/>
              </a:rPr>
              <a:t>　</a:t>
            </a:r>
          </a:p>
        </p:txBody>
      </p:sp>
      <p:sp>
        <p:nvSpPr>
          <p:cNvPr id="2" name="正方形/長方形 1"/>
          <p:cNvSpPr/>
          <p:nvPr/>
        </p:nvSpPr>
        <p:spPr>
          <a:xfrm>
            <a:off x="331490" y="6278091"/>
            <a:ext cx="9462707" cy="42321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https://openid-foundation-japan.github.io/800-63-3-final/sp800-63-3.html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https://openid-foundation-japan.github.io/800-63-3-final/sp800-63b.ja.html</a:t>
            </a:r>
          </a:p>
        </p:txBody>
      </p:sp>
    </p:spTree>
    <p:extLst>
      <p:ext uri="{BB962C8B-B14F-4D97-AF65-F5344CB8AC3E}">
        <p14:creationId xmlns:p14="http://schemas.microsoft.com/office/powerpoint/2010/main" val="2779282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-NIST SP-800-63</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SP 800-63C</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Federation and Assertions</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正方形/長方形 11"/>
          <p:cNvSpPr/>
          <p:nvPr/>
        </p:nvSpPr>
        <p:spPr>
          <a:xfrm>
            <a:off x="323875" y="3122070"/>
            <a:ext cx="9244343" cy="2646781"/>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3" name="テキスト プレースホルダー 2"/>
          <p:cNvSpPr>
            <a:spLocks noGrp="1"/>
          </p:cNvSpPr>
          <p:nvPr>
            <p:ph type="body" sz="quarter" idx="10"/>
          </p:nvPr>
        </p:nvSpPr>
        <p:spPr>
          <a:xfrm>
            <a:off x="331788" y="692151"/>
            <a:ext cx="9242425" cy="648970"/>
          </a:xfrm>
        </p:spPr>
        <p:txBody>
          <a:bodyPr/>
          <a:lstStyle/>
          <a:p>
            <a:r>
              <a:rPr lang="en-US" altLang="ja-JP" sz="1600" b="1" dirty="0"/>
              <a:t>SP 800-63C</a:t>
            </a:r>
            <a:r>
              <a:rPr lang="en-US" altLang="ja-JP" sz="1600" b="1" baseline="30000" dirty="0"/>
              <a:t>1</a:t>
            </a:r>
            <a:r>
              <a:rPr lang="ja-JP" altLang="en-US" sz="1600" b="1" dirty="0"/>
              <a:t>は、</a:t>
            </a:r>
            <a:r>
              <a:rPr lang="en-US" altLang="ja-JP" sz="1600" b="1" dirty="0"/>
              <a:t>OpenID Connect ID Token </a:t>
            </a:r>
            <a:r>
              <a:rPr lang="ja-JP" altLang="en-US" sz="1600" b="1" dirty="0"/>
              <a:t>や </a:t>
            </a:r>
            <a:r>
              <a:rPr lang="en-US" altLang="ja-JP" sz="1600" b="1" dirty="0"/>
              <a:t>SAML Assertion </a:t>
            </a:r>
            <a:r>
              <a:rPr lang="ja-JP" altLang="en-US" sz="1600" b="1" dirty="0"/>
              <a:t>などの </a:t>
            </a:r>
            <a:r>
              <a:rPr lang="en-US" altLang="ja-JP" sz="1600" b="1" dirty="0"/>
              <a:t>Assertion</a:t>
            </a:r>
            <a:r>
              <a:rPr lang="en-US" altLang="ja-JP" sz="1600" b="1" baseline="30000" dirty="0"/>
              <a:t>*1</a:t>
            </a:r>
            <a:r>
              <a:rPr lang="en-US" altLang="ja-JP" sz="1600" b="1" dirty="0"/>
              <a:t> </a:t>
            </a:r>
            <a:r>
              <a:rPr lang="ja-JP" altLang="en-US" sz="1600" b="1" dirty="0"/>
              <a:t>のフォーマットやデータやり取りの仕方といった認証連携の強度を、連携情報保証レベル（</a:t>
            </a:r>
            <a:r>
              <a:rPr lang="en-US" altLang="ja-JP" sz="1600" b="1" u="sng" dirty="0">
                <a:solidFill>
                  <a:schemeClr val="accent2">
                    <a:lumMod val="75000"/>
                    <a:lumOff val="25000"/>
                  </a:schemeClr>
                </a:solidFill>
              </a:rPr>
              <a:t>Federation Assurance Level</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FAL</a:t>
            </a:r>
            <a:r>
              <a:rPr lang="ja-JP" altLang="en-US" sz="1600" b="1" dirty="0"/>
              <a:t>）として</a:t>
            </a:r>
            <a:r>
              <a:rPr lang="en-US" altLang="ja-JP" sz="1600" b="1" dirty="0"/>
              <a:t>3</a:t>
            </a:r>
            <a:r>
              <a:rPr lang="ja-JP" altLang="en-US" sz="1600" b="1" dirty="0"/>
              <a:t>段階（</a:t>
            </a:r>
            <a:r>
              <a:rPr lang="en-US" altLang="ja-JP" sz="1600" b="1" u="sng" dirty="0">
                <a:solidFill>
                  <a:schemeClr val="accent2">
                    <a:lumMod val="75000"/>
                    <a:lumOff val="25000"/>
                  </a:schemeClr>
                </a:solidFill>
              </a:rPr>
              <a:t>FAL1</a:t>
            </a:r>
            <a:r>
              <a:rPr lang="en-US" altLang="ja-JP" sz="1600" b="1" dirty="0">
                <a:solidFill>
                  <a:schemeClr val="accent2">
                    <a:lumMod val="75000"/>
                    <a:lumOff val="25000"/>
                  </a:schemeClr>
                </a:solidFill>
              </a:rPr>
              <a:t> </a:t>
            </a:r>
            <a:r>
              <a:rPr lang="en-US" altLang="ja-JP" sz="1600" b="1" u="sng" dirty="0">
                <a:solidFill>
                  <a:schemeClr val="accent2">
                    <a:lumMod val="75000"/>
                    <a:lumOff val="25000"/>
                  </a:schemeClr>
                </a:solidFill>
              </a:rPr>
              <a:t>FAL2</a:t>
            </a:r>
            <a:r>
              <a:rPr lang="en-US" altLang="ja-JP" sz="1600" b="1" dirty="0">
                <a:solidFill>
                  <a:schemeClr val="accent2">
                    <a:lumMod val="75000"/>
                    <a:lumOff val="25000"/>
                  </a:schemeClr>
                </a:solidFill>
              </a:rPr>
              <a:t> </a:t>
            </a:r>
            <a:r>
              <a:rPr lang="en-US" altLang="ja-JP" sz="1600" b="1" u="sng" dirty="0">
                <a:solidFill>
                  <a:schemeClr val="accent2">
                    <a:lumMod val="75000"/>
                    <a:lumOff val="25000"/>
                  </a:schemeClr>
                </a:solidFill>
              </a:rPr>
              <a:t>FAL3</a:t>
            </a:r>
            <a:r>
              <a:rPr lang="ja-JP" altLang="en-US" sz="1600" b="1" dirty="0"/>
              <a:t>）の整理で要件を定義しているドキュメントである</a:t>
            </a:r>
            <a:r>
              <a:rPr lang="en-US" altLang="ja-JP" sz="1600" b="1" baseline="30000" dirty="0" smtClean="0"/>
              <a:t>2,3,4,5</a:t>
            </a:r>
            <a:endParaRPr lang="ja-JP" altLang="en-US" b="1" dirty="0"/>
          </a:p>
          <a:p>
            <a:endParaRPr lang="en-US" altLang="ja-JP" b="1" dirty="0"/>
          </a:p>
        </p:txBody>
      </p:sp>
      <p:sp>
        <p:nvSpPr>
          <p:cNvPr id="15" name="正方形/長方形 14"/>
          <p:cNvSpPr/>
          <p:nvPr/>
        </p:nvSpPr>
        <p:spPr>
          <a:xfrm>
            <a:off x="339278" y="1868758"/>
            <a:ext cx="1080000"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FAL1</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6" name="正方形/長方形 15"/>
          <p:cNvSpPr/>
          <p:nvPr/>
        </p:nvSpPr>
        <p:spPr>
          <a:xfrm>
            <a:off x="334066" y="2224967"/>
            <a:ext cx="1080000"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FAL2</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正方形/長方形 16"/>
          <p:cNvSpPr/>
          <p:nvPr/>
        </p:nvSpPr>
        <p:spPr>
          <a:xfrm>
            <a:off x="332584" y="2579846"/>
            <a:ext cx="1080000"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FAL3</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8" name="正方形/長方形 17"/>
          <p:cNvSpPr/>
          <p:nvPr/>
        </p:nvSpPr>
        <p:spPr>
          <a:xfrm>
            <a:off x="1476872" y="1868758"/>
            <a:ext cx="810000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アイデンティティプロバイダが承認された暗号技術を用いて </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Assertion </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に署名する必要がある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9" name="正方形/長方形 18"/>
          <p:cNvSpPr/>
          <p:nvPr/>
        </p:nvSpPr>
        <p:spPr>
          <a:xfrm>
            <a:off x="1476927" y="2231722"/>
            <a:ext cx="810000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署名に加え対象認証機関のみが復号可能な暗号化を行う必要がある。個人情報が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Assertion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に含まれる場合は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FAL2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以上になる</a:t>
            </a:r>
          </a:p>
        </p:txBody>
      </p:sp>
      <p:sp>
        <p:nvSpPr>
          <p:cNvPr id="20" name="正方形/長方形 19"/>
          <p:cNvSpPr/>
          <p:nvPr/>
        </p:nvSpPr>
        <p:spPr>
          <a:xfrm>
            <a:off x="1476926" y="2574903"/>
            <a:ext cx="8100000"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FAL2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に加え、</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Holder-of-Key Assertion</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（ユーザごとの鍵と、アイデンティティプロバイダーが発行した</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Assertion</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を紐づけて認証機関に送り、認証機関はユーザがその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Assertion</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に紐づいた鍵を持っているか（ユーザの正当性）を確認する）を用いる必要がある</a:t>
            </a:r>
          </a:p>
        </p:txBody>
      </p:sp>
      <p:sp>
        <p:nvSpPr>
          <p:cNvPr id="27" name="正方形/長方形 26"/>
          <p:cNvSpPr/>
          <p:nvPr/>
        </p:nvSpPr>
        <p:spPr>
          <a:xfrm>
            <a:off x="339392" y="1599793"/>
            <a:ext cx="924242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FAL</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Federation Assurance Level </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の概要とレベル</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選択フロー</a:t>
            </a:r>
            <a:endPar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
        <p:nvSpPr>
          <p:cNvPr id="29" name="正方形/長方形 28"/>
          <p:cNvSpPr/>
          <p:nvPr/>
        </p:nvSpPr>
        <p:spPr>
          <a:xfrm>
            <a:off x="427916" y="3188003"/>
            <a:ext cx="819509"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Start</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30" name="正方形/長方形 29"/>
          <p:cNvSpPr/>
          <p:nvPr/>
        </p:nvSpPr>
        <p:spPr>
          <a:xfrm>
            <a:off x="1592489" y="3188003"/>
            <a:ext cx="1246970"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認証連携をしているか</a:t>
            </a:r>
          </a:p>
        </p:txBody>
      </p:sp>
      <p:sp>
        <p:nvSpPr>
          <p:cNvPr id="31" name="正方形/長方形 30"/>
          <p:cNvSpPr/>
          <p:nvPr/>
        </p:nvSpPr>
        <p:spPr>
          <a:xfrm>
            <a:off x="426397" y="5419533"/>
            <a:ext cx="819509"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該当なし</a:t>
            </a:r>
          </a:p>
        </p:txBody>
      </p:sp>
      <p:sp>
        <p:nvSpPr>
          <p:cNvPr id="32" name="正方形/長方形 31"/>
          <p:cNvSpPr/>
          <p:nvPr/>
        </p:nvSpPr>
        <p:spPr>
          <a:xfrm>
            <a:off x="3127218" y="3188003"/>
            <a:ext cx="2403316"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デジタルサービスを（組織や対象者に対し）提供することによるリスクは何か</a:t>
            </a:r>
          </a:p>
        </p:txBody>
      </p:sp>
      <p:sp>
        <p:nvSpPr>
          <p:cNvPr id="33" name="正方形/長方形 32"/>
          <p:cNvSpPr/>
          <p:nvPr/>
        </p:nvSpPr>
        <p:spPr>
          <a:xfrm>
            <a:off x="5763460" y="3203001"/>
            <a:ext cx="3723949" cy="101681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11176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不便、苦痛、地位・名声の低下</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	Low</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High</a:t>
            </a:r>
            <a:r>
              <a:rPr kumimoji="1" lang="en-US" altLang="ja-JP" sz="900" b="1" i="0" u="none" strike="noStrike" kern="1200" cap="none" spc="0" normalizeH="0" baseline="30000" noProof="0" dirty="0">
                <a:ln>
                  <a:noFill/>
                </a:ln>
                <a:solidFill>
                  <a:srgbClr val="FFFFFF"/>
                </a:solidFill>
                <a:effectLst/>
                <a:uLnTx/>
                <a:uFillTx/>
                <a:latin typeface="Arial"/>
                <a:ea typeface="Meiryo UI"/>
                <a:cs typeface="+mn-cs"/>
              </a:rPr>
              <a:t>*2</a:t>
            </a:r>
          </a:p>
          <a:p>
            <a:pPr marL="0" marR="0" lvl="0" indent="0" algn="l" defTabSz="746125"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財務上の損失、金融機関に対する責任</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	Low</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High</a:t>
            </a:r>
          </a:p>
          <a:p>
            <a:pPr marL="0" marR="0" lvl="0" indent="0" algn="l" defTabSz="914400" rtl="0" eaLnBrk="1" fontAlgn="auto" latinLnBrk="0" hangingPunct="1">
              <a:lnSpc>
                <a:spcPct val="100000"/>
              </a:lnSpc>
              <a:spcBef>
                <a:spcPts val="0"/>
              </a:spcBef>
              <a:spcAft>
                <a:spcPts val="0"/>
              </a:spcAft>
              <a:buClrTx/>
              <a:buSzTx/>
              <a:buFontTx/>
              <a:buNone/>
              <a:tabLst>
                <a:tab pos="2236788" algn="l"/>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当局のプログラムまたは公共の利益への害</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	Low</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High</a:t>
            </a:r>
          </a:p>
          <a:p>
            <a:pPr marL="0" marR="0" lvl="0" indent="0" algn="l" defTabSz="914400" rtl="0" eaLnBrk="1" fontAlgn="auto" latinLnBrk="0" hangingPunct="1">
              <a:lnSpc>
                <a:spcPct val="100000"/>
              </a:lnSpc>
              <a:spcBef>
                <a:spcPts val="0"/>
              </a:spcBef>
              <a:spcAft>
                <a:spcPts val="0"/>
              </a:spcAft>
              <a:buClrTx/>
              <a:buSzTx/>
              <a:buFontTx/>
              <a:buNone/>
              <a:tabLst>
                <a:tab pos="2236788" algn="l"/>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機密情報の不正な流出</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	Low</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High</a:t>
            </a:r>
          </a:p>
          <a:p>
            <a:pPr marL="0" marR="0" lvl="0" indent="0" algn="l" defTabSz="2236788"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パーソナルセーフティ</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	Low</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High</a:t>
            </a:r>
          </a:p>
          <a:p>
            <a:pPr marL="0" marR="0" lvl="0" indent="0" algn="l" defTabSz="11176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民事または刑事上の違反行為</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	Low</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High</a:t>
            </a:r>
            <a:endParaRPr kumimoji="1" lang="ja-JP" altLang="en-US" sz="900" b="1" i="0" u="none" strike="noStrike" kern="1200" cap="none" spc="0" normalizeH="0" baseline="0" noProof="0" dirty="0">
              <a:ln>
                <a:noFill/>
              </a:ln>
              <a:solidFill>
                <a:srgbClr val="FFFFFF"/>
              </a:solidFill>
              <a:effectLst/>
              <a:uLnTx/>
              <a:uFillTx/>
              <a:latin typeface="Arial"/>
              <a:ea typeface="Meiryo UI"/>
              <a:cs typeface="+mn-cs"/>
            </a:endParaRPr>
          </a:p>
        </p:txBody>
      </p:sp>
      <p:cxnSp>
        <p:nvCxnSpPr>
          <p:cNvPr id="34" name="直線矢印コネクタ 33"/>
          <p:cNvCxnSpPr>
            <a:stCxn id="29" idx="3"/>
            <a:endCxn id="30" idx="1"/>
          </p:cNvCxnSpPr>
          <p:nvPr/>
        </p:nvCxnSpPr>
        <p:spPr>
          <a:xfrm>
            <a:off x="1247425" y="3332003"/>
            <a:ext cx="345064"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カギ線コネクタ 34"/>
          <p:cNvCxnSpPr>
            <a:stCxn id="32" idx="3"/>
            <a:endCxn id="33" idx="1"/>
          </p:cNvCxnSpPr>
          <p:nvPr/>
        </p:nvCxnSpPr>
        <p:spPr>
          <a:xfrm>
            <a:off x="5530534" y="3332003"/>
            <a:ext cx="232926" cy="379403"/>
          </a:xfrm>
          <a:prstGeom prst="bentConnector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6" name="正方形/長方形 35"/>
          <p:cNvSpPr/>
          <p:nvPr/>
        </p:nvSpPr>
        <p:spPr>
          <a:xfrm>
            <a:off x="5763461" y="4326841"/>
            <a:ext cx="2801177"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いずれかに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High </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の評価をしたか</a:t>
            </a:r>
          </a:p>
        </p:txBody>
      </p:sp>
      <p:sp>
        <p:nvSpPr>
          <p:cNvPr id="37" name="正方形/長方形 36"/>
          <p:cNvSpPr/>
          <p:nvPr/>
        </p:nvSpPr>
        <p:spPr>
          <a:xfrm>
            <a:off x="5780710" y="4790605"/>
            <a:ext cx="2778531"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パーソナルセーフティに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 </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の評価をしたか</a:t>
            </a:r>
          </a:p>
        </p:txBody>
      </p:sp>
      <p:sp>
        <p:nvSpPr>
          <p:cNvPr id="38" name="正方形/長方形 37"/>
          <p:cNvSpPr/>
          <p:nvPr/>
        </p:nvSpPr>
        <p:spPr>
          <a:xfrm>
            <a:off x="5786107" y="5236127"/>
            <a:ext cx="2778531"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残りのカテゴリーに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Moderate </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の評価をしたか</a:t>
            </a:r>
          </a:p>
        </p:txBody>
      </p:sp>
      <p:sp>
        <p:nvSpPr>
          <p:cNvPr id="39" name="正方形/長方形 38"/>
          <p:cNvSpPr/>
          <p:nvPr/>
        </p:nvSpPr>
        <p:spPr>
          <a:xfrm>
            <a:off x="801001" y="3784971"/>
            <a:ext cx="4076913" cy="47216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当局のプログラムまたは公共の利益への害、機密情報の不正な流出、</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パーソナルセーフティ、民事または刑事上の違反行為に </a:t>
            </a:r>
            <a:r>
              <a:rPr kumimoji="1" lang="en-US" altLang="ja-JP" sz="900" b="1" i="0" u="none" strike="noStrike" kern="1200" cap="none" spc="0" normalizeH="0" baseline="0" noProof="0" dirty="0">
                <a:ln>
                  <a:noFill/>
                </a:ln>
                <a:solidFill>
                  <a:srgbClr val="FFFFFF"/>
                </a:solidFill>
                <a:effectLst/>
                <a:uLnTx/>
                <a:uFillTx/>
                <a:latin typeface="Arial"/>
                <a:ea typeface="Meiryo UI"/>
                <a:cs typeface="+mn-cs"/>
              </a:rPr>
              <a:t>Low</a:t>
            </a: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 の評価をしたか</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0" name="正方形/長方形 39"/>
          <p:cNvSpPr/>
          <p:nvPr/>
        </p:nvSpPr>
        <p:spPr>
          <a:xfrm>
            <a:off x="801000" y="4997844"/>
            <a:ext cx="2411543"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フロントチャンネルにアサーションプレゼンテーションを使用しているか</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1" name="正方形/長方形 40"/>
          <p:cNvSpPr/>
          <p:nvPr/>
        </p:nvSpPr>
        <p:spPr>
          <a:xfrm>
            <a:off x="2088419" y="5419533"/>
            <a:ext cx="819509"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FAL1</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2" name="正方形/長方形 41"/>
          <p:cNvSpPr/>
          <p:nvPr/>
        </p:nvSpPr>
        <p:spPr>
          <a:xfrm>
            <a:off x="3340687" y="5414829"/>
            <a:ext cx="819509"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FAL2</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43" name="正方形/長方形 42"/>
          <p:cNvSpPr/>
          <p:nvPr/>
        </p:nvSpPr>
        <p:spPr>
          <a:xfrm>
            <a:off x="4587354" y="5419533"/>
            <a:ext cx="819509"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FAL3</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cxnSp>
        <p:nvCxnSpPr>
          <p:cNvPr id="44" name="カギ線コネクタ 43"/>
          <p:cNvCxnSpPr>
            <a:stCxn id="30" idx="2"/>
          </p:cNvCxnSpPr>
          <p:nvPr/>
        </p:nvCxnSpPr>
        <p:spPr>
          <a:xfrm rot="5400000">
            <a:off x="399125" y="3597980"/>
            <a:ext cx="1938826" cy="1694873"/>
          </a:xfrm>
          <a:prstGeom prst="bentConnector3">
            <a:avLst>
              <a:gd name="adj1" fmla="val 7329"/>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カギ線コネクタ 44"/>
          <p:cNvCxnSpPr/>
          <p:nvPr/>
        </p:nvCxnSpPr>
        <p:spPr>
          <a:xfrm rot="16200000" flipH="1">
            <a:off x="3272425" y="2428178"/>
            <a:ext cx="12700" cy="2112902"/>
          </a:xfrm>
          <a:prstGeom prst="bentConnector3">
            <a:avLst>
              <a:gd name="adj1" fmla="val 1052835"/>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 name="カギ線コネクタ 45"/>
          <p:cNvCxnSpPr>
            <a:stCxn id="39" idx="2"/>
            <a:endCxn id="42" idx="0"/>
          </p:cNvCxnSpPr>
          <p:nvPr/>
        </p:nvCxnSpPr>
        <p:spPr>
          <a:xfrm rot="16200000" flipH="1">
            <a:off x="2716101" y="4380488"/>
            <a:ext cx="1157698" cy="910984"/>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7" name="カギ線コネクタ 46"/>
          <p:cNvCxnSpPr/>
          <p:nvPr/>
        </p:nvCxnSpPr>
        <p:spPr>
          <a:xfrm rot="5400000">
            <a:off x="2309889" y="3962642"/>
            <a:ext cx="226455" cy="832685"/>
          </a:xfrm>
          <a:prstGeom prst="bentConnector3">
            <a:avLst>
              <a:gd name="adj1" fmla="val 53809"/>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8" name="カギ線コネクタ 47"/>
          <p:cNvCxnSpPr>
            <a:stCxn id="73" idx="3"/>
            <a:endCxn id="42" idx="0"/>
          </p:cNvCxnSpPr>
          <p:nvPr/>
        </p:nvCxnSpPr>
        <p:spPr>
          <a:xfrm>
            <a:off x="3212544" y="4627586"/>
            <a:ext cx="537898" cy="787243"/>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a:stCxn id="73" idx="2"/>
            <a:endCxn id="40" idx="0"/>
          </p:cNvCxnSpPr>
          <p:nvPr/>
        </p:nvCxnSpPr>
        <p:spPr>
          <a:xfrm flipH="1">
            <a:off x="2006772" y="4771586"/>
            <a:ext cx="1" cy="226258"/>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0" name="カギ線コネクタ 49"/>
          <p:cNvCxnSpPr>
            <a:stCxn id="40" idx="2"/>
            <a:endCxn id="41" idx="0"/>
          </p:cNvCxnSpPr>
          <p:nvPr/>
        </p:nvCxnSpPr>
        <p:spPr>
          <a:xfrm rot="16200000" flipH="1">
            <a:off x="2185629" y="5106987"/>
            <a:ext cx="133689" cy="491402"/>
          </a:xfrm>
          <a:prstGeom prst="bentConnector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1" name="カギ線コネクタ 50"/>
          <p:cNvCxnSpPr>
            <a:stCxn id="38" idx="1"/>
            <a:endCxn id="42" idx="0"/>
          </p:cNvCxnSpPr>
          <p:nvPr/>
        </p:nvCxnSpPr>
        <p:spPr>
          <a:xfrm rot="10800000" flipV="1">
            <a:off x="3750443" y="5380127"/>
            <a:ext cx="2035665" cy="34702"/>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直線矢印コネクタ 51"/>
          <p:cNvCxnSpPr>
            <a:stCxn id="37" idx="2"/>
            <a:endCxn id="38" idx="0"/>
          </p:cNvCxnSpPr>
          <p:nvPr/>
        </p:nvCxnSpPr>
        <p:spPr>
          <a:xfrm>
            <a:off x="7169976" y="5078605"/>
            <a:ext cx="5397" cy="15752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カギ線コネクタ 52"/>
          <p:cNvCxnSpPr>
            <a:stCxn id="36" idx="3"/>
            <a:endCxn id="43" idx="3"/>
          </p:cNvCxnSpPr>
          <p:nvPr/>
        </p:nvCxnSpPr>
        <p:spPr>
          <a:xfrm flipH="1">
            <a:off x="5406863" y="4470841"/>
            <a:ext cx="3157775" cy="1092692"/>
          </a:xfrm>
          <a:prstGeom prst="bentConnector3">
            <a:avLst>
              <a:gd name="adj1" fmla="val -7239"/>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4" name="カギ線コネクタ 53"/>
          <p:cNvCxnSpPr>
            <a:stCxn id="37" idx="3"/>
            <a:endCxn id="43" idx="3"/>
          </p:cNvCxnSpPr>
          <p:nvPr/>
        </p:nvCxnSpPr>
        <p:spPr>
          <a:xfrm flipH="1">
            <a:off x="5406863" y="4934605"/>
            <a:ext cx="3152378" cy="628928"/>
          </a:xfrm>
          <a:prstGeom prst="bentConnector3">
            <a:avLst>
              <a:gd name="adj1" fmla="val -725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カギ線コネクタ 54"/>
          <p:cNvCxnSpPr>
            <a:stCxn id="36" idx="2"/>
            <a:endCxn id="37" idx="0"/>
          </p:cNvCxnSpPr>
          <p:nvPr/>
        </p:nvCxnSpPr>
        <p:spPr>
          <a:xfrm rot="16200000" flipH="1">
            <a:off x="7079131" y="4699760"/>
            <a:ext cx="175764" cy="5926"/>
          </a:xfrm>
          <a:prstGeom prst="bentConnector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6" name="正方形/長方形 55"/>
          <p:cNvSpPr/>
          <p:nvPr/>
        </p:nvSpPr>
        <p:spPr>
          <a:xfrm>
            <a:off x="2600976" y="3470975"/>
            <a:ext cx="921896" cy="126833"/>
          </a:xfrm>
          <a:prstGeom prst="rect">
            <a:avLst/>
          </a:prstGeom>
          <a:solidFill>
            <a:schemeClr val="bg1">
              <a:lumMod val="95000"/>
              <a:alpha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Yes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7" name="正方形/長方形 56"/>
          <p:cNvSpPr/>
          <p:nvPr/>
        </p:nvSpPr>
        <p:spPr>
          <a:xfrm>
            <a:off x="3127218" y="4259131"/>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Yes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8" name="正方形/長方形 57"/>
          <p:cNvSpPr/>
          <p:nvPr/>
        </p:nvSpPr>
        <p:spPr>
          <a:xfrm>
            <a:off x="8611831" y="4308032"/>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Yes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9" name="正方形/長方形 58"/>
          <p:cNvSpPr/>
          <p:nvPr/>
        </p:nvSpPr>
        <p:spPr>
          <a:xfrm>
            <a:off x="8700663" y="4944765"/>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Yes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0" name="正方形/長方形 59"/>
          <p:cNvSpPr/>
          <p:nvPr/>
        </p:nvSpPr>
        <p:spPr>
          <a:xfrm>
            <a:off x="4793961" y="5238805"/>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Yes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1" name="正方形/長方形 60"/>
          <p:cNvSpPr/>
          <p:nvPr/>
        </p:nvSpPr>
        <p:spPr>
          <a:xfrm>
            <a:off x="3153887" y="4689003"/>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Yes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2" name="正方形/長方形 61"/>
          <p:cNvSpPr/>
          <p:nvPr/>
        </p:nvSpPr>
        <p:spPr>
          <a:xfrm>
            <a:off x="3161091" y="5165724"/>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Yes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63" name="カギ線コネクタ 62"/>
          <p:cNvCxnSpPr>
            <a:stCxn id="40" idx="3"/>
            <a:endCxn id="42" idx="0"/>
          </p:cNvCxnSpPr>
          <p:nvPr/>
        </p:nvCxnSpPr>
        <p:spPr>
          <a:xfrm>
            <a:off x="3212543" y="5141844"/>
            <a:ext cx="537899" cy="272985"/>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4" name="カギ線コネクタ 63"/>
          <p:cNvCxnSpPr>
            <a:stCxn id="38" idx="1"/>
            <a:endCxn id="39" idx="3"/>
          </p:cNvCxnSpPr>
          <p:nvPr/>
        </p:nvCxnSpPr>
        <p:spPr>
          <a:xfrm rot="10800000">
            <a:off x="4877915" y="4021051"/>
            <a:ext cx="908193" cy="1359076"/>
          </a:xfrm>
          <a:prstGeom prst="bentConnector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5" name="正方形/長方形 64"/>
          <p:cNvSpPr/>
          <p:nvPr/>
        </p:nvSpPr>
        <p:spPr>
          <a:xfrm>
            <a:off x="1428970" y="3476003"/>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No</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6" name="正方形/長方形 65"/>
          <p:cNvSpPr/>
          <p:nvPr/>
        </p:nvSpPr>
        <p:spPr>
          <a:xfrm>
            <a:off x="1511911" y="4806295"/>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No</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7" name="正方形/長方形 66"/>
          <p:cNvSpPr/>
          <p:nvPr/>
        </p:nvSpPr>
        <p:spPr>
          <a:xfrm>
            <a:off x="1530949" y="5346994"/>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No</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8" name="正方形/長方形 67"/>
          <p:cNvSpPr/>
          <p:nvPr/>
        </p:nvSpPr>
        <p:spPr>
          <a:xfrm>
            <a:off x="2186086" y="4248878"/>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No</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9" name="正方形/長方形 68"/>
          <p:cNvSpPr/>
          <p:nvPr/>
        </p:nvSpPr>
        <p:spPr>
          <a:xfrm>
            <a:off x="6632533" y="4614841"/>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No</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0" name="正方形/長方形 69"/>
          <p:cNvSpPr/>
          <p:nvPr/>
        </p:nvSpPr>
        <p:spPr>
          <a:xfrm>
            <a:off x="4786771" y="4696486"/>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No</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1" name="正方形/長方形 70"/>
          <p:cNvSpPr/>
          <p:nvPr/>
        </p:nvSpPr>
        <p:spPr>
          <a:xfrm>
            <a:off x="6625931" y="5096610"/>
            <a:ext cx="581615" cy="1277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No</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cxnSp>
        <p:nvCxnSpPr>
          <p:cNvPr id="72" name="カギ線コネクタ 71"/>
          <p:cNvCxnSpPr>
            <a:stCxn id="33" idx="2"/>
            <a:endCxn id="36" idx="0"/>
          </p:cNvCxnSpPr>
          <p:nvPr/>
        </p:nvCxnSpPr>
        <p:spPr>
          <a:xfrm rot="5400000">
            <a:off x="7341228" y="4042634"/>
            <a:ext cx="107030" cy="461385"/>
          </a:xfrm>
          <a:prstGeom prst="bentConnector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3" name="正方形/長方形 72"/>
          <p:cNvSpPr/>
          <p:nvPr/>
        </p:nvSpPr>
        <p:spPr>
          <a:xfrm>
            <a:off x="801001" y="4483586"/>
            <a:ext cx="2411543" cy="28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FFFF"/>
                </a:solidFill>
                <a:effectLst/>
                <a:uLnTx/>
                <a:uFillTx/>
                <a:latin typeface="Arial"/>
                <a:ea typeface="Meiryo UI"/>
                <a:cs typeface="+mn-cs"/>
              </a:rPr>
              <a:t>認証連携にパーソナルデータは含まれるか</a:t>
            </a:r>
            <a:endParaRPr kumimoji="1" lang="en-US" altLang="ja-JP" sz="9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2" name="正方形/長方形 1"/>
          <p:cNvSpPr/>
          <p:nvPr/>
        </p:nvSpPr>
        <p:spPr>
          <a:xfrm>
            <a:off x="323875" y="5807649"/>
            <a:ext cx="9244343" cy="26171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アイデンティティプロバイダが認証機関（</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RP</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）に送る認証結果データ</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各選択肢の影響度は</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FIPS199</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「連邦政府の情報および情報システムに対するセキュリティ分類規格」に準拠している。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Low</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：「限定的な悪影響」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Moderate</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：「重大な悪影響」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High</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：「致命的・壊滅的な悪影響」</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 name="正方形/長方形 2"/>
          <p:cNvSpPr/>
          <p:nvPr/>
        </p:nvSpPr>
        <p:spPr>
          <a:xfrm>
            <a:off x="358050" y="6304246"/>
            <a:ext cx="9257941" cy="28652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 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https://nvlpubs.nist.gov/nistpubs/SpecialPublications/NIST.SP.800-63c.pdf</a:t>
            </a:r>
            <a:endParaRPr kumimoji="1" lang="en-US" altLang="ja-JP" sz="800" b="1" i="0" u="none" strike="noStrike" kern="1200" cap="none" spc="0" normalizeH="0" baseline="0" noProof="0" dirty="0">
              <a:ln>
                <a:noFill/>
              </a:ln>
              <a:solidFill>
                <a:srgbClr val="000000"/>
              </a:solidFill>
              <a:effectLst/>
              <a:uLnTx/>
              <a:uFillTx/>
              <a:latin typeface="Meiryo UI"/>
              <a:ea typeface="Meiryo UI"/>
              <a:cs typeface="+mn-cs"/>
            </a:endParaRPr>
          </a:p>
          <a:p>
            <a:pPr marL="26987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https://openid-foundation-japan.github.io/800-63-3-final/sp800-63b.ja.html</a:t>
            </a:r>
          </a:p>
          <a:p>
            <a:pPr marL="26987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https://www.jipdec.or.jp/library/report/20171127.html</a:t>
            </a:r>
          </a:p>
          <a:p>
            <a:pPr marL="26987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https://www.ipa.go.jp/files/000025321.pdf</a:t>
            </a:r>
          </a:p>
          <a:p>
            <a:pPr marL="269875"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https://nvlpubs.nist.gov/nistpubs/FIPS/NIST.FIPS.199.pdf</a:t>
            </a:r>
          </a:p>
        </p:txBody>
      </p:sp>
    </p:spTree>
    <p:extLst>
      <p:ext uri="{BB962C8B-B14F-4D97-AF65-F5344CB8AC3E}">
        <p14:creationId xmlns:p14="http://schemas.microsoft.com/office/powerpoint/2010/main" val="19941381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-NIST SP-800-63</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SP 800-63-4</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3" name="テキスト プレースホルダー 2"/>
          <p:cNvSpPr>
            <a:spLocks noGrp="1"/>
          </p:cNvSpPr>
          <p:nvPr>
            <p:ph type="body" sz="quarter" idx="10"/>
          </p:nvPr>
        </p:nvSpPr>
        <p:spPr>
          <a:xfrm>
            <a:off x="331788" y="692151"/>
            <a:ext cx="9334726" cy="648970"/>
          </a:xfrm>
        </p:spPr>
        <p:txBody>
          <a:bodyPr/>
          <a:lstStyle/>
          <a:p>
            <a:r>
              <a:rPr lang="en-US" altLang="ja-JP" sz="1600" b="1" dirty="0"/>
              <a:t>2022</a:t>
            </a:r>
            <a:r>
              <a:rPr lang="ja-JP" altLang="en-US" sz="1600" b="1" dirty="0"/>
              <a:t>年</a:t>
            </a:r>
            <a:r>
              <a:rPr lang="en-US" altLang="ja-JP" sz="1600" b="1" dirty="0"/>
              <a:t>12</a:t>
            </a:r>
            <a:r>
              <a:rPr lang="ja-JP" altLang="en-US" sz="1600" b="1" dirty="0"/>
              <a:t>月、</a:t>
            </a:r>
            <a:r>
              <a:rPr lang="en-US" altLang="ja-JP" sz="1600" b="1" dirty="0"/>
              <a:t>SP</a:t>
            </a:r>
            <a:r>
              <a:rPr lang="ja-JP" altLang="en-US" sz="1600" b="1" dirty="0"/>
              <a:t> </a:t>
            </a:r>
            <a:r>
              <a:rPr lang="en-US" altLang="ja-JP" sz="1600" b="1" dirty="0"/>
              <a:t>800 63-3 </a:t>
            </a:r>
            <a:r>
              <a:rPr lang="ja-JP" altLang="en-US" sz="1600" b="1" dirty="0"/>
              <a:t>が発表された</a:t>
            </a:r>
            <a:r>
              <a:rPr lang="en-US" altLang="ja-JP" sz="1600" b="1" dirty="0"/>
              <a:t>2017</a:t>
            </a:r>
            <a:r>
              <a:rPr lang="ja-JP" altLang="en-US" sz="1600" b="1" dirty="0"/>
              <a:t>年当時から現在に至るまでのデジタル環境の変化に対応するため、「公平の向上」「利用者の選択の重視」「不正行為や高度な脅威の防止」「アドレスの実装に関する教訓」を目的としたドラフト（</a:t>
            </a:r>
            <a:r>
              <a:rPr lang="en-US" altLang="ja-JP" sz="1600" b="1" u="sng" dirty="0">
                <a:solidFill>
                  <a:schemeClr val="accent2">
                    <a:lumMod val="75000"/>
                    <a:lumOff val="25000"/>
                  </a:schemeClr>
                </a:solidFill>
              </a:rPr>
              <a:t>SP 800-63-4</a:t>
            </a:r>
            <a:r>
              <a:rPr lang="ja-JP" altLang="en-US" sz="1600" b="1" dirty="0"/>
              <a:t>）</a:t>
            </a:r>
            <a:r>
              <a:rPr lang="en-US" altLang="ja-JP" sz="1600" b="1" baseline="30000" dirty="0"/>
              <a:t>1,2,3,4</a:t>
            </a:r>
            <a:r>
              <a:rPr lang="ja-JP" altLang="en-US" sz="1600" b="1" dirty="0"/>
              <a:t>の公開がされている。最終化は</a:t>
            </a:r>
            <a:r>
              <a:rPr lang="en-US" altLang="ja-JP" sz="1600" b="1" dirty="0"/>
              <a:t>2024</a:t>
            </a:r>
            <a:r>
              <a:rPr lang="ja-JP" altLang="en-US" sz="1600" b="1" dirty="0"/>
              <a:t>年春</a:t>
            </a:r>
            <a:r>
              <a:rPr lang="en-US" altLang="ja-JP" sz="1600" b="1" dirty="0"/>
              <a:t>-</a:t>
            </a:r>
            <a:r>
              <a:rPr lang="ja-JP" altLang="en-US" sz="1600" b="1" dirty="0"/>
              <a:t>夏頃を予定しており、「</a:t>
            </a:r>
            <a:r>
              <a:rPr lang="en-US" altLang="ja-JP" sz="1600" b="1" dirty="0"/>
              <a:t>Note to Reviewers</a:t>
            </a:r>
            <a:r>
              <a:rPr lang="ja-JP" altLang="en-US" sz="1600" b="1" dirty="0"/>
              <a:t>」という項目を設け、</a:t>
            </a:r>
            <a:r>
              <a:rPr lang="en-US" altLang="ja-JP" sz="1600" b="1" dirty="0"/>
              <a:t>2023</a:t>
            </a:r>
            <a:r>
              <a:rPr lang="ja-JP" altLang="en-US" sz="1600" b="1" dirty="0"/>
              <a:t>年</a:t>
            </a:r>
            <a:r>
              <a:rPr lang="en-US" altLang="ja-JP" sz="1600" b="1" dirty="0"/>
              <a:t>3</a:t>
            </a:r>
            <a:r>
              <a:rPr lang="ja-JP" altLang="en-US" sz="1600" b="1" dirty="0"/>
              <a:t>月までドラフトへのコメントを募集している</a:t>
            </a:r>
            <a:r>
              <a:rPr lang="en-US" altLang="ja-JP" sz="1600" b="1" baseline="30000" dirty="0"/>
              <a:t>5</a:t>
            </a:r>
            <a:endParaRPr lang="ja-JP" altLang="en-US" sz="1600" b="1" dirty="0"/>
          </a:p>
          <a:p>
            <a:endParaRPr lang="ja-JP" altLang="en-US" b="1" dirty="0"/>
          </a:p>
          <a:p>
            <a:endParaRPr lang="en-US" altLang="ja-JP" b="1" dirty="0"/>
          </a:p>
        </p:txBody>
      </p:sp>
      <p:sp>
        <p:nvSpPr>
          <p:cNvPr id="74" name="正方形/長方形 73"/>
          <p:cNvSpPr/>
          <p:nvPr/>
        </p:nvSpPr>
        <p:spPr>
          <a:xfrm>
            <a:off x="331490" y="1884689"/>
            <a:ext cx="9241200"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NIST</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 </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SP-800-63-4</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　改訂の目的</a:t>
            </a:r>
          </a:p>
        </p:txBody>
      </p:sp>
      <p:sp>
        <p:nvSpPr>
          <p:cNvPr id="75" name="正方形/長方形 74"/>
          <p:cNvSpPr/>
          <p:nvPr/>
        </p:nvSpPr>
        <p:spPr>
          <a:xfrm>
            <a:off x="331490" y="2213120"/>
            <a:ext cx="1738082" cy="792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公平性の向上</a:t>
            </a:r>
          </a:p>
        </p:txBody>
      </p:sp>
      <p:sp>
        <p:nvSpPr>
          <p:cNvPr id="76" name="正方形/長方形 75"/>
          <p:cNvSpPr/>
          <p:nvPr/>
        </p:nvSpPr>
        <p:spPr>
          <a:xfrm>
            <a:off x="330379" y="3088641"/>
            <a:ext cx="1737483" cy="792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利用者の選択の重視</a:t>
            </a:r>
          </a:p>
        </p:txBody>
      </p:sp>
      <p:sp>
        <p:nvSpPr>
          <p:cNvPr id="77" name="正方形/長方形 76"/>
          <p:cNvSpPr/>
          <p:nvPr/>
        </p:nvSpPr>
        <p:spPr>
          <a:xfrm>
            <a:off x="343288" y="3976159"/>
            <a:ext cx="1737483" cy="792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不正行為や</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高度な脅威の抑止</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8" name="正方形/長方形 77"/>
          <p:cNvSpPr/>
          <p:nvPr/>
        </p:nvSpPr>
        <p:spPr>
          <a:xfrm>
            <a:off x="343288" y="4865041"/>
            <a:ext cx="1741200" cy="792000"/>
          </a:xfrm>
          <a:prstGeom prst="rect">
            <a:avLst/>
          </a:prstGeom>
          <a:solidFill>
            <a:schemeClr val="accent2">
              <a:lumMod val="90000"/>
              <a:lumOff val="10000"/>
            </a:schemeClr>
          </a:solidFill>
          <a:ln w="3175">
            <a:solidFill>
              <a:schemeClr val="accent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アドレスの実装に</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関する教訓</a:t>
            </a:r>
          </a:p>
        </p:txBody>
      </p:sp>
      <p:sp>
        <p:nvSpPr>
          <p:cNvPr id="79" name="正方形/長方形 78"/>
          <p:cNvSpPr/>
          <p:nvPr/>
        </p:nvSpPr>
        <p:spPr>
          <a:xfrm>
            <a:off x="2163448" y="2213120"/>
            <a:ext cx="7402714" cy="79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63-3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では組織のリスクマネジメントの視点のみであったが、個人・コミュニティへのリスクマネジメントも求める記載</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デジタルサービスを受ける資格のある人すべてにサービスを提供することの難しさ等「任務遂行のリスク」について記載</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一部の人口に対して不当な扱いとならないか継続的なモニタリングを求める記載</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0" name="正方形/長方形 79"/>
          <p:cNvSpPr/>
          <p:nvPr/>
        </p:nvSpPr>
        <p:spPr>
          <a:xfrm>
            <a:off x="2161738" y="3097839"/>
            <a:ext cx="7402714" cy="79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顔認証技術など生体認証は利用できない人も存在するため（例：農作業に従事し指紋が消えてしまった）、そのような人たちであってもサービスが利用できるように複数の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authenticator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オプションを用意する必要があると記載</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1" name="正方形/長方形 80"/>
          <p:cNvSpPr/>
          <p:nvPr/>
        </p:nvSpPr>
        <p:spPr>
          <a:xfrm>
            <a:off x="2174646" y="3978605"/>
            <a:ext cx="7399865" cy="79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新しい攻撃を考慮したリスクと脅威モデルの更新</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フィッシングに強い認証の新しいオプションの提供、登録プロセスに対する自動的な攻撃を防ぐための要件の導入について記載</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Verifiable Credentials</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 や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Mobile driver’s licenses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などの新しい技術の導入も記載</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2" name="正方形/長方形 81"/>
          <p:cNvSpPr/>
          <p:nvPr/>
        </p:nvSpPr>
        <p:spPr>
          <a:xfrm>
            <a:off x="2176088" y="4874239"/>
            <a:ext cx="7399864" cy="79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2020</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年に行ったフィードバックから得た指摘事項への反映として、「</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FAL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の見直し」「</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Trusted Referees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の詳細」「アイデンティティ属性バリデーションソースの明確化」「住所確認要件の改善」について記載</a:t>
            </a:r>
          </a:p>
        </p:txBody>
      </p:sp>
      <p:sp>
        <p:nvSpPr>
          <p:cNvPr id="16" name="正方形/長方形 15"/>
          <p:cNvSpPr/>
          <p:nvPr/>
        </p:nvSpPr>
        <p:spPr>
          <a:xfrm>
            <a:off x="8023559" y="6496283"/>
            <a:ext cx="1550355"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：概要</a:t>
            </a:r>
          </a:p>
        </p:txBody>
      </p:sp>
      <p:sp>
        <p:nvSpPr>
          <p:cNvPr id="17" name="正方形/長方形 16"/>
          <p:cNvSpPr/>
          <p:nvPr/>
        </p:nvSpPr>
        <p:spPr>
          <a:xfrm>
            <a:off x="8331462" y="6523853"/>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8" name="正方形/長方形 17"/>
          <p:cNvSpPr/>
          <p:nvPr/>
        </p:nvSpPr>
        <p:spPr>
          <a:xfrm>
            <a:off x="9053041" y="6517270"/>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0378" y="5739198"/>
            <a:ext cx="9234073" cy="78465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https://nvlpubs.nist.gov/nistpubs/SpecialPublications/NIST.SP.800-63-4.ipd.pdf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https://nvlpubs.nist.gov/nistpubs/SpecialPublications/NIST.SP.800-63A-4.ipd.pdf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https://nvlpubs.nist.gov/nistpubs/SpecialPublications/NIST.SP.800-63B-4.ipd.pdf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https://nvlpubs.nist.gov/nistpubs/SpecialPublications/NIST.SP.800-63C-4.ipd.pdf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https://www.nist.gov/identity-access-management/roadmap-nist-special-publication-800-63-4-digital-identity-guidelines</a:t>
            </a:r>
          </a:p>
        </p:txBody>
      </p:sp>
    </p:spTree>
    <p:extLst>
      <p:ext uri="{BB962C8B-B14F-4D97-AF65-F5344CB8AC3E}">
        <p14:creationId xmlns:p14="http://schemas.microsoft.com/office/powerpoint/2010/main" val="366068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-NIST SP-800-63</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SP 800-63-4 </a:t>
            </a:r>
            <a:r>
              <a:rPr lang="en-US" altLang="ja-JP" sz="1800" baseline="30000" dirty="0"/>
              <a:t>1</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Note to Reviewers</a:t>
            </a:r>
            <a:r>
              <a:rPr lang="ja-JP" altLang="en-US" sz="1800" dirty="0">
                <a:solidFill>
                  <a:schemeClr val="accent2">
                    <a:lumMod val="90000"/>
                    <a:lumOff val="10000"/>
                  </a:schemeClr>
                </a:solidFill>
              </a:rPr>
              <a:t>」 </a:t>
            </a:r>
            <a:r>
              <a:rPr lang="ja-JP" altLang="en-US" sz="1800" dirty="0" smtClean="0">
                <a:solidFill>
                  <a:schemeClr val="accent2">
                    <a:lumMod val="90000"/>
                    <a:lumOff val="10000"/>
                  </a:schemeClr>
                </a:solidFill>
              </a:rPr>
              <a:t>で募集されたコメント</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7" name="正方形/長方形 16"/>
          <p:cNvSpPr/>
          <p:nvPr/>
        </p:nvSpPr>
        <p:spPr>
          <a:xfrm>
            <a:off x="331788" y="692150"/>
            <a:ext cx="1659410" cy="2304992"/>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本人確認と登録</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Identity Proofing and Enrollment</a:t>
            </a:r>
          </a:p>
        </p:txBody>
      </p:sp>
      <p:sp>
        <p:nvSpPr>
          <p:cNvPr id="18" name="正方形/長方形 17"/>
          <p:cNvSpPr/>
          <p:nvPr/>
        </p:nvSpPr>
        <p:spPr>
          <a:xfrm>
            <a:off x="331315" y="3092938"/>
            <a:ext cx="1659817" cy="106073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リスクマネジメント</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Risk</a:t>
            </a: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Management</a:t>
            </a:r>
          </a:p>
        </p:txBody>
      </p:sp>
      <p:sp>
        <p:nvSpPr>
          <p:cNvPr id="19" name="正方形/長方形 18"/>
          <p:cNvSpPr/>
          <p:nvPr/>
        </p:nvSpPr>
        <p:spPr>
          <a:xfrm>
            <a:off x="334446" y="4249472"/>
            <a:ext cx="1659817" cy="139368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認証とライフサイクル管理</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Authentication and Lifecycle Management</a:t>
            </a:r>
          </a:p>
        </p:txBody>
      </p:sp>
      <p:sp>
        <p:nvSpPr>
          <p:cNvPr id="20" name="正方形/長方形 19"/>
          <p:cNvSpPr/>
          <p:nvPr/>
        </p:nvSpPr>
        <p:spPr>
          <a:xfrm>
            <a:off x="2098171" y="3092938"/>
            <a:ext cx="7473209" cy="1060738"/>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デジタルアイデンティティのリスクを企業のリスクマネジメントと統合するためには、どういったガイダンスや指針を追加提供するべきか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 b="0" i="0" u="none" strike="noStrike" kern="1200" cap="none" spc="0" normalizeH="0" baseline="0" noProof="0" dirty="0">
                <a:ln>
                  <a:noFill/>
                </a:ln>
                <a:solidFill>
                  <a:srgbClr val="000000"/>
                </a:solidFill>
                <a:effectLst/>
                <a:uLnTx/>
                <a:uFillTx/>
                <a:latin typeface="Meiryo UI"/>
                <a:ea typeface="Meiryo UI"/>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保証レベルの選択プロセスおよびデジタルアイデンティティリスクマネジメントモデルに、公平性・プライバシー・ユーザビリティの観点はどのように統合することができるのか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 b="0" i="0" u="none" strike="noStrike" kern="1200" cap="none" spc="0" normalizeH="0" baseline="0" noProof="0" dirty="0">
                <a:ln>
                  <a:noFill/>
                </a:ln>
                <a:solidFill>
                  <a:srgbClr val="000000"/>
                </a:solidFill>
                <a:effectLst/>
                <a:uLnTx/>
                <a:uFillTx/>
                <a:latin typeface="Meiryo UI"/>
                <a:ea typeface="Meiryo UI"/>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リスク分析および不正行為軽減技術は、それぞれのアイデンティティ保証レベルの選択にどのように統合されうるのか。また、全体的なアイデンティティリスクを軽減する能力について、どのように認定し定量化できるのか</a:t>
            </a:r>
          </a:p>
        </p:txBody>
      </p:sp>
      <p:sp>
        <p:nvSpPr>
          <p:cNvPr id="21" name="正方形/長方形 20"/>
          <p:cNvSpPr/>
          <p:nvPr/>
        </p:nvSpPr>
        <p:spPr>
          <a:xfrm>
            <a:off x="2098469" y="692150"/>
            <a:ext cx="7473209" cy="2304993"/>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顔認証を必要としない無人の完全リモートのアイデンティティ証明ワークフローの追加する際に、それはどのような技術・方法によって実現されるのか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00" b="0" i="0" u="none" strike="noStrike" kern="1200" cap="none" spc="0" normalizeH="0" baseline="0" noProof="0" dirty="0">
                <a:ln>
                  <a:noFill/>
                </a:ln>
                <a:solidFill>
                  <a:srgbClr val="000000"/>
                </a:solidFill>
                <a:effectLst/>
                <a:uLnTx/>
                <a:uFillTx/>
                <a:latin typeface="Arial"/>
                <a:ea typeface="Meiryo UI"/>
                <a:cs typeface="+mn-cs"/>
              </a:rPr>
              <a:t>　</a:t>
            </a:r>
            <a:endParaRPr kumimoji="1" lang="en-US" altLang="ja-JP" sz="3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デジタルエビデンス（例：モバイルドライバーライセンス、</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Verifiable Credentials</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）をさまざまなアイデンティティ証明に統合する方法にはどのようなものがあるのか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00" b="0" i="0" u="none" strike="noStrike" kern="1200" cap="none" spc="0" normalizeH="0" baseline="0" noProof="0" dirty="0">
                <a:ln>
                  <a:noFill/>
                </a:ln>
                <a:solidFill>
                  <a:srgbClr val="000000"/>
                </a:solidFill>
                <a:effectLst/>
                <a:uLnTx/>
                <a:uFillTx/>
                <a:latin typeface="Arial"/>
                <a:ea typeface="Meiryo UI"/>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CSP </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が不正検出、対応、および通知能力を確立し維持するための一連の要件を指定することの影響、利点、およびリスクは何か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00" b="0" i="0" u="none" strike="noStrike" kern="1200" cap="none" spc="0" normalizeH="0" baseline="0" noProof="0" dirty="0">
                <a:ln>
                  <a:noFill/>
                </a:ln>
                <a:solidFill>
                  <a:srgbClr val="000000"/>
                </a:solidFill>
                <a:effectLst/>
                <a:uLnTx/>
                <a:uFillTx/>
                <a:latin typeface="Arial"/>
                <a:ea typeface="Meiryo UI"/>
                <a:cs typeface="+mn-cs"/>
              </a:rPr>
              <a:t>　　</a:t>
            </a:r>
          </a:p>
          <a:p>
            <a:pPr marL="444500" marR="0" lvl="1" indent="-17462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基本的な規範的要件として組み込むべき既存の不正チェック（死亡日など）または不正防止技術（デバイスの指紋採取など）はあるか。あるとすれば、それらはどの程度の保証レベルで適用可能か？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441325"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不正分析やリスクスコアリングのような新しい手法は、今後どのように研究・標準化され、ガイダンスに統合され得るのか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441325"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これらの手法に付随して、プライバシーや公平性についてどのような配慮が必要か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269875"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300" b="0" i="0" u="none" strike="noStrike" kern="1200" cap="none" spc="0" normalizeH="0" baseline="0" noProof="0" dirty="0">
                <a:ln>
                  <a:noFill/>
                </a:ln>
                <a:solidFill>
                  <a:srgbClr val="000000"/>
                </a:solidFill>
                <a:effectLst/>
                <a:uLnTx/>
                <a:uFillTx/>
                <a:latin typeface="Arial"/>
                <a:ea typeface="Meiryo UI"/>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生体検知（</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Liveness detection</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）と入力データ攻撃検知（</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Presentation Attack Detection</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）のための現在のテストプログラムは、実装と技術の性能を評価するのに十分か否か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00" b="0" i="0" u="none" strike="noStrike" kern="1200" cap="none" spc="0" normalizeH="0" baseline="0" noProof="0" dirty="0">
                <a:ln>
                  <a:noFill/>
                </a:ln>
                <a:solidFill>
                  <a:srgbClr val="000000"/>
                </a:solidFill>
                <a:effectLst/>
                <a:uLnTx/>
                <a:uFillTx/>
                <a:latin typeface="Arial"/>
                <a:ea typeface="Meiryo UI"/>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アイデンティティ検証のために提案された生体認証技術要件は、生体認証技術の実装にどのような影響を及ぼすのか</a:t>
            </a:r>
          </a:p>
        </p:txBody>
      </p:sp>
      <p:sp>
        <p:nvSpPr>
          <p:cNvPr id="22" name="正方形/長方形 21"/>
          <p:cNvSpPr/>
          <p:nvPr/>
        </p:nvSpPr>
        <p:spPr>
          <a:xfrm>
            <a:off x="2098171" y="4249471"/>
            <a:ext cx="7473209" cy="1393683"/>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FIDO</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パスキー、</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 Verifiable Credentials</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モバイルドライバーライセンスなどの新しい認証モデルや技術は、ガイドラインで十分に取り上げられ、適切な対応がなされているのか。また関連するセキュリティ、プライバシー、ユーザビリティの潜在的な利点とリスクは何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AAL2</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および</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AAL3</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認証のガイドラインに定義されているフィッシング対策は明確かつ十分か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セッション管理のしきい値と再認証の要件は、エージェントや組織でどのように実装されているか。</a:t>
            </a:r>
            <a:r>
              <a:rPr kumimoji="1" lang="en-US" altLang="ja-JP" sz="1100" b="0" i="0" u="none" strike="noStrike" kern="1200" cap="none" spc="0" normalizeH="0" baseline="0" noProof="0" dirty="0">
                <a:ln>
                  <a:noFill/>
                </a:ln>
                <a:solidFill>
                  <a:srgbClr val="000000"/>
                </a:solidFill>
                <a:effectLst/>
                <a:uLnTx/>
                <a:uFillTx/>
                <a:latin typeface="Meiryo UI"/>
                <a:ea typeface="Meiryo UI"/>
                <a:cs typeface="+mn-cs"/>
              </a:rPr>
              <a:t>NIST</a:t>
            </a: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は、アプリケーション、ユーザ、ミッションのニーズに基づいて閾値を提供もしくはセッションの長さをエージェントに委ねたりする必要があるか</a:t>
            </a:r>
            <a:endParaRPr kumimoji="1" lang="en-US" altLang="ja-JP" sz="11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 b="0" i="0" u="none" strike="noStrike" kern="1200" cap="none" spc="0" normalizeH="0" baseline="0" noProof="0" dirty="0">
                <a:ln>
                  <a:noFill/>
                </a:ln>
                <a:solidFill>
                  <a:srgbClr val="000000"/>
                </a:solidFill>
                <a:effectLst/>
                <a:uLnTx/>
                <a:uFillTx/>
                <a:latin typeface="Meiryo UI"/>
                <a:ea typeface="Meiryo UI"/>
                <a:cs typeface="+mn-cs"/>
              </a:rPr>
              <a:t>　</a:t>
            </a:r>
            <a:endParaRPr kumimoji="1" lang="en-US" altLang="ja-JP" sz="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Meiryo UI"/>
                <a:ea typeface="Meiryo UI"/>
                <a:cs typeface="+mn-cs"/>
              </a:rPr>
              <a:t>本編で提案された生体認証技術の性能要件は、生体認証技術の実世界での実装にどのような影響を与えるか</a:t>
            </a:r>
            <a:r>
              <a:rPr kumimoji="1" lang="en-US" altLang="ja-JP" sz="200" b="0" i="0" u="none" strike="noStrike" kern="1200" cap="none" spc="0" normalizeH="0" baseline="0" noProof="0" dirty="0">
                <a:ln>
                  <a:noFill/>
                </a:ln>
                <a:solidFill>
                  <a:srgbClr val="000000"/>
                </a:solidFill>
                <a:effectLst/>
                <a:uLnTx/>
                <a:uFillTx/>
                <a:latin typeface="Meiryo UI"/>
                <a:ea typeface="Meiryo UI"/>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 b="0" i="0" u="none" strike="noStrike" kern="1200" cap="none" spc="0" normalizeH="0" baseline="0" noProof="0" dirty="0">
                <a:ln>
                  <a:noFill/>
                </a:ln>
                <a:solidFill>
                  <a:srgbClr val="000000"/>
                </a:solidFill>
                <a:effectLst/>
                <a:uLnTx/>
                <a:uFillTx/>
                <a:latin typeface="Meiryo UI"/>
                <a:ea typeface="Meiryo UI"/>
                <a:cs typeface="+mn-cs"/>
              </a:rPr>
              <a:t> </a:t>
            </a:r>
          </a:p>
        </p:txBody>
      </p:sp>
      <p:sp>
        <p:nvSpPr>
          <p:cNvPr id="23" name="正方形/長方形 22"/>
          <p:cNvSpPr/>
          <p:nvPr/>
        </p:nvSpPr>
        <p:spPr>
          <a:xfrm>
            <a:off x="331491" y="5738949"/>
            <a:ext cx="1659410" cy="75075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本人確認と登録</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srgbClr val="FFFFFF"/>
                </a:solidFill>
                <a:effectLst/>
                <a:uLnTx/>
                <a:uFillTx/>
                <a:latin typeface="Meiryo UI"/>
                <a:ea typeface="Meiryo UI"/>
                <a:cs typeface="+mn-cs"/>
              </a:rPr>
              <a:t>　</a:t>
            </a:r>
            <a:endParaRPr kumimoji="1" lang="en-US" altLang="ja-JP" sz="5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Federation and Assertions</a:t>
            </a:r>
          </a:p>
        </p:txBody>
      </p:sp>
      <p:sp>
        <p:nvSpPr>
          <p:cNvPr id="24" name="正方形/長方形 23"/>
          <p:cNvSpPr/>
          <p:nvPr/>
        </p:nvSpPr>
        <p:spPr>
          <a:xfrm>
            <a:off x="2098172" y="5738949"/>
            <a:ext cx="7473209" cy="750751"/>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ガイドラインでこれまで議論されていなかったアイデンティティおよびプロビジョニング </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API </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の使用を考慮するために、どのような追加のプライバシー考慮事項（例：同意の取り消し、使用の制限）が必要になるか</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 b="0" i="0" u="none" strike="noStrike" kern="1200" cap="none" spc="0" normalizeH="0" baseline="0" noProof="0" dirty="0">
                <a:ln>
                  <a:noFill/>
                </a:ln>
                <a:solidFill>
                  <a:srgbClr val="000000"/>
                </a:solidFill>
                <a:effectLst/>
                <a:uLnTx/>
                <a:uFillTx/>
                <a:latin typeface="Arial"/>
                <a:ea typeface="Meiryo UI"/>
                <a:cs typeface="+mn-cs"/>
              </a:rPr>
              <a:t>　</a:t>
            </a:r>
            <a:endParaRPr kumimoji="1" lang="en-US" altLang="ja-JP" sz="2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FAL3</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の実用的な実装を可能にするために、更新されたテキストと「バインドされたオーセンティケータ」の導入の記載は明確か。また更新されたガイダンスに基づき、どのような複雑さや課題が予想されるか</a:t>
            </a:r>
          </a:p>
        </p:txBody>
      </p:sp>
      <p:sp>
        <p:nvSpPr>
          <p:cNvPr id="14" name="正方形/長方形 13"/>
          <p:cNvSpPr/>
          <p:nvPr/>
        </p:nvSpPr>
        <p:spPr>
          <a:xfrm>
            <a:off x="8023559" y="6496283"/>
            <a:ext cx="1550355"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：概要</a:t>
            </a:r>
          </a:p>
        </p:txBody>
      </p:sp>
      <p:sp>
        <p:nvSpPr>
          <p:cNvPr id="15" name="正方形/長方形 14"/>
          <p:cNvSpPr/>
          <p:nvPr/>
        </p:nvSpPr>
        <p:spPr>
          <a:xfrm>
            <a:off x="8331462" y="6523853"/>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6" name="正方形/長方形 15"/>
          <p:cNvSpPr/>
          <p:nvPr/>
        </p:nvSpPr>
        <p:spPr>
          <a:xfrm>
            <a:off x="9053041" y="6517270"/>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4555" y="6490786"/>
            <a:ext cx="9240065" cy="21102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https://nvlpubs.nist.gov/nistpubs/SpecialPublications/NIST.SP.800-63-4.ipd.pdf</a:t>
            </a:r>
          </a:p>
        </p:txBody>
      </p:sp>
    </p:spTree>
    <p:extLst>
      <p:ext uri="{BB962C8B-B14F-4D97-AF65-F5344CB8AC3E}">
        <p14:creationId xmlns:p14="http://schemas.microsoft.com/office/powerpoint/2010/main" val="4101325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-Pan-Canadian Trust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PCTF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Pan-Canadian Trust Framework</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PCTF</a:t>
            </a:r>
            <a:r>
              <a:rPr lang="ja-JP" altLang="en-US" sz="1800" dirty="0">
                <a:solidFill>
                  <a:schemeClr val="accent2">
                    <a:lumMod val="90000"/>
                    <a:lumOff val="10000"/>
                  </a:schemeClr>
                </a:solidFill>
              </a:rPr>
              <a:t>）</a:t>
            </a:r>
            <a:r>
              <a:rPr lang="ja-JP" altLang="en-US" sz="1800" b="1" spc="0" dirty="0">
                <a:solidFill>
                  <a:schemeClr val="accent2">
                    <a:lumMod val="90000"/>
                    <a:lumOff val="10000"/>
                  </a:schemeClr>
                </a:solidFill>
              </a:rPr>
              <a:t>の概要</a:t>
            </a: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4" name="テキスト プレースホルダー 2"/>
          <p:cNvSpPr>
            <a:spLocks noGrp="1"/>
          </p:cNvSpPr>
          <p:nvPr>
            <p:ph type="body" sz="quarter" idx="10"/>
          </p:nvPr>
        </p:nvSpPr>
        <p:spPr>
          <a:xfrm>
            <a:off x="331788" y="692151"/>
            <a:ext cx="9242425" cy="648970"/>
          </a:xfrm>
        </p:spPr>
        <p:txBody>
          <a:bodyPr/>
          <a:lstStyle/>
          <a:p>
            <a:pPr marL="285750" lvl="0" indent="-285750" defTabSz="609559">
              <a:buFont typeface="Arial" panose="020B0604020202020204" pitchFamily="34" charset="0"/>
              <a:buChar char="•"/>
              <a:defRPr/>
            </a:pPr>
            <a:r>
              <a:rPr lang="en-US" altLang="ja-JP" sz="1600" b="1" dirty="0">
                <a:solidFill>
                  <a:srgbClr val="000000">
                    <a:lumMod val="85000"/>
                    <a:lumOff val="15000"/>
                  </a:srgbClr>
                </a:solidFill>
              </a:rPr>
              <a:t>2020</a:t>
            </a:r>
            <a:r>
              <a:rPr lang="ja-JP" altLang="en-US" sz="1600" b="1" dirty="0">
                <a:solidFill>
                  <a:srgbClr val="000000">
                    <a:lumMod val="85000"/>
                    <a:lumOff val="15000"/>
                  </a:srgbClr>
                </a:solidFill>
              </a:rPr>
              <a:t>年</a:t>
            </a:r>
            <a:r>
              <a:rPr lang="en-US" altLang="ja-JP" sz="1600" b="1" dirty="0">
                <a:solidFill>
                  <a:srgbClr val="000000">
                    <a:lumMod val="85000"/>
                    <a:lumOff val="15000"/>
                  </a:srgbClr>
                </a:solidFill>
              </a:rPr>
              <a:t>11</a:t>
            </a:r>
            <a:r>
              <a:rPr lang="ja-JP" altLang="en-US" sz="1600" b="1" dirty="0">
                <a:solidFill>
                  <a:srgbClr val="000000">
                    <a:lumMod val="85000"/>
                    <a:lumOff val="15000"/>
                  </a:srgbClr>
                </a:solidFill>
              </a:rPr>
              <a:t>月、</a:t>
            </a:r>
            <a:r>
              <a:rPr lang="en-US" altLang="ja-JP" sz="1600" b="1" dirty="0">
                <a:solidFill>
                  <a:srgbClr val="000000">
                    <a:lumMod val="85000"/>
                    <a:lumOff val="15000"/>
                  </a:srgbClr>
                </a:solidFill>
              </a:rPr>
              <a:t>DIACC</a:t>
            </a:r>
            <a:r>
              <a:rPr lang="ja-JP" altLang="en-US" sz="1600" b="1" dirty="0">
                <a:solidFill>
                  <a:srgbClr val="000000">
                    <a:lumMod val="85000"/>
                    <a:lumOff val="15000"/>
                  </a:srgbClr>
                </a:solidFill>
              </a:rPr>
              <a:t>（カナダデジタル識別認証評議会）</a:t>
            </a:r>
            <a:r>
              <a:rPr lang="en-US" altLang="ja-JP" sz="1600" b="1" baseline="30000" dirty="0">
                <a:solidFill>
                  <a:srgbClr val="000000">
                    <a:lumMod val="85000"/>
                    <a:lumOff val="15000"/>
                  </a:srgbClr>
                </a:solidFill>
              </a:rPr>
              <a:t>*1</a:t>
            </a:r>
            <a:r>
              <a:rPr lang="ja-JP" altLang="en-US" sz="1600" b="1" dirty="0">
                <a:solidFill>
                  <a:srgbClr val="000000">
                    <a:lumMod val="85000"/>
                    <a:lumOff val="15000"/>
                  </a:srgbClr>
                </a:solidFill>
              </a:rPr>
              <a:t>は、カナダの官民組織がデジタルアイデンティティを安全に活用するためのガバナンスモデルとして </a:t>
            </a:r>
            <a:r>
              <a:rPr lang="en-US" altLang="ja-JP" sz="1600" b="1" u="sng" dirty="0">
                <a:solidFill>
                  <a:schemeClr val="accent2">
                    <a:lumMod val="75000"/>
                    <a:lumOff val="25000"/>
                  </a:schemeClr>
                </a:solidFill>
              </a:rPr>
              <a:t>PCTF</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Pan-Canadian Trust Framework</a:t>
            </a:r>
            <a:r>
              <a:rPr lang="ja-JP" altLang="en-US" sz="1600" b="1" u="sng" dirty="0">
                <a:solidFill>
                  <a:schemeClr val="accent2">
                    <a:lumMod val="75000"/>
                    <a:lumOff val="25000"/>
                  </a:schemeClr>
                </a:solidFill>
              </a:rPr>
              <a:t>）</a:t>
            </a:r>
            <a:r>
              <a:rPr lang="en-US" altLang="ja-JP" sz="1600" b="1" u="sng" dirty="0">
                <a:solidFill>
                  <a:schemeClr val="accent2">
                    <a:lumMod val="75000"/>
                    <a:lumOff val="25000"/>
                  </a:schemeClr>
                </a:solidFill>
              </a:rPr>
              <a:t>1.0 alpha</a:t>
            </a:r>
            <a:r>
              <a:rPr lang="en-US" altLang="ja-JP" sz="1600" b="1" baseline="30000" dirty="0"/>
              <a:t>1</a:t>
            </a:r>
            <a:r>
              <a:rPr lang="ja-JP" altLang="en-US" sz="1600" b="1" dirty="0">
                <a:solidFill>
                  <a:srgbClr val="000000">
                    <a:lumMod val="85000"/>
                    <a:lumOff val="15000"/>
                  </a:srgbClr>
                </a:solidFill>
              </a:rPr>
              <a:t>を発表した</a:t>
            </a:r>
            <a:endParaRPr lang="en-US" altLang="ja-JP" sz="1600" b="1" dirty="0">
              <a:solidFill>
                <a:srgbClr val="000000">
                  <a:lumMod val="85000"/>
                  <a:lumOff val="15000"/>
                </a:srgbClr>
              </a:solidFill>
            </a:endParaRPr>
          </a:p>
          <a:p>
            <a:pPr marL="285750" lvl="0" indent="-285750" defTabSz="609559">
              <a:buFont typeface="Arial" panose="020B0604020202020204" pitchFamily="34" charset="0"/>
              <a:buChar char="•"/>
              <a:defRPr/>
            </a:pPr>
            <a:r>
              <a:rPr lang="en-US" altLang="ja-JP" sz="1600" b="1" dirty="0">
                <a:solidFill>
                  <a:srgbClr val="000000">
                    <a:lumMod val="85000"/>
                    <a:lumOff val="15000"/>
                  </a:srgbClr>
                </a:solidFill>
              </a:rPr>
              <a:t>PCTF</a:t>
            </a:r>
            <a:r>
              <a:rPr lang="ja-JP" altLang="en-US" sz="1600" b="1" dirty="0">
                <a:solidFill>
                  <a:srgbClr val="000000">
                    <a:lumMod val="85000"/>
                    <a:lumOff val="15000"/>
                  </a:srgbClr>
                </a:solidFill>
              </a:rPr>
              <a:t>は、カナダのデジタルアイデンティティ管理における原則や基準、デジタル</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の作成、管理、提供に係る一連のプロセスなどを定義しており、デジタル</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に関係する公共・民間のステークホルダー、研究者などに参照されることを目的としている</a:t>
            </a:r>
            <a:endParaRPr lang="en-US" altLang="ja-JP" sz="1600" b="1" dirty="0">
              <a:solidFill>
                <a:srgbClr val="000000">
                  <a:lumMod val="85000"/>
                  <a:lumOff val="15000"/>
                </a:srgbClr>
              </a:solidFill>
            </a:endParaRPr>
          </a:p>
          <a:p>
            <a:pPr marL="285750" indent="-285750" defTabSz="609559">
              <a:buFont typeface="Arial" panose="020B0604020202020204" pitchFamily="34" charset="0"/>
              <a:buChar char="•"/>
              <a:defRPr/>
            </a:pPr>
            <a:r>
              <a:rPr lang="ja-JP" altLang="en-US" sz="1600" b="1" dirty="0">
                <a:solidFill>
                  <a:srgbClr val="000000"/>
                </a:solidFill>
              </a:rPr>
              <a:t>デジタルアイデンティティサービスが</a:t>
            </a:r>
            <a:r>
              <a:rPr lang="en-US" altLang="ja-JP" sz="1600" b="1" dirty="0">
                <a:solidFill>
                  <a:srgbClr val="000000"/>
                </a:solidFill>
              </a:rPr>
              <a:t>PCTF</a:t>
            </a:r>
            <a:r>
              <a:rPr lang="ja-JP" altLang="en-US" sz="1600" b="1" dirty="0">
                <a:solidFill>
                  <a:srgbClr val="000000"/>
                </a:solidFill>
              </a:rPr>
              <a:t>の基準に準拠しているかを判断する認証プログラムとして「</a:t>
            </a:r>
            <a:r>
              <a:rPr lang="en-US" altLang="ja-JP" sz="1600" b="1" u="sng" dirty="0">
                <a:solidFill>
                  <a:schemeClr val="accent2">
                    <a:lumMod val="75000"/>
                    <a:lumOff val="25000"/>
                  </a:schemeClr>
                </a:solidFill>
              </a:rPr>
              <a:t>Voilà Verified Trustmark Program</a:t>
            </a:r>
            <a:r>
              <a:rPr lang="ja-JP" altLang="en-US" sz="1600" b="1" dirty="0">
                <a:solidFill>
                  <a:srgbClr val="000000"/>
                </a:solidFill>
              </a:rPr>
              <a:t>」</a:t>
            </a:r>
            <a:r>
              <a:rPr lang="en-US" altLang="ja-JP" sz="1600" b="1" baseline="30000" dirty="0">
                <a:solidFill>
                  <a:srgbClr val="000000"/>
                </a:solidFill>
              </a:rPr>
              <a:t>2</a:t>
            </a:r>
            <a:r>
              <a:rPr lang="ja-JP" altLang="en-US" sz="1600" b="1" dirty="0">
                <a:solidFill>
                  <a:srgbClr val="000000"/>
                </a:solidFill>
              </a:rPr>
              <a:t>を定めている</a:t>
            </a:r>
            <a:endParaRPr lang="en-US" altLang="ja-JP" sz="1600" b="1" dirty="0">
              <a:solidFill>
                <a:srgbClr val="000000">
                  <a:lumMod val="85000"/>
                  <a:lumOff val="15000"/>
                </a:srgbClr>
              </a:solidFill>
            </a:endParaRPr>
          </a:p>
          <a:p>
            <a:endParaRPr kumimoji="1" lang="ja-JP" altLang="en-US" dirty="0"/>
          </a:p>
        </p:txBody>
      </p:sp>
      <p:sp>
        <p:nvSpPr>
          <p:cNvPr id="15" name="正方形/長方形 14"/>
          <p:cNvSpPr/>
          <p:nvPr/>
        </p:nvSpPr>
        <p:spPr>
          <a:xfrm>
            <a:off x="1611160" y="3266731"/>
            <a:ext cx="2592000"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Assurance Maturity</a:t>
            </a: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Model</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6" name="正方形/長方形 15"/>
          <p:cNvSpPr/>
          <p:nvPr/>
        </p:nvSpPr>
        <p:spPr>
          <a:xfrm>
            <a:off x="1611157" y="3526298"/>
            <a:ext cx="2592000"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用語集</a:t>
            </a:r>
          </a:p>
        </p:txBody>
      </p:sp>
      <p:sp>
        <p:nvSpPr>
          <p:cNvPr id="26" name="正方形/長方形 25"/>
          <p:cNvSpPr/>
          <p:nvPr/>
        </p:nvSpPr>
        <p:spPr>
          <a:xfrm>
            <a:off x="1611160" y="3802743"/>
            <a:ext cx="2592000"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Model</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27" name="正方形/長方形 26"/>
          <p:cNvSpPr/>
          <p:nvPr/>
        </p:nvSpPr>
        <p:spPr>
          <a:xfrm>
            <a:off x="1985778" y="4074443"/>
            <a:ext cx="2217379"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認証</a:t>
            </a:r>
          </a:p>
        </p:txBody>
      </p:sp>
      <p:sp>
        <p:nvSpPr>
          <p:cNvPr id="28" name="正方形/長方形 27"/>
          <p:cNvSpPr/>
          <p:nvPr/>
        </p:nvSpPr>
        <p:spPr>
          <a:xfrm>
            <a:off x="1985780" y="4371891"/>
            <a:ext cx="2217379"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クレデンシャル</a:t>
            </a:r>
          </a:p>
        </p:txBody>
      </p:sp>
      <p:sp>
        <p:nvSpPr>
          <p:cNvPr id="29" name="正方形/長方形 28"/>
          <p:cNvSpPr/>
          <p:nvPr/>
        </p:nvSpPr>
        <p:spPr>
          <a:xfrm>
            <a:off x="1985780" y="4650001"/>
            <a:ext cx="2217379"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デジタルウォレット</a:t>
            </a:r>
          </a:p>
        </p:txBody>
      </p:sp>
      <p:sp>
        <p:nvSpPr>
          <p:cNvPr id="30" name="正方形/長方形 29"/>
          <p:cNvSpPr/>
          <p:nvPr/>
        </p:nvSpPr>
        <p:spPr>
          <a:xfrm>
            <a:off x="1985780" y="4954397"/>
            <a:ext cx="2217379"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インフラストラクチャー</a:t>
            </a:r>
          </a:p>
        </p:txBody>
      </p:sp>
      <p:sp>
        <p:nvSpPr>
          <p:cNvPr id="31" name="正方形/長方形 30"/>
          <p:cNvSpPr/>
          <p:nvPr/>
        </p:nvSpPr>
        <p:spPr>
          <a:xfrm>
            <a:off x="1978362" y="5251044"/>
            <a:ext cx="2217379"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通知と同意</a:t>
            </a:r>
          </a:p>
        </p:txBody>
      </p:sp>
      <p:sp>
        <p:nvSpPr>
          <p:cNvPr id="32" name="正方形/長方形 31"/>
          <p:cNvSpPr/>
          <p:nvPr/>
        </p:nvSpPr>
        <p:spPr>
          <a:xfrm>
            <a:off x="1985494" y="5558910"/>
            <a:ext cx="2217379"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検証済み組織</a:t>
            </a:r>
          </a:p>
        </p:txBody>
      </p:sp>
      <p:sp>
        <p:nvSpPr>
          <p:cNvPr id="33" name="テキスト ボックス 32"/>
          <p:cNvSpPr txBox="1"/>
          <p:nvPr/>
        </p:nvSpPr>
        <p:spPr>
          <a:xfrm>
            <a:off x="335694" y="3617387"/>
            <a:ext cx="969579" cy="455002"/>
          </a:xfrm>
          <a:prstGeom prst="rect">
            <a:avLst/>
          </a:prstGeom>
        </p:spPr>
        <p:txBody>
          <a:bodyPr vert="horz" wrap="square" lIns="0" tIns="45720" rIns="0" bIns="4572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テキスト ボックス 33"/>
          <p:cNvSpPr txBox="1"/>
          <p:nvPr/>
        </p:nvSpPr>
        <p:spPr>
          <a:xfrm>
            <a:off x="331489" y="4074443"/>
            <a:ext cx="1218343" cy="2000927"/>
          </a:xfrm>
          <a:prstGeom prst="rect">
            <a:avLst/>
          </a:prstGeom>
          <a:solidFill>
            <a:schemeClr val="accent2">
              <a:lumMod val="90000"/>
              <a:lumOff val="10000"/>
            </a:schemeClr>
          </a:solidFill>
          <a:ln>
            <a:noFill/>
          </a:ln>
        </p:spPr>
        <p:txBody>
          <a:bodyPr vert="horz" wrap="square" lIns="0" tIns="45720" rIns="0" bIns="4572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Specified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指定</a:t>
            </a:r>
          </a:p>
        </p:txBody>
      </p:sp>
      <p:sp>
        <p:nvSpPr>
          <p:cNvPr id="35" name="正方形/長方形 34"/>
          <p:cNvSpPr/>
          <p:nvPr/>
        </p:nvSpPr>
        <p:spPr>
          <a:xfrm>
            <a:off x="331489" y="3266731"/>
            <a:ext cx="1218342" cy="74426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Informative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参考</a:t>
            </a:r>
          </a:p>
        </p:txBody>
      </p:sp>
      <p:sp>
        <p:nvSpPr>
          <p:cNvPr id="36" name="正方形/長方形 35"/>
          <p:cNvSpPr/>
          <p:nvPr/>
        </p:nvSpPr>
        <p:spPr>
          <a:xfrm>
            <a:off x="1985780" y="5867119"/>
            <a:ext cx="2217379"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検証済み個人</a:t>
            </a:r>
          </a:p>
        </p:txBody>
      </p:sp>
      <p:sp>
        <p:nvSpPr>
          <p:cNvPr id="37" name="正方形/長方形 36"/>
          <p:cNvSpPr/>
          <p:nvPr/>
        </p:nvSpPr>
        <p:spPr>
          <a:xfrm>
            <a:off x="1623806" y="4072389"/>
            <a:ext cx="288000" cy="2002981"/>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プライバシー</a:t>
            </a:r>
          </a:p>
        </p:txBody>
      </p:sp>
      <p:sp>
        <p:nvSpPr>
          <p:cNvPr id="38" name="正方形/長方形 37"/>
          <p:cNvSpPr/>
          <p:nvPr/>
        </p:nvSpPr>
        <p:spPr>
          <a:xfrm>
            <a:off x="4253628" y="3258982"/>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PCTF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の各構成物が定める　</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LoA</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 の適切な分類方法について記載している</a:t>
            </a:r>
          </a:p>
        </p:txBody>
      </p:sp>
      <p:sp>
        <p:nvSpPr>
          <p:cNvPr id="39" name="正方形/長方形 38"/>
          <p:cNvSpPr/>
          <p:nvPr/>
        </p:nvSpPr>
        <p:spPr>
          <a:xfrm>
            <a:off x="4253625" y="3518549"/>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PCTF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で使用される用語の定義、例</a:t>
            </a:r>
          </a:p>
        </p:txBody>
      </p:sp>
      <p:sp>
        <p:nvSpPr>
          <p:cNvPr id="40" name="正方形/長方形 39"/>
          <p:cNvSpPr/>
          <p:nvPr/>
        </p:nvSpPr>
        <p:spPr>
          <a:xfrm>
            <a:off x="4253628" y="3794994"/>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Arial"/>
                <a:ea typeface="Meiryo UI"/>
                <a:cs typeface="+mn-cs"/>
              </a:rPr>
              <a:t>PCTF</a:t>
            </a:r>
            <a:r>
              <a:rPr kumimoji="1" lang="ja-JP" altLang="en-US" sz="1000" b="0" i="0" u="none" strike="noStrike" kern="1200" cap="none" spc="0" normalizeH="0" baseline="0" noProof="0">
                <a:ln>
                  <a:noFill/>
                </a:ln>
                <a:solidFill>
                  <a:srgbClr val="000000"/>
                </a:solidFill>
                <a:effectLst/>
                <a:uLnTx/>
                <a:uFillTx/>
                <a:latin typeface="Arial"/>
                <a:ea typeface="Meiryo UI"/>
                <a:cs typeface="+mn-cs"/>
              </a:rPr>
              <a:t>のゴール、目標、文脈など</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1" name="正方形/長方形 40"/>
          <p:cNvSpPr/>
          <p:nvPr/>
        </p:nvSpPr>
        <p:spPr>
          <a:xfrm>
            <a:off x="4253626" y="4066694"/>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ログイン及び認証プロセスに関する基準の定義</a:t>
            </a:r>
          </a:p>
        </p:txBody>
      </p:sp>
      <p:sp>
        <p:nvSpPr>
          <p:cNvPr id="42" name="正方形/長方形 41"/>
          <p:cNvSpPr/>
          <p:nvPr/>
        </p:nvSpPr>
        <p:spPr>
          <a:xfrm>
            <a:off x="4253628" y="4364142"/>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デジタルクレデンシャルのライフサイクル等に関しての基準を定義している</a:t>
            </a:r>
          </a:p>
        </p:txBody>
      </p:sp>
      <p:sp>
        <p:nvSpPr>
          <p:cNvPr id="43" name="正方形/長方形 42"/>
          <p:cNvSpPr/>
          <p:nvPr/>
        </p:nvSpPr>
        <p:spPr>
          <a:xfrm>
            <a:off x="4253628" y="4642252"/>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デジタルウォレットに関する要件・基準を定義している</a:t>
            </a:r>
          </a:p>
        </p:txBody>
      </p:sp>
      <p:sp>
        <p:nvSpPr>
          <p:cNvPr id="44" name="正方形/長方形 43"/>
          <p:cNvSpPr/>
          <p:nvPr/>
        </p:nvSpPr>
        <p:spPr>
          <a:xfrm>
            <a:off x="4253628" y="4946648"/>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IT</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インフラの信頼性に関する要件・基準を定義している</a:t>
            </a:r>
          </a:p>
        </p:txBody>
      </p:sp>
      <p:sp>
        <p:nvSpPr>
          <p:cNvPr id="45" name="正方形/長方形 44"/>
          <p:cNvSpPr/>
          <p:nvPr/>
        </p:nvSpPr>
        <p:spPr>
          <a:xfrm>
            <a:off x="4246210" y="5243295"/>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個人情報の収集、使用、開示に係る通知と同意の取得に関する基準の定義している</a:t>
            </a:r>
          </a:p>
        </p:txBody>
      </p:sp>
      <p:sp>
        <p:nvSpPr>
          <p:cNvPr id="46" name="正方形/長方形 45"/>
          <p:cNvSpPr/>
          <p:nvPr/>
        </p:nvSpPr>
        <p:spPr>
          <a:xfrm>
            <a:off x="4253342" y="5551161"/>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組織の識別、認証に関する基準とプロセス</a:t>
            </a:r>
          </a:p>
        </p:txBody>
      </p:sp>
      <p:sp>
        <p:nvSpPr>
          <p:cNvPr id="47" name="正方形/長方形 46"/>
          <p:cNvSpPr/>
          <p:nvPr/>
        </p:nvSpPr>
        <p:spPr>
          <a:xfrm>
            <a:off x="4253628" y="5859370"/>
            <a:ext cx="5328000" cy="216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0000"/>
                </a:solidFill>
                <a:effectLst/>
                <a:uLnTx/>
                <a:uFillTx/>
                <a:latin typeface="Arial"/>
                <a:ea typeface="Meiryo UI"/>
                <a:cs typeface="+mn-cs"/>
              </a:rPr>
              <a:t>自然人の識別、認証に関する基準とプロセス</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8" name="正方形/長方形 47"/>
          <p:cNvSpPr/>
          <p:nvPr/>
        </p:nvSpPr>
        <p:spPr>
          <a:xfrm>
            <a:off x="335694" y="2973387"/>
            <a:ext cx="9238516"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smtClean="0">
                <a:ln>
                  <a:noFill/>
                </a:ln>
                <a:solidFill>
                  <a:schemeClr val="accent2">
                    <a:lumMod val="75000"/>
                    <a:lumOff val="25000"/>
                  </a:schemeClr>
                </a:solidFill>
                <a:effectLst/>
                <a:uLnTx/>
                <a:uFillTx/>
                <a:latin typeface="Arial"/>
                <a:ea typeface="Meiryo UI"/>
                <a:cs typeface="+mn-cs"/>
              </a:rPr>
              <a:t>PCTF</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Arial"/>
                <a:ea typeface="Meiryo UI"/>
                <a:cs typeface="+mn-cs"/>
              </a:rPr>
              <a:t>の構成</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要素</a:t>
            </a:r>
          </a:p>
        </p:txBody>
      </p:sp>
      <p:sp>
        <p:nvSpPr>
          <p:cNvPr id="49" name="正方形/長方形 48"/>
          <p:cNvSpPr/>
          <p:nvPr/>
        </p:nvSpPr>
        <p:spPr>
          <a:xfrm>
            <a:off x="331490" y="6079010"/>
            <a:ext cx="9242721" cy="20513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DIACC</a:t>
            </a:r>
            <a:r>
              <a:rPr kumimoji="1" lang="ja-JP" altLang="en-US" sz="800" b="0" i="0" u="none" strike="noStrike" kern="1200" cap="none" spc="0" normalizeH="0" baseline="0" noProof="0" dirty="0">
                <a:ln>
                  <a:noFill/>
                </a:ln>
                <a:solidFill>
                  <a:srgbClr val="000000">
                    <a:lumMod val="85000"/>
                    <a:lumOff val="15000"/>
                  </a:srgbClr>
                </a:solidFill>
                <a:effectLst/>
                <a:uLnTx/>
                <a:uFillTx/>
                <a:latin typeface="Arial"/>
                <a:ea typeface="Meiryo UI"/>
                <a:cs typeface="+mn-cs"/>
              </a:rPr>
              <a:t>（カナダデジタル識別認証評議会）は</a:t>
            </a:r>
            <a:r>
              <a:rPr kumimoji="1" lang="ja-JP" altLang="en-US" sz="8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デジタル</a:t>
            </a:r>
            <a:r>
              <a:rPr kumimoji="1" lang="en-US" altLang="ja-JP" sz="8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800" b="0"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ソリューションとサービスを実現するための研究開発に取り組くむ政府・民間企業から構成される非営利組織である。</a:t>
            </a:r>
            <a:endParaRPr kumimoji="1" lang="ja-JP" altLang="en-US" sz="8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5695" y="6367071"/>
            <a:ext cx="9238516" cy="24020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https://diacc.ca/wp-content/uploads/2020/09/PCTF-Model-Final-Recommendation_V1.0.pdf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https://diacc.ca/</a:t>
            </a:r>
          </a:p>
        </p:txBody>
      </p:sp>
    </p:spTree>
    <p:extLst>
      <p:ext uri="{BB962C8B-B14F-4D97-AF65-F5344CB8AC3E}">
        <p14:creationId xmlns:p14="http://schemas.microsoft.com/office/powerpoint/2010/main" val="4273864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正方形/長方形 72"/>
          <p:cNvSpPr/>
          <p:nvPr/>
        </p:nvSpPr>
        <p:spPr>
          <a:xfrm rot="5400000">
            <a:off x="6315716" y="4466197"/>
            <a:ext cx="1990238" cy="139639"/>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63" name="正方形/長方形 62"/>
          <p:cNvSpPr/>
          <p:nvPr/>
        </p:nvSpPr>
        <p:spPr>
          <a:xfrm rot="5400000">
            <a:off x="5811599" y="4168428"/>
            <a:ext cx="2409170" cy="316246"/>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-Pan-Canadian Trust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PCTF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Pan-Canadian Trust Framework</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PCTF</a:t>
            </a:r>
            <a:r>
              <a:rPr lang="ja-JP" altLang="en-US" sz="1800" dirty="0">
                <a:solidFill>
                  <a:schemeClr val="accent2">
                    <a:lumMod val="90000"/>
                    <a:lumOff val="10000"/>
                  </a:schemeClr>
                </a:solidFill>
              </a:rPr>
              <a:t>）</a:t>
            </a:r>
            <a:r>
              <a:rPr lang="ja-JP" altLang="en-US" sz="1800" b="1" spc="0" dirty="0">
                <a:solidFill>
                  <a:schemeClr val="accent2">
                    <a:lumMod val="90000"/>
                    <a:lumOff val="10000"/>
                  </a:schemeClr>
                </a:solidFill>
              </a:rPr>
              <a:t>の概要</a:t>
            </a: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4" name="テキスト プレースホルダー 2"/>
          <p:cNvSpPr>
            <a:spLocks noGrp="1"/>
          </p:cNvSpPr>
          <p:nvPr>
            <p:ph type="body" sz="quarter" idx="10"/>
          </p:nvPr>
        </p:nvSpPr>
        <p:spPr>
          <a:xfrm>
            <a:off x="331788" y="692151"/>
            <a:ext cx="9242425" cy="648970"/>
          </a:xfrm>
        </p:spPr>
        <p:txBody>
          <a:bodyPr/>
          <a:lstStyle/>
          <a:p>
            <a:pPr lvl="0" defTabSz="609559">
              <a:defRPr/>
            </a:pPr>
            <a:r>
              <a:rPr lang="en-US" altLang="ja-JP" sz="1600" b="1" dirty="0" smtClean="0">
                <a:solidFill>
                  <a:srgbClr val="000000">
                    <a:lumMod val="85000"/>
                    <a:lumOff val="15000"/>
                  </a:srgbClr>
                </a:solidFill>
              </a:rPr>
              <a:t>PCTF</a:t>
            </a:r>
            <a:r>
              <a:rPr lang="ja-JP" altLang="en-US" sz="1600" b="1" dirty="0" smtClean="0">
                <a:solidFill>
                  <a:srgbClr val="000000">
                    <a:lumMod val="85000"/>
                    <a:lumOff val="15000"/>
                  </a:srgbClr>
                </a:solidFill>
              </a:rPr>
              <a:t>は、各構成要素がそれぞれの領域（認証、クレデンシャル等）における細分化されたプロセス（</a:t>
            </a:r>
            <a:r>
              <a:rPr lang="en-US" altLang="ja-JP" sz="1600" b="1" dirty="0" smtClean="0">
                <a:solidFill>
                  <a:srgbClr val="000000">
                    <a:lumMod val="85000"/>
                    <a:lumOff val="15000"/>
                  </a:srgbClr>
                </a:solidFill>
              </a:rPr>
              <a:t>Trusted Process</a:t>
            </a:r>
            <a:r>
              <a:rPr lang="ja-JP" altLang="en-US" sz="1600" b="1" dirty="0" smtClean="0">
                <a:solidFill>
                  <a:srgbClr val="000000">
                    <a:lumMod val="85000"/>
                    <a:lumOff val="15000"/>
                  </a:srgbClr>
                </a:solidFill>
              </a:rPr>
              <a:t>）と、それに応じた適合基準（</a:t>
            </a:r>
            <a:r>
              <a:rPr lang="en-US" altLang="ja-JP" sz="1600" b="1" dirty="0" smtClean="0">
                <a:solidFill>
                  <a:srgbClr val="000000">
                    <a:lumMod val="85000"/>
                    <a:lumOff val="15000"/>
                  </a:srgbClr>
                </a:solidFill>
              </a:rPr>
              <a:t>Conformance Criteria</a:t>
            </a:r>
            <a:r>
              <a:rPr lang="ja-JP" altLang="en-US" sz="1600" b="1" dirty="0" smtClean="0">
                <a:solidFill>
                  <a:srgbClr val="000000">
                    <a:lumMod val="85000"/>
                    <a:lumOff val="15000"/>
                  </a:srgbClr>
                </a:solidFill>
              </a:rPr>
              <a:t>）を定め、</a:t>
            </a:r>
            <a:r>
              <a:rPr lang="en-US" altLang="ja-JP" sz="1600" b="1" dirty="0" err="1" smtClean="0">
                <a:solidFill>
                  <a:srgbClr val="000000">
                    <a:lumMod val="85000"/>
                    <a:lumOff val="15000"/>
                  </a:srgbClr>
                </a:solidFill>
              </a:rPr>
              <a:t>LoA</a:t>
            </a:r>
            <a:r>
              <a:rPr lang="ja-JP" altLang="en-US" sz="1600" b="1" dirty="0" smtClean="0">
                <a:solidFill>
                  <a:srgbClr val="000000">
                    <a:lumMod val="85000"/>
                    <a:lumOff val="15000"/>
                  </a:srgbClr>
                </a:solidFill>
              </a:rPr>
              <a:t>を算定する仕組みとなっている。</a:t>
            </a:r>
            <a:r>
              <a:rPr kumimoji="1" lang="ja-JP" altLang="en-US" sz="1600" b="1" dirty="0" smtClean="0">
                <a:solidFill>
                  <a:srgbClr val="000000">
                    <a:lumMod val="85000"/>
                    <a:lumOff val="15000"/>
                  </a:srgbClr>
                </a:solidFill>
              </a:rPr>
              <a:t>最終的に</a:t>
            </a:r>
            <a:r>
              <a:rPr lang="ja-JP" altLang="en-US" sz="1600" b="1" dirty="0" smtClean="0">
                <a:solidFill>
                  <a:srgbClr val="000000">
                    <a:lumMod val="85000"/>
                    <a:lumOff val="15000"/>
                  </a:srgbClr>
                </a:solidFill>
              </a:rPr>
              <a:t>は各構成要素での</a:t>
            </a:r>
            <a:r>
              <a:rPr lang="en-US" altLang="ja-JP" sz="1600" b="1" dirty="0" err="1" smtClean="0">
                <a:solidFill>
                  <a:srgbClr val="000000">
                    <a:lumMod val="85000"/>
                    <a:lumOff val="15000"/>
                  </a:srgbClr>
                </a:solidFill>
              </a:rPr>
              <a:t>LoA</a:t>
            </a:r>
            <a:r>
              <a:rPr lang="ja-JP" altLang="en-US" sz="1600" b="1" dirty="0" smtClean="0">
                <a:solidFill>
                  <a:srgbClr val="000000">
                    <a:lumMod val="85000"/>
                    <a:lumOff val="15000"/>
                  </a:srgbClr>
                </a:solidFill>
              </a:rPr>
              <a:t>をもって、</a:t>
            </a:r>
            <a:r>
              <a:rPr lang="en-US" altLang="ja-JP" sz="1600" b="1" dirty="0" smtClean="0">
                <a:solidFill>
                  <a:srgbClr val="000000">
                    <a:lumMod val="85000"/>
                    <a:lumOff val="15000"/>
                  </a:srgbClr>
                </a:solidFill>
              </a:rPr>
              <a:t>Assurance Maturity Model</a:t>
            </a:r>
            <a:r>
              <a:rPr lang="ja-JP" altLang="en-US" sz="1600" b="1" dirty="0" smtClean="0">
                <a:solidFill>
                  <a:srgbClr val="000000">
                    <a:lumMod val="85000"/>
                    <a:lumOff val="15000"/>
                  </a:srgbClr>
                </a:solidFill>
              </a:rPr>
              <a:t>に定めるアプローチ方法によってサービス全体の</a:t>
            </a:r>
            <a:r>
              <a:rPr lang="en-US" altLang="ja-JP" sz="1600" b="1" dirty="0" err="1" smtClean="0">
                <a:solidFill>
                  <a:srgbClr val="000000">
                    <a:lumMod val="85000"/>
                    <a:lumOff val="15000"/>
                  </a:srgbClr>
                </a:solidFill>
              </a:rPr>
              <a:t>LoA</a:t>
            </a:r>
            <a:r>
              <a:rPr lang="ja-JP" altLang="en-US" sz="1600" b="1" dirty="0" smtClean="0">
                <a:solidFill>
                  <a:srgbClr val="000000">
                    <a:lumMod val="85000"/>
                    <a:lumOff val="15000"/>
                  </a:srgbClr>
                </a:solidFill>
              </a:rPr>
              <a:t>が決定される</a:t>
            </a:r>
            <a:r>
              <a:rPr lang="en-US" altLang="ja-JP" sz="1600" b="1" baseline="30000" dirty="0" smtClean="0">
                <a:solidFill>
                  <a:srgbClr val="000000">
                    <a:lumMod val="85000"/>
                    <a:lumOff val="15000"/>
                  </a:srgbClr>
                </a:solidFill>
              </a:rPr>
              <a:t>1</a:t>
            </a:r>
            <a:endParaRPr kumimoji="1" lang="ja-JP" altLang="en-US" baseline="30000" dirty="0"/>
          </a:p>
        </p:txBody>
      </p:sp>
      <p:sp>
        <p:nvSpPr>
          <p:cNvPr id="15" name="正方形/長方形 14"/>
          <p:cNvSpPr/>
          <p:nvPr/>
        </p:nvSpPr>
        <p:spPr>
          <a:xfrm>
            <a:off x="1611160" y="3053371"/>
            <a:ext cx="1833080"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Assurance Maturity</a:t>
            </a: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Model</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6" name="正方形/長方形 15"/>
          <p:cNvSpPr/>
          <p:nvPr/>
        </p:nvSpPr>
        <p:spPr>
          <a:xfrm>
            <a:off x="1611157" y="3312938"/>
            <a:ext cx="1833080"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用語集</a:t>
            </a:r>
          </a:p>
        </p:txBody>
      </p:sp>
      <p:sp>
        <p:nvSpPr>
          <p:cNvPr id="26" name="正方形/長方形 25"/>
          <p:cNvSpPr/>
          <p:nvPr/>
        </p:nvSpPr>
        <p:spPr>
          <a:xfrm>
            <a:off x="1611160" y="3589383"/>
            <a:ext cx="1833080"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Model</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27" name="正方形/長方形 26"/>
          <p:cNvSpPr/>
          <p:nvPr/>
        </p:nvSpPr>
        <p:spPr>
          <a:xfrm>
            <a:off x="1985779" y="3861083"/>
            <a:ext cx="145845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認証</a:t>
            </a:r>
          </a:p>
        </p:txBody>
      </p:sp>
      <p:sp>
        <p:nvSpPr>
          <p:cNvPr id="28" name="正方形/長方形 27"/>
          <p:cNvSpPr/>
          <p:nvPr/>
        </p:nvSpPr>
        <p:spPr>
          <a:xfrm>
            <a:off x="1985781" y="4158531"/>
            <a:ext cx="145845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クレデンシャル</a:t>
            </a:r>
          </a:p>
        </p:txBody>
      </p:sp>
      <p:sp>
        <p:nvSpPr>
          <p:cNvPr id="29" name="正方形/長方形 28"/>
          <p:cNvSpPr/>
          <p:nvPr/>
        </p:nvSpPr>
        <p:spPr>
          <a:xfrm>
            <a:off x="1985781" y="4436641"/>
            <a:ext cx="145845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デジタルウォレット</a:t>
            </a:r>
          </a:p>
        </p:txBody>
      </p:sp>
      <p:sp>
        <p:nvSpPr>
          <p:cNvPr id="30" name="正方形/長方形 29"/>
          <p:cNvSpPr/>
          <p:nvPr/>
        </p:nvSpPr>
        <p:spPr>
          <a:xfrm>
            <a:off x="1985781" y="4741037"/>
            <a:ext cx="145845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インフラストラクチャー</a:t>
            </a:r>
          </a:p>
        </p:txBody>
      </p:sp>
      <p:sp>
        <p:nvSpPr>
          <p:cNvPr id="31" name="正方形/長方形 30"/>
          <p:cNvSpPr/>
          <p:nvPr/>
        </p:nvSpPr>
        <p:spPr>
          <a:xfrm>
            <a:off x="1978363" y="5037684"/>
            <a:ext cx="145845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通知と同意</a:t>
            </a:r>
          </a:p>
        </p:txBody>
      </p:sp>
      <p:sp>
        <p:nvSpPr>
          <p:cNvPr id="32" name="正方形/長方形 31"/>
          <p:cNvSpPr/>
          <p:nvPr/>
        </p:nvSpPr>
        <p:spPr>
          <a:xfrm>
            <a:off x="1985495" y="5345550"/>
            <a:ext cx="145845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検証済み組織</a:t>
            </a:r>
          </a:p>
        </p:txBody>
      </p:sp>
      <p:sp>
        <p:nvSpPr>
          <p:cNvPr id="33" name="テキスト ボックス 32"/>
          <p:cNvSpPr txBox="1"/>
          <p:nvPr/>
        </p:nvSpPr>
        <p:spPr>
          <a:xfrm>
            <a:off x="335694" y="3404027"/>
            <a:ext cx="969579" cy="455002"/>
          </a:xfrm>
          <a:prstGeom prst="rect">
            <a:avLst/>
          </a:prstGeom>
        </p:spPr>
        <p:txBody>
          <a:bodyPr vert="horz" wrap="square" lIns="0" tIns="45720" rIns="0" bIns="4572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テキスト ボックス 33"/>
          <p:cNvSpPr txBox="1"/>
          <p:nvPr/>
        </p:nvSpPr>
        <p:spPr>
          <a:xfrm>
            <a:off x="331489" y="3861083"/>
            <a:ext cx="1218343" cy="2000927"/>
          </a:xfrm>
          <a:prstGeom prst="rect">
            <a:avLst/>
          </a:prstGeom>
          <a:solidFill>
            <a:schemeClr val="accent2">
              <a:lumMod val="90000"/>
              <a:lumOff val="10000"/>
            </a:schemeClr>
          </a:solidFill>
          <a:ln>
            <a:noFill/>
          </a:ln>
        </p:spPr>
        <p:txBody>
          <a:bodyPr vert="horz" wrap="square" lIns="0" tIns="45720" rIns="0" bIns="4572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Specified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指定</a:t>
            </a:r>
          </a:p>
        </p:txBody>
      </p:sp>
      <p:sp>
        <p:nvSpPr>
          <p:cNvPr id="35" name="正方形/長方形 34"/>
          <p:cNvSpPr/>
          <p:nvPr/>
        </p:nvSpPr>
        <p:spPr>
          <a:xfrm>
            <a:off x="331489" y="3053371"/>
            <a:ext cx="1218342" cy="74426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a:ea typeface="Meiryo UI"/>
                <a:cs typeface="+mn-cs"/>
              </a:rPr>
              <a:t>Informative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参考</a:t>
            </a:r>
          </a:p>
        </p:txBody>
      </p:sp>
      <p:sp>
        <p:nvSpPr>
          <p:cNvPr id="36" name="正方形/長方形 35"/>
          <p:cNvSpPr/>
          <p:nvPr/>
        </p:nvSpPr>
        <p:spPr>
          <a:xfrm>
            <a:off x="1985781" y="5653759"/>
            <a:ext cx="1458458"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検証済み個人</a:t>
            </a:r>
          </a:p>
        </p:txBody>
      </p:sp>
      <p:sp>
        <p:nvSpPr>
          <p:cNvPr id="37" name="正方形/長方形 36"/>
          <p:cNvSpPr/>
          <p:nvPr/>
        </p:nvSpPr>
        <p:spPr>
          <a:xfrm>
            <a:off x="1623806" y="3859029"/>
            <a:ext cx="288000" cy="2002981"/>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プライバシー</a:t>
            </a:r>
          </a:p>
        </p:txBody>
      </p:sp>
      <p:sp>
        <p:nvSpPr>
          <p:cNvPr id="48" name="正方形/長方形 47"/>
          <p:cNvSpPr/>
          <p:nvPr/>
        </p:nvSpPr>
        <p:spPr>
          <a:xfrm>
            <a:off x="335694" y="2579740"/>
            <a:ext cx="3101127" cy="4357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PCTF</a:t>
            </a: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 構成要素</a:t>
            </a:r>
          </a:p>
        </p:txBody>
      </p:sp>
      <p:sp>
        <p:nvSpPr>
          <p:cNvPr id="2" name="正方形/長方形 1"/>
          <p:cNvSpPr/>
          <p:nvPr/>
        </p:nvSpPr>
        <p:spPr>
          <a:xfrm>
            <a:off x="335695" y="6367071"/>
            <a:ext cx="9238516" cy="24020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a:t>
            </a:r>
            <a:r>
              <a:rPr kumimoji="1" lang="en-US" altLang="ja-JP" sz="900" b="0" i="0" u="none" strike="noStrike" kern="1200" cap="none" spc="0" normalizeH="0" baseline="0" noProof="0" dirty="0" smtClean="0">
                <a:ln>
                  <a:noFill/>
                </a:ln>
                <a:solidFill>
                  <a:srgbClr val="000000"/>
                </a:solidFill>
                <a:effectLst/>
                <a:uLnTx/>
                <a:uFillTx/>
                <a:latin typeface="Meiryo UI"/>
                <a:ea typeface="Meiryo UI"/>
                <a:cs typeface="+mn-cs"/>
              </a:rPr>
              <a:t>diacc.ca/wp-content/uploads/2020/09/PCTF-Model-Final-Recommendation_V1.0.pd</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0" name="正方形/長方形 49"/>
          <p:cNvSpPr/>
          <p:nvPr/>
        </p:nvSpPr>
        <p:spPr>
          <a:xfrm>
            <a:off x="3883034" y="2579739"/>
            <a:ext cx="2585814" cy="4357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dirty="0" smtClean="0">
                <a:solidFill>
                  <a:srgbClr val="FFFFFF"/>
                </a:solidFill>
                <a:latin typeface="Arial"/>
                <a:ea typeface="Meiryo UI"/>
              </a:rPr>
              <a:t>認証コンポーネントの</a:t>
            </a:r>
            <a:r>
              <a:rPr lang="en-US" altLang="ja-JP" sz="1200" b="1" dirty="0" smtClean="0">
                <a:solidFill>
                  <a:srgbClr val="FFFFFF"/>
                </a:solidFill>
                <a:latin typeface="Arial"/>
                <a:ea typeface="Meiryo UI"/>
              </a:rPr>
              <a:t>Trusted </a:t>
            </a:r>
            <a:r>
              <a:rPr lang="en-US" altLang="ja-JP" sz="1200" b="1" dirty="0">
                <a:solidFill>
                  <a:srgbClr val="FFFFFF"/>
                </a:solidFill>
                <a:latin typeface="Arial"/>
                <a:ea typeface="Meiryo UI"/>
              </a:rPr>
              <a:t>Process</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1" name="正方形/長方形 50"/>
          <p:cNvSpPr/>
          <p:nvPr/>
        </p:nvSpPr>
        <p:spPr>
          <a:xfrm>
            <a:off x="3883032" y="3059234"/>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smtClean="0">
                <a:solidFill>
                  <a:srgbClr val="000000"/>
                </a:solidFill>
                <a:latin typeface="Arial"/>
                <a:ea typeface="Meiryo UI"/>
              </a:rPr>
              <a:t>認証クレデンシャルの発行</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2" name="正方形/長方形 51"/>
          <p:cNvSpPr/>
          <p:nvPr/>
        </p:nvSpPr>
        <p:spPr>
          <a:xfrm>
            <a:off x="3883031" y="3426975"/>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a:solidFill>
                  <a:srgbClr val="000000"/>
                </a:solidFill>
                <a:latin typeface="Arial"/>
                <a:ea typeface="Meiryo UI"/>
              </a:rPr>
              <a:t>認証</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3" name="正方形/長方形 52"/>
          <p:cNvSpPr/>
          <p:nvPr/>
        </p:nvSpPr>
        <p:spPr>
          <a:xfrm>
            <a:off x="3883037" y="3792500"/>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smtClean="0">
                <a:solidFill>
                  <a:srgbClr val="000000"/>
                </a:solidFill>
                <a:latin typeface="Arial"/>
                <a:ea typeface="Meiryo UI"/>
              </a:rPr>
              <a:t>認証済セッションの開始</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4" name="正方形/長方形 53"/>
          <p:cNvSpPr/>
          <p:nvPr/>
        </p:nvSpPr>
        <p:spPr>
          <a:xfrm>
            <a:off x="3883028" y="4160593"/>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smtClean="0">
                <a:solidFill>
                  <a:srgbClr val="000000"/>
                </a:solidFill>
                <a:latin typeface="Arial"/>
                <a:ea typeface="Meiryo UI"/>
              </a:rPr>
              <a:t>認証済セッションの終了</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5" name="正方形/長方形 54"/>
          <p:cNvSpPr/>
          <p:nvPr/>
        </p:nvSpPr>
        <p:spPr>
          <a:xfrm>
            <a:off x="3883026" y="4528334"/>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smtClean="0">
                <a:solidFill>
                  <a:srgbClr val="000000"/>
                </a:solidFill>
                <a:latin typeface="Arial"/>
                <a:ea typeface="Meiryo UI"/>
              </a:rPr>
              <a:t>認証クレデンシャルの停止</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6" name="正方形/長方形 55"/>
          <p:cNvSpPr/>
          <p:nvPr/>
        </p:nvSpPr>
        <p:spPr>
          <a:xfrm>
            <a:off x="3883022" y="4892178"/>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lang="ja-JP" altLang="en-US" sz="1100" b="1" dirty="0">
                <a:solidFill>
                  <a:srgbClr val="000000"/>
                </a:solidFill>
              </a:rPr>
              <a:t>認証</a:t>
            </a:r>
            <a:r>
              <a:rPr lang="ja-JP" altLang="en-US" sz="1100" b="1" dirty="0" smtClean="0">
                <a:solidFill>
                  <a:srgbClr val="000000"/>
                </a:solidFill>
              </a:rPr>
              <a:t>クレデンシャルの回復</a:t>
            </a:r>
            <a:endParaRPr lang="ja-JP" altLang="en-US" sz="1100" b="1" dirty="0">
              <a:solidFill>
                <a:srgbClr val="000000"/>
              </a:solidFill>
            </a:endParaRPr>
          </a:p>
        </p:txBody>
      </p:sp>
      <p:sp>
        <p:nvSpPr>
          <p:cNvPr id="57" name="正方形/長方形 56"/>
          <p:cNvSpPr/>
          <p:nvPr/>
        </p:nvSpPr>
        <p:spPr>
          <a:xfrm>
            <a:off x="3883022" y="5267153"/>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lang="ja-JP" altLang="en-US" sz="1100" b="1" dirty="0">
                <a:solidFill>
                  <a:srgbClr val="000000"/>
                </a:solidFill>
              </a:rPr>
              <a:t>認証</a:t>
            </a:r>
            <a:r>
              <a:rPr lang="ja-JP" altLang="en-US" sz="1100" b="1" dirty="0" smtClean="0">
                <a:solidFill>
                  <a:srgbClr val="000000"/>
                </a:solidFill>
              </a:rPr>
              <a:t>クレデンシャルの維持（更新）</a:t>
            </a:r>
            <a:endParaRPr lang="ja-JP" altLang="en-US" sz="1100" b="1" dirty="0">
              <a:solidFill>
                <a:srgbClr val="000000"/>
              </a:solidFill>
            </a:endParaRPr>
          </a:p>
        </p:txBody>
      </p:sp>
      <p:sp>
        <p:nvSpPr>
          <p:cNvPr id="58" name="正方形/長方形 57"/>
          <p:cNvSpPr/>
          <p:nvPr/>
        </p:nvSpPr>
        <p:spPr>
          <a:xfrm>
            <a:off x="3883021" y="5621568"/>
            <a:ext cx="258581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lang="ja-JP" altLang="en-US" sz="1100" b="1" dirty="0">
                <a:solidFill>
                  <a:srgbClr val="000000"/>
                </a:solidFill>
              </a:rPr>
              <a:t>認証</a:t>
            </a:r>
            <a:r>
              <a:rPr lang="ja-JP" altLang="en-US" sz="1100" b="1" dirty="0" smtClean="0">
                <a:solidFill>
                  <a:srgbClr val="000000"/>
                </a:solidFill>
              </a:rPr>
              <a:t>クレデンシャルの取り消し</a:t>
            </a:r>
            <a:endParaRPr lang="ja-JP" altLang="en-US" sz="1100" b="1" dirty="0">
              <a:solidFill>
                <a:srgbClr val="000000"/>
              </a:solidFill>
            </a:endParaRPr>
          </a:p>
        </p:txBody>
      </p:sp>
      <p:sp>
        <p:nvSpPr>
          <p:cNvPr id="3" name="正方形/長方形 2"/>
          <p:cNvSpPr/>
          <p:nvPr/>
        </p:nvSpPr>
        <p:spPr>
          <a:xfrm>
            <a:off x="1948507" y="3818619"/>
            <a:ext cx="1532434" cy="290127"/>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9" name="正方形/長方形 58"/>
          <p:cNvSpPr/>
          <p:nvPr/>
        </p:nvSpPr>
        <p:spPr>
          <a:xfrm>
            <a:off x="6858067" y="2579739"/>
            <a:ext cx="2716144" cy="43577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dirty="0" smtClean="0">
                <a:solidFill>
                  <a:srgbClr val="FFFFFF"/>
                </a:solidFill>
                <a:latin typeface="Arial"/>
                <a:ea typeface="Meiryo UI"/>
              </a:rPr>
              <a:t>認証コンポーネントの</a:t>
            </a:r>
            <a:endParaRPr lang="en-US" altLang="ja-JP" sz="1200" b="1" dirty="0" smtClean="0">
              <a:solidFill>
                <a:srgbClr val="FFFFFF"/>
              </a:solidFill>
              <a:latin typeface="Arial"/>
              <a:ea typeface="Meiryo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b="1" dirty="0" smtClean="0">
                <a:solidFill>
                  <a:srgbClr val="FFFFFF"/>
                </a:solidFill>
                <a:latin typeface="Arial"/>
                <a:ea typeface="Meiryo UI"/>
              </a:rPr>
              <a:t>Conformance Criteria</a:t>
            </a:r>
            <a:r>
              <a:rPr lang="ja-JP" altLang="en-US" sz="1200" b="1" baseline="30000" dirty="0" smtClean="0">
                <a:solidFill>
                  <a:srgbClr val="FFFFFF"/>
                </a:solidFill>
                <a:latin typeface="Arial"/>
                <a:ea typeface="Meiryo UI"/>
              </a:rPr>
              <a:t>＊</a:t>
            </a:r>
            <a:endParaRPr kumimoji="1" lang="ja-JP" altLang="en-US" sz="1200" b="1" i="0" u="none" strike="noStrike" kern="1200" cap="none" spc="0" normalizeH="0" baseline="30000" noProof="0" dirty="0">
              <a:ln>
                <a:noFill/>
              </a:ln>
              <a:solidFill>
                <a:srgbClr val="FFFFFF"/>
              </a:solidFill>
              <a:effectLst/>
              <a:uLnTx/>
              <a:uFillTx/>
              <a:latin typeface="Arial"/>
              <a:ea typeface="Meiryo UI"/>
            </a:endParaRPr>
          </a:p>
        </p:txBody>
      </p:sp>
      <p:sp>
        <p:nvSpPr>
          <p:cNvPr id="60" name="正方形/長方形 59"/>
          <p:cNvSpPr/>
          <p:nvPr/>
        </p:nvSpPr>
        <p:spPr>
          <a:xfrm>
            <a:off x="6858067" y="3059791"/>
            <a:ext cx="2042092" cy="316246"/>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smtClean="0">
                <a:solidFill>
                  <a:srgbClr val="000000"/>
                </a:solidFill>
                <a:latin typeface="Arial"/>
                <a:ea typeface="Meiryo UI"/>
              </a:rPr>
              <a:t>認証クレデンシャルの発行</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5" name="左中かっこ 4"/>
          <p:cNvSpPr/>
          <p:nvPr/>
        </p:nvSpPr>
        <p:spPr>
          <a:xfrm>
            <a:off x="3511715" y="3059234"/>
            <a:ext cx="331197" cy="2878580"/>
          </a:xfrm>
          <a:prstGeom prst="leftBrace">
            <a:avLst>
              <a:gd name="adj1" fmla="val 8333"/>
              <a:gd name="adj2" fmla="val 31200"/>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61" name="正方形/長方形 60"/>
          <p:cNvSpPr/>
          <p:nvPr/>
        </p:nvSpPr>
        <p:spPr>
          <a:xfrm>
            <a:off x="7240554" y="3426975"/>
            <a:ext cx="1659605" cy="31624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noProof="0" dirty="0">
                <a:solidFill>
                  <a:srgbClr val="000000"/>
                </a:solidFill>
                <a:latin typeface="Arial"/>
                <a:ea typeface="Meiryo UI"/>
              </a:rPr>
              <a:t>サブジェクト</a:t>
            </a:r>
            <a:r>
              <a:rPr lang="ja-JP" altLang="en-US" sz="1100" b="1" noProof="0" dirty="0" smtClean="0">
                <a:solidFill>
                  <a:srgbClr val="000000"/>
                </a:solidFill>
                <a:latin typeface="Arial"/>
                <a:ea typeface="Meiryo UI"/>
              </a:rPr>
              <a:t>のバインディング</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62" name="正方形/長方形 61"/>
          <p:cNvSpPr/>
          <p:nvPr/>
        </p:nvSpPr>
        <p:spPr>
          <a:xfrm>
            <a:off x="8938428" y="3053371"/>
            <a:ext cx="635783" cy="68985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err="1" smtClean="0">
                <a:ln>
                  <a:noFill/>
                </a:ln>
                <a:solidFill>
                  <a:schemeClr val="bg1"/>
                </a:solidFill>
                <a:effectLst/>
                <a:uLnTx/>
                <a:uFillTx/>
                <a:latin typeface="Arial"/>
                <a:ea typeface="Meiryo UI"/>
                <a:cs typeface="+mn-cs"/>
              </a:rPr>
              <a:t>LoA</a:t>
            </a:r>
            <a:endParaRPr kumimoji="1" lang="ja-JP" altLang="en-US" sz="1200" b="1" i="0" u="none" strike="noStrike" kern="1200" cap="none" spc="0" normalizeH="0" baseline="0" noProof="0" dirty="0">
              <a:ln>
                <a:noFill/>
              </a:ln>
              <a:solidFill>
                <a:schemeClr val="bg1"/>
              </a:solidFill>
              <a:effectLst/>
              <a:uLnTx/>
              <a:uFillTx/>
              <a:latin typeface="Arial"/>
              <a:ea typeface="Meiryo UI"/>
              <a:cs typeface="+mn-cs"/>
            </a:endParaRPr>
          </a:p>
        </p:txBody>
      </p:sp>
      <p:sp>
        <p:nvSpPr>
          <p:cNvPr id="64" name="正方形/長方形 63"/>
          <p:cNvSpPr/>
          <p:nvPr/>
        </p:nvSpPr>
        <p:spPr>
          <a:xfrm>
            <a:off x="7447364" y="3786681"/>
            <a:ext cx="1452793" cy="850512"/>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i="0" u="none" strike="noStrike" kern="1200" cap="none" spc="0" normalizeH="0" baseline="0" noProof="0" dirty="0" smtClean="0">
                <a:ln>
                  <a:noFill/>
                </a:ln>
                <a:solidFill>
                  <a:srgbClr val="000000"/>
                </a:solidFill>
                <a:effectLst/>
                <a:uLnTx/>
                <a:uFillTx/>
                <a:latin typeface="Arial"/>
                <a:ea typeface="Meiryo UI"/>
              </a:rPr>
              <a:t>①クレデンシャルサービスプロバイダは認証クレデンシャルが単一の対象に紐づく</a:t>
            </a:r>
            <a:r>
              <a:rPr lang="ja-JP" altLang="en-US" sz="1100" dirty="0">
                <a:solidFill>
                  <a:srgbClr val="000000"/>
                </a:solidFill>
                <a:latin typeface="Arial"/>
                <a:ea typeface="Meiryo UI"/>
              </a:rPr>
              <a:t>よう</a:t>
            </a:r>
            <a:r>
              <a:rPr lang="ja-JP" altLang="en-US" sz="1100" dirty="0" smtClean="0">
                <a:solidFill>
                  <a:srgbClr val="000000"/>
                </a:solidFill>
                <a:latin typeface="Arial"/>
                <a:ea typeface="Meiryo UI"/>
              </a:rPr>
              <a:t>にすべき（</a:t>
            </a:r>
            <a:r>
              <a:rPr lang="en-US" altLang="ja-JP" sz="1100" dirty="0" smtClean="0">
                <a:solidFill>
                  <a:srgbClr val="000000"/>
                </a:solidFill>
                <a:latin typeface="Arial"/>
                <a:ea typeface="Meiryo UI"/>
              </a:rPr>
              <a:t>Should</a:t>
            </a:r>
            <a:r>
              <a:rPr lang="ja-JP" altLang="en-US" sz="1100" dirty="0" smtClean="0">
                <a:solidFill>
                  <a:srgbClr val="000000"/>
                </a:solidFill>
                <a:latin typeface="Arial"/>
                <a:ea typeface="Meiryo UI"/>
              </a:rPr>
              <a:t>）</a:t>
            </a:r>
            <a:endParaRPr kumimoji="1" lang="ja-JP" altLang="en-US" sz="1100" i="0" u="none" strike="noStrike" kern="1200" cap="none" spc="0" normalizeH="0" baseline="0" noProof="0" dirty="0">
              <a:ln>
                <a:noFill/>
              </a:ln>
              <a:solidFill>
                <a:srgbClr val="000000"/>
              </a:solidFill>
              <a:effectLst/>
              <a:uLnTx/>
              <a:uFillTx/>
              <a:latin typeface="Arial"/>
              <a:ea typeface="Meiryo UI"/>
            </a:endParaRPr>
          </a:p>
        </p:txBody>
      </p:sp>
      <p:sp>
        <p:nvSpPr>
          <p:cNvPr id="65" name="正方形/長方形 64"/>
          <p:cNvSpPr/>
          <p:nvPr/>
        </p:nvSpPr>
        <p:spPr>
          <a:xfrm>
            <a:off x="7447363" y="4689285"/>
            <a:ext cx="1452795" cy="841851"/>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000000"/>
                </a:solidFill>
                <a:latin typeface="Arial"/>
                <a:ea typeface="Meiryo UI"/>
              </a:rPr>
              <a:t>②</a:t>
            </a:r>
            <a:r>
              <a:rPr kumimoji="1" lang="ja-JP" altLang="en-US" sz="1100" i="0" u="none" strike="noStrike" kern="1200" cap="none" spc="0" normalizeH="0" baseline="0" noProof="0" dirty="0" smtClean="0">
                <a:ln>
                  <a:noFill/>
                </a:ln>
                <a:solidFill>
                  <a:srgbClr val="000000"/>
                </a:solidFill>
                <a:effectLst/>
                <a:uLnTx/>
                <a:uFillTx/>
                <a:latin typeface="Arial"/>
                <a:ea typeface="Meiryo UI"/>
              </a:rPr>
              <a:t>クレデンシャルサービスプロバイダは認証クレデンシャルが必ず単一の対象に紐づく</a:t>
            </a:r>
            <a:r>
              <a:rPr lang="ja-JP" altLang="en-US" sz="1100" dirty="0">
                <a:solidFill>
                  <a:srgbClr val="000000"/>
                </a:solidFill>
                <a:latin typeface="Arial"/>
                <a:ea typeface="Meiryo UI"/>
              </a:rPr>
              <a:t>よう</a:t>
            </a:r>
            <a:r>
              <a:rPr lang="ja-JP" altLang="en-US" sz="1100" dirty="0" smtClean="0">
                <a:solidFill>
                  <a:srgbClr val="000000"/>
                </a:solidFill>
                <a:latin typeface="Arial"/>
                <a:ea typeface="Meiryo UI"/>
              </a:rPr>
              <a:t>にしなければならない</a:t>
            </a:r>
            <a:endParaRPr kumimoji="1" lang="ja-JP" altLang="en-US" sz="1100" i="0" u="none" strike="noStrike" kern="1200" cap="none" spc="0" normalizeH="0" baseline="0" noProof="0" dirty="0">
              <a:ln>
                <a:noFill/>
              </a:ln>
              <a:solidFill>
                <a:srgbClr val="000000"/>
              </a:solidFill>
              <a:effectLst/>
              <a:uLnTx/>
              <a:uFillTx/>
              <a:latin typeface="Arial"/>
              <a:ea typeface="Meiryo UI"/>
            </a:endParaRPr>
          </a:p>
        </p:txBody>
      </p:sp>
      <p:sp>
        <p:nvSpPr>
          <p:cNvPr id="66" name="正方形/長方形 65"/>
          <p:cNvSpPr/>
          <p:nvPr/>
        </p:nvSpPr>
        <p:spPr>
          <a:xfrm>
            <a:off x="8938428" y="3781080"/>
            <a:ext cx="635783" cy="850512"/>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smtClean="0">
                <a:ln>
                  <a:noFill/>
                </a:ln>
                <a:solidFill>
                  <a:schemeClr val="bg1"/>
                </a:solidFill>
                <a:effectLst/>
                <a:uLnTx/>
                <a:uFillTx/>
                <a:latin typeface="Arial"/>
                <a:ea typeface="Meiryo UI"/>
                <a:cs typeface="+mn-cs"/>
              </a:rPr>
              <a:t>1</a:t>
            </a:r>
            <a:endParaRPr kumimoji="1" lang="ja-JP" altLang="en-US" sz="1200" b="1" i="0" u="none" strike="noStrike" kern="1200" cap="none" spc="0" normalizeH="0" baseline="0" noProof="0" dirty="0">
              <a:ln>
                <a:noFill/>
              </a:ln>
              <a:solidFill>
                <a:schemeClr val="bg1"/>
              </a:solidFill>
              <a:effectLst/>
              <a:uLnTx/>
              <a:uFillTx/>
              <a:latin typeface="Arial"/>
              <a:ea typeface="Meiryo UI"/>
              <a:cs typeface="+mn-cs"/>
            </a:endParaRPr>
          </a:p>
        </p:txBody>
      </p:sp>
      <p:sp>
        <p:nvSpPr>
          <p:cNvPr id="67" name="正方形/長方形 66"/>
          <p:cNvSpPr/>
          <p:nvPr/>
        </p:nvSpPr>
        <p:spPr>
          <a:xfrm>
            <a:off x="8938427" y="4690894"/>
            <a:ext cx="635783" cy="82957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b="1" dirty="0" smtClean="0">
                <a:solidFill>
                  <a:schemeClr val="bg1"/>
                </a:solidFill>
                <a:latin typeface="Arial"/>
                <a:ea typeface="Meiryo UI"/>
              </a:rPr>
              <a:t>2,3</a:t>
            </a:r>
            <a:endParaRPr kumimoji="1" lang="ja-JP" altLang="en-US" sz="1200" b="1" i="0" u="none" strike="noStrike" kern="1200" cap="none" spc="0" normalizeH="0" baseline="0" noProof="0" dirty="0">
              <a:ln>
                <a:noFill/>
              </a:ln>
              <a:solidFill>
                <a:schemeClr val="bg1"/>
              </a:solidFill>
              <a:effectLst/>
              <a:uLnTx/>
              <a:uFillTx/>
              <a:latin typeface="Arial"/>
              <a:ea typeface="Meiryo UI"/>
            </a:endParaRPr>
          </a:p>
        </p:txBody>
      </p:sp>
      <p:sp>
        <p:nvSpPr>
          <p:cNvPr id="68" name="正方形/長方形 67"/>
          <p:cNvSpPr/>
          <p:nvPr/>
        </p:nvSpPr>
        <p:spPr>
          <a:xfrm rot="5400000">
            <a:off x="7848893" y="5410322"/>
            <a:ext cx="442923" cy="69015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dirty="0">
                <a:solidFill>
                  <a:schemeClr val="tx1"/>
                </a:solidFill>
                <a:latin typeface="Arial"/>
                <a:ea typeface="Meiryo UI"/>
              </a:rPr>
              <a:t>・・</a:t>
            </a:r>
            <a:r>
              <a:rPr lang="ja-JP" altLang="en-US" sz="1600" b="1" dirty="0" smtClean="0">
                <a:solidFill>
                  <a:schemeClr val="tx1"/>
                </a:solidFill>
                <a:latin typeface="Arial"/>
                <a:ea typeface="Meiryo UI"/>
              </a:rPr>
              <a:t>・</a:t>
            </a:r>
            <a:endParaRPr kumimoji="1" lang="en-US" altLang="ja-JP" sz="1600" b="1" i="0" u="none" strike="noStrike" kern="1200" cap="none" spc="0" normalizeH="0" baseline="0" noProof="0" dirty="0" smtClean="0">
              <a:ln>
                <a:noFill/>
              </a:ln>
              <a:solidFill>
                <a:schemeClr val="tx1"/>
              </a:solidFill>
              <a:effectLst/>
              <a:uLnTx/>
              <a:uFillTx/>
              <a:latin typeface="Arial"/>
              <a:ea typeface="Meiryo UI"/>
            </a:endParaRPr>
          </a:p>
        </p:txBody>
      </p:sp>
      <p:sp>
        <p:nvSpPr>
          <p:cNvPr id="69" name="正方形/長方形 68"/>
          <p:cNvSpPr/>
          <p:nvPr/>
        </p:nvSpPr>
        <p:spPr>
          <a:xfrm rot="5400000">
            <a:off x="9034856" y="5410322"/>
            <a:ext cx="442923" cy="69015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dirty="0">
                <a:solidFill>
                  <a:schemeClr val="tx1"/>
                </a:solidFill>
                <a:latin typeface="Arial"/>
                <a:ea typeface="Meiryo UI"/>
              </a:rPr>
              <a:t>・・</a:t>
            </a:r>
            <a:r>
              <a:rPr lang="ja-JP" altLang="en-US" sz="1600" b="1" dirty="0" smtClean="0">
                <a:solidFill>
                  <a:schemeClr val="tx1"/>
                </a:solidFill>
                <a:latin typeface="Arial"/>
                <a:ea typeface="Meiryo UI"/>
              </a:rPr>
              <a:t>・</a:t>
            </a:r>
            <a:endParaRPr kumimoji="1" lang="en-US" altLang="ja-JP" sz="1600" b="1" i="0" u="none" strike="noStrike" kern="1200" cap="none" spc="0" normalizeH="0" baseline="0" noProof="0" dirty="0" smtClean="0">
              <a:ln>
                <a:noFill/>
              </a:ln>
              <a:solidFill>
                <a:schemeClr val="tx1"/>
              </a:solidFill>
              <a:effectLst/>
              <a:uLnTx/>
              <a:uFillTx/>
              <a:latin typeface="Arial"/>
              <a:ea typeface="Meiryo UI"/>
            </a:endParaRPr>
          </a:p>
        </p:txBody>
      </p:sp>
      <p:sp>
        <p:nvSpPr>
          <p:cNvPr id="70" name="左中かっこ 69"/>
          <p:cNvSpPr/>
          <p:nvPr/>
        </p:nvSpPr>
        <p:spPr>
          <a:xfrm>
            <a:off x="6530320" y="3059234"/>
            <a:ext cx="289537" cy="2471902"/>
          </a:xfrm>
          <a:prstGeom prst="leftBrace">
            <a:avLst>
              <a:gd name="adj1" fmla="val 8333"/>
              <a:gd name="adj2" fmla="val 6535"/>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71" name="正方形/長方形 70"/>
          <p:cNvSpPr/>
          <p:nvPr/>
        </p:nvSpPr>
        <p:spPr>
          <a:xfrm>
            <a:off x="3858266" y="3036492"/>
            <a:ext cx="2633785" cy="352314"/>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72" name="正方形/長方形 71"/>
          <p:cNvSpPr/>
          <p:nvPr/>
        </p:nvSpPr>
        <p:spPr>
          <a:xfrm>
            <a:off x="1417738" y="2141914"/>
            <a:ext cx="70737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Arial"/>
                <a:ea typeface="Meiryo UI"/>
                <a:cs typeface="+mn-cs"/>
              </a:rPr>
              <a:t>コンポーネントとプロセス、適合基準の対応関係（例：認証コンポーネント）</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endParaRPr>
          </a:p>
        </p:txBody>
      </p:sp>
    </p:spTree>
    <p:extLst>
      <p:ext uri="{BB962C8B-B14F-4D97-AF65-F5344CB8AC3E}">
        <p14:creationId xmlns:p14="http://schemas.microsoft.com/office/powerpoint/2010/main" val="3014160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-Pan-Canadian Trust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PCTF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PCTF</a:t>
            </a:r>
            <a:r>
              <a:rPr lang="en-US" altLang="ja-JP" sz="1800" dirty="0">
                <a:solidFill>
                  <a:schemeClr val="accent2">
                    <a:lumMod val="90000"/>
                    <a:lumOff val="10000"/>
                  </a:schemeClr>
                </a:solidFill>
              </a:rPr>
              <a:t> </a:t>
            </a:r>
            <a:r>
              <a:rPr lang="ja-JP" altLang="en-US" sz="1800" dirty="0">
                <a:solidFill>
                  <a:schemeClr val="accent2">
                    <a:lumMod val="90000"/>
                    <a:lumOff val="10000"/>
                  </a:schemeClr>
                </a:solidFill>
              </a:rPr>
              <a:t>コンポーネント規定されるプロセス① デジタルウォレット</a:t>
            </a:r>
            <a:r>
              <a:rPr lang="en-US" altLang="ja-JP" sz="1800" baseline="30000" dirty="0"/>
              <a:t>1</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52" name="正方形/長方形 51"/>
          <p:cNvSpPr/>
          <p:nvPr/>
        </p:nvSpPr>
        <p:spPr>
          <a:xfrm>
            <a:off x="1360347" y="644190"/>
            <a:ext cx="1250738"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デジタルウォレットの生成</a:t>
            </a:r>
            <a:endParaRPr kumimoji="1" lang="en-US" altLang="ja-JP" sz="105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3" name="正方形/長方形 52"/>
          <p:cNvSpPr/>
          <p:nvPr/>
        </p:nvSpPr>
        <p:spPr>
          <a:xfrm>
            <a:off x="331192" y="635446"/>
            <a:ext cx="962916" cy="118996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Wallet Instantiation and Security Processes</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4" name="正方形/長方形 53"/>
          <p:cNvSpPr/>
          <p:nvPr/>
        </p:nvSpPr>
        <p:spPr>
          <a:xfrm>
            <a:off x="2685797" y="644190"/>
            <a:ext cx="6903123"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が検証可能なウォレットを作成するプロセス。作成には、携帯電話または携帯電話以外のデバイスへのソフトウェアのインストール、またはサーバーでのウォレットのインスタンスの生成が含まれる場合がある</a:t>
            </a:r>
          </a:p>
        </p:txBody>
      </p:sp>
      <p:sp>
        <p:nvSpPr>
          <p:cNvPr id="55" name="正方形/長方形 54"/>
          <p:cNvSpPr/>
          <p:nvPr/>
        </p:nvSpPr>
        <p:spPr>
          <a:xfrm>
            <a:off x="1360347" y="1472874"/>
            <a:ext cx="1243368"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認証</a:t>
            </a:r>
          </a:p>
        </p:txBody>
      </p:sp>
      <p:sp>
        <p:nvSpPr>
          <p:cNvPr id="56" name="正方形/長方形 55"/>
          <p:cNvSpPr/>
          <p:nvPr/>
        </p:nvSpPr>
        <p:spPr>
          <a:xfrm>
            <a:off x="1360347" y="1059492"/>
            <a:ext cx="1243368"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Arial"/>
                <a:ea typeface="Meiryo UI"/>
                <a:cs typeface="+mn-cs"/>
              </a:rPr>
              <a:t>デジタルアイデンティティウォレットの登録</a:t>
            </a:r>
          </a:p>
        </p:txBody>
      </p:sp>
      <p:sp>
        <p:nvSpPr>
          <p:cNvPr id="57" name="正方形/長方形 56"/>
          <p:cNvSpPr/>
          <p:nvPr/>
        </p:nvSpPr>
        <p:spPr>
          <a:xfrm>
            <a:off x="338844" y="1894947"/>
            <a:ext cx="962618" cy="404738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Credential Management and Use Processes</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8" name="正方形/長方形 57"/>
          <p:cNvSpPr/>
          <p:nvPr/>
        </p:nvSpPr>
        <p:spPr>
          <a:xfrm>
            <a:off x="2685798" y="1059492"/>
            <a:ext cx="6895834"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保有者が発行者、検証者、検証可能データレジストリにウォレットを登録するプロセス。登録完了後、</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Holder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は、</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、または検証可能データレジストリの登録サービスにより永続的に管理できる登録済みデジタルウォレットを持つことになる</a:t>
            </a:r>
          </a:p>
        </p:txBody>
      </p:sp>
      <p:sp>
        <p:nvSpPr>
          <p:cNvPr id="59" name="正方形/長方形 58"/>
          <p:cNvSpPr/>
          <p:nvPr/>
        </p:nvSpPr>
        <p:spPr>
          <a:xfrm>
            <a:off x="2685797" y="1472874"/>
            <a:ext cx="6888415"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所有者がクレデンシャルをデジタルアイデンティティウォレットにバインドするための認証管理を確立するプロセス。このバインドは、所有者がデジタルアイデンティティウォレットを管理し、そのウォレットにバインドされたクレデンシャルを所有、管理、提示する権限があることを保証する</a:t>
            </a:r>
          </a:p>
        </p:txBody>
      </p:sp>
      <p:sp>
        <p:nvSpPr>
          <p:cNvPr id="60" name="正方形/長方形 59"/>
          <p:cNvSpPr/>
          <p:nvPr/>
        </p:nvSpPr>
        <p:spPr>
          <a:xfrm>
            <a:off x="1366233" y="1894946"/>
            <a:ext cx="1243368" cy="432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VC</a:t>
            </a: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の要求</a:t>
            </a:r>
          </a:p>
        </p:txBody>
      </p:sp>
      <p:sp>
        <p:nvSpPr>
          <p:cNvPr id="61" name="正方形/長方形 60"/>
          <p:cNvSpPr/>
          <p:nvPr/>
        </p:nvSpPr>
        <p:spPr>
          <a:xfrm>
            <a:off x="2677340" y="2390327"/>
            <a:ext cx="6910476"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検証可能なクレデンシャルがデジタルアイデンティティウォレットで保護され保管されるプロセス</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高レベルの保証が必要な場合は、クレデンシャルを保護する前提条件としてのプロセスおよび技術を実装することができる</a:t>
            </a:r>
          </a:p>
        </p:txBody>
      </p:sp>
      <p:sp>
        <p:nvSpPr>
          <p:cNvPr id="62" name="正方形/長方形 61"/>
          <p:cNvSpPr/>
          <p:nvPr/>
        </p:nvSpPr>
        <p:spPr>
          <a:xfrm>
            <a:off x="1366233" y="2729397"/>
            <a:ext cx="1243368" cy="1049579"/>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VC</a:t>
            </a: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の管理</a:t>
            </a:r>
          </a:p>
        </p:txBody>
      </p:sp>
      <p:sp>
        <p:nvSpPr>
          <p:cNvPr id="63" name="正方形/長方形 62"/>
          <p:cNvSpPr/>
          <p:nvPr/>
        </p:nvSpPr>
        <p:spPr>
          <a:xfrm>
            <a:off x="1366232" y="2378825"/>
            <a:ext cx="1243368"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VC</a:t>
            </a: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の保管</a:t>
            </a:r>
          </a:p>
        </p:txBody>
      </p:sp>
      <p:sp>
        <p:nvSpPr>
          <p:cNvPr id="64" name="正方形/長方形 63"/>
          <p:cNvSpPr/>
          <p:nvPr/>
        </p:nvSpPr>
        <p:spPr>
          <a:xfrm>
            <a:off x="2677340" y="2741513"/>
            <a:ext cx="6910476" cy="103746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デジタル・ウォレットに保管されるクレデンシャルと属性 が正確かつタイムリーな情報を含むことを保証し、以下の操作を行うプロセス</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357188" marR="0" lvl="1" indent="-179388"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更新：クレデンシャルの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を通じて、</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の属性を最新にする手順</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357188" marR="0" lvl="1" indent="-179388"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失効の通知：</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が</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を失効させた際に、</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Holder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に通知する手順</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357188" marR="0" lvl="1" indent="-179388"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期限切れの通知：</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が</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の期限切れのタイミングで</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Holder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に通知する手順</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357188" marR="0" lvl="1" indent="-179388"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復元：</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またはデジタルアイデンティティウォレット所持者が</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を復元するために使用する手順</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357188" marR="0" lvl="1" indent="-179388"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削除：デジタルアイデンティティウォレット所有者が</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を削除する手順</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
            </a:r>
            <a:b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b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デジタルアイデンティティウォレットにバインドされた</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Holder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のみが利用できる）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5" name="正方形/長方形 64"/>
          <p:cNvSpPr/>
          <p:nvPr/>
        </p:nvSpPr>
        <p:spPr>
          <a:xfrm>
            <a:off x="2685798" y="3842498"/>
            <a:ext cx="6910476"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デジタルウォレットからクレデンシャルを取得し、所有者に表示するプロセス</a:t>
            </a:r>
          </a:p>
        </p:txBody>
      </p:sp>
      <p:sp>
        <p:nvSpPr>
          <p:cNvPr id="66" name="正方形/長方形 65"/>
          <p:cNvSpPr/>
          <p:nvPr/>
        </p:nvSpPr>
        <p:spPr>
          <a:xfrm>
            <a:off x="1367717" y="3839771"/>
            <a:ext cx="1243368"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VC</a:t>
            </a: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の表示</a:t>
            </a:r>
          </a:p>
        </p:txBody>
      </p:sp>
      <p:sp>
        <p:nvSpPr>
          <p:cNvPr id="67" name="正方形/長方形 66"/>
          <p:cNvSpPr/>
          <p:nvPr/>
        </p:nvSpPr>
        <p:spPr>
          <a:xfrm>
            <a:off x="2670144" y="4120470"/>
            <a:ext cx="6910476" cy="21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セキュアなクレデンシャルの特定の状態または条件を確立し、人間が読み取り、理解できるフォーマットで表示するプロセス</a:t>
            </a:r>
          </a:p>
        </p:txBody>
      </p:sp>
      <p:sp>
        <p:nvSpPr>
          <p:cNvPr id="68" name="正方形/長方形 67"/>
          <p:cNvSpPr/>
          <p:nvPr/>
        </p:nvSpPr>
        <p:spPr>
          <a:xfrm>
            <a:off x="1360347" y="4386167"/>
            <a:ext cx="1243368" cy="1561305"/>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証明の提示</a:t>
            </a:r>
          </a:p>
        </p:txBody>
      </p:sp>
      <p:sp>
        <p:nvSpPr>
          <p:cNvPr id="69" name="正方形/長方形 68"/>
          <p:cNvSpPr/>
          <p:nvPr/>
        </p:nvSpPr>
        <p:spPr>
          <a:xfrm>
            <a:off x="2669955" y="4384602"/>
            <a:ext cx="6910476" cy="1561304"/>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デジタルウォレットは</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の証明要求を満たすために、保有者（ウォレットの所有者） のクレーム（署名済みクレデンシャル）の証明を互換性のあるフォーマットで</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に提示できなければならない</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357188" marR="0" lvl="1" indent="-179388"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互換性は主に「クレデンシャルの形式」「署名スキーム」「要求されたクレームごとに許容される</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9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選択的開示の可否</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」を指す</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理想的にはウォレット（及び</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Issuer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）は固定された</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回の交換だけでなく、ウォレットと検証者双方のポリシーを満たす双方向のネゴシエーションプロセスをサポートすることが望ましい</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証明</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(Proof)</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とは、要求されたクレームを改ざん不可能な状態で提示し、検証者が適切な暗号処理により検証することができるものである。選択的開示がサポートされる場合、</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が要求した特定の請求項のみを共有することができるようにせねばならない。そうでない場合は証明要求を満たすために必要なクレデンシャル一式を共有しなければならない</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証明書要求を受理する前に、保有者は要求された情報を</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に送ることに同意しなければならない。</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Holder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がアクセスできる監査ログには、トランザクションの時間、要求され、提示されたクレーム、</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Verifier</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の詳細、</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Success Status </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、および提供された場合は受領が記録されなければならない。</a:t>
            </a:r>
            <a:r>
              <a:rPr kumimoji="1" lang="ja-JP" altLang="en-US" sz="9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オプションとして、監査ログは永続し、同意を確認し取り消す方法を提示することができる</a:t>
            </a:r>
            <a:endParaRPr kumimoji="1" lang="en-US" altLang="ja-JP" sz="900" b="1" i="0" u="sng" strike="noStrike" kern="1200" cap="none" spc="0" normalizeH="0" baseline="0" noProof="0" dirty="0">
              <a:ln>
                <a:noFill/>
              </a:ln>
              <a:solidFill>
                <a:srgbClr val="070F26">
                  <a:lumMod val="75000"/>
                  <a:lumOff val="25000"/>
                </a:srgbClr>
              </a:solidFill>
              <a:effectLst/>
              <a:uLnTx/>
              <a:uFillTx/>
              <a:latin typeface="Arial"/>
              <a:ea typeface="Meiryo UI"/>
              <a:cs typeface="+mn-cs"/>
            </a:endParaRPr>
          </a:p>
        </p:txBody>
      </p:sp>
      <p:sp>
        <p:nvSpPr>
          <p:cNvPr id="70" name="正方形/長方形 69"/>
          <p:cNvSpPr/>
          <p:nvPr/>
        </p:nvSpPr>
        <p:spPr>
          <a:xfrm>
            <a:off x="1367717" y="4112969"/>
            <a:ext cx="1243368" cy="21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VC</a:t>
            </a: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のレンダリング</a:t>
            </a:r>
          </a:p>
        </p:txBody>
      </p:sp>
      <p:sp>
        <p:nvSpPr>
          <p:cNvPr id="71" name="正方形/長方形 70"/>
          <p:cNvSpPr/>
          <p:nvPr/>
        </p:nvSpPr>
        <p:spPr>
          <a:xfrm>
            <a:off x="2677340" y="1894946"/>
            <a:ext cx="6910476"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ウォレット所持者は発行者にクレデンシャルを要求するプロセス</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クレデンシャル要求の前提条件として、デジタルアイデンティティウォレットの属性、検証済み人物の記録、およびバインド の記録を検証することで、要求の保証を強化することができる</a:t>
            </a:r>
          </a:p>
        </p:txBody>
      </p:sp>
      <p:sp>
        <p:nvSpPr>
          <p:cNvPr id="72" name="正方形/長方形 71"/>
          <p:cNvSpPr/>
          <p:nvPr/>
        </p:nvSpPr>
        <p:spPr>
          <a:xfrm>
            <a:off x="331192" y="5995482"/>
            <a:ext cx="962617" cy="432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Consent</a:t>
            </a: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 </a:t>
            </a: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Processes</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73" name="正方形/長方形 72"/>
          <p:cNvSpPr/>
          <p:nvPr/>
        </p:nvSpPr>
        <p:spPr>
          <a:xfrm>
            <a:off x="1367717" y="5995482"/>
            <a:ext cx="8212714" cy="432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PCTF</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の構成要素における「通知と同意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前スライドを参照</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」にて規定される</a:t>
            </a:r>
          </a:p>
        </p:txBody>
      </p:sp>
      <p:sp>
        <p:nvSpPr>
          <p:cNvPr id="28" name="正方形/長方形 27"/>
          <p:cNvSpPr/>
          <p:nvPr/>
        </p:nvSpPr>
        <p:spPr>
          <a:xfrm>
            <a:off x="7408015" y="6496283"/>
            <a:ext cx="2166197"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：小項目　　　　　：概要</a:t>
            </a:r>
          </a:p>
        </p:txBody>
      </p:sp>
      <p:sp>
        <p:nvSpPr>
          <p:cNvPr id="29" name="正方形/長方形 28"/>
          <p:cNvSpPr/>
          <p:nvPr/>
        </p:nvSpPr>
        <p:spPr>
          <a:xfrm>
            <a:off x="7715918" y="6523853"/>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正方形/長方形 29"/>
          <p:cNvSpPr/>
          <p:nvPr/>
        </p:nvSpPr>
        <p:spPr>
          <a:xfrm>
            <a:off x="8400969" y="6519106"/>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9031194" y="6517270"/>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1192" y="6478513"/>
            <a:ext cx="9235368" cy="1761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https://diacc.ca/wp-content/uploads/2022/05/PCTF-Digital-Wallet-Component-Overview-Draft-Recommendation-V1.0.pdf</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289449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-Pan-Canadian Trust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PCTF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PCTF</a:t>
            </a:r>
            <a:r>
              <a:rPr lang="en-US" altLang="ja-JP" sz="1800" dirty="0">
                <a:solidFill>
                  <a:schemeClr val="accent2">
                    <a:lumMod val="90000"/>
                    <a:lumOff val="10000"/>
                  </a:schemeClr>
                </a:solidFill>
              </a:rPr>
              <a:t> </a:t>
            </a:r>
            <a:r>
              <a:rPr lang="ja-JP" altLang="en-US" sz="1800" dirty="0" smtClean="0">
                <a:solidFill>
                  <a:schemeClr val="accent2">
                    <a:lumMod val="90000"/>
                    <a:lumOff val="10000"/>
                  </a:schemeClr>
                </a:solidFill>
              </a:rPr>
              <a:t>コンポーネントで規定されるプロセス② </a:t>
            </a:r>
            <a:r>
              <a:rPr lang="ja-JP" altLang="en-US" sz="1800" dirty="0">
                <a:solidFill>
                  <a:schemeClr val="accent2">
                    <a:lumMod val="90000"/>
                    <a:lumOff val="10000"/>
                  </a:schemeClr>
                </a:solidFill>
              </a:rPr>
              <a:t>検証済み個人</a:t>
            </a:r>
            <a:r>
              <a:rPr lang="en-US" altLang="ja-JP" sz="1800" baseline="30000" dirty="0"/>
              <a:t>1</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53" name="正方形/長方形 52"/>
          <p:cNvSpPr/>
          <p:nvPr/>
        </p:nvSpPr>
        <p:spPr>
          <a:xfrm>
            <a:off x="338843" y="638476"/>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ソースの確立</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Establish Sources</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0" name="正方形/長方形 29"/>
          <p:cNvSpPr/>
          <p:nvPr/>
        </p:nvSpPr>
        <p:spPr>
          <a:xfrm>
            <a:off x="2760041" y="638475"/>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アイデンティティの検証および</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または確認に使用できるアイデンティ証拠のソース、および これらのソースの保証を決定するために実施されるプロセス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通常、デジタルアイデンティティシステムは、特定のコンテキストでアイデンティを検証する要件をサポートし、目標確保レベルを満たすために、さまざまなソースを使用する</a:t>
            </a:r>
          </a:p>
        </p:txBody>
      </p:sp>
      <p:sp>
        <p:nvSpPr>
          <p:cNvPr id="31" name="正方形/長方形 30"/>
          <p:cNvSpPr/>
          <p:nvPr/>
        </p:nvSpPr>
        <p:spPr>
          <a:xfrm>
            <a:off x="338843" y="1373963"/>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アイデンティティの解決</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Identity Resolution</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2" name="正方形/長方形 31"/>
          <p:cNvSpPr/>
          <p:nvPr/>
        </p:nvSpPr>
        <p:spPr>
          <a:xfrm>
            <a:off x="2767693" y="1373962"/>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アイデンティ情報の使用によって対象集団内の対象者の一意性を確立するプロセス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責任ある機関は、アイデンティティ属性の観点から独自のアイデンティティ解決要件として特定の集団内の他の対象者から対象者を一意に識別するために必要な一連のアイデンティティ属性を指定し定義する</a:t>
            </a:r>
          </a:p>
        </p:txBody>
      </p:sp>
      <p:sp>
        <p:nvSpPr>
          <p:cNvPr id="33" name="正方形/長方形 32"/>
          <p:cNvSpPr/>
          <p:nvPr/>
        </p:nvSpPr>
        <p:spPr>
          <a:xfrm>
            <a:off x="338843" y="2102636"/>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アイデンティティの確立</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Identity Establishment</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4" name="正方形/長方形 33"/>
          <p:cNvSpPr/>
          <p:nvPr/>
        </p:nvSpPr>
        <p:spPr>
          <a:xfrm>
            <a:off x="2760475" y="2102635"/>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後続のプログラム、サービス、および活動において他者が依拠しうるアイデンティティの証拠（</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Verified Person Record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）をプログラム／サービス集団内に作成するプロセス</a:t>
            </a:r>
          </a:p>
        </p:txBody>
      </p:sp>
      <p:sp>
        <p:nvSpPr>
          <p:cNvPr id="35" name="正方形/長方形 34"/>
          <p:cNvSpPr/>
          <p:nvPr/>
        </p:nvSpPr>
        <p:spPr>
          <a:xfrm>
            <a:off x="338843" y="2810879"/>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アイデンティティバリデーション</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Identity Information Validation</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6" name="正方形/長方形 35"/>
          <p:cNvSpPr/>
          <p:nvPr/>
        </p:nvSpPr>
        <p:spPr>
          <a:xfrm>
            <a:off x="2760475" y="2810878"/>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権威ある当事者</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*1</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によって確立された</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情報と比較して、対象に関するアイデンティティ情報の正確性を確認するプロセス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「ソースの確立」プロセスから取得したエビデンスに基づいて、主張されたアイデンティティ情報が存在し、有効であるかどうかを判断する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このプロセスは、ユーザーが自身のアイデンティティ情報を使用していることを保証するものではないことに注意する。対象者が使用しているアイデンティティ情報は、権威あるソースからのアイデンティティエビデンスと比較した場合に正確であることのみを保証する</a:t>
            </a:r>
          </a:p>
        </p:txBody>
      </p:sp>
      <p:sp>
        <p:nvSpPr>
          <p:cNvPr id="37" name="正方形/長方形 36"/>
          <p:cNvSpPr/>
          <p:nvPr/>
        </p:nvSpPr>
        <p:spPr>
          <a:xfrm>
            <a:off x="338843" y="3527424"/>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本人確認</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Identity Verification </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8" name="正方形/長方形 37"/>
          <p:cNvSpPr/>
          <p:nvPr/>
        </p:nvSpPr>
        <p:spPr>
          <a:xfrm>
            <a:off x="2759878" y="3527423"/>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提示された本人確認情報がユーザーの管理下にあることを確認するプロセス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本人確認とは関係のない個人情報を使用する場合があることに留意すべきである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ソースの確立」で確認されたエビデンス、およびユーザとのインタラクションから取得されたアイデンティティエビデンスを使用して、主張されたアイデンティティがユーザに属するかどうかを判断することができる</a:t>
            </a:r>
          </a:p>
        </p:txBody>
      </p:sp>
      <p:sp>
        <p:nvSpPr>
          <p:cNvPr id="39" name="正方形/長方形 38"/>
          <p:cNvSpPr/>
          <p:nvPr/>
        </p:nvSpPr>
        <p:spPr>
          <a:xfrm>
            <a:off x="338843" y="4235078"/>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エビデンス検証</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Evidence Validation</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0" name="正方形/長方形 39"/>
          <p:cNvSpPr/>
          <p:nvPr/>
        </p:nvSpPr>
        <p:spPr>
          <a:xfrm>
            <a:off x="2767693" y="4235077"/>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提示されたエビデンス（物理的または電子的なもの）が受け入れられる、または認められるかを確認するプロセス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1" name="正方形/長方形 40"/>
          <p:cNvSpPr/>
          <p:nvPr/>
        </p:nvSpPr>
        <p:spPr>
          <a:xfrm>
            <a:off x="338843" y="4958717"/>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本人提示</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Identity Presentation</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2" name="正方形/長方形 41"/>
          <p:cNvSpPr/>
          <p:nvPr/>
        </p:nvSpPr>
        <p:spPr>
          <a:xfrm>
            <a:off x="2760475" y="4958716"/>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ある人が時間的に連続した存在であることを動的に確認するプロセス</a:t>
            </a:r>
          </a:p>
        </p:txBody>
      </p:sp>
      <p:sp>
        <p:nvSpPr>
          <p:cNvPr id="43" name="正方形/長方形 42"/>
          <p:cNvSpPr/>
          <p:nvPr/>
        </p:nvSpPr>
        <p:spPr>
          <a:xfrm>
            <a:off x="338843" y="5676995"/>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アイデンティティの維持</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Identity Maintenance </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4" name="正方形/長方形 43"/>
          <p:cNvSpPr/>
          <p:nvPr/>
        </p:nvSpPr>
        <p:spPr>
          <a:xfrm>
            <a:off x="2767693" y="5676994"/>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対象者について記録されたアイデンティティ情報が、要求に応じて正確、完全、かつ最新であることを保証するプロセス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このプロセスは、以前に実施したアイデンティティ情報の検証およびアイデンティティ検証の有効性に影響を与える可能性のある事象を扱う</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例：被検証者を立証するために使用したエビデンスが変更・期限切れ・取り消しとなり、検証者記録が無効となった場合など</a:t>
            </a:r>
          </a:p>
        </p:txBody>
      </p:sp>
      <p:sp>
        <p:nvSpPr>
          <p:cNvPr id="47" name="正方形/長方形 46"/>
          <p:cNvSpPr/>
          <p:nvPr/>
        </p:nvSpPr>
        <p:spPr>
          <a:xfrm>
            <a:off x="331490" y="6250575"/>
            <a:ext cx="9204104" cy="29915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権威ある当事者：参加者（</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PCTF</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準拠組織）が、依拠当事者に保証レベルによってアイデンティティ情報またはアイデンティティエビデンスを提供するロール</a:t>
            </a:r>
          </a:p>
        </p:txBody>
      </p:sp>
      <p:sp>
        <p:nvSpPr>
          <p:cNvPr id="24" name="正方形/長方形 23"/>
          <p:cNvSpPr/>
          <p:nvPr/>
        </p:nvSpPr>
        <p:spPr>
          <a:xfrm>
            <a:off x="8023559" y="6425403"/>
            <a:ext cx="1550355"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：概要</a:t>
            </a:r>
          </a:p>
        </p:txBody>
      </p:sp>
      <p:sp>
        <p:nvSpPr>
          <p:cNvPr id="25" name="正方形/長方形 24"/>
          <p:cNvSpPr/>
          <p:nvPr/>
        </p:nvSpPr>
        <p:spPr>
          <a:xfrm>
            <a:off x="8331462" y="6452973"/>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7" name="正方形/長方形 26"/>
          <p:cNvSpPr/>
          <p:nvPr/>
        </p:nvSpPr>
        <p:spPr>
          <a:xfrm>
            <a:off x="9053041" y="6446390"/>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8843" y="6484207"/>
            <a:ext cx="9243021" cy="16593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https://diacc.ca/wp-content/uploads/2020/09/PCTF-Verified-Person-Component-Overview-Final-Recommendation_V1.0.pdf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800990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-Pan-Canadian Trust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PCTF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PCTF</a:t>
            </a:r>
            <a:r>
              <a:rPr lang="en-US" altLang="ja-JP" sz="1800" dirty="0">
                <a:solidFill>
                  <a:schemeClr val="accent2">
                    <a:lumMod val="90000"/>
                    <a:lumOff val="10000"/>
                  </a:schemeClr>
                </a:solidFill>
              </a:rPr>
              <a:t> </a:t>
            </a:r>
            <a:r>
              <a:rPr lang="ja-JP" altLang="en-US" sz="1800" dirty="0">
                <a:solidFill>
                  <a:schemeClr val="accent2">
                    <a:lumMod val="90000"/>
                    <a:lumOff val="10000"/>
                  </a:schemeClr>
                </a:solidFill>
              </a:rPr>
              <a:t>コンポーネント規定されるプロセス③ 検証済み組織</a:t>
            </a:r>
            <a:r>
              <a:rPr lang="en-US" altLang="ja-JP" sz="1800" baseline="30000" dirty="0"/>
              <a:t>1</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53" name="正方形/長方形 52"/>
          <p:cNvSpPr/>
          <p:nvPr/>
        </p:nvSpPr>
        <p:spPr>
          <a:xfrm>
            <a:off x="338843" y="709356"/>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組織アイデンティティの確立</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Organizational Identity Establishment</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0" name="正方形/長方形 29"/>
          <p:cNvSpPr/>
          <p:nvPr/>
        </p:nvSpPr>
        <p:spPr>
          <a:xfrm>
            <a:off x="2760041" y="709355"/>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組織アイデンティティのレコードを作成するプロセス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他の関係者は、その後のプログラムやサービスの提供のために、このレコードに依拠することができる </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特定の対象集団に属する組織を一意に区別するためのアイデンティティ情報が含まれ、一意性の程度は責任権限者以外の関係者を満足させるものではない可能性がある</a:t>
            </a:r>
          </a:p>
        </p:txBody>
      </p:sp>
      <p:sp>
        <p:nvSpPr>
          <p:cNvPr id="31" name="正方形/長方形 30"/>
          <p:cNvSpPr/>
          <p:nvPr/>
        </p:nvSpPr>
        <p:spPr>
          <a:xfrm>
            <a:off x="338843" y="1444843"/>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組織アイデンティティの発行</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Organizational Identity Issuance</a:t>
            </a:r>
          </a:p>
        </p:txBody>
      </p:sp>
      <p:sp>
        <p:nvSpPr>
          <p:cNvPr id="32" name="正方形/長方形 31"/>
          <p:cNvSpPr/>
          <p:nvPr/>
        </p:nvSpPr>
        <p:spPr>
          <a:xfrm>
            <a:off x="2767693" y="1444842"/>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組織アイデンティティのエビデンスを作成し、組織に提供するプロセス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組織アイデンティティの基礎的エビデンスは、公共部門組織レジストリによって発行される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組織アイデンティティの文脈的エビデンスは、公的機関または民間企業によって発行される</a:t>
            </a:r>
          </a:p>
        </p:txBody>
      </p:sp>
      <p:sp>
        <p:nvSpPr>
          <p:cNvPr id="33" name="正方形/長方形 32"/>
          <p:cNvSpPr/>
          <p:nvPr/>
        </p:nvSpPr>
        <p:spPr>
          <a:xfrm>
            <a:off x="338843" y="2173516"/>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組織アイデンティティの解決</a:t>
            </a: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Organizational Identity Resolution</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4" name="正方形/長方形 33"/>
          <p:cNvSpPr/>
          <p:nvPr/>
        </p:nvSpPr>
        <p:spPr>
          <a:xfrm>
            <a:off x="2760475" y="2173515"/>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組織のアイデンティティ情報を使用することにより、集団の中で組織を固有なものとして確立するプロセス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各プログラムまたはサービスが、その管轄内で組織のアイデンティティの解決を達成するために必要な組織のアイデンティティ属性のセットを指定する</a:t>
            </a:r>
          </a:p>
        </p:txBody>
      </p:sp>
      <p:sp>
        <p:nvSpPr>
          <p:cNvPr id="35" name="正方形/長方形 34"/>
          <p:cNvSpPr/>
          <p:nvPr/>
        </p:nvSpPr>
        <p:spPr>
          <a:xfrm>
            <a:off x="338843" y="2881759"/>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組織アイデンティティのバリデーション</a:t>
            </a: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Organizational Identity Validation</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6" name="正方形/長方形 35"/>
          <p:cNvSpPr/>
          <p:nvPr/>
        </p:nvSpPr>
        <p:spPr>
          <a:xfrm>
            <a:off x="2760475" y="2881758"/>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責任ある機関によって確立された組織に関するアイデンティティ情報の正確性を確認するプロセス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文脈的</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基礎的なエビデンスを使用して、主張された組織のアイデンティティが存在し、有効であることを判断する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このプロセスの意図は、組織のアイデンティティ情報が目的に対して正確かつ信頼できることを保証するための確立された方法を、依拠当事者に提供すること</a:t>
            </a:r>
          </a:p>
        </p:txBody>
      </p:sp>
      <p:sp>
        <p:nvSpPr>
          <p:cNvPr id="37" name="正方形/長方形 36"/>
          <p:cNvSpPr/>
          <p:nvPr/>
        </p:nvSpPr>
        <p:spPr>
          <a:xfrm>
            <a:off x="338843" y="3598304"/>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組織アイデンティティの検証</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Organizational Identity Verification</a:t>
            </a:r>
          </a:p>
        </p:txBody>
      </p:sp>
      <p:sp>
        <p:nvSpPr>
          <p:cNvPr id="38" name="正方形/長方形 37"/>
          <p:cNvSpPr/>
          <p:nvPr/>
        </p:nvSpPr>
        <p:spPr>
          <a:xfrm>
            <a:off x="2759878" y="3598303"/>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提示された組織アイデンティティ情報が、提示を行う組織に関連することを確認するプロセス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検証は、組織アイデンティティのバリデーションとは別のプロセスであり、異なる方法を採用し、アイデンティティに関連しない組織情報の収集を必要とする場合がある</a:t>
            </a:r>
          </a:p>
        </p:txBody>
      </p:sp>
      <p:sp>
        <p:nvSpPr>
          <p:cNvPr id="39" name="正方形/長方形 38"/>
          <p:cNvSpPr/>
          <p:nvPr/>
        </p:nvSpPr>
        <p:spPr>
          <a:xfrm>
            <a:off x="338843" y="4305958"/>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組織アイデンティティの維持</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Organizational Identity Maintenance</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0" name="正方形/長方形 39"/>
          <p:cNvSpPr/>
          <p:nvPr/>
        </p:nvSpPr>
        <p:spPr>
          <a:xfrm>
            <a:off x="2767693" y="4305958"/>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組織について記録されたアイデンティティ情報が、必要な限り正確、完全、かつ最新であることを保証するプロセス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組織のアイデンティティ情報に変更が生じた場合にアイデンティティ情報を開示する、アイデンティティ通知もプロセスに含まれる。なおアイデンティティの通知は、アイデンティティ情報がリスク要因にさらされたことを示す場合もあ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1" name="正方形/長方形 40"/>
          <p:cNvSpPr/>
          <p:nvPr/>
        </p:nvSpPr>
        <p:spPr>
          <a:xfrm>
            <a:off x="338843" y="5029597"/>
            <a:ext cx="2330877"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組織アイデンティティのリンク</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Organizational Identity Linking</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2" name="正方形/長方形 41"/>
          <p:cNvSpPr/>
          <p:nvPr/>
        </p:nvSpPr>
        <p:spPr>
          <a:xfrm>
            <a:off x="2760475" y="5029596"/>
            <a:ext cx="6814171"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同じ組織のアイデンティティ情報の</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つ以上のセット</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インスタンスを関連付けるプロセス</a:t>
            </a:r>
          </a:p>
        </p:txBody>
      </p:sp>
      <p:sp>
        <p:nvSpPr>
          <p:cNvPr id="21" name="正方形/長方形 20"/>
          <p:cNvSpPr/>
          <p:nvPr/>
        </p:nvSpPr>
        <p:spPr>
          <a:xfrm>
            <a:off x="8023559" y="6496283"/>
            <a:ext cx="1550355"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：概要</a:t>
            </a:r>
          </a:p>
        </p:txBody>
      </p:sp>
      <p:sp>
        <p:nvSpPr>
          <p:cNvPr id="22" name="正方形/長方形 21"/>
          <p:cNvSpPr/>
          <p:nvPr/>
        </p:nvSpPr>
        <p:spPr>
          <a:xfrm>
            <a:off x="8331462" y="6523853"/>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3" name="正方形/長方形 22"/>
          <p:cNvSpPr/>
          <p:nvPr/>
        </p:nvSpPr>
        <p:spPr>
          <a:xfrm>
            <a:off x="9053041" y="6517270"/>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正方形/長方形 23"/>
          <p:cNvSpPr/>
          <p:nvPr/>
        </p:nvSpPr>
        <p:spPr>
          <a:xfrm>
            <a:off x="365419" y="6155181"/>
            <a:ext cx="9216445" cy="33207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https://diacc.ca/wp-content/uploads/2020/09/PCTF-Verified-Organization-Component-Overview-Final-Recommendation-V1.0-1.pdf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442369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-Pan-Canadian Trust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PCTF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err="1">
                <a:solidFill>
                  <a:schemeClr val="accent2">
                    <a:lumMod val="90000"/>
                    <a:lumOff val="10000"/>
                  </a:schemeClr>
                </a:solidFill>
              </a:rPr>
              <a:t>PCTF</a:t>
            </a:r>
            <a:r>
              <a:rPr lang="en-US" altLang="ja-JP" sz="1800" dirty="0">
                <a:solidFill>
                  <a:schemeClr val="accent2">
                    <a:lumMod val="90000"/>
                    <a:lumOff val="10000"/>
                  </a:schemeClr>
                </a:solidFill>
              </a:rPr>
              <a:t> </a:t>
            </a:r>
            <a:r>
              <a:rPr lang="ja-JP" altLang="en-US" sz="1800" dirty="0">
                <a:solidFill>
                  <a:schemeClr val="accent2">
                    <a:lumMod val="90000"/>
                    <a:lumOff val="10000"/>
                  </a:schemeClr>
                </a:solidFill>
              </a:rPr>
              <a:t>コンポーネントで規定されるプロセス④ 通知と同意</a:t>
            </a:r>
            <a:r>
              <a:rPr lang="en-US" altLang="ja-JP" sz="1800" baseline="30000" dirty="0"/>
              <a:t>1</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73931"/>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53" name="正方形/長方形 52"/>
          <p:cNvSpPr/>
          <p:nvPr/>
        </p:nvSpPr>
        <p:spPr>
          <a:xfrm>
            <a:off x="339958" y="701862"/>
            <a:ext cx="1285642" cy="171960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通知文の作成</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Formulate Notice</a:t>
            </a:r>
          </a:p>
        </p:txBody>
      </p:sp>
      <p:sp>
        <p:nvSpPr>
          <p:cNvPr id="30" name="正方形/長方形 29"/>
          <p:cNvSpPr/>
          <p:nvPr/>
        </p:nvSpPr>
        <p:spPr>
          <a:xfrm>
            <a:off x="1684867" y="701862"/>
            <a:ext cx="7890460" cy="1719605"/>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収集される情報について説明するステートメントを生成するプロセス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必要な情報は、適用される法律、政策及び契約上の要件に基づいており以下を含むものの限定はされず、対象者には通知の形で提示される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1.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どのような個人情報が収集、使用、または開示されるのか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情報の収集、使用、開示、または保存の目的</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3.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情報の開示先（状況に応じて、組織、個人、またはその両方）</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4.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要求された個人情報の情報源（開示組織または対象者）</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5.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情報の取扱い及び</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又は保護方法</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6.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通知が適用される期間</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7.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通知が適用される管轄または当局の下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8.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収集に関する対象者の質問に答えることができる権限を有する者の連絡先</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9.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関連する管轄区域の関連する法律、政策、および規制によって要求される追加情報</a:t>
            </a:r>
          </a:p>
        </p:txBody>
      </p:sp>
      <p:sp>
        <p:nvSpPr>
          <p:cNvPr id="31" name="正方形/長方形 30"/>
          <p:cNvSpPr/>
          <p:nvPr/>
        </p:nvSpPr>
        <p:spPr>
          <a:xfrm>
            <a:off x="330377" y="2479797"/>
            <a:ext cx="1295223" cy="67836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同意の要求</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Request Consent</a:t>
            </a:r>
          </a:p>
        </p:txBody>
      </p:sp>
      <p:sp>
        <p:nvSpPr>
          <p:cNvPr id="32" name="正方形/長方形 31"/>
          <p:cNvSpPr/>
          <p:nvPr/>
        </p:nvSpPr>
        <p:spPr>
          <a:xfrm>
            <a:off x="1684867" y="2479796"/>
            <a:ext cx="7896998" cy="67836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対象者に通知を提示し、対象者が通知の内容に基づいて同意を受け入れる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拒否するための機能を提供し、意味のある同意を決定するプロセス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同意を要求された対象者が、同意する権限を有することを確認することを意図している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このプロセスは、対象者を認証し、対象者の身元を確認し、同意の意思決定を行う対象者の権限を確認するために、</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PCTF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の他のコンポーネント（例：認証、検証された人物、検証された関係）で定義されたトラステッドプロセスを利用する</a:t>
            </a:r>
          </a:p>
        </p:txBody>
      </p:sp>
      <p:sp>
        <p:nvSpPr>
          <p:cNvPr id="33" name="正方形/長方形 32"/>
          <p:cNvSpPr/>
          <p:nvPr/>
        </p:nvSpPr>
        <p:spPr>
          <a:xfrm>
            <a:off x="339958" y="3228038"/>
            <a:ext cx="1285642" cy="125263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同意の記録</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Record Consent</a:t>
            </a:r>
          </a:p>
        </p:txBody>
      </p:sp>
      <p:sp>
        <p:nvSpPr>
          <p:cNvPr id="34" name="正方形/長方形 33"/>
          <p:cNvSpPr/>
          <p:nvPr/>
        </p:nvSpPr>
        <p:spPr>
          <a:xfrm>
            <a:off x="1684867" y="3228037"/>
            <a:ext cx="7890894" cy="125263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通知条件と対象者の同意判断の記録を作成するプロセス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記録は永続的</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対象者がその後同意を取り消した場合でも、履歴参照用に保持されることがある</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。保持は法律または規制の対象となることがある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保存される可能性のある通知条件の例には、「対象者に関する情報」「同意を提供した公認機関」「通知が提示された日時」「提示された通知のバージョン」など、保存される可能性のある同意決定情報の例としては「対象者が行った決定とともに通知条件」「同意した日時」「同意の有効期限」があ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同意の記録には、対象者が共有に同意したデータの種類に関する情報を保管すべきであるが、対象者のデータを含むべきではない</a:t>
            </a:r>
            <a:endParaRPr kumimoji="1" lang="en-US" altLang="ja-JP"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通知条件と同意の決定情報の保管</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保持は、記録された同意が適用される法域の法律及び規則に従わなければならない</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同意の決定が保存されると、同意の決定に関連する当事者に同意の決定が通知される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同意の記録は、関連する法規制に準拠する限り、不要になった時点で破棄することができる</a:t>
            </a:r>
          </a:p>
        </p:txBody>
      </p:sp>
      <p:sp>
        <p:nvSpPr>
          <p:cNvPr id="35" name="正方形/長方形 34"/>
          <p:cNvSpPr/>
          <p:nvPr/>
        </p:nvSpPr>
        <p:spPr>
          <a:xfrm>
            <a:off x="338844" y="4546601"/>
            <a:ext cx="1286756" cy="173989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同意の管理</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Manage Consent</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6" name="正方形/長方形 35"/>
          <p:cNvSpPr/>
          <p:nvPr/>
        </p:nvSpPr>
        <p:spPr>
          <a:xfrm>
            <a:off x="1684867" y="4546600"/>
            <a:ext cx="7889780" cy="17399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同意の決定のライフサイクルを管理するプロセス</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355600" marR="0" lvl="1" indent="-1778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同意の確認</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保存された同意の決定の詳細を対象者および承認された審査担当者</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*1</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が見ることができ、 適切かつ適用可能なプライバシー慣行に従い、関連する法律、規則、およびポリシーを尊重する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355600" marR="0" lvl="1" indent="-1778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同意の更新</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対象者又は認定機関が、目的の変更又は前回の同意から状況が変化する可能性のある期間が経過したことに基づき、以前に保存した同意の決定から修正した同意の決定を確立する場合</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設定された有効期限に基づき、同意の決定を失効させること。</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対象者が積極的に同意を撤回することを含む</a:t>
            </a:r>
            <a:endParaRPr kumimoji="1" lang="en-US" altLang="ja-JP"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a:p>
            <a:pPr marL="355600" marR="0" lvl="1" indent="-1778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同意の取り消し</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
            </a:r>
            <a:b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b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他の事象（例</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詐称等により同意が不正であることが判明した場合など）に起因する同意を取り消す状況</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a:p>
            <a:pPr marL="177800" marR="0" lvl="1"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同意の管理プロセスは、「同意の記録」プロセスを通じて保存することが可能</a:t>
            </a:r>
          </a:p>
        </p:txBody>
      </p:sp>
      <p:sp>
        <p:nvSpPr>
          <p:cNvPr id="2" name="正方形/長方形 1"/>
          <p:cNvSpPr/>
          <p:nvPr/>
        </p:nvSpPr>
        <p:spPr>
          <a:xfrm>
            <a:off x="339958" y="6239025"/>
            <a:ext cx="9233956" cy="23254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承認された審査者は、同意の影響を受ける参加者（すなわち、開示組織、要求組織、規制機関又は 政策担当者）である。また、監査のための規制機関や監視委員会も含まれる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正方形/長方形 15"/>
          <p:cNvSpPr/>
          <p:nvPr/>
        </p:nvSpPr>
        <p:spPr>
          <a:xfrm>
            <a:off x="8023559" y="6496283"/>
            <a:ext cx="1550355"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：概要</a:t>
            </a:r>
          </a:p>
        </p:txBody>
      </p:sp>
      <p:sp>
        <p:nvSpPr>
          <p:cNvPr id="17" name="正方形/長方形 16"/>
          <p:cNvSpPr/>
          <p:nvPr/>
        </p:nvSpPr>
        <p:spPr>
          <a:xfrm>
            <a:off x="8331462" y="6523853"/>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8" name="正方形/長方形 17"/>
          <p:cNvSpPr/>
          <p:nvPr/>
        </p:nvSpPr>
        <p:spPr>
          <a:xfrm>
            <a:off x="9053041" y="6517270"/>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 name="正方形/長方形 2"/>
          <p:cNvSpPr/>
          <p:nvPr/>
        </p:nvSpPr>
        <p:spPr>
          <a:xfrm>
            <a:off x="339958" y="6370017"/>
            <a:ext cx="9233956" cy="35577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１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https://diacc.ca/wp-content/uploads/2020/09/PCTF-Verified-Organization-Component-Overview-Final-Recommendation-V1.0-1.pdf</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569926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　</a:t>
            </a:r>
            <a:r>
              <a:rPr lang="en-US" altLang="ja-JP" sz="1000" dirty="0">
                <a:solidFill>
                  <a:schemeClr val="accent2">
                    <a:lumMod val="90000"/>
                    <a:lumOff val="10000"/>
                  </a:schemeClr>
                </a:solidFill>
              </a:rPr>
              <a:t>-Pan-Canadian Trust Framework</a:t>
            </a:r>
            <a:r>
              <a:rPr lang="ja-JP" altLang="en-US" sz="1000" dirty="0">
                <a:solidFill>
                  <a:schemeClr val="accent2">
                    <a:lumMod val="90000"/>
                    <a:lumOff val="10000"/>
                  </a:schemeClr>
                </a:solidFill>
              </a:rPr>
              <a:t>：</a:t>
            </a:r>
            <a:r>
              <a:rPr lang="en-US" altLang="ja-JP" sz="1000" dirty="0">
                <a:solidFill>
                  <a:schemeClr val="accent2">
                    <a:lumMod val="90000"/>
                    <a:lumOff val="10000"/>
                  </a:schemeClr>
                </a:solidFill>
              </a:rPr>
              <a:t>PCTF</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Voilà Verified Trustmark Program</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12" name="テキスト プレースホルダー 2"/>
          <p:cNvSpPr>
            <a:spLocks noGrp="1"/>
          </p:cNvSpPr>
          <p:nvPr>
            <p:ph type="body" sz="quarter" idx="10"/>
          </p:nvPr>
        </p:nvSpPr>
        <p:spPr>
          <a:xfrm>
            <a:off x="331788" y="692151"/>
            <a:ext cx="9242425" cy="648970"/>
          </a:xfrm>
        </p:spPr>
        <p:txBody>
          <a:bodyPr/>
          <a:lstStyle/>
          <a:p>
            <a:pPr marL="285750" indent="-285750">
              <a:buFont typeface="Arial" panose="020B0604020202020204" pitchFamily="34" charset="0"/>
              <a:buChar char="•"/>
            </a:pPr>
            <a:r>
              <a:rPr lang="en-US" altLang="ja-JP" sz="1600" b="1" dirty="0">
                <a:solidFill>
                  <a:srgbClr val="000000"/>
                </a:solidFill>
              </a:rPr>
              <a:t>2022</a:t>
            </a:r>
            <a:r>
              <a:rPr lang="ja-JP" altLang="en-US" sz="1600" b="1" dirty="0">
                <a:solidFill>
                  <a:srgbClr val="000000"/>
                </a:solidFill>
              </a:rPr>
              <a:t>年</a:t>
            </a:r>
            <a:r>
              <a:rPr lang="en-US" altLang="ja-JP" sz="1600" b="1" dirty="0">
                <a:solidFill>
                  <a:srgbClr val="000000"/>
                </a:solidFill>
              </a:rPr>
              <a:t>10</a:t>
            </a:r>
            <a:r>
              <a:rPr lang="ja-JP" altLang="en-US" sz="1600" b="1" dirty="0">
                <a:solidFill>
                  <a:srgbClr val="000000"/>
                </a:solidFill>
              </a:rPr>
              <a:t>月、</a:t>
            </a:r>
            <a:r>
              <a:rPr lang="en-US" altLang="ja-JP" sz="1600" b="1" dirty="0">
                <a:solidFill>
                  <a:srgbClr val="000000"/>
                </a:solidFill>
              </a:rPr>
              <a:t>DIACC</a:t>
            </a:r>
            <a:r>
              <a:rPr lang="ja-JP" altLang="en-US" sz="1600" b="1" dirty="0">
                <a:solidFill>
                  <a:srgbClr val="000000"/>
                </a:solidFill>
              </a:rPr>
              <a:t>はデジタルアイデンティティサービスが</a:t>
            </a:r>
            <a:r>
              <a:rPr lang="en-US" altLang="ja-JP" sz="1600" b="1" dirty="0">
                <a:solidFill>
                  <a:srgbClr val="000000"/>
                </a:solidFill>
              </a:rPr>
              <a:t>PCTF</a:t>
            </a:r>
            <a:r>
              <a:rPr lang="ja-JP" altLang="en-US" sz="1600" b="1" dirty="0">
                <a:solidFill>
                  <a:srgbClr val="000000"/>
                </a:solidFill>
              </a:rPr>
              <a:t>の基準に準拠しているか判断する認証プログラム「</a:t>
            </a:r>
            <a:r>
              <a:rPr lang="en-US" altLang="ja-JP" sz="1600" b="1" u="sng" dirty="0">
                <a:solidFill>
                  <a:schemeClr val="accent2">
                    <a:lumMod val="75000"/>
                    <a:lumOff val="25000"/>
                  </a:schemeClr>
                </a:solidFill>
              </a:rPr>
              <a:t>Voilà Verified Trustmark Program</a:t>
            </a:r>
            <a:r>
              <a:rPr lang="ja-JP" altLang="en-US" sz="1600" b="1" dirty="0">
                <a:solidFill>
                  <a:srgbClr val="000000"/>
                </a:solidFill>
              </a:rPr>
              <a:t>」</a:t>
            </a:r>
            <a:r>
              <a:rPr lang="en-US" altLang="ja-JP" sz="1600" b="1" baseline="30000" dirty="0">
                <a:solidFill>
                  <a:srgbClr val="000000"/>
                </a:solidFill>
              </a:rPr>
              <a:t>1,2</a:t>
            </a:r>
            <a:r>
              <a:rPr lang="ja-JP" altLang="en-US" sz="1600" b="1" dirty="0">
                <a:solidFill>
                  <a:srgbClr val="000000"/>
                </a:solidFill>
              </a:rPr>
              <a:t>を正式に開始した</a:t>
            </a:r>
            <a:endParaRPr lang="en-US" altLang="ja-JP" sz="1600" b="1" dirty="0">
              <a:solidFill>
                <a:srgbClr val="000000"/>
              </a:solidFill>
            </a:endParaRPr>
          </a:p>
          <a:p>
            <a:pPr marL="285750" indent="-285750">
              <a:buFont typeface="Arial" panose="020B0604020202020204" pitchFamily="34" charset="0"/>
              <a:buChar char="•"/>
            </a:pPr>
            <a:r>
              <a:rPr lang="en-US" altLang="ja-JP" sz="1600" b="1" dirty="0"/>
              <a:t>4</a:t>
            </a:r>
            <a:r>
              <a:rPr lang="ja-JP" altLang="en-US" sz="1600" b="1" dirty="0"/>
              <a:t>名の専門家のボランティア</a:t>
            </a:r>
            <a:r>
              <a:rPr lang="en-US" altLang="ja-JP" sz="1600" b="1" baseline="30000" dirty="0"/>
              <a:t>*1</a:t>
            </a:r>
            <a:r>
              <a:rPr lang="ja-JP" altLang="en-US" sz="1600" b="1" dirty="0"/>
              <a:t>によって構成される </a:t>
            </a:r>
            <a:r>
              <a:rPr lang="en-US" altLang="ja-JP" sz="1600" b="1" u="sng" dirty="0">
                <a:solidFill>
                  <a:schemeClr val="accent2">
                    <a:lumMod val="75000"/>
                    <a:lumOff val="25000"/>
                  </a:schemeClr>
                </a:solidFill>
              </a:rPr>
              <a:t>Voilà Verified Trustmark Oversight Board (TOB) </a:t>
            </a:r>
            <a:r>
              <a:rPr lang="ja-JP" altLang="en-US" sz="1600" b="1" dirty="0"/>
              <a:t>が独立して運営を行う</a:t>
            </a:r>
            <a:endParaRPr lang="en-US" altLang="ja-JP" sz="1600" b="1" dirty="0"/>
          </a:p>
          <a:p>
            <a:pPr marL="285750" indent="-285750">
              <a:buFont typeface="Arial" panose="020B0604020202020204" pitchFamily="34" charset="0"/>
              <a:buChar char="•"/>
            </a:pPr>
            <a:r>
              <a:rPr lang="ja-JP" altLang="en-US" sz="1600" b="1" dirty="0"/>
              <a:t>アセッサー・</a:t>
            </a:r>
            <a:r>
              <a:rPr lang="en-US" altLang="ja-JP" sz="1600" b="1" dirty="0"/>
              <a:t>Readiness advisor </a:t>
            </a:r>
            <a:r>
              <a:rPr lang="ja-JP" altLang="en-US" sz="1600" b="1" dirty="0"/>
              <a:t>によって認定されたサービスは</a:t>
            </a:r>
            <a:r>
              <a:rPr lang="en-US" altLang="ja-JP" sz="1600" b="1" dirty="0"/>
              <a:t>3</a:t>
            </a:r>
            <a:r>
              <a:rPr lang="ja-JP" altLang="en-US" sz="1600" b="1" dirty="0"/>
              <a:t>年間有効なトラストマークが付与され、「</a:t>
            </a:r>
            <a:r>
              <a:rPr lang="en-US" altLang="ja-JP" sz="1600" b="1" u="sng" dirty="0">
                <a:solidFill>
                  <a:schemeClr val="accent2">
                    <a:lumMod val="75000"/>
                    <a:lumOff val="25000"/>
                  </a:schemeClr>
                </a:solidFill>
              </a:rPr>
              <a:t>Voilà Verified Program Public Directory</a:t>
            </a:r>
            <a:r>
              <a:rPr lang="ja-JP" altLang="en-US" sz="1600" b="1" dirty="0"/>
              <a:t>」に公開される</a:t>
            </a:r>
            <a:endParaRPr lang="en-US" altLang="ja-JP" sz="1600" b="1" dirty="0"/>
          </a:p>
        </p:txBody>
      </p:sp>
      <p:graphicFrame>
        <p:nvGraphicFramePr>
          <p:cNvPr id="13" name="表 12"/>
          <p:cNvGraphicFramePr>
            <a:graphicFrameLocks noGrp="1"/>
          </p:cNvGraphicFramePr>
          <p:nvPr>
            <p:extLst>
              <p:ext uri="{D42A27DB-BD31-4B8C-83A1-F6EECF244321}">
                <p14:modId xmlns:p14="http://schemas.microsoft.com/office/powerpoint/2010/main" val="3552388213"/>
              </p:ext>
            </p:extLst>
          </p:nvPr>
        </p:nvGraphicFramePr>
        <p:xfrm>
          <a:off x="5111064" y="2903832"/>
          <a:ext cx="4463447" cy="3197473"/>
        </p:xfrm>
        <a:graphic>
          <a:graphicData uri="http://schemas.openxmlformats.org/drawingml/2006/table">
            <a:tbl>
              <a:tblPr firstRow="1" bandRow="1">
                <a:tableStyleId>{5C22544A-7EE6-4342-B048-85BDC9FD1C3A}</a:tableStyleId>
              </a:tblPr>
              <a:tblGrid>
                <a:gridCol w="886780">
                  <a:extLst>
                    <a:ext uri="{9D8B030D-6E8A-4147-A177-3AD203B41FA5}">
                      <a16:colId xmlns:a16="http://schemas.microsoft.com/office/drawing/2014/main" val="1183196112"/>
                    </a:ext>
                  </a:extLst>
                </a:gridCol>
                <a:gridCol w="1100380">
                  <a:extLst>
                    <a:ext uri="{9D8B030D-6E8A-4147-A177-3AD203B41FA5}">
                      <a16:colId xmlns:a16="http://schemas.microsoft.com/office/drawing/2014/main" val="1120184232"/>
                    </a:ext>
                  </a:extLst>
                </a:gridCol>
                <a:gridCol w="627681">
                  <a:extLst>
                    <a:ext uri="{9D8B030D-6E8A-4147-A177-3AD203B41FA5}">
                      <a16:colId xmlns:a16="http://schemas.microsoft.com/office/drawing/2014/main" val="92835164"/>
                    </a:ext>
                  </a:extLst>
                </a:gridCol>
                <a:gridCol w="808495">
                  <a:extLst>
                    <a:ext uri="{9D8B030D-6E8A-4147-A177-3AD203B41FA5}">
                      <a16:colId xmlns:a16="http://schemas.microsoft.com/office/drawing/2014/main" val="2128549662"/>
                    </a:ext>
                  </a:extLst>
                </a:gridCol>
                <a:gridCol w="1040111">
                  <a:extLst>
                    <a:ext uri="{9D8B030D-6E8A-4147-A177-3AD203B41FA5}">
                      <a16:colId xmlns:a16="http://schemas.microsoft.com/office/drawing/2014/main" val="1598870296"/>
                    </a:ext>
                  </a:extLst>
                </a:gridCol>
              </a:tblGrid>
              <a:tr h="366394">
                <a:tc>
                  <a:txBody>
                    <a:bodyPr/>
                    <a:lstStyle/>
                    <a:p>
                      <a:pPr algn="ctr"/>
                      <a:r>
                        <a:rPr kumimoji="1" lang="ja-JP" altLang="en-US" sz="1050" dirty="0">
                          <a:latin typeface="+mn-ea"/>
                          <a:ea typeface="+mn-ea"/>
                        </a:rPr>
                        <a:t>認定事業者</a:t>
                      </a:r>
                    </a:p>
                  </a:txBody>
                  <a:tcPr anchor="ctr"/>
                </a:tc>
                <a:tc>
                  <a:txBody>
                    <a:bodyPr/>
                    <a:lstStyle/>
                    <a:p>
                      <a:pPr algn="ctr"/>
                      <a:r>
                        <a:rPr kumimoji="1" lang="ja-JP" altLang="en-US" sz="1050" dirty="0">
                          <a:latin typeface="+mn-ea"/>
                          <a:ea typeface="+mn-ea"/>
                        </a:rPr>
                        <a:t>概要</a:t>
                      </a:r>
                    </a:p>
                  </a:txBody>
                  <a:tcPr anchor="ctr"/>
                </a:tc>
                <a:tc>
                  <a:txBody>
                    <a:bodyPr/>
                    <a:lstStyle/>
                    <a:p>
                      <a:pPr algn="ctr"/>
                      <a:r>
                        <a:rPr kumimoji="1" lang="ja-JP" altLang="en-US" sz="1050" dirty="0">
                          <a:latin typeface="+mn-ea"/>
                          <a:ea typeface="+mn-ea"/>
                        </a:rPr>
                        <a:t>認定日</a:t>
                      </a:r>
                    </a:p>
                  </a:txBody>
                  <a:tcPr anchor="ctr"/>
                </a:tc>
                <a:tc>
                  <a:txBody>
                    <a:bodyPr/>
                    <a:lstStyle/>
                    <a:p>
                      <a:pPr algn="ctr"/>
                      <a:r>
                        <a:rPr kumimoji="1" lang="en-US" altLang="ja-JP" sz="1050" dirty="0">
                          <a:latin typeface="+mn-ea"/>
                          <a:ea typeface="+mn-ea"/>
                        </a:rPr>
                        <a:t>Role</a:t>
                      </a:r>
                      <a:endParaRPr kumimoji="1" lang="ja-JP" altLang="en-US" sz="1050" dirty="0">
                        <a:latin typeface="+mn-ea"/>
                        <a:ea typeface="+mn-ea"/>
                      </a:endParaRPr>
                    </a:p>
                  </a:txBody>
                  <a:tcPr anchor="ctr"/>
                </a:tc>
                <a:tc>
                  <a:txBody>
                    <a:bodyPr/>
                    <a:lstStyle/>
                    <a:p>
                      <a:pPr algn="ctr"/>
                      <a:r>
                        <a:rPr kumimoji="1" lang="ja-JP" altLang="en-US" sz="1050" dirty="0">
                          <a:latin typeface="+mn-ea"/>
                          <a:ea typeface="+mn-ea"/>
                        </a:rPr>
                        <a:t>トラストマーク</a:t>
                      </a:r>
                    </a:p>
                  </a:txBody>
                  <a:tcPr anchor="ctr"/>
                </a:tc>
                <a:extLst>
                  <a:ext uri="{0D108BD9-81ED-4DB2-BD59-A6C34878D82A}">
                    <a16:rowId xmlns:a16="http://schemas.microsoft.com/office/drawing/2014/main" val="2390668170"/>
                  </a:ext>
                </a:extLst>
              </a:tr>
              <a:tr h="915353">
                <a:tc>
                  <a:txBody>
                    <a:bodyPr/>
                    <a:lstStyle/>
                    <a:p>
                      <a:r>
                        <a:rPr kumimoji="1" lang="en-US" altLang="ja-JP" sz="1050" dirty="0">
                          <a:latin typeface="+mn-ea"/>
                          <a:ea typeface="+mn-ea"/>
                        </a:rPr>
                        <a:t>Kimble and Associates LLC (DBA Kuma)</a:t>
                      </a:r>
                      <a:endParaRPr kumimoji="1" lang="ja-JP" altLang="en-US" sz="1050" dirty="0">
                        <a:latin typeface="+mn-ea"/>
                        <a:ea typeface="+mn-ea"/>
                      </a:endParaRPr>
                    </a:p>
                  </a:txBody>
                  <a:tcPr anchor="ctr"/>
                </a:tc>
                <a:tc>
                  <a:txBody>
                    <a:bodyPr/>
                    <a:lstStyle/>
                    <a:p>
                      <a:r>
                        <a:rPr kumimoji="1" lang="ja-JP" altLang="en-US" sz="1050" dirty="0">
                          <a:latin typeface="+mn-ea"/>
                          <a:ea typeface="+mn-ea"/>
                        </a:rPr>
                        <a:t>プライバシーとセキュリティに関するコンサルティングファーム</a:t>
                      </a:r>
                    </a:p>
                  </a:txBody>
                  <a:tcPr anchor="ctr"/>
                </a:tc>
                <a:tc>
                  <a:txBody>
                    <a:bodyPr/>
                    <a:lstStyle/>
                    <a:p>
                      <a:r>
                        <a:rPr kumimoji="1" lang="en-US" altLang="ja-JP" sz="1050" dirty="0">
                          <a:latin typeface="+mn-ea"/>
                          <a:ea typeface="+mn-ea"/>
                        </a:rPr>
                        <a:t>2022/06/20</a:t>
                      </a:r>
                      <a:endParaRPr kumimoji="1" lang="ja-JP" altLang="en-US" sz="1050" dirty="0">
                        <a:latin typeface="+mn-ea"/>
                        <a:ea typeface="+mn-ea"/>
                      </a:endParaRPr>
                    </a:p>
                  </a:txBody>
                  <a:tcPr anchor="ctr"/>
                </a:tc>
                <a:tc>
                  <a:txBody>
                    <a:bodyPr/>
                    <a:lstStyle/>
                    <a:p>
                      <a:r>
                        <a:rPr lang="en-US" altLang="ja-JP" sz="900" b="0" dirty="0">
                          <a:latin typeface="+mn-ea"/>
                          <a:ea typeface="+mn-ea"/>
                        </a:rPr>
                        <a:t>Assessor</a:t>
                      </a:r>
                    </a:p>
                    <a:p>
                      <a:r>
                        <a:rPr lang="en-US" altLang="ja-JP" sz="900" b="0" dirty="0">
                          <a:latin typeface="+mn-ea"/>
                          <a:ea typeface="+mn-ea"/>
                        </a:rPr>
                        <a:t>Readiness advisor </a:t>
                      </a:r>
                      <a:endParaRPr kumimoji="1" lang="ja-JP" altLang="en-US" sz="900" b="0" dirty="0">
                        <a:latin typeface="+mn-ea"/>
                        <a:ea typeface="+mn-ea"/>
                      </a:endParaRPr>
                    </a:p>
                  </a:txBody>
                  <a:tcPr anchor="ctr"/>
                </a:tc>
                <a:tc>
                  <a:txBody>
                    <a:bodyPr/>
                    <a:lstStyle/>
                    <a:p>
                      <a:endParaRPr kumimoji="1" lang="ja-JP" altLang="en-US" sz="1050" b="0" dirty="0">
                        <a:latin typeface="+mn-ea"/>
                        <a:ea typeface="+mn-ea"/>
                      </a:endParaRPr>
                    </a:p>
                  </a:txBody>
                  <a:tcPr anchor="ctr"/>
                </a:tc>
                <a:extLst>
                  <a:ext uri="{0D108BD9-81ED-4DB2-BD59-A6C34878D82A}">
                    <a16:rowId xmlns:a16="http://schemas.microsoft.com/office/drawing/2014/main" val="118839811"/>
                  </a:ext>
                </a:extLst>
              </a:tr>
              <a:tr h="957863">
                <a:tc>
                  <a:txBody>
                    <a:bodyPr/>
                    <a:lstStyle/>
                    <a:p>
                      <a:r>
                        <a:rPr kumimoji="1" lang="en-US" altLang="ja-JP" sz="1050" dirty="0">
                          <a:latin typeface="+mn-ea"/>
                          <a:ea typeface="+mn-ea"/>
                        </a:rPr>
                        <a:t>Schellman Compliance LLC</a:t>
                      </a:r>
                      <a:endParaRPr kumimoji="1" lang="ja-JP" altLang="en-US" sz="1050" dirty="0">
                        <a:latin typeface="+mn-ea"/>
                        <a:ea typeface="+mn-ea"/>
                      </a:endParaRPr>
                    </a:p>
                  </a:txBody>
                  <a:tcPr anchor="ctr"/>
                </a:tc>
                <a:tc>
                  <a:txBody>
                    <a:bodyPr/>
                    <a:lstStyle/>
                    <a:p>
                      <a:r>
                        <a:rPr kumimoji="1" lang="en-US" altLang="ja-JP" sz="1050" dirty="0">
                          <a:latin typeface="+mn-ea"/>
                          <a:ea typeface="+mn-ea"/>
                        </a:rPr>
                        <a:t>IT </a:t>
                      </a:r>
                      <a:r>
                        <a:rPr kumimoji="1" lang="ja-JP" altLang="en-US" sz="1050" dirty="0">
                          <a:latin typeface="+mn-ea"/>
                          <a:ea typeface="+mn-ea"/>
                        </a:rPr>
                        <a:t>監査とコンプライアンス証明を提供する会社</a:t>
                      </a:r>
                    </a:p>
                  </a:txBody>
                  <a:tcPr anchor="ctr"/>
                </a:tc>
                <a:tc>
                  <a:txBody>
                    <a:bodyPr/>
                    <a:lstStyle/>
                    <a:p>
                      <a:r>
                        <a:rPr kumimoji="1" lang="en-US" altLang="ja-JP" sz="1050" dirty="0">
                          <a:latin typeface="+mn-ea"/>
                          <a:ea typeface="+mn-ea"/>
                        </a:rPr>
                        <a:t>2022/10/20</a:t>
                      </a:r>
                      <a:endParaRPr kumimoji="1" lang="ja-JP" altLang="en-US" sz="1050" dirty="0">
                        <a:latin typeface="+mn-ea"/>
                        <a:ea typeface="+mn-ea"/>
                      </a:endParaRPr>
                    </a:p>
                  </a:txBody>
                  <a:tcPr anchor="ct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en-US" altLang="ja-JP" sz="900" b="0" dirty="0">
                          <a:latin typeface="+mn-ea"/>
                          <a:ea typeface="+mn-ea"/>
                        </a:rPr>
                        <a:t>Assessor</a:t>
                      </a:r>
                    </a:p>
                    <a:p>
                      <a:r>
                        <a:rPr lang="en-US" altLang="ja-JP" sz="900" b="0" dirty="0">
                          <a:latin typeface="+mn-ea"/>
                          <a:ea typeface="+mn-ea"/>
                        </a:rPr>
                        <a:t>Readiness advisor</a:t>
                      </a:r>
                    </a:p>
                    <a:p>
                      <a:r>
                        <a:rPr lang="en-US" altLang="ja-JP" sz="900" b="0" dirty="0">
                          <a:latin typeface="+mn-ea"/>
                          <a:ea typeface="+mn-ea"/>
                        </a:rPr>
                        <a:t>Tasting Laboratory </a:t>
                      </a:r>
                      <a:endParaRPr kumimoji="1" lang="ja-JP" altLang="en-US" sz="900" b="0" dirty="0">
                        <a:latin typeface="+mn-ea"/>
                        <a:ea typeface="+mn-ea"/>
                      </a:endParaRPr>
                    </a:p>
                  </a:txBody>
                  <a:tcPr anchor="ctr"/>
                </a:tc>
                <a:tc>
                  <a:txBody>
                    <a:bodyPr/>
                    <a:lstStyle/>
                    <a:p>
                      <a:endParaRPr kumimoji="1" lang="ja-JP" altLang="en-US" sz="1050" b="0" dirty="0">
                        <a:latin typeface="+mn-ea"/>
                        <a:ea typeface="+mn-ea"/>
                      </a:endParaRPr>
                    </a:p>
                  </a:txBody>
                  <a:tcPr anchor="ctr"/>
                </a:tc>
                <a:extLst>
                  <a:ext uri="{0D108BD9-81ED-4DB2-BD59-A6C34878D82A}">
                    <a16:rowId xmlns:a16="http://schemas.microsoft.com/office/drawing/2014/main" val="4289356884"/>
                  </a:ext>
                </a:extLst>
              </a:tr>
              <a:tr h="957863">
                <a:tc>
                  <a:txBody>
                    <a:bodyPr/>
                    <a:lstStyle/>
                    <a:p>
                      <a:r>
                        <a:rPr kumimoji="1" lang="en-US" altLang="ja-JP" sz="1050" dirty="0">
                          <a:latin typeface="+mn-ea"/>
                          <a:ea typeface="+mn-ea"/>
                        </a:rPr>
                        <a:t>CHYP USA, Inc. (Consult Hyperion)</a:t>
                      </a:r>
                      <a:endParaRPr kumimoji="1" lang="ja-JP" altLang="en-US" sz="1050" dirty="0">
                        <a:latin typeface="+mn-ea"/>
                        <a:ea typeface="+mn-ea"/>
                      </a:endParaRPr>
                    </a:p>
                  </a:txBody>
                  <a:tcPr anchor="ctr"/>
                </a:tc>
                <a:tc>
                  <a:txBody>
                    <a:bodyPr/>
                    <a:lstStyle/>
                    <a:p>
                      <a:r>
                        <a:rPr kumimoji="1" lang="ja-JP" altLang="en-US" sz="1050" dirty="0">
                          <a:latin typeface="+mn-ea"/>
                          <a:ea typeface="+mn-ea"/>
                        </a:rPr>
                        <a:t>デジタルアイデンティティ、インターネット上のトラストを扱うコンサルティングファーム</a:t>
                      </a:r>
                    </a:p>
                  </a:txBody>
                  <a:tcPr anchor="ctr"/>
                </a:tc>
                <a:tc>
                  <a:txBody>
                    <a:bodyPr/>
                    <a:lstStyle/>
                    <a:p>
                      <a:r>
                        <a:rPr kumimoji="1" lang="en-US" altLang="ja-JP" sz="1050" dirty="0">
                          <a:latin typeface="+mn-ea"/>
                          <a:ea typeface="+mn-ea"/>
                        </a:rPr>
                        <a:t>2023/01/27</a:t>
                      </a:r>
                      <a:endParaRPr kumimoji="1" lang="ja-JP" altLang="en-US" sz="1050" dirty="0">
                        <a:latin typeface="+mn-ea"/>
                        <a:ea typeface="+mn-ea"/>
                      </a:endParaRPr>
                    </a:p>
                  </a:txBody>
                  <a:tcPr anchor="ctr"/>
                </a:tc>
                <a:tc>
                  <a:txBody>
                    <a:bodyPr/>
                    <a:lstStyle/>
                    <a:p>
                      <a:r>
                        <a:rPr lang="en-US" altLang="ja-JP" sz="900" b="0" dirty="0">
                          <a:latin typeface="+mn-ea"/>
                          <a:ea typeface="+mn-ea"/>
                        </a:rPr>
                        <a:t>Readiness advisor </a:t>
                      </a:r>
                      <a:endParaRPr kumimoji="1" lang="ja-JP" altLang="en-US" sz="900" b="0" dirty="0">
                        <a:latin typeface="+mn-ea"/>
                        <a:ea typeface="+mn-ea"/>
                      </a:endParaRPr>
                    </a:p>
                  </a:txBody>
                  <a:tcPr anchor="ctr"/>
                </a:tc>
                <a:tc>
                  <a:txBody>
                    <a:bodyPr/>
                    <a:lstStyle/>
                    <a:p>
                      <a:endParaRPr kumimoji="1" lang="ja-JP" altLang="en-US" sz="1050" b="0" dirty="0">
                        <a:latin typeface="+mn-ea"/>
                        <a:ea typeface="+mn-ea"/>
                      </a:endParaRPr>
                    </a:p>
                  </a:txBody>
                  <a:tcPr anchor="ctr"/>
                </a:tc>
                <a:extLst>
                  <a:ext uri="{0D108BD9-81ED-4DB2-BD59-A6C34878D82A}">
                    <a16:rowId xmlns:a16="http://schemas.microsoft.com/office/drawing/2014/main" val="761657792"/>
                  </a:ext>
                </a:extLst>
              </a:tr>
            </a:tbl>
          </a:graphicData>
        </a:graphic>
      </p:graphicFrame>
      <p:sp>
        <p:nvSpPr>
          <p:cNvPr id="16" name="正方形/長方形 15"/>
          <p:cNvSpPr/>
          <p:nvPr/>
        </p:nvSpPr>
        <p:spPr>
          <a:xfrm>
            <a:off x="854802" y="2912362"/>
            <a:ext cx="3920697" cy="902248"/>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興味のあるサービスまたはネットワーク事業者は、</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Voila Verified</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プログラムに登録し、アプリケーション・パッケージを提出</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アプリケーション・パッケージは</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TOB</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によって審査され、審査段階への移行を確認</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申請者が</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DIACC</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認定アセッサーを選択し、アセスメントを実施</a:t>
            </a:r>
          </a:p>
        </p:txBody>
      </p:sp>
      <p:sp>
        <p:nvSpPr>
          <p:cNvPr id="17" name="正方形/長方形 16"/>
          <p:cNvSpPr/>
          <p:nvPr/>
        </p:nvSpPr>
        <p:spPr>
          <a:xfrm>
            <a:off x="311499" y="2559549"/>
            <a:ext cx="4464000"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認定プロセス</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
        <p:nvSpPr>
          <p:cNvPr id="18" name="正方形/長方形 17"/>
          <p:cNvSpPr/>
          <p:nvPr/>
        </p:nvSpPr>
        <p:spPr>
          <a:xfrm>
            <a:off x="854802" y="4055710"/>
            <a:ext cx="3920698" cy="902248"/>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DIACC</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認定アセッサーが、</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PCTF</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のコンポーネントに対する申請者のサービス</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ネットワークの適合性を判断する第三者評価を実施</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TOB</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は、アセスメントレポートを独自に品質評価し、申請者を認定するかを最終的な決定を行う</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正方形/長方形 18"/>
          <p:cNvSpPr/>
          <p:nvPr/>
        </p:nvSpPr>
        <p:spPr>
          <a:xfrm>
            <a:off x="854802" y="5199058"/>
            <a:ext cx="3920697" cy="902248"/>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DIACC</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は、認定したサービスやネットワーク事業者に</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年間の</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Trustmark</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を付与し、毎年監督アセスメントを実施</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検証書類、ライセンス契約書、トラストマークロゴを提供</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認定したサービスやネットワーク事業者は</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Voilà Verified Program Public Directory</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に記載される</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正方形/長方形 19"/>
          <p:cNvSpPr/>
          <p:nvPr/>
        </p:nvSpPr>
        <p:spPr>
          <a:xfrm>
            <a:off x="331489" y="2912362"/>
            <a:ext cx="403616" cy="90224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申請</a:t>
            </a:r>
          </a:p>
        </p:txBody>
      </p:sp>
      <p:sp>
        <p:nvSpPr>
          <p:cNvPr id="21" name="正方形/長方形 20"/>
          <p:cNvSpPr/>
          <p:nvPr/>
        </p:nvSpPr>
        <p:spPr>
          <a:xfrm>
            <a:off x="335563" y="4055710"/>
            <a:ext cx="403616" cy="90224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アセスメント</a:t>
            </a:r>
          </a:p>
        </p:txBody>
      </p:sp>
      <p:sp>
        <p:nvSpPr>
          <p:cNvPr id="22" name="正方形/長方形 21"/>
          <p:cNvSpPr/>
          <p:nvPr/>
        </p:nvSpPr>
        <p:spPr>
          <a:xfrm>
            <a:off x="344324" y="5181814"/>
            <a:ext cx="403616" cy="902248"/>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認定</a:t>
            </a:r>
          </a:p>
        </p:txBody>
      </p:sp>
      <p:sp>
        <p:nvSpPr>
          <p:cNvPr id="23" name="二等辺三角形 22"/>
          <p:cNvSpPr/>
          <p:nvPr/>
        </p:nvSpPr>
        <p:spPr>
          <a:xfrm rot="10800000">
            <a:off x="2199807" y="3849060"/>
            <a:ext cx="753035" cy="170470"/>
          </a:xfrm>
          <a:prstGeom prst="triangle">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二等辺三角形 23"/>
          <p:cNvSpPr/>
          <p:nvPr/>
        </p:nvSpPr>
        <p:spPr>
          <a:xfrm rot="10800000">
            <a:off x="2239017" y="4987367"/>
            <a:ext cx="753035" cy="170470"/>
          </a:xfrm>
          <a:prstGeom prst="triangle">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25" name="図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6848" y="3524277"/>
            <a:ext cx="491581" cy="357716"/>
          </a:xfrm>
          <a:prstGeom prst="rect">
            <a:avLst/>
          </a:prstGeom>
        </p:spPr>
      </p:pic>
      <p:pic>
        <p:nvPicPr>
          <p:cNvPr id="26" name="図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6517" y="4592387"/>
            <a:ext cx="461705" cy="323656"/>
          </a:xfrm>
          <a:prstGeom prst="rect">
            <a:avLst/>
          </a:prstGeom>
        </p:spPr>
      </p:pic>
      <p:pic>
        <p:nvPicPr>
          <p:cNvPr id="27" name="図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4936" y="4606581"/>
            <a:ext cx="491581" cy="357716"/>
          </a:xfrm>
          <a:prstGeom prst="rect">
            <a:avLst/>
          </a:prstGeom>
        </p:spPr>
      </p:pic>
      <p:pic>
        <p:nvPicPr>
          <p:cNvPr id="35" name="図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4936" y="5345420"/>
            <a:ext cx="491581" cy="357716"/>
          </a:xfrm>
          <a:prstGeom prst="rect">
            <a:avLst/>
          </a:prstGeom>
        </p:spPr>
      </p:pic>
      <p:pic>
        <p:nvPicPr>
          <p:cNvPr id="36" name="図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6348" y="4191411"/>
            <a:ext cx="486631" cy="354007"/>
          </a:xfrm>
          <a:prstGeom prst="rect">
            <a:avLst/>
          </a:prstGeom>
        </p:spPr>
      </p:pic>
      <p:pic>
        <p:nvPicPr>
          <p:cNvPr id="37" name="図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8824" y="3524277"/>
            <a:ext cx="486631" cy="354007"/>
          </a:xfrm>
          <a:prstGeom prst="rect">
            <a:avLst/>
          </a:prstGeom>
        </p:spPr>
      </p:pic>
      <p:sp>
        <p:nvSpPr>
          <p:cNvPr id="2" name="正方形/長方形 1"/>
          <p:cNvSpPr/>
          <p:nvPr/>
        </p:nvSpPr>
        <p:spPr>
          <a:xfrm>
            <a:off x="344324" y="6096991"/>
            <a:ext cx="9204105" cy="29915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政府情報セキュリティ・サイバーセキュリティ担当副大臣補佐、</a:t>
            </a: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seedot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サイバーセキュリティ企業</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)CEO</a:t>
            </a:r>
            <a:r>
              <a:rPr kumimoji="1" lang="ja-JP" altLang="en-US" sz="800" b="0" i="0" u="none" strike="noStrike" kern="1200" cap="none" spc="0" normalizeH="0" baseline="0" noProof="0" dirty="0" err="1">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Business Law Group, Vancouver</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（弁護士事務所）シニアパートナー、オーストリア工科大学デジタル安全セキュリティセンターテーマ別コーディネーター</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シニアエンジニアおよび研究プロジェクトマネージャー　の</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4</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名からなる</a:t>
            </a:r>
          </a:p>
        </p:txBody>
      </p:sp>
      <p:sp>
        <p:nvSpPr>
          <p:cNvPr id="3" name="正方形/長方形 2"/>
          <p:cNvSpPr/>
          <p:nvPr/>
        </p:nvSpPr>
        <p:spPr>
          <a:xfrm>
            <a:off x="335563" y="6352974"/>
            <a:ext cx="9243022" cy="48935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https://diacc.ca/voila-verified/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https://diacc.ca/2022/10/18/voila-verified-trustmark-program-is-live-duty-of-care-a-top-priority/</a:t>
            </a:r>
            <a:endParaRPr kumimoji="1" lang="ja-JP" altLang="en-US" sz="8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8" name="正方形/長方形 27"/>
          <p:cNvSpPr/>
          <p:nvPr/>
        </p:nvSpPr>
        <p:spPr>
          <a:xfrm>
            <a:off x="5196320" y="2559549"/>
            <a:ext cx="4464000"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認定されたサービス</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Tree>
    <p:extLst>
      <p:ext uri="{BB962C8B-B14F-4D97-AF65-F5344CB8AC3E}">
        <p14:creationId xmlns:p14="http://schemas.microsoft.com/office/powerpoint/2010/main" val="1923068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1490" y="164692"/>
            <a:ext cx="9243021" cy="527457"/>
          </a:xfrm>
        </p:spPr>
        <p:txBody>
          <a:bodyPr>
            <a:noAutofit/>
          </a:bodyPr>
          <a:lstStyle/>
          <a:p>
            <a:r>
              <a:rPr lang="en-US" altLang="ja-JP" sz="1000" dirty="0">
                <a:solidFill>
                  <a:schemeClr val="accent2">
                    <a:lumMod val="90000"/>
                    <a:lumOff val="10000"/>
                  </a:schemeClr>
                </a:solidFill>
              </a:rPr>
              <a:t>3.2.2 </a:t>
            </a:r>
            <a:r>
              <a:rPr lang="ja-JP" altLang="en-US" sz="1000" dirty="0">
                <a:solidFill>
                  <a:schemeClr val="accent2">
                    <a:lumMod val="90000"/>
                    <a:lumOff val="10000"/>
                  </a:schemeClr>
                </a:solidFill>
              </a:rPr>
              <a:t>トラストフレームワークの策定状況</a:t>
            </a:r>
            <a:r>
              <a:rPr lang="en-US" altLang="ja-JP" sz="1000" dirty="0">
                <a:solidFill>
                  <a:schemeClr val="accent2">
                    <a:lumMod val="90000"/>
                    <a:lumOff val="10000"/>
                  </a:schemeClr>
                </a:solidFill>
              </a:rPr>
              <a:t/>
            </a:r>
            <a:br>
              <a:rPr lang="en-US" altLang="ja-JP" sz="1000" dirty="0">
                <a:solidFill>
                  <a:schemeClr val="accent2">
                    <a:lumMod val="90000"/>
                    <a:lumOff val="10000"/>
                  </a:schemeClr>
                </a:solidFill>
              </a:rPr>
            </a:br>
            <a:r>
              <a:rPr lang="ja-JP" altLang="en-US" sz="1800" dirty="0">
                <a:solidFill>
                  <a:schemeClr val="accent2">
                    <a:lumMod val="90000"/>
                    <a:lumOff val="10000"/>
                  </a:schemeClr>
                </a:solidFill>
              </a:rPr>
              <a:t>（補足）</a:t>
            </a:r>
            <a:r>
              <a:rPr lang="en-US" altLang="ja-JP" sz="1800" dirty="0">
                <a:solidFill>
                  <a:schemeClr val="accent2">
                    <a:lumMod val="90000"/>
                    <a:lumOff val="10000"/>
                  </a:schemeClr>
                </a:solidFill>
              </a:rPr>
              <a:t>NIST SP</a:t>
            </a:r>
            <a:r>
              <a:rPr lang="ja-JP" altLang="en-US" sz="1800" dirty="0">
                <a:solidFill>
                  <a:schemeClr val="accent2">
                    <a:lumMod val="90000"/>
                    <a:lumOff val="10000"/>
                  </a:schemeClr>
                </a:solidFill>
              </a:rPr>
              <a:t> </a:t>
            </a:r>
            <a:r>
              <a:rPr lang="en-US" altLang="ja-JP" sz="1800" dirty="0">
                <a:solidFill>
                  <a:schemeClr val="accent2">
                    <a:lumMod val="90000"/>
                    <a:lumOff val="10000"/>
                  </a:schemeClr>
                </a:solidFill>
              </a:rPr>
              <a:t>800-63</a:t>
            </a:r>
            <a:r>
              <a:rPr lang="ja-JP" altLang="en-US" sz="1800" dirty="0">
                <a:solidFill>
                  <a:schemeClr val="accent2">
                    <a:lumMod val="90000"/>
                    <a:lumOff val="10000"/>
                  </a:schemeClr>
                </a:solidFill>
              </a:rPr>
              <a:t>と</a:t>
            </a:r>
            <a:r>
              <a:rPr lang="en-US" altLang="ja-JP" sz="1800" dirty="0">
                <a:solidFill>
                  <a:schemeClr val="accent2">
                    <a:lumMod val="90000"/>
                    <a:lumOff val="10000"/>
                  </a:schemeClr>
                </a:solidFill>
              </a:rPr>
              <a:t>PCTF</a:t>
            </a:r>
            <a:r>
              <a:rPr lang="ja-JP" altLang="en-US" sz="1800" dirty="0">
                <a:solidFill>
                  <a:schemeClr val="accent2">
                    <a:lumMod val="90000"/>
                    <a:lumOff val="10000"/>
                  </a:schemeClr>
                </a:solidFill>
              </a:rPr>
              <a:t>の比較</a:t>
            </a:r>
            <a:endParaRPr lang="en-US" altLang="ja-JP" sz="1800" dirty="0">
              <a:solidFill>
                <a:schemeClr val="accent2">
                  <a:lumMod val="90000"/>
                  <a:lumOff val="10000"/>
                </a:schemeClr>
              </a:solidFill>
            </a:endParaRPr>
          </a:p>
        </p:txBody>
      </p:sp>
      <p:sp>
        <p:nvSpPr>
          <p:cNvPr id="15" name="正方形/長方形 14"/>
          <p:cNvSpPr/>
          <p:nvPr/>
        </p:nvSpPr>
        <p:spPr>
          <a:xfrm>
            <a:off x="331192" y="973288"/>
            <a:ext cx="1369895" cy="1758624"/>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本人確認</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Proofing</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の厳密さ、強度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30682" y="722177"/>
            <a:ext cx="3369601"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NIST SP 800-63-3</a:t>
            </a:r>
          </a:p>
        </p:txBody>
      </p:sp>
      <p:sp>
        <p:nvSpPr>
          <p:cNvPr id="14" name="正方形/長方形 13"/>
          <p:cNvSpPr/>
          <p:nvPr/>
        </p:nvSpPr>
        <p:spPr>
          <a:xfrm>
            <a:off x="5203953" y="717132"/>
            <a:ext cx="4369235"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PCTF</a:t>
            </a:r>
            <a:r>
              <a:rPr kumimoji="1" lang="en-US" altLang="ja-JP" sz="1400" b="1" i="0" u="none" strike="noStrike" kern="1200" cap="none" spc="0" normalizeH="0" baseline="30000" noProof="0" dirty="0" smtClean="0">
                <a:ln>
                  <a:noFill/>
                </a:ln>
                <a:solidFill>
                  <a:srgbClr val="FFFFFF"/>
                </a:solidFill>
                <a:effectLst/>
                <a:uLnTx/>
                <a:uFillTx/>
                <a:latin typeface="Meiryo UI" panose="020B0604030504040204" pitchFamily="50" charset="-128"/>
                <a:ea typeface="Meiryo UI" panose="020B0604030504040204" pitchFamily="50" charset="-128"/>
                <a:cs typeface="+mn-cs"/>
              </a:rPr>
              <a:t>1</a:t>
            </a:r>
            <a:endPar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329325" y="2818990"/>
            <a:ext cx="1369896" cy="1738822"/>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認証プロセス</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329325" y="4631970"/>
            <a:ext cx="1369596" cy="1365687"/>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フェレデーション</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情報の連携）</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をする際のデータのやり取りの強度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1730685" y="980560"/>
            <a:ext cx="3376242"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1735786" y="4631971"/>
            <a:ext cx="3364497" cy="276999"/>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Federation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FAL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a:xfrm>
            <a:off x="1735785" y="1295709"/>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正方形/長方形 29"/>
          <p:cNvSpPr/>
          <p:nvPr/>
        </p:nvSpPr>
        <p:spPr>
          <a:xfrm>
            <a:off x="1735785" y="1779811"/>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1735785" y="2263912"/>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2216695" y="1295709"/>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本人確認不要、</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自己申告での登録でよい</a:t>
            </a:r>
          </a:p>
        </p:txBody>
      </p:sp>
      <p:sp>
        <p:nvSpPr>
          <p:cNvPr id="33" name="正方形/長方形 32"/>
          <p:cNvSpPr/>
          <p:nvPr/>
        </p:nvSpPr>
        <p:spPr>
          <a:xfrm>
            <a:off x="2216696" y="1779811"/>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サービス内容ごとに識別に用いられる属性を</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リモートまたは対面で確認する必要あり</a:t>
            </a:r>
          </a:p>
        </p:txBody>
      </p:sp>
      <p:sp>
        <p:nvSpPr>
          <p:cNvPr id="34" name="正方形/長方形 33"/>
          <p:cNvSpPr/>
          <p:nvPr/>
        </p:nvSpPr>
        <p:spPr>
          <a:xfrm>
            <a:off x="2216695" y="2263912"/>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識別に用いられる属性を対面で確認するかつ検証担当者は有資格者である必要がある</a:t>
            </a:r>
          </a:p>
        </p:txBody>
      </p:sp>
      <p:sp>
        <p:nvSpPr>
          <p:cNvPr id="35" name="正方形/長方形 34"/>
          <p:cNvSpPr/>
          <p:nvPr/>
        </p:nvSpPr>
        <p:spPr>
          <a:xfrm>
            <a:off x="1733920" y="3124738"/>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6" name="正方形/長方形 35"/>
          <p:cNvSpPr/>
          <p:nvPr/>
        </p:nvSpPr>
        <p:spPr>
          <a:xfrm>
            <a:off x="1733920" y="3607275"/>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7" name="正方形/長方形 36"/>
          <p:cNvSpPr/>
          <p:nvPr/>
        </p:nvSpPr>
        <p:spPr>
          <a:xfrm>
            <a:off x="1733920" y="4089812"/>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正方形/長方形 37"/>
          <p:cNvSpPr/>
          <p:nvPr/>
        </p:nvSpPr>
        <p:spPr>
          <a:xfrm>
            <a:off x="2212963" y="3112626"/>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単要素認証</a:t>
            </a:r>
          </a:p>
        </p:txBody>
      </p:sp>
      <p:sp>
        <p:nvSpPr>
          <p:cNvPr id="39" name="正方形/長方形 38"/>
          <p:cNvSpPr/>
          <p:nvPr/>
        </p:nvSpPr>
        <p:spPr>
          <a:xfrm>
            <a:off x="2212964" y="3595345"/>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要素目の認証手段はソフトウェアベースのもので可）</a:t>
            </a:r>
          </a:p>
        </p:txBody>
      </p:sp>
      <p:sp>
        <p:nvSpPr>
          <p:cNvPr id="40" name="正方形/長方形 39"/>
          <p:cNvSpPr/>
          <p:nvPr/>
        </p:nvSpPr>
        <p:spPr>
          <a:xfrm>
            <a:off x="2212963" y="4078064"/>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要素認証が必要、かつ</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要素目の認証手段はハードウェアを用いたもの（ハードウェアトークン等）が必要</a:t>
            </a:r>
          </a:p>
        </p:txBody>
      </p:sp>
      <p:sp>
        <p:nvSpPr>
          <p:cNvPr id="41" name="正方形/長方形 40"/>
          <p:cNvSpPr/>
          <p:nvPr/>
        </p:nvSpPr>
        <p:spPr>
          <a:xfrm>
            <a:off x="1735786" y="4961225"/>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正方形/長方形 41"/>
          <p:cNvSpPr/>
          <p:nvPr/>
        </p:nvSpPr>
        <p:spPr>
          <a:xfrm>
            <a:off x="1733289" y="5323591"/>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3" name="正方形/長方形 42"/>
          <p:cNvSpPr/>
          <p:nvPr/>
        </p:nvSpPr>
        <p:spPr>
          <a:xfrm>
            <a:off x="1735786" y="5674907"/>
            <a:ext cx="461272" cy="32275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2222102" y="4961225"/>
            <a:ext cx="2878181"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認証結果データへの署名</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正方形/長方形 44"/>
          <p:cNvSpPr/>
          <p:nvPr/>
        </p:nvSpPr>
        <p:spPr>
          <a:xfrm>
            <a:off x="2219606" y="5323591"/>
            <a:ext cx="2880677"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署名に加え、データの送付対象のみが復号可能な暗号化の実施</a:t>
            </a:r>
          </a:p>
        </p:txBody>
      </p:sp>
      <p:sp>
        <p:nvSpPr>
          <p:cNvPr id="46" name="正方形/長方形 45"/>
          <p:cNvSpPr/>
          <p:nvPr/>
        </p:nvSpPr>
        <p:spPr>
          <a:xfrm>
            <a:off x="2222102" y="5674907"/>
            <a:ext cx="2878181" cy="32275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ユーザーごとの鍵と認証結果のデータを紐づけて送付し、送付先はユーザーの認証結果に紐づく</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8" name="正方形/長方形 47"/>
          <p:cNvSpPr/>
          <p:nvPr/>
        </p:nvSpPr>
        <p:spPr>
          <a:xfrm>
            <a:off x="5203953" y="973913"/>
            <a:ext cx="4369236"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assurance levels (IAL)</a:t>
            </a:r>
          </a:p>
        </p:txBody>
      </p:sp>
      <p:sp>
        <p:nvSpPr>
          <p:cNvPr id="63" name="正方形/長方形 62"/>
          <p:cNvSpPr/>
          <p:nvPr/>
        </p:nvSpPr>
        <p:spPr>
          <a:xfrm>
            <a:off x="5204322" y="1296172"/>
            <a:ext cx="457200" cy="180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5" name="正方形/長方形 64"/>
          <p:cNvSpPr/>
          <p:nvPr/>
        </p:nvSpPr>
        <p:spPr>
          <a:xfrm>
            <a:off x="5204322" y="1523094"/>
            <a:ext cx="457200" cy="28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6" name="正方形/長方形 65"/>
          <p:cNvSpPr/>
          <p:nvPr/>
        </p:nvSpPr>
        <p:spPr>
          <a:xfrm>
            <a:off x="5204322" y="2296053"/>
            <a:ext cx="457200" cy="432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 4</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7" name="正方形/長方形 66"/>
          <p:cNvSpPr/>
          <p:nvPr/>
        </p:nvSpPr>
        <p:spPr>
          <a:xfrm>
            <a:off x="5688100" y="1296173"/>
            <a:ext cx="3885089" cy="18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自己申告</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8" name="正方形/長方形 67"/>
          <p:cNvSpPr/>
          <p:nvPr/>
        </p:nvSpPr>
        <p:spPr>
          <a:xfrm>
            <a:off x="5688101" y="1533061"/>
            <a:ext cx="3885089" cy="28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識別に用いられる</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つ以上のエビデンスをリモートで確認をする</a:t>
            </a:r>
          </a:p>
        </p:txBody>
      </p:sp>
      <p:sp>
        <p:nvSpPr>
          <p:cNvPr id="69" name="正方形/長方形 68"/>
          <p:cNvSpPr/>
          <p:nvPr/>
        </p:nvSpPr>
        <p:spPr>
          <a:xfrm>
            <a:off x="5688101" y="2296053"/>
            <a:ext cx="3887134" cy="432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識別に用いられる</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つ以上のエビデンスを確認する</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実施方法は現在定義なし</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エビデンスを発行した機関が適切かどうかの確認、もしくは検査官による検査を実施する</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1" name="正方形/長方形 70"/>
          <p:cNvSpPr/>
          <p:nvPr/>
        </p:nvSpPr>
        <p:spPr>
          <a:xfrm>
            <a:off x="5204025" y="1837993"/>
            <a:ext cx="457200" cy="432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2" name="正方形/長方形 71"/>
          <p:cNvSpPr/>
          <p:nvPr/>
        </p:nvSpPr>
        <p:spPr>
          <a:xfrm>
            <a:off x="5689123" y="1838658"/>
            <a:ext cx="3885089" cy="432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識別に用いられる</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つ以上のエビデンスを対面（もしくは同等の方法）で確認する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エビデンスを発行した機関が適切かどうかの確認、もしくは検査官による検査を実施する</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3" name="正方形/長方形 7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米国</a:t>
            </a:r>
          </a:p>
        </p:txBody>
      </p:sp>
      <p:sp>
        <p:nvSpPr>
          <p:cNvPr id="74" name="正方形/長方形 7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カナダ</a:t>
            </a:r>
          </a:p>
        </p:txBody>
      </p:sp>
      <p:sp>
        <p:nvSpPr>
          <p:cNvPr id="76" name="正方形/長方形 75"/>
          <p:cNvSpPr/>
          <p:nvPr/>
        </p:nvSpPr>
        <p:spPr>
          <a:xfrm>
            <a:off x="5204025" y="2797836"/>
            <a:ext cx="4371210"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Authentication assurance levels (AAL)</a:t>
            </a:r>
          </a:p>
        </p:txBody>
      </p:sp>
      <p:sp>
        <p:nvSpPr>
          <p:cNvPr id="5" name="正方形/長方形 4"/>
          <p:cNvSpPr/>
          <p:nvPr/>
        </p:nvSpPr>
        <p:spPr>
          <a:xfrm>
            <a:off x="1733919" y="2809484"/>
            <a:ext cx="3370096"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Authenticator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a:xfrm>
            <a:off x="331789" y="6167435"/>
            <a:ext cx="9243743" cy="15108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従来からの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パスワードによる認証に加え、アクセスするのに使用している端末のセキュリティ状態などをチェックして、条件に合致しない場合はアクセスを許可しない機能</a:t>
            </a:r>
          </a:p>
        </p:txBody>
      </p:sp>
      <p:sp>
        <p:nvSpPr>
          <p:cNvPr id="95" name="正方形/長方形 94"/>
          <p:cNvSpPr/>
          <p:nvPr/>
        </p:nvSpPr>
        <p:spPr>
          <a:xfrm>
            <a:off x="5204619" y="3118594"/>
            <a:ext cx="457200" cy="180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6" name="正方形/長方形 95"/>
          <p:cNvSpPr/>
          <p:nvPr/>
        </p:nvSpPr>
        <p:spPr>
          <a:xfrm>
            <a:off x="5204619" y="3345516"/>
            <a:ext cx="457200" cy="28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5204619" y="4118475"/>
            <a:ext cx="457200" cy="432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AAL4</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8" name="正方形/長方形 97"/>
          <p:cNvSpPr/>
          <p:nvPr/>
        </p:nvSpPr>
        <p:spPr>
          <a:xfrm>
            <a:off x="5688397" y="3118595"/>
            <a:ext cx="3885089" cy="18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単純なセッション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HTTP </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クッキー、デバイスポスチャー</a:t>
            </a:r>
            <a:r>
              <a:rPr kumimoji="1" lang="en-US" altLang="ja-JP" sz="900" b="0" i="0" u="none" strike="noStrike" kern="1200" cap="none" spc="0" normalizeH="0" baseline="3000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・デバイス管理システムなど）</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9" name="正方形/長方形 98"/>
          <p:cNvSpPr/>
          <p:nvPr/>
        </p:nvSpPr>
        <p:spPr>
          <a:xfrm>
            <a:off x="5688398" y="3355483"/>
            <a:ext cx="3885089" cy="28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ユーザー名とパスワードの組み合わせなどの共有された秘密</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共有鍵による鍵所有の暗号化証明</a:t>
            </a:r>
          </a:p>
        </p:txBody>
      </p:sp>
      <p:sp>
        <p:nvSpPr>
          <p:cNvPr id="100" name="正方形/長方形 99"/>
          <p:cNvSpPr/>
          <p:nvPr/>
        </p:nvSpPr>
        <p:spPr>
          <a:xfrm>
            <a:off x="5688398" y="4118475"/>
            <a:ext cx="3887134" cy="432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シールドハードウェアトークン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Trusted Platform</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モジュールに格納される鍵</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検証された生体認証</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1" name="正方形/長方形 100"/>
          <p:cNvSpPr/>
          <p:nvPr/>
        </p:nvSpPr>
        <p:spPr>
          <a:xfrm>
            <a:off x="5204322" y="3660415"/>
            <a:ext cx="457200" cy="432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2" name="正方形/長方形 101"/>
          <p:cNvSpPr/>
          <p:nvPr/>
        </p:nvSpPr>
        <p:spPr>
          <a:xfrm>
            <a:off x="5689420" y="3661080"/>
            <a:ext cx="3885089" cy="432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非対称鍵による鍵所有の暗号化証明</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3" name="正方形/長方形 102"/>
          <p:cNvSpPr/>
          <p:nvPr/>
        </p:nvSpPr>
        <p:spPr>
          <a:xfrm>
            <a:off x="5204619" y="4631970"/>
            <a:ext cx="4368569" cy="1377238"/>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該当なし</a:t>
            </a:r>
          </a:p>
        </p:txBody>
      </p:sp>
      <p:sp>
        <p:nvSpPr>
          <p:cNvPr id="3" name="正方形/長方形 2"/>
          <p:cNvSpPr/>
          <p:nvPr/>
        </p:nvSpPr>
        <p:spPr>
          <a:xfrm>
            <a:off x="331789" y="6404417"/>
            <a:ext cx="9243743" cy="28608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https://www.tbs-sct.canada.ca/pol/doc-eng.aspx?id=26776#appC</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1909529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111767" cy="3060698"/>
          </a:xfrm>
        </p:spPr>
        <p:txBody>
          <a:bodyPr/>
          <a:lstStyle/>
          <a:p>
            <a:r>
              <a:rPr lang="en-US" altLang="ja-JP" sz="2800" b="1" dirty="0"/>
              <a:t>3.2 </a:t>
            </a:r>
            <a:r>
              <a:rPr lang="ja-JP" altLang="en-US" sz="2800" b="1" dirty="0"/>
              <a:t>詳細調査結果：トラストフレームワークの策定状況</a:t>
            </a:r>
          </a:p>
          <a:p>
            <a:r>
              <a:rPr lang="ja-JP" altLang="en-US" sz="2400" b="1" dirty="0"/>
              <a:t>　</a:t>
            </a:r>
            <a:r>
              <a:rPr lang="en-US" altLang="ja-JP" sz="2400" b="1" dirty="0"/>
              <a:t>3.2.3</a:t>
            </a:r>
            <a:r>
              <a:rPr lang="ja-JP" altLang="en-US" sz="2400" b="1" dirty="0"/>
              <a:t>オセアニア（オーストラリア、ニュージーランド）における調査結果</a:t>
            </a:r>
            <a:endParaRPr lang="en-US" altLang="ja-JP" sz="2400" b="1" dirty="0"/>
          </a:p>
          <a:p>
            <a:endParaRPr lang="en-US" altLang="ja-JP" sz="2400" b="1" dirty="0"/>
          </a:p>
        </p:txBody>
      </p:sp>
    </p:spTree>
    <p:extLst>
      <p:ext uri="{BB962C8B-B14F-4D97-AF65-F5344CB8AC3E}">
        <p14:creationId xmlns:p14="http://schemas.microsoft.com/office/powerpoint/2010/main" val="9155155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p:cNvSpPr/>
          <p:nvPr/>
        </p:nvSpPr>
        <p:spPr>
          <a:xfrm>
            <a:off x="341496" y="3319992"/>
            <a:ext cx="268893" cy="63211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正方形/長方形 44"/>
          <p:cNvSpPr/>
          <p:nvPr/>
        </p:nvSpPr>
        <p:spPr>
          <a:xfrm>
            <a:off x="332704" y="4278122"/>
            <a:ext cx="263549" cy="141632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 name="タイトル 3"/>
          <p:cNvSpPr>
            <a:spLocks noGrp="1"/>
          </p:cNvSpPr>
          <p:nvPr>
            <p:ph type="title"/>
          </p:nvPr>
        </p:nvSpPr>
        <p:spPr/>
        <p:txBody>
          <a:bodyPr>
            <a:normAutofit fontScale="90000"/>
          </a:bodyPr>
          <a:lstStyle/>
          <a:p>
            <a:r>
              <a:rPr lang="en-US" altLang="ja-JP" sz="1100" dirty="0">
                <a:solidFill>
                  <a:schemeClr val="accent2">
                    <a:lumMod val="90000"/>
                    <a:lumOff val="10000"/>
                  </a:schemeClr>
                </a:solidFill>
              </a:rPr>
              <a:t>3.2.3 </a:t>
            </a:r>
            <a:r>
              <a:rPr lang="ja-JP" altLang="en-US" sz="1100" dirty="0">
                <a:solidFill>
                  <a:schemeClr val="accent2">
                    <a:lumMod val="90000"/>
                    <a:lumOff val="10000"/>
                  </a:schemeClr>
                </a:solidFill>
              </a:rPr>
              <a:t>トラストフレームワークの策定状況</a:t>
            </a:r>
            <a:r>
              <a:rPr lang="en-US" altLang="ja-JP" sz="1200" dirty="0">
                <a:solidFill>
                  <a:schemeClr val="accent2">
                    <a:lumMod val="90000"/>
                    <a:lumOff val="10000"/>
                  </a:schemeClr>
                </a:solidFill>
              </a:rPr>
              <a:t/>
            </a:r>
            <a:br>
              <a:rPr lang="en-US" altLang="ja-JP" sz="1200" dirty="0">
                <a:solidFill>
                  <a:schemeClr val="accent2">
                    <a:lumMod val="90000"/>
                    <a:lumOff val="10000"/>
                  </a:schemeClr>
                </a:solidFill>
              </a:rPr>
            </a:br>
            <a:r>
              <a:rPr lang="en-US" altLang="ja-JP" sz="2000" dirty="0">
                <a:solidFill>
                  <a:schemeClr val="accent2">
                    <a:lumMod val="90000"/>
                    <a:lumOff val="10000"/>
                  </a:schemeClr>
                </a:solidFill>
              </a:rPr>
              <a:t>Trusted Digital Identity Framework</a:t>
            </a:r>
            <a:r>
              <a:rPr lang="ja-JP" altLang="en-US" sz="2000" dirty="0">
                <a:solidFill>
                  <a:schemeClr val="accent2">
                    <a:lumMod val="90000"/>
                    <a:lumOff val="10000"/>
                  </a:schemeClr>
                </a:solidFill>
              </a:rPr>
              <a:t>（</a:t>
            </a:r>
            <a:r>
              <a:rPr lang="en-US" altLang="ja-JP" sz="2000" dirty="0">
                <a:solidFill>
                  <a:schemeClr val="accent2">
                    <a:lumMod val="90000"/>
                    <a:lumOff val="10000"/>
                  </a:schemeClr>
                </a:solidFill>
              </a:rPr>
              <a:t>TDIF</a:t>
            </a:r>
            <a:r>
              <a:rPr lang="ja-JP" altLang="en-US" sz="2000" dirty="0">
                <a:solidFill>
                  <a:schemeClr val="accent2">
                    <a:lumMod val="90000"/>
                    <a:lumOff val="10000"/>
                  </a:schemeClr>
                </a:solidFill>
              </a:rPr>
              <a:t>）</a:t>
            </a:r>
            <a:endParaRPr kumimoji="1" lang="ja-JP" altLang="en-US" sz="2000" dirty="0">
              <a:solidFill>
                <a:schemeClr val="accent2">
                  <a:lumMod val="90000"/>
                  <a:lumOff val="10000"/>
                </a:schemeClr>
              </a:solidFill>
            </a:endParaRPr>
          </a:p>
        </p:txBody>
      </p:sp>
      <p:sp>
        <p:nvSpPr>
          <p:cNvPr id="5" name="テキスト プレースホルダー 4"/>
          <p:cNvSpPr>
            <a:spLocks noGrp="1"/>
          </p:cNvSpPr>
          <p:nvPr>
            <p:ph type="body" sz="quarter" idx="10"/>
          </p:nvPr>
        </p:nvSpPr>
        <p:spPr/>
        <p:txBody>
          <a:bodyPr/>
          <a:lstStyle/>
          <a:p>
            <a:r>
              <a:rPr lang="en-US" altLang="ja-JP" sz="1600" b="1" dirty="0">
                <a:solidFill>
                  <a:srgbClr val="000000"/>
                </a:solidFill>
              </a:rPr>
              <a:t>Trusted Digital Identity Framework</a:t>
            </a:r>
            <a:r>
              <a:rPr lang="ja-JP" altLang="en-US" sz="1600" b="1" dirty="0">
                <a:solidFill>
                  <a:srgbClr val="000000"/>
                </a:solidFill>
              </a:rPr>
              <a:t>（</a:t>
            </a:r>
            <a:r>
              <a:rPr lang="en-US" altLang="ja-JP" sz="1600" b="1" dirty="0">
                <a:solidFill>
                  <a:srgbClr val="000000"/>
                </a:solidFill>
              </a:rPr>
              <a:t>TDIF</a:t>
            </a:r>
            <a:r>
              <a:rPr lang="ja-JP" altLang="en-US" sz="1600" b="1" dirty="0">
                <a:solidFill>
                  <a:srgbClr val="000000"/>
                </a:solidFill>
              </a:rPr>
              <a:t>）</a:t>
            </a:r>
            <a:r>
              <a:rPr lang="en-US" altLang="ja-JP" sz="1600" b="1" baseline="30000" dirty="0">
                <a:solidFill>
                  <a:srgbClr val="000000"/>
                </a:solidFill>
              </a:rPr>
              <a:t>1</a:t>
            </a:r>
            <a:r>
              <a:rPr lang="ja-JP" altLang="en-US" sz="1600" b="1" dirty="0">
                <a:solidFill>
                  <a:srgbClr val="000000"/>
                </a:solidFill>
              </a:rPr>
              <a:t>は、</a:t>
            </a:r>
            <a:r>
              <a:rPr lang="en-US" altLang="ja-JP" sz="1600" b="1" dirty="0">
                <a:solidFill>
                  <a:srgbClr val="000000"/>
                </a:solidFill>
              </a:rPr>
              <a:t> 2018</a:t>
            </a:r>
            <a:r>
              <a:rPr lang="ja-JP" altLang="en-US" sz="1600" b="1" dirty="0">
                <a:solidFill>
                  <a:srgbClr val="000000"/>
                </a:solidFill>
              </a:rPr>
              <a:t>年に公表されたオーストラリア政府が推進する</a:t>
            </a:r>
            <a:r>
              <a:rPr lang="ja-JP" altLang="en-US" sz="1600" b="1" u="sng" dirty="0">
                <a:solidFill>
                  <a:schemeClr val="accent2">
                    <a:lumMod val="75000"/>
                    <a:lumOff val="25000"/>
                  </a:schemeClr>
                </a:solidFill>
              </a:rPr>
              <a:t>デジタル</a:t>
            </a:r>
            <a:r>
              <a:rPr lang="en-US" altLang="ja-JP" sz="1600" b="1" u="sng" dirty="0">
                <a:solidFill>
                  <a:schemeClr val="accent2">
                    <a:lumMod val="75000"/>
                    <a:lumOff val="25000"/>
                  </a:schemeClr>
                </a:solidFill>
              </a:rPr>
              <a:t>ID</a:t>
            </a:r>
            <a:r>
              <a:rPr lang="ja-JP" altLang="en-US" sz="1600" b="1" u="sng" dirty="0">
                <a:solidFill>
                  <a:schemeClr val="accent2">
                    <a:lumMod val="75000"/>
                    <a:lumOff val="25000"/>
                  </a:schemeClr>
                </a:solidFill>
              </a:rPr>
              <a:t>システム内のプロバイダーとサービスに対する厳格な規則と標準を示した認定フレームワーク</a:t>
            </a:r>
            <a:r>
              <a:rPr lang="ja-JP" altLang="en-US" sz="1600" b="1" dirty="0">
                <a:solidFill>
                  <a:srgbClr val="000000"/>
                </a:solidFill>
              </a:rPr>
              <a:t>である。</a:t>
            </a:r>
            <a:r>
              <a:rPr kumimoji="1" lang="ja-JP" altLang="en-US" sz="1600" b="1" dirty="0"/>
              <a:t>「認定プロセス」「機能要件」「ロール要件」「フェデレーションのオンボーディング要件」「認定の維持」</a:t>
            </a:r>
            <a:r>
              <a:rPr lang="ja-JP" altLang="en-US" sz="1600" b="1" dirty="0"/>
              <a:t>などの</a:t>
            </a:r>
            <a:r>
              <a:rPr kumimoji="1" lang="en-US" altLang="ja-JP" sz="1600" b="1" dirty="0"/>
              <a:t>13</a:t>
            </a:r>
            <a:r>
              <a:rPr kumimoji="1" lang="ja-JP" altLang="en-US" sz="1600" b="1" dirty="0"/>
              <a:t>文書で構成されている</a:t>
            </a:r>
          </a:p>
        </p:txBody>
      </p:sp>
      <p:sp>
        <p:nvSpPr>
          <p:cNvPr id="6" name="正方形/長方形 5"/>
          <p:cNvSpPr/>
          <p:nvPr/>
        </p:nvSpPr>
        <p:spPr>
          <a:xfrm>
            <a:off x="341497" y="2593342"/>
            <a:ext cx="3183726"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04.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機能要件</a:t>
            </a:r>
          </a:p>
        </p:txBody>
      </p:sp>
      <p:sp>
        <p:nvSpPr>
          <p:cNvPr id="7" name="正方形/長方形 6"/>
          <p:cNvSpPr/>
          <p:nvPr/>
        </p:nvSpPr>
        <p:spPr>
          <a:xfrm>
            <a:off x="331788" y="4020356"/>
            <a:ext cx="3189388"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06.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フェデレーションのオンボーディング要件</a:t>
            </a:r>
          </a:p>
        </p:txBody>
      </p:sp>
      <p:sp>
        <p:nvSpPr>
          <p:cNvPr id="8" name="正方形/長方形 7"/>
          <p:cNvSpPr/>
          <p:nvPr/>
        </p:nvSpPr>
        <p:spPr>
          <a:xfrm>
            <a:off x="338933" y="5751373"/>
            <a:ext cx="3186289"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07.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認定の維持</a:t>
            </a:r>
          </a:p>
        </p:txBody>
      </p:sp>
      <p:sp>
        <p:nvSpPr>
          <p:cNvPr id="11" name="正方形/長方形 10"/>
          <p:cNvSpPr/>
          <p:nvPr/>
        </p:nvSpPr>
        <p:spPr>
          <a:xfrm>
            <a:off x="329383" y="1707352"/>
            <a:ext cx="9238818"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TDIF</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の構成</a:t>
            </a:r>
          </a:p>
        </p:txBody>
      </p:sp>
      <p:sp>
        <p:nvSpPr>
          <p:cNvPr id="12" name="正方形/長方形 11"/>
          <p:cNvSpPr/>
          <p:nvPr/>
        </p:nvSpPr>
        <p:spPr>
          <a:xfrm>
            <a:off x="341496" y="3307989"/>
            <a:ext cx="3183472"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05.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ロール要件</a:t>
            </a:r>
          </a:p>
        </p:txBody>
      </p:sp>
      <p:sp>
        <p:nvSpPr>
          <p:cNvPr id="16" name="正方形/長方形 15"/>
          <p:cNvSpPr/>
          <p:nvPr/>
        </p:nvSpPr>
        <p:spPr>
          <a:xfrm>
            <a:off x="338932" y="2241373"/>
            <a:ext cx="3182244"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03.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認定プロセス</a:t>
            </a:r>
          </a:p>
        </p:txBody>
      </p:sp>
      <p:sp>
        <p:nvSpPr>
          <p:cNvPr id="36" name="正方形/長方形 35"/>
          <p:cNvSpPr/>
          <p:nvPr/>
        </p:nvSpPr>
        <p:spPr>
          <a:xfrm>
            <a:off x="338930" y="2020984"/>
            <a:ext cx="3186293" cy="18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01.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用語集 </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 02. </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概要</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 </a:t>
            </a:r>
            <a:endParaRPr kumimoji="1" lang="ja-JP" altLang="en-US"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7" name="正方形/長方形 36"/>
          <p:cNvSpPr/>
          <p:nvPr/>
        </p:nvSpPr>
        <p:spPr>
          <a:xfrm>
            <a:off x="631559" y="2945723"/>
            <a:ext cx="2893664"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04A. </a:t>
            </a: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機能ガイダンス</a:t>
            </a:r>
          </a:p>
        </p:txBody>
      </p:sp>
      <p:sp>
        <p:nvSpPr>
          <p:cNvPr id="38" name="正方形/長方形 37"/>
          <p:cNvSpPr/>
          <p:nvPr/>
        </p:nvSpPr>
        <p:spPr>
          <a:xfrm>
            <a:off x="650284" y="3664103"/>
            <a:ext cx="287112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05A. </a:t>
            </a: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ロールガイダンス</a:t>
            </a:r>
          </a:p>
        </p:txBody>
      </p:sp>
      <p:sp>
        <p:nvSpPr>
          <p:cNvPr id="39" name="正方形/長方形 38"/>
          <p:cNvSpPr/>
          <p:nvPr/>
        </p:nvSpPr>
        <p:spPr>
          <a:xfrm>
            <a:off x="650657" y="4356713"/>
            <a:ext cx="287112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06A. </a:t>
            </a: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フェデレーションのオンボーディングガイダンス</a:t>
            </a:r>
          </a:p>
        </p:txBody>
      </p:sp>
      <p:sp>
        <p:nvSpPr>
          <p:cNvPr id="40" name="正方形/長方形 39"/>
          <p:cNvSpPr/>
          <p:nvPr/>
        </p:nvSpPr>
        <p:spPr>
          <a:xfrm>
            <a:off x="650657" y="4702095"/>
            <a:ext cx="2874311"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06B. OpenID Connect 1.0 profile</a:t>
            </a:r>
            <a:endParaRPr kumimoji="1" lang="ja-JP" altLang="en-US" sz="105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41" name="正方形/長方形 40"/>
          <p:cNvSpPr/>
          <p:nvPr/>
        </p:nvSpPr>
        <p:spPr>
          <a:xfrm>
            <a:off x="648283" y="5406445"/>
            <a:ext cx="2874312"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06D. </a:t>
            </a: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属性プロファイル</a:t>
            </a:r>
          </a:p>
        </p:txBody>
      </p:sp>
      <p:sp>
        <p:nvSpPr>
          <p:cNvPr id="42" name="正方形/長方形 41"/>
          <p:cNvSpPr/>
          <p:nvPr/>
        </p:nvSpPr>
        <p:spPr>
          <a:xfrm>
            <a:off x="650657" y="5061517"/>
            <a:ext cx="2874311"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Meiryo UI"/>
                <a:ea typeface="Meiryo UI"/>
                <a:cs typeface="+mn-cs"/>
              </a:rPr>
              <a:t>06C. SAML 2.0 profile</a:t>
            </a:r>
            <a:r>
              <a:rPr kumimoji="1" lang="ja-JP" altLang="en-US" sz="1050" b="1" i="0" u="none" strike="noStrike" kern="1200" cap="none" spc="0" normalizeH="0" baseline="0" noProof="0" dirty="0">
                <a:ln>
                  <a:noFill/>
                </a:ln>
                <a:solidFill>
                  <a:srgbClr val="FFFFFF"/>
                </a:solidFill>
                <a:effectLst/>
                <a:uLnTx/>
                <a:uFillTx/>
                <a:latin typeface="Meiryo UI"/>
                <a:ea typeface="Meiryo UI"/>
                <a:cs typeface="+mn-cs"/>
              </a:rPr>
              <a:t> </a:t>
            </a:r>
          </a:p>
        </p:txBody>
      </p:sp>
      <p:sp>
        <p:nvSpPr>
          <p:cNvPr id="44" name="正方形/長方形 43"/>
          <p:cNvSpPr/>
          <p:nvPr/>
        </p:nvSpPr>
        <p:spPr>
          <a:xfrm>
            <a:off x="341497" y="2829440"/>
            <a:ext cx="258202" cy="400297"/>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7" name="正方形/長方形 46"/>
          <p:cNvSpPr/>
          <p:nvPr/>
        </p:nvSpPr>
        <p:spPr>
          <a:xfrm>
            <a:off x="3676716" y="2593342"/>
            <a:ext cx="5897476"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不正防止、プライバシー、保護セキュリティ、ユーザーエクスペリエンス、技術テストなど、認定された役割に適用される要件の概要を示す</a:t>
            </a:r>
          </a:p>
        </p:txBody>
      </p:sp>
      <p:sp>
        <p:nvSpPr>
          <p:cNvPr id="48" name="正方形/長方形 47"/>
          <p:cNvSpPr/>
          <p:nvPr/>
        </p:nvSpPr>
        <p:spPr>
          <a:xfrm>
            <a:off x="3676716" y="4020356"/>
            <a:ext cx="5897476"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申請者の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システムがオーストラリア政府の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フェデレーションへのオンボードを承認されたときに満たす必要がある要件として機能要件、技術統合テスト要件、運用義務、および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交換の認定要件の概要を示す</a:t>
            </a:r>
          </a:p>
        </p:txBody>
      </p:sp>
      <p:sp>
        <p:nvSpPr>
          <p:cNvPr id="49" name="正方形/長方形 48"/>
          <p:cNvSpPr/>
          <p:nvPr/>
        </p:nvSpPr>
        <p:spPr>
          <a:xfrm>
            <a:off x="3687428" y="5751373"/>
            <a:ext cx="5886764"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認定プロバイダーが</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の認定を維持するために、最初の認定日から</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年後までに完了しなければならないプロセスおよび要件を定義している</a:t>
            </a:r>
          </a:p>
        </p:txBody>
      </p:sp>
      <p:sp>
        <p:nvSpPr>
          <p:cNvPr id="50" name="正方形/長方形 49"/>
          <p:cNvSpPr/>
          <p:nvPr/>
        </p:nvSpPr>
        <p:spPr>
          <a:xfrm>
            <a:off x="3676143" y="3307989"/>
            <a:ext cx="5893311"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認定されたロールに適用されるユーザー用語とライフサイクル管理要件を定義している</a:t>
            </a:r>
          </a:p>
        </p:txBody>
      </p:sp>
      <p:sp>
        <p:nvSpPr>
          <p:cNvPr id="51" name="正方形/長方形 50"/>
          <p:cNvSpPr/>
          <p:nvPr/>
        </p:nvSpPr>
        <p:spPr>
          <a:xfrm>
            <a:off x="3676143" y="2241373"/>
            <a:ext cx="5893309"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認定を取得するために申請者が完了する必要のあるプロセスと要件を定義している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4" name="正方形/長方形 53"/>
          <p:cNvSpPr/>
          <p:nvPr/>
        </p:nvSpPr>
        <p:spPr>
          <a:xfrm>
            <a:off x="3676143" y="2945723"/>
            <a:ext cx="5893311"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機能要件に定められた要件を満たすための申請者向けガイダンス</a:t>
            </a:r>
          </a:p>
        </p:txBody>
      </p:sp>
      <p:sp>
        <p:nvSpPr>
          <p:cNvPr id="55" name="正方形/長方形 54"/>
          <p:cNvSpPr/>
          <p:nvPr/>
        </p:nvSpPr>
        <p:spPr>
          <a:xfrm>
            <a:off x="3676143" y="3664103"/>
            <a:ext cx="5893311"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ロール要件に定められた要件を満たすためのガイダンス</a:t>
            </a:r>
          </a:p>
        </p:txBody>
      </p:sp>
      <p:sp>
        <p:nvSpPr>
          <p:cNvPr id="56" name="正方形/長方形 55"/>
          <p:cNvSpPr/>
          <p:nvPr/>
        </p:nvSpPr>
        <p:spPr>
          <a:xfrm>
            <a:off x="3676753" y="4356713"/>
            <a:ext cx="5897757"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要件に定められた要件を満たすための申請者向けガイダンス</a:t>
            </a:r>
          </a:p>
        </p:txBody>
      </p:sp>
      <p:sp>
        <p:nvSpPr>
          <p:cNvPr id="57" name="正方形/長方形 56"/>
          <p:cNvSpPr/>
          <p:nvPr/>
        </p:nvSpPr>
        <p:spPr>
          <a:xfrm>
            <a:off x="3682536" y="4702095"/>
            <a:ext cx="5885665"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フェデレーション内で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OpenID Connect 1.0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がどのように使用されるかを説明する文書</a:t>
            </a:r>
          </a:p>
        </p:txBody>
      </p:sp>
      <p:sp>
        <p:nvSpPr>
          <p:cNvPr id="58" name="正方形/長方形 57"/>
          <p:cNvSpPr/>
          <p:nvPr/>
        </p:nvSpPr>
        <p:spPr>
          <a:xfrm>
            <a:off x="3682688" y="5406445"/>
            <a:ext cx="5886764"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フェデレーション内で使用される属性と、</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OpenID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Connect 1.0</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 プロファイル・</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SAML</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2.0</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 プロファイルでどのようにマップされるかを説明する文書</a:t>
            </a:r>
          </a:p>
        </p:txBody>
      </p:sp>
      <p:sp>
        <p:nvSpPr>
          <p:cNvPr id="59" name="正方形/長方形 58"/>
          <p:cNvSpPr/>
          <p:nvPr/>
        </p:nvSpPr>
        <p:spPr>
          <a:xfrm>
            <a:off x="3682538" y="5061517"/>
            <a:ext cx="5885664"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フェデレーション内で </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SAML 2.0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がどのように使用されるかを説明する文書 </a:t>
            </a:r>
          </a:p>
        </p:txBody>
      </p:sp>
      <p:sp>
        <p:nvSpPr>
          <p:cNvPr id="81" name="正方形/長方形 80"/>
          <p:cNvSpPr/>
          <p:nvPr/>
        </p:nvSpPr>
        <p:spPr>
          <a:xfrm>
            <a:off x="3676056" y="2024354"/>
            <a:ext cx="5892684" cy="180000"/>
          </a:xfrm>
          <a:prstGeom prst="rect">
            <a:avLst/>
          </a:pr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2" name="正方形/長方形 51"/>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53" name="正方形/長方形 52"/>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35" name="正方形/長方形 34"/>
          <p:cNvSpPr/>
          <p:nvPr/>
        </p:nvSpPr>
        <p:spPr>
          <a:xfrm>
            <a:off x="5193213" y="6186070"/>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46" name="正方形/長方形 45"/>
          <p:cNvSpPr/>
          <p:nvPr/>
        </p:nvSpPr>
        <p:spPr>
          <a:xfrm>
            <a:off x="5455985" y="6218387"/>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0" name="正方形/長方形 59"/>
          <p:cNvSpPr/>
          <p:nvPr/>
        </p:nvSpPr>
        <p:spPr>
          <a:xfrm>
            <a:off x="7555127" y="6218387"/>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29383" y="6428334"/>
            <a:ext cx="9233014" cy="40382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https://www.digitalidentity.gov.au/tdif#accredited</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7769843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3.2.3 </a:t>
            </a:r>
            <a:r>
              <a:rPr lang="ja-JP" altLang="en-US" sz="1000" dirty="0">
                <a:solidFill>
                  <a:schemeClr val="accent2">
                    <a:lumMod val="90000"/>
                    <a:lumOff val="10000"/>
                  </a:schemeClr>
                </a:solidFill>
              </a:rPr>
              <a:t>トラストフレームワークの策定状況</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b="1" spc="0" dirty="0">
                <a:solidFill>
                  <a:schemeClr val="accent2">
                    <a:lumMod val="90000"/>
                    <a:lumOff val="10000"/>
                  </a:schemeClr>
                </a:solidFill>
              </a:rPr>
              <a:t>TDIF</a:t>
            </a:r>
            <a:r>
              <a:rPr lang="ja-JP" altLang="en-US" sz="1800" b="1" spc="0" dirty="0">
                <a:solidFill>
                  <a:schemeClr val="accent2">
                    <a:lumMod val="90000"/>
                    <a:lumOff val="10000"/>
                  </a:schemeClr>
                </a:solidFill>
              </a:rPr>
              <a:t>の機能要件（再掲）</a:t>
            </a:r>
            <a:r>
              <a:rPr lang="en-US" altLang="ja-JP" sz="1800" b="1" spc="0" baseline="30000" dirty="0">
                <a:solidFill>
                  <a:schemeClr val="accent2">
                    <a:lumMod val="90000"/>
                    <a:lumOff val="10000"/>
                  </a:schemeClr>
                </a:solidFill>
              </a:rPr>
              <a:t>1</a:t>
            </a:r>
            <a:endParaRPr lang="ja-JP" altLang="en-US" sz="1800" b="1" spc="0" baseline="3000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の認定参加者の役割に応じて適用される機能要件として、不正管理、プライバシー、保護セキュリティ、ユーザ体験、技術テストなどが定められている</a:t>
            </a: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3" name="正方形/長方形 32"/>
          <p:cNvSpPr/>
          <p:nvPr/>
        </p:nvSpPr>
        <p:spPr>
          <a:xfrm>
            <a:off x="331789" y="1477501"/>
            <a:ext cx="9242424" cy="252501"/>
          </a:xfrm>
          <a:prstGeom prst="rect">
            <a:avLst/>
          </a:prstGeom>
          <a:no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panose="020B0604030504040204" pitchFamily="50" charset="-128"/>
                <a:ea typeface="Meiryo UI" panose="020B0604030504040204" pitchFamily="50" charset="-128"/>
                <a:cs typeface="+mn-cs"/>
              </a:rPr>
              <a:t>TDIF</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panose="020B0604030504040204" pitchFamily="50" charset="-128"/>
                <a:ea typeface="Meiryo UI" panose="020B0604030504040204" pitchFamily="50" charset="-128"/>
                <a:cs typeface="+mn-cs"/>
              </a:rPr>
              <a:t>の機能要件</a:t>
            </a:r>
            <a:endPar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
        <p:nvSpPr>
          <p:cNvPr id="34" name="正方形/長方形 33"/>
          <p:cNvSpPr/>
          <p:nvPr/>
        </p:nvSpPr>
        <p:spPr>
          <a:xfrm>
            <a:off x="331789" y="1813811"/>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不正管理</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Fraud Control</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5" name="正方形/長方形 34"/>
          <p:cNvSpPr/>
          <p:nvPr/>
        </p:nvSpPr>
        <p:spPr>
          <a:xfrm>
            <a:off x="331789" y="2696870"/>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プライバシー</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Privacy</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6" name="正方形/長方形 35"/>
          <p:cNvSpPr/>
          <p:nvPr/>
        </p:nvSpPr>
        <p:spPr>
          <a:xfrm>
            <a:off x="331789" y="3579929"/>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保護セキュリティ</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Protective Security</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7" name="正方形/長方形 36"/>
          <p:cNvSpPr/>
          <p:nvPr/>
        </p:nvSpPr>
        <p:spPr>
          <a:xfrm>
            <a:off x="331789" y="4462988"/>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ユーザー体験</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User Experience</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8" name="正方形/長方形 37"/>
          <p:cNvSpPr/>
          <p:nvPr/>
        </p:nvSpPr>
        <p:spPr>
          <a:xfrm>
            <a:off x="331490" y="5346045"/>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技術テスト</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Technical testing</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59" name="正方形/長方形 58"/>
          <p:cNvSpPr/>
          <p:nvPr/>
        </p:nvSpPr>
        <p:spPr>
          <a:xfrm>
            <a:off x="3430341" y="1813811"/>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認定参加者への申請者に対して適用される最低限の不正管理基準を定めており、基本的には連邦不正管理フレームワーク（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CFCF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the Commonwealth Fraud Control Framework</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）への準拠を求めている（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TDIF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で定める要件と</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CFCF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の最新版で規定されている要件に矛盾がある場合は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CFCF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を優先するとされている）。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0" name="正方形/長方形 59"/>
          <p:cNvSpPr/>
          <p:nvPr/>
        </p:nvSpPr>
        <p:spPr>
          <a:xfrm>
            <a:off x="3430639" y="2699366"/>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認定参加者への申請者に対して適用される情報取扱要件を定めている。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4</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つの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認定種別に共通して課される要件として、オーストラリアプライバシー原則（</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APPs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）を含むプライバシー法に基づく義務、オーストラリア政府機関プライバシーコード、関連する州または地域のプライバシーに関する法律への準拠を定めている。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3430639" y="3579929"/>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申請者がアイデンティティ・サービスに対して最低限保証することが求められる保護セキュリティ水準を定めている。基本的には、オーストラリアサイバーセキュリティセンター（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ACSC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）が定めた政府の保護セキュリティポリシーフレームワーク（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PSPF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）及び情報セキュリティマニュアル（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ISM</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）への準拠が求められる。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2" name="正方形/長方形 61"/>
          <p:cNvSpPr/>
          <p:nvPr/>
        </p:nvSpPr>
        <p:spPr>
          <a:xfrm>
            <a:off x="3430639" y="4460492"/>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アイデンティティ・サービスのユーザビリティや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プルーフィングの流れ、認証の流れについての要件を定めている。具体的には全てのタイプの申請者に対して、ユーザビリティの要件としてアイデンティティシステムの構築に当たりレスポンシブ</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web</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デザイン手法の採用やエンドツーエンドのジャーニーマップの作成等を義務付けている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3430639" y="5349458"/>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ユーザビリティテストのテストプランと実施に関する要件を定めている（ただし申請者とユーザーでインタラクションがないことを</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DTA</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証明することができる場合のみは例外）。テストプランの要件としては、全てのタイプの申請者に対してテストの目的、ユーザビリティの目標・指標、テストへの参加人数、募集方法、ユーザビリティテストから得られた知見の実装方法等の作成などが求められてい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 name="正方形/長方形 1"/>
          <p:cNvSpPr/>
          <p:nvPr/>
        </p:nvSpPr>
        <p:spPr>
          <a:xfrm>
            <a:off x="333226" y="6243410"/>
            <a:ext cx="9242723" cy="26681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https://www.digitalidentity.gov.au/sites/default/files/2023-03/tdif_04_functional_requirements_-_release_4.8.pdf</a:t>
            </a:r>
          </a:p>
        </p:txBody>
      </p:sp>
    </p:spTree>
    <p:extLst>
      <p:ext uri="{BB962C8B-B14F-4D97-AF65-F5344CB8AC3E}">
        <p14:creationId xmlns:p14="http://schemas.microsoft.com/office/powerpoint/2010/main" val="18789312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740250" y="1773982"/>
            <a:ext cx="1950203"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共通機能要件</a:t>
            </a:r>
          </a:p>
        </p:txBody>
      </p:sp>
      <p:sp>
        <p:nvSpPr>
          <p:cNvPr id="7" name="正方形/長方形 6"/>
          <p:cNvSpPr/>
          <p:nvPr/>
        </p:nvSpPr>
        <p:spPr>
          <a:xfrm>
            <a:off x="338893" y="3002999"/>
            <a:ext cx="1296784" cy="7476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属性サービス</a:t>
            </a:r>
            <a:endParaRPr kumimoji="1" lang="en-US" altLang="ja-JP" sz="11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プロバイダ機能要件</a:t>
            </a:r>
          </a:p>
        </p:txBody>
      </p:sp>
      <p:sp>
        <p:nvSpPr>
          <p:cNvPr id="8" name="正方形/長方形 7"/>
          <p:cNvSpPr/>
          <p:nvPr/>
        </p:nvSpPr>
        <p:spPr>
          <a:xfrm>
            <a:off x="339966" y="3817478"/>
            <a:ext cx="1296784" cy="75959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アイデンティティ</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エクスチェンジ要件</a:t>
            </a:r>
          </a:p>
        </p:txBody>
      </p:sp>
      <p:sp>
        <p:nvSpPr>
          <p:cNvPr id="11" name="正方形/長方形 10"/>
          <p:cNvSpPr/>
          <p:nvPr/>
        </p:nvSpPr>
        <p:spPr>
          <a:xfrm>
            <a:off x="332259" y="1768297"/>
            <a:ext cx="1296784" cy="116659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技術要件</a:t>
            </a:r>
          </a:p>
        </p:txBody>
      </p:sp>
      <p:sp>
        <p:nvSpPr>
          <p:cNvPr id="14" name="正方形/長方形 13"/>
          <p:cNvSpPr/>
          <p:nvPr/>
        </p:nvSpPr>
        <p:spPr>
          <a:xfrm>
            <a:off x="330422" y="4667615"/>
            <a:ext cx="1296784" cy="150391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属性要件</a:t>
            </a:r>
          </a:p>
        </p:txBody>
      </p:sp>
      <p:sp>
        <p:nvSpPr>
          <p:cNvPr id="30" name="正方形/長方形 29"/>
          <p:cNvSpPr/>
          <p:nvPr/>
        </p:nvSpPr>
        <p:spPr>
          <a:xfrm>
            <a:off x="3788697" y="1775002"/>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統合技術要件（</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OpenID Connect 1.0</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/SAML 2.0 </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の実装要件</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50" b="0"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セキュリティ要件、機能的データ要件、監督機関への報告要件、をそれぞれ示している</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正方形/長方形 33"/>
          <p:cNvSpPr/>
          <p:nvPr/>
        </p:nvSpPr>
        <p:spPr>
          <a:xfrm>
            <a:off x="3788697" y="2568747"/>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Identity resolution</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（ペアワイズアイデンティファ</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、重複排除）についての要件を示す</a:t>
            </a:r>
          </a:p>
        </p:txBody>
      </p:sp>
      <p:sp>
        <p:nvSpPr>
          <p:cNvPr id="88" name="正方形/長方形 87"/>
          <p:cNvSpPr/>
          <p:nvPr/>
        </p:nvSpPr>
        <p:spPr>
          <a:xfrm>
            <a:off x="1731931" y="5882849"/>
            <a:ext cx="1956680" cy="288685"/>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属性データプレゼンテーション</a:t>
            </a:r>
          </a:p>
        </p:txBody>
      </p:sp>
      <p:sp>
        <p:nvSpPr>
          <p:cNvPr id="53" name="テキスト ボックス 52"/>
          <p:cNvSpPr txBox="1"/>
          <p:nvPr/>
        </p:nvSpPr>
        <p:spPr>
          <a:xfrm>
            <a:off x="331490" y="698182"/>
            <a:ext cx="9243021" cy="591136"/>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の認定参加者がフェデレーションに参加する要件として、「技術要件」「属性サービスプロバイダ要件」「アイデンティティエクスチェンジ</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*1</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要件」「属性要件」が定められており、具体的な技術として</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OpenID</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 </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Connect 1.0 </a:t>
            </a:r>
            <a:r>
              <a:rPr kumimoji="1" lang="ja-JP" altLang="en-US" sz="1600" b="1" i="0" u="none" strike="noStrike" kern="1200" cap="none" spc="0" normalizeH="0" baseline="0" noProof="0" dirty="0">
                <a:ln>
                  <a:noFill/>
                </a:ln>
                <a:solidFill>
                  <a:srgbClr val="000000"/>
                </a:solidFill>
                <a:effectLst/>
                <a:uLnTx/>
                <a:uFillTx/>
                <a:latin typeface="Arial"/>
                <a:ea typeface="Meiryo UI"/>
                <a:cs typeface="+mn-cs"/>
              </a:rPr>
              <a:t>と </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SAML 2.0</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 </a:t>
            </a:r>
            <a:r>
              <a:rPr kumimoji="1" lang="ja-JP" altLang="en-US" sz="1600" b="1" i="0" u="none" strike="noStrike" kern="1200" cap="none" spc="0" normalizeH="0" baseline="0" noProof="0" dirty="0">
                <a:ln>
                  <a:noFill/>
                </a:ln>
                <a:solidFill>
                  <a:srgbClr val="000000"/>
                </a:solidFill>
                <a:effectLst/>
                <a:uLnTx/>
                <a:uFillTx/>
                <a:latin typeface="Arial"/>
                <a:ea typeface="Meiryo UI"/>
                <a:cs typeface="+mn-cs"/>
              </a:rPr>
              <a:t>の使用を前提としている</a:t>
            </a:r>
            <a:endParaRPr kumimoji="1" lang="ja-JP" altLang="en-US"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4" name="正方形/長方形 53"/>
          <p:cNvSpPr/>
          <p:nvPr/>
        </p:nvSpPr>
        <p:spPr>
          <a:xfrm>
            <a:off x="3788697" y="2166415"/>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機能要件（前頁参照）にて示した要件</a:t>
            </a:r>
          </a:p>
        </p:txBody>
      </p:sp>
      <p:sp>
        <p:nvSpPr>
          <p:cNvPr id="59" name="正方形/長方形 58"/>
          <p:cNvSpPr/>
          <p:nvPr/>
        </p:nvSpPr>
        <p:spPr>
          <a:xfrm>
            <a:off x="1731930" y="4666159"/>
            <a:ext cx="1950203"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計算された属性</a:t>
            </a:r>
          </a:p>
        </p:txBody>
      </p:sp>
      <p:sp>
        <p:nvSpPr>
          <p:cNvPr id="61" name="正方形/長方形 60"/>
          <p:cNvSpPr/>
          <p:nvPr/>
        </p:nvSpPr>
        <p:spPr>
          <a:xfrm>
            <a:off x="1731931" y="5081935"/>
            <a:ext cx="1956680"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属性サービスプロバイダの属性</a:t>
            </a:r>
          </a:p>
        </p:txBody>
      </p:sp>
      <p:sp>
        <p:nvSpPr>
          <p:cNvPr id="65" name="正方形/長方形 64"/>
          <p:cNvSpPr/>
          <p:nvPr/>
        </p:nvSpPr>
        <p:spPr>
          <a:xfrm>
            <a:off x="1740250" y="2171366"/>
            <a:ext cx="1950203"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技術試験要件</a:t>
            </a:r>
          </a:p>
        </p:txBody>
      </p:sp>
      <p:sp>
        <p:nvSpPr>
          <p:cNvPr id="66" name="正方形/長方形 65"/>
          <p:cNvSpPr/>
          <p:nvPr/>
        </p:nvSpPr>
        <p:spPr>
          <a:xfrm>
            <a:off x="1740250" y="2574896"/>
            <a:ext cx="1950203"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機能固有の技術的な統合要件</a:t>
            </a:r>
          </a:p>
        </p:txBody>
      </p:sp>
      <p:sp>
        <p:nvSpPr>
          <p:cNvPr id="67" name="正方形/長方形 66"/>
          <p:cNvSpPr/>
          <p:nvPr/>
        </p:nvSpPr>
        <p:spPr>
          <a:xfrm>
            <a:off x="1740253" y="3817478"/>
            <a:ext cx="1950203"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統合要件</a:t>
            </a:r>
          </a:p>
        </p:txBody>
      </p:sp>
      <p:sp>
        <p:nvSpPr>
          <p:cNvPr id="68" name="正方形/長方形 67"/>
          <p:cNvSpPr/>
          <p:nvPr/>
        </p:nvSpPr>
        <p:spPr>
          <a:xfrm>
            <a:off x="1739182" y="3002998"/>
            <a:ext cx="1950203"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技術要件</a:t>
            </a:r>
          </a:p>
        </p:txBody>
      </p:sp>
      <p:sp>
        <p:nvSpPr>
          <p:cNvPr id="69" name="正方形/長方形 68"/>
          <p:cNvSpPr/>
          <p:nvPr/>
        </p:nvSpPr>
        <p:spPr>
          <a:xfrm>
            <a:off x="1740250" y="3396927"/>
            <a:ext cx="1950203" cy="360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監査記録</a:t>
            </a:r>
          </a:p>
        </p:txBody>
      </p:sp>
      <p:sp>
        <p:nvSpPr>
          <p:cNvPr id="70" name="正方形/長方形 69"/>
          <p:cNvSpPr/>
          <p:nvPr/>
        </p:nvSpPr>
        <p:spPr>
          <a:xfrm>
            <a:off x="1740250" y="4217069"/>
            <a:ext cx="1950203"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フェデレーションプロトコル</a:t>
            </a:r>
            <a:endParaRPr kumimoji="1" lang="en-US" altLang="ja-JP" sz="105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マッピング要件</a:t>
            </a:r>
          </a:p>
        </p:txBody>
      </p:sp>
      <p:sp>
        <p:nvSpPr>
          <p:cNvPr id="99" name="正方形/長方形 98"/>
          <p:cNvSpPr/>
          <p:nvPr/>
        </p:nvSpPr>
        <p:spPr>
          <a:xfrm>
            <a:off x="3788702" y="3823871"/>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監査</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5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監査履歴・コンシューマー履歴・ユーザーダッシュボード、属性サービスプロバイダの統合（</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050" b="0" i="0" u="none" strike="noStrike" kern="1200" cap="none" spc="0" normalizeH="0" baseline="0" noProof="0" dirty="0" err="1">
                <a:ln>
                  <a:noFill/>
                </a:ln>
                <a:solidFill>
                  <a:srgbClr val="000000"/>
                </a:solidFill>
                <a:effectLst/>
                <a:uLnTx/>
                <a:uFillTx/>
                <a:latin typeface="Arial"/>
                <a:ea typeface="Meiryo UI"/>
                <a:cs typeface="+mn-cs"/>
              </a:rPr>
              <a:t>での</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呼び出し等）、アイデンティプロバイダの選択機能の実装についての要件を示す</a:t>
            </a:r>
          </a:p>
        </p:txBody>
      </p:sp>
      <p:sp>
        <p:nvSpPr>
          <p:cNvPr id="100" name="正方形/長方形 99"/>
          <p:cNvSpPr/>
          <p:nvPr/>
        </p:nvSpPr>
        <p:spPr>
          <a:xfrm>
            <a:off x="3787927" y="3009328"/>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属性スキーマの要件、アイデンティエクスチェンジの生成するペアワイズアイデンティファ</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の使用要求、</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の提供、</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REST</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の要件などを示す</a:t>
            </a:r>
            <a:endParaRPr kumimoji="1" lang="en-US" altLang="ja-JP" sz="105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1" name="正方形/長方形 100"/>
          <p:cNvSpPr/>
          <p:nvPr/>
        </p:nvSpPr>
        <p:spPr>
          <a:xfrm>
            <a:off x="3787629" y="3402589"/>
            <a:ext cx="5785516" cy="36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属性サービスプロバイダの監査ログに含まれる必要があるものについての要件を示す</a:t>
            </a:r>
          </a:p>
        </p:txBody>
      </p:sp>
      <p:sp>
        <p:nvSpPr>
          <p:cNvPr id="102" name="正方形/長方形 101"/>
          <p:cNvSpPr/>
          <p:nvPr/>
        </p:nvSpPr>
        <p:spPr>
          <a:xfrm>
            <a:off x="3786859" y="4668479"/>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属性セット内の属性から、アルゴリズムを用いて動的に導き出される属性についてサポートする要件を示す</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3" name="正方形/長方形 102"/>
          <p:cNvSpPr/>
          <p:nvPr/>
        </p:nvSpPr>
        <p:spPr>
          <a:xfrm>
            <a:off x="3786859" y="5076536"/>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属性サービスプロバイダ自身の属性が公開されることに関する要件を示す</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4" name="正方形/長方形 103"/>
          <p:cNvSpPr/>
          <p:nvPr/>
        </p:nvSpPr>
        <p:spPr>
          <a:xfrm>
            <a:off x="3786858" y="5474030"/>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属性共有ポリシーに従った形での属性の開示を定める</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05" name="正方形/長方形 104"/>
          <p:cNvSpPr/>
          <p:nvPr/>
        </p:nvSpPr>
        <p:spPr>
          <a:xfrm>
            <a:off x="3786858" y="5882849"/>
            <a:ext cx="5785516" cy="288685"/>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アイデンティティフェデレーションに参加する際の属性データ表現についての要件を示す</a:t>
            </a:r>
          </a:p>
        </p:txBody>
      </p:sp>
      <p:sp>
        <p:nvSpPr>
          <p:cNvPr id="106" name="正方形/長方形 105"/>
          <p:cNvSpPr/>
          <p:nvPr/>
        </p:nvSpPr>
        <p:spPr>
          <a:xfrm>
            <a:off x="3789000" y="4217069"/>
            <a:ext cx="5785516" cy="36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Meiryo UI"/>
                <a:cs typeface="+mn-cs"/>
              </a:rPr>
              <a:t>OIDC/SAML-OIDC/SAML</a:t>
            </a:r>
            <a:r>
              <a:rPr kumimoji="1" lang="ja-JP" altLang="en-US" sz="1050" b="0" i="0" u="none" strike="noStrike" kern="1200" cap="none" spc="0" normalizeH="0" baseline="0" noProof="0" dirty="0">
                <a:ln>
                  <a:noFill/>
                </a:ln>
                <a:solidFill>
                  <a:srgbClr val="000000"/>
                </a:solidFill>
                <a:effectLst/>
                <a:uLnTx/>
                <a:uFillTx/>
                <a:latin typeface="Arial"/>
                <a:ea typeface="Meiryo UI"/>
                <a:cs typeface="+mn-cs"/>
              </a:rPr>
              <a:t>の仲介時の保証レベルのマッピングを示す</a:t>
            </a:r>
          </a:p>
        </p:txBody>
      </p:sp>
      <p:sp>
        <p:nvSpPr>
          <p:cNvPr id="3" name="正方形/長方形 2"/>
          <p:cNvSpPr/>
          <p:nvPr/>
        </p:nvSpPr>
        <p:spPr>
          <a:xfrm>
            <a:off x="330422" y="1496521"/>
            <a:ext cx="9241952"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フェデレーションのオンボーディング要件</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endParaRPr>
          </a:p>
        </p:txBody>
      </p:sp>
      <p:sp>
        <p:nvSpPr>
          <p:cNvPr id="37" name="正方形/長方形 36"/>
          <p:cNvSpPr/>
          <p:nvPr/>
        </p:nvSpPr>
        <p:spPr>
          <a:xfrm>
            <a:off x="1731931" y="5481526"/>
            <a:ext cx="1958516" cy="360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属性共有ポリシー</a:t>
            </a:r>
          </a:p>
        </p:txBody>
      </p:sp>
      <p:sp>
        <p:nvSpPr>
          <p:cNvPr id="9" name="正方形/長方形 8"/>
          <p:cNvSpPr/>
          <p:nvPr/>
        </p:nvSpPr>
        <p:spPr>
          <a:xfrm>
            <a:off x="330422" y="6123551"/>
            <a:ext cx="9233481" cy="22392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アイデンティティエクスチェンジ：</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フェデレーションのメンバー間の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ID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属性とアサーションの流れを伝達、管理、調整する</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TDIF</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公認の組織または政府機関を指す</a:t>
            </a:r>
          </a:p>
        </p:txBody>
      </p:sp>
      <p:sp>
        <p:nvSpPr>
          <p:cNvPr id="35"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3.2.3 </a:t>
            </a:r>
            <a:r>
              <a:rPr lang="ja-JP" altLang="en-US" sz="1000" dirty="0">
                <a:solidFill>
                  <a:schemeClr val="accent2">
                    <a:lumMod val="90000"/>
                    <a:lumOff val="10000"/>
                  </a:schemeClr>
                </a:solidFill>
              </a:rPr>
              <a:t>トラストフレームワークの策定状況</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a:solidFill>
                  <a:schemeClr val="accent2">
                    <a:lumMod val="90000"/>
                    <a:lumOff val="10000"/>
                  </a:schemeClr>
                </a:solidFill>
              </a:rPr>
              <a:t>TDIF </a:t>
            </a:r>
            <a:r>
              <a:rPr lang="ja-JP" altLang="en-US" sz="1800" dirty="0">
                <a:solidFill>
                  <a:schemeClr val="accent2">
                    <a:lumMod val="90000"/>
                    <a:lumOff val="10000"/>
                  </a:schemeClr>
                </a:solidFill>
              </a:rPr>
              <a:t>フェデレーションのオンボーディング要件</a:t>
            </a:r>
            <a:endParaRPr lang="ja-JP" altLang="en-US" sz="1800" b="1" spc="0" dirty="0">
              <a:solidFill>
                <a:schemeClr val="accent2">
                  <a:lumMod val="90000"/>
                  <a:lumOff val="10000"/>
                </a:schemeClr>
              </a:solidFill>
            </a:endParaRPr>
          </a:p>
        </p:txBody>
      </p:sp>
      <p:sp>
        <p:nvSpPr>
          <p:cNvPr id="36" name="正方形/長方形 35"/>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38" name="正方形/長方形 37"/>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43" name="正方形/長方形 42"/>
          <p:cNvSpPr/>
          <p:nvPr/>
        </p:nvSpPr>
        <p:spPr>
          <a:xfrm>
            <a:off x="5193213" y="6294551"/>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44" name="正方形/長方形 43"/>
          <p:cNvSpPr/>
          <p:nvPr/>
        </p:nvSpPr>
        <p:spPr>
          <a:xfrm>
            <a:off x="5455985" y="6326868"/>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正方形/長方形 44"/>
          <p:cNvSpPr/>
          <p:nvPr/>
        </p:nvSpPr>
        <p:spPr>
          <a:xfrm>
            <a:off x="7555127" y="6326868"/>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42872" y="6485970"/>
            <a:ext cx="9231644" cy="17790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出所）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https://www.digitalidentity.gov.au/sites/default/files/2023-03/tdif_06_federation_onboarding_requirements_-_release_4.8.pdf</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165187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3.2.3 </a:t>
            </a:r>
            <a:r>
              <a:rPr lang="ja-JP" altLang="en-US" sz="1000" dirty="0">
                <a:solidFill>
                  <a:schemeClr val="accent2">
                    <a:lumMod val="90000"/>
                    <a:lumOff val="10000"/>
                  </a:schemeClr>
                </a:solidFill>
              </a:rPr>
              <a:t>トラストフレームワークの策定状況</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TDIF</a:t>
            </a:r>
            <a:r>
              <a:rPr lang="ja-JP" altLang="en-US" sz="1800" dirty="0">
                <a:solidFill>
                  <a:schemeClr val="accent2">
                    <a:lumMod val="90000"/>
                    <a:lumOff val="10000"/>
                  </a:schemeClr>
                </a:solidFill>
              </a:rPr>
              <a:t>認定事業者（再掲）</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9" name="正方形/長方形 18"/>
          <p:cNvSpPr/>
          <p:nvPr/>
        </p:nvSpPr>
        <p:spPr>
          <a:xfrm>
            <a:off x="331788" y="698875"/>
            <a:ext cx="1161732" cy="173736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providers</a:t>
            </a:r>
          </a:p>
        </p:txBody>
      </p:sp>
      <p:graphicFrame>
        <p:nvGraphicFramePr>
          <p:cNvPr id="20" name="表 19"/>
          <p:cNvGraphicFramePr>
            <a:graphicFrameLocks noGrp="1"/>
          </p:cNvGraphicFramePr>
          <p:nvPr/>
        </p:nvGraphicFramePr>
        <p:xfrm>
          <a:off x="1562100" y="698875"/>
          <a:ext cx="7874952" cy="1737360"/>
        </p:xfrm>
        <a:graphic>
          <a:graphicData uri="http://schemas.openxmlformats.org/drawingml/2006/table">
            <a:tbl>
              <a:tblPr firstRow="1" bandRow="1">
                <a:tableStyleId>{3B4B98B0-60AC-42C2-AFA5-B58CD77FA1E5}</a:tableStyleId>
              </a:tblPr>
              <a:tblGrid>
                <a:gridCol w="1968738">
                  <a:extLst>
                    <a:ext uri="{9D8B030D-6E8A-4147-A177-3AD203B41FA5}">
                      <a16:colId xmlns:a16="http://schemas.microsoft.com/office/drawing/2014/main" val="3527959200"/>
                    </a:ext>
                  </a:extLst>
                </a:gridCol>
                <a:gridCol w="1968738">
                  <a:extLst>
                    <a:ext uri="{9D8B030D-6E8A-4147-A177-3AD203B41FA5}">
                      <a16:colId xmlns:a16="http://schemas.microsoft.com/office/drawing/2014/main" val="2217232936"/>
                    </a:ext>
                  </a:extLst>
                </a:gridCol>
                <a:gridCol w="2333784">
                  <a:extLst>
                    <a:ext uri="{9D8B030D-6E8A-4147-A177-3AD203B41FA5}">
                      <a16:colId xmlns:a16="http://schemas.microsoft.com/office/drawing/2014/main" val="611003096"/>
                    </a:ext>
                  </a:extLst>
                </a:gridCol>
                <a:gridCol w="1603692">
                  <a:extLst>
                    <a:ext uri="{9D8B030D-6E8A-4147-A177-3AD203B41FA5}">
                      <a16:colId xmlns:a16="http://schemas.microsoft.com/office/drawing/2014/main" val="3164139340"/>
                    </a:ext>
                  </a:extLst>
                </a:gridCol>
              </a:tblGrid>
              <a:tr h="135461">
                <a:tc>
                  <a:txBody>
                    <a:bodyPr/>
                    <a:lstStyle/>
                    <a:p>
                      <a:r>
                        <a:rPr kumimoji="1" lang="ja-JP" altLang="en-US" sz="1200" dirty="0"/>
                        <a:t>サービス名称</a:t>
                      </a:r>
                    </a:p>
                  </a:txBody>
                  <a:tcPr anchor="ctr"/>
                </a:tc>
                <a:tc>
                  <a:txBody>
                    <a:bodyPr/>
                    <a:lstStyle/>
                    <a:p>
                      <a:r>
                        <a:rPr kumimoji="1" lang="ja-JP" altLang="en-US" sz="1200" dirty="0"/>
                        <a:t>プロバイダー名称</a:t>
                      </a:r>
                    </a:p>
                  </a:txBody>
                  <a:tcPr anchor="ctr"/>
                </a:tc>
                <a:tc>
                  <a:txBody>
                    <a:bodyPr/>
                    <a:lstStyle/>
                    <a:p>
                      <a:r>
                        <a:rPr kumimoji="1" lang="en-US" altLang="ja-JP" sz="1200" dirty="0"/>
                        <a:t>IPL</a:t>
                      </a:r>
                      <a:r>
                        <a:rPr kumimoji="1" lang="ja-JP" altLang="en-US" sz="1200" dirty="0"/>
                        <a:t>*</a:t>
                      </a:r>
                    </a:p>
                  </a:txBody>
                  <a:tcPr anchor="ctr"/>
                </a:tc>
                <a:tc>
                  <a:txBody>
                    <a:bodyPr/>
                    <a:lstStyle/>
                    <a:p>
                      <a:r>
                        <a:rPr kumimoji="1" lang="ja-JP" altLang="en-US" sz="1200" dirty="0"/>
                        <a:t>認定日</a:t>
                      </a:r>
                    </a:p>
                  </a:txBody>
                  <a:tcPr anchor="ctr"/>
                </a:tc>
                <a:extLst>
                  <a:ext uri="{0D108BD9-81ED-4DB2-BD59-A6C34878D82A}">
                    <a16:rowId xmlns:a16="http://schemas.microsoft.com/office/drawing/2014/main" val="3192607204"/>
                  </a:ext>
                </a:extLst>
              </a:tr>
              <a:tr h="135461">
                <a:tc>
                  <a:txBody>
                    <a:bodyPr/>
                    <a:lstStyle/>
                    <a:p>
                      <a:r>
                        <a:rPr kumimoji="1" lang="en-US" altLang="ja-JP" sz="1200" dirty="0"/>
                        <a:t>Digital </a:t>
                      </a:r>
                      <a:r>
                        <a:rPr kumimoji="1" lang="en-US" altLang="ja-JP" sz="1200" dirty="0" err="1"/>
                        <a:t>iD</a:t>
                      </a:r>
                      <a:endParaRPr kumimoji="1" lang="ja-JP" altLang="en-US" sz="1200" dirty="0"/>
                    </a:p>
                  </a:txBody>
                  <a:tcPr/>
                </a:tc>
                <a:tc>
                  <a:txBody>
                    <a:bodyPr/>
                    <a:lstStyle/>
                    <a:p>
                      <a:r>
                        <a:rPr kumimoji="1" lang="en-US" altLang="ja-JP" sz="1200" dirty="0"/>
                        <a:t>Australia Post</a:t>
                      </a:r>
                      <a:endParaRPr kumimoji="1" lang="ja-JP" altLang="en-US" sz="1200" dirty="0"/>
                    </a:p>
                  </a:txBody>
                  <a:tcPr/>
                </a:tc>
                <a:tc>
                  <a:txBody>
                    <a:bodyPr/>
                    <a:lstStyle/>
                    <a:p>
                      <a:r>
                        <a:rPr kumimoji="1" lang="en-US" altLang="ja-JP" sz="1200" dirty="0"/>
                        <a:t>IP2 (Standard)</a:t>
                      </a:r>
                      <a:endParaRPr kumimoji="1" lang="ja-JP" altLang="en-US" sz="1200" dirty="0"/>
                    </a:p>
                  </a:txBody>
                  <a:tcPr/>
                </a:tc>
                <a:tc>
                  <a:txBody>
                    <a:bodyPr/>
                    <a:lstStyle/>
                    <a:p>
                      <a:r>
                        <a:rPr kumimoji="1" lang="en-US" altLang="ja-JP" sz="1200" dirty="0"/>
                        <a:t>2019</a:t>
                      </a:r>
                      <a:r>
                        <a:rPr kumimoji="1" lang="ja-JP" altLang="en-US" sz="1200" dirty="0"/>
                        <a:t>年</a:t>
                      </a:r>
                      <a:r>
                        <a:rPr kumimoji="1" lang="en-US" altLang="ja-JP" sz="1200" dirty="0"/>
                        <a:t>5</a:t>
                      </a:r>
                      <a:r>
                        <a:rPr kumimoji="1" lang="ja-JP" altLang="en-US" sz="1200" dirty="0"/>
                        <a:t>月</a:t>
                      </a:r>
                      <a:r>
                        <a:rPr kumimoji="1" lang="en-US" altLang="ja-JP" sz="1200" dirty="0"/>
                        <a:t>17</a:t>
                      </a:r>
                      <a:r>
                        <a:rPr kumimoji="1" lang="ja-JP" altLang="en-US" sz="1200" dirty="0"/>
                        <a:t>日</a:t>
                      </a:r>
                    </a:p>
                  </a:txBody>
                  <a:tcPr/>
                </a:tc>
                <a:extLst>
                  <a:ext uri="{0D108BD9-81ED-4DB2-BD59-A6C34878D82A}">
                    <a16:rowId xmlns:a16="http://schemas.microsoft.com/office/drawing/2014/main" val="3819896461"/>
                  </a:ext>
                </a:extLst>
              </a:tr>
              <a:tr h="135461">
                <a:tc>
                  <a:txBody>
                    <a:bodyPr/>
                    <a:lstStyle/>
                    <a:p>
                      <a:r>
                        <a:rPr kumimoji="1" lang="en-US" altLang="ja-JP" sz="1200" dirty="0" err="1"/>
                        <a:t>myGovID</a:t>
                      </a:r>
                      <a:endParaRPr kumimoji="1" lang="ja-JP" altLang="en-US" sz="1200" dirty="0"/>
                    </a:p>
                  </a:txBody>
                  <a:tcPr/>
                </a:tc>
                <a:tc>
                  <a:txBody>
                    <a:bodyPr/>
                    <a:lstStyle/>
                    <a:p>
                      <a:r>
                        <a:rPr kumimoji="1" lang="en-US" altLang="ja-JP" sz="1200" dirty="0"/>
                        <a:t>Australian Tax Office</a:t>
                      </a:r>
                      <a:endParaRPr kumimoji="1" lang="ja-JP" altLang="en-US" sz="1200" dirty="0"/>
                    </a:p>
                  </a:txBody>
                  <a:tcPr/>
                </a:tc>
                <a:tc>
                  <a:txBody>
                    <a:bodyPr/>
                    <a:lstStyle/>
                    <a:p>
                      <a:r>
                        <a:rPr kumimoji="1" lang="en-US" altLang="ja-JP" sz="1200" dirty="0"/>
                        <a:t>IP1, IP2 (Basic, Standard)</a:t>
                      </a:r>
                    </a:p>
                    <a:p>
                      <a:r>
                        <a:rPr kumimoji="1" lang="en-US" altLang="ja-JP" sz="1200" dirty="0"/>
                        <a:t>IP3 (Strong)</a:t>
                      </a:r>
                      <a:endParaRPr kumimoji="1" lang="ja-JP" altLang="en-US" sz="1200" dirty="0"/>
                    </a:p>
                  </a:txBody>
                  <a:tcPr/>
                </a:tc>
                <a:tc>
                  <a:txBody>
                    <a:bodyPr/>
                    <a:lstStyle/>
                    <a:p>
                      <a:r>
                        <a:rPr kumimoji="1" lang="en-US" altLang="ja-JP" sz="1200" dirty="0"/>
                        <a:t>2019</a:t>
                      </a:r>
                      <a:r>
                        <a:rPr kumimoji="1" lang="ja-JP" altLang="en-US" sz="1200" dirty="0"/>
                        <a:t>年</a:t>
                      </a:r>
                      <a:r>
                        <a:rPr kumimoji="1" lang="en-US" altLang="ja-JP" sz="1200" dirty="0"/>
                        <a:t>5</a:t>
                      </a:r>
                      <a:r>
                        <a:rPr kumimoji="1" lang="ja-JP" altLang="en-US" sz="1200" dirty="0"/>
                        <a:t>月</a:t>
                      </a:r>
                      <a:r>
                        <a:rPr kumimoji="1" lang="en-US" altLang="ja-JP" sz="1200" dirty="0"/>
                        <a:t>30</a:t>
                      </a:r>
                      <a:r>
                        <a:rPr kumimoji="1" lang="ja-JP" altLang="en-US" sz="1200" dirty="0"/>
                        <a:t>日</a:t>
                      </a:r>
                      <a:endParaRPr kumimoji="1" lang="en-US" altLang="ja-JP" sz="1200" dirty="0"/>
                    </a:p>
                    <a:p>
                      <a:r>
                        <a:rPr kumimoji="1" lang="en-US" altLang="ja-JP" sz="1200" dirty="0"/>
                        <a:t>2021</a:t>
                      </a:r>
                      <a:r>
                        <a:rPr kumimoji="1" lang="ja-JP" altLang="en-US" sz="1200" dirty="0"/>
                        <a:t>年</a:t>
                      </a:r>
                      <a:r>
                        <a:rPr kumimoji="1" lang="en-US" altLang="ja-JP" sz="1200" dirty="0"/>
                        <a:t>8</a:t>
                      </a:r>
                      <a:r>
                        <a:rPr kumimoji="1" lang="ja-JP" altLang="en-US" sz="1200" dirty="0"/>
                        <a:t>月</a:t>
                      </a:r>
                      <a:r>
                        <a:rPr kumimoji="1" lang="en-US" altLang="ja-JP" sz="1200" dirty="0"/>
                        <a:t>8</a:t>
                      </a:r>
                      <a:r>
                        <a:rPr kumimoji="1" lang="ja-JP" altLang="en-US" sz="1200" dirty="0"/>
                        <a:t>日</a:t>
                      </a:r>
                    </a:p>
                  </a:txBody>
                  <a:tcPr/>
                </a:tc>
                <a:extLst>
                  <a:ext uri="{0D108BD9-81ED-4DB2-BD59-A6C34878D82A}">
                    <a16:rowId xmlns:a16="http://schemas.microsoft.com/office/drawing/2014/main" val="3986291381"/>
                  </a:ext>
                </a:extLst>
              </a:tr>
              <a:tr h="135461">
                <a:tc>
                  <a:txBody>
                    <a:bodyPr/>
                    <a:lstStyle/>
                    <a:p>
                      <a:r>
                        <a:rPr kumimoji="1" lang="en-US" altLang="ja-JP" sz="1200" dirty="0"/>
                        <a:t>OCR Labs</a:t>
                      </a:r>
                      <a:endParaRPr kumimoji="1" lang="ja-JP" altLang="en-US" sz="1200" dirty="0"/>
                    </a:p>
                  </a:txBody>
                  <a:tcPr/>
                </a:tc>
                <a:tc>
                  <a:txBody>
                    <a:bodyPr/>
                    <a:lstStyle/>
                    <a:p>
                      <a:r>
                        <a:rPr kumimoji="1" lang="en-US" altLang="ja-JP" sz="1200" dirty="0"/>
                        <a:t>OCR Labs</a:t>
                      </a:r>
                      <a:endParaRPr kumimoji="1" lang="ja-JP" altLang="en-US" sz="1200" dirty="0"/>
                    </a:p>
                  </a:txBody>
                  <a:tcPr/>
                </a:tc>
                <a:tc>
                  <a:txBody>
                    <a:bodyPr/>
                    <a:lstStyle/>
                    <a:p>
                      <a:r>
                        <a:rPr kumimoji="1" lang="en-US" altLang="ja-JP" sz="1200" dirty="0"/>
                        <a:t>IP2 (Standard)</a:t>
                      </a:r>
                    </a:p>
                    <a:p>
                      <a:r>
                        <a:rPr kumimoji="1" lang="en-US" altLang="ja-JP" sz="1200" dirty="0"/>
                        <a:t>IP3 (Strong)</a:t>
                      </a:r>
                      <a:endParaRPr kumimoji="1" lang="ja-JP" altLang="en-US" sz="1200" dirty="0"/>
                    </a:p>
                  </a:txBody>
                  <a:tcPr/>
                </a:tc>
                <a:tc>
                  <a:txBody>
                    <a:bodyPr/>
                    <a:lstStyle/>
                    <a:p>
                      <a:r>
                        <a:rPr kumimoji="1" lang="en-US" altLang="ja-JP" sz="1200" dirty="0"/>
                        <a:t>2021</a:t>
                      </a:r>
                      <a:r>
                        <a:rPr kumimoji="1" lang="ja-JP" altLang="en-US" sz="1200" dirty="0"/>
                        <a:t>年</a:t>
                      </a:r>
                      <a:r>
                        <a:rPr kumimoji="1" lang="en-US" altLang="ja-JP" sz="1200" dirty="0"/>
                        <a:t>7</a:t>
                      </a:r>
                      <a:r>
                        <a:rPr kumimoji="1" lang="ja-JP" altLang="en-US" sz="1200" dirty="0"/>
                        <a:t>月</a:t>
                      </a:r>
                      <a:r>
                        <a:rPr kumimoji="1" lang="en-US" altLang="ja-JP" sz="1200" dirty="0"/>
                        <a:t>8</a:t>
                      </a:r>
                      <a:r>
                        <a:rPr kumimoji="1" lang="ja-JP" altLang="en-US" sz="1200" dirty="0"/>
                        <a:t>日</a:t>
                      </a:r>
                      <a:endParaRPr kumimoji="1" lang="en-US" altLang="ja-JP" sz="1200" dirty="0"/>
                    </a:p>
                    <a:p>
                      <a:r>
                        <a:rPr kumimoji="1" lang="en-US" altLang="ja-JP" sz="1200" dirty="0"/>
                        <a:t>2022</a:t>
                      </a:r>
                      <a:r>
                        <a:rPr kumimoji="1" lang="ja-JP" altLang="en-US" sz="1200" dirty="0"/>
                        <a:t>年</a:t>
                      </a:r>
                      <a:r>
                        <a:rPr kumimoji="1" lang="en-US" altLang="ja-JP" sz="1200" dirty="0"/>
                        <a:t>3</a:t>
                      </a:r>
                      <a:r>
                        <a:rPr kumimoji="1" lang="ja-JP" altLang="en-US" sz="1200" dirty="0"/>
                        <a:t>月</a:t>
                      </a:r>
                      <a:r>
                        <a:rPr kumimoji="1" lang="en-US" altLang="ja-JP" sz="1200" dirty="0"/>
                        <a:t>7</a:t>
                      </a:r>
                      <a:r>
                        <a:rPr kumimoji="1" lang="ja-JP" altLang="en-US" sz="1200" dirty="0"/>
                        <a:t>日</a:t>
                      </a:r>
                    </a:p>
                  </a:txBody>
                  <a:tcPr/>
                </a:tc>
                <a:extLst>
                  <a:ext uri="{0D108BD9-81ED-4DB2-BD59-A6C34878D82A}">
                    <a16:rowId xmlns:a16="http://schemas.microsoft.com/office/drawing/2014/main" val="2192184799"/>
                  </a:ext>
                </a:extLst>
              </a:tr>
              <a:tr h="135461">
                <a:tc>
                  <a:txBody>
                    <a:bodyPr/>
                    <a:lstStyle/>
                    <a:p>
                      <a:r>
                        <a:rPr kumimoji="1" lang="en-US" altLang="ja-JP" sz="1200" dirty="0"/>
                        <a:t>ID</a:t>
                      </a:r>
                      <a:endParaRPr kumimoji="1" lang="ja-JP" altLang="en-US" sz="1200" dirty="0"/>
                    </a:p>
                  </a:txBody>
                  <a:tcPr/>
                </a:tc>
                <a:tc>
                  <a:txBody>
                    <a:bodyPr/>
                    <a:lstStyle/>
                    <a:p>
                      <a:r>
                        <a:rPr kumimoji="1" lang="en-US" altLang="ja-JP" sz="1200" dirty="0" err="1"/>
                        <a:t>Mastercard</a:t>
                      </a:r>
                      <a:endParaRPr kumimoji="1" lang="ja-JP" altLang="en-US" sz="1200" dirty="0"/>
                    </a:p>
                  </a:txBody>
                  <a:tcPr/>
                </a:tc>
                <a:tc>
                  <a:txBody>
                    <a:bodyPr/>
                    <a:lstStyle/>
                    <a:p>
                      <a:r>
                        <a:rPr kumimoji="1" lang="en-US" altLang="ja-JP" sz="1200" dirty="0"/>
                        <a:t>IP1+ (Basic)</a:t>
                      </a:r>
                      <a:endParaRPr kumimoji="1" lang="ja-JP" altLang="en-US" sz="1200" dirty="0"/>
                    </a:p>
                  </a:txBody>
                  <a:tcPr/>
                </a:tc>
                <a:tc>
                  <a:txBody>
                    <a:bodyPr/>
                    <a:lstStyle/>
                    <a:p>
                      <a:r>
                        <a:rPr kumimoji="1" lang="en-US" altLang="ja-JP" sz="1200" dirty="0"/>
                        <a:t>2022</a:t>
                      </a:r>
                      <a:r>
                        <a:rPr kumimoji="1" lang="ja-JP" altLang="en-US" sz="1200" dirty="0"/>
                        <a:t>年</a:t>
                      </a:r>
                      <a:r>
                        <a:rPr kumimoji="1" lang="en-US" altLang="ja-JP" sz="1200" dirty="0"/>
                        <a:t>7</a:t>
                      </a:r>
                      <a:r>
                        <a:rPr kumimoji="1" lang="ja-JP" altLang="en-US" sz="1200" dirty="0"/>
                        <a:t>月</a:t>
                      </a:r>
                      <a:r>
                        <a:rPr kumimoji="1" lang="en-US" altLang="ja-JP" sz="1200" dirty="0"/>
                        <a:t>21</a:t>
                      </a:r>
                      <a:r>
                        <a:rPr kumimoji="1" lang="ja-JP" altLang="en-US" sz="1200" dirty="0"/>
                        <a:t>日</a:t>
                      </a:r>
                    </a:p>
                  </a:txBody>
                  <a:tcPr/>
                </a:tc>
                <a:extLst>
                  <a:ext uri="{0D108BD9-81ED-4DB2-BD59-A6C34878D82A}">
                    <a16:rowId xmlns:a16="http://schemas.microsoft.com/office/drawing/2014/main" val="1513136047"/>
                  </a:ext>
                </a:extLst>
              </a:tr>
            </a:tbl>
          </a:graphicData>
        </a:graphic>
      </p:graphicFrame>
      <p:graphicFrame>
        <p:nvGraphicFramePr>
          <p:cNvPr id="21" name="表 20"/>
          <p:cNvGraphicFramePr>
            <a:graphicFrameLocks noGrp="1"/>
          </p:cNvGraphicFramePr>
          <p:nvPr/>
        </p:nvGraphicFramePr>
        <p:xfrm>
          <a:off x="1562101" y="2931388"/>
          <a:ext cx="7874952" cy="1097280"/>
        </p:xfrm>
        <a:graphic>
          <a:graphicData uri="http://schemas.openxmlformats.org/drawingml/2006/table">
            <a:tbl>
              <a:tblPr firstRow="1" bandRow="1">
                <a:tableStyleId>{3B4B98B0-60AC-42C2-AFA5-B58CD77FA1E5}</a:tableStyleId>
              </a:tblPr>
              <a:tblGrid>
                <a:gridCol w="1996439">
                  <a:extLst>
                    <a:ext uri="{9D8B030D-6E8A-4147-A177-3AD203B41FA5}">
                      <a16:colId xmlns:a16="http://schemas.microsoft.com/office/drawing/2014/main" val="3527959200"/>
                    </a:ext>
                  </a:extLst>
                </a:gridCol>
                <a:gridCol w="1973580">
                  <a:extLst>
                    <a:ext uri="{9D8B030D-6E8A-4147-A177-3AD203B41FA5}">
                      <a16:colId xmlns:a16="http://schemas.microsoft.com/office/drawing/2014/main" val="2217232936"/>
                    </a:ext>
                  </a:extLst>
                </a:gridCol>
                <a:gridCol w="2293620">
                  <a:extLst>
                    <a:ext uri="{9D8B030D-6E8A-4147-A177-3AD203B41FA5}">
                      <a16:colId xmlns:a16="http://schemas.microsoft.com/office/drawing/2014/main" val="2326761991"/>
                    </a:ext>
                  </a:extLst>
                </a:gridCol>
                <a:gridCol w="1611313">
                  <a:extLst>
                    <a:ext uri="{9D8B030D-6E8A-4147-A177-3AD203B41FA5}">
                      <a16:colId xmlns:a16="http://schemas.microsoft.com/office/drawing/2014/main" val="3164139340"/>
                    </a:ext>
                  </a:extLst>
                </a:gridCol>
              </a:tblGrid>
              <a:tr h="0">
                <a:tc>
                  <a:txBody>
                    <a:bodyPr/>
                    <a:lstStyle/>
                    <a:p>
                      <a:r>
                        <a:rPr kumimoji="1" lang="ja-JP" altLang="en-US" sz="1200" dirty="0"/>
                        <a:t>サービス名称</a:t>
                      </a:r>
                    </a:p>
                  </a:txBody>
                  <a:tcPr anchor="ctr"/>
                </a:tc>
                <a:tc>
                  <a:txBody>
                    <a:bodyPr/>
                    <a:lstStyle/>
                    <a:p>
                      <a:r>
                        <a:rPr kumimoji="1" lang="ja-JP" altLang="en-US" sz="1200" dirty="0"/>
                        <a:t>プロバイダー名称</a:t>
                      </a:r>
                    </a:p>
                  </a:txBody>
                  <a:tcPr anchor="ctr"/>
                </a:tc>
                <a:tc>
                  <a:txBody>
                    <a:bodyPr/>
                    <a:lstStyle/>
                    <a:p>
                      <a:r>
                        <a:rPr kumimoji="1" lang="en-US" altLang="ja-JP" sz="1200" dirty="0"/>
                        <a:t>CL</a:t>
                      </a:r>
                      <a:r>
                        <a:rPr kumimoji="1" lang="ja-JP" altLang="en-US" sz="1200" dirty="0"/>
                        <a:t>**</a:t>
                      </a:r>
                    </a:p>
                  </a:txBody>
                  <a:tcPr anchor="ctr"/>
                </a:tc>
                <a:tc>
                  <a:txBody>
                    <a:bodyPr/>
                    <a:lstStyle/>
                    <a:p>
                      <a:r>
                        <a:rPr kumimoji="1" lang="ja-JP" altLang="en-US" sz="1200" dirty="0"/>
                        <a:t>認定日</a:t>
                      </a:r>
                    </a:p>
                  </a:txBody>
                  <a:tcPr anchor="ctr"/>
                </a:tc>
                <a:extLst>
                  <a:ext uri="{0D108BD9-81ED-4DB2-BD59-A6C34878D82A}">
                    <a16:rowId xmlns:a16="http://schemas.microsoft.com/office/drawing/2014/main" val="3192607204"/>
                  </a:ext>
                </a:extLst>
              </a:tr>
              <a:tr h="0">
                <a:tc>
                  <a:txBody>
                    <a:bodyPr/>
                    <a:lstStyle/>
                    <a:p>
                      <a:r>
                        <a:rPr kumimoji="1" lang="en-US" altLang="ja-JP" sz="1200" dirty="0"/>
                        <a:t>Digital </a:t>
                      </a:r>
                      <a:r>
                        <a:rPr kumimoji="1" lang="en-US" altLang="ja-JP" sz="1200" dirty="0" err="1"/>
                        <a:t>iD</a:t>
                      </a:r>
                      <a:endParaRPr kumimoji="1" lang="ja-JP" altLang="en-US" sz="1200" dirty="0"/>
                    </a:p>
                  </a:txBody>
                  <a:tcPr/>
                </a:tc>
                <a:tc>
                  <a:txBody>
                    <a:bodyPr/>
                    <a:lstStyle/>
                    <a:p>
                      <a:r>
                        <a:rPr kumimoji="1" lang="en-US" altLang="ja-JP" sz="1200" dirty="0"/>
                        <a:t>Australia Post</a:t>
                      </a:r>
                      <a:endParaRPr kumimoji="1" lang="ja-JP" altLang="en-US" sz="1200" dirty="0"/>
                    </a:p>
                  </a:txBody>
                  <a:tcPr/>
                </a:tc>
                <a:tc>
                  <a:txBody>
                    <a:bodyPr/>
                    <a:lstStyle/>
                    <a:p>
                      <a:r>
                        <a:rPr kumimoji="1" lang="en-US" altLang="ja-JP" sz="1200" dirty="0"/>
                        <a:t>CL2</a:t>
                      </a:r>
                      <a:endParaRPr kumimoji="1" lang="ja-JP" altLang="en-US" sz="1200" dirty="0"/>
                    </a:p>
                  </a:txBody>
                  <a:tcPr/>
                </a:tc>
                <a:tc>
                  <a:txBody>
                    <a:bodyPr/>
                    <a:lstStyle/>
                    <a:p>
                      <a:r>
                        <a:rPr kumimoji="1" lang="en-US" altLang="ja-JP" sz="1200" dirty="0"/>
                        <a:t>2019</a:t>
                      </a:r>
                      <a:r>
                        <a:rPr kumimoji="1" lang="ja-JP" altLang="en-US" sz="1200" dirty="0"/>
                        <a:t>年</a:t>
                      </a:r>
                      <a:r>
                        <a:rPr kumimoji="1" lang="en-US" altLang="ja-JP" sz="1200" dirty="0"/>
                        <a:t>5</a:t>
                      </a:r>
                      <a:r>
                        <a:rPr kumimoji="1" lang="ja-JP" altLang="en-US" sz="1200" dirty="0"/>
                        <a:t>月</a:t>
                      </a:r>
                      <a:r>
                        <a:rPr kumimoji="1" lang="en-US" altLang="ja-JP" sz="1200" dirty="0"/>
                        <a:t>17</a:t>
                      </a:r>
                      <a:r>
                        <a:rPr kumimoji="1" lang="ja-JP" altLang="en-US" sz="1200" dirty="0"/>
                        <a:t>日</a:t>
                      </a:r>
                    </a:p>
                  </a:txBody>
                  <a:tcPr/>
                </a:tc>
                <a:extLst>
                  <a:ext uri="{0D108BD9-81ED-4DB2-BD59-A6C34878D82A}">
                    <a16:rowId xmlns:a16="http://schemas.microsoft.com/office/drawing/2014/main" val="3819896461"/>
                  </a:ext>
                </a:extLst>
              </a:tr>
              <a:tr h="0">
                <a:tc>
                  <a:txBody>
                    <a:bodyPr/>
                    <a:lstStyle/>
                    <a:p>
                      <a:r>
                        <a:rPr kumimoji="1" lang="en-US" altLang="ja-JP" sz="1200" dirty="0" err="1"/>
                        <a:t>myGovID</a:t>
                      </a:r>
                      <a:endParaRPr kumimoji="1" lang="ja-JP" altLang="en-US" sz="1200" dirty="0"/>
                    </a:p>
                  </a:txBody>
                  <a:tcPr/>
                </a:tc>
                <a:tc>
                  <a:txBody>
                    <a:bodyPr/>
                    <a:lstStyle/>
                    <a:p>
                      <a:r>
                        <a:rPr kumimoji="1" lang="en-US" altLang="ja-JP" sz="1200" dirty="0"/>
                        <a:t>Australian Tax Office</a:t>
                      </a:r>
                      <a:endParaRPr kumimoji="1" lang="ja-JP" altLang="en-US" sz="1200" dirty="0"/>
                    </a:p>
                  </a:txBody>
                  <a:tcPr/>
                </a:tc>
                <a:tc>
                  <a:txBody>
                    <a:bodyPr/>
                    <a:lstStyle/>
                    <a:p>
                      <a:r>
                        <a:rPr kumimoji="1" lang="en-US" altLang="ja-JP" sz="1200" dirty="0"/>
                        <a:t>CL2</a:t>
                      </a:r>
                      <a:endParaRPr kumimoji="1" lang="ja-JP" altLang="en-US" sz="1200" dirty="0"/>
                    </a:p>
                  </a:txBody>
                  <a:tcPr/>
                </a:tc>
                <a:tc>
                  <a:txBody>
                    <a:bodyPr/>
                    <a:lstStyle/>
                    <a:p>
                      <a:r>
                        <a:rPr kumimoji="1" lang="en-US" altLang="ja-JP" sz="1200" dirty="0"/>
                        <a:t>2019</a:t>
                      </a:r>
                      <a:r>
                        <a:rPr kumimoji="1" lang="ja-JP" altLang="en-US" sz="1200" dirty="0"/>
                        <a:t>年</a:t>
                      </a:r>
                      <a:r>
                        <a:rPr kumimoji="1" lang="en-US" altLang="ja-JP" sz="1200" dirty="0"/>
                        <a:t>5</a:t>
                      </a:r>
                      <a:r>
                        <a:rPr kumimoji="1" lang="ja-JP" altLang="en-US" sz="1200" dirty="0"/>
                        <a:t>月</a:t>
                      </a:r>
                      <a:r>
                        <a:rPr kumimoji="1" lang="en-US" altLang="ja-JP" sz="1200" dirty="0"/>
                        <a:t>30</a:t>
                      </a:r>
                      <a:r>
                        <a:rPr kumimoji="1" lang="ja-JP" altLang="en-US" sz="1200" dirty="0"/>
                        <a:t>日</a:t>
                      </a:r>
                    </a:p>
                  </a:txBody>
                  <a:tcPr/>
                </a:tc>
                <a:extLst>
                  <a:ext uri="{0D108BD9-81ED-4DB2-BD59-A6C34878D82A}">
                    <a16:rowId xmlns:a16="http://schemas.microsoft.com/office/drawing/2014/main" val="3986291381"/>
                  </a:ext>
                </a:extLst>
              </a:tr>
              <a:tr h="0">
                <a:tc>
                  <a:txBody>
                    <a:bodyPr/>
                    <a:lstStyle/>
                    <a:p>
                      <a:r>
                        <a:rPr kumimoji="1" lang="en-US" altLang="ja-JP" sz="1200" dirty="0"/>
                        <a:t>ID</a:t>
                      </a:r>
                      <a:endParaRPr kumimoji="1" lang="ja-JP" altLang="en-US" sz="1200" dirty="0"/>
                    </a:p>
                  </a:txBody>
                  <a:tcPr/>
                </a:tc>
                <a:tc>
                  <a:txBody>
                    <a:bodyPr/>
                    <a:lstStyle/>
                    <a:p>
                      <a:r>
                        <a:rPr kumimoji="1" lang="en-US" altLang="ja-JP" sz="1200" dirty="0" err="1"/>
                        <a:t>Mastercard</a:t>
                      </a:r>
                      <a:endParaRPr kumimoji="1" lang="ja-JP" altLang="en-US" sz="1200" dirty="0"/>
                    </a:p>
                  </a:txBody>
                  <a:tcPr/>
                </a:tc>
                <a:tc>
                  <a:txBody>
                    <a:bodyPr/>
                    <a:lstStyle/>
                    <a:p>
                      <a:r>
                        <a:rPr kumimoji="1" lang="en-US" altLang="ja-JP" sz="1200" dirty="0"/>
                        <a:t>CL2</a:t>
                      </a:r>
                      <a:endParaRPr kumimoji="1" lang="ja-JP" altLang="en-US" sz="1200" dirty="0"/>
                    </a:p>
                  </a:txBody>
                  <a:tcPr/>
                </a:tc>
                <a:tc>
                  <a:txBody>
                    <a:bodyPr/>
                    <a:lstStyle/>
                    <a:p>
                      <a:r>
                        <a:rPr kumimoji="1" lang="en-US" altLang="ja-JP" sz="1200" dirty="0"/>
                        <a:t>2022</a:t>
                      </a:r>
                      <a:r>
                        <a:rPr kumimoji="1" lang="ja-JP" altLang="en-US" sz="1200" dirty="0"/>
                        <a:t>年</a:t>
                      </a:r>
                      <a:r>
                        <a:rPr kumimoji="1" lang="en-US" altLang="ja-JP" sz="1200" dirty="0"/>
                        <a:t>7</a:t>
                      </a:r>
                      <a:r>
                        <a:rPr kumimoji="1" lang="ja-JP" altLang="en-US" sz="1200" dirty="0"/>
                        <a:t>月</a:t>
                      </a:r>
                      <a:r>
                        <a:rPr kumimoji="1" lang="en-US" altLang="ja-JP" sz="1200" dirty="0"/>
                        <a:t>21</a:t>
                      </a:r>
                      <a:r>
                        <a:rPr kumimoji="1" lang="ja-JP" altLang="en-US" sz="1200" dirty="0"/>
                        <a:t>日</a:t>
                      </a:r>
                    </a:p>
                  </a:txBody>
                  <a:tcPr/>
                </a:tc>
                <a:extLst>
                  <a:ext uri="{0D108BD9-81ED-4DB2-BD59-A6C34878D82A}">
                    <a16:rowId xmlns:a16="http://schemas.microsoft.com/office/drawing/2014/main" val="2192184799"/>
                  </a:ext>
                </a:extLst>
              </a:tr>
            </a:tbl>
          </a:graphicData>
        </a:graphic>
      </p:graphicFrame>
      <p:graphicFrame>
        <p:nvGraphicFramePr>
          <p:cNvPr id="22" name="表 21"/>
          <p:cNvGraphicFramePr>
            <a:graphicFrameLocks noGrp="1"/>
          </p:cNvGraphicFramePr>
          <p:nvPr/>
        </p:nvGraphicFramePr>
        <p:xfrm>
          <a:off x="1562100" y="4385914"/>
          <a:ext cx="7874952" cy="1097280"/>
        </p:xfrm>
        <a:graphic>
          <a:graphicData uri="http://schemas.openxmlformats.org/drawingml/2006/table">
            <a:tbl>
              <a:tblPr firstRow="1" bandRow="1">
                <a:tableStyleId>{3B4B98B0-60AC-42C2-AFA5-B58CD77FA1E5}</a:tableStyleId>
              </a:tblPr>
              <a:tblGrid>
                <a:gridCol w="1968738">
                  <a:extLst>
                    <a:ext uri="{9D8B030D-6E8A-4147-A177-3AD203B41FA5}">
                      <a16:colId xmlns:a16="http://schemas.microsoft.com/office/drawing/2014/main" val="3527959200"/>
                    </a:ext>
                  </a:extLst>
                </a:gridCol>
                <a:gridCol w="1968738">
                  <a:extLst>
                    <a:ext uri="{9D8B030D-6E8A-4147-A177-3AD203B41FA5}">
                      <a16:colId xmlns:a16="http://schemas.microsoft.com/office/drawing/2014/main" val="2217232936"/>
                    </a:ext>
                  </a:extLst>
                </a:gridCol>
                <a:gridCol w="2341404">
                  <a:extLst>
                    <a:ext uri="{9D8B030D-6E8A-4147-A177-3AD203B41FA5}">
                      <a16:colId xmlns:a16="http://schemas.microsoft.com/office/drawing/2014/main" val="2605843855"/>
                    </a:ext>
                  </a:extLst>
                </a:gridCol>
                <a:gridCol w="1596072">
                  <a:extLst>
                    <a:ext uri="{9D8B030D-6E8A-4147-A177-3AD203B41FA5}">
                      <a16:colId xmlns:a16="http://schemas.microsoft.com/office/drawing/2014/main" val="3164139340"/>
                    </a:ext>
                  </a:extLst>
                </a:gridCol>
              </a:tblGrid>
              <a:tr h="0">
                <a:tc>
                  <a:txBody>
                    <a:bodyPr/>
                    <a:lstStyle/>
                    <a:p>
                      <a:r>
                        <a:rPr kumimoji="1" lang="ja-JP" altLang="en-US" sz="1200" dirty="0"/>
                        <a:t>サービス名称</a:t>
                      </a:r>
                    </a:p>
                  </a:txBody>
                  <a:tcPr anchor="ctr"/>
                </a:tc>
                <a:tc>
                  <a:txBody>
                    <a:bodyPr/>
                    <a:lstStyle/>
                    <a:p>
                      <a:r>
                        <a:rPr kumimoji="1" lang="ja-JP" altLang="en-US" sz="1200" dirty="0"/>
                        <a:t>プロバイダー名称</a:t>
                      </a:r>
                    </a:p>
                  </a:txBody>
                  <a:tcPr anchor="ctr"/>
                </a:tc>
                <a:tc>
                  <a:txBody>
                    <a:bodyPr/>
                    <a:lstStyle/>
                    <a:p>
                      <a:r>
                        <a:rPr kumimoji="1" lang="ja-JP" altLang="en-US" sz="1200" dirty="0"/>
                        <a:t>サポートしている規格</a:t>
                      </a:r>
                    </a:p>
                  </a:txBody>
                  <a:tcPr anchor="ctr"/>
                </a:tc>
                <a:tc>
                  <a:txBody>
                    <a:bodyPr/>
                    <a:lstStyle/>
                    <a:p>
                      <a:r>
                        <a:rPr kumimoji="1" lang="ja-JP" altLang="en-US" sz="1200" dirty="0"/>
                        <a:t>認定日</a:t>
                      </a:r>
                    </a:p>
                  </a:txBody>
                  <a:tcPr anchor="ctr"/>
                </a:tc>
                <a:extLst>
                  <a:ext uri="{0D108BD9-81ED-4DB2-BD59-A6C34878D82A}">
                    <a16:rowId xmlns:a16="http://schemas.microsoft.com/office/drawing/2014/main" val="3192607204"/>
                  </a:ext>
                </a:extLst>
              </a:tr>
              <a:tr h="0">
                <a:tc>
                  <a:txBody>
                    <a:bodyPr/>
                    <a:lstStyle/>
                    <a:p>
                      <a:r>
                        <a:rPr kumimoji="1" lang="en-US" altLang="ja-JP" sz="1200" dirty="0"/>
                        <a:t>Exchange</a:t>
                      </a:r>
                      <a:endParaRPr kumimoji="1" lang="ja-JP" altLang="en-US" sz="1200" dirty="0"/>
                    </a:p>
                  </a:txBody>
                  <a:tcPr/>
                </a:tc>
                <a:tc>
                  <a:txBody>
                    <a:bodyPr/>
                    <a:lstStyle/>
                    <a:p>
                      <a:r>
                        <a:rPr kumimoji="1" lang="en-US" altLang="ja-JP" sz="1200" dirty="0"/>
                        <a:t>Services Australia</a:t>
                      </a:r>
                      <a:endParaRPr kumimoji="1" lang="ja-JP" altLang="en-US" sz="1200" dirty="0"/>
                    </a:p>
                  </a:txBody>
                  <a:tcPr/>
                </a:tc>
                <a:tc>
                  <a:txBody>
                    <a:bodyPr/>
                    <a:lstStyle/>
                    <a:p>
                      <a:r>
                        <a:rPr kumimoji="1" lang="en-US" altLang="ja-JP" sz="1200" dirty="0"/>
                        <a:t>OpenID Connect 1.0</a:t>
                      </a:r>
                      <a:r>
                        <a:rPr kumimoji="1" lang="ja-JP" altLang="en-US" sz="1200" dirty="0" err="1"/>
                        <a:t>、</a:t>
                      </a:r>
                      <a:r>
                        <a:rPr kumimoji="1" lang="en-US" altLang="ja-JP" sz="1200" dirty="0"/>
                        <a:t>SAML</a:t>
                      </a:r>
                      <a:endParaRPr kumimoji="1" lang="ja-JP" altLang="en-US" sz="1200" dirty="0"/>
                    </a:p>
                  </a:txBody>
                  <a:tcPr/>
                </a:tc>
                <a:tc>
                  <a:txBody>
                    <a:bodyPr/>
                    <a:lstStyle/>
                    <a:p>
                      <a:r>
                        <a:rPr kumimoji="1" lang="en-US" altLang="ja-JP" sz="1200" dirty="0"/>
                        <a:t>2019</a:t>
                      </a:r>
                      <a:r>
                        <a:rPr kumimoji="1" lang="ja-JP" altLang="en-US" sz="1200" dirty="0"/>
                        <a:t>年</a:t>
                      </a:r>
                      <a:r>
                        <a:rPr kumimoji="1" lang="en-US" altLang="ja-JP" sz="1200" dirty="0"/>
                        <a:t>5</a:t>
                      </a:r>
                      <a:r>
                        <a:rPr kumimoji="1" lang="ja-JP" altLang="en-US" sz="1200" dirty="0"/>
                        <a:t>月</a:t>
                      </a:r>
                      <a:r>
                        <a:rPr kumimoji="1" lang="en-US" altLang="ja-JP" sz="1200" dirty="0"/>
                        <a:t>13</a:t>
                      </a:r>
                      <a:r>
                        <a:rPr kumimoji="1" lang="ja-JP" altLang="en-US" sz="1200" dirty="0"/>
                        <a:t>日</a:t>
                      </a:r>
                    </a:p>
                  </a:txBody>
                  <a:tcPr/>
                </a:tc>
                <a:extLst>
                  <a:ext uri="{0D108BD9-81ED-4DB2-BD59-A6C34878D82A}">
                    <a16:rowId xmlns:a16="http://schemas.microsoft.com/office/drawing/2014/main" val="3819896461"/>
                  </a:ext>
                </a:extLst>
              </a:tr>
              <a:tr h="0">
                <a:tc>
                  <a:txBody>
                    <a:bodyPr/>
                    <a:lstStyle/>
                    <a:p>
                      <a:r>
                        <a:rPr kumimoji="1" lang="en-US" altLang="ja-JP" sz="1200" dirty="0" err="1"/>
                        <a:t>connectID</a:t>
                      </a:r>
                      <a:endParaRPr kumimoji="1" lang="ja-JP" altLang="en-US" sz="1200" dirty="0"/>
                    </a:p>
                  </a:txBody>
                  <a:tcPr/>
                </a:tc>
                <a:tc>
                  <a:txBody>
                    <a:bodyPr/>
                    <a:lstStyle/>
                    <a:p>
                      <a:r>
                        <a:rPr kumimoji="1" lang="en-US" altLang="ja-JP" sz="1200" dirty="0" err="1"/>
                        <a:t>eftpos</a:t>
                      </a:r>
                      <a:endParaRPr kumimoji="1" lang="ja-JP" altLang="en-US" sz="1200" dirty="0"/>
                    </a:p>
                  </a:txBody>
                  <a:tcPr/>
                </a:tc>
                <a:tc>
                  <a:txBody>
                    <a:bodyPr/>
                    <a:lstStyle/>
                    <a:p>
                      <a:r>
                        <a:rPr kumimoji="1" lang="en-US" altLang="ja-JP" sz="1200" dirty="0"/>
                        <a:t>OpenID Connect 1.0</a:t>
                      </a:r>
                      <a:endParaRPr kumimoji="1" lang="ja-JP" altLang="en-US" sz="1200" dirty="0"/>
                    </a:p>
                  </a:txBody>
                  <a:tcPr/>
                </a:tc>
                <a:tc>
                  <a:txBody>
                    <a:bodyPr/>
                    <a:lstStyle/>
                    <a:p>
                      <a:r>
                        <a:rPr kumimoji="1" lang="en-US" altLang="ja-JP" sz="1200" dirty="0"/>
                        <a:t>2021</a:t>
                      </a:r>
                      <a:r>
                        <a:rPr kumimoji="1" lang="ja-JP" altLang="en-US" sz="1200" dirty="0"/>
                        <a:t>年</a:t>
                      </a:r>
                      <a:r>
                        <a:rPr kumimoji="1" lang="en-US" altLang="ja-JP" sz="1200" dirty="0"/>
                        <a:t>9</a:t>
                      </a:r>
                      <a:r>
                        <a:rPr kumimoji="1" lang="ja-JP" altLang="en-US" sz="1200" dirty="0"/>
                        <a:t>月</a:t>
                      </a:r>
                      <a:r>
                        <a:rPr kumimoji="1" lang="en-US" altLang="ja-JP" sz="1200" dirty="0"/>
                        <a:t>15</a:t>
                      </a:r>
                      <a:r>
                        <a:rPr kumimoji="1" lang="ja-JP" altLang="en-US" sz="1200" dirty="0"/>
                        <a:t>日</a:t>
                      </a:r>
                    </a:p>
                  </a:txBody>
                  <a:tcPr/>
                </a:tc>
                <a:extLst>
                  <a:ext uri="{0D108BD9-81ED-4DB2-BD59-A6C34878D82A}">
                    <a16:rowId xmlns:a16="http://schemas.microsoft.com/office/drawing/2014/main" val="3986291381"/>
                  </a:ext>
                </a:extLst>
              </a:tr>
              <a:tr h="0">
                <a:tc>
                  <a:txBody>
                    <a:bodyPr/>
                    <a:lstStyle/>
                    <a:p>
                      <a:r>
                        <a:rPr kumimoji="1" lang="en-US" altLang="ja-JP" sz="1200" dirty="0"/>
                        <a:t>ID</a:t>
                      </a:r>
                      <a:endParaRPr kumimoji="1" lang="ja-JP" altLang="en-US" sz="1200" dirty="0"/>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dirty="0" err="1"/>
                        <a:t>Mastercard</a:t>
                      </a:r>
                      <a:endParaRPr kumimoji="1" lang="ja-JP" altLang="en-US" sz="1200" dirty="0"/>
                    </a:p>
                  </a:txBody>
                  <a:tcPr/>
                </a:tc>
                <a:tc>
                  <a:txBody>
                    <a:bodyPr/>
                    <a:lstStyle/>
                    <a:p>
                      <a:r>
                        <a:rPr kumimoji="1" lang="en-US" altLang="ja-JP" sz="1200" dirty="0"/>
                        <a:t>OpenID Connect 1.0</a:t>
                      </a:r>
                      <a:endParaRPr kumimoji="1" lang="ja-JP" altLang="en-US" sz="1200" dirty="0"/>
                    </a:p>
                  </a:txBody>
                  <a:tcPr/>
                </a:tc>
                <a:tc>
                  <a:txBody>
                    <a:bodyPr/>
                    <a:lstStyle/>
                    <a:p>
                      <a:r>
                        <a:rPr kumimoji="1" lang="en-US" altLang="ja-JP" sz="1200" dirty="0"/>
                        <a:t>2022</a:t>
                      </a:r>
                      <a:r>
                        <a:rPr kumimoji="1" lang="ja-JP" altLang="en-US" sz="1200" dirty="0"/>
                        <a:t>年</a:t>
                      </a:r>
                      <a:r>
                        <a:rPr kumimoji="1" lang="en-US" altLang="ja-JP" sz="1200" dirty="0"/>
                        <a:t>6</a:t>
                      </a:r>
                      <a:r>
                        <a:rPr kumimoji="1" lang="ja-JP" altLang="en-US" sz="1200" dirty="0"/>
                        <a:t>月</a:t>
                      </a:r>
                      <a:r>
                        <a:rPr kumimoji="1" lang="en-US" altLang="ja-JP" sz="1200" dirty="0"/>
                        <a:t>10</a:t>
                      </a:r>
                      <a:r>
                        <a:rPr kumimoji="1" lang="ja-JP" altLang="en-US" sz="1200" dirty="0"/>
                        <a:t>日</a:t>
                      </a:r>
                    </a:p>
                  </a:txBody>
                  <a:tcPr/>
                </a:tc>
                <a:extLst>
                  <a:ext uri="{0D108BD9-81ED-4DB2-BD59-A6C34878D82A}">
                    <a16:rowId xmlns:a16="http://schemas.microsoft.com/office/drawing/2014/main" val="2192184799"/>
                  </a:ext>
                </a:extLst>
              </a:tr>
            </a:tbl>
          </a:graphicData>
        </a:graphic>
      </p:graphicFrame>
      <p:sp>
        <p:nvSpPr>
          <p:cNvPr id="23" name="正方形/長方形 22"/>
          <p:cNvSpPr/>
          <p:nvPr/>
        </p:nvSpPr>
        <p:spPr>
          <a:xfrm>
            <a:off x="331789" y="2931388"/>
            <a:ext cx="1161732" cy="109728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Credential providers</a:t>
            </a:r>
          </a:p>
        </p:txBody>
      </p:sp>
      <p:graphicFrame>
        <p:nvGraphicFramePr>
          <p:cNvPr id="25" name="表 24"/>
          <p:cNvGraphicFramePr>
            <a:graphicFrameLocks noGrp="1"/>
          </p:cNvGraphicFramePr>
          <p:nvPr/>
        </p:nvGraphicFramePr>
        <p:xfrm>
          <a:off x="1562100" y="5662265"/>
          <a:ext cx="7874951" cy="822960"/>
        </p:xfrm>
        <a:graphic>
          <a:graphicData uri="http://schemas.openxmlformats.org/drawingml/2006/table">
            <a:tbl>
              <a:tblPr firstRow="1" bandRow="1">
                <a:tableStyleId>{3B4B98B0-60AC-42C2-AFA5-B58CD77FA1E5}</a:tableStyleId>
              </a:tblPr>
              <a:tblGrid>
                <a:gridCol w="3182287">
                  <a:extLst>
                    <a:ext uri="{9D8B030D-6E8A-4147-A177-3AD203B41FA5}">
                      <a16:colId xmlns:a16="http://schemas.microsoft.com/office/drawing/2014/main" val="3527959200"/>
                    </a:ext>
                  </a:extLst>
                </a:gridCol>
                <a:gridCol w="1588957">
                  <a:extLst>
                    <a:ext uri="{9D8B030D-6E8A-4147-A177-3AD203B41FA5}">
                      <a16:colId xmlns:a16="http://schemas.microsoft.com/office/drawing/2014/main" val="2217232936"/>
                    </a:ext>
                  </a:extLst>
                </a:gridCol>
                <a:gridCol w="1846865">
                  <a:extLst>
                    <a:ext uri="{9D8B030D-6E8A-4147-A177-3AD203B41FA5}">
                      <a16:colId xmlns:a16="http://schemas.microsoft.com/office/drawing/2014/main" val="2383821487"/>
                    </a:ext>
                  </a:extLst>
                </a:gridCol>
                <a:gridCol w="1256842">
                  <a:extLst>
                    <a:ext uri="{9D8B030D-6E8A-4147-A177-3AD203B41FA5}">
                      <a16:colId xmlns:a16="http://schemas.microsoft.com/office/drawing/2014/main" val="3164139340"/>
                    </a:ext>
                  </a:extLst>
                </a:gridCol>
              </a:tblGrid>
              <a:tr h="135461">
                <a:tc>
                  <a:txBody>
                    <a:bodyPr/>
                    <a:lstStyle/>
                    <a:p>
                      <a:r>
                        <a:rPr kumimoji="1" lang="ja-JP" altLang="en-US" sz="1200" dirty="0"/>
                        <a:t>サービス名称</a:t>
                      </a:r>
                    </a:p>
                  </a:txBody>
                  <a:tcPr anchor="ctr"/>
                </a:tc>
                <a:tc>
                  <a:txBody>
                    <a:bodyPr/>
                    <a:lstStyle/>
                    <a:p>
                      <a:r>
                        <a:rPr kumimoji="1" lang="ja-JP" altLang="en-US" sz="1200" dirty="0"/>
                        <a:t>プロバイダー名称</a:t>
                      </a:r>
                    </a:p>
                  </a:txBody>
                  <a:tcPr anchor="ctr"/>
                </a:tc>
                <a:tc>
                  <a:txBody>
                    <a:bodyPr/>
                    <a:lstStyle/>
                    <a:p>
                      <a:r>
                        <a:rPr kumimoji="1" lang="ja-JP" altLang="en-US" sz="1200" dirty="0"/>
                        <a:t>作成される属性</a:t>
                      </a:r>
                    </a:p>
                  </a:txBody>
                  <a:tcPr anchor="ctr"/>
                </a:tc>
                <a:tc>
                  <a:txBody>
                    <a:bodyPr/>
                    <a:lstStyle/>
                    <a:p>
                      <a:r>
                        <a:rPr kumimoji="1" lang="ja-JP" altLang="en-US" sz="1200" dirty="0"/>
                        <a:t>認定日</a:t>
                      </a:r>
                    </a:p>
                  </a:txBody>
                  <a:tcPr anchor="ctr"/>
                </a:tc>
                <a:extLst>
                  <a:ext uri="{0D108BD9-81ED-4DB2-BD59-A6C34878D82A}">
                    <a16:rowId xmlns:a16="http://schemas.microsoft.com/office/drawing/2014/main" val="3192607204"/>
                  </a:ext>
                </a:extLst>
              </a:tr>
              <a:tr h="135461">
                <a:tc>
                  <a:txBody>
                    <a:bodyPr/>
                    <a:lstStyle/>
                    <a:p>
                      <a:r>
                        <a:rPr kumimoji="1" lang="en-US" altLang="ja-JP" sz="1200" dirty="0"/>
                        <a:t>Relationship </a:t>
                      </a:r>
                      <a:r>
                        <a:rPr kumimoji="1" lang="en-US" altLang="ja-JP" sz="1200" dirty="0" err="1"/>
                        <a:t>Authorisation</a:t>
                      </a:r>
                      <a:r>
                        <a:rPr kumimoji="1" lang="en-US" altLang="ja-JP" sz="1200" dirty="0"/>
                        <a:t> Manager (RAM)</a:t>
                      </a:r>
                      <a:endParaRPr kumimoji="1" lang="ja-JP" altLang="en-US" sz="1200" dirty="0"/>
                    </a:p>
                  </a:txBody>
                  <a:tcPr/>
                </a:tc>
                <a:tc>
                  <a:txBody>
                    <a:bodyPr/>
                    <a:lstStyle/>
                    <a:p>
                      <a:r>
                        <a:rPr kumimoji="1" lang="en-US" altLang="ja-JP" sz="1200" dirty="0"/>
                        <a:t>Australian Tax Office</a:t>
                      </a:r>
                      <a:endParaRPr kumimoji="1" lang="ja-JP" altLang="en-US" sz="1200" dirty="0"/>
                    </a:p>
                  </a:txBody>
                  <a:tcPr/>
                </a:tc>
                <a:tc>
                  <a:txBody>
                    <a:bodyPr/>
                    <a:lstStyle/>
                    <a:p>
                      <a:r>
                        <a:rPr kumimoji="1" lang="en-US" altLang="ja-JP" sz="1200" dirty="0"/>
                        <a:t>Business </a:t>
                      </a:r>
                      <a:r>
                        <a:rPr kumimoji="1" lang="en-US" altLang="ja-JP" sz="1200" dirty="0" err="1"/>
                        <a:t>authorisations</a:t>
                      </a:r>
                      <a:endParaRPr kumimoji="1" lang="ja-JP" altLang="en-US" sz="1200" dirty="0"/>
                    </a:p>
                  </a:txBody>
                  <a:tcPr/>
                </a:tc>
                <a:tc>
                  <a:txBody>
                    <a:bodyPr/>
                    <a:lstStyle/>
                    <a:p>
                      <a:r>
                        <a:rPr kumimoji="1" lang="en-US" altLang="ja-JP" sz="1200" dirty="0"/>
                        <a:t>2019</a:t>
                      </a:r>
                      <a:r>
                        <a:rPr kumimoji="1" lang="ja-JP" altLang="en-US" sz="1200" dirty="0"/>
                        <a:t>年</a:t>
                      </a:r>
                      <a:r>
                        <a:rPr kumimoji="1" lang="en-US" altLang="ja-JP" sz="1200" dirty="0"/>
                        <a:t>6</a:t>
                      </a:r>
                      <a:r>
                        <a:rPr kumimoji="1" lang="ja-JP" altLang="en-US" sz="1200" dirty="0"/>
                        <a:t>月</a:t>
                      </a:r>
                      <a:r>
                        <a:rPr kumimoji="1" lang="en-US" altLang="ja-JP" sz="1200" dirty="0"/>
                        <a:t>20</a:t>
                      </a:r>
                      <a:r>
                        <a:rPr kumimoji="1" lang="ja-JP" altLang="en-US" sz="1200" dirty="0"/>
                        <a:t>日</a:t>
                      </a:r>
                    </a:p>
                  </a:txBody>
                  <a:tcPr/>
                </a:tc>
                <a:extLst>
                  <a:ext uri="{0D108BD9-81ED-4DB2-BD59-A6C34878D82A}">
                    <a16:rowId xmlns:a16="http://schemas.microsoft.com/office/drawing/2014/main" val="3819896461"/>
                  </a:ext>
                </a:extLst>
              </a:tr>
              <a:tr h="135461">
                <a:tc>
                  <a:txBody>
                    <a:bodyPr/>
                    <a:lstStyle/>
                    <a:p>
                      <a:r>
                        <a:rPr kumimoji="1" lang="en-US" altLang="ja-JP" sz="1200" dirty="0"/>
                        <a:t>myGov</a:t>
                      </a:r>
                      <a:endParaRPr kumimoji="1" lang="ja-JP" altLang="en-US" sz="1200" dirty="0"/>
                    </a:p>
                  </a:txBody>
                  <a:tcPr/>
                </a:tc>
                <a:tc>
                  <a:txBody>
                    <a:bodyPr/>
                    <a:lstStyle/>
                    <a:p>
                      <a:r>
                        <a:rPr kumimoji="1" lang="en-US" altLang="ja-JP" sz="1200" dirty="0"/>
                        <a:t>Services Australia</a:t>
                      </a:r>
                      <a:endParaRPr kumimoji="1" lang="ja-JP" altLang="en-US" sz="1200" dirty="0"/>
                    </a:p>
                  </a:txBody>
                  <a:tcPr/>
                </a:tc>
                <a:tc>
                  <a:txBody>
                    <a:bodyPr/>
                    <a:lstStyle/>
                    <a:p>
                      <a:r>
                        <a:rPr kumimoji="1" lang="en-US" altLang="ja-JP" sz="1200" dirty="0"/>
                        <a:t>myGov </a:t>
                      </a:r>
                      <a:r>
                        <a:rPr kumimoji="1" lang="en-US" altLang="ja-JP" sz="1200" dirty="0" err="1"/>
                        <a:t>LinkID</a:t>
                      </a:r>
                      <a:endParaRPr kumimoji="1" lang="ja-JP" altLang="en-US" sz="1200" dirty="0"/>
                    </a:p>
                  </a:txBody>
                  <a:tcPr/>
                </a:tc>
                <a:tc>
                  <a:txBody>
                    <a:bodyPr/>
                    <a:lstStyle/>
                    <a:p>
                      <a:r>
                        <a:rPr kumimoji="1" lang="en-US" altLang="ja-JP" sz="1200" dirty="0"/>
                        <a:t>2021</a:t>
                      </a:r>
                      <a:r>
                        <a:rPr kumimoji="1" lang="ja-JP" altLang="en-US" sz="1200" dirty="0"/>
                        <a:t>年</a:t>
                      </a:r>
                      <a:r>
                        <a:rPr kumimoji="1" lang="en-US" altLang="ja-JP" sz="1200" dirty="0"/>
                        <a:t>8</a:t>
                      </a:r>
                      <a:r>
                        <a:rPr kumimoji="1" lang="ja-JP" altLang="en-US" sz="1200" dirty="0"/>
                        <a:t>月</a:t>
                      </a:r>
                      <a:r>
                        <a:rPr kumimoji="1" lang="en-US" altLang="ja-JP" sz="1200" dirty="0"/>
                        <a:t>25</a:t>
                      </a:r>
                      <a:r>
                        <a:rPr kumimoji="1" lang="ja-JP" altLang="en-US" sz="1200" dirty="0"/>
                        <a:t>日</a:t>
                      </a:r>
                    </a:p>
                  </a:txBody>
                  <a:tcPr/>
                </a:tc>
                <a:extLst>
                  <a:ext uri="{0D108BD9-81ED-4DB2-BD59-A6C34878D82A}">
                    <a16:rowId xmlns:a16="http://schemas.microsoft.com/office/drawing/2014/main" val="3986291381"/>
                  </a:ext>
                </a:extLst>
              </a:tr>
            </a:tbl>
          </a:graphicData>
        </a:graphic>
      </p:graphicFrame>
      <p:sp>
        <p:nvSpPr>
          <p:cNvPr id="26" name="正方形/長方形 25"/>
          <p:cNvSpPr/>
          <p:nvPr/>
        </p:nvSpPr>
        <p:spPr>
          <a:xfrm>
            <a:off x="331490" y="4382042"/>
            <a:ext cx="1161732" cy="109728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exchange</a:t>
            </a:r>
          </a:p>
        </p:txBody>
      </p:sp>
      <p:sp>
        <p:nvSpPr>
          <p:cNvPr id="39" name="正方形/長方形 38"/>
          <p:cNvSpPr/>
          <p:nvPr/>
        </p:nvSpPr>
        <p:spPr>
          <a:xfrm>
            <a:off x="331490" y="5634201"/>
            <a:ext cx="1161732" cy="851024"/>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Attribute providers </a:t>
            </a:r>
          </a:p>
        </p:txBody>
      </p:sp>
      <p:sp>
        <p:nvSpPr>
          <p:cNvPr id="40" name="正方形/長方形 39"/>
          <p:cNvSpPr/>
          <p:nvPr/>
        </p:nvSpPr>
        <p:spPr>
          <a:xfrm>
            <a:off x="432331" y="2430401"/>
            <a:ext cx="914188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IPL</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Identity proofing levels</a:t>
            </a:r>
            <a:r>
              <a:rPr kumimoji="1" lang="ja-JP" altLang="en-US" sz="12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作成可能な</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の証明レベルを示す。</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 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を使用するサービスが求めるレベルとして、</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Basic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IPL1</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Standard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IPL2</a:t>
            </a:r>
            <a:r>
              <a:rPr kumimoji="1" lang="ja-JP" altLang="en-US" sz="1200" b="0" i="0" u="none" strike="noStrike" kern="1200" cap="none" spc="0" normalizeH="0" baseline="0" noProof="0" dirty="0" err="1">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Strong</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IPL3</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5</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段階が設定されている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1" name="正方形/長方形 40"/>
          <p:cNvSpPr/>
          <p:nvPr/>
        </p:nvSpPr>
        <p:spPr>
          <a:xfrm>
            <a:off x="438240" y="4038549"/>
            <a:ext cx="9141882"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CL</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Credential levels</a:t>
            </a:r>
            <a:r>
              <a:rPr kumimoji="1" lang="ja-JP" altLang="en-US" sz="12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認証プロセスにおける保証レベル。</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IPL</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ごとに適したクレデンシャルレベルとして</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CL1~CL3</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3</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段階が設定されている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676753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L 字 90"/>
          <p:cNvSpPr/>
          <p:nvPr/>
        </p:nvSpPr>
        <p:spPr>
          <a:xfrm rot="5400000">
            <a:off x="6713512" y="1691584"/>
            <a:ext cx="1817966" cy="3904031"/>
          </a:xfrm>
          <a:prstGeom prst="corner">
            <a:avLst>
              <a:gd name="adj1" fmla="val 19802"/>
              <a:gd name="adj2" fmla="val 18507"/>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タイトル 1"/>
          <p:cNvSpPr>
            <a:spLocks noGrp="1"/>
          </p:cNvSpPr>
          <p:nvPr>
            <p:ph type="title"/>
          </p:nvPr>
        </p:nvSpPr>
        <p:spPr>
          <a:xfrm>
            <a:off x="331490" y="164692"/>
            <a:ext cx="9243021" cy="527457"/>
          </a:xfrm>
        </p:spPr>
        <p:txBody>
          <a:bodyPr>
            <a:noAutofit/>
          </a:bodyPr>
          <a:lstStyle/>
          <a:p>
            <a:r>
              <a:rPr lang="en-US" altLang="ja-JP" sz="1000" dirty="0">
                <a:solidFill>
                  <a:schemeClr val="accent2">
                    <a:lumMod val="90000"/>
                    <a:lumOff val="10000"/>
                  </a:schemeClr>
                </a:solidFill>
              </a:rPr>
              <a:t>3.2.3 </a:t>
            </a:r>
            <a:r>
              <a:rPr lang="ja-JP" altLang="en-US" sz="1000" dirty="0">
                <a:solidFill>
                  <a:schemeClr val="accent2">
                    <a:lumMod val="90000"/>
                    <a:lumOff val="10000"/>
                  </a:schemeClr>
                </a:solidFill>
              </a:rPr>
              <a:t>トラストフレームワークの策定状況</a:t>
            </a:r>
            <a:r>
              <a:rPr lang="en-US" altLang="ja-JP" sz="1000" dirty="0">
                <a:solidFill>
                  <a:schemeClr val="accent2">
                    <a:lumMod val="90000"/>
                    <a:lumOff val="10000"/>
                  </a:schemeClr>
                </a:solidFill>
              </a:rPr>
              <a:t/>
            </a:r>
            <a:br>
              <a:rPr lang="en-US" altLang="ja-JP" sz="1000" dirty="0">
                <a:solidFill>
                  <a:schemeClr val="accent2">
                    <a:lumMod val="90000"/>
                    <a:lumOff val="10000"/>
                  </a:schemeClr>
                </a:solidFill>
              </a:rPr>
            </a:br>
            <a:r>
              <a:rPr lang="ja-JP" altLang="en-US" sz="1800" dirty="0">
                <a:solidFill>
                  <a:schemeClr val="accent2">
                    <a:lumMod val="90000"/>
                    <a:lumOff val="10000"/>
                  </a:schemeClr>
                </a:solidFill>
              </a:rPr>
              <a:t>（補足）</a:t>
            </a:r>
            <a:r>
              <a:rPr lang="en-US" altLang="ja-JP" sz="1800" dirty="0">
                <a:solidFill>
                  <a:schemeClr val="accent2">
                    <a:lumMod val="90000"/>
                    <a:lumOff val="10000"/>
                  </a:schemeClr>
                </a:solidFill>
              </a:rPr>
              <a:t>NIST SP</a:t>
            </a:r>
            <a:r>
              <a:rPr lang="ja-JP" altLang="en-US" sz="1800" dirty="0">
                <a:solidFill>
                  <a:schemeClr val="accent2">
                    <a:lumMod val="90000"/>
                    <a:lumOff val="10000"/>
                  </a:schemeClr>
                </a:solidFill>
              </a:rPr>
              <a:t> </a:t>
            </a:r>
            <a:r>
              <a:rPr lang="en-US" altLang="ja-JP" sz="1800" dirty="0">
                <a:solidFill>
                  <a:schemeClr val="accent2">
                    <a:lumMod val="90000"/>
                    <a:lumOff val="10000"/>
                  </a:schemeClr>
                </a:solidFill>
              </a:rPr>
              <a:t>800-63</a:t>
            </a:r>
            <a:r>
              <a:rPr lang="ja-JP" altLang="en-US" sz="1800" dirty="0">
                <a:solidFill>
                  <a:schemeClr val="accent2">
                    <a:lumMod val="90000"/>
                    <a:lumOff val="10000"/>
                  </a:schemeClr>
                </a:solidFill>
              </a:rPr>
              <a:t>と</a:t>
            </a:r>
            <a:r>
              <a:rPr lang="en-US" altLang="ja-JP" sz="1800" dirty="0">
                <a:solidFill>
                  <a:schemeClr val="accent2">
                    <a:lumMod val="90000"/>
                    <a:lumOff val="10000"/>
                  </a:schemeClr>
                </a:solidFill>
              </a:rPr>
              <a:t>TDIF</a:t>
            </a:r>
            <a:r>
              <a:rPr lang="ja-JP" altLang="en-US" sz="1800" dirty="0">
                <a:solidFill>
                  <a:schemeClr val="accent2">
                    <a:lumMod val="90000"/>
                    <a:lumOff val="10000"/>
                  </a:schemeClr>
                </a:solidFill>
              </a:rPr>
              <a:t>の比較</a:t>
            </a:r>
            <a:endParaRPr lang="en-US" altLang="ja-JP" sz="1800" dirty="0">
              <a:solidFill>
                <a:schemeClr val="accent2">
                  <a:lumMod val="90000"/>
                  <a:lumOff val="10000"/>
                </a:schemeClr>
              </a:solidFill>
            </a:endParaRPr>
          </a:p>
        </p:txBody>
      </p:sp>
      <p:sp>
        <p:nvSpPr>
          <p:cNvPr id="15" name="正方形/長方形 14"/>
          <p:cNvSpPr/>
          <p:nvPr/>
        </p:nvSpPr>
        <p:spPr>
          <a:xfrm>
            <a:off x="331192" y="902408"/>
            <a:ext cx="1369896" cy="1800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本人確認</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Proofing</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の厳密さ、強度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813812" y="651297"/>
            <a:ext cx="3804206"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NIST SP 800-63-3</a:t>
            </a:r>
          </a:p>
        </p:txBody>
      </p:sp>
      <p:sp>
        <p:nvSpPr>
          <p:cNvPr id="14" name="正方形/長方形 13"/>
          <p:cNvSpPr/>
          <p:nvPr/>
        </p:nvSpPr>
        <p:spPr>
          <a:xfrm>
            <a:off x="5670178" y="646252"/>
            <a:ext cx="3904035"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TDIF</a:t>
            </a:r>
            <a:r>
              <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1</a:t>
            </a:r>
          </a:p>
        </p:txBody>
      </p:sp>
      <p:sp>
        <p:nvSpPr>
          <p:cNvPr id="17" name="正方形/長方形 16"/>
          <p:cNvSpPr/>
          <p:nvPr/>
        </p:nvSpPr>
        <p:spPr>
          <a:xfrm>
            <a:off x="331191" y="2728142"/>
            <a:ext cx="1369896" cy="1800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認証プロセス</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331789" y="4560348"/>
            <a:ext cx="1369596" cy="1800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フェレデーション</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情報の連携）</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をする際のデータのやり取りの強度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 name="L 字 3"/>
          <p:cNvSpPr/>
          <p:nvPr/>
        </p:nvSpPr>
        <p:spPr>
          <a:xfrm rot="5400000">
            <a:off x="2816767" y="-100843"/>
            <a:ext cx="1797696" cy="3804208"/>
          </a:xfrm>
          <a:prstGeom prst="corner">
            <a:avLst>
              <a:gd name="adj1" fmla="val 19802"/>
              <a:gd name="adj2" fmla="val 18507"/>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0" name="L 字 19"/>
          <p:cNvSpPr/>
          <p:nvPr/>
        </p:nvSpPr>
        <p:spPr>
          <a:xfrm rot="5400000">
            <a:off x="2815615" y="1726038"/>
            <a:ext cx="1799999" cy="3804210"/>
          </a:xfrm>
          <a:prstGeom prst="corner">
            <a:avLst>
              <a:gd name="adj1" fmla="val 19802"/>
              <a:gd name="adj2" fmla="val 18121"/>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1" name="L 字 20"/>
          <p:cNvSpPr/>
          <p:nvPr/>
        </p:nvSpPr>
        <p:spPr>
          <a:xfrm rot="5400000">
            <a:off x="2821145" y="3563476"/>
            <a:ext cx="1789540" cy="3804207"/>
          </a:xfrm>
          <a:prstGeom prst="corner">
            <a:avLst>
              <a:gd name="adj1" fmla="val 19802"/>
              <a:gd name="adj2" fmla="val 16438"/>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 name="正方形/長方形 5"/>
          <p:cNvSpPr/>
          <p:nvPr/>
        </p:nvSpPr>
        <p:spPr>
          <a:xfrm>
            <a:off x="1813513" y="918158"/>
            <a:ext cx="3508031" cy="276999"/>
          </a:xfrm>
          <a:prstGeom prst="rect">
            <a:avLst/>
          </a:prstGeom>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Identity Assurance Level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IAL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2" name="正方形/長方形 21"/>
          <p:cNvSpPr/>
          <p:nvPr/>
        </p:nvSpPr>
        <p:spPr>
          <a:xfrm>
            <a:off x="1813511" y="2767881"/>
            <a:ext cx="3508033" cy="276999"/>
          </a:xfrm>
          <a:prstGeom prst="rect">
            <a:avLst/>
          </a:prstGeom>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Authenticator Assurance Level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AAL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1813812" y="4570808"/>
            <a:ext cx="3508033" cy="276999"/>
          </a:xfrm>
          <a:prstGeom prst="rect">
            <a:avLst/>
          </a:prstGeom>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Federation Assurance Level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FAL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a:xfrm>
            <a:off x="2184679" y="1263904"/>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正方形/長方形 29"/>
          <p:cNvSpPr/>
          <p:nvPr/>
        </p:nvSpPr>
        <p:spPr>
          <a:xfrm>
            <a:off x="2184679" y="1748006"/>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2184679" y="2232107"/>
            <a:ext cx="644578"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2881721" y="1263904"/>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本人確認不要、</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自己申告での登録でよい</a:t>
            </a:r>
          </a:p>
        </p:txBody>
      </p:sp>
      <p:sp>
        <p:nvSpPr>
          <p:cNvPr id="33" name="正方形/長方形 32"/>
          <p:cNvSpPr/>
          <p:nvPr/>
        </p:nvSpPr>
        <p:spPr>
          <a:xfrm>
            <a:off x="2881722" y="1748006"/>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サービス内容ごとに識別に用いられる属性を</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リモートまたは対面で確認する必要あり</a:t>
            </a:r>
          </a:p>
        </p:txBody>
      </p:sp>
      <p:sp>
        <p:nvSpPr>
          <p:cNvPr id="34" name="正方形/長方形 33"/>
          <p:cNvSpPr/>
          <p:nvPr/>
        </p:nvSpPr>
        <p:spPr>
          <a:xfrm>
            <a:off x="2881721" y="2232107"/>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識別に用いられる属性を対面で確認するかつ検証担当者は有資格者である必要がある</a:t>
            </a:r>
          </a:p>
        </p:txBody>
      </p:sp>
      <p:sp>
        <p:nvSpPr>
          <p:cNvPr id="35" name="正方形/長方形 34"/>
          <p:cNvSpPr/>
          <p:nvPr/>
        </p:nvSpPr>
        <p:spPr>
          <a:xfrm>
            <a:off x="2184679" y="3094704"/>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6" name="正方形/長方形 35"/>
          <p:cNvSpPr/>
          <p:nvPr/>
        </p:nvSpPr>
        <p:spPr>
          <a:xfrm>
            <a:off x="2184679" y="3577241"/>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7" name="正方形/長方形 36"/>
          <p:cNvSpPr/>
          <p:nvPr/>
        </p:nvSpPr>
        <p:spPr>
          <a:xfrm>
            <a:off x="2184679" y="4059778"/>
            <a:ext cx="644578"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正方形/長方形 37"/>
          <p:cNvSpPr/>
          <p:nvPr/>
        </p:nvSpPr>
        <p:spPr>
          <a:xfrm>
            <a:off x="2881721" y="3094704"/>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単要素認証</a:t>
            </a:r>
          </a:p>
        </p:txBody>
      </p:sp>
      <p:sp>
        <p:nvSpPr>
          <p:cNvPr id="39" name="正方形/長方形 38"/>
          <p:cNvSpPr/>
          <p:nvPr/>
        </p:nvSpPr>
        <p:spPr>
          <a:xfrm>
            <a:off x="2881722" y="3577423"/>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要素目の認証手段はソフトウェアベースのもので可）</a:t>
            </a:r>
          </a:p>
        </p:txBody>
      </p:sp>
      <p:sp>
        <p:nvSpPr>
          <p:cNvPr id="40" name="正方形/長方形 39"/>
          <p:cNvSpPr/>
          <p:nvPr/>
        </p:nvSpPr>
        <p:spPr>
          <a:xfrm>
            <a:off x="2881721" y="4060142"/>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要素認証が必要、かつ</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要素目の認証手段はハードウェアを用いたもの（ハードウェアトークン等）が必要</a:t>
            </a:r>
          </a:p>
        </p:txBody>
      </p:sp>
      <p:sp>
        <p:nvSpPr>
          <p:cNvPr id="41" name="正方形/長方形 40"/>
          <p:cNvSpPr/>
          <p:nvPr/>
        </p:nvSpPr>
        <p:spPr>
          <a:xfrm>
            <a:off x="2184978" y="4900062"/>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正方形/長方形 41"/>
          <p:cNvSpPr/>
          <p:nvPr/>
        </p:nvSpPr>
        <p:spPr>
          <a:xfrm>
            <a:off x="2184978" y="5396205"/>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3" name="正方形/長方形 42"/>
          <p:cNvSpPr/>
          <p:nvPr/>
        </p:nvSpPr>
        <p:spPr>
          <a:xfrm>
            <a:off x="2184978" y="5892348"/>
            <a:ext cx="644578"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2882020" y="4900062"/>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認証結果データへの署名</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正方形/長方形 44"/>
          <p:cNvSpPr/>
          <p:nvPr/>
        </p:nvSpPr>
        <p:spPr>
          <a:xfrm>
            <a:off x="2882021" y="5396205"/>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署名に加え、データの送付対象のみが復号可能な暗号化の実施</a:t>
            </a:r>
          </a:p>
        </p:txBody>
      </p:sp>
      <p:sp>
        <p:nvSpPr>
          <p:cNvPr id="46" name="正方形/長方形 45"/>
          <p:cNvSpPr/>
          <p:nvPr/>
        </p:nvSpPr>
        <p:spPr>
          <a:xfrm>
            <a:off x="2882020" y="5892348"/>
            <a:ext cx="273600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ユーザーごとの鍵と認証結果のデータを紐づけて送付し、送付先はユーザーの認証結果に紐づく</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7" name="L 字 46"/>
          <p:cNvSpPr/>
          <p:nvPr/>
        </p:nvSpPr>
        <p:spPr>
          <a:xfrm rot="5400000">
            <a:off x="6713215" y="-158588"/>
            <a:ext cx="1817966" cy="3904031"/>
          </a:xfrm>
          <a:prstGeom prst="corner">
            <a:avLst>
              <a:gd name="adj1" fmla="val 19802"/>
              <a:gd name="adj2" fmla="val 18507"/>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8" name="正方形/長方形 47"/>
          <p:cNvSpPr/>
          <p:nvPr/>
        </p:nvSpPr>
        <p:spPr>
          <a:xfrm>
            <a:off x="5670178" y="903034"/>
            <a:ext cx="3879325" cy="276999"/>
          </a:xfrm>
          <a:prstGeom prst="rect">
            <a:avLst/>
          </a:prstGeom>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Identity proofing levels</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IP</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49" name="正方形/長方形 48"/>
          <p:cNvSpPr/>
          <p:nvPr/>
        </p:nvSpPr>
        <p:spPr>
          <a:xfrm>
            <a:off x="6051629" y="1234498"/>
            <a:ext cx="644577"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IP1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1" name="正方形/長方形 50"/>
          <p:cNvSpPr/>
          <p:nvPr/>
        </p:nvSpPr>
        <p:spPr>
          <a:xfrm>
            <a:off x="6051629" y="2096020"/>
            <a:ext cx="644578"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IP3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2" name="正方形/長方形 51"/>
          <p:cNvSpPr/>
          <p:nvPr/>
        </p:nvSpPr>
        <p:spPr>
          <a:xfrm>
            <a:off x="6051629" y="1443605"/>
            <a:ext cx="644577"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IP1+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3" name="正方形/長方形 52"/>
          <p:cNvSpPr/>
          <p:nvPr/>
        </p:nvSpPr>
        <p:spPr>
          <a:xfrm>
            <a:off x="6051630" y="1652712"/>
            <a:ext cx="644577"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IP2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4" name="正方形/長方形 53"/>
          <p:cNvSpPr/>
          <p:nvPr/>
        </p:nvSpPr>
        <p:spPr>
          <a:xfrm>
            <a:off x="6051630" y="1877060"/>
            <a:ext cx="644577" cy="18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IP2+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5" name="正方形/長方形 54"/>
          <p:cNvSpPr/>
          <p:nvPr/>
        </p:nvSpPr>
        <p:spPr>
          <a:xfrm>
            <a:off x="6741981" y="1234498"/>
            <a:ext cx="2813467" cy="18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検証不要（自己申告）</a:t>
            </a:r>
          </a:p>
        </p:txBody>
      </p:sp>
      <p:sp>
        <p:nvSpPr>
          <p:cNvPr id="56" name="正方形/長方形 55"/>
          <p:cNvSpPr/>
          <p:nvPr/>
        </p:nvSpPr>
        <p:spPr>
          <a:xfrm>
            <a:off x="6741981" y="1443341"/>
            <a:ext cx="2813468" cy="18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検証に１つの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文書（携帯番号等）が必要</a:t>
            </a:r>
          </a:p>
        </p:txBody>
      </p:sp>
      <p:sp>
        <p:nvSpPr>
          <p:cNvPr id="57" name="正方形/長方形 56"/>
          <p:cNvSpPr/>
          <p:nvPr/>
        </p:nvSpPr>
        <p:spPr>
          <a:xfrm>
            <a:off x="6741981" y="1877060"/>
            <a:ext cx="2813469" cy="18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つ以上の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文書と本人の真正性確認（生体認証等）</a:t>
            </a:r>
          </a:p>
        </p:txBody>
      </p:sp>
      <p:sp>
        <p:nvSpPr>
          <p:cNvPr id="58" name="正方形/長方形 57"/>
          <p:cNvSpPr/>
          <p:nvPr/>
        </p:nvSpPr>
        <p:spPr>
          <a:xfrm>
            <a:off x="6741980" y="1652712"/>
            <a:ext cx="2813469" cy="18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つ以上の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文書（パスポート、出生証明書等）が必要</a:t>
            </a:r>
          </a:p>
        </p:txBody>
      </p:sp>
      <p:sp>
        <p:nvSpPr>
          <p:cNvPr id="59" name="正方形/長方形 58"/>
          <p:cNvSpPr/>
          <p:nvPr/>
        </p:nvSpPr>
        <p:spPr>
          <a:xfrm>
            <a:off x="6741979" y="2096020"/>
            <a:ext cx="2813469" cy="28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つ以上の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文書（うち一つは顔写真入り）と本人の真正性確認（生体認証等）</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0" name="正方形/長方形 59"/>
          <p:cNvSpPr/>
          <p:nvPr/>
        </p:nvSpPr>
        <p:spPr>
          <a:xfrm>
            <a:off x="5730142" y="2758842"/>
            <a:ext cx="3803584" cy="276999"/>
          </a:xfrm>
          <a:prstGeom prst="rect">
            <a:avLst/>
          </a:prstGeom>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Credential level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CL</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83" name="正方形/長方形 82"/>
          <p:cNvSpPr/>
          <p:nvPr/>
        </p:nvSpPr>
        <p:spPr>
          <a:xfrm>
            <a:off x="6063122" y="3081676"/>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CL1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4" name="正方形/長方形 83"/>
          <p:cNvSpPr/>
          <p:nvPr/>
        </p:nvSpPr>
        <p:spPr>
          <a:xfrm>
            <a:off x="6063122" y="3564213"/>
            <a:ext cx="64457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CL2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5" name="正方形/長方形 84"/>
          <p:cNvSpPr/>
          <p:nvPr/>
        </p:nvSpPr>
        <p:spPr>
          <a:xfrm>
            <a:off x="6063122" y="4046750"/>
            <a:ext cx="644578"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CL3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6" name="正方形/長方形 85"/>
          <p:cNvSpPr/>
          <p:nvPr/>
        </p:nvSpPr>
        <p:spPr>
          <a:xfrm>
            <a:off x="6760164" y="3081676"/>
            <a:ext cx="2814346"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単要素認証</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IP1</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にのみ適用可能</a:t>
            </a:r>
          </a:p>
        </p:txBody>
      </p:sp>
      <p:sp>
        <p:nvSpPr>
          <p:cNvPr id="87" name="正方形/長方形 86"/>
          <p:cNvSpPr/>
          <p:nvPr/>
        </p:nvSpPr>
        <p:spPr>
          <a:xfrm>
            <a:off x="6760165" y="3564395"/>
            <a:ext cx="2814346"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CL1</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にワンタイムパスワードの追加等）</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IP1~3</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に適用可能</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8" name="正方形/長方形 87"/>
          <p:cNvSpPr/>
          <p:nvPr/>
        </p:nvSpPr>
        <p:spPr>
          <a:xfrm>
            <a:off x="6760164" y="4047114"/>
            <a:ext cx="2814346"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要素認証とハードウェア認証が必要</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IP1~4</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に適用可能</a:t>
            </a:r>
          </a:p>
        </p:txBody>
      </p:sp>
      <p:sp>
        <p:nvSpPr>
          <p:cNvPr id="89" name="正方形/長方形 88"/>
          <p:cNvSpPr/>
          <p:nvPr/>
        </p:nvSpPr>
        <p:spPr>
          <a:xfrm>
            <a:off x="6051629" y="2416224"/>
            <a:ext cx="644578"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IP4</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0" name="正方形/長方形 89"/>
          <p:cNvSpPr/>
          <p:nvPr/>
        </p:nvSpPr>
        <p:spPr>
          <a:xfrm>
            <a:off x="6741979" y="2416224"/>
            <a:ext cx="2813469" cy="28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4</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つ以上の</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文書（うち一つは顔写真入り）と本人の真正性確認（生体認証等）と対面でのインタビューへの出席</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 name="正方形/長方形 2"/>
          <p:cNvSpPr/>
          <p:nvPr/>
        </p:nvSpPr>
        <p:spPr>
          <a:xfrm>
            <a:off x="5670178" y="4577320"/>
            <a:ext cx="3904333" cy="178303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該当なし</a:t>
            </a:r>
          </a:p>
        </p:txBody>
      </p:sp>
      <p:sp>
        <p:nvSpPr>
          <p:cNvPr id="61" name="正方形/長方形 60"/>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62" name="正方形/長方形 61"/>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5" name="正方形/長方形 4"/>
          <p:cNvSpPr/>
          <p:nvPr/>
        </p:nvSpPr>
        <p:spPr>
          <a:xfrm>
            <a:off x="331191" y="6404310"/>
            <a:ext cx="9201937" cy="20677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https://www.digitalidentity.gov.au/sites/default/files/2023-03/tdif_05_role_requirements_-_release_4.8.pdf</a:t>
            </a:r>
          </a:p>
        </p:txBody>
      </p:sp>
    </p:spTree>
    <p:extLst>
      <p:ext uri="{BB962C8B-B14F-4D97-AF65-F5344CB8AC3E}">
        <p14:creationId xmlns:p14="http://schemas.microsoft.com/office/powerpoint/2010/main" val="2396489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3.2.3 </a:t>
            </a:r>
            <a:r>
              <a:rPr lang="ja-JP" altLang="en-US" sz="1000" dirty="0">
                <a:solidFill>
                  <a:schemeClr val="accent2">
                    <a:lumMod val="90000"/>
                    <a:lumOff val="10000"/>
                  </a:schemeClr>
                </a:solidFill>
              </a:rPr>
              <a:t>トラストフレームワークの策定状況</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err="1">
                <a:solidFill>
                  <a:schemeClr val="accent2">
                    <a:lumMod val="90000"/>
                    <a:lumOff val="10000"/>
                  </a:schemeClr>
                </a:solidFill>
              </a:rPr>
              <a:t>TrustID</a:t>
            </a:r>
            <a:r>
              <a:rPr lang="en-US" altLang="ja-JP" sz="1800" dirty="0">
                <a:solidFill>
                  <a:schemeClr val="accent2">
                    <a:lumMod val="90000"/>
                    <a:lumOff val="10000"/>
                  </a:schemeClr>
                </a:solidFill>
              </a:rPr>
              <a:t> Framework</a:t>
            </a:r>
            <a:r>
              <a:rPr lang="ja-JP" altLang="en-US" sz="1800" dirty="0">
                <a:solidFill>
                  <a:schemeClr val="accent2">
                    <a:lumMod val="90000"/>
                    <a:lumOff val="10000"/>
                  </a:schemeClr>
                </a:solidFill>
              </a:rPr>
              <a:t>（再掲）</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5" name="テキスト ボックス 14"/>
          <p:cNvSpPr txBox="1"/>
          <p:nvPr/>
        </p:nvSpPr>
        <p:spPr>
          <a:xfrm>
            <a:off x="331490" y="698181"/>
            <a:ext cx="9397126" cy="1785275"/>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DTA</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の策定した</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とは別に、オーストラリアの決済業界の調整機関である</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（オーストラリア決済評議会）は、民間企業に向けたデジタル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フレームワークである</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mn-cs"/>
              </a:rPr>
              <a:t>TrustID</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 Framework</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が策定しており、</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mn-cs"/>
              </a:rPr>
              <a:t>TrustID</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 Framework</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の相互運用性を確保することで、政府・民間双方が発行するデジタル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が利用可能なネットワークの実現を目指している</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1,2,3,4</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テキスト ボックス 15"/>
          <p:cNvSpPr txBox="1"/>
          <p:nvPr/>
        </p:nvSpPr>
        <p:spPr>
          <a:xfrm>
            <a:off x="315337" y="5739112"/>
            <a:ext cx="9259174" cy="493361"/>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https://www.itnews.com.au/news/banks-prepare-to-issue-mygov-compatible-digital-identities-532768</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https://www.rba.gov.au/publications/annual-reports/psb/2020/retail-payments-regulation-and-policy-issues.html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https://www.auspaynet.com.au/insights/Trust-ID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https://www.australianpaymentscouncil.com.au/wp-content/uploads/2019/12/APC_Annual_Review_2019.pdf</a:t>
            </a:r>
          </a:p>
        </p:txBody>
      </p:sp>
      <p:sp>
        <p:nvSpPr>
          <p:cNvPr id="17" name="正方形/長方形 16"/>
          <p:cNvSpPr/>
          <p:nvPr/>
        </p:nvSpPr>
        <p:spPr>
          <a:xfrm>
            <a:off x="331788" y="2076715"/>
            <a:ext cx="2585518" cy="328713"/>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TrustID Framework</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331788" y="2076714"/>
            <a:ext cx="9246199" cy="3349721"/>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4" name="テキスト ボックス 23"/>
          <p:cNvSpPr txBox="1"/>
          <p:nvPr/>
        </p:nvSpPr>
        <p:spPr>
          <a:xfrm>
            <a:off x="525026" y="2580551"/>
            <a:ext cx="914400" cy="914400"/>
          </a:xfrm>
          <a:prstGeom prst="rect">
            <a:avLst/>
          </a:prstGeom>
          <a:noFill/>
        </p:spPr>
        <p:txBody>
          <a:bodyPr wrap="none" lIns="0" rIns="0" rtlCol="0">
            <a:noAutofit/>
          </a:bodyPr>
          <a:lstStyle/>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7" name="テキスト ボックス 26"/>
          <p:cNvSpPr txBox="1"/>
          <p:nvPr/>
        </p:nvSpPr>
        <p:spPr>
          <a:xfrm>
            <a:off x="472965" y="2475763"/>
            <a:ext cx="8920166" cy="2631265"/>
          </a:xfrm>
          <a:prstGeom prst="rect">
            <a:avLst/>
          </a:prstGeom>
          <a:noFill/>
        </p:spPr>
        <p:txBody>
          <a:bodyPr wrap="square" lIns="0" rIns="0" rtlCol="0">
            <a:noAutofit/>
          </a:bodyPr>
          <a:lstStyle/>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DTA</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myGovID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」や「</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DigitaliD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などの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認定下のデジタル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が金融サービス分野での幅広い採用が期待できないと考えられたことを一因として、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2019</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（オーストラリア決済評議会）によって策定された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TrustID Framework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は、オーストラリアの民間企業が提供するデジタル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ソリューションの信頼性、相互運用性を高めるために、組織が製品やサービスの設計と構築において遵守するための一連のルールとガイドラインを提示するものである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DTA</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を協力して、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Trust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 Framework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の相互運用性を確保し、最終的には政府・民間のデジタル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サービスで相互運用可能なネットワークを促進するとしている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の事務局的役割を果たす</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APN</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（オーストラリア決裁ネットワーク）は、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TrustID Framework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のガバナンス構造についてコンサルテーションを行っている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APN</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RBA</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（オーストラリア準備銀行）の共同決議によって</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2014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年に発足した</a:t>
            </a:r>
          </a:p>
        </p:txBody>
      </p:sp>
    </p:spTree>
    <p:extLst>
      <p:ext uri="{BB962C8B-B14F-4D97-AF65-F5344CB8AC3E}">
        <p14:creationId xmlns:p14="http://schemas.microsoft.com/office/powerpoint/2010/main" val="18824285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3.2.3 </a:t>
            </a:r>
            <a:r>
              <a:rPr lang="ja-JP" altLang="en-US" sz="1000" dirty="0">
                <a:solidFill>
                  <a:schemeClr val="accent2">
                    <a:lumMod val="90000"/>
                    <a:lumOff val="10000"/>
                  </a:schemeClr>
                </a:solidFill>
              </a:rPr>
              <a:t>トラストフレームワークの策定状況</a:t>
            </a:r>
            <a:r>
              <a:rPr lang="ja-JP" altLang="en-US" sz="1100" dirty="0">
                <a:solidFill>
                  <a:schemeClr val="accent2">
                    <a:lumMod val="90000"/>
                    <a:lumOff val="10000"/>
                  </a:schemeClr>
                </a:solidFill>
              </a:rPr>
              <a:t/>
            </a:r>
            <a:br>
              <a:rPr lang="ja-JP" altLang="en-US" sz="1100" dirty="0">
                <a:solidFill>
                  <a:schemeClr val="accent2">
                    <a:lumMod val="90000"/>
                    <a:lumOff val="10000"/>
                  </a:schemeClr>
                </a:solidFill>
              </a:rPr>
            </a:br>
            <a:r>
              <a:rPr lang="ja-JP" altLang="en-US" sz="1800" dirty="0">
                <a:solidFill>
                  <a:schemeClr val="accent2">
                    <a:lumMod val="90000"/>
                    <a:lumOff val="10000"/>
                  </a:schemeClr>
                </a:solidFill>
              </a:rPr>
              <a:t>デジタルアイデンティティ・トラストフレームワーク</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2"/>
            <a:ext cx="9397126" cy="954878"/>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デジタルアイデンティティ・トラストフレームワーク法案</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1,2</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は、</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ニュージーランドにおける個人・組織間取引に対するデジタル</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ID</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サービスの法的な枠組みを規定する</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ものである。デジタル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サービスの定義等を定めるほか、</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要件を満たした信頼できるデジタル</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ID</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サービス事業者を「</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TF</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（トラストフレームワーク）プロバイダー」として登録</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する仕組みを定めている</a:t>
            </a:r>
          </a:p>
        </p:txBody>
      </p:sp>
      <p:sp>
        <p:nvSpPr>
          <p:cNvPr id="24" name="正方形/長方形 23"/>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25" name="正方形/長方形 24"/>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9" name="テキスト ボックス 18"/>
          <p:cNvSpPr txBox="1"/>
          <p:nvPr/>
        </p:nvSpPr>
        <p:spPr>
          <a:xfrm>
            <a:off x="339897" y="6365671"/>
            <a:ext cx="8513480" cy="331931"/>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 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https://www.parliament.nz/en/pb/bills-and-laws/bills-proposed-laws/document/BILL_116015/digital-identity-services-trust-framework-bill</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https://www.legislation.govt.nz/bill/government/2021/0078/latest/whole.html#LMS496284</a:t>
            </a:r>
          </a:p>
        </p:txBody>
      </p:sp>
      <p:sp>
        <p:nvSpPr>
          <p:cNvPr id="22" name="正方形/長方形 21"/>
          <p:cNvSpPr/>
          <p:nvPr/>
        </p:nvSpPr>
        <p:spPr>
          <a:xfrm>
            <a:off x="335693" y="2634406"/>
            <a:ext cx="1915138" cy="654458"/>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デジタル</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ID</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サービス</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トラストフレームワーク</a:t>
            </a:r>
          </a:p>
        </p:txBody>
      </p:sp>
      <p:sp>
        <p:nvSpPr>
          <p:cNvPr id="23" name="正方形/長方形 22"/>
          <p:cNvSpPr/>
          <p:nvPr/>
        </p:nvSpPr>
        <p:spPr>
          <a:xfrm>
            <a:off x="339897" y="4116989"/>
            <a:ext cx="1915138" cy="433551"/>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a:ea typeface="Meiryo UI"/>
                <a:cs typeface="+mn-cs"/>
              </a:rPr>
              <a:t>TF</a:t>
            </a: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委員会</a:t>
            </a:r>
          </a:p>
        </p:txBody>
      </p:sp>
      <p:sp>
        <p:nvSpPr>
          <p:cNvPr id="39" name="正方形/長方形 38"/>
          <p:cNvSpPr/>
          <p:nvPr/>
        </p:nvSpPr>
        <p:spPr>
          <a:xfrm>
            <a:off x="339884" y="4649414"/>
            <a:ext cx="1915138" cy="433551"/>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a:ea typeface="Meiryo UI"/>
                <a:cs typeface="+mn-cs"/>
              </a:rPr>
              <a:t>TF</a:t>
            </a: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当局</a:t>
            </a:r>
          </a:p>
        </p:txBody>
      </p:sp>
      <p:sp>
        <p:nvSpPr>
          <p:cNvPr id="40" name="正方形/長方形 39"/>
          <p:cNvSpPr/>
          <p:nvPr/>
        </p:nvSpPr>
        <p:spPr>
          <a:xfrm>
            <a:off x="339884" y="5170333"/>
            <a:ext cx="1915138" cy="433551"/>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苦情申し立て、違反</a:t>
            </a:r>
          </a:p>
        </p:txBody>
      </p:sp>
      <p:sp>
        <p:nvSpPr>
          <p:cNvPr id="41" name="正方形/長方形 40"/>
          <p:cNvSpPr/>
          <p:nvPr/>
        </p:nvSpPr>
        <p:spPr>
          <a:xfrm>
            <a:off x="335693" y="5702758"/>
            <a:ext cx="1915138" cy="433551"/>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規制、民事責任の免除</a:t>
            </a: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mn-cs"/>
              </a:rPr>
              <a:t>、</a:t>
            </a:r>
            <a:endParaRPr kumimoji="1" lang="en-US" altLang="ja-JP" sz="1200" b="1" i="0" u="none" strike="noStrike" kern="1200" cap="none" spc="0" normalizeH="0" baseline="0" noProof="0" dirty="0" smtClean="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solidFill>
                <a:effectLst/>
                <a:uLnTx/>
                <a:uFillTx/>
                <a:latin typeface="Meiryo UI"/>
                <a:ea typeface="Meiryo UI"/>
                <a:cs typeface="+mn-cs"/>
              </a:rPr>
              <a:t>調査</a:t>
            </a:r>
            <a:endParaRPr kumimoji="1" lang="ja-JP" altLang="en-US" sz="12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2" name="正方形/長方形 41"/>
          <p:cNvSpPr/>
          <p:nvPr/>
        </p:nvSpPr>
        <p:spPr>
          <a:xfrm>
            <a:off x="331489" y="1791953"/>
            <a:ext cx="9238818"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デジタルアイデンティティ・トラストフレームワーク法案</a:t>
            </a:r>
          </a:p>
        </p:txBody>
      </p:sp>
      <p:sp>
        <p:nvSpPr>
          <p:cNvPr id="43" name="正方形/長方形 42"/>
          <p:cNvSpPr/>
          <p:nvPr/>
        </p:nvSpPr>
        <p:spPr>
          <a:xfrm>
            <a:off x="331788" y="3380495"/>
            <a:ext cx="1915138" cy="63495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TF</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規則、</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TF</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プロバイダの認定・登録・記録の保持と報告</a:t>
            </a:r>
          </a:p>
        </p:txBody>
      </p:sp>
      <p:sp>
        <p:nvSpPr>
          <p:cNvPr id="47" name="テキスト ボックス 46"/>
          <p:cNvSpPr txBox="1"/>
          <p:nvPr/>
        </p:nvSpPr>
        <p:spPr>
          <a:xfrm>
            <a:off x="6734079" y="2576871"/>
            <a:ext cx="4589682" cy="518207"/>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 name="正方形/長方形 3"/>
          <p:cNvSpPr/>
          <p:nvPr/>
        </p:nvSpPr>
        <p:spPr>
          <a:xfrm>
            <a:off x="2479512" y="3252383"/>
            <a:ext cx="1276099" cy="50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信頼フレームワーク外のデジタル </a:t>
            </a:r>
            <a:r>
              <a:rPr kumimoji="1" lang="en-US" altLang="ja-JP" sz="1050" b="1" i="0" u="none" strike="noStrike" kern="1200" cap="none" spc="0" normalizeH="0" baseline="0" noProof="0" dirty="0">
                <a:ln>
                  <a:noFill/>
                </a:ln>
                <a:solidFill>
                  <a:srgbClr val="FFFFFF"/>
                </a:solidFill>
                <a:effectLst/>
                <a:uLnTx/>
                <a:uFillTx/>
                <a:latin typeface="Arial"/>
                <a:ea typeface="Meiryo UI"/>
                <a:cs typeface="+mn-cs"/>
              </a:rPr>
              <a:t>ID </a:t>
            </a: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サービス</a:t>
            </a:r>
          </a:p>
        </p:txBody>
      </p:sp>
      <p:sp>
        <p:nvSpPr>
          <p:cNvPr id="30" name="正方形/長方形 29"/>
          <p:cNvSpPr/>
          <p:nvPr/>
        </p:nvSpPr>
        <p:spPr>
          <a:xfrm>
            <a:off x="2479512" y="2683173"/>
            <a:ext cx="1276099" cy="50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認定マーク</a:t>
            </a:r>
          </a:p>
        </p:txBody>
      </p:sp>
      <p:sp>
        <p:nvSpPr>
          <p:cNvPr id="31" name="正方形/長方形 30"/>
          <p:cNvSpPr/>
          <p:nvPr/>
        </p:nvSpPr>
        <p:spPr>
          <a:xfrm>
            <a:off x="2479512" y="2100644"/>
            <a:ext cx="1276099" cy="504000"/>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Arial"/>
                <a:ea typeface="Meiryo UI"/>
                <a:cs typeface="+mn-cs"/>
              </a:rPr>
              <a:t>TF</a:t>
            </a: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の定義</a:t>
            </a:r>
          </a:p>
        </p:txBody>
      </p:sp>
      <p:sp>
        <p:nvSpPr>
          <p:cNvPr id="32" name="正方形/長方形 31"/>
          <p:cNvSpPr/>
          <p:nvPr/>
        </p:nvSpPr>
        <p:spPr>
          <a:xfrm>
            <a:off x="331788" y="2099584"/>
            <a:ext cx="1915138" cy="433551"/>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eiryo UI"/>
                <a:ea typeface="Meiryo UI"/>
                <a:cs typeface="+mn-cs"/>
              </a:rPr>
              <a:t>総則</a:t>
            </a:r>
          </a:p>
        </p:txBody>
      </p:sp>
      <p:sp>
        <p:nvSpPr>
          <p:cNvPr id="33" name="正方形/長方形 32"/>
          <p:cNvSpPr/>
          <p:nvPr/>
        </p:nvSpPr>
        <p:spPr>
          <a:xfrm>
            <a:off x="2479161" y="3822642"/>
            <a:ext cx="1276099" cy="50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Arial"/>
                <a:ea typeface="Meiryo UI"/>
                <a:cs typeface="+mn-cs"/>
              </a:rPr>
              <a:t>TF</a:t>
            </a: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規則</a:t>
            </a:r>
          </a:p>
        </p:txBody>
      </p:sp>
      <p:sp>
        <p:nvSpPr>
          <p:cNvPr id="35" name="正方形/長方形 34"/>
          <p:cNvSpPr/>
          <p:nvPr/>
        </p:nvSpPr>
        <p:spPr>
          <a:xfrm>
            <a:off x="2479512" y="4404195"/>
            <a:ext cx="1276099" cy="576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Arial"/>
                <a:ea typeface="Meiryo UI"/>
                <a:cs typeface="+mn-cs"/>
              </a:rPr>
              <a:t>TF</a:t>
            </a: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プロバイダー認定</a:t>
            </a:r>
          </a:p>
        </p:txBody>
      </p:sp>
      <p:sp>
        <p:nvSpPr>
          <p:cNvPr id="46" name="正方形/長方形 45"/>
          <p:cNvSpPr/>
          <p:nvPr/>
        </p:nvSpPr>
        <p:spPr>
          <a:xfrm>
            <a:off x="2479512" y="5054335"/>
            <a:ext cx="1276099" cy="50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Arial"/>
                <a:ea typeface="Meiryo UI"/>
                <a:cs typeface="+mn-cs"/>
              </a:rPr>
              <a:t>TF</a:t>
            </a: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レジスタ</a:t>
            </a:r>
          </a:p>
        </p:txBody>
      </p:sp>
      <p:sp>
        <p:nvSpPr>
          <p:cNvPr id="48" name="正方形/長方形 47"/>
          <p:cNvSpPr/>
          <p:nvPr/>
        </p:nvSpPr>
        <p:spPr>
          <a:xfrm>
            <a:off x="3848563" y="3251323"/>
            <a:ext cx="5724000" cy="50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認定されていないデジタル</a:t>
            </a:r>
            <a:r>
              <a:rPr kumimoji="1" lang="en-US" altLang="ja-JP" sz="10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ID</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サービスを提供することを認める</a:t>
            </a:r>
            <a:endParaRPr kumimoji="1" lang="en-US" altLang="ja-JP" sz="1000" b="1" i="0" u="sng" strike="noStrike" kern="1200" cap="none" spc="0" normalizeH="0" baseline="0" noProof="0" dirty="0">
              <a:ln>
                <a:noFill/>
              </a:ln>
              <a:solidFill>
                <a:srgbClr val="070F26">
                  <a:lumMod val="75000"/>
                  <a:lumOff val="25000"/>
                </a:srgbClr>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プロバイダーは認定されていない認定サービスとデジタル</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サービスの両方を提供可能</a:t>
            </a:r>
          </a:p>
        </p:txBody>
      </p:sp>
      <p:sp>
        <p:nvSpPr>
          <p:cNvPr id="49" name="正方形/長方形 48"/>
          <p:cNvSpPr/>
          <p:nvPr/>
        </p:nvSpPr>
        <p:spPr>
          <a:xfrm>
            <a:off x="3848563" y="2682113"/>
            <a:ext cx="5724000" cy="50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プロバイダーは、</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理事会によって承認された認定マークを使用して、提供する認定サービスを識別することができる</a:t>
            </a:r>
          </a:p>
        </p:txBody>
      </p:sp>
      <p:sp>
        <p:nvSpPr>
          <p:cNvPr id="50" name="正方形/長方形 49"/>
          <p:cNvSpPr/>
          <p:nvPr/>
        </p:nvSpPr>
        <p:spPr>
          <a:xfrm>
            <a:off x="3848563" y="2099584"/>
            <a:ext cx="5724000" cy="50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デジタル</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サービス信頼フレームワークまたは信頼フレームワークとは、個人と組織間の取引に対するデジタル</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サービスの提供を規制するためにこの法律によって確立された法的枠組みを意味する</a:t>
            </a:r>
          </a:p>
        </p:txBody>
      </p:sp>
      <p:sp>
        <p:nvSpPr>
          <p:cNvPr id="51" name="正方形/長方形 50"/>
          <p:cNvSpPr/>
          <p:nvPr/>
        </p:nvSpPr>
        <p:spPr>
          <a:xfrm>
            <a:off x="3850882" y="3821582"/>
            <a:ext cx="5724000" cy="50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プロバイダは規則として定められる</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「識別管理」「プライバシー・守秘義務」「セキュリティとリスク」「情報・データ管理」「共有とファシリテーション」</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の各要件を全て満たす必要がある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2023</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月時点で各要件の詳細は未策定の模様</a:t>
            </a:r>
          </a:p>
        </p:txBody>
      </p:sp>
      <p:sp>
        <p:nvSpPr>
          <p:cNvPr id="52" name="正方形/長方形 51"/>
          <p:cNvSpPr/>
          <p:nvPr/>
        </p:nvSpPr>
        <p:spPr>
          <a:xfrm>
            <a:off x="3848563" y="4402308"/>
            <a:ext cx="5724000" cy="576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認定申請、申請に必要な情報（</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規則の充足、犯罪歴がないこと等）、</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当局による認定判断、認定決定の通知に関して定めている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認定期間の設定は未策定の模様である。また、現時点での認定取り消しの条件は認定後</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12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か月以内にサービスが開始されないことである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3" name="正方形/長方形 52"/>
          <p:cNvSpPr/>
          <p:nvPr/>
        </p:nvSpPr>
        <p:spPr>
          <a:xfrm>
            <a:off x="3848563" y="5054104"/>
            <a:ext cx="5724000" cy="50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レジスタは、利用者がサービス事業者が</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プロバイダーとして認定されているかどうかを判断し、認定されている場合はその認定のステータスと履歴を判断するために用いられる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当局によって認定されたプロバイダと</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サービスを</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当局が登録し、維持・管理を行う</a:t>
            </a:r>
          </a:p>
        </p:txBody>
      </p:sp>
      <p:sp>
        <p:nvSpPr>
          <p:cNvPr id="54" name="左中かっこ 53"/>
          <p:cNvSpPr/>
          <p:nvPr/>
        </p:nvSpPr>
        <p:spPr>
          <a:xfrm>
            <a:off x="2295865" y="2060198"/>
            <a:ext cx="226330" cy="1732456"/>
          </a:xfrm>
          <a:prstGeom prst="leftBrace">
            <a:avLst>
              <a:gd name="adj1" fmla="val 0"/>
              <a:gd name="adj2" fmla="val 47381"/>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a:ea typeface="Meiryo UI"/>
              <a:cs typeface="+mn-cs"/>
            </a:endParaRPr>
          </a:p>
        </p:txBody>
      </p:sp>
      <p:sp>
        <p:nvSpPr>
          <p:cNvPr id="55" name="左中かっこ 54"/>
          <p:cNvSpPr/>
          <p:nvPr/>
        </p:nvSpPr>
        <p:spPr>
          <a:xfrm>
            <a:off x="2295865" y="3823648"/>
            <a:ext cx="226330" cy="2373296"/>
          </a:xfrm>
          <a:prstGeom prst="leftBrace">
            <a:avLst>
              <a:gd name="adj1" fmla="val 0"/>
              <a:gd name="adj2" fmla="val 3599"/>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a:ea typeface="Meiryo UI"/>
              <a:cs typeface="+mn-cs"/>
            </a:endParaRPr>
          </a:p>
        </p:txBody>
      </p:sp>
      <p:sp>
        <p:nvSpPr>
          <p:cNvPr id="56" name="正方形/長方形 55"/>
          <p:cNvSpPr/>
          <p:nvPr/>
        </p:nvSpPr>
        <p:spPr>
          <a:xfrm>
            <a:off x="2479161" y="5641215"/>
            <a:ext cx="1276099" cy="504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FFFF"/>
                </a:solidFill>
                <a:effectLst/>
                <a:uLnTx/>
                <a:uFillTx/>
                <a:latin typeface="Arial"/>
                <a:ea typeface="Meiryo UI"/>
                <a:cs typeface="+mn-cs"/>
              </a:rPr>
              <a:t>TF</a:t>
            </a:r>
            <a:r>
              <a:rPr kumimoji="1" lang="ja-JP" altLang="en-US" sz="1050" b="1" i="0" u="none" strike="noStrike" kern="1200" cap="none" spc="0" normalizeH="0" baseline="0" noProof="0" dirty="0">
                <a:ln>
                  <a:noFill/>
                </a:ln>
                <a:solidFill>
                  <a:srgbClr val="FFFFFF"/>
                </a:solidFill>
                <a:effectLst/>
                <a:uLnTx/>
                <a:uFillTx/>
                <a:latin typeface="Arial"/>
                <a:ea typeface="Meiryo UI"/>
                <a:cs typeface="+mn-cs"/>
              </a:rPr>
              <a:t>プロバイダーによる記録の保持と報告</a:t>
            </a:r>
          </a:p>
        </p:txBody>
      </p:sp>
      <p:sp>
        <p:nvSpPr>
          <p:cNvPr id="57" name="正方形/長方形 56"/>
          <p:cNvSpPr/>
          <p:nvPr/>
        </p:nvSpPr>
        <p:spPr>
          <a:xfrm>
            <a:off x="3846307" y="5641345"/>
            <a:ext cx="5724000" cy="50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プロバイダは活動に関する必要な情報を収集し、保管し、定期的・要求に応じて</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当局に提供しなくてはならない</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2023</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月時点で、必要な情報の要件、情報保管期間は未設定</a:t>
            </a:r>
          </a:p>
        </p:txBody>
      </p:sp>
      <p:sp>
        <p:nvSpPr>
          <p:cNvPr id="34" name="正方形/長方形 33"/>
          <p:cNvSpPr/>
          <p:nvPr/>
        </p:nvSpPr>
        <p:spPr>
          <a:xfrm>
            <a:off x="5193213" y="6157812"/>
            <a:ext cx="4380568"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との関連があると考えられる項目　　　　　　：</a:t>
            </a:r>
            <a:r>
              <a:rPr kumimoji="1" lang="en-US" altLang="ja-JP" sz="700" b="0" i="0" u="none" strike="noStrike" kern="1200" cap="none" spc="0" normalizeH="0" baseline="0" noProof="0" dirty="0">
                <a:ln>
                  <a:noFill/>
                </a:ln>
                <a:solidFill>
                  <a:srgbClr val="000000"/>
                </a:solidFill>
                <a:effectLst/>
                <a:uLnTx/>
                <a:uFillTx/>
                <a:latin typeface="Arial"/>
                <a:ea typeface="Meiryo UI"/>
                <a:cs typeface="+mn-cs"/>
              </a:rPr>
              <a:t>Trusted Web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との関連が薄いと考えられる項目</a:t>
            </a:r>
          </a:p>
        </p:txBody>
      </p:sp>
      <p:sp>
        <p:nvSpPr>
          <p:cNvPr id="36" name="正方形/長方形 35"/>
          <p:cNvSpPr/>
          <p:nvPr/>
        </p:nvSpPr>
        <p:spPr>
          <a:xfrm>
            <a:off x="5455985" y="6190129"/>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7" name="正方形/長方形 36"/>
          <p:cNvSpPr/>
          <p:nvPr/>
        </p:nvSpPr>
        <p:spPr>
          <a:xfrm>
            <a:off x="7555127" y="6190129"/>
            <a:ext cx="188259" cy="75633"/>
          </a:xfrm>
          <a:prstGeom prst="rect">
            <a:avLst/>
          </a:prstGeom>
          <a:solidFill>
            <a:schemeClr val="tx1">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6267947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3.2.3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Identification Management Standards</a:t>
            </a:r>
            <a:endParaRPr lang="ja-JP" altLang="en-US" sz="1800" b="1" spc="0" dirty="0">
              <a:solidFill>
                <a:schemeClr val="accent2">
                  <a:lumMod val="90000"/>
                  <a:lumOff val="10000"/>
                </a:schemeClr>
              </a:solidFill>
            </a:endParaRPr>
          </a:p>
        </p:txBody>
      </p:sp>
      <p:sp>
        <p:nvSpPr>
          <p:cNvPr id="7" name="正方形/長方形 6"/>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9" name="正方形/長方形 8"/>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0" name="テキスト ボックス 9"/>
          <p:cNvSpPr txBox="1"/>
          <p:nvPr/>
        </p:nvSpPr>
        <p:spPr>
          <a:xfrm>
            <a:off x="329624" y="598104"/>
            <a:ext cx="9243021" cy="937579"/>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Identification Management Standards</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1</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 </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2021</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月に内務省によって策定された</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ニュージーランドにおけるアイデンティティ管理の標準</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である。「</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情報保証基準</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バインディング保証基準</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認証保証基準</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フェデレーション保証基準</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」と各保証レベルを決定する「</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識別リスクアセスメント</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により構成されている。それぞれの保証が連携して機能することで組織が適切なエンティティに関する適切な情報を持っていることを保証するとともに、アイデンティティ詐欺のリスクを最小限に抑えることが目的。対象は公共・民間・組織・個人で、準拠は任意である</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2</a:t>
            </a:r>
            <a:endParaRPr kumimoji="1" lang="ja-JP" altLang="en-US" sz="1600" b="1"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2" name="正方形/長方形 1"/>
          <p:cNvSpPr/>
          <p:nvPr/>
        </p:nvSpPr>
        <p:spPr>
          <a:xfrm>
            <a:off x="330893" y="1971345"/>
            <a:ext cx="9242723"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Identification Management Standards</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 の構成</a:t>
            </a:r>
            <a:endPar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
        <p:nvSpPr>
          <p:cNvPr id="3" name="正方形/長方形 2"/>
          <p:cNvSpPr/>
          <p:nvPr/>
        </p:nvSpPr>
        <p:spPr>
          <a:xfrm>
            <a:off x="330893" y="3014906"/>
            <a:ext cx="2279332"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情報保証基準</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Information Assurance Standard</a:t>
            </a:r>
            <a:endParaRPr kumimoji="1" lang="ja-JP" altLang="en-US"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正方形/長方形 11"/>
          <p:cNvSpPr/>
          <p:nvPr/>
        </p:nvSpPr>
        <p:spPr>
          <a:xfrm>
            <a:off x="2732145" y="3014906"/>
            <a:ext cx="6840875"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収集された</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情報がエンティティの適格性（</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eligibility</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）もしくは能力（</a:t>
            </a:r>
            <a:r>
              <a:rPr kumimoji="1" lang="en-US" altLang="ja-JP"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capability</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）に関して、正確な判断に適していることを保証する</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ための具体的な管理方法を提供する基準</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基準と実装ガイドラインの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ドキュメントで構成される</a:t>
            </a:r>
          </a:p>
        </p:txBody>
      </p:sp>
      <p:sp>
        <p:nvSpPr>
          <p:cNvPr id="23" name="正方形/長方形 22"/>
          <p:cNvSpPr/>
          <p:nvPr/>
        </p:nvSpPr>
        <p:spPr>
          <a:xfrm>
            <a:off x="330893" y="3717322"/>
            <a:ext cx="2279332"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バインディング保証基準</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Binding Assurance Standard</a:t>
            </a:r>
            <a:endParaRPr kumimoji="1" lang="ja-JP" altLang="en-US"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4" name="正方形/長方形 23"/>
          <p:cNvSpPr/>
          <p:nvPr/>
        </p:nvSpPr>
        <p:spPr>
          <a:xfrm>
            <a:off x="2732145" y="3717322"/>
            <a:ext cx="6840875"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個人情報の盗難を防止することを目的として、</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エンティティがエンティティ情報および認証器と適切に結合していることを保証</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するための具体的な管理方法を提供する基準</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基準と実装ガイドラインの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ドキュメントで構成される</a:t>
            </a:r>
          </a:p>
        </p:txBody>
      </p:sp>
      <p:sp>
        <p:nvSpPr>
          <p:cNvPr id="25" name="正方形/長方形 24"/>
          <p:cNvSpPr/>
          <p:nvPr/>
        </p:nvSpPr>
        <p:spPr>
          <a:xfrm>
            <a:off x="330519" y="4416320"/>
            <a:ext cx="2279332"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認証保証基準</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Authentication Assurance Standard</a:t>
            </a:r>
            <a:endParaRPr kumimoji="1" lang="ja-JP" altLang="en-US"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6" name="正方形/長方形 25"/>
          <p:cNvSpPr/>
          <p:nvPr/>
        </p:nvSpPr>
        <p:spPr>
          <a:xfrm>
            <a:off x="2731771" y="4416320"/>
            <a:ext cx="6840875"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つまたは複数の</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認証器が、権限を有する保有者によって依然として保有され、かつ単独で管理されていることを保証</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するために用いられる管理方法を提供する基準</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基準と実装ガイドラインの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ドキュメントで構成される</a:t>
            </a:r>
          </a:p>
        </p:txBody>
      </p:sp>
      <p:sp>
        <p:nvSpPr>
          <p:cNvPr id="27" name="正方形/長方形 26"/>
          <p:cNvSpPr/>
          <p:nvPr/>
        </p:nvSpPr>
        <p:spPr>
          <a:xfrm>
            <a:off x="330893" y="5116661"/>
            <a:ext cx="2279332" cy="64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フェデレーション保証基準</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Federation Assurance Standard</a:t>
            </a:r>
            <a:endParaRPr kumimoji="1" lang="ja-JP" altLang="en-US" sz="9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正方形/長方形 27"/>
          <p:cNvSpPr/>
          <p:nvPr/>
        </p:nvSpPr>
        <p:spPr>
          <a:xfrm>
            <a:off x="2732145" y="5116661"/>
            <a:ext cx="6840875" cy="64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他者が依拠する</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クレデンシャルを提供する当事者</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、または</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プレゼンテーションファシリテーションメカニズムを提供する当事者</a:t>
            </a:r>
            <a:r>
              <a:rPr kumimoji="1" lang="en-US" altLang="ja-JP" sz="1200" b="1" i="0" u="sng" strike="noStrike" kern="1200" cap="none" spc="0" normalizeH="0" baseline="30000" noProof="0" dirty="0">
                <a:ln>
                  <a:noFill/>
                </a:ln>
                <a:solidFill>
                  <a:srgbClr val="070F26">
                    <a:lumMod val="75000"/>
                    <a:lumOff val="25000"/>
                  </a:srgbClr>
                </a:solidFill>
                <a:effectLst/>
                <a:uLnTx/>
                <a:uFillTx/>
                <a:latin typeface="Meiryo UI"/>
                <a:ea typeface="Meiryo UI"/>
                <a:cs typeface="+mn-cs"/>
              </a:rPr>
              <a:t>*4</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に対して追加の管理方法を提供</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する基準</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基準と実装ガイドラインの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ドキュメントで構成される</a:t>
            </a:r>
          </a:p>
        </p:txBody>
      </p:sp>
      <p:sp>
        <p:nvSpPr>
          <p:cNvPr id="16" name="正方形/長方形 15"/>
          <p:cNvSpPr/>
          <p:nvPr/>
        </p:nvSpPr>
        <p:spPr>
          <a:xfrm>
            <a:off x="333333" y="2242292"/>
            <a:ext cx="2279332"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a:ea typeface="Meiryo UI"/>
                <a:cs typeface="+mn-cs"/>
              </a:rPr>
              <a:t>識別リスクアセスメント</a:t>
            </a:r>
            <a:endParaRPr kumimoji="1" lang="en-US" altLang="ja-JP" sz="14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FFFFFF"/>
                </a:solidFill>
                <a:effectLst/>
                <a:uLnTx/>
                <a:uFillTx/>
                <a:latin typeface="Meiryo UI"/>
                <a:ea typeface="Meiryo UI"/>
                <a:cs typeface="+mn-cs"/>
              </a:rPr>
              <a:t>Assessing identification risk</a:t>
            </a:r>
          </a:p>
        </p:txBody>
      </p:sp>
      <p:sp>
        <p:nvSpPr>
          <p:cNvPr id="17" name="正方形/長方形 16"/>
          <p:cNvSpPr/>
          <p:nvPr/>
        </p:nvSpPr>
        <p:spPr>
          <a:xfrm>
            <a:off x="2734585" y="2242292"/>
            <a:ext cx="6840875"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サービスもしくはトランザクションの識別リスクアセスメントを実施する方法を提供するドキュメント</a:t>
            </a:r>
            <a:endParaRPr kumimoji="1" lang="en-US" altLang="ja-JP" sz="12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識別リスクを ①</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誤った情報の提供によるリスク（情報保証基準）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②</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誤った紐づけによるリスク（バインディング保証基準、認証保証基準） </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種類にわけ、</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リスクがもたらす結果のカテゴライズ</a:t>
            </a:r>
            <a:r>
              <a:rPr kumimoji="1" lang="en-US" altLang="ja-JP" sz="1200" b="0" i="0" u="none" strike="noStrike" kern="1200" cap="none" spc="0" normalizeH="0" baseline="30000" noProof="0" dirty="0">
                <a:ln>
                  <a:noFill/>
                </a:ln>
                <a:solidFill>
                  <a:srgbClr val="000000"/>
                </a:solidFill>
                <a:effectLst/>
                <a:uLnTx/>
                <a:uFillTx/>
                <a:latin typeface="Meiryo UI"/>
                <a:ea typeface="Meiryo UI"/>
                <a:cs typeface="+mn-cs"/>
              </a:rPr>
              <a:t>*1</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と、</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インパクト</a:t>
            </a:r>
            <a:r>
              <a:rPr kumimoji="1" lang="en-US" altLang="ja-JP" sz="1200" b="0" i="0" u="none" strike="noStrike" kern="1200" cap="none" spc="0" normalizeH="0" baseline="30000" noProof="0" dirty="0">
                <a:ln>
                  <a:noFill/>
                </a:ln>
                <a:solidFill>
                  <a:srgbClr val="000000"/>
                </a:solidFill>
                <a:effectLst/>
                <a:uLnTx/>
                <a:uFillTx/>
                <a:latin typeface="Meiryo UI"/>
                <a:ea typeface="Meiryo UI"/>
                <a:cs typeface="+mn-cs"/>
              </a:rPr>
              <a:t>*2</a:t>
            </a:r>
            <a:r>
              <a:rPr kumimoji="1" lang="ja-JP" altLang="en-US" sz="1200" b="1" i="0" u="none" strike="noStrike" kern="1200" cap="none" spc="0" normalizeH="0" baseline="0" noProof="0" dirty="0" err="1">
                <a:ln>
                  <a:noFill/>
                </a:ln>
                <a:solidFill>
                  <a:srgbClr val="000000"/>
                </a:solidFill>
                <a:effectLst/>
                <a:uLnTx/>
                <a:uFillTx/>
                <a:latin typeface="Meiryo UI"/>
                <a:ea typeface="Meiryo UI"/>
                <a:cs typeface="+mn-cs"/>
              </a:rPr>
              <a:t>、</a:t>
            </a:r>
            <a:r>
              <a:rPr kumimoji="1" lang="ja-JP" altLang="en-US" sz="12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現在組織が提供している施策</a:t>
            </a:r>
            <a:r>
              <a:rPr kumimoji="1" lang="en-US" altLang="ja-JP" sz="1200" b="0" i="0" u="none" strike="noStrike" kern="1200" cap="none" spc="0" normalizeH="0" baseline="30000" noProof="0" dirty="0">
                <a:ln>
                  <a:noFill/>
                </a:ln>
                <a:solidFill>
                  <a:srgbClr val="000000"/>
                </a:solidFill>
                <a:effectLst/>
                <a:uLnTx/>
                <a:uFillTx/>
                <a:latin typeface="Meiryo UI"/>
                <a:ea typeface="Meiryo UI"/>
                <a:cs typeface="+mn-cs"/>
              </a:rPr>
              <a:t>*3</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要素から評価し、保証レベルを決定する</a:t>
            </a:r>
          </a:p>
        </p:txBody>
      </p:sp>
      <p:sp>
        <p:nvSpPr>
          <p:cNvPr id="4" name="正方形/長方形 3"/>
          <p:cNvSpPr/>
          <p:nvPr/>
        </p:nvSpPr>
        <p:spPr>
          <a:xfrm>
            <a:off x="336147" y="5774351"/>
            <a:ext cx="9239313" cy="65341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リスクのカテゴライズを「金融的な損失</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責任」「機密情報の不正な開示」「資格、識別、評判の損失</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損害」「その他の損失</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責任」の</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4</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分類で評価する</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問題が発生した際に受ける影響について、それぞれの機関がもつリスクフレームワークに基づき、「</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Rare</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Unlikely</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Possible</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Likely</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Almost certain</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」の</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5</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段階に当てはめ評価を行う</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176213" marR="0" lvl="0" indent="-176213"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*3</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現時点で各組織が講じている施策を「予防的：事象または結果の発生を阻止する」「是正的・縮小的：事象や結果の発生を阻止するのではなく、影響の程度を軽減する」「検出：事象を特定することで、今後発生しないように是正措置を講じる」「指令的・阻害的：ルール、ポリシー、トレーニングの実施もしくは価値が薄いとして施策を実施しない」の</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4</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分類に分け評価を行う</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*4</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つ以上のクレデンシャルを依拠当事者に提示することを容易にするメカニズムを提供する</a:t>
            </a:r>
          </a:p>
        </p:txBody>
      </p:sp>
      <p:sp>
        <p:nvSpPr>
          <p:cNvPr id="5" name="正方形/長方形 4"/>
          <p:cNvSpPr/>
          <p:nvPr/>
        </p:nvSpPr>
        <p:spPr>
          <a:xfrm>
            <a:off x="329623" y="6330594"/>
            <a:ext cx="9243021" cy="42203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出所）</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https://www.digital.govt.nz/standards-and-guidance/identification-management/</a:t>
            </a:r>
          </a:p>
          <a:p>
            <a:pPr marL="304800" marR="0" lvl="0" indent="-30480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           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https://www.digital.govt.nz/standards-and-guidance/identification-management/guidance/assessing-identification-risk/</a:t>
            </a:r>
            <a:endParaRPr kumimoji="1" lang="ja-JP" altLang="en-US" sz="9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1617705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3.2.3 </a:t>
            </a:r>
            <a:r>
              <a:rPr lang="ja-JP" altLang="en-US" sz="1000" dirty="0">
                <a:solidFill>
                  <a:srgbClr val="002060"/>
                </a:solidFill>
              </a:rPr>
              <a:t>トラストフレームワークの策定状況</a:t>
            </a:r>
            <a:r>
              <a:rPr lang="en-US" altLang="ja-JP" sz="1800" b="1" spc="0" dirty="0">
                <a:solidFill>
                  <a:srgbClr val="002060"/>
                </a:solidFill>
              </a:rPr>
              <a:t/>
            </a:r>
            <a:br>
              <a:rPr lang="en-US" altLang="ja-JP" sz="1800" b="1" spc="0" dirty="0">
                <a:solidFill>
                  <a:srgbClr val="002060"/>
                </a:solidFill>
              </a:rPr>
            </a:br>
            <a:r>
              <a:rPr lang="en-US" altLang="ja-JP" sz="1800" dirty="0">
                <a:solidFill>
                  <a:srgbClr val="002060"/>
                </a:solidFill>
              </a:rPr>
              <a:t>Identification Management Standards – </a:t>
            </a:r>
            <a:r>
              <a:rPr lang="ja-JP" altLang="en-US" sz="1800" dirty="0">
                <a:solidFill>
                  <a:srgbClr val="002060"/>
                </a:solidFill>
              </a:rPr>
              <a:t>① 情報保証基準の詳細</a:t>
            </a:r>
            <a:endParaRPr lang="ja-JP" altLang="en-US" sz="1800" b="1" spc="0" dirty="0">
              <a:solidFill>
                <a:srgbClr val="002060"/>
              </a:solidFill>
            </a:endParaRPr>
          </a:p>
        </p:txBody>
      </p:sp>
      <p:sp>
        <p:nvSpPr>
          <p:cNvPr id="7" name="正方形/長方形 6"/>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9" name="正方形/長方形 8"/>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26" name="正方形/長方形 25"/>
          <p:cNvSpPr/>
          <p:nvPr/>
        </p:nvSpPr>
        <p:spPr>
          <a:xfrm>
            <a:off x="331490" y="2669700"/>
            <a:ext cx="1167168"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IA 1</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正方形/長方形 27"/>
          <p:cNvSpPr/>
          <p:nvPr/>
        </p:nvSpPr>
        <p:spPr>
          <a:xfrm>
            <a:off x="331490" y="3433924"/>
            <a:ext cx="1167168"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IA 2</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2" name="正方形/長方形 31"/>
          <p:cNvSpPr/>
          <p:nvPr/>
        </p:nvSpPr>
        <p:spPr>
          <a:xfrm>
            <a:off x="334297" y="4978046"/>
            <a:ext cx="1169340"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IA 4</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4" name="正方形/長方形 33"/>
          <p:cNvSpPr/>
          <p:nvPr/>
        </p:nvSpPr>
        <p:spPr>
          <a:xfrm>
            <a:off x="336975" y="4205985"/>
            <a:ext cx="1167168"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IA 3</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 name="正方形/長方形 4"/>
          <p:cNvSpPr/>
          <p:nvPr/>
        </p:nvSpPr>
        <p:spPr>
          <a:xfrm>
            <a:off x="335183" y="6168461"/>
            <a:ext cx="9247387" cy="37546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smtClean="0">
                <a:ln>
                  <a:noFill/>
                </a:ln>
                <a:solidFill>
                  <a:srgbClr val="000000"/>
                </a:solidFill>
                <a:effectLst/>
                <a:uLnTx/>
                <a:uFillTx/>
                <a:latin typeface="+mn-ea"/>
                <a:cs typeface="+mn-cs"/>
              </a:rPr>
              <a:t>https</a:t>
            </a:r>
            <a:r>
              <a:rPr kumimoji="1" lang="en-US" altLang="ja-JP" sz="900" b="0" i="0" u="none" strike="noStrike" kern="1200" cap="none" spc="0" normalizeH="0" baseline="0" noProof="0" dirty="0">
                <a:ln>
                  <a:noFill/>
                </a:ln>
                <a:solidFill>
                  <a:srgbClr val="000000"/>
                </a:solidFill>
                <a:effectLst/>
                <a:uLnTx/>
                <a:uFillTx/>
                <a:latin typeface="+mn-ea"/>
                <a:cs typeface="+mn-cs"/>
              </a:rPr>
              <a:t>://www.digital.govt.nz/standards-and-guidance/identification-management/identification-management-standards/information-assurance-standard/</a:t>
            </a:r>
          </a:p>
        </p:txBody>
      </p:sp>
      <p:sp>
        <p:nvSpPr>
          <p:cNvPr id="33" name="テキスト ボックス 32"/>
          <p:cNvSpPr txBox="1"/>
          <p:nvPr/>
        </p:nvSpPr>
        <p:spPr>
          <a:xfrm>
            <a:off x="336750" y="698181"/>
            <a:ext cx="9243021" cy="937579"/>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情報保証基準は</a:t>
            </a:r>
            <a:r>
              <a:rPr kumimoji="1" lang="en-US" altLang="ja-JP" sz="1600" b="1" i="0" u="none" strike="noStrike" kern="1200" cap="none" spc="0" normalizeH="0" baseline="0" noProof="0" dirty="0" smtClean="0">
                <a:ln>
                  <a:noFill/>
                </a:ln>
                <a:solidFill>
                  <a:srgbClr val="000000"/>
                </a:solidFill>
                <a:effectLst/>
                <a:uLnTx/>
                <a:uFillTx/>
                <a:latin typeface="Meiryo UI"/>
                <a:ea typeface="Meiryo UI"/>
                <a:cs typeface="+mn-cs"/>
              </a:rPr>
              <a:t>Relying Party(RP)</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を</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対象として、収集された</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情報がエンティティの適格性（</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eligibility</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）もしくは能力（</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capability</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）に関して、正確な判断に適していることを保証する</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ための具体的な管理方法を提供する基準である。</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LOA</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として</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1~4</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　レベルの </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Information Assurance</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IA</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を定めており、識別リスクアセスメントによってレベル分けがなされ、一部の要件ではレベルに応じた内容への準拠を求めている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 name="正方形/長方形 11"/>
          <p:cNvSpPr/>
          <p:nvPr/>
        </p:nvSpPr>
        <p:spPr>
          <a:xfrm>
            <a:off x="1584953" y="2669700"/>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エンティティをエビデンスとして</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使用する必要がある</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正方形/長方形 12"/>
          <p:cNvSpPr/>
          <p:nvPr/>
        </p:nvSpPr>
        <p:spPr>
          <a:xfrm>
            <a:off x="1584953" y="3433924"/>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少なくとも</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作成の一部に信頼できるソースのコピーを参照しているエビデンス</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を選択する必要がある</a:t>
            </a:r>
          </a:p>
        </p:txBody>
      </p:sp>
      <p:sp>
        <p:nvSpPr>
          <p:cNvPr id="14" name="正方形/長方形 13"/>
          <p:cNvSpPr/>
          <p:nvPr/>
        </p:nvSpPr>
        <p:spPr>
          <a:xfrm>
            <a:off x="1579593" y="4978046"/>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信頼できるソース、もしくは同等とみなされる信頼できるソースに継続的に同期されたリンクを持つエビデンス</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を選択する必要がある</a:t>
            </a:r>
          </a:p>
        </p:txBody>
      </p:sp>
      <p:sp>
        <p:nvSpPr>
          <p:cNvPr id="15" name="正方形/長方形 14"/>
          <p:cNvSpPr/>
          <p:nvPr/>
        </p:nvSpPr>
        <p:spPr>
          <a:xfrm>
            <a:off x="1582274" y="4205985"/>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少なくとも</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信頼できるソースのコピーであるエビデンス</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を選択する必要がある</a:t>
            </a:r>
          </a:p>
        </p:txBody>
      </p:sp>
      <p:sp>
        <p:nvSpPr>
          <p:cNvPr id="16" name="正方形/長方形 15"/>
          <p:cNvSpPr/>
          <p:nvPr/>
        </p:nvSpPr>
        <p:spPr>
          <a:xfrm>
            <a:off x="3613073" y="2669700"/>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エンティティをエビデンスとして</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受け入れる必要がある</a:t>
            </a:r>
          </a:p>
        </p:txBody>
      </p:sp>
      <p:sp>
        <p:nvSpPr>
          <p:cNvPr id="17" name="正方形/長方形 16"/>
          <p:cNvSpPr/>
          <p:nvPr/>
        </p:nvSpPr>
        <p:spPr>
          <a:xfrm>
            <a:off x="3613073" y="3433924"/>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エビデンスを「額面通り」</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に受け取る必要がある</a:t>
            </a:r>
          </a:p>
        </p:txBody>
      </p:sp>
      <p:sp>
        <p:nvSpPr>
          <p:cNvPr id="18" name="正方形/長方形 17"/>
          <p:cNvSpPr/>
          <p:nvPr/>
        </p:nvSpPr>
        <p:spPr>
          <a:xfrm>
            <a:off x="3607713" y="4978046"/>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エビデンスが</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体系的に識別され</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信頼できる通信チャネルを通じてアクセス</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されることを基準とする必要がある</a:t>
            </a:r>
          </a:p>
        </p:txBody>
      </p:sp>
      <p:sp>
        <p:nvSpPr>
          <p:cNvPr id="19" name="正方形/長方形 18"/>
          <p:cNvSpPr/>
          <p:nvPr/>
        </p:nvSpPr>
        <p:spPr>
          <a:xfrm>
            <a:off x="3610394" y="4205985"/>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手動で識別</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されること、またはエビデンスを再現できるように独自の知識を必要とする</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物理的なセキュリティ機能を含める</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必要がある</a:t>
            </a:r>
          </a:p>
        </p:txBody>
      </p:sp>
      <p:sp>
        <p:nvSpPr>
          <p:cNvPr id="20" name="正方形/長方形 19"/>
          <p:cNvSpPr/>
          <p:nvPr/>
        </p:nvSpPr>
        <p:spPr>
          <a:xfrm>
            <a:off x="5635833" y="2662308"/>
            <a:ext cx="1944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21" name="正方形/長方形 20"/>
          <p:cNvSpPr/>
          <p:nvPr/>
        </p:nvSpPr>
        <p:spPr>
          <a:xfrm>
            <a:off x="5635833" y="3426532"/>
            <a:ext cx="1944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22" name="正方形/長方形 21"/>
          <p:cNvSpPr/>
          <p:nvPr/>
        </p:nvSpPr>
        <p:spPr>
          <a:xfrm>
            <a:off x="5630473" y="4970654"/>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エビデンスの発行者、または同等のサービスプロバイダと登録ステータスを確認する必要がある</a:t>
            </a:r>
          </a:p>
        </p:txBody>
      </p:sp>
      <p:sp>
        <p:nvSpPr>
          <p:cNvPr id="23" name="正方形/長方形 22"/>
          <p:cNvSpPr/>
          <p:nvPr/>
        </p:nvSpPr>
        <p:spPr>
          <a:xfrm>
            <a:off x="5633154" y="4198593"/>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エビデンスの発行者、または同等のサービスプロバイダと登録ステータスを確認する必要がある</a:t>
            </a:r>
          </a:p>
        </p:txBody>
      </p:sp>
      <p:sp>
        <p:nvSpPr>
          <p:cNvPr id="24" name="正方形/長方形 23"/>
          <p:cNvSpPr/>
          <p:nvPr/>
        </p:nvSpPr>
        <p:spPr>
          <a:xfrm>
            <a:off x="7635771" y="2661536"/>
            <a:ext cx="1944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25" name="正方形/長方形 24"/>
          <p:cNvSpPr/>
          <p:nvPr/>
        </p:nvSpPr>
        <p:spPr>
          <a:xfrm>
            <a:off x="7635771" y="3425760"/>
            <a:ext cx="1944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27" name="正方形/長方形 26"/>
          <p:cNvSpPr/>
          <p:nvPr/>
        </p:nvSpPr>
        <p:spPr>
          <a:xfrm>
            <a:off x="7630411" y="4969882"/>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「不正対策手法」を適用する必要がある</a:t>
            </a:r>
          </a:p>
        </p:txBody>
      </p:sp>
      <p:sp>
        <p:nvSpPr>
          <p:cNvPr id="29" name="正方形/長方形 28"/>
          <p:cNvSpPr/>
          <p:nvPr/>
        </p:nvSpPr>
        <p:spPr>
          <a:xfrm>
            <a:off x="7633092" y="4197821"/>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「不正対策手法」を適用する必要がある</a:t>
            </a:r>
          </a:p>
        </p:txBody>
      </p:sp>
      <p:sp>
        <p:nvSpPr>
          <p:cNvPr id="49" name="正方形/長方形 48"/>
          <p:cNvSpPr/>
          <p:nvPr/>
        </p:nvSpPr>
        <p:spPr>
          <a:xfrm>
            <a:off x="1587752" y="2242410"/>
            <a:ext cx="1944000"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情報検証に必要なエビデンス</a:t>
            </a:r>
          </a:p>
        </p:txBody>
      </p:sp>
      <p:sp>
        <p:nvSpPr>
          <p:cNvPr id="50" name="正方形/長方形 49"/>
          <p:cNvSpPr/>
          <p:nvPr/>
        </p:nvSpPr>
        <p:spPr>
          <a:xfrm>
            <a:off x="3615872" y="2242410"/>
            <a:ext cx="1944000"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エビデンスの「質」</a:t>
            </a:r>
          </a:p>
        </p:txBody>
      </p:sp>
      <p:sp>
        <p:nvSpPr>
          <p:cNvPr id="51" name="正方形/長方形 50"/>
          <p:cNvSpPr/>
          <p:nvPr/>
        </p:nvSpPr>
        <p:spPr>
          <a:xfrm>
            <a:off x="5638632" y="2235018"/>
            <a:ext cx="1944000"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エビデンスの登録ステータス</a:t>
            </a:r>
          </a:p>
        </p:txBody>
      </p:sp>
      <p:sp>
        <p:nvSpPr>
          <p:cNvPr id="52" name="正方形/長方形 51"/>
          <p:cNvSpPr/>
          <p:nvPr/>
        </p:nvSpPr>
        <p:spPr>
          <a:xfrm>
            <a:off x="7638570" y="2235018"/>
            <a:ext cx="1944000"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不正対策</a:t>
            </a:r>
            <a:r>
              <a:rPr kumimoji="1" lang="ja-JP" altLang="en-US" sz="1200" b="1" i="0" u="none" strike="noStrike" kern="1200" cap="none" spc="0" normalizeH="0" baseline="3000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30000" noProof="0" dirty="0">
                <a:ln>
                  <a:noFill/>
                </a:ln>
                <a:solidFill>
                  <a:srgbClr val="FFFFFF"/>
                </a:solidFill>
                <a:effectLst/>
                <a:uLnTx/>
                <a:uFillTx/>
                <a:latin typeface="Meiryo UI"/>
                <a:ea typeface="Meiryo UI"/>
                <a:cs typeface="+mn-cs"/>
              </a:rPr>
              <a:t>1</a:t>
            </a:r>
            <a:endParaRPr kumimoji="1" lang="ja-JP" altLang="en-US" sz="1200" b="1" i="0" u="none" strike="noStrike" kern="1200" cap="none" spc="0" normalizeH="0" baseline="30000" noProof="0" dirty="0">
              <a:ln>
                <a:noFill/>
              </a:ln>
              <a:solidFill>
                <a:srgbClr val="FFFFFF"/>
              </a:solidFill>
              <a:effectLst/>
              <a:uLnTx/>
              <a:uFillTx/>
              <a:latin typeface="Meiryo UI"/>
              <a:ea typeface="Meiryo UI"/>
              <a:cs typeface="+mn-cs"/>
            </a:endParaRPr>
          </a:p>
        </p:txBody>
      </p:sp>
      <p:sp>
        <p:nvSpPr>
          <p:cNvPr id="53" name="正方形/長方形 52"/>
          <p:cNvSpPr/>
          <p:nvPr/>
        </p:nvSpPr>
        <p:spPr>
          <a:xfrm>
            <a:off x="346324" y="2242410"/>
            <a:ext cx="1157313"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 name="正方形/長方形 2"/>
          <p:cNvSpPr/>
          <p:nvPr/>
        </p:nvSpPr>
        <p:spPr>
          <a:xfrm>
            <a:off x="336750" y="1959120"/>
            <a:ext cx="9256437"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情報保証基準のうちレベルごとの要件を定めるもの</a:t>
            </a:r>
            <a:r>
              <a:rPr kumimoji="1" lang="en-US" altLang="ja-JP"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rPr>
              <a:t>1</a:t>
            </a:r>
            <a:endParaRPr kumimoji="1" lang="ja-JP" altLang="en-US"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endParaRPr>
          </a:p>
        </p:txBody>
      </p:sp>
      <p:cxnSp>
        <p:nvCxnSpPr>
          <p:cNvPr id="6" name="直線コネクタ 5"/>
          <p:cNvCxnSpPr/>
          <p:nvPr/>
        </p:nvCxnSpPr>
        <p:spPr>
          <a:xfrm>
            <a:off x="346324" y="2257547"/>
            <a:ext cx="1152334" cy="33747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8" name="正方形/長方形 57"/>
          <p:cNvSpPr/>
          <p:nvPr/>
        </p:nvSpPr>
        <p:spPr>
          <a:xfrm>
            <a:off x="6478667" y="6481631"/>
            <a:ext cx="3101104"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：適用される内容　　　　　　　：適用されない内容　　　</a:t>
            </a:r>
          </a:p>
        </p:txBody>
      </p:sp>
      <p:sp>
        <p:nvSpPr>
          <p:cNvPr id="59" name="正方形/長方形 58"/>
          <p:cNvSpPr/>
          <p:nvPr/>
        </p:nvSpPr>
        <p:spPr>
          <a:xfrm>
            <a:off x="6739173" y="6506111"/>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0" name="正方形/長方形 59"/>
          <p:cNvSpPr/>
          <p:nvPr/>
        </p:nvSpPr>
        <p:spPr>
          <a:xfrm>
            <a:off x="7521594" y="6509214"/>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1" name="正方形/長方形 60"/>
          <p:cNvSpPr/>
          <p:nvPr/>
        </p:nvSpPr>
        <p:spPr>
          <a:xfrm>
            <a:off x="8583873" y="6513290"/>
            <a:ext cx="188259" cy="75633"/>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46324" y="5978766"/>
            <a:ext cx="9227889" cy="28640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「不正対策ガイドライン」は</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2023</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年</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月現在作成中のため詳細は不明</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3888118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3.2.3 </a:t>
            </a:r>
            <a:r>
              <a:rPr lang="ja-JP" altLang="en-US" sz="1000" dirty="0">
                <a:solidFill>
                  <a:srgbClr val="002060"/>
                </a:solidFill>
              </a:rPr>
              <a:t>トラストフレームワークの策定状況</a:t>
            </a:r>
            <a:r>
              <a:rPr lang="en-US" altLang="ja-JP" sz="1800" b="1" spc="0" dirty="0">
                <a:solidFill>
                  <a:srgbClr val="002060"/>
                </a:solidFill>
              </a:rPr>
              <a:t/>
            </a:r>
            <a:br>
              <a:rPr lang="en-US" altLang="ja-JP" sz="1800" b="1" spc="0" dirty="0">
                <a:solidFill>
                  <a:srgbClr val="002060"/>
                </a:solidFill>
              </a:rPr>
            </a:br>
            <a:r>
              <a:rPr lang="en-US" altLang="ja-JP" sz="1800" dirty="0">
                <a:solidFill>
                  <a:srgbClr val="002060"/>
                </a:solidFill>
              </a:rPr>
              <a:t>Identification Management Standards – </a:t>
            </a:r>
            <a:r>
              <a:rPr lang="ja-JP" altLang="en-US" sz="1800" dirty="0">
                <a:solidFill>
                  <a:srgbClr val="002060"/>
                </a:solidFill>
              </a:rPr>
              <a:t>② バインディング保証基準</a:t>
            </a:r>
            <a:endParaRPr lang="ja-JP" altLang="en-US" sz="1800" b="1" spc="0" dirty="0">
              <a:solidFill>
                <a:srgbClr val="002060"/>
              </a:solidFill>
            </a:endParaRPr>
          </a:p>
        </p:txBody>
      </p:sp>
      <p:sp>
        <p:nvSpPr>
          <p:cNvPr id="7" name="正方形/長方形 6"/>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9" name="正方形/長方形 8"/>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26" name="正方形/長方形 25"/>
          <p:cNvSpPr/>
          <p:nvPr/>
        </p:nvSpPr>
        <p:spPr>
          <a:xfrm>
            <a:off x="331490" y="2988097"/>
            <a:ext cx="1167168"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BA 1</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8" name="正方形/長方形 27"/>
          <p:cNvSpPr/>
          <p:nvPr/>
        </p:nvSpPr>
        <p:spPr>
          <a:xfrm>
            <a:off x="331490" y="3752321"/>
            <a:ext cx="1167168"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BA 2</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2" name="正方形/長方形 31"/>
          <p:cNvSpPr/>
          <p:nvPr/>
        </p:nvSpPr>
        <p:spPr>
          <a:xfrm>
            <a:off x="334297" y="5296443"/>
            <a:ext cx="1169340"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BA 4</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4" name="正方形/長方形 33"/>
          <p:cNvSpPr/>
          <p:nvPr/>
        </p:nvSpPr>
        <p:spPr>
          <a:xfrm>
            <a:off x="336975" y="4524382"/>
            <a:ext cx="1167168"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eiryo UI"/>
                <a:ea typeface="Meiryo UI"/>
                <a:cs typeface="+mn-cs"/>
              </a:rPr>
              <a:t>BA 3</a:t>
            </a:r>
            <a:endParaRPr kumimoji="1" lang="ja-JP" altLang="en-US" sz="16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 name="正方形/長方形 4"/>
          <p:cNvSpPr/>
          <p:nvPr/>
        </p:nvSpPr>
        <p:spPr>
          <a:xfrm>
            <a:off x="348937" y="6393620"/>
            <a:ext cx="5999477" cy="417166"/>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a:t>
            </a:r>
            <a:r>
              <a:rPr kumimoji="1" lang="en-US" altLang="ja-JP" sz="900" b="0" i="0" u="none" strike="noStrike" kern="1200" cap="none" spc="0" normalizeH="0" baseline="0" noProof="0" dirty="0">
                <a:ln>
                  <a:noFill/>
                </a:ln>
                <a:solidFill>
                  <a:srgbClr val="000000"/>
                </a:solidFill>
                <a:effectLst/>
                <a:uLnTx/>
                <a:uFillTx/>
                <a:latin typeface="+mn-ea"/>
                <a:cs typeface="+mn-cs"/>
              </a:rPr>
              <a:t>https://www.digital.govt.nz/standards-and-guidance/identification-management/identification-management-standards/binding-assurance-standard/</a:t>
            </a:r>
          </a:p>
        </p:txBody>
      </p:sp>
      <p:sp>
        <p:nvSpPr>
          <p:cNvPr id="33" name="テキスト ボックス 32"/>
          <p:cNvSpPr txBox="1"/>
          <p:nvPr/>
        </p:nvSpPr>
        <p:spPr>
          <a:xfrm>
            <a:off x="336750" y="698181"/>
            <a:ext cx="9243021" cy="937579"/>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バインディング保証基準は</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RP</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を対象に</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個人情報の盗難を防止することを目的として、エンティティがエンティティ情報および認証器と適切に結合していることを保証するための具体的な管理方法を提供する基準</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である。</a:t>
            </a:r>
            <a:r>
              <a:rPr kumimoji="1" lang="en-US" altLang="ja-JP" sz="1600" b="1" i="0" u="none" strike="noStrike" kern="1200" cap="none" spc="0" normalizeH="0" baseline="0" noProof="0" dirty="0">
                <a:ln>
                  <a:noFill/>
                </a:ln>
                <a:solidFill>
                  <a:srgbClr val="BC4328"/>
                </a:solidFill>
                <a:effectLst/>
                <a:uLnTx/>
                <a:uFillTx/>
                <a:latin typeface="Meiryo UI"/>
                <a:ea typeface="Meiryo UI"/>
                <a:cs typeface="+mn-cs"/>
              </a:rPr>
              <a:t> </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LOA</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として</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1~4</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　レベルの </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Binding Assurance</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BA</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を定めており、識別リスクアセスメントによってレベル分けがなされ、一部の要件ではレベルに応じた内容への準拠を求めている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2" name="正方形/長方形 11"/>
          <p:cNvSpPr/>
          <p:nvPr/>
        </p:nvSpPr>
        <p:spPr>
          <a:xfrm>
            <a:off x="1584953" y="2988097"/>
            <a:ext cx="1944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3" name="正方形/長方形 12"/>
          <p:cNvSpPr/>
          <p:nvPr/>
        </p:nvSpPr>
        <p:spPr>
          <a:xfrm>
            <a:off x="1584953" y="3752321"/>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少なくとも</a:t>
            </a:r>
            <a:r>
              <a:rPr kumimoji="1" lang="en-US" altLang="ja-JP"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1</a:t>
            </a:r>
            <a:r>
              <a:rPr kumimoji="1" lang="ja-JP" altLang="en-US" sz="105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つの</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バインディングファクター</a:t>
            </a:r>
            <a:r>
              <a:rPr kumimoji="1" lang="en-US" altLang="ja-JP" sz="1050" b="1" i="0" u="sng" strike="noStrike" kern="1200" cap="none" spc="0" normalizeH="0" baseline="30000" noProof="0" dirty="0">
                <a:ln>
                  <a:noFill/>
                </a:ln>
                <a:solidFill>
                  <a:srgbClr val="070F26">
                    <a:lumMod val="75000"/>
                    <a:lumOff val="25000"/>
                  </a:srgbClr>
                </a:solidFill>
                <a:effectLst/>
                <a:uLnTx/>
                <a:uFillTx/>
                <a:latin typeface="Meiryo UI"/>
                <a:ea typeface="Meiryo UI"/>
                <a:cs typeface="+mn-cs"/>
              </a:rPr>
              <a:t>*1</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タイプ</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、もしくは同等以上の保証レベルの既存の認証器</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クレデンシャルを使用する必要がある</a:t>
            </a:r>
          </a:p>
        </p:txBody>
      </p:sp>
      <p:sp>
        <p:nvSpPr>
          <p:cNvPr id="14" name="正方形/長方形 13"/>
          <p:cNvSpPr/>
          <p:nvPr/>
        </p:nvSpPr>
        <p:spPr>
          <a:xfrm>
            <a:off x="1579593" y="5296443"/>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知識</a:t>
            </a:r>
            <a:r>
              <a:rPr kumimoji="1" lang="en-US" altLang="ja-JP"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所有のいずれかと生体認証ファクター</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、もしくは同等以上の保証レベルの既存の認証器</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クレデンシャルを使用する必要がある</a:t>
            </a:r>
          </a:p>
        </p:txBody>
      </p:sp>
      <p:sp>
        <p:nvSpPr>
          <p:cNvPr id="15" name="正方形/長方形 14"/>
          <p:cNvSpPr/>
          <p:nvPr/>
        </p:nvSpPr>
        <p:spPr>
          <a:xfrm>
            <a:off x="1582274" y="4524382"/>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少なくとも</a:t>
            </a:r>
            <a:r>
              <a:rPr kumimoji="1" lang="en-US" altLang="ja-JP"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2</a:t>
            </a:r>
            <a:r>
              <a:rPr kumimoji="1" lang="ja-JP" altLang="en-US" sz="1050" b="1" i="0" u="sng" strike="noStrike" kern="1200" cap="none" spc="0" normalizeH="0" baseline="0" noProof="0" dirty="0" err="1">
                <a:ln>
                  <a:noFill/>
                </a:ln>
                <a:solidFill>
                  <a:srgbClr val="070F26">
                    <a:lumMod val="75000"/>
                    <a:lumOff val="25000"/>
                  </a:srgbClr>
                </a:solidFill>
                <a:effectLst/>
                <a:uLnTx/>
                <a:uFillTx/>
                <a:latin typeface="Meiryo UI"/>
                <a:ea typeface="Meiryo UI"/>
                <a:cs typeface="+mn-cs"/>
              </a:rPr>
              <a:t>つの</a:t>
            </a:r>
            <a:r>
              <a:rPr kumimoji="1" lang="ja-JP" altLang="en-US" sz="105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バインディングファクタータイプ</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、もしくは同等以上の保証レベルの既存の認証器</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クレデンシャルを使用する必要がある</a:t>
            </a:r>
          </a:p>
        </p:txBody>
      </p:sp>
      <p:sp>
        <p:nvSpPr>
          <p:cNvPr id="16" name="正方形/長方形 15"/>
          <p:cNvSpPr/>
          <p:nvPr/>
        </p:nvSpPr>
        <p:spPr>
          <a:xfrm>
            <a:off x="3613072" y="2988097"/>
            <a:ext cx="1938639"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17" name="正方形/長方形 16"/>
          <p:cNvSpPr/>
          <p:nvPr/>
        </p:nvSpPr>
        <p:spPr>
          <a:xfrm>
            <a:off x="3613072" y="3752321"/>
            <a:ext cx="1938639"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18" name="正方形/長方形 17"/>
          <p:cNvSpPr/>
          <p:nvPr/>
        </p:nvSpPr>
        <p:spPr>
          <a:xfrm>
            <a:off x="3607712" y="5296443"/>
            <a:ext cx="1938639"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「不正対策手法」を適用する必要がある</a:t>
            </a:r>
          </a:p>
        </p:txBody>
      </p:sp>
      <p:sp>
        <p:nvSpPr>
          <p:cNvPr id="19" name="正方形/長方形 18"/>
          <p:cNvSpPr/>
          <p:nvPr/>
        </p:nvSpPr>
        <p:spPr>
          <a:xfrm>
            <a:off x="3610393" y="4524382"/>
            <a:ext cx="1938639"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「不正対策手法」を適用する必要がある</a:t>
            </a:r>
          </a:p>
        </p:txBody>
      </p:sp>
      <p:sp>
        <p:nvSpPr>
          <p:cNvPr id="20" name="正方形/長方形 19"/>
          <p:cNvSpPr/>
          <p:nvPr/>
        </p:nvSpPr>
        <p:spPr>
          <a:xfrm>
            <a:off x="5635833" y="2980705"/>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年に</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度エンティティバインディングテストを実施し、</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BA</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と一致しているか確認する必要がある</a:t>
            </a:r>
          </a:p>
        </p:txBody>
      </p:sp>
      <p:sp>
        <p:nvSpPr>
          <p:cNvPr id="21" name="正方形/長方形 20"/>
          <p:cNvSpPr/>
          <p:nvPr/>
        </p:nvSpPr>
        <p:spPr>
          <a:xfrm>
            <a:off x="5635833" y="3744929"/>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年に</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度エンティティバインディングテストを実施し、</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BA</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と一致しているか確認する必要がある</a:t>
            </a:r>
          </a:p>
        </p:txBody>
      </p:sp>
      <p:sp>
        <p:nvSpPr>
          <p:cNvPr id="22" name="正方形/長方形 21"/>
          <p:cNvSpPr/>
          <p:nvPr/>
        </p:nvSpPr>
        <p:spPr>
          <a:xfrm>
            <a:off x="5630473" y="5289051"/>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生体認証要素を伴わない限り</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年に</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度エンティティバインディングテストを実施し、</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BA</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と一致しているか確認する必要がある</a:t>
            </a:r>
          </a:p>
        </p:txBody>
      </p:sp>
      <p:sp>
        <p:nvSpPr>
          <p:cNvPr id="23" name="正方形/長方形 22"/>
          <p:cNvSpPr/>
          <p:nvPr/>
        </p:nvSpPr>
        <p:spPr>
          <a:xfrm>
            <a:off x="5633154" y="4516990"/>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生体認証要素を伴わない限り</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年に</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度エンティティバインディングテストを実施し、</a:t>
            </a:r>
            <a:r>
              <a:rPr kumimoji="1" lang="en-US" altLang="ja-JP" sz="1050" b="0" i="0" u="none" strike="noStrike" kern="1200" cap="none" spc="0" normalizeH="0" baseline="0" noProof="0" dirty="0">
                <a:ln>
                  <a:noFill/>
                </a:ln>
                <a:solidFill>
                  <a:srgbClr val="000000"/>
                </a:solidFill>
                <a:effectLst/>
                <a:uLnTx/>
                <a:uFillTx/>
                <a:latin typeface="Meiryo UI"/>
                <a:ea typeface="Meiryo UI"/>
                <a:cs typeface="+mn-cs"/>
              </a:rPr>
              <a:t>BA</a:t>
            </a: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と一致しているか確認する必要がある</a:t>
            </a:r>
          </a:p>
        </p:txBody>
      </p:sp>
      <p:sp>
        <p:nvSpPr>
          <p:cNvPr id="24" name="正方形/長方形 23"/>
          <p:cNvSpPr/>
          <p:nvPr/>
        </p:nvSpPr>
        <p:spPr>
          <a:xfrm>
            <a:off x="7635771" y="2979933"/>
            <a:ext cx="1944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25" name="正方形/長方形 24"/>
          <p:cNvSpPr/>
          <p:nvPr/>
        </p:nvSpPr>
        <p:spPr>
          <a:xfrm>
            <a:off x="7635771" y="3744157"/>
            <a:ext cx="1944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27" name="正方形/長方形 26"/>
          <p:cNvSpPr/>
          <p:nvPr/>
        </p:nvSpPr>
        <p:spPr>
          <a:xfrm>
            <a:off x="7630411" y="5288279"/>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認証器発行者もしくは同等のサービスプロバイダに対して、認証器が使用不可となる事象発生の有無について確認する必要がある</a:t>
            </a:r>
          </a:p>
        </p:txBody>
      </p:sp>
      <p:sp>
        <p:nvSpPr>
          <p:cNvPr id="29" name="正方形/長方形 28"/>
          <p:cNvSpPr/>
          <p:nvPr/>
        </p:nvSpPr>
        <p:spPr>
          <a:xfrm>
            <a:off x="7633092" y="4516218"/>
            <a:ext cx="1944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a:ea typeface="Meiryo UI"/>
                <a:cs typeface="+mn-cs"/>
              </a:rPr>
              <a:t>認証器発行者もしくは同等のサービスプロバイダに対して、認証器が使用不可となる事象発生の有無について確認してもよい</a:t>
            </a:r>
          </a:p>
        </p:txBody>
      </p:sp>
      <p:sp>
        <p:nvSpPr>
          <p:cNvPr id="49" name="正方形/長方形 48"/>
          <p:cNvSpPr/>
          <p:nvPr/>
        </p:nvSpPr>
        <p:spPr>
          <a:xfrm>
            <a:off x="1587752" y="2560807"/>
            <a:ext cx="1944000"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バインディングファクター</a:t>
            </a:r>
          </a:p>
        </p:txBody>
      </p:sp>
      <p:sp>
        <p:nvSpPr>
          <p:cNvPr id="50" name="正方形/長方形 49"/>
          <p:cNvSpPr/>
          <p:nvPr/>
        </p:nvSpPr>
        <p:spPr>
          <a:xfrm>
            <a:off x="3615871" y="2551842"/>
            <a:ext cx="1938639"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不正対策</a:t>
            </a:r>
            <a:r>
              <a:rPr kumimoji="1" lang="en-US" altLang="ja-JP" sz="1200" b="1" i="0" u="none" strike="noStrike" kern="1200" cap="none" spc="0" normalizeH="0" baseline="30000" noProof="0" dirty="0">
                <a:ln>
                  <a:noFill/>
                </a:ln>
                <a:solidFill>
                  <a:srgbClr val="FFFFFF"/>
                </a:solidFill>
                <a:effectLst/>
                <a:uLnTx/>
                <a:uFillTx/>
                <a:latin typeface="Meiryo UI"/>
                <a:ea typeface="Meiryo UI"/>
                <a:cs typeface="+mn-cs"/>
              </a:rPr>
              <a:t>*2</a:t>
            </a:r>
            <a:endParaRPr kumimoji="1" lang="ja-JP" altLang="en-US" sz="1200" b="1" i="0" u="none" strike="noStrike" kern="1200" cap="none" spc="0" normalizeH="0" baseline="30000" noProof="0" dirty="0">
              <a:ln>
                <a:noFill/>
              </a:ln>
              <a:solidFill>
                <a:srgbClr val="FFFFFF"/>
              </a:solidFill>
              <a:effectLst/>
              <a:uLnTx/>
              <a:uFillTx/>
              <a:latin typeface="Meiryo UI"/>
              <a:ea typeface="Meiryo UI"/>
              <a:cs typeface="+mn-cs"/>
            </a:endParaRPr>
          </a:p>
        </p:txBody>
      </p:sp>
      <p:sp>
        <p:nvSpPr>
          <p:cNvPr id="51" name="正方形/長方形 50"/>
          <p:cNvSpPr/>
          <p:nvPr/>
        </p:nvSpPr>
        <p:spPr>
          <a:xfrm>
            <a:off x="5638632" y="2553415"/>
            <a:ext cx="1944000"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バインディングの維持</a:t>
            </a:r>
          </a:p>
        </p:txBody>
      </p:sp>
      <p:sp>
        <p:nvSpPr>
          <p:cNvPr id="52" name="正方形/長方形 51"/>
          <p:cNvSpPr/>
          <p:nvPr/>
        </p:nvSpPr>
        <p:spPr>
          <a:xfrm>
            <a:off x="7638570" y="2553415"/>
            <a:ext cx="1944000" cy="36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仕様</a:t>
            </a:r>
          </a:p>
        </p:txBody>
      </p:sp>
      <p:sp>
        <p:nvSpPr>
          <p:cNvPr id="53" name="正方形/長方形 52"/>
          <p:cNvSpPr/>
          <p:nvPr/>
        </p:nvSpPr>
        <p:spPr>
          <a:xfrm>
            <a:off x="328394" y="2124038"/>
            <a:ext cx="1157313" cy="79677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 name="正方形/長方形 2"/>
          <p:cNvSpPr/>
          <p:nvPr/>
        </p:nvSpPr>
        <p:spPr>
          <a:xfrm>
            <a:off x="317776" y="1825683"/>
            <a:ext cx="9256437"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バインディング保証基準のうちレベルごとの要件を定めるもの</a:t>
            </a:r>
            <a:r>
              <a:rPr kumimoji="1" lang="en-US" altLang="ja-JP"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rPr>
              <a:t>1</a:t>
            </a:r>
            <a:endParaRPr kumimoji="1" lang="ja-JP" altLang="en-US"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endParaRPr>
          </a:p>
        </p:txBody>
      </p:sp>
      <p:cxnSp>
        <p:nvCxnSpPr>
          <p:cNvPr id="6" name="直線コネクタ 5"/>
          <p:cNvCxnSpPr/>
          <p:nvPr/>
        </p:nvCxnSpPr>
        <p:spPr>
          <a:xfrm>
            <a:off x="317776" y="2180640"/>
            <a:ext cx="1180882" cy="732775"/>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5" name="正方形/長方形 34"/>
          <p:cNvSpPr/>
          <p:nvPr/>
        </p:nvSpPr>
        <p:spPr>
          <a:xfrm>
            <a:off x="1587751" y="2119248"/>
            <a:ext cx="5986722" cy="37332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Arial"/>
                <a:ea typeface="Meiryo UI"/>
                <a:cs typeface="+mn-cs"/>
              </a:rPr>
              <a:t>エンティティバインディングの要件</a:t>
            </a:r>
          </a:p>
        </p:txBody>
      </p:sp>
      <p:sp>
        <p:nvSpPr>
          <p:cNvPr id="36" name="正方形/長方形 35"/>
          <p:cNvSpPr/>
          <p:nvPr/>
        </p:nvSpPr>
        <p:spPr>
          <a:xfrm>
            <a:off x="7630411" y="2124037"/>
            <a:ext cx="1952159" cy="37332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オーセンティケータ</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バインディングの要件</a:t>
            </a:r>
          </a:p>
        </p:txBody>
      </p:sp>
      <p:sp>
        <p:nvSpPr>
          <p:cNvPr id="42" name="正方形/長方形 41"/>
          <p:cNvSpPr/>
          <p:nvPr/>
        </p:nvSpPr>
        <p:spPr>
          <a:xfrm>
            <a:off x="6478667" y="6481631"/>
            <a:ext cx="3101104"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：適用される内容　　　　　　　：適用されない内容　　　</a:t>
            </a:r>
          </a:p>
        </p:txBody>
      </p:sp>
      <p:sp>
        <p:nvSpPr>
          <p:cNvPr id="43" name="正方形/長方形 42"/>
          <p:cNvSpPr/>
          <p:nvPr/>
        </p:nvSpPr>
        <p:spPr>
          <a:xfrm>
            <a:off x="6739173" y="6506111"/>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7521594" y="6509214"/>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正方形/長方形 44"/>
          <p:cNvSpPr/>
          <p:nvPr/>
        </p:nvSpPr>
        <p:spPr>
          <a:xfrm>
            <a:off x="8583873" y="6513290"/>
            <a:ext cx="188259" cy="75633"/>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6975" y="6084277"/>
            <a:ext cx="9237238" cy="30934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バインディングファクター：エンティティが知っていること（知識ファクター）、エンティティが持っているもの（所有ファクター）、エンティティが何か、または行う何か（生体認証ファクター）の</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種類が存在する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「不正対策ガイドライン」は</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2023</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月現在作成中のため詳細は不明</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1649261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3.2.3 </a:t>
            </a:r>
            <a:r>
              <a:rPr lang="ja-JP" altLang="en-US" sz="1000" dirty="0">
                <a:solidFill>
                  <a:srgbClr val="002060"/>
                </a:solidFill>
              </a:rPr>
              <a:t>トラストフレームワークの策定状況</a:t>
            </a:r>
            <a:r>
              <a:rPr lang="en-US" altLang="ja-JP" sz="1800" b="1" spc="0" dirty="0">
                <a:solidFill>
                  <a:srgbClr val="002060"/>
                </a:solidFill>
              </a:rPr>
              <a:t/>
            </a:r>
            <a:br>
              <a:rPr lang="en-US" altLang="ja-JP" sz="1800" b="1" spc="0" dirty="0">
                <a:solidFill>
                  <a:srgbClr val="002060"/>
                </a:solidFill>
              </a:rPr>
            </a:br>
            <a:r>
              <a:rPr lang="en-US" altLang="ja-JP" sz="1800" dirty="0">
                <a:solidFill>
                  <a:srgbClr val="002060"/>
                </a:solidFill>
              </a:rPr>
              <a:t>Identification Management Standards – </a:t>
            </a:r>
            <a:r>
              <a:rPr lang="ja-JP" altLang="en-US" sz="1800" dirty="0">
                <a:solidFill>
                  <a:srgbClr val="002060"/>
                </a:solidFill>
              </a:rPr>
              <a:t>③ 認証保証基準</a:t>
            </a:r>
            <a:endParaRPr lang="ja-JP" altLang="en-US" sz="1800" b="1" spc="0" dirty="0">
              <a:solidFill>
                <a:srgbClr val="002060"/>
              </a:solidFill>
            </a:endParaRPr>
          </a:p>
        </p:txBody>
      </p:sp>
      <p:sp>
        <p:nvSpPr>
          <p:cNvPr id="7" name="正方形/長方形 6"/>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9" name="正方形/長方形 8"/>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0" name="テキスト ボックス 9"/>
          <p:cNvSpPr txBox="1"/>
          <p:nvPr/>
        </p:nvSpPr>
        <p:spPr>
          <a:xfrm>
            <a:off x="336750" y="698181"/>
            <a:ext cx="9243021" cy="937579"/>
          </a:xfrm>
          <a:prstGeom prst="rect">
            <a:avLst/>
          </a:prstGeom>
          <a:noFill/>
        </p:spPr>
        <p:txBody>
          <a:bodyPr wrap="square" lIns="0" r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認証保証基準とは</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RP</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を対象に、</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認証器が権限を有する保有者によって依然として保有され、かつ単独で管理されていることを保証</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するために用いられる管理方法を提供する基準である。</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LOA</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として</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1~4</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　レベルの</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Authentication Assurance</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AA</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を定めており、識別リスクアセスメントによってレベル分けがなされ、一部の要件ではレベルに応じた内容への準拠を求めている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ja-JP" altLang="en-US"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正方形/長方形 18"/>
          <p:cNvSpPr/>
          <p:nvPr/>
        </p:nvSpPr>
        <p:spPr>
          <a:xfrm>
            <a:off x="331490" y="2783256"/>
            <a:ext cx="540000"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AA 1</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0" name="正方形/長方形 19"/>
          <p:cNvSpPr/>
          <p:nvPr/>
        </p:nvSpPr>
        <p:spPr>
          <a:xfrm>
            <a:off x="331490" y="3547480"/>
            <a:ext cx="540000"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AA 2</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1" name="正方形/長方形 20"/>
          <p:cNvSpPr/>
          <p:nvPr/>
        </p:nvSpPr>
        <p:spPr>
          <a:xfrm>
            <a:off x="334297" y="5091602"/>
            <a:ext cx="540000"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AA 4</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2" name="正方形/長方形 21"/>
          <p:cNvSpPr/>
          <p:nvPr/>
        </p:nvSpPr>
        <p:spPr>
          <a:xfrm>
            <a:off x="336975" y="4319541"/>
            <a:ext cx="540000" cy="720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AA 3</a:t>
            </a:r>
            <a:endParaRPr kumimoji="1" lang="ja-JP" altLang="en-US" sz="14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30" name="正方形/長方形 29"/>
          <p:cNvSpPr/>
          <p:nvPr/>
        </p:nvSpPr>
        <p:spPr>
          <a:xfrm>
            <a:off x="921544" y="2783256"/>
            <a:ext cx="432000"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説明してもよい</a:t>
            </a:r>
          </a:p>
        </p:txBody>
      </p:sp>
      <p:sp>
        <p:nvSpPr>
          <p:cNvPr id="31" name="正方形/長方形 30"/>
          <p:cNvSpPr/>
          <p:nvPr/>
        </p:nvSpPr>
        <p:spPr>
          <a:xfrm>
            <a:off x="921544" y="3547480"/>
            <a:ext cx="432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説明する必要がある</a:t>
            </a:r>
          </a:p>
        </p:txBody>
      </p:sp>
      <p:sp>
        <p:nvSpPr>
          <p:cNvPr id="32" name="正方形/長方形 31"/>
          <p:cNvSpPr/>
          <p:nvPr/>
        </p:nvSpPr>
        <p:spPr>
          <a:xfrm>
            <a:off x="916184" y="5091602"/>
            <a:ext cx="432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説明する必要がある</a:t>
            </a:r>
          </a:p>
        </p:txBody>
      </p:sp>
      <p:sp>
        <p:nvSpPr>
          <p:cNvPr id="34" name="正方形/長方形 33"/>
          <p:cNvSpPr/>
          <p:nvPr/>
        </p:nvSpPr>
        <p:spPr>
          <a:xfrm>
            <a:off x="918865" y="4319541"/>
            <a:ext cx="432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説明する必要がある</a:t>
            </a:r>
          </a:p>
        </p:txBody>
      </p:sp>
      <p:sp>
        <p:nvSpPr>
          <p:cNvPr id="35" name="正方形/長方形 34"/>
          <p:cNvSpPr/>
          <p:nvPr/>
        </p:nvSpPr>
        <p:spPr>
          <a:xfrm>
            <a:off x="1413366" y="2784444"/>
            <a:ext cx="432000"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36" name="正方形/長方形 35"/>
          <p:cNvSpPr/>
          <p:nvPr/>
        </p:nvSpPr>
        <p:spPr>
          <a:xfrm>
            <a:off x="1413366" y="3548668"/>
            <a:ext cx="432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実施する必要がある</a:t>
            </a:r>
          </a:p>
        </p:txBody>
      </p:sp>
      <p:sp>
        <p:nvSpPr>
          <p:cNvPr id="37" name="正方形/長方形 36"/>
          <p:cNvSpPr/>
          <p:nvPr/>
        </p:nvSpPr>
        <p:spPr>
          <a:xfrm>
            <a:off x="1408006" y="5092790"/>
            <a:ext cx="432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実施する必要がある</a:t>
            </a:r>
          </a:p>
        </p:txBody>
      </p:sp>
      <p:sp>
        <p:nvSpPr>
          <p:cNvPr id="38" name="正方形/長方形 37"/>
          <p:cNvSpPr/>
          <p:nvPr/>
        </p:nvSpPr>
        <p:spPr>
          <a:xfrm>
            <a:off x="1410687" y="4320729"/>
            <a:ext cx="432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実施する必要がある</a:t>
            </a:r>
          </a:p>
        </p:txBody>
      </p:sp>
      <p:sp>
        <p:nvSpPr>
          <p:cNvPr id="39" name="正方形/長方形 38"/>
          <p:cNvSpPr/>
          <p:nvPr/>
        </p:nvSpPr>
        <p:spPr>
          <a:xfrm>
            <a:off x="3078541" y="2793794"/>
            <a:ext cx="54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40" name="正方形/長方形 39"/>
          <p:cNvSpPr/>
          <p:nvPr/>
        </p:nvSpPr>
        <p:spPr>
          <a:xfrm>
            <a:off x="3078541" y="3558018"/>
            <a:ext cx="54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41" name="正方形/長方形 40"/>
          <p:cNvSpPr/>
          <p:nvPr/>
        </p:nvSpPr>
        <p:spPr>
          <a:xfrm>
            <a:off x="3073181" y="5102140"/>
            <a:ext cx="54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生体認証</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を</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要素目として組み合わせる</a:t>
            </a:r>
          </a:p>
        </p:txBody>
      </p:sp>
      <p:sp>
        <p:nvSpPr>
          <p:cNvPr id="42" name="正方形/長方形 41"/>
          <p:cNvSpPr/>
          <p:nvPr/>
        </p:nvSpPr>
        <p:spPr>
          <a:xfrm>
            <a:off x="3075862" y="4330079"/>
            <a:ext cx="54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別のタイプの認証要素と組み合わせる</a:t>
            </a:r>
          </a:p>
        </p:txBody>
      </p:sp>
      <p:sp>
        <p:nvSpPr>
          <p:cNvPr id="47" name="正方形/長方形 46"/>
          <p:cNvSpPr/>
          <p:nvPr/>
        </p:nvSpPr>
        <p:spPr>
          <a:xfrm>
            <a:off x="915378" y="2106752"/>
            <a:ext cx="432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契約条件</a:t>
            </a:r>
          </a:p>
        </p:txBody>
      </p:sp>
      <p:sp>
        <p:nvSpPr>
          <p:cNvPr id="48" name="正方形/長方形 47"/>
          <p:cNvSpPr/>
          <p:nvPr/>
        </p:nvSpPr>
        <p:spPr>
          <a:xfrm>
            <a:off x="1407200" y="2107940"/>
            <a:ext cx="432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契約条件のリマインド</a:t>
            </a:r>
          </a:p>
        </p:txBody>
      </p:sp>
      <p:sp>
        <p:nvSpPr>
          <p:cNvPr id="49" name="正方形/長方形 48"/>
          <p:cNvSpPr/>
          <p:nvPr/>
        </p:nvSpPr>
        <p:spPr>
          <a:xfrm>
            <a:off x="3072375" y="2117290"/>
            <a:ext cx="540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物理的な所有ファクターの防止</a:t>
            </a:r>
          </a:p>
        </p:txBody>
      </p:sp>
      <p:sp>
        <p:nvSpPr>
          <p:cNvPr id="51" name="正方形/長方形 50"/>
          <p:cNvSpPr/>
          <p:nvPr/>
        </p:nvSpPr>
        <p:spPr>
          <a:xfrm>
            <a:off x="328395" y="2106752"/>
            <a:ext cx="540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05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2" name="正方形/長方形 51"/>
          <p:cNvSpPr/>
          <p:nvPr/>
        </p:nvSpPr>
        <p:spPr>
          <a:xfrm>
            <a:off x="330894" y="1839483"/>
            <a:ext cx="9243319"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認証保証基準のうちレベルごとの要件を定めるもの</a:t>
            </a:r>
            <a:r>
              <a:rPr kumimoji="1" lang="en-US" altLang="ja-JP"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rPr>
              <a:t>1</a:t>
            </a:r>
            <a:endParaRPr kumimoji="1" lang="ja-JP" altLang="en-US"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endParaRPr>
          </a:p>
        </p:txBody>
      </p:sp>
      <p:cxnSp>
        <p:nvCxnSpPr>
          <p:cNvPr id="53" name="直線コネクタ 52"/>
          <p:cNvCxnSpPr/>
          <p:nvPr/>
        </p:nvCxnSpPr>
        <p:spPr>
          <a:xfrm>
            <a:off x="328395" y="2121240"/>
            <a:ext cx="548964" cy="58733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4" name="正方形/長方形 53"/>
          <p:cNvSpPr/>
          <p:nvPr/>
        </p:nvSpPr>
        <p:spPr>
          <a:xfrm>
            <a:off x="1892656" y="2793022"/>
            <a:ext cx="54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55" name="正方形/長方形 54"/>
          <p:cNvSpPr/>
          <p:nvPr/>
        </p:nvSpPr>
        <p:spPr>
          <a:xfrm>
            <a:off x="1892656" y="3557246"/>
            <a:ext cx="54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56" name="正方形/長方形 55"/>
          <p:cNvSpPr/>
          <p:nvPr/>
        </p:nvSpPr>
        <p:spPr>
          <a:xfrm>
            <a:off x="1887296" y="5101368"/>
            <a:ext cx="54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生体認証</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と、異なるファクターを実装する必要がある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7" name="正方形/長方形 56"/>
          <p:cNvSpPr/>
          <p:nvPr/>
        </p:nvSpPr>
        <p:spPr>
          <a:xfrm>
            <a:off x="1889977" y="4329307"/>
            <a:ext cx="54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err="1">
                <a:ln>
                  <a:noFill/>
                </a:ln>
                <a:solidFill>
                  <a:srgbClr val="000000"/>
                </a:solidFill>
                <a:effectLst/>
                <a:uLnTx/>
                <a:uFillTx/>
                <a:latin typeface="Meiryo UI"/>
                <a:ea typeface="Meiryo UI"/>
                <a:cs typeface="+mn-cs"/>
              </a:rPr>
              <a:t>つの</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異なるファクター実装をする必要がある</a:t>
            </a:r>
          </a:p>
        </p:txBody>
      </p:sp>
      <p:sp>
        <p:nvSpPr>
          <p:cNvPr id="58" name="正方形/長方形 57"/>
          <p:cNvSpPr/>
          <p:nvPr/>
        </p:nvSpPr>
        <p:spPr>
          <a:xfrm>
            <a:off x="1886490" y="2108703"/>
            <a:ext cx="540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共有の制限</a:t>
            </a:r>
          </a:p>
        </p:txBody>
      </p:sp>
      <p:sp>
        <p:nvSpPr>
          <p:cNvPr id="59" name="正方形/長方形 58"/>
          <p:cNvSpPr/>
          <p:nvPr/>
        </p:nvSpPr>
        <p:spPr>
          <a:xfrm>
            <a:off x="2487297" y="2793409"/>
            <a:ext cx="54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60" name="正方形/長方形 59"/>
          <p:cNvSpPr/>
          <p:nvPr/>
        </p:nvSpPr>
        <p:spPr>
          <a:xfrm>
            <a:off x="2487297" y="3557633"/>
            <a:ext cx="54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61" name="正方形/長方形 60"/>
          <p:cNvSpPr/>
          <p:nvPr/>
        </p:nvSpPr>
        <p:spPr>
          <a:xfrm>
            <a:off x="2481937" y="5101755"/>
            <a:ext cx="54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回認証に失敗した際にアカウントを無効にし、調査を実施する</a:t>
            </a:r>
          </a:p>
        </p:txBody>
      </p:sp>
      <p:sp>
        <p:nvSpPr>
          <p:cNvPr id="62" name="正方形/長方形 61"/>
          <p:cNvSpPr/>
          <p:nvPr/>
        </p:nvSpPr>
        <p:spPr>
          <a:xfrm>
            <a:off x="2484618" y="4329694"/>
            <a:ext cx="54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回認証に失敗した際にアカウントを無効にし、調査を実施する</a:t>
            </a:r>
          </a:p>
        </p:txBody>
      </p:sp>
      <p:sp>
        <p:nvSpPr>
          <p:cNvPr id="63" name="正方形/長方形 62"/>
          <p:cNvSpPr/>
          <p:nvPr/>
        </p:nvSpPr>
        <p:spPr>
          <a:xfrm>
            <a:off x="2481131" y="2116905"/>
            <a:ext cx="540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アカウント</a:t>
            </a:r>
            <a:endParaRPr kumimoji="1" lang="en-US" altLang="ja-JP" sz="800" b="1" i="0" u="none" strike="noStrike" kern="1200" cap="none" spc="0" normalizeH="0" baseline="0" noProof="0" dirty="0">
              <a:ln>
                <a:noFill/>
              </a:ln>
              <a:solidFill>
                <a:srgbClr val="FFFFFF"/>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無効化</a:t>
            </a:r>
          </a:p>
        </p:txBody>
      </p:sp>
      <p:sp>
        <p:nvSpPr>
          <p:cNvPr id="69" name="正方形/長方形 68"/>
          <p:cNvSpPr/>
          <p:nvPr/>
        </p:nvSpPr>
        <p:spPr>
          <a:xfrm>
            <a:off x="3678753" y="2793022"/>
            <a:ext cx="648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試行回数上限を</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回とし、</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分試行を制限する</a:t>
            </a:r>
          </a:p>
        </p:txBody>
      </p:sp>
      <p:sp>
        <p:nvSpPr>
          <p:cNvPr id="70" name="正方形/長方形 69"/>
          <p:cNvSpPr/>
          <p:nvPr/>
        </p:nvSpPr>
        <p:spPr>
          <a:xfrm>
            <a:off x="3678753" y="3557246"/>
            <a:ext cx="648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試行回数上限を</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回とし、</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分試行を制限する</a:t>
            </a:r>
          </a:p>
        </p:txBody>
      </p:sp>
      <p:sp>
        <p:nvSpPr>
          <p:cNvPr id="71" name="正方形/長方形 70"/>
          <p:cNvSpPr/>
          <p:nvPr/>
        </p:nvSpPr>
        <p:spPr>
          <a:xfrm>
            <a:off x="3673393" y="5101368"/>
            <a:ext cx="648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試行回数上限を</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回とし、</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分試行を制限する</a:t>
            </a:r>
          </a:p>
        </p:txBody>
      </p:sp>
      <p:sp>
        <p:nvSpPr>
          <p:cNvPr id="72" name="正方形/長方形 71"/>
          <p:cNvSpPr/>
          <p:nvPr/>
        </p:nvSpPr>
        <p:spPr>
          <a:xfrm>
            <a:off x="3676074" y="4329307"/>
            <a:ext cx="648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試行回数上限を</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回とし、</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30</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分試行を制限する</a:t>
            </a:r>
          </a:p>
        </p:txBody>
      </p:sp>
      <p:sp>
        <p:nvSpPr>
          <p:cNvPr id="73" name="正方形/長方形 72"/>
          <p:cNvSpPr/>
          <p:nvPr/>
        </p:nvSpPr>
        <p:spPr>
          <a:xfrm>
            <a:off x="3672587" y="2116518"/>
            <a:ext cx="648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認証試行回数上限</a:t>
            </a:r>
          </a:p>
        </p:txBody>
      </p:sp>
      <p:sp>
        <p:nvSpPr>
          <p:cNvPr id="74" name="正方形/長方形 73"/>
          <p:cNvSpPr/>
          <p:nvPr/>
        </p:nvSpPr>
        <p:spPr>
          <a:xfrm>
            <a:off x="4371403" y="2793022"/>
            <a:ext cx="576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75" name="正方形/長方形 74"/>
          <p:cNvSpPr/>
          <p:nvPr/>
        </p:nvSpPr>
        <p:spPr>
          <a:xfrm>
            <a:off x="4371403" y="3557246"/>
            <a:ext cx="576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p>
        </p:txBody>
      </p:sp>
      <p:sp>
        <p:nvSpPr>
          <p:cNvPr id="76" name="正方形/長方形 75"/>
          <p:cNvSpPr/>
          <p:nvPr/>
        </p:nvSpPr>
        <p:spPr>
          <a:xfrm>
            <a:off x="4366043" y="5101368"/>
            <a:ext cx="576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生体認証ファクター</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と組み合わせる必要がある</a:t>
            </a:r>
          </a:p>
        </p:txBody>
      </p:sp>
      <p:sp>
        <p:nvSpPr>
          <p:cNvPr id="77" name="正方形/長方形 76"/>
          <p:cNvSpPr/>
          <p:nvPr/>
        </p:nvSpPr>
        <p:spPr>
          <a:xfrm>
            <a:off x="4368724" y="4329307"/>
            <a:ext cx="576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所有</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生体認証ファクターと組み合わせる必要がある</a:t>
            </a:r>
          </a:p>
        </p:txBody>
      </p:sp>
      <p:sp>
        <p:nvSpPr>
          <p:cNvPr id="78" name="正方形/長方形 77"/>
          <p:cNvSpPr/>
          <p:nvPr/>
        </p:nvSpPr>
        <p:spPr>
          <a:xfrm>
            <a:off x="4365237" y="2116518"/>
            <a:ext cx="576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推測・開示された知識ファクターの防止</a:t>
            </a:r>
          </a:p>
        </p:txBody>
      </p:sp>
      <p:sp>
        <p:nvSpPr>
          <p:cNvPr id="79" name="正方形/長方形 78"/>
          <p:cNvSpPr/>
          <p:nvPr/>
        </p:nvSpPr>
        <p:spPr>
          <a:xfrm>
            <a:off x="4991979" y="2793022"/>
            <a:ext cx="720000"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非物理的な課題への予測不可能な応答を実施してもよい</a:t>
            </a:r>
          </a:p>
        </p:txBody>
      </p:sp>
      <p:sp>
        <p:nvSpPr>
          <p:cNvPr id="80" name="正方形/長方形 79"/>
          <p:cNvSpPr/>
          <p:nvPr/>
        </p:nvSpPr>
        <p:spPr>
          <a:xfrm>
            <a:off x="4991979" y="3557246"/>
            <a:ext cx="72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非物理的な課題への予測不可能な応答を実施する必要がある</a:t>
            </a:r>
          </a:p>
        </p:txBody>
      </p:sp>
      <p:sp>
        <p:nvSpPr>
          <p:cNvPr id="81" name="正方形/長方形 80"/>
          <p:cNvSpPr/>
          <p:nvPr/>
        </p:nvSpPr>
        <p:spPr>
          <a:xfrm>
            <a:off x="4986619" y="5101368"/>
            <a:ext cx="72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非物理的な課題への予測不可能な応答を実施する必要がある</a:t>
            </a:r>
          </a:p>
        </p:txBody>
      </p:sp>
      <p:sp>
        <p:nvSpPr>
          <p:cNvPr id="82" name="正方形/長方形 81"/>
          <p:cNvSpPr/>
          <p:nvPr/>
        </p:nvSpPr>
        <p:spPr>
          <a:xfrm>
            <a:off x="4989300" y="4329307"/>
            <a:ext cx="72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非物理的な課題への予測不可能な応答を実施する必要がある</a:t>
            </a:r>
          </a:p>
        </p:txBody>
      </p:sp>
      <p:sp>
        <p:nvSpPr>
          <p:cNvPr id="83" name="正方形/長方形 82"/>
          <p:cNvSpPr/>
          <p:nvPr/>
        </p:nvSpPr>
        <p:spPr>
          <a:xfrm>
            <a:off x="4985813" y="2116518"/>
            <a:ext cx="720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所有ファクターによるなりすまし防止</a:t>
            </a:r>
          </a:p>
        </p:txBody>
      </p:sp>
      <p:sp>
        <p:nvSpPr>
          <p:cNvPr id="84" name="正方形/長方形 83"/>
          <p:cNvSpPr/>
          <p:nvPr/>
        </p:nvSpPr>
        <p:spPr>
          <a:xfrm>
            <a:off x="5767352" y="2802374"/>
            <a:ext cx="720000"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「人」から直接生体認証の応答を受け取るための制御をしてもよい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5" name="正方形/長方形 84"/>
          <p:cNvSpPr/>
          <p:nvPr/>
        </p:nvSpPr>
        <p:spPr>
          <a:xfrm>
            <a:off x="5767352" y="3566598"/>
            <a:ext cx="72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6" name="正方形/長方形 85"/>
          <p:cNvSpPr/>
          <p:nvPr/>
        </p:nvSpPr>
        <p:spPr>
          <a:xfrm>
            <a:off x="5761992" y="5110720"/>
            <a:ext cx="72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7" name="正方形/長方形 86"/>
          <p:cNvSpPr/>
          <p:nvPr/>
        </p:nvSpPr>
        <p:spPr>
          <a:xfrm>
            <a:off x="5764673" y="4338659"/>
            <a:ext cx="72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8" name="正方形/長方形 87"/>
          <p:cNvSpPr/>
          <p:nvPr/>
        </p:nvSpPr>
        <p:spPr>
          <a:xfrm>
            <a:off x="5767864" y="2115333"/>
            <a:ext cx="720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スプーフィング</a:t>
            </a:r>
            <a:r>
              <a:rPr kumimoji="1" lang="en-US" altLang="ja-JP" sz="800" b="1" i="0" u="none" strike="noStrike" kern="1200" cap="none" spc="0" normalizeH="0" baseline="30000" noProof="0" dirty="0">
                <a:ln>
                  <a:noFill/>
                </a:ln>
                <a:solidFill>
                  <a:srgbClr val="FFFFFF"/>
                </a:solidFill>
                <a:effectLst/>
                <a:uLnTx/>
                <a:uFillTx/>
                <a:latin typeface="Meiryo UI"/>
                <a:ea typeface="Meiryo UI"/>
                <a:cs typeface="+mn-cs"/>
              </a:rPr>
              <a:t>2</a:t>
            </a: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の防止</a:t>
            </a:r>
          </a:p>
        </p:txBody>
      </p:sp>
      <p:sp>
        <p:nvSpPr>
          <p:cNvPr id="94" name="正方形/長方形 93"/>
          <p:cNvSpPr/>
          <p:nvPr/>
        </p:nvSpPr>
        <p:spPr>
          <a:xfrm>
            <a:off x="6541725" y="2792651"/>
            <a:ext cx="7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5" name="正方形/長方形 94"/>
          <p:cNvSpPr/>
          <p:nvPr/>
        </p:nvSpPr>
        <p:spPr>
          <a:xfrm>
            <a:off x="6541725" y="3556875"/>
            <a:ext cx="7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6" name="正方形/長方形 95"/>
          <p:cNvSpPr/>
          <p:nvPr/>
        </p:nvSpPr>
        <p:spPr>
          <a:xfrm>
            <a:off x="6536365" y="5100997"/>
            <a:ext cx="720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生体認証ファクターサンプルを対面・リモートで取得し、活性チェックを実装する必要がある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7" name="正方形/長方形 96"/>
          <p:cNvSpPr/>
          <p:nvPr/>
        </p:nvSpPr>
        <p:spPr>
          <a:xfrm>
            <a:off x="6539046" y="4328936"/>
            <a:ext cx="720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8" name="正方形/長方形 97"/>
          <p:cNvSpPr/>
          <p:nvPr/>
        </p:nvSpPr>
        <p:spPr>
          <a:xfrm>
            <a:off x="6542237" y="2121240"/>
            <a:ext cx="720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生体認証</a:t>
            </a:r>
          </a:p>
        </p:txBody>
      </p:sp>
      <p:sp>
        <p:nvSpPr>
          <p:cNvPr id="99" name="正方形/長方形 98"/>
          <p:cNvSpPr/>
          <p:nvPr/>
        </p:nvSpPr>
        <p:spPr>
          <a:xfrm>
            <a:off x="7329695" y="2800310"/>
            <a:ext cx="869710" cy="720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「人」から直接生体認証の応答を受け取るための制御をしてもよい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0" name="正方形/長方形 99"/>
          <p:cNvSpPr/>
          <p:nvPr/>
        </p:nvSpPr>
        <p:spPr>
          <a:xfrm>
            <a:off x="7329695" y="3564534"/>
            <a:ext cx="86971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1" name="正方形/長方形 100"/>
          <p:cNvSpPr/>
          <p:nvPr/>
        </p:nvSpPr>
        <p:spPr>
          <a:xfrm>
            <a:off x="7324335" y="5108656"/>
            <a:ext cx="86971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2" name="正方形/長方形 101"/>
          <p:cNvSpPr/>
          <p:nvPr/>
        </p:nvSpPr>
        <p:spPr>
          <a:xfrm>
            <a:off x="7327016" y="4336595"/>
            <a:ext cx="86971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「人」から直接生体認証の応答を受け取るための制御をする必要がある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3" name="正方形/長方形 102"/>
          <p:cNvSpPr/>
          <p:nvPr/>
        </p:nvSpPr>
        <p:spPr>
          <a:xfrm>
            <a:off x="7330207" y="2121084"/>
            <a:ext cx="86971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スプーフィング</a:t>
            </a:r>
            <a:r>
              <a:rPr kumimoji="1" lang="en-US" altLang="ja-JP" sz="800" b="1" i="0" u="none" strike="noStrike" kern="1200" cap="none" spc="0" normalizeH="0" baseline="0" noProof="0" dirty="0">
                <a:ln>
                  <a:noFill/>
                </a:ln>
                <a:solidFill>
                  <a:srgbClr val="FFFFFF"/>
                </a:solidFill>
                <a:effectLst/>
                <a:uLnTx/>
                <a:uFillTx/>
                <a:latin typeface="Meiryo UI"/>
                <a:ea typeface="Meiryo UI"/>
                <a:cs typeface="+mn-cs"/>
              </a:rPr>
              <a:t>*1</a:t>
            </a: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の防止</a:t>
            </a:r>
          </a:p>
        </p:txBody>
      </p:sp>
      <p:sp>
        <p:nvSpPr>
          <p:cNvPr id="104" name="正方形/長方形 103"/>
          <p:cNvSpPr/>
          <p:nvPr/>
        </p:nvSpPr>
        <p:spPr>
          <a:xfrm>
            <a:off x="8245313" y="2800310"/>
            <a:ext cx="576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5" name="正方形/長方形 104"/>
          <p:cNvSpPr/>
          <p:nvPr/>
        </p:nvSpPr>
        <p:spPr>
          <a:xfrm>
            <a:off x="8245313" y="3564534"/>
            <a:ext cx="576000"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6" name="正方形/長方形 105"/>
          <p:cNvSpPr/>
          <p:nvPr/>
        </p:nvSpPr>
        <p:spPr>
          <a:xfrm>
            <a:off x="8239953" y="5108656"/>
            <a:ext cx="576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体系的比較を実施する必要がある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7" name="正方形/長方形 106"/>
          <p:cNvSpPr/>
          <p:nvPr/>
        </p:nvSpPr>
        <p:spPr>
          <a:xfrm>
            <a:off x="8242634" y="4336595"/>
            <a:ext cx="576000"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訓練されたオペレータによる手動比較、体系的比較のいずれか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8" name="正方形/長方形 107"/>
          <p:cNvSpPr/>
          <p:nvPr/>
        </p:nvSpPr>
        <p:spPr>
          <a:xfrm>
            <a:off x="8245825" y="2121084"/>
            <a:ext cx="576000"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生体認証での誤検知対策</a:t>
            </a:r>
          </a:p>
        </p:txBody>
      </p:sp>
      <p:sp>
        <p:nvSpPr>
          <p:cNvPr id="109" name="正方形/長方形 108"/>
          <p:cNvSpPr/>
          <p:nvPr/>
        </p:nvSpPr>
        <p:spPr>
          <a:xfrm>
            <a:off x="8873387" y="2801186"/>
            <a:ext cx="700825"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0" name="正方形/長方形 109"/>
          <p:cNvSpPr/>
          <p:nvPr/>
        </p:nvSpPr>
        <p:spPr>
          <a:xfrm>
            <a:off x="8873387" y="3565410"/>
            <a:ext cx="700825" cy="720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適用されない</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1" name="正方形/長方形 110"/>
          <p:cNvSpPr/>
          <p:nvPr/>
        </p:nvSpPr>
        <p:spPr>
          <a:xfrm>
            <a:off x="8876992" y="5109532"/>
            <a:ext cx="700825"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別のファクターと組み合わせる必要がある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2" name="正方形/長方形 111"/>
          <p:cNvSpPr/>
          <p:nvPr/>
        </p:nvSpPr>
        <p:spPr>
          <a:xfrm>
            <a:off x="8870708" y="4337471"/>
            <a:ext cx="700825" cy="720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手動比較をする際は、別のファクターと組み合わせる必要がある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3" name="正方形/長方形 112"/>
          <p:cNvSpPr/>
          <p:nvPr/>
        </p:nvSpPr>
        <p:spPr>
          <a:xfrm>
            <a:off x="8873899" y="2112995"/>
            <a:ext cx="700825" cy="6092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a:ea typeface="Meiryo UI"/>
                <a:cs typeface="+mn-cs"/>
              </a:rPr>
              <a:t>生体認証での誤検知対策</a:t>
            </a:r>
          </a:p>
        </p:txBody>
      </p:sp>
      <p:sp>
        <p:nvSpPr>
          <p:cNvPr id="114" name="正方形/長方形 113"/>
          <p:cNvSpPr/>
          <p:nvPr/>
        </p:nvSpPr>
        <p:spPr>
          <a:xfrm>
            <a:off x="330894" y="6182346"/>
            <a:ext cx="9247387" cy="23457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https://www.digital.govt.nz/standards-and-guidance/identification-management/identification-management-standards/authentication-assurance-standard/</a:t>
            </a:r>
          </a:p>
        </p:txBody>
      </p:sp>
      <p:sp>
        <p:nvSpPr>
          <p:cNvPr id="115" name="正方形/長方形 114"/>
          <p:cNvSpPr/>
          <p:nvPr/>
        </p:nvSpPr>
        <p:spPr>
          <a:xfrm>
            <a:off x="5517554" y="6481631"/>
            <a:ext cx="4062217" cy="124992"/>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：大項目　　　　　　　：適用される内容　　　　　　　：任意の内容　　　　　　　：適用されない内容　　　</a:t>
            </a:r>
          </a:p>
        </p:txBody>
      </p:sp>
      <p:sp>
        <p:nvSpPr>
          <p:cNvPr id="116" name="正方形/長方形 115"/>
          <p:cNvSpPr/>
          <p:nvPr/>
        </p:nvSpPr>
        <p:spPr>
          <a:xfrm>
            <a:off x="5767352" y="6509731"/>
            <a:ext cx="188259" cy="7563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7" name="正方形/長方形 116"/>
          <p:cNvSpPr/>
          <p:nvPr/>
        </p:nvSpPr>
        <p:spPr>
          <a:xfrm>
            <a:off x="6542237" y="6510051"/>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8" name="正方形/長方形 117"/>
          <p:cNvSpPr/>
          <p:nvPr/>
        </p:nvSpPr>
        <p:spPr>
          <a:xfrm>
            <a:off x="7616578" y="6505654"/>
            <a:ext cx="188259" cy="75633"/>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9" name="正方形/長方形 118"/>
          <p:cNvSpPr/>
          <p:nvPr/>
        </p:nvSpPr>
        <p:spPr>
          <a:xfrm>
            <a:off x="8532349" y="6509731"/>
            <a:ext cx="188259" cy="75633"/>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4297" y="5872244"/>
            <a:ext cx="9237236" cy="32607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スプーフィング：なりすましの試み（例：録音、マスク、化粧または補綴物など）</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644329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3.2.3 </a:t>
            </a:r>
            <a:r>
              <a:rPr lang="ja-JP" altLang="en-US" sz="1000" dirty="0">
                <a:solidFill>
                  <a:srgbClr val="002060"/>
                </a:solidFill>
              </a:rPr>
              <a:t>トラストフレームワークの策定状況</a:t>
            </a:r>
            <a:r>
              <a:rPr lang="en-US" altLang="ja-JP" sz="1800" b="1" spc="0" dirty="0">
                <a:solidFill>
                  <a:srgbClr val="002060"/>
                </a:solidFill>
              </a:rPr>
              <a:t/>
            </a:r>
            <a:br>
              <a:rPr lang="en-US" altLang="ja-JP" sz="1800" b="1" spc="0" dirty="0">
                <a:solidFill>
                  <a:srgbClr val="002060"/>
                </a:solidFill>
              </a:rPr>
            </a:br>
            <a:r>
              <a:rPr lang="en-US" altLang="ja-JP" sz="1800" dirty="0">
                <a:solidFill>
                  <a:srgbClr val="002060"/>
                </a:solidFill>
              </a:rPr>
              <a:t>Identification Management Standards – </a:t>
            </a:r>
            <a:r>
              <a:rPr lang="ja-JP" altLang="en-US" sz="1800" dirty="0">
                <a:solidFill>
                  <a:srgbClr val="002060"/>
                </a:solidFill>
              </a:rPr>
              <a:t>④ フェデレーション保証基準</a:t>
            </a:r>
            <a:endParaRPr lang="ja-JP" altLang="en-US" sz="1800" b="1" spc="0" dirty="0">
              <a:solidFill>
                <a:srgbClr val="002060"/>
              </a:solidFill>
            </a:endParaRPr>
          </a:p>
        </p:txBody>
      </p:sp>
      <p:sp>
        <p:nvSpPr>
          <p:cNvPr id="7" name="正方形/長方形 6"/>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9" name="正方形/長方形 8"/>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10" name="テキスト ボックス 9"/>
          <p:cNvSpPr txBox="1"/>
          <p:nvPr/>
        </p:nvSpPr>
        <p:spPr>
          <a:xfrm>
            <a:off x="336750" y="698181"/>
            <a:ext cx="9243021" cy="937579"/>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lumMod val="95000"/>
                    <a:lumOff val="5000"/>
                  </a:srgbClr>
                </a:solidFill>
                <a:effectLst/>
                <a:uLnTx/>
                <a:uFillTx/>
                <a:latin typeface="Arial"/>
                <a:ea typeface="Meiryo UI"/>
                <a:cs typeface="+mn-cs"/>
              </a:rPr>
              <a:t>フェデレーション保証基準</a:t>
            </a:r>
            <a:r>
              <a:rPr kumimoji="1" lang="ja-JP" altLang="en-US" sz="1600" b="1" i="0" u="none" strike="noStrike" kern="1200" cap="none" spc="0" normalizeH="0" baseline="0" noProof="0" dirty="0">
                <a:ln>
                  <a:noFill/>
                </a:ln>
                <a:solidFill>
                  <a:srgbClr val="002060"/>
                </a:solidFill>
                <a:effectLst/>
                <a:uLnTx/>
                <a:uFillTx/>
                <a:latin typeface="Arial"/>
                <a:ea typeface="Meiryo UI"/>
                <a:cs typeface="+mn-cs"/>
              </a:rPr>
              <a:t>とは、</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クレデンシャルを提供する当事者</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、または</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プレゼンテーション・ファシリテーションメカニズムを提供する当事者に対して追加の管理方法を提供</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する基準である。他の基準と異なり、</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mn-cs"/>
              </a:rPr>
              <a:t>LoA</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は存在しない</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3" name="正方形/長方形 52"/>
          <p:cNvSpPr/>
          <p:nvPr/>
        </p:nvSpPr>
        <p:spPr>
          <a:xfrm>
            <a:off x="330894" y="6438519"/>
            <a:ext cx="9247387" cy="29347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出所</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https://www.digital.govt.nz/standards-and-guidance/identification-management/identification-management-standards/federation-assurance-standard/</a:t>
            </a:r>
          </a:p>
        </p:txBody>
      </p:sp>
      <p:sp>
        <p:nvSpPr>
          <p:cNvPr id="54" name="正方形/長方形 53"/>
          <p:cNvSpPr/>
          <p:nvPr/>
        </p:nvSpPr>
        <p:spPr>
          <a:xfrm>
            <a:off x="336750" y="1920093"/>
            <a:ext cx="1114357" cy="1532604"/>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資格情報を確立するための要件</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5" name="正方形/長方形 54"/>
          <p:cNvSpPr/>
          <p:nvPr/>
        </p:nvSpPr>
        <p:spPr>
          <a:xfrm>
            <a:off x="330894" y="3514277"/>
            <a:ext cx="1108137" cy="1225086"/>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ファシリテーション・メカニズム</a:t>
            </a:r>
            <a:r>
              <a:rPr kumimoji="1" lang="en-US" altLang="ja-JP" sz="1200" b="1" i="0" u="none" strike="noStrike" kern="1200" cap="none" spc="0" normalizeH="0" baseline="30000" noProof="0" dirty="0">
                <a:ln>
                  <a:noFill/>
                </a:ln>
                <a:solidFill>
                  <a:srgbClr val="FFFFFF"/>
                </a:solidFill>
                <a:effectLst/>
                <a:uLnTx/>
                <a:uFillTx/>
                <a:latin typeface="Meiryo UI"/>
                <a:ea typeface="Meiryo UI"/>
                <a:cs typeface="+mn-cs"/>
              </a:rPr>
              <a:t>2</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を確立するための要件</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57" name="正方形/長方形 56"/>
          <p:cNvSpPr/>
          <p:nvPr/>
        </p:nvSpPr>
        <p:spPr>
          <a:xfrm>
            <a:off x="330886" y="4821751"/>
            <a:ext cx="1108137" cy="1217010"/>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ファシリテーションプロバイダによるクレデンシャル提示の要件</a:t>
            </a:r>
          </a:p>
        </p:txBody>
      </p:sp>
      <p:sp>
        <p:nvSpPr>
          <p:cNvPr id="79" name="正方形/長方形 78"/>
          <p:cNvSpPr/>
          <p:nvPr/>
        </p:nvSpPr>
        <p:spPr>
          <a:xfrm>
            <a:off x="336750" y="1356688"/>
            <a:ext cx="9256437"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rPr>
              <a:t>フェデレーション保証基準</a:t>
            </a:r>
            <a:r>
              <a:rPr kumimoji="1" lang="en-US" altLang="ja-JP"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rPr>
              <a:t>1</a:t>
            </a:r>
            <a:endParaRPr kumimoji="1" lang="ja-JP" altLang="en-US" sz="1600" b="1" i="0" u="sng" strike="noStrike" kern="1200" cap="none" spc="0" normalizeH="0" baseline="30000" noProof="0" dirty="0">
              <a:ln>
                <a:noFill/>
              </a:ln>
              <a:solidFill>
                <a:schemeClr val="accent2">
                  <a:lumMod val="75000"/>
                  <a:lumOff val="25000"/>
                </a:schemeClr>
              </a:solidFill>
              <a:effectLst/>
              <a:uLnTx/>
              <a:uFillTx/>
              <a:latin typeface="Arial"/>
              <a:ea typeface="Meiryo UI"/>
              <a:cs typeface="+mn-cs"/>
            </a:endParaRPr>
          </a:p>
        </p:txBody>
      </p:sp>
      <p:sp>
        <p:nvSpPr>
          <p:cNvPr id="87" name="正方形/長方形 86"/>
          <p:cNvSpPr/>
          <p:nvPr/>
        </p:nvSpPr>
        <p:spPr>
          <a:xfrm>
            <a:off x="1521447" y="1909363"/>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クレデンシャルのリスクの把握</a:t>
            </a:r>
            <a:endParaRPr kumimoji="1" lang="en-US" altLang="ja-JP"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88" name="正方形/長方形 87"/>
          <p:cNvSpPr/>
          <p:nvPr/>
        </p:nvSpPr>
        <p:spPr>
          <a:xfrm>
            <a:off x="1521446" y="2227637"/>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クレデンシャルの保証レベル</a:t>
            </a:r>
          </a:p>
        </p:txBody>
      </p:sp>
      <p:sp>
        <p:nvSpPr>
          <p:cNvPr id="89" name="正方形/長方形 88"/>
          <p:cNvSpPr/>
          <p:nvPr/>
        </p:nvSpPr>
        <p:spPr>
          <a:xfrm>
            <a:off x="1521445" y="2545179"/>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プライバシー保護</a:t>
            </a:r>
          </a:p>
        </p:txBody>
      </p:sp>
      <p:sp>
        <p:nvSpPr>
          <p:cNvPr id="90" name="正方形/長方形 89"/>
          <p:cNvSpPr/>
          <p:nvPr/>
        </p:nvSpPr>
        <p:spPr>
          <a:xfrm>
            <a:off x="1521447" y="2854734"/>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包括的</a:t>
            </a:r>
          </a:p>
        </p:txBody>
      </p:sp>
      <p:sp>
        <p:nvSpPr>
          <p:cNvPr id="91" name="正方形/長方形 90"/>
          <p:cNvSpPr/>
          <p:nvPr/>
        </p:nvSpPr>
        <p:spPr>
          <a:xfrm>
            <a:off x="1521447" y="3164697"/>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クレデンシャルの維持</a:t>
            </a:r>
          </a:p>
        </p:txBody>
      </p:sp>
      <p:sp>
        <p:nvSpPr>
          <p:cNvPr id="92" name="正方形/長方形 91"/>
          <p:cNvSpPr/>
          <p:nvPr/>
        </p:nvSpPr>
        <p:spPr>
          <a:xfrm>
            <a:off x="1515589" y="3514711"/>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ファシリテーションメカニズムのリスクの把握</a:t>
            </a:r>
          </a:p>
        </p:txBody>
      </p:sp>
      <p:sp>
        <p:nvSpPr>
          <p:cNvPr id="93" name="正方形/長方形 92"/>
          <p:cNvSpPr/>
          <p:nvPr/>
        </p:nvSpPr>
        <p:spPr>
          <a:xfrm>
            <a:off x="1515586" y="3832253"/>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バインディング保証基準の維持</a:t>
            </a:r>
          </a:p>
        </p:txBody>
      </p:sp>
      <p:sp>
        <p:nvSpPr>
          <p:cNvPr id="94" name="正方形/長方形 93"/>
          <p:cNvSpPr/>
          <p:nvPr/>
        </p:nvSpPr>
        <p:spPr>
          <a:xfrm>
            <a:off x="1515585" y="4141808"/>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プライバシー保護</a:t>
            </a:r>
          </a:p>
        </p:txBody>
      </p:sp>
      <p:sp>
        <p:nvSpPr>
          <p:cNvPr id="95" name="正方形/長方形 94"/>
          <p:cNvSpPr/>
          <p:nvPr/>
        </p:nvSpPr>
        <p:spPr>
          <a:xfrm>
            <a:off x="1515587" y="4451363"/>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ファシリテーションメカニズムの維持</a:t>
            </a:r>
          </a:p>
        </p:txBody>
      </p:sp>
      <p:sp>
        <p:nvSpPr>
          <p:cNvPr id="97" name="正方形/長方形 96"/>
          <p:cNvSpPr/>
          <p:nvPr/>
        </p:nvSpPr>
        <p:spPr>
          <a:xfrm>
            <a:off x="1515585" y="4821751"/>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一貫性と認識された方法</a:t>
            </a:r>
          </a:p>
        </p:txBody>
      </p:sp>
      <p:sp>
        <p:nvSpPr>
          <p:cNvPr id="98" name="正方形/長方形 97"/>
          <p:cNvSpPr/>
          <p:nvPr/>
        </p:nvSpPr>
        <p:spPr>
          <a:xfrm>
            <a:off x="1515584" y="5131479"/>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プライバシー保護</a:t>
            </a:r>
          </a:p>
        </p:txBody>
      </p:sp>
      <p:sp>
        <p:nvSpPr>
          <p:cNvPr id="99" name="正方形/長方形 98"/>
          <p:cNvSpPr/>
          <p:nvPr/>
        </p:nvSpPr>
        <p:spPr>
          <a:xfrm>
            <a:off x="1515583" y="5441206"/>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プレゼンテーション内容の保全</a:t>
            </a:r>
          </a:p>
        </p:txBody>
      </p:sp>
      <p:sp>
        <p:nvSpPr>
          <p:cNvPr id="100" name="正方形/長方形 99"/>
          <p:cNvSpPr/>
          <p:nvPr/>
        </p:nvSpPr>
        <p:spPr>
          <a:xfrm>
            <a:off x="1515585" y="5750761"/>
            <a:ext cx="2304000" cy="288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プレゼンテーションの調査を可能にする</a:t>
            </a:r>
          </a:p>
        </p:txBody>
      </p:sp>
      <p:sp>
        <p:nvSpPr>
          <p:cNvPr id="101" name="正方形/長方形 100"/>
          <p:cNvSpPr/>
          <p:nvPr/>
        </p:nvSpPr>
        <p:spPr>
          <a:xfrm>
            <a:off x="3895785" y="1907593"/>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が不正なアクセスや使用から適切に保護されていると保有者が信じるためには、クレデンシャルプロバイダーが複数のコンテキストで使用された場合にクレデンシャルがもたらすリスクを理解し、軽減する必要があ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2" name="正方形/長方形 101"/>
          <p:cNvSpPr/>
          <p:nvPr/>
        </p:nvSpPr>
        <p:spPr>
          <a:xfrm>
            <a:off x="3895784" y="2225136"/>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資格情報の確立に対する一貫したアプローチの必要性と、</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RP</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がデンシャルクレデンシャルプロバイダーが本物であることを知る必要がある</a:t>
            </a:r>
          </a:p>
        </p:txBody>
      </p:sp>
      <p:sp>
        <p:nvSpPr>
          <p:cNvPr id="103" name="正方形/長方形 102"/>
          <p:cNvSpPr/>
          <p:nvPr/>
        </p:nvSpPr>
        <p:spPr>
          <a:xfrm>
            <a:off x="3895783" y="2542678"/>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フェデレーションメカニズム</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*1</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による、保有者が予期・望まない可能性のあるデータの可用性に対してプライバシー保護をする必要がある</a:t>
            </a:r>
          </a:p>
        </p:txBody>
      </p:sp>
      <p:sp>
        <p:nvSpPr>
          <p:cNvPr id="104" name="正方形/長方形 103"/>
          <p:cNvSpPr/>
          <p:nvPr/>
        </p:nvSpPr>
        <p:spPr>
          <a:xfrm>
            <a:off x="3895785" y="2852233"/>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クレデンシャルプロバイダーはワイタンギ条約</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に基づく責任やデジタルインクルージョンなどの義務を負い、エンティティが対等な立場で参加できるようにしなくてはならない</a:t>
            </a:r>
          </a:p>
        </p:txBody>
      </p:sp>
      <p:sp>
        <p:nvSpPr>
          <p:cNvPr id="105" name="正方形/長方形 104"/>
          <p:cNvSpPr/>
          <p:nvPr/>
        </p:nvSpPr>
        <p:spPr>
          <a:xfrm>
            <a:off x="3895785" y="3170011"/>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関連性と完全性の維持のための活動としてクレデンシャルの更新・中断・取り消しの手段を提供する必要がある</a:t>
            </a:r>
          </a:p>
        </p:txBody>
      </p:sp>
      <p:sp>
        <p:nvSpPr>
          <p:cNvPr id="106" name="正方形/長方形 105"/>
          <p:cNvSpPr/>
          <p:nvPr/>
        </p:nvSpPr>
        <p:spPr>
          <a:xfrm>
            <a:off x="3889927" y="3504395"/>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ファシリテーションメカニズムのリスクとしてリンクできるクレデンシャルの数が増えるにつれて、情報の蓄積に注意を柄う必要があることなどを把握する必要がある</a:t>
            </a:r>
          </a:p>
        </p:txBody>
      </p:sp>
      <p:sp>
        <p:nvSpPr>
          <p:cNvPr id="107" name="正方形/長方形 106"/>
          <p:cNvSpPr/>
          <p:nvPr/>
        </p:nvSpPr>
        <p:spPr>
          <a:xfrm>
            <a:off x="3889924" y="3821937"/>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接続時に個々のクレデンシャルのバインディング保証レベルが低下していないことが「確実」である必要がある</a:t>
            </a:r>
          </a:p>
        </p:txBody>
      </p:sp>
      <p:sp>
        <p:nvSpPr>
          <p:cNvPr id="108" name="正方形/長方形 107"/>
          <p:cNvSpPr/>
          <p:nvPr/>
        </p:nvSpPr>
        <p:spPr>
          <a:xfrm>
            <a:off x="3889923" y="4131492"/>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フェデレーションメカニズムによる、</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保有者が予期・望まない可能性のあるデータの可用性に対してプライバシー保護をする必要</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がある</a:t>
            </a:r>
          </a:p>
        </p:txBody>
      </p:sp>
      <p:sp>
        <p:nvSpPr>
          <p:cNvPr id="109" name="正方形/長方形 108"/>
          <p:cNvSpPr/>
          <p:nvPr/>
        </p:nvSpPr>
        <p:spPr>
          <a:xfrm>
            <a:off x="3889925" y="4441047"/>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関連性と完全性の維持のための活動としてクレデンシャルの追加・削除・キャンセル・喪失</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侵害の報告等の手段を提供する必要がある</a:t>
            </a:r>
          </a:p>
        </p:txBody>
      </p:sp>
      <p:sp>
        <p:nvSpPr>
          <p:cNvPr id="110" name="正方形/長方形 109"/>
          <p:cNvSpPr/>
          <p:nvPr/>
        </p:nvSpPr>
        <p:spPr>
          <a:xfrm>
            <a:off x="3889923" y="4811435"/>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RP</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がクレデンシャルの整合性を信頼するために、クレデンシャルが一貫性のある認識された方法で確立および提示されていることを知っている必要がある</a:t>
            </a:r>
          </a:p>
        </p:txBody>
      </p:sp>
      <p:sp>
        <p:nvSpPr>
          <p:cNvPr id="111" name="正方形/長方形 110"/>
          <p:cNvSpPr/>
          <p:nvPr/>
        </p:nvSpPr>
        <p:spPr>
          <a:xfrm>
            <a:off x="3889922" y="5121163"/>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データの最小化</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や許可の提供などのプライバシー原則</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*3</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の積極的な適用を行う必要がある</a:t>
            </a:r>
            <a:endParaRPr kumimoji="1" lang="en-US" altLang="ja-JP"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2" name="正方形/長方形 111"/>
          <p:cNvSpPr/>
          <p:nvPr/>
        </p:nvSpPr>
        <p:spPr>
          <a:xfrm>
            <a:off x="3889921" y="5430890"/>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クレデンシャル保持者がクレデンシャル対象情報を</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RP</a:t>
            </a:r>
            <a:r>
              <a:rPr kumimoji="1" lang="ja-JP" altLang="en-US" sz="1000" b="0" i="0" u="none" strike="noStrike" kern="1200" cap="none" spc="0" normalizeH="0" baseline="0" noProof="0" dirty="0" err="1">
                <a:ln>
                  <a:noFill/>
                </a:ln>
                <a:solidFill>
                  <a:srgbClr val="000000"/>
                </a:solidFill>
                <a:effectLst/>
                <a:uLnTx/>
                <a:uFillTx/>
                <a:latin typeface="Arial"/>
                <a:ea typeface="Meiryo UI"/>
                <a:cs typeface="+mn-cs"/>
              </a:rPr>
              <a:t>へ提</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供することを許可する場合、両者は同じ情報を</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RP</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が受信することを信頼できるようにする必要がある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3" name="正方形/長方形 112"/>
          <p:cNvSpPr/>
          <p:nvPr/>
        </p:nvSpPr>
        <p:spPr>
          <a:xfrm>
            <a:off x="3889923" y="5740445"/>
            <a:ext cx="5678430" cy="28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クレデンシャルの提示プロセスにおけるさまざまな関係者の</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匿名性、仮名性、および盲検化を可能</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にする</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4" name="正方形/長方形 113"/>
          <p:cNvSpPr/>
          <p:nvPr/>
        </p:nvSpPr>
        <p:spPr>
          <a:xfrm>
            <a:off x="336750" y="1639785"/>
            <a:ext cx="1114357"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要件</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15" name="正方形/長方形 114"/>
          <p:cNvSpPr/>
          <p:nvPr/>
        </p:nvSpPr>
        <p:spPr>
          <a:xfrm>
            <a:off x="1521447" y="1630103"/>
            <a:ext cx="2298136"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項目</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16" name="正方形/長方形 115"/>
          <p:cNvSpPr/>
          <p:nvPr/>
        </p:nvSpPr>
        <p:spPr>
          <a:xfrm>
            <a:off x="3889921" y="1624032"/>
            <a:ext cx="569511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概要</a:t>
            </a:r>
            <a:endParaRPr kumimoji="1" lang="en-US" altLang="ja-JP" sz="12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17" name="正方形/長方形 116"/>
          <p:cNvSpPr/>
          <p:nvPr/>
        </p:nvSpPr>
        <p:spPr>
          <a:xfrm>
            <a:off x="8842399" y="6085609"/>
            <a:ext cx="727485" cy="533540"/>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：大項目</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：小項目</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：概要　　</a:t>
            </a:r>
          </a:p>
        </p:txBody>
      </p:sp>
      <p:sp>
        <p:nvSpPr>
          <p:cNvPr id="118" name="正方形/長方形 117"/>
          <p:cNvSpPr/>
          <p:nvPr/>
        </p:nvSpPr>
        <p:spPr>
          <a:xfrm>
            <a:off x="8924847" y="6283507"/>
            <a:ext cx="188259" cy="75633"/>
          </a:xfrm>
          <a:prstGeom prst="rect">
            <a:avLst/>
          </a:prstGeom>
          <a:solidFill>
            <a:schemeClr val="tx1">
              <a:lumMod val="95000"/>
              <a:lumOff val="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9" name="正方形/長方形 118"/>
          <p:cNvSpPr/>
          <p:nvPr/>
        </p:nvSpPr>
        <p:spPr>
          <a:xfrm>
            <a:off x="8925547" y="6375105"/>
            <a:ext cx="188259" cy="75633"/>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0" name="正方形/長方形 119"/>
          <p:cNvSpPr/>
          <p:nvPr/>
        </p:nvSpPr>
        <p:spPr>
          <a:xfrm>
            <a:off x="8925547" y="6475384"/>
            <a:ext cx="188259"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36750" y="6085609"/>
            <a:ext cx="9231601" cy="38070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ファシリテーションメカニズム：証明書利用者からの要求に応じて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つ以上の資格情報 </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完全または部分的</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の提示を容易にできるメカニズム。</a:t>
            </a:r>
            <a:r>
              <a:rPr kumimoji="1" lang="en-US" altLang="ja-JP" sz="800" b="0" i="0" u="none" strike="noStrike" kern="1200" cap="none" spc="0" normalizeH="0" baseline="0" noProof="0" dirty="0" err="1">
                <a:ln>
                  <a:noFill/>
                </a:ln>
                <a:solidFill>
                  <a:srgbClr val="000000"/>
                </a:solidFill>
                <a:effectLst/>
                <a:uLnTx/>
                <a:uFillTx/>
                <a:latin typeface="Arial"/>
                <a:ea typeface="Meiryo UI"/>
                <a:cs typeface="+mn-cs"/>
              </a:rPr>
              <a:t>Realme</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やデジタルウォレットも含まれる</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ワイタンギ条約：</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1840</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年、英国とマオリ族間で締結された条約。</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https://www.newzealand.com/jp/feature/treaty-of-waitangi/</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*3</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プライバシー原則：</a:t>
            </a:r>
            <a:r>
              <a:rPr kumimoji="1" lang="en-US" altLang="ja-JP" sz="800" b="0" i="0" u="none" strike="noStrike" kern="1200" cap="none" spc="0" normalizeH="0" baseline="0" noProof="0" dirty="0">
                <a:ln>
                  <a:noFill/>
                </a:ln>
                <a:solidFill>
                  <a:srgbClr val="000000"/>
                </a:solidFill>
                <a:effectLst/>
                <a:uLnTx/>
                <a:uFillTx/>
                <a:latin typeface="Arial"/>
                <a:ea typeface="Meiryo UI"/>
                <a:cs typeface="+mn-cs"/>
              </a:rPr>
              <a:t>Privacy Act 2020 and the Privacy Principles </a:t>
            </a:r>
            <a:r>
              <a:rPr kumimoji="1" lang="ja-JP" altLang="en-US" sz="8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組織や企業がお客様の情報を収集、保存、使用、共有する方法を規定している法律</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42003028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331192" y="973288"/>
            <a:ext cx="1369895" cy="1758624"/>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本人確認</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 </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Proofing</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の厳密さ、強度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正方形/長方形 12"/>
          <p:cNvSpPr/>
          <p:nvPr/>
        </p:nvSpPr>
        <p:spPr>
          <a:xfrm>
            <a:off x="1730682" y="722177"/>
            <a:ext cx="3369601"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a:ea typeface="Meiryo UI"/>
                <a:cs typeface="+mn-cs"/>
              </a:rPr>
              <a:t>NIST SP 800-63-3</a:t>
            </a:r>
          </a:p>
        </p:txBody>
      </p:sp>
      <p:sp>
        <p:nvSpPr>
          <p:cNvPr id="14" name="正方形/長方形 13"/>
          <p:cNvSpPr/>
          <p:nvPr/>
        </p:nvSpPr>
        <p:spPr>
          <a:xfrm>
            <a:off x="5203953" y="717132"/>
            <a:ext cx="4369235" cy="216000"/>
          </a:xfrm>
          <a:prstGeom prst="rect">
            <a:avLst/>
          </a:prstGeom>
          <a:solidFill>
            <a:schemeClr val="accent2">
              <a:lumMod val="90000"/>
              <a:lumOff val="1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Identification Management Standards</a:t>
            </a:r>
            <a:r>
              <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1</a:t>
            </a:r>
          </a:p>
        </p:txBody>
      </p:sp>
      <p:sp>
        <p:nvSpPr>
          <p:cNvPr id="17" name="正方形/長方形 16"/>
          <p:cNvSpPr/>
          <p:nvPr/>
        </p:nvSpPr>
        <p:spPr>
          <a:xfrm>
            <a:off x="329325" y="2818990"/>
            <a:ext cx="1369896" cy="1738822"/>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認証プロセス</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336893" y="4631970"/>
            <a:ext cx="1369596" cy="1365687"/>
          </a:xfrm>
          <a:prstGeom prst="rect">
            <a:avLst/>
          </a:prstGeom>
          <a:solidFill>
            <a:schemeClr val="accent2">
              <a:lumMod val="90000"/>
              <a:lumOff val="10000"/>
            </a:schemeClr>
          </a:solidFill>
          <a:ln w="1905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フェレデーション</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情報の連携）</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をする際のデータのやり取りの強度</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a:xfrm>
            <a:off x="1730685" y="980560"/>
            <a:ext cx="3376242" cy="288000"/>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p:cNvSpPr/>
          <p:nvPr/>
        </p:nvSpPr>
        <p:spPr>
          <a:xfrm>
            <a:off x="1735786" y="4631971"/>
            <a:ext cx="3364497" cy="276999"/>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Federation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FAL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a:xfrm>
            <a:off x="1735785" y="1295709"/>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正方形/長方形 29"/>
          <p:cNvSpPr/>
          <p:nvPr/>
        </p:nvSpPr>
        <p:spPr>
          <a:xfrm>
            <a:off x="1735785" y="1779811"/>
            <a:ext cx="458775"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正方形/長方形 30"/>
          <p:cNvSpPr/>
          <p:nvPr/>
        </p:nvSpPr>
        <p:spPr>
          <a:xfrm>
            <a:off x="1735785" y="2263912"/>
            <a:ext cx="458776" cy="46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正方形/長方形 31"/>
          <p:cNvSpPr/>
          <p:nvPr/>
        </p:nvSpPr>
        <p:spPr>
          <a:xfrm>
            <a:off x="2216695" y="1295709"/>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本人確認不要、</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自己申告での登録でよい</a:t>
            </a:r>
          </a:p>
        </p:txBody>
      </p:sp>
      <p:sp>
        <p:nvSpPr>
          <p:cNvPr id="33" name="正方形/長方形 32"/>
          <p:cNvSpPr/>
          <p:nvPr/>
        </p:nvSpPr>
        <p:spPr>
          <a:xfrm>
            <a:off x="2216696" y="1779811"/>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サービス内容ごとに識別に用いられる属性を</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リモートまたは対面で確認する必要あり</a:t>
            </a:r>
          </a:p>
        </p:txBody>
      </p:sp>
      <p:sp>
        <p:nvSpPr>
          <p:cNvPr id="34" name="正方形/長方形 33"/>
          <p:cNvSpPr/>
          <p:nvPr/>
        </p:nvSpPr>
        <p:spPr>
          <a:xfrm>
            <a:off x="2216695" y="2263912"/>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識別に用いられる属性を対面で確認するかつ検証担当者は有資格者である必要がある</a:t>
            </a:r>
          </a:p>
        </p:txBody>
      </p:sp>
      <p:sp>
        <p:nvSpPr>
          <p:cNvPr id="35" name="正方形/長方形 34"/>
          <p:cNvSpPr/>
          <p:nvPr/>
        </p:nvSpPr>
        <p:spPr>
          <a:xfrm>
            <a:off x="1733920" y="3124738"/>
            <a:ext cx="458775"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6" name="正方形/長方形 35"/>
          <p:cNvSpPr/>
          <p:nvPr/>
        </p:nvSpPr>
        <p:spPr>
          <a:xfrm>
            <a:off x="1733920" y="3607275"/>
            <a:ext cx="458775"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7" name="正方形/長方形 36"/>
          <p:cNvSpPr/>
          <p:nvPr/>
        </p:nvSpPr>
        <p:spPr>
          <a:xfrm>
            <a:off x="1733920" y="4089812"/>
            <a:ext cx="458776"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正方形/長方形 37"/>
          <p:cNvSpPr/>
          <p:nvPr/>
        </p:nvSpPr>
        <p:spPr>
          <a:xfrm>
            <a:off x="2212963" y="3112626"/>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単要素認証</a:t>
            </a:r>
          </a:p>
        </p:txBody>
      </p:sp>
      <p:sp>
        <p:nvSpPr>
          <p:cNvPr id="39" name="正方形/長方形 38"/>
          <p:cNvSpPr/>
          <p:nvPr/>
        </p:nvSpPr>
        <p:spPr>
          <a:xfrm>
            <a:off x="2212964" y="3595345"/>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要素目の認証手段はソフトウェアベースのもので可）</a:t>
            </a:r>
          </a:p>
        </p:txBody>
      </p:sp>
      <p:sp>
        <p:nvSpPr>
          <p:cNvPr id="40" name="正方形/長方形 39"/>
          <p:cNvSpPr/>
          <p:nvPr/>
        </p:nvSpPr>
        <p:spPr>
          <a:xfrm>
            <a:off x="2212963" y="4078064"/>
            <a:ext cx="288732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要素認証が必要、かつ</a:t>
            </a: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要素目の認証手段はハードウェアを用いたもの（ハードウェアトークン等）が必要</a:t>
            </a:r>
          </a:p>
        </p:txBody>
      </p:sp>
      <p:sp>
        <p:nvSpPr>
          <p:cNvPr id="41" name="正方形/長方形 40"/>
          <p:cNvSpPr/>
          <p:nvPr/>
        </p:nvSpPr>
        <p:spPr>
          <a:xfrm>
            <a:off x="1735786" y="4961225"/>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正方形/長方形 41"/>
          <p:cNvSpPr/>
          <p:nvPr/>
        </p:nvSpPr>
        <p:spPr>
          <a:xfrm>
            <a:off x="1733289" y="5323591"/>
            <a:ext cx="461271" cy="324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3" name="正方形/長方形 42"/>
          <p:cNvSpPr/>
          <p:nvPr/>
        </p:nvSpPr>
        <p:spPr>
          <a:xfrm>
            <a:off x="1735786" y="5674907"/>
            <a:ext cx="461272" cy="32275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FAL3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4" name="正方形/長方形 43"/>
          <p:cNvSpPr/>
          <p:nvPr/>
        </p:nvSpPr>
        <p:spPr>
          <a:xfrm>
            <a:off x="2222102" y="4961225"/>
            <a:ext cx="2878181"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認証結果データへの署名</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5" name="正方形/長方形 44"/>
          <p:cNvSpPr/>
          <p:nvPr/>
        </p:nvSpPr>
        <p:spPr>
          <a:xfrm>
            <a:off x="2219606" y="5323591"/>
            <a:ext cx="2880677"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署名に加え、データの送付対象のみが復号可能な暗号化の実施</a:t>
            </a:r>
          </a:p>
        </p:txBody>
      </p:sp>
      <p:sp>
        <p:nvSpPr>
          <p:cNvPr id="46" name="正方形/長方形 45"/>
          <p:cNvSpPr/>
          <p:nvPr/>
        </p:nvSpPr>
        <p:spPr>
          <a:xfrm>
            <a:off x="2222102" y="5674907"/>
            <a:ext cx="2878181" cy="32275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Arial"/>
                <a:ea typeface="Meiryo UI"/>
                <a:cs typeface="+mn-cs"/>
              </a:rPr>
              <a:t>ユーザーごとの鍵と認証結果のデータを紐づけて送付し、送付先はユーザーの認証結果に紐づく</a:t>
            </a:r>
            <a:endParaRPr kumimoji="1" lang="en-US" altLang="ja-JP" sz="10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6" name="正方形/長方形 75"/>
          <p:cNvSpPr/>
          <p:nvPr/>
        </p:nvSpPr>
        <p:spPr>
          <a:xfrm>
            <a:off x="5204025" y="2797836"/>
            <a:ext cx="4371210" cy="276999"/>
          </a:xfrm>
          <a:prstGeom prst="rect">
            <a:avLst/>
          </a:prstGeom>
          <a:solidFill>
            <a:schemeClr val="accent2">
              <a:lumMod val="75000"/>
              <a:lumOff val="25000"/>
            </a:schemeClr>
          </a:solidFill>
        </p:spPr>
        <p:txBody>
          <a:bodyPr wrap="square">
            <a:sp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Authentication Assurance</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r>
              <a:rPr kumimoji="1" lang="en-US" altLang="ja-JP" sz="1200" b="1" i="0" u="none" strike="noStrike" kern="1200" cap="none" spc="0" normalizeH="0" baseline="0" noProof="0" dirty="0">
                <a:ln>
                  <a:noFill/>
                </a:ln>
                <a:solidFill>
                  <a:srgbClr val="FFFFFF"/>
                </a:solidFill>
                <a:effectLst/>
                <a:uLnTx/>
                <a:uFillTx/>
                <a:latin typeface="Meiryo UI"/>
                <a:ea typeface="Meiryo UI"/>
                <a:cs typeface="+mn-cs"/>
              </a:rPr>
              <a:t>AA</a:t>
            </a:r>
            <a:r>
              <a:rPr kumimoji="1" lang="ja-JP" altLang="en-US" sz="1200" b="1" i="0" u="none" strike="noStrike" kern="1200" cap="none" spc="0" normalizeH="0" baseline="0" noProof="0" dirty="0">
                <a:ln>
                  <a:noFill/>
                </a:ln>
                <a:solidFill>
                  <a:srgbClr val="FFFFFF"/>
                </a:solidFill>
                <a:effectLst/>
                <a:uLnTx/>
                <a:uFillTx/>
                <a:latin typeface="Meiryo UI"/>
                <a:ea typeface="Meiryo UI"/>
                <a:cs typeface="+mn-cs"/>
              </a:rPr>
              <a:t>）</a:t>
            </a:r>
          </a:p>
        </p:txBody>
      </p:sp>
      <p:sp>
        <p:nvSpPr>
          <p:cNvPr id="5" name="正方形/長方形 4"/>
          <p:cNvSpPr/>
          <p:nvPr/>
        </p:nvSpPr>
        <p:spPr>
          <a:xfrm>
            <a:off x="1733919" y="2809484"/>
            <a:ext cx="3370096" cy="288000"/>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Authenticator Assurance Level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AAL</a:t>
            </a:r>
            <a:r>
              <a:rPr kumimoji="1" lang="ja-JP" altLang="en-US"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5" name="正方形/長方形 94"/>
          <p:cNvSpPr/>
          <p:nvPr/>
        </p:nvSpPr>
        <p:spPr>
          <a:xfrm>
            <a:off x="5204619" y="3118594"/>
            <a:ext cx="457200" cy="180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6" name="正方形/長方形 95"/>
          <p:cNvSpPr/>
          <p:nvPr/>
        </p:nvSpPr>
        <p:spPr>
          <a:xfrm>
            <a:off x="5204619" y="3345516"/>
            <a:ext cx="457200" cy="288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5204619" y="4118475"/>
            <a:ext cx="457200" cy="432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AA4</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8" name="正方形/長方形 97"/>
          <p:cNvSpPr/>
          <p:nvPr/>
        </p:nvSpPr>
        <p:spPr>
          <a:xfrm>
            <a:off x="5688397" y="3118595"/>
            <a:ext cx="3885089" cy="180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単要素認証</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9" name="正方形/長方形 98"/>
          <p:cNvSpPr/>
          <p:nvPr/>
        </p:nvSpPr>
        <p:spPr>
          <a:xfrm>
            <a:off x="5688398" y="3355483"/>
            <a:ext cx="3885089" cy="28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要素認証</a:t>
            </a:r>
          </a:p>
        </p:txBody>
      </p:sp>
      <p:sp>
        <p:nvSpPr>
          <p:cNvPr id="100" name="正方形/長方形 99"/>
          <p:cNvSpPr/>
          <p:nvPr/>
        </p:nvSpPr>
        <p:spPr>
          <a:xfrm>
            <a:off x="5688398" y="4118475"/>
            <a:ext cx="3887134" cy="432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要素認証が必要</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うち</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err="1">
                <a:ln>
                  <a:noFill/>
                </a:ln>
                <a:solidFill>
                  <a:srgbClr val="000000"/>
                </a:solidFill>
                <a:effectLst/>
                <a:uLnTx/>
                <a:uFillTx/>
                <a:latin typeface="Meiryo UI"/>
                <a:ea typeface="Meiryo UI"/>
                <a:cs typeface="+mn-cs"/>
              </a:rPr>
              <a:t>つは</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活性チェックにより実装された生体認証である必要がある</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1" name="正方形/長方形 100"/>
          <p:cNvSpPr/>
          <p:nvPr/>
        </p:nvSpPr>
        <p:spPr>
          <a:xfrm>
            <a:off x="5204322" y="3660415"/>
            <a:ext cx="457200" cy="432000"/>
          </a:xfrm>
          <a:prstGeom prst="rect">
            <a:avLst/>
          </a:prstGeom>
          <a:solidFill>
            <a:schemeClr val="accent2">
              <a:lumMod val="10000"/>
              <a:lumOff val="90000"/>
            </a:schemeClr>
          </a:solidFill>
          <a:ln w="3175">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AA3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2" name="正方形/長方形 101"/>
          <p:cNvSpPr/>
          <p:nvPr/>
        </p:nvSpPr>
        <p:spPr>
          <a:xfrm>
            <a:off x="5689420" y="3661080"/>
            <a:ext cx="3885089" cy="432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生体認証もしくは</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要素認証</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3" name="正方形/長方形 52"/>
          <p:cNvSpPr/>
          <p:nvPr/>
        </p:nvSpPr>
        <p:spPr>
          <a:xfrm>
            <a:off x="5206963" y="983024"/>
            <a:ext cx="4368569" cy="1748887"/>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該当なし</a:t>
            </a:r>
          </a:p>
        </p:txBody>
      </p:sp>
      <p:sp>
        <p:nvSpPr>
          <p:cNvPr id="5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3.2.3 </a:t>
            </a:r>
            <a:r>
              <a:rPr lang="ja-JP" altLang="en-US" sz="1000" dirty="0">
                <a:solidFill>
                  <a:srgbClr val="002060"/>
                </a:solidFill>
              </a:rPr>
              <a:t>トラストフレームワークの策定状況</a:t>
            </a:r>
            <a:r>
              <a:rPr lang="en-US" altLang="ja-JP" sz="1800" b="1" spc="0" dirty="0">
                <a:solidFill>
                  <a:srgbClr val="002060"/>
                </a:solidFill>
              </a:rPr>
              <a:t/>
            </a:r>
            <a:br>
              <a:rPr lang="en-US" altLang="ja-JP" sz="1800" b="1" spc="0" dirty="0">
                <a:solidFill>
                  <a:srgbClr val="002060"/>
                </a:solidFill>
              </a:rPr>
            </a:br>
            <a:r>
              <a:rPr lang="ja-JP" altLang="en-US" sz="1800" b="1" spc="0" dirty="0">
                <a:solidFill>
                  <a:srgbClr val="002060"/>
                </a:solidFill>
              </a:rPr>
              <a:t>（補足）</a:t>
            </a:r>
            <a:r>
              <a:rPr lang="en-US" altLang="ja-JP" sz="1800" dirty="0">
                <a:solidFill>
                  <a:schemeClr val="accent2">
                    <a:lumMod val="90000"/>
                    <a:lumOff val="10000"/>
                  </a:schemeClr>
                </a:solidFill>
              </a:rPr>
              <a:t>SP</a:t>
            </a:r>
            <a:r>
              <a:rPr lang="ja-JP" altLang="en-US" sz="1800" dirty="0">
                <a:solidFill>
                  <a:schemeClr val="accent2">
                    <a:lumMod val="90000"/>
                    <a:lumOff val="10000"/>
                  </a:schemeClr>
                </a:solidFill>
              </a:rPr>
              <a:t> </a:t>
            </a:r>
            <a:r>
              <a:rPr lang="en-US" altLang="ja-JP" sz="1800" dirty="0">
                <a:solidFill>
                  <a:schemeClr val="accent2">
                    <a:lumMod val="90000"/>
                    <a:lumOff val="10000"/>
                  </a:schemeClr>
                </a:solidFill>
              </a:rPr>
              <a:t>800-63</a:t>
            </a:r>
            <a:r>
              <a:rPr lang="ja-JP" altLang="en-US" sz="1800" dirty="0">
                <a:solidFill>
                  <a:schemeClr val="accent2">
                    <a:lumMod val="90000"/>
                    <a:lumOff val="10000"/>
                  </a:schemeClr>
                </a:solidFill>
              </a:rPr>
              <a:t>と</a:t>
            </a:r>
            <a:r>
              <a:rPr lang="en-US" altLang="ja-JP" sz="1800" dirty="0">
                <a:solidFill>
                  <a:srgbClr val="002060"/>
                </a:solidFill>
              </a:rPr>
              <a:t>Identification Management Standards</a:t>
            </a:r>
            <a:r>
              <a:rPr lang="ja-JP" altLang="en-US" sz="1800" dirty="0">
                <a:solidFill>
                  <a:srgbClr val="002060"/>
                </a:solidFill>
              </a:rPr>
              <a:t>の比較</a:t>
            </a:r>
            <a:endParaRPr lang="ja-JP" altLang="en-US" sz="1800" b="1" spc="0" dirty="0">
              <a:solidFill>
                <a:srgbClr val="002060"/>
              </a:solidFill>
            </a:endParaRPr>
          </a:p>
        </p:txBody>
      </p:sp>
      <p:sp>
        <p:nvSpPr>
          <p:cNvPr id="59" name="正方形/長方形 58"/>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オーストラリア</a:t>
            </a:r>
          </a:p>
        </p:txBody>
      </p:sp>
      <p:sp>
        <p:nvSpPr>
          <p:cNvPr id="60" name="正方形/長方形 59"/>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ニュージーランド</a:t>
            </a:r>
          </a:p>
        </p:txBody>
      </p:sp>
      <p:sp>
        <p:nvSpPr>
          <p:cNvPr id="61" name="正方形/長方形 60"/>
          <p:cNvSpPr/>
          <p:nvPr/>
        </p:nvSpPr>
        <p:spPr>
          <a:xfrm>
            <a:off x="5206963" y="4631972"/>
            <a:ext cx="4368569" cy="1365686"/>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該当なし</a:t>
            </a:r>
          </a:p>
        </p:txBody>
      </p:sp>
      <p:sp>
        <p:nvSpPr>
          <p:cNvPr id="47" name="正方形/長方形 46"/>
          <p:cNvSpPr/>
          <p:nvPr/>
        </p:nvSpPr>
        <p:spPr>
          <a:xfrm>
            <a:off x="330894" y="6182346"/>
            <a:ext cx="9247387" cy="23457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900" b="0" i="0" u="none" strike="noStrike" kern="1200" cap="none" spc="0" normalizeH="0" baseline="0" noProof="0" dirty="0">
                <a:ln>
                  <a:noFill/>
                </a:ln>
                <a:solidFill>
                  <a:srgbClr val="000000"/>
                </a:solidFill>
                <a:effectLst/>
                <a:uLnTx/>
                <a:uFillTx/>
                <a:latin typeface="Arial"/>
                <a:ea typeface="Meiryo UI"/>
                <a:cs typeface="+mn-cs"/>
              </a:rPr>
              <a:t>https://www.digital.govt.nz/standards-and-guidance/identification-management/identification-management-standards/authentication-assurance-standard/</a:t>
            </a:r>
          </a:p>
        </p:txBody>
      </p:sp>
    </p:spTree>
    <p:extLst>
      <p:ext uri="{BB962C8B-B14F-4D97-AF65-F5344CB8AC3E}">
        <p14:creationId xmlns:p14="http://schemas.microsoft.com/office/powerpoint/2010/main" val="27308235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655990" cy="3060698"/>
          </a:xfrm>
        </p:spPr>
        <p:txBody>
          <a:bodyPr/>
          <a:lstStyle/>
          <a:p>
            <a:r>
              <a:rPr lang="en-US" altLang="ja-JP" sz="2800" b="1" dirty="0"/>
              <a:t>3.2 </a:t>
            </a:r>
            <a:r>
              <a:rPr lang="ja-JP" altLang="en-US" sz="2800" b="1" dirty="0"/>
              <a:t>詳細調査結果：トラストフレームワークの策定状況</a:t>
            </a:r>
          </a:p>
          <a:p>
            <a:r>
              <a:rPr lang="ja-JP" altLang="en-US" sz="2400" b="1" dirty="0"/>
              <a:t>　</a:t>
            </a:r>
            <a:r>
              <a:rPr lang="en-US" altLang="ja-JP" sz="2400" b="1" dirty="0"/>
              <a:t>3.2.4</a:t>
            </a:r>
            <a:r>
              <a:rPr lang="ja-JP" altLang="en-US" sz="2400" b="1" dirty="0"/>
              <a:t>アジア（シンガポール、インド）における調査結果</a:t>
            </a:r>
            <a:endParaRPr lang="en-US" altLang="ja-JP" sz="2400" b="1" dirty="0"/>
          </a:p>
          <a:p>
            <a:endParaRPr lang="en-US" altLang="ja-JP" sz="2400" b="1" dirty="0"/>
          </a:p>
          <a:p>
            <a:endParaRPr lang="en-US" altLang="ja-JP" sz="2400" b="1" dirty="0"/>
          </a:p>
        </p:txBody>
      </p:sp>
    </p:spTree>
    <p:extLst>
      <p:ext uri="{BB962C8B-B14F-4D97-AF65-F5344CB8AC3E}">
        <p14:creationId xmlns:p14="http://schemas.microsoft.com/office/powerpoint/2010/main" val="37467028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3.2.4 </a:t>
            </a:r>
            <a:r>
              <a:rPr lang="ja-JP" altLang="en-US" sz="10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NDI Stack</a:t>
            </a:r>
            <a:r>
              <a:rPr lang="ja-JP" altLang="en-US" sz="1800" dirty="0">
                <a:solidFill>
                  <a:schemeClr val="accent2">
                    <a:lumMod val="90000"/>
                    <a:lumOff val="10000"/>
                  </a:schemeClr>
                </a:solidFill>
              </a:rPr>
              <a:t> の構造（再掲）</a:t>
            </a:r>
            <a:endParaRPr lang="ja-JP" altLang="en-US" sz="1800" b="1" spc="0" dirty="0">
              <a:solidFill>
                <a:schemeClr val="accent2">
                  <a:lumMod val="90000"/>
                  <a:lumOff val="10000"/>
                </a:schemeClr>
              </a:solidFill>
            </a:endParaRPr>
          </a:p>
        </p:txBody>
      </p:sp>
      <p:sp>
        <p:nvSpPr>
          <p:cNvPr id="7" name="正方形/長方形 6"/>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9" name="正方形/長方形 8"/>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10"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シンガポール技術庁（</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Govtech</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）は、</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NDI</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の取り組みを</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NDI Stack</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の概念によって構造化している。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NDI Stack</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の中では、</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My Info</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Singpass</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などの信頼性の高いデータと</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を提</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供する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Trusted Data</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Trusted Identity</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レイヤーを基盤として、その上に信頼性ある認証方式とサービス統合を行う</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API</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といった</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Trusted Access</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Trusted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Service</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レイヤーを構築しており、政府主導の取り組みを基盤として、民間部門と連携した認証・サービスを提供していることが分かる</a:t>
            </a:r>
            <a:r>
              <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1,2,3</a:t>
            </a:r>
          </a:p>
        </p:txBody>
      </p:sp>
      <p:sp>
        <p:nvSpPr>
          <p:cNvPr id="11" name="テキスト ボックス 10"/>
          <p:cNvSpPr txBox="1"/>
          <p:nvPr/>
        </p:nvSpPr>
        <p:spPr>
          <a:xfrm>
            <a:off x="336152" y="6101170"/>
            <a:ext cx="6638399" cy="557522"/>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https://medium.com/ndi-sg/stack-x-webinar-national-digital-identity-stack-introduction-to-ndi-34b5dbed9565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https://www.globalgovernmentforum.com/wp-content/uploads/Singapore-NDI-slides_comp.pdf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https://www.tech.gov.sg/media/technews/giving-every-citizen-a-unique-digital-identity</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pic>
        <p:nvPicPr>
          <p:cNvPr id="12" name="Picture 2" descr="https://miro.medium.com/max/700/0*HPpIfd93ChPdtZ1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425" y="2412119"/>
            <a:ext cx="5513313" cy="3079579"/>
          </a:xfrm>
          <a:prstGeom prst="rect">
            <a:avLst/>
          </a:prstGeom>
          <a:noFill/>
          <a:extLst>
            <a:ext uri="{909E8E84-426E-40DD-AFC4-6F175D3DCCD1}">
              <a14:hiddenFill xmlns:a14="http://schemas.microsoft.com/office/drawing/2010/main">
                <a:solidFill>
                  <a:srgbClr val="FFFFFF"/>
                </a:solidFill>
              </a14:hiddenFill>
            </a:ext>
          </a:extLst>
        </p:spPr>
      </p:pic>
      <p:sp>
        <p:nvSpPr>
          <p:cNvPr id="13" name="正方形/長方形 12"/>
          <p:cNvSpPr/>
          <p:nvPr/>
        </p:nvSpPr>
        <p:spPr>
          <a:xfrm>
            <a:off x="6439165" y="2331281"/>
            <a:ext cx="3097924" cy="859221"/>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Trusted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公的機関、民間企業に</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を提</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供し、サービス統合を可能にする</a:t>
            </a:r>
          </a:p>
        </p:txBody>
      </p:sp>
      <p:cxnSp>
        <p:nvCxnSpPr>
          <p:cNvPr id="14" name="直線コネクタ 13"/>
          <p:cNvCxnSpPr>
            <a:endCxn id="13" idx="1"/>
          </p:cNvCxnSpPr>
          <p:nvPr/>
        </p:nvCxnSpPr>
        <p:spPr>
          <a:xfrm flipV="1">
            <a:off x="5807000" y="2760892"/>
            <a:ext cx="632165" cy="421039"/>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5" name="正方形/長方形 14"/>
          <p:cNvSpPr/>
          <p:nvPr/>
        </p:nvSpPr>
        <p:spPr>
          <a:xfrm>
            <a:off x="6439165" y="3245468"/>
            <a:ext cx="3097924" cy="1100135"/>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Trusted Access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法律や、</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Singpass</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 Mobile</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の多要素認証のような信頼性ある認証技術標準によって公的機関・民間企業</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ASP</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（アプリケーションサービスプロバイダ）の信頼性を担保する</a:t>
            </a:r>
          </a:p>
        </p:txBody>
      </p:sp>
      <p:cxnSp>
        <p:nvCxnSpPr>
          <p:cNvPr id="16" name="直線コネクタ 15"/>
          <p:cNvCxnSpPr>
            <a:endCxn id="15" idx="1"/>
          </p:cNvCxnSpPr>
          <p:nvPr/>
        </p:nvCxnSpPr>
        <p:spPr>
          <a:xfrm>
            <a:off x="5867738" y="3653611"/>
            <a:ext cx="571427" cy="141925"/>
          </a:xfrm>
          <a:prstGeom prst="line">
            <a:avLst/>
          </a:prstGeom>
          <a:ln w="1270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17" name="正方形/長方形 16"/>
          <p:cNvSpPr/>
          <p:nvPr/>
        </p:nvSpPr>
        <p:spPr>
          <a:xfrm>
            <a:off x="6439165" y="4503078"/>
            <a:ext cx="3097924" cy="1166264"/>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Trusted Identity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Singpass</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によって、高い保証を備えた基本的</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スキームを提供する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現在は政府中心の中央集権型だが、分散型モデルを検討する</a:t>
            </a:r>
          </a:p>
        </p:txBody>
      </p:sp>
      <p:cxnSp>
        <p:nvCxnSpPr>
          <p:cNvPr id="18" name="直線コネクタ 17"/>
          <p:cNvCxnSpPr>
            <a:endCxn id="17" idx="1"/>
          </p:cNvCxnSpPr>
          <p:nvPr/>
        </p:nvCxnSpPr>
        <p:spPr>
          <a:xfrm>
            <a:off x="5867738" y="4146082"/>
            <a:ext cx="571427" cy="940128"/>
          </a:xfrm>
          <a:prstGeom prst="line">
            <a:avLst/>
          </a:prstGeom>
          <a:ln w="12700">
            <a:solidFill>
              <a:srgbClr val="FFC000"/>
            </a:solidFill>
          </a:ln>
          <a:effectLst/>
        </p:spPr>
        <p:style>
          <a:lnRef idx="2">
            <a:schemeClr val="accent1"/>
          </a:lnRef>
          <a:fillRef idx="0">
            <a:schemeClr val="accent1"/>
          </a:fillRef>
          <a:effectRef idx="1">
            <a:schemeClr val="accent1"/>
          </a:effectRef>
          <a:fontRef idx="minor">
            <a:schemeClr val="tx1"/>
          </a:fontRef>
        </p:style>
      </p:cxnSp>
      <p:sp>
        <p:nvSpPr>
          <p:cNvPr id="19" name="正方形/長方形 18"/>
          <p:cNvSpPr/>
          <p:nvPr/>
        </p:nvSpPr>
        <p:spPr>
          <a:xfrm>
            <a:off x="6439165" y="5728746"/>
            <a:ext cx="3097924" cy="678384"/>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Trusted</a:t>
            </a:r>
            <a:r>
              <a:rPr kumimoji="1" lang="ja-JP" altLang="en-US" sz="1400" b="1" i="0" u="sng" strike="noStrike" kern="1200" cap="none" spc="0" normalizeH="0" baseline="0" noProof="0" dirty="0">
                <a:ln>
                  <a:noFill/>
                </a:ln>
                <a:solidFill>
                  <a:srgbClr val="000000"/>
                </a:solidFill>
                <a:effectLst/>
                <a:uLnTx/>
                <a:uFillTx/>
                <a:latin typeface="Arial"/>
                <a:ea typeface="Meiryo UI"/>
                <a:cs typeface="+mn-cs"/>
              </a:rPr>
              <a:t> </a:t>
            </a: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My Info</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によって、信頼できるデータソースを市民・企業に対して提供する</a:t>
            </a:r>
          </a:p>
        </p:txBody>
      </p:sp>
      <p:cxnSp>
        <p:nvCxnSpPr>
          <p:cNvPr id="20" name="直線コネクタ 19"/>
          <p:cNvCxnSpPr>
            <a:endCxn id="19" idx="1"/>
          </p:cNvCxnSpPr>
          <p:nvPr/>
        </p:nvCxnSpPr>
        <p:spPr>
          <a:xfrm>
            <a:off x="5331637" y="4405008"/>
            <a:ext cx="1107528" cy="1662930"/>
          </a:xfrm>
          <a:prstGeom prst="line">
            <a:avLst/>
          </a:prstGeom>
          <a:ln w="12700">
            <a:solidFill>
              <a:srgbClr val="00B050"/>
            </a:solidFill>
          </a:ln>
          <a:effectLst/>
        </p:spPr>
        <p:style>
          <a:lnRef idx="2">
            <a:schemeClr val="accent1"/>
          </a:lnRef>
          <a:fillRef idx="0">
            <a:schemeClr val="accent1"/>
          </a:fillRef>
          <a:effectRef idx="1">
            <a:schemeClr val="accent1"/>
          </a:effectRef>
          <a:fontRef idx="minor">
            <a:schemeClr val="tx1"/>
          </a:fontRef>
        </p:style>
      </p:cxnSp>
      <p:sp>
        <p:nvSpPr>
          <p:cNvPr id="21" name="正方形/長方形 20"/>
          <p:cNvSpPr/>
          <p:nvPr/>
        </p:nvSpPr>
        <p:spPr>
          <a:xfrm>
            <a:off x="6392985" y="2273380"/>
            <a:ext cx="3195538" cy="2131627"/>
          </a:xfrm>
          <a:prstGeom prst="rect">
            <a:avLst/>
          </a:prstGeom>
          <a:noFill/>
          <a:ln w="12700">
            <a:solidFill>
              <a:schemeClr val="accent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2" name="正方形/長方形 21"/>
          <p:cNvSpPr/>
          <p:nvPr/>
        </p:nvSpPr>
        <p:spPr>
          <a:xfrm>
            <a:off x="6392985" y="4459973"/>
            <a:ext cx="3195538" cy="2001876"/>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3" name="正方形/長方形 22"/>
          <p:cNvSpPr/>
          <p:nvPr/>
        </p:nvSpPr>
        <p:spPr>
          <a:xfrm>
            <a:off x="440074" y="5622821"/>
            <a:ext cx="933430" cy="405244"/>
          </a:xfrm>
          <a:prstGeom prst="rect">
            <a:avLst/>
          </a:prstGeom>
          <a:noFill/>
          <a:ln w="12700">
            <a:solidFill>
              <a:schemeClr val="accent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正方形/長方形 23"/>
          <p:cNvSpPr/>
          <p:nvPr/>
        </p:nvSpPr>
        <p:spPr>
          <a:xfrm>
            <a:off x="3372704" y="5622821"/>
            <a:ext cx="1012014" cy="405244"/>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5" name="テキスト ボックス 24"/>
          <p:cNvSpPr txBox="1"/>
          <p:nvPr/>
        </p:nvSpPr>
        <p:spPr>
          <a:xfrm>
            <a:off x="1458703" y="5672343"/>
            <a:ext cx="3950773" cy="337817"/>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：民間との共同領域　　　　　　　　　　　　：政府主導の領域</a:t>
            </a:r>
          </a:p>
        </p:txBody>
      </p:sp>
      <p:sp>
        <p:nvSpPr>
          <p:cNvPr id="26" name="テキスト ボックス 25"/>
          <p:cNvSpPr txBox="1"/>
          <p:nvPr/>
        </p:nvSpPr>
        <p:spPr>
          <a:xfrm>
            <a:off x="3605049" y="2061573"/>
            <a:ext cx="2695903" cy="374077"/>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NDI Stack</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の構造</a:t>
            </a:r>
          </a:p>
        </p:txBody>
      </p:sp>
    </p:spTree>
    <p:extLst>
      <p:ext uri="{BB962C8B-B14F-4D97-AF65-F5344CB8AC3E}">
        <p14:creationId xmlns:p14="http://schemas.microsoft.com/office/powerpoint/2010/main" val="32824024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ubstackcdn.com/image/fetch/f_auto,q_auto:good,fl_progressive:steep/https%3A%2F%2Fbucketeer-e05bbc84-baa3-437e-9518-adb32be77984.s3.amazonaws.com%2Fpublic%2Fimages%2F6b17b401-f3bd-4366-8b53-aa650b8ca3d9_946x47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1818" y="2667428"/>
            <a:ext cx="5960076" cy="2992639"/>
          </a:xfrm>
          <a:prstGeom prst="rect">
            <a:avLst/>
          </a:prstGeom>
          <a:noFill/>
          <a:extLst>
            <a:ext uri="{909E8E84-426E-40DD-AFC4-6F175D3DCCD1}">
              <a14:hiddenFill xmlns:a14="http://schemas.microsoft.com/office/drawing/2010/main">
                <a:solidFill>
                  <a:srgbClr val="FFFFFF"/>
                </a:solidFill>
              </a14:hiddenFill>
            </a:ext>
          </a:extLst>
        </p:spPr>
      </p:pic>
      <p:sp>
        <p:nvSpPr>
          <p:cNvPr id="7" name="コンテンツ プレースホルダー 1"/>
          <p:cNvSpPr txBox="1">
            <a:spLocks/>
          </p:cNvSpPr>
          <p:nvPr/>
        </p:nvSpPr>
        <p:spPr>
          <a:xfrm>
            <a:off x="337810" y="608762"/>
            <a:ext cx="9410530" cy="1614921"/>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609559" rtl="0" eaLnBrk="1" fontAlgn="base" latinLnBrk="0" hangingPunct="1">
              <a:lnSpc>
                <a:spcPct val="100000"/>
              </a:lnSpc>
              <a:spcBef>
                <a:spcPct val="20000"/>
              </a:spcBef>
              <a:spcAft>
                <a:spcPct val="0"/>
              </a:spcAft>
              <a:buClrTx/>
              <a:buSzTx/>
              <a:buFont typeface="Arial" pitchFamily="34" charset="0"/>
              <a:buNone/>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インド政府は国民</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基盤である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India Stack</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を</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3</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つの</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レイヤーに分けて概念を整理している。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r>
            <a:b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b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認証を基盤として、個人の識別・認証を可能とする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Identity Layer</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金融取引を可能とする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Payments Layer</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個人データの保管・共有を可能とする</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Data</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 </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Empowerment</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からなり、</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cs typeface="Arial"/>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認証を基盤とした</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API</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の活用により、デジタル経済にインド国民を包摂するための構造を持っていることが確認できる</a:t>
            </a:r>
            <a:r>
              <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cs typeface="Arial"/>
              </a:rPr>
              <a:t>1,2</a:t>
            </a:r>
          </a:p>
        </p:txBody>
      </p:sp>
      <p:sp>
        <p:nvSpPr>
          <p:cNvPr id="56" name="テキスト ボックス 55"/>
          <p:cNvSpPr txBox="1"/>
          <p:nvPr/>
        </p:nvSpPr>
        <p:spPr>
          <a:xfrm>
            <a:off x="4012324" y="1789224"/>
            <a:ext cx="1881352" cy="375020"/>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India Stack</a:t>
            </a:r>
            <a:r>
              <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の構造</a:t>
            </a:r>
          </a:p>
        </p:txBody>
      </p:sp>
      <p:sp>
        <p:nvSpPr>
          <p:cNvPr id="12" name="正方形/長方形 11"/>
          <p:cNvSpPr/>
          <p:nvPr/>
        </p:nvSpPr>
        <p:spPr>
          <a:xfrm>
            <a:off x="369832" y="2322129"/>
            <a:ext cx="3097924" cy="975642"/>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Identity Layer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個人を識別・認証することを可能にする。</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Aadhaar</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認証や</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eKYC</a:t>
            </a:r>
            <a:r>
              <a:rPr kumimoji="1" lang="ja-JP" altLang="en-US" sz="1400" b="0" i="0" u="none" strike="noStrike" kern="1200" cap="none" spc="0" normalizeH="0" baseline="0" noProof="0" dirty="0" err="1">
                <a:ln>
                  <a:noFill/>
                </a:ln>
                <a:solidFill>
                  <a:srgbClr val="000000"/>
                </a:solidFill>
                <a:effectLst/>
                <a:uLnTx/>
                <a:uFillTx/>
                <a:latin typeface="Arial"/>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電子署名を行う</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が該当する</a:t>
            </a:r>
          </a:p>
        </p:txBody>
      </p:sp>
      <p:sp>
        <p:nvSpPr>
          <p:cNvPr id="14" name="正方形/長方形 13"/>
          <p:cNvSpPr/>
          <p:nvPr/>
        </p:nvSpPr>
        <p:spPr>
          <a:xfrm>
            <a:off x="369832" y="3401956"/>
            <a:ext cx="3097924" cy="1100135"/>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Payments Layer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Aadhaar</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認証を基盤として電子的な金融取引・社会保障給付を可能とする。</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APB</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や</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UPI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などの送金・振込</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が該当する</a:t>
            </a:r>
          </a:p>
        </p:txBody>
      </p:sp>
      <p:sp>
        <p:nvSpPr>
          <p:cNvPr id="16" name="正方形/長方形 15"/>
          <p:cNvSpPr/>
          <p:nvPr/>
        </p:nvSpPr>
        <p:spPr>
          <a:xfrm>
            <a:off x="369832" y="4602240"/>
            <a:ext cx="3097924" cy="1057827"/>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Arial"/>
                <a:ea typeface="Meiryo UI"/>
                <a:cs typeface="+mn-cs"/>
              </a:rPr>
              <a:t>Data Empowerment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個人データの安全な管理・共有を可能とする。電子文書を保管する</a:t>
            </a:r>
            <a:r>
              <a:rPr kumimoji="1" lang="en-US" altLang="ja-JP" sz="1400" b="0" i="0" u="none" strike="noStrike" kern="1200" cap="none" spc="0" normalizeH="0" baseline="0" noProof="0" dirty="0" err="1">
                <a:ln>
                  <a:noFill/>
                </a:ln>
                <a:solidFill>
                  <a:srgbClr val="000000"/>
                </a:solidFill>
                <a:effectLst/>
                <a:uLnTx/>
                <a:uFillTx/>
                <a:latin typeface="Arial"/>
                <a:ea typeface="Meiryo UI"/>
                <a:cs typeface="+mn-cs"/>
              </a:rPr>
              <a:t>Digilocker</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などの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が該当する</a:t>
            </a:r>
          </a:p>
        </p:txBody>
      </p:sp>
      <p:cxnSp>
        <p:nvCxnSpPr>
          <p:cNvPr id="13" name="直線コネクタ 12"/>
          <p:cNvCxnSpPr>
            <a:stCxn id="16" idx="3"/>
          </p:cNvCxnSpPr>
          <p:nvPr/>
        </p:nvCxnSpPr>
        <p:spPr>
          <a:xfrm flipV="1">
            <a:off x="3467756" y="4941277"/>
            <a:ext cx="339313" cy="189877"/>
          </a:xfrm>
          <a:prstGeom prst="line">
            <a:avLst/>
          </a:prstGeom>
          <a:ln w="1270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17" name="直線コネクタ 16"/>
          <p:cNvCxnSpPr>
            <a:stCxn id="14" idx="3"/>
          </p:cNvCxnSpPr>
          <p:nvPr/>
        </p:nvCxnSpPr>
        <p:spPr>
          <a:xfrm>
            <a:off x="3467756" y="3952024"/>
            <a:ext cx="339313" cy="290001"/>
          </a:xfrm>
          <a:prstGeom prst="line">
            <a:avLst/>
          </a:prstGeom>
          <a:ln w="12700">
            <a:solidFill>
              <a:srgbClr val="00B0F0"/>
            </a:solidFill>
          </a:ln>
          <a:effectLst/>
        </p:spPr>
        <p:style>
          <a:lnRef idx="2">
            <a:schemeClr val="accent1"/>
          </a:lnRef>
          <a:fillRef idx="0">
            <a:schemeClr val="accent1"/>
          </a:fillRef>
          <a:effectRef idx="1">
            <a:schemeClr val="accent1"/>
          </a:effectRef>
          <a:fontRef idx="minor">
            <a:schemeClr val="tx1"/>
          </a:fontRef>
        </p:style>
      </p:cxnSp>
      <p:cxnSp>
        <p:nvCxnSpPr>
          <p:cNvPr id="15" name="直線コネクタ 14"/>
          <p:cNvCxnSpPr>
            <a:stCxn id="12" idx="3"/>
          </p:cNvCxnSpPr>
          <p:nvPr/>
        </p:nvCxnSpPr>
        <p:spPr>
          <a:xfrm>
            <a:off x="3467756" y="2809950"/>
            <a:ext cx="339313" cy="550067"/>
          </a:xfrm>
          <a:prstGeom prst="line">
            <a:avLst/>
          </a:prstGeom>
          <a:ln w="12700">
            <a:solidFill>
              <a:schemeClr val="accent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1" name="タイトル 7"/>
          <p:cNvSpPr>
            <a:spLocks noGrp="1"/>
          </p:cNvSpPr>
          <p:nvPr>
            <p:ph type="title"/>
          </p:nvPr>
        </p:nvSpPr>
        <p:spPr>
          <a:xfrm>
            <a:off x="331490" y="164692"/>
            <a:ext cx="9243021" cy="585898"/>
          </a:xfrm>
        </p:spPr>
        <p:txBody>
          <a:bodyPr>
            <a:normAutofit/>
          </a:bodyPr>
          <a:lstStyle/>
          <a:p>
            <a:r>
              <a:rPr lang="en-US" altLang="ja-JP" sz="1100" dirty="0">
                <a:solidFill>
                  <a:schemeClr val="accent2">
                    <a:lumMod val="90000"/>
                    <a:lumOff val="10000"/>
                  </a:schemeClr>
                </a:solidFill>
              </a:rPr>
              <a:t>3.2.4 </a:t>
            </a:r>
            <a:r>
              <a:rPr lang="ja-JP" altLang="en-US" sz="1100" dirty="0">
                <a:solidFill>
                  <a:schemeClr val="accent2">
                    <a:lumMod val="90000"/>
                    <a:lumOff val="10000"/>
                  </a:schemeClr>
                </a:solidFill>
              </a:rPr>
              <a:t>トラストフレームワークの策定状況</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en-US" altLang="ja-JP" sz="1800" dirty="0">
                <a:solidFill>
                  <a:schemeClr val="accent2">
                    <a:lumMod val="90000"/>
                    <a:lumOff val="10000"/>
                  </a:schemeClr>
                </a:solidFill>
              </a:rPr>
              <a:t>India Stack</a:t>
            </a:r>
            <a:r>
              <a:rPr lang="ja-JP" altLang="en-US" sz="1800" dirty="0">
                <a:solidFill>
                  <a:schemeClr val="accent2">
                    <a:lumMod val="90000"/>
                    <a:lumOff val="10000"/>
                  </a:schemeClr>
                </a:solidFill>
              </a:rPr>
              <a:t>（再掲）</a:t>
            </a:r>
            <a:endParaRPr lang="ja-JP" altLang="en-US" sz="1800" b="1" spc="0" dirty="0">
              <a:solidFill>
                <a:schemeClr val="accent2">
                  <a:lumMod val="90000"/>
                  <a:lumOff val="10000"/>
                </a:schemeClr>
              </a:solidFill>
            </a:endParaRPr>
          </a:p>
        </p:txBody>
      </p:sp>
      <p:sp>
        <p:nvSpPr>
          <p:cNvPr id="22" name="正方形/長方形 21"/>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シンガポール</a:t>
            </a:r>
          </a:p>
        </p:txBody>
      </p:sp>
      <p:sp>
        <p:nvSpPr>
          <p:cNvPr id="23" name="正方形/長方形 22"/>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インド</a:t>
            </a:r>
          </a:p>
        </p:txBody>
      </p:sp>
      <p:sp>
        <p:nvSpPr>
          <p:cNvPr id="24" name="正方形/長方形 23"/>
          <p:cNvSpPr/>
          <p:nvPr/>
        </p:nvSpPr>
        <p:spPr>
          <a:xfrm>
            <a:off x="331489" y="6034273"/>
            <a:ext cx="9240405" cy="4572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a:ln>
                  <a:noFill/>
                </a:ln>
                <a:solidFill>
                  <a:srgbClr val="000000"/>
                </a:solidFill>
                <a:effectLst/>
                <a:uLnTx/>
                <a:uFillTx/>
                <a:latin typeface="Meiryo UI"/>
                <a:ea typeface="Meiryo UI"/>
                <a:cs typeface="+mn-cs"/>
              </a:rPr>
              <a:t>https://info.thoughtworks.com/rs/199-QDE-291/images/India-Stack-DrivingTransformation-TWLiveIndia2019.pdf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a:ln>
                  <a:noFill/>
                </a:ln>
                <a:solidFill>
                  <a:srgbClr val="000000"/>
                </a:solidFill>
                <a:effectLst/>
                <a:uLnTx/>
                <a:uFillTx/>
                <a:latin typeface="Meiryo UI"/>
                <a:ea typeface="Meiryo UI"/>
                <a:cs typeface="+mn-cs"/>
              </a:rPr>
              <a:t>https://indiastack.org/data.html</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27615798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8655990" cy="3060698"/>
          </a:xfrm>
        </p:spPr>
        <p:txBody>
          <a:bodyPr/>
          <a:lstStyle/>
          <a:p>
            <a:r>
              <a:rPr lang="en-US" altLang="ja-JP" sz="2800" b="1" dirty="0"/>
              <a:t>3.2 </a:t>
            </a:r>
            <a:r>
              <a:rPr lang="ja-JP" altLang="en-US" sz="2800" b="1" dirty="0"/>
              <a:t>詳細調査結果：トラストフレームワークの策定状況</a:t>
            </a:r>
          </a:p>
          <a:p>
            <a:r>
              <a:rPr lang="ja-JP" altLang="en-US" sz="2400" b="1" dirty="0"/>
              <a:t>　</a:t>
            </a:r>
            <a:r>
              <a:rPr lang="en-US" altLang="ja-JP" sz="2400" b="1" dirty="0"/>
              <a:t>3.2.5</a:t>
            </a:r>
            <a:r>
              <a:rPr lang="ja-JP" altLang="en-US" sz="2400" b="1" dirty="0"/>
              <a:t>トラストフレームワークの策定状況に関する総括</a:t>
            </a:r>
            <a:endParaRPr lang="en-US" altLang="ja-JP" sz="2400" b="1" dirty="0"/>
          </a:p>
          <a:p>
            <a:endParaRPr lang="en-US" altLang="ja-JP" sz="2400" b="1" dirty="0"/>
          </a:p>
        </p:txBody>
      </p:sp>
    </p:spTree>
    <p:extLst>
      <p:ext uri="{BB962C8B-B14F-4D97-AF65-F5344CB8AC3E}">
        <p14:creationId xmlns:p14="http://schemas.microsoft.com/office/powerpoint/2010/main" val="2586289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chemeClr val="accent2">
                    <a:lumMod val="90000"/>
                    <a:lumOff val="10000"/>
                  </a:schemeClr>
                </a:solidFill>
              </a:rPr>
              <a:t>3.2.5 </a:t>
            </a:r>
            <a:r>
              <a:rPr lang="ja-JP" altLang="en-US" sz="1100" dirty="0">
                <a:solidFill>
                  <a:schemeClr val="accent2">
                    <a:lumMod val="90000"/>
                    <a:lumOff val="10000"/>
                  </a:schemeClr>
                </a:solidFill>
              </a:rPr>
              <a:t>トラストフレームワークの策定状況</a:t>
            </a:r>
            <a:r>
              <a:rPr lang="en-US" altLang="ja-JP" sz="1100" dirty="0">
                <a:solidFill>
                  <a:schemeClr val="accent2">
                    <a:lumMod val="90000"/>
                    <a:lumOff val="10000"/>
                  </a:schemeClr>
                </a:solidFill>
              </a:rPr>
              <a:t>‐</a:t>
            </a:r>
            <a:r>
              <a:rPr lang="ja-JP" altLang="en-US" sz="1100" dirty="0">
                <a:solidFill>
                  <a:schemeClr val="accent2">
                    <a:lumMod val="90000"/>
                    <a:lumOff val="10000"/>
                  </a:schemeClr>
                </a:solidFill>
              </a:rPr>
              <a:t>トラストフレームワークの策定状況に関する総括</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ja-JP" altLang="en-US" sz="1800" b="1" spc="0" dirty="0">
                <a:solidFill>
                  <a:schemeClr val="accent2">
                    <a:lumMod val="90000"/>
                    <a:lumOff val="10000"/>
                  </a:schemeClr>
                </a:solidFill>
              </a:rPr>
              <a:t>各トラストフレームワークのスコープ</a:t>
            </a:r>
          </a:p>
        </p:txBody>
      </p:sp>
      <p:sp>
        <p:nvSpPr>
          <p:cNvPr id="6" name="テキスト プレースホルダー 2"/>
          <p:cNvSpPr>
            <a:spLocks noGrp="1"/>
          </p:cNvSpPr>
          <p:nvPr>
            <p:ph type="body" sz="quarter" idx="10"/>
          </p:nvPr>
        </p:nvSpPr>
        <p:spPr>
          <a:xfrm>
            <a:off x="331788" y="692150"/>
            <a:ext cx="9242425" cy="1204291"/>
          </a:xfrm>
        </p:spPr>
        <p:txBody>
          <a:bodyPr/>
          <a:lstStyle/>
          <a:p>
            <a:r>
              <a:rPr lang="ja-JP" altLang="en-US" sz="1600" b="1" dirty="0">
                <a:solidFill>
                  <a:schemeClr val="tx1">
                    <a:lumMod val="85000"/>
                    <a:lumOff val="15000"/>
                  </a:schemeClr>
                </a:solidFill>
              </a:rPr>
              <a:t>トラストフレームワークのスコープについては、法律・規則としてのルールを定めるものから、システムのコンセプトを規定するもの、国の</a:t>
            </a:r>
            <a:r>
              <a:rPr lang="en-US" altLang="ja-JP" sz="1600" b="1" dirty="0">
                <a:solidFill>
                  <a:schemeClr val="tx1">
                    <a:lumMod val="85000"/>
                    <a:lumOff val="15000"/>
                  </a:schemeClr>
                </a:solidFill>
              </a:rPr>
              <a:t>ID</a:t>
            </a:r>
            <a:r>
              <a:rPr lang="ja-JP" altLang="en-US" sz="1600" b="1" dirty="0">
                <a:solidFill>
                  <a:schemeClr val="tx1">
                    <a:lumMod val="85000"/>
                    <a:lumOff val="15000"/>
                  </a:schemeClr>
                </a:solidFill>
              </a:rPr>
              <a:t>利活用の指針を概念化したもの等様々ある</a:t>
            </a:r>
          </a:p>
        </p:txBody>
      </p:sp>
      <p:graphicFrame>
        <p:nvGraphicFramePr>
          <p:cNvPr id="35" name="表 34"/>
          <p:cNvGraphicFramePr>
            <a:graphicFrameLocks noGrp="1"/>
          </p:cNvGraphicFramePr>
          <p:nvPr>
            <p:extLst>
              <p:ext uri="{D42A27DB-BD31-4B8C-83A1-F6EECF244321}">
                <p14:modId xmlns:p14="http://schemas.microsoft.com/office/powerpoint/2010/main" val="3112573687"/>
              </p:ext>
            </p:extLst>
          </p:nvPr>
        </p:nvGraphicFramePr>
        <p:xfrm>
          <a:off x="57000" y="1492250"/>
          <a:ext cx="9828000" cy="5105400"/>
        </p:xfrm>
        <a:graphic>
          <a:graphicData uri="http://schemas.openxmlformats.org/drawingml/2006/table">
            <a:tbl>
              <a:tblPr firstRow="1" bandRow="1">
                <a:tableStyleId>{5C22544A-7EE6-4342-B048-85BDC9FD1C3A}</a:tableStyleId>
              </a:tblPr>
              <a:tblGrid>
                <a:gridCol w="576000">
                  <a:extLst>
                    <a:ext uri="{9D8B030D-6E8A-4147-A177-3AD203B41FA5}">
                      <a16:colId xmlns:a16="http://schemas.microsoft.com/office/drawing/2014/main" val="1937955494"/>
                    </a:ext>
                  </a:extLst>
                </a:gridCol>
                <a:gridCol w="828000">
                  <a:extLst>
                    <a:ext uri="{9D8B030D-6E8A-4147-A177-3AD203B41FA5}">
                      <a16:colId xmlns:a16="http://schemas.microsoft.com/office/drawing/2014/main" val="1057894126"/>
                    </a:ext>
                  </a:extLst>
                </a:gridCol>
                <a:gridCol w="1944000">
                  <a:extLst>
                    <a:ext uri="{9D8B030D-6E8A-4147-A177-3AD203B41FA5}">
                      <a16:colId xmlns:a16="http://schemas.microsoft.com/office/drawing/2014/main" val="1513163712"/>
                    </a:ext>
                  </a:extLst>
                </a:gridCol>
                <a:gridCol w="6480000">
                  <a:extLst>
                    <a:ext uri="{9D8B030D-6E8A-4147-A177-3AD203B41FA5}">
                      <a16:colId xmlns:a16="http://schemas.microsoft.com/office/drawing/2014/main" val="2439887616"/>
                    </a:ext>
                  </a:extLst>
                </a:gridCol>
              </a:tblGrid>
              <a:tr h="0">
                <a:tc gridSpan="2">
                  <a:txBody>
                    <a:bodyPr/>
                    <a:lstStyle/>
                    <a:p>
                      <a:pPr algn="ctr"/>
                      <a:r>
                        <a:rPr kumimoji="1" lang="ja-JP" altLang="en-US" sz="1400" b="1" dirty="0">
                          <a:solidFill>
                            <a:schemeClr val="bg1"/>
                          </a:solidFill>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a:txBody>
                    <a:bodyPr/>
                    <a:lstStyle/>
                    <a:p>
                      <a:pPr algn="ctr"/>
                      <a:r>
                        <a:rPr kumimoji="1" lang="ja-JP" altLang="en-US" sz="1400" b="1" dirty="0">
                          <a:solidFill>
                            <a:schemeClr val="bg1"/>
                          </a:solidFill>
                        </a:rPr>
                        <a:t>名称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rPr>
                        <a:t>スコープ</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836406692"/>
                  </a:ext>
                </a:extLst>
              </a:tr>
              <a:tr h="0">
                <a:tc rowSpan="3">
                  <a:txBody>
                    <a:bodyPr/>
                    <a:lstStyle/>
                    <a:p>
                      <a:r>
                        <a:rPr kumimoji="1" lang="ja-JP" altLang="en-US" sz="1200" b="1" dirty="0">
                          <a:solidFill>
                            <a:schemeClr val="bg1"/>
                          </a:solidFill>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200" b="1" dirty="0">
                          <a:solidFill>
                            <a:schemeClr val="bg1"/>
                          </a:solidFill>
                        </a:rPr>
                        <a:t>EU</a:t>
                      </a:r>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u="none" dirty="0">
                          <a:solidFill>
                            <a:schemeClr val="bg1"/>
                          </a:solidFill>
                        </a:rPr>
                        <a:t>Regulation 910/2014</a:t>
                      </a:r>
                      <a:r>
                        <a:rPr kumimoji="1" lang="ja-JP" altLang="en-US" sz="1100" b="1" u="none" dirty="0">
                          <a:solidFill>
                            <a:schemeClr val="bg1"/>
                          </a:solidFill>
                        </a:rPr>
                        <a:t>：</a:t>
                      </a:r>
                      <a:r>
                        <a:rPr kumimoji="1" lang="en-US" altLang="ja-JP" sz="1100" b="1" u="none" dirty="0" err="1">
                          <a:solidFill>
                            <a:schemeClr val="bg1"/>
                          </a:solidFill>
                        </a:rPr>
                        <a:t>eIDAS</a:t>
                      </a:r>
                      <a:r>
                        <a:rPr kumimoji="1" lang="ja-JP" altLang="en-US" sz="1100" b="1" u="none" dirty="0">
                          <a:solidFill>
                            <a:schemeClr val="bg1"/>
                          </a:solidFill>
                        </a:rPr>
                        <a:t>（</a:t>
                      </a:r>
                      <a:r>
                        <a:rPr kumimoji="1" lang="en-US" altLang="ja-JP" sz="1100" b="1" u="none" dirty="0">
                          <a:solidFill>
                            <a:schemeClr val="bg1"/>
                          </a:solidFill>
                        </a:rPr>
                        <a:t>2.0</a:t>
                      </a:r>
                      <a:r>
                        <a:rPr kumimoji="1" lang="ja-JP" altLang="en-US" sz="1100" b="1" u="none" dirty="0">
                          <a:solidFill>
                            <a:schemeClr val="bg1"/>
                          </a:solidFil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en-US" altLang="ja-JP" sz="1100" b="0" dirty="0">
                          <a:solidFill>
                            <a:schemeClr val="tx1">
                              <a:lumMod val="85000"/>
                              <a:lumOff val="15000"/>
                            </a:schemeClr>
                          </a:solidFill>
                        </a:rPr>
                        <a:t>EU</a:t>
                      </a:r>
                      <a:r>
                        <a:rPr lang="ja-JP" altLang="en-US" sz="1100" b="0" dirty="0">
                          <a:solidFill>
                            <a:schemeClr val="tx1">
                              <a:lumMod val="85000"/>
                              <a:lumOff val="15000"/>
                            </a:schemeClr>
                          </a:solidFill>
                        </a:rPr>
                        <a:t>の電子商取引に統一した基準を設けることため、</a:t>
                      </a:r>
                      <a:r>
                        <a:rPr lang="en-US" altLang="ja-JP" sz="1100" b="0" dirty="0" err="1">
                          <a:solidFill>
                            <a:schemeClr val="tx1">
                              <a:lumMod val="85000"/>
                              <a:lumOff val="15000"/>
                            </a:schemeClr>
                          </a:solidFill>
                        </a:rPr>
                        <a:t>eID</a:t>
                      </a:r>
                      <a:r>
                        <a:rPr lang="ja-JP" altLang="en-US" sz="1100" b="0" dirty="0" err="1">
                          <a:solidFill>
                            <a:schemeClr val="tx1">
                              <a:lumMod val="85000"/>
                              <a:lumOff val="15000"/>
                            </a:schemeClr>
                          </a:solidFill>
                        </a:rPr>
                        <a:t>、</a:t>
                      </a:r>
                      <a:r>
                        <a:rPr lang="en-US" altLang="ja-JP" sz="1100" b="0" dirty="0">
                          <a:solidFill>
                            <a:schemeClr val="tx1">
                              <a:lumMod val="85000"/>
                              <a:lumOff val="15000"/>
                            </a:schemeClr>
                          </a:solidFill>
                        </a:rPr>
                        <a:t>EUDIW</a:t>
                      </a:r>
                      <a:r>
                        <a:rPr lang="ja-JP" altLang="en-US" sz="1100" b="0" dirty="0">
                          <a:solidFill>
                            <a:schemeClr val="tx1">
                              <a:lumMod val="85000"/>
                              <a:lumOff val="15000"/>
                            </a:schemeClr>
                          </a:solidFill>
                        </a:rPr>
                        <a:t>及びトラストサービスの法的効力・要件について規定している</a:t>
                      </a:r>
                      <a:endParaRPr lang="en-US" altLang="ja-JP" sz="1100" b="0" dirty="0">
                        <a:solidFill>
                          <a:schemeClr val="tx1">
                            <a:lumMod val="85000"/>
                            <a:lumOff val="15000"/>
                          </a:schemeClr>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8301665"/>
                  </a:ext>
                </a:extLst>
              </a:tr>
              <a:tr h="0">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u="none" dirty="0" err="1">
                          <a:solidFill>
                            <a:schemeClr val="bg1"/>
                          </a:solidFill>
                        </a:rPr>
                        <a:t>IDunion</a:t>
                      </a:r>
                      <a:r>
                        <a:rPr kumimoji="1" lang="ja-JP" altLang="en-US" sz="1100" b="1" u="none" dirty="0">
                          <a:solidFill>
                            <a:schemeClr val="bg1"/>
                          </a:solidFill>
                        </a:rPr>
                        <a:t>　</a:t>
                      </a:r>
                      <a:r>
                        <a:rPr kumimoji="1" lang="en-US" altLang="ja-JP" sz="1100" b="1" u="none" dirty="0">
                          <a:solidFill>
                            <a:schemeClr val="bg1"/>
                          </a:solidFill>
                        </a:rPr>
                        <a:t>Network</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solidFill>
                            <a:schemeClr val="tx1"/>
                          </a:solidFill>
                        </a:rPr>
                        <a:t>ネットワーク上でのトラストを確立する方法を簡素化・標準化することを目的として、テクノロジー（マシンレイヤーでの暗号化による検証可能性）と、ガバナンス（法律・ビジネス・社会レイヤーでの人間のアカウンタビリティ）を</a:t>
                      </a:r>
                      <a:r>
                        <a:rPr kumimoji="1" lang="en-US" altLang="ja-JP" sz="1100" b="0" dirty="0">
                          <a:solidFill>
                            <a:schemeClr val="tx1"/>
                          </a:solidFill>
                        </a:rPr>
                        <a:t>TCP/IP</a:t>
                      </a:r>
                      <a:r>
                        <a:rPr kumimoji="1" lang="ja-JP" altLang="en-US" sz="1100" b="0" dirty="0">
                          <a:solidFill>
                            <a:schemeClr val="tx1"/>
                          </a:solidFill>
                        </a:rPr>
                        <a:t>スタックの構造に着想を得た</a:t>
                      </a:r>
                      <a:r>
                        <a:rPr kumimoji="1" lang="en-US" altLang="ja-JP" sz="1100" b="0" dirty="0">
                          <a:solidFill>
                            <a:schemeClr val="tx1"/>
                          </a:solidFill>
                        </a:rPr>
                        <a:t>4</a:t>
                      </a:r>
                      <a:r>
                        <a:rPr kumimoji="1" lang="ja-JP" altLang="en-US" sz="1100" b="0" dirty="0">
                          <a:solidFill>
                            <a:schemeClr val="tx1"/>
                          </a:solidFill>
                        </a:rPr>
                        <a:t>層で整理している</a:t>
                      </a:r>
                      <a:endParaRPr kumimoji="1" lang="en-US" altLang="ja-JP" sz="1100" b="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9824157"/>
                  </a:ext>
                </a:extLst>
              </a:tr>
              <a:tr h="0">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u="none" dirty="0">
                          <a:solidFill>
                            <a:schemeClr val="bg1"/>
                          </a:solidFill>
                        </a:rPr>
                        <a:t>The UK digital identity and attributes trust framework</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lvl="1" indent="0">
                        <a:buFont typeface="Wingdings" panose="05000000000000000000" pitchFamily="2" charset="2"/>
                        <a:buNone/>
                      </a:pPr>
                      <a:r>
                        <a:rPr lang="ja-JP" altLang="en-US" sz="1200" dirty="0">
                          <a:solidFill>
                            <a:schemeClr val="tx1"/>
                          </a:solidFill>
                        </a:rPr>
                        <a:t>英国における個人及び個人に関する情報を証明できるサービスをより簡単かつ安全に使用可能にすることを目的として、デジタル</a:t>
                      </a:r>
                      <a:r>
                        <a:rPr lang="en-US" altLang="ja-JP" sz="1200" dirty="0">
                          <a:solidFill>
                            <a:schemeClr val="tx1"/>
                          </a:solidFill>
                        </a:rPr>
                        <a:t>ID</a:t>
                      </a:r>
                      <a:r>
                        <a:rPr lang="ja-JP" altLang="en-US" sz="1200" dirty="0">
                          <a:solidFill>
                            <a:schemeClr val="tx1"/>
                          </a:solidFill>
                        </a:rPr>
                        <a:t>および</a:t>
                      </a:r>
                      <a:r>
                        <a:rPr lang="en-US" altLang="ja-JP" sz="1200" dirty="0">
                          <a:solidFill>
                            <a:schemeClr val="tx1"/>
                          </a:solidFill>
                        </a:rPr>
                        <a:t>/</a:t>
                      </a:r>
                      <a:r>
                        <a:rPr lang="ja-JP" altLang="en-US" sz="1200" dirty="0">
                          <a:solidFill>
                            <a:schemeClr val="tx1"/>
                          </a:solidFill>
                        </a:rPr>
                        <a:t>または属性情報を提供する際に遵守すべき一連のルールが規定されている</a:t>
                      </a:r>
                      <a:endParaRPr lang="en-US" altLang="ja-JP" sz="120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400496"/>
                  </a:ext>
                </a:extLst>
              </a:tr>
              <a:tr h="0">
                <a:tc rowSpan="3">
                  <a:txBody>
                    <a:bodyPr/>
                    <a:lstStyle/>
                    <a:p>
                      <a:r>
                        <a:rPr kumimoji="1" lang="ja-JP" altLang="en-US" sz="1200" b="1" dirty="0">
                          <a:solidFill>
                            <a:schemeClr val="bg1"/>
                          </a:solidFill>
                        </a:rPr>
                        <a:t>北米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Identity Ecosystem Framework </a:t>
                      </a:r>
                      <a:r>
                        <a:rPr kumimoji="1" lang="ja-JP" altLang="en-US" sz="1100" b="1" i="0" u="none" strike="noStrike" kern="1200" cap="none" spc="0" normalizeH="0" baseline="0" noProof="0" dirty="0">
                          <a:ln>
                            <a:noFill/>
                          </a:ln>
                          <a:solidFill>
                            <a:schemeClr val="bg1"/>
                          </a:solidFill>
                          <a:effectLst/>
                          <a:uLnTx/>
                          <a:uFillTx/>
                          <a:latin typeface="Meiryo UI"/>
                          <a:ea typeface="+mn-ea"/>
                          <a:cs typeface="Arial"/>
                        </a:rPr>
                        <a:t>：</a:t>
                      </a: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IDEF</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solidFill>
                            <a:schemeClr val="tx1"/>
                          </a:solidFill>
                        </a:rPr>
                        <a:t>米国政府の推進する</a:t>
                      </a:r>
                      <a:r>
                        <a:rPr kumimoji="1" lang="en-US" altLang="ja-JP" sz="1100" b="0" dirty="0">
                          <a:solidFill>
                            <a:schemeClr val="tx1"/>
                          </a:solidFill>
                        </a:rPr>
                        <a:t>Identity Ecosystem</a:t>
                      </a:r>
                      <a:r>
                        <a:rPr kumimoji="1" lang="ja-JP" altLang="en-US" sz="1100" b="0" dirty="0">
                          <a:solidFill>
                            <a:schemeClr val="tx1"/>
                          </a:solidFill>
                        </a:rPr>
                        <a:t>を構築する相互運用性標準、リスクモデル、プライバシーと責任のポリシー、要件、および説明責任メカニズムを包括的に規定している</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0647590"/>
                  </a:ext>
                </a:extLst>
              </a:tr>
              <a:tr h="0">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NIST</a:t>
                      </a:r>
                      <a:r>
                        <a:rPr kumimoji="1" lang="ja-JP" altLang="en-US" sz="1100" b="1" i="0" u="none" strike="noStrike" kern="1200" cap="none" spc="0" normalizeH="0" baseline="0" noProof="0" dirty="0">
                          <a:ln>
                            <a:noFill/>
                          </a:ln>
                          <a:solidFill>
                            <a:schemeClr val="bg1"/>
                          </a:solidFill>
                          <a:effectLst/>
                          <a:uLnTx/>
                          <a:uFillTx/>
                          <a:latin typeface="Meiryo UI"/>
                          <a:ea typeface="+mn-ea"/>
                          <a:cs typeface="Arial"/>
                        </a:rPr>
                        <a:t> </a:t>
                      </a: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SP 800-63-3</a:t>
                      </a:r>
                    </a:p>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NIST</a:t>
                      </a:r>
                      <a:r>
                        <a:rPr kumimoji="1" lang="ja-JP" altLang="en-US" sz="1100" b="1" i="0" u="none" strike="noStrike" kern="1200" cap="none" spc="0" normalizeH="0" baseline="0" noProof="0" dirty="0">
                          <a:ln>
                            <a:noFill/>
                          </a:ln>
                          <a:solidFill>
                            <a:schemeClr val="bg1"/>
                          </a:solidFill>
                          <a:effectLst/>
                          <a:uLnTx/>
                          <a:uFillTx/>
                          <a:latin typeface="Meiryo UI"/>
                          <a:ea typeface="+mn-ea"/>
                          <a:cs typeface="Arial"/>
                        </a:rPr>
                        <a:t> </a:t>
                      </a: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SP 800-63-4</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solidFill>
                            <a:schemeClr val="tx1"/>
                          </a:solidFill>
                        </a:rPr>
                        <a:t>デジタルアイデンティティサービスを実装する連邦政府機関向けの技術要件であり、特にデジタル認証で使用するためのアイデンティティの登録と検証について規定している</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9982155"/>
                  </a:ext>
                </a:extLst>
              </a:tr>
              <a:tr h="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Pan-Canadian Trust Framework</a:t>
                      </a:r>
                      <a:r>
                        <a:rPr kumimoji="1" lang="ja-JP" altLang="en-US" sz="1100" b="1" i="0" u="none" strike="noStrike" kern="1200" cap="none" spc="0" normalizeH="0" baseline="0" noProof="0" dirty="0">
                          <a:ln>
                            <a:noFill/>
                          </a:ln>
                          <a:solidFill>
                            <a:schemeClr val="bg1"/>
                          </a:solidFill>
                          <a:effectLst/>
                          <a:uLnTx/>
                          <a:uFillTx/>
                          <a:latin typeface="Meiryo UI"/>
                          <a:ea typeface="+mn-ea"/>
                          <a:cs typeface="Arial"/>
                        </a:rPr>
                        <a:t>：</a:t>
                      </a: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PCTF</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t>カナダのデジタルアイデンティティ管理における原則や基準、デジタル</a:t>
                      </a:r>
                      <a:r>
                        <a:rPr kumimoji="1" lang="en-US" altLang="ja-JP" sz="1100" b="0" dirty="0"/>
                        <a:t>ID</a:t>
                      </a:r>
                      <a:r>
                        <a:rPr kumimoji="1" lang="ja-JP" altLang="en-US" sz="1100" b="0" dirty="0"/>
                        <a:t>の作成、管理、提供に係る一連のプロセスなどを定義しており、デジタル</a:t>
                      </a:r>
                      <a:r>
                        <a:rPr kumimoji="1" lang="en-US" altLang="ja-JP" sz="1100" b="0" dirty="0"/>
                        <a:t>ID</a:t>
                      </a:r>
                      <a:r>
                        <a:rPr kumimoji="1" lang="ja-JP" altLang="en-US" sz="1100" b="0" dirty="0"/>
                        <a:t>に関係する公共・民間のステークホルダー、研究者などに参照されることを目的としている</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4051207"/>
                  </a:ext>
                </a:extLst>
              </a:tr>
              <a:tr h="0">
                <a:tc rowSpan="3">
                  <a:txBody>
                    <a:bodyPr/>
                    <a:lstStyle/>
                    <a:p>
                      <a:r>
                        <a:rPr kumimoji="1" lang="ja-JP" altLang="en-US" sz="1200" b="1" dirty="0">
                          <a:solidFill>
                            <a:schemeClr val="bg1"/>
                          </a:solidFill>
                        </a:rPr>
                        <a:t>オセアニア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Trusted Digital Identity Framework</a:t>
                      </a:r>
                      <a:r>
                        <a:rPr kumimoji="1" lang="ja-JP" altLang="en-US" sz="1100" b="1" i="0" u="none" strike="noStrike" kern="1200" cap="none" spc="0" normalizeH="0" baseline="0" noProof="0" dirty="0">
                          <a:ln>
                            <a:noFill/>
                          </a:ln>
                          <a:solidFill>
                            <a:schemeClr val="bg1"/>
                          </a:solidFill>
                          <a:effectLst/>
                          <a:uLnTx/>
                          <a:uFillTx/>
                          <a:latin typeface="Meiryo UI"/>
                          <a:ea typeface="+mn-ea"/>
                          <a:cs typeface="Arial"/>
                        </a:rPr>
                        <a:t>：</a:t>
                      </a: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TDIF</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t>オーストラリア政府が推進する「デジタル</a:t>
                      </a:r>
                      <a:r>
                        <a:rPr kumimoji="1" lang="en-US" altLang="ja-JP" sz="1100" b="0" dirty="0"/>
                        <a:t>ID</a:t>
                      </a:r>
                      <a:r>
                        <a:rPr kumimoji="1" lang="ja-JP" altLang="en-US" sz="1100" b="0" dirty="0"/>
                        <a:t>システム内」のプロバイダーとサービスに対する厳格な規則と標準を規定している</a:t>
                      </a:r>
                      <a:endParaRPr kumimoji="1" lang="en-US" altLang="ja-JP" sz="1100" b="0" dirty="0"/>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1255974"/>
                  </a:ext>
                </a:extLst>
              </a:tr>
              <a:tr h="0">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1" u="none" dirty="0">
                          <a:solidFill>
                            <a:schemeClr val="bg1"/>
                          </a:solidFill>
                          <a:latin typeface="+mn-ea"/>
                          <a:ea typeface="+mn-ea"/>
                        </a:rPr>
                        <a:t>Trust ID Framework</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t>オーストラリアの民間企業が提供するデジタル</a:t>
                      </a:r>
                      <a:r>
                        <a:rPr kumimoji="1" lang="en-US" altLang="ja-JP" sz="1100" b="0" dirty="0"/>
                        <a:t>ID</a:t>
                      </a:r>
                      <a:r>
                        <a:rPr kumimoji="1" lang="ja-JP" altLang="en-US" sz="1100" b="0" dirty="0"/>
                        <a:t>ソリューションの信頼性、相互運用性を高めるために、組織が製品やサービスの設計と構築において遵守するための一連のルールとガイドラインを規定している</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1962239"/>
                  </a:ext>
                </a:extLst>
              </a:tr>
              <a:tr h="0">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Digital Identity Trust Framework</a:t>
                      </a:r>
                      <a:endParaRPr kumimoji="1" lang="en-US" altLang="ja-JP"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t>ニュージーランドにおける個人・組織間取引に対するデジタル</a:t>
                      </a:r>
                      <a:r>
                        <a:rPr kumimoji="1" lang="en-US" altLang="ja-JP" sz="1100" b="0" dirty="0"/>
                        <a:t>ID</a:t>
                      </a:r>
                      <a:r>
                        <a:rPr kumimoji="1" lang="ja-JP" altLang="en-US" sz="1100" b="0" dirty="0"/>
                        <a:t>サービスの法的な枠組みを規定している</a:t>
                      </a:r>
                      <a:endParaRPr kumimoji="1" lang="en-US" altLang="ja-JP" sz="1100" b="0" dirty="0"/>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4109734"/>
                  </a:ext>
                </a:extLst>
              </a:tr>
              <a:tr h="0">
                <a:tc rowSpan="2">
                  <a:txBody>
                    <a:bodyPr/>
                    <a:lstStyle/>
                    <a:p>
                      <a:r>
                        <a:rPr kumimoji="1" lang="ja-JP" altLang="en-US" sz="1200" b="1" dirty="0">
                          <a:solidFill>
                            <a:schemeClr val="bg1"/>
                          </a:solidFill>
                        </a:rPr>
                        <a:t>アジア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シンガポール</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NDI Stack</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ja-JP" altLang="en-US" sz="1100" b="0" dirty="0"/>
                        <a:t>デジタル</a:t>
                      </a:r>
                      <a:r>
                        <a:rPr kumimoji="1" lang="en-US" altLang="ja-JP" sz="1100" b="0" dirty="0"/>
                        <a:t>ID</a:t>
                      </a:r>
                      <a:r>
                        <a:rPr kumimoji="1" lang="ja-JP" altLang="en-US" sz="1100" b="0" dirty="0"/>
                        <a:t>活用に係る国の指針を概念化したものであり、</a:t>
                      </a:r>
                      <a:r>
                        <a:rPr kumimoji="1" lang="en-US" altLang="ja-JP" sz="1100" b="0" dirty="0" err="1"/>
                        <a:t>Singpass</a:t>
                      </a:r>
                      <a:r>
                        <a:rPr kumimoji="1" lang="en-US" altLang="ja-JP" sz="1100" b="0" dirty="0"/>
                        <a:t>, My Info</a:t>
                      </a:r>
                      <a:r>
                        <a:rPr kumimoji="1" lang="ja-JP" altLang="en-US" sz="1100" b="0" dirty="0"/>
                        <a:t>の活用、</a:t>
                      </a:r>
                      <a:r>
                        <a:rPr kumimoji="1" lang="en-US" altLang="ja-JP" sz="1100" b="0" dirty="0"/>
                        <a:t>API</a:t>
                      </a:r>
                      <a:r>
                        <a:rPr kumimoji="1" lang="ja-JP" altLang="en-US" sz="1100" b="0" dirty="0"/>
                        <a:t>による接続が前提となっている</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157550"/>
                  </a:ext>
                </a:extLst>
              </a:tr>
              <a:tr h="0">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100" b="1" i="0" u="none" strike="noStrike" kern="1200" cap="none" spc="0" normalizeH="0" baseline="0" noProof="0" dirty="0">
                          <a:ln>
                            <a:noFill/>
                          </a:ln>
                          <a:solidFill>
                            <a:schemeClr val="bg1"/>
                          </a:solidFill>
                          <a:effectLst/>
                          <a:uLnTx/>
                          <a:uFillTx/>
                          <a:latin typeface="Meiryo UI"/>
                          <a:ea typeface="+mn-ea"/>
                          <a:cs typeface="Arial"/>
                        </a:rPr>
                        <a:t>India Stack</a:t>
                      </a:r>
                      <a:endParaRPr kumimoji="1" lang="ja-JP" altLang="en-US" sz="1100" b="1" u="none"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b="0" dirty="0"/>
                        <a:t>デジタル</a:t>
                      </a:r>
                      <a:r>
                        <a:rPr kumimoji="1" lang="en-US" altLang="ja-JP" sz="1100" b="0" dirty="0"/>
                        <a:t>ID</a:t>
                      </a:r>
                      <a:r>
                        <a:rPr kumimoji="1" lang="ja-JP" altLang="en-US" sz="1100" b="0" dirty="0"/>
                        <a:t>活用に係る国の指針を概念化したものであり、</a:t>
                      </a:r>
                      <a:r>
                        <a:rPr kumimoji="1" lang="en-US" altLang="ja-JP" sz="1100" b="0" dirty="0" err="1"/>
                        <a:t>Aadhaar</a:t>
                      </a:r>
                      <a:r>
                        <a:rPr kumimoji="1" lang="ja-JP" altLang="en-US" sz="1100" b="0" dirty="0"/>
                        <a:t>の活用、</a:t>
                      </a:r>
                      <a:r>
                        <a:rPr kumimoji="1" lang="en-US" altLang="ja-JP" sz="1100" b="0" dirty="0"/>
                        <a:t>API</a:t>
                      </a:r>
                      <a:r>
                        <a:rPr kumimoji="1" lang="ja-JP" altLang="en-US" sz="1100" b="0" dirty="0"/>
                        <a:t>による接続が前提となっている</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1380630"/>
                  </a:ext>
                </a:extLst>
              </a:tr>
            </a:tbl>
          </a:graphicData>
        </a:graphic>
      </p:graphicFrame>
      <p:sp>
        <p:nvSpPr>
          <p:cNvPr id="5" name="テキスト ボックス 4"/>
          <p:cNvSpPr txBox="1"/>
          <p:nvPr/>
        </p:nvSpPr>
        <p:spPr>
          <a:xfrm>
            <a:off x="4012324" y="1198293"/>
            <a:ext cx="1881352" cy="375020"/>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lang="ja-JP" altLang="en-US" sz="1600" b="1" u="sng" noProof="0" dirty="0" smtClean="0">
                <a:solidFill>
                  <a:srgbClr val="070F26">
                    <a:lumMod val="75000"/>
                    <a:lumOff val="25000"/>
                  </a:srgbClr>
                </a:solidFill>
                <a:latin typeface="Meiryo UI"/>
                <a:ea typeface="Meiryo UI"/>
              </a:rPr>
              <a:t>各トラストフレームワークのスコープ</a:t>
            </a:r>
            <a:endParaRPr kumimoji="1" lang="ja-JP" altLang="en-US" sz="16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endParaRPr>
          </a:p>
        </p:txBody>
      </p:sp>
    </p:spTree>
    <p:extLst>
      <p:ext uri="{BB962C8B-B14F-4D97-AF65-F5344CB8AC3E}">
        <p14:creationId xmlns:p14="http://schemas.microsoft.com/office/powerpoint/2010/main" val="25483438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3.2.5 </a:t>
            </a:r>
            <a:r>
              <a:rPr lang="ja-JP" altLang="en-US" sz="1000" dirty="0">
                <a:solidFill>
                  <a:srgbClr val="002060"/>
                </a:solidFill>
              </a:rPr>
              <a:t>トラストフレームワークの策定状況</a:t>
            </a:r>
            <a:r>
              <a:rPr lang="en-US" altLang="ja-JP" sz="1000" dirty="0">
                <a:solidFill>
                  <a:srgbClr val="002060"/>
                </a:solidFill>
              </a:rPr>
              <a:t>‐</a:t>
            </a:r>
            <a:r>
              <a:rPr lang="ja-JP" altLang="en-US" sz="1000" dirty="0">
                <a:solidFill>
                  <a:srgbClr val="002060"/>
                </a:solidFill>
              </a:rPr>
              <a:t>トラストフレームワークの策定状況に関する総括</a:t>
            </a:r>
            <a:r>
              <a:rPr lang="en-US" altLang="ja-JP" sz="1800" b="1" spc="0" dirty="0">
                <a:solidFill>
                  <a:srgbClr val="002060"/>
                </a:solidFill>
              </a:rPr>
              <a:t/>
            </a:r>
            <a:br>
              <a:rPr lang="en-US" altLang="ja-JP" sz="1800" b="1" spc="0" dirty="0">
                <a:solidFill>
                  <a:srgbClr val="002060"/>
                </a:solidFill>
              </a:rPr>
            </a:br>
            <a:r>
              <a:rPr lang="ja-JP" altLang="en-US" sz="1800" b="1" spc="0" dirty="0">
                <a:solidFill>
                  <a:srgbClr val="002060"/>
                </a:solidFill>
              </a:rPr>
              <a:t>トラストフレームワークの一般化</a:t>
            </a:r>
          </a:p>
        </p:txBody>
      </p:sp>
      <p:sp>
        <p:nvSpPr>
          <p:cNvPr id="6" name="テキスト プレースホルダー 2"/>
          <p:cNvSpPr>
            <a:spLocks noGrp="1"/>
          </p:cNvSpPr>
          <p:nvPr>
            <p:ph type="body" sz="quarter" idx="10"/>
          </p:nvPr>
        </p:nvSpPr>
        <p:spPr>
          <a:xfrm>
            <a:off x="331788" y="692150"/>
            <a:ext cx="9242425" cy="1204291"/>
          </a:xfrm>
        </p:spPr>
        <p:txBody>
          <a:bodyPr/>
          <a:lstStyle/>
          <a:p>
            <a:r>
              <a:rPr lang="ja-JP" altLang="en-US" sz="1600" b="1" dirty="0">
                <a:solidFill>
                  <a:schemeClr val="tx1">
                    <a:lumMod val="85000"/>
                    <a:lumOff val="15000"/>
                  </a:schemeClr>
                </a:solidFill>
              </a:rPr>
              <a:t>トラストフレームワークの策定状況に関する総括にあたっては、トラストフレームワークそのものの特性と規定している内容について一般化し整理することで、トラストフレームワークごとの比較を行い、国・地域の傾向・特徴を分析することとした</a:t>
            </a:r>
          </a:p>
        </p:txBody>
      </p:sp>
      <p:sp>
        <p:nvSpPr>
          <p:cNvPr id="2" name="正方形/長方形 1"/>
          <p:cNvSpPr/>
          <p:nvPr/>
        </p:nvSpPr>
        <p:spPr>
          <a:xfrm>
            <a:off x="1295162" y="3591688"/>
            <a:ext cx="1249680" cy="1200116"/>
          </a:xfrm>
          <a:prstGeom prst="rect">
            <a:avLst/>
          </a:prstGeom>
          <a:solidFill>
            <a:schemeClr val="accent3">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ガバナンス</a:t>
            </a:r>
          </a:p>
        </p:txBody>
      </p:sp>
      <p:sp>
        <p:nvSpPr>
          <p:cNvPr id="7" name="正方形/長方形 6"/>
          <p:cNvSpPr/>
          <p:nvPr/>
        </p:nvSpPr>
        <p:spPr>
          <a:xfrm>
            <a:off x="1295162" y="4870199"/>
            <a:ext cx="1249680" cy="772160"/>
          </a:xfrm>
          <a:prstGeom prst="rect">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テクノロジー</a:t>
            </a:r>
          </a:p>
        </p:txBody>
      </p:sp>
      <p:sp>
        <p:nvSpPr>
          <p:cNvPr id="9" name="正方形/長方形 8"/>
          <p:cNvSpPr/>
          <p:nvPr/>
        </p:nvSpPr>
        <p:spPr>
          <a:xfrm>
            <a:off x="1295162" y="2376051"/>
            <a:ext cx="3708400" cy="349894"/>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罰則の有無</a:t>
            </a:r>
          </a:p>
        </p:txBody>
      </p:sp>
      <p:sp>
        <p:nvSpPr>
          <p:cNvPr id="10" name="正方形/長方形 9"/>
          <p:cNvSpPr/>
          <p:nvPr/>
        </p:nvSpPr>
        <p:spPr>
          <a:xfrm>
            <a:off x="1295162" y="1978713"/>
            <a:ext cx="3708400" cy="349894"/>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策定主体</a:t>
            </a:r>
          </a:p>
        </p:txBody>
      </p:sp>
      <p:sp>
        <p:nvSpPr>
          <p:cNvPr id="11" name="正方形/長方形 10"/>
          <p:cNvSpPr/>
          <p:nvPr/>
        </p:nvSpPr>
        <p:spPr>
          <a:xfrm>
            <a:off x="340122" y="3164968"/>
            <a:ext cx="873760" cy="247739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フレームワーク</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で規定する内容</a:t>
            </a:r>
          </a:p>
        </p:txBody>
      </p:sp>
      <p:sp>
        <p:nvSpPr>
          <p:cNvPr id="12" name="正方形/長方形 11"/>
          <p:cNvSpPr/>
          <p:nvPr/>
        </p:nvSpPr>
        <p:spPr>
          <a:xfrm>
            <a:off x="340122" y="1978712"/>
            <a:ext cx="873760" cy="114828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フレームワークのメタ的特性</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3" name="正方形/長方形 12"/>
          <p:cNvSpPr/>
          <p:nvPr/>
        </p:nvSpPr>
        <p:spPr>
          <a:xfrm>
            <a:off x="2626122" y="3591688"/>
            <a:ext cx="2377440" cy="355600"/>
          </a:xfrm>
          <a:prstGeom prst="rect">
            <a:avLst/>
          </a:prstGeom>
          <a:solidFill>
            <a:schemeClr val="accent3">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ステークホルダーの定義・要件</a:t>
            </a:r>
          </a:p>
        </p:txBody>
      </p:sp>
      <p:sp>
        <p:nvSpPr>
          <p:cNvPr id="14" name="正方形/長方形 13"/>
          <p:cNvSpPr/>
          <p:nvPr/>
        </p:nvSpPr>
        <p:spPr>
          <a:xfrm>
            <a:off x="2626122" y="4436204"/>
            <a:ext cx="2377440" cy="355600"/>
          </a:xfrm>
          <a:prstGeom prst="rect">
            <a:avLst/>
          </a:prstGeom>
          <a:solidFill>
            <a:schemeClr val="accent3">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コンポーネントの定義・要件</a:t>
            </a:r>
          </a:p>
        </p:txBody>
      </p:sp>
      <p:sp>
        <p:nvSpPr>
          <p:cNvPr id="18" name="正方形/長方形 17"/>
          <p:cNvSpPr/>
          <p:nvPr/>
        </p:nvSpPr>
        <p:spPr>
          <a:xfrm>
            <a:off x="1295162" y="3175754"/>
            <a:ext cx="3708400"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原理・原則</a:t>
            </a:r>
          </a:p>
        </p:txBody>
      </p:sp>
      <p:sp>
        <p:nvSpPr>
          <p:cNvPr id="24" name="正方形/長方形 23"/>
          <p:cNvSpPr/>
          <p:nvPr/>
        </p:nvSpPr>
        <p:spPr>
          <a:xfrm>
            <a:off x="5084842" y="3172774"/>
            <a:ext cx="3974727"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提供するサービスやプロセス、機能要件</a:t>
            </a:r>
          </a:p>
        </p:txBody>
      </p:sp>
      <p:sp>
        <p:nvSpPr>
          <p:cNvPr id="25" name="正方形/長方形 24"/>
          <p:cNvSpPr/>
          <p:nvPr/>
        </p:nvSpPr>
        <p:spPr>
          <a:xfrm>
            <a:off x="5084842" y="3591688"/>
            <a:ext cx="4537631"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スキームへの参加者の役割・責任等について規定しているか</a:t>
            </a:r>
          </a:p>
        </p:txBody>
      </p:sp>
      <p:sp>
        <p:nvSpPr>
          <p:cNvPr id="26" name="正方形/長方形 25"/>
          <p:cNvSpPr/>
          <p:nvPr/>
        </p:nvSpPr>
        <p:spPr>
          <a:xfrm>
            <a:off x="5084842" y="4005985"/>
            <a:ext cx="4696325"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登録、認証、認可、</a:t>
            </a:r>
            <a:r>
              <a:rPr kumimoji="1" lang="en-US" altLang="ja-JP" sz="1200" b="1"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連携等のプロセスの要件を規定しているか</a:t>
            </a:r>
          </a:p>
        </p:txBody>
      </p:sp>
      <p:sp>
        <p:nvSpPr>
          <p:cNvPr id="27" name="正方形/長方形 26"/>
          <p:cNvSpPr/>
          <p:nvPr/>
        </p:nvSpPr>
        <p:spPr>
          <a:xfrm>
            <a:off x="5084836" y="4438380"/>
            <a:ext cx="4881412"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ウォレット、プロトコル、レジストリ等のコンポーネントの要件を規定しているか</a:t>
            </a:r>
          </a:p>
        </p:txBody>
      </p:sp>
      <p:sp>
        <p:nvSpPr>
          <p:cNvPr id="28" name="正方形/長方形 27"/>
          <p:cNvSpPr/>
          <p:nvPr/>
        </p:nvSpPr>
        <p:spPr>
          <a:xfrm>
            <a:off x="5084842" y="5285072"/>
            <a:ext cx="4821158" cy="34897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フレームワーク内で独自の技術仕様を規定・参照しているか</a:t>
            </a:r>
          </a:p>
        </p:txBody>
      </p:sp>
      <p:sp>
        <p:nvSpPr>
          <p:cNvPr id="31" name="正方形/長方形 30"/>
          <p:cNvSpPr/>
          <p:nvPr/>
        </p:nvSpPr>
        <p:spPr>
          <a:xfrm>
            <a:off x="5084842" y="2745144"/>
            <a:ext cx="3974727" cy="383852"/>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フレームワーク遵守のインセンティブがあるか</a:t>
            </a:r>
          </a:p>
        </p:txBody>
      </p:sp>
      <p:sp>
        <p:nvSpPr>
          <p:cNvPr id="32" name="正方形/長方形 31"/>
          <p:cNvSpPr/>
          <p:nvPr/>
        </p:nvSpPr>
        <p:spPr>
          <a:xfrm>
            <a:off x="5084842" y="2382176"/>
            <a:ext cx="4821163" cy="34376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法で規定されているか、フレームワークの遵守に強制力があるか</a:t>
            </a:r>
          </a:p>
        </p:txBody>
      </p:sp>
      <p:sp>
        <p:nvSpPr>
          <p:cNvPr id="33" name="正方形/長方形 32"/>
          <p:cNvSpPr/>
          <p:nvPr/>
        </p:nvSpPr>
        <p:spPr>
          <a:xfrm>
            <a:off x="5084836" y="1984939"/>
            <a:ext cx="3974727" cy="34376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政府・民間どちらの主導か、もしくは共同しているか</a:t>
            </a:r>
          </a:p>
        </p:txBody>
      </p:sp>
      <p:sp>
        <p:nvSpPr>
          <p:cNvPr id="4" name="テキスト ボックス 3"/>
          <p:cNvSpPr txBox="1"/>
          <p:nvPr/>
        </p:nvSpPr>
        <p:spPr>
          <a:xfrm>
            <a:off x="3532144" y="1570086"/>
            <a:ext cx="2841711" cy="356156"/>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各国のトラストフレームワークの一般化</a:t>
            </a:r>
          </a:p>
        </p:txBody>
      </p:sp>
      <p:sp>
        <p:nvSpPr>
          <p:cNvPr id="34" name="正方形/長方形 33"/>
          <p:cNvSpPr/>
          <p:nvPr/>
        </p:nvSpPr>
        <p:spPr>
          <a:xfrm>
            <a:off x="2626122" y="5278446"/>
            <a:ext cx="2377440" cy="355600"/>
          </a:xfrm>
          <a:prstGeom prst="rect">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独自の技術仕様の規定</a:t>
            </a:r>
          </a:p>
        </p:txBody>
      </p:sp>
      <p:sp>
        <p:nvSpPr>
          <p:cNvPr id="16" name="正方形/長方形 15"/>
          <p:cNvSpPr/>
          <p:nvPr/>
        </p:nvSpPr>
        <p:spPr>
          <a:xfrm>
            <a:off x="1295162" y="2771398"/>
            <a:ext cx="3708400" cy="3556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認定の有無</a:t>
            </a:r>
          </a:p>
        </p:txBody>
      </p:sp>
      <p:sp>
        <p:nvSpPr>
          <p:cNvPr id="30" name="正方形/長方形 29"/>
          <p:cNvSpPr/>
          <p:nvPr/>
        </p:nvSpPr>
        <p:spPr>
          <a:xfrm>
            <a:off x="2626120" y="4007622"/>
            <a:ext cx="2377440" cy="355600"/>
          </a:xfrm>
          <a:prstGeom prst="rect">
            <a:avLst/>
          </a:prstGeom>
          <a:solidFill>
            <a:schemeClr val="accent3">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プロセスの定義・要件</a:t>
            </a:r>
          </a:p>
        </p:txBody>
      </p:sp>
      <p:sp>
        <p:nvSpPr>
          <p:cNvPr id="35" name="正方形/長方形 34"/>
          <p:cNvSpPr/>
          <p:nvPr/>
        </p:nvSpPr>
        <p:spPr>
          <a:xfrm>
            <a:off x="2626120" y="4870199"/>
            <a:ext cx="2377440" cy="355600"/>
          </a:xfrm>
          <a:prstGeom prst="rect">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特定の技術の参照・指定</a:t>
            </a:r>
          </a:p>
        </p:txBody>
      </p:sp>
      <p:sp>
        <p:nvSpPr>
          <p:cNvPr id="36" name="正方形/長方形 35"/>
          <p:cNvSpPr/>
          <p:nvPr/>
        </p:nvSpPr>
        <p:spPr>
          <a:xfrm>
            <a:off x="5084842" y="4885553"/>
            <a:ext cx="4881412"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a:ea typeface="Meiryo UI"/>
                <a:cs typeface="+mn-cs"/>
              </a:rPr>
              <a:t>特定の技術標準・仕様の参照を行っているか</a:t>
            </a:r>
            <a:endParaRPr kumimoji="1" lang="en-US" altLang="ja-JP" sz="1200" b="1"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0984947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3.2.5 </a:t>
            </a:r>
            <a:r>
              <a:rPr lang="ja-JP" altLang="en-US" sz="1000" dirty="0">
                <a:solidFill>
                  <a:schemeClr val="accent2">
                    <a:lumMod val="90000"/>
                    <a:lumOff val="10000"/>
                  </a:schemeClr>
                </a:solidFill>
              </a:rPr>
              <a:t>トラストフレームワークの策定状況</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トラストフレームワークの策定状況に関する総括</a:t>
            </a:r>
            <a:r>
              <a:rPr lang="en-US" altLang="ja-JP" sz="1800" b="1" spc="0" dirty="0">
                <a:solidFill>
                  <a:schemeClr val="accent2">
                    <a:lumMod val="90000"/>
                    <a:lumOff val="10000"/>
                  </a:schemeClr>
                </a:solidFill>
              </a:rPr>
              <a:t/>
            </a:r>
            <a:br>
              <a:rPr lang="en-US" altLang="ja-JP" sz="1800" b="1" spc="0" dirty="0">
                <a:solidFill>
                  <a:schemeClr val="accent2">
                    <a:lumMod val="90000"/>
                    <a:lumOff val="10000"/>
                  </a:schemeClr>
                </a:solidFill>
              </a:rPr>
            </a:br>
            <a:r>
              <a:rPr lang="ja-JP" altLang="en-US" sz="1800" dirty="0">
                <a:solidFill>
                  <a:schemeClr val="accent2">
                    <a:lumMod val="90000"/>
                    <a:lumOff val="10000"/>
                  </a:schemeClr>
                </a:solidFill>
              </a:rPr>
              <a:t>（補足）</a:t>
            </a:r>
            <a:r>
              <a:rPr lang="ja-JP" altLang="en-US" sz="1800" b="1" spc="0" dirty="0">
                <a:solidFill>
                  <a:schemeClr val="accent2">
                    <a:lumMod val="90000"/>
                    <a:lumOff val="10000"/>
                  </a:schemeClr>
                </a:solidFill>
              </a:rPr>
              <a:t>一般的なトラストフレームワークの策定</a:t>
            </a:r>
            <a:r>
              <a:rPr lang="ja-JP" altLang="en-US" sz="1800" dirty="0">
                <a:solidFill>
                  <a:schemeClr val="accent2">
                    <a:lumMod val="90000"/>
                    <a:lumOff val="10000"/>
                  </a:schemeClr>
                </a:solidFill>
              </a:rPr>
              <a:t>プロセス</a:t>
            </a:r>
            <a:endParaRPr lang="ja-JP" altLang="en-US" sz="1800" b="1" spc="0" dirty="0">
              <a:solidFill>
                <a:schemeClr val="accent2">
                  <a:lumMod val="90000"/>
                  <a:lumOff val="10000"/>
                </a:schemeClr>
              </a:solidFill>
            </a:endParaRPr>
          </a:p>
        </p:txBody>
      </p:sp>
      <p:sp>
        <p:nvSpPr>
          <p:cNvPr id="16" name="正方形/長方形 15"/>
          <p:cNvSpPr/>
          <p:nvPr/>
        </p:nvSpPr>
        <p:spPr>
          <a:xfrm>
            <a:off x="638813" y="2681598"/>
            <a:ext cx="6691388"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原理・原則をスキームに当てはめる</a:t>
            </a:r>
          </a:p>
        </p:txBody>
      </p:sp>
      <p:sp>
        <p:nvSpPr>
          <p:cNvPr id="18" name="正方形/長方形 17"/>
          <p:cNvSpPr/>
          <p:nvPr/>
        </p:nvSpPr>
        <p:spPr>
          <a:xfrm>
            <a:off x="638501" y="1941705"/>
            <a:ext cx="6675847" cy="3556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実現したい原理・原則を定める</a:t>
            </a:r>
          </a:p>
        </p:txBody>
      </p:sp>
      <p:sp>
        <p:nvSpPr>
          <p:cNvPr id="17" name="二等辺三角形 16"/>
          <p:cNvSpPr/>
          <p:nvPr/>
        </p:nvSpPr>
        <p:spPr>
          <a:xfrm rot="10800000">
            <a:off x="3197508" y="2375802"/>
            <a:ext cx="1557835" cy="243750"/>
          </a:xfrm>
          <a:prstGeom prst="triangle">
            <a:avLst>
              <a:gd name="adj" fmla="val 48933"/>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正方形/長方形 29"/>
          <p:cNvSpPr/>
          <p:nvPr/>
        </p:nvSpPr>
        <p:spPr>
          <a:xfrm>
            <a:off x="927622" y="3180934"/>
            <a:ext cx="1028506"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IDP</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5" name="正方形/長方形 34"/>
          <p:cNvSpPr/>
          <p:nvPr/>
        </p:nvSpPr>
        <p:spPr>
          <a:xfrm>
            <a:off x="2044668" y="3178555"/>
            <a:ext cx="1028506"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CLP</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6" name="正方形/長方形 35"/>
          <p:cNvSpPr/>
          <p:nvPr/>
        </p:nvSpPr>
        <p:spPr>
          <a:xfrm>
            <a:off x="3161714" y="3176575"/>
            <a:ext cx="1028506"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RP</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37" name="正方形/長方形 36"/>
          <p:cNvSpPr/>
          <p:nvPr/>
        </p:nvSpPr>
        <p:spPr>
          <a:xfrm>
            <a:off x="4278760" y="3182987"/>
            <a:ext cx="1271635"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トラストアンカー</a:t>
            </a:r>
          </a:p>
        </p:txBody>
      </p:sp>
      <p:sp>
        <p:nvSpPr>
          <p:cNvPr id="38" name="正方形/長方形 37"/>
          <p:cNvSpPr/>
          <p:nvPr/>
        </p:nvSpPr>
        <p:spPr>
          <a:xfrm>
            <a:off x="5648477" y="3182987"/>
            <a:ext cx="1681723"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ステークホルダー</a:t>
            </a:r>
          </a:p>
        </p:txBody>
      </p:sp>
      <p:sp>
        <p:nvSpPr>
          <p:cNvPr id="39" name="正方形/長方形 38"/>
          <p:cNvSpPr/>
          <p:nvPr/>
        </p:nvSpPr>
        <p:spPr>
          <a:xfrm>
            <a:off x="927960" y="3597441"/>
            <a:ext cx="829034"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登録</a:t>
            </a:r>
          </a:p>
        </p:txBody>
      </p:sp>
      <p:sp>
        <p:nvSpPr>
          <p:cNvPr id="40" name="正方形/長方形 39"/>
          <p:cNvSpPr/>
          <p:nvPr/>
        </p:nvSpPr>
        <p:spPr>
          <a:xfrm>
            <a:off x="1824418" y="3597441"/>
            <a:ext cx="806864"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認証</a:t>
            </a:r>
          </a:p>
        </p:txBody>
      </p:sp>
      <p:sp>
        <p:nvSpPr>
          <p:cNvPr id="41" name="正方形/長方形 40"/>
          <p:cNvSpPr/>
          <p:nvPr/>
        </p:nvSpPr>
        <p:spPr>
          <a:xfrm>
            <a:off x="3572994" y="3593746"/>
            <a:ext cx="806864"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連携</a:t>
            </a:r>
          </a:p>
        </p:txBody>
      </p:sp>
      <p:sp>
        <p:nvSpPr>
          <p:cNvPr id="42" name="正方形/長方形 41"/>
          <p:cNvSpPr/>
          <p:nvPr/>
        </p:nvSpPr>
        <p:spPr>
          <a:xfrm>
            <a:off x="5648477" y="3593746"/>
            <a:ext cx="1681723"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プロセス</a:t>
            </a:r>
          </a:p>
        </p:txBody>
      </p:sp>
      <p:sp>
        <p:nvSpPr>
          <p:cNvPr id="43" name="正方形/長方形 42"/>
          <p:cNvSpPr/>
          <p:nvPr/>
        </p:nvSpPr>
        <p:spPr>
          <a:xfrm>
            <a:off x="927962" y="4026073"/>
            <a:ext cx="829032"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ウォレット</a:t>
            </a:r>
          </a:p>
        </p:txBody>
      </p:sp>
      <p:sp>
        <p:nvSpPr>
          <p:cNvPr id="44" name="正方形/長方形 43"/>
          <p:cNvSpPr/>
          <p:nvPr/>
        </p:nvSpPr>
        <p:spPr>
          <a:xfrm>
            <a:off x="5648477" y="4027191"/>
            <a:ext cx="1681723" cy="3556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コンポーネント</a:t>
            </a:r>
          </a:p>
        </p:txBody>
      </p:sp>
      <p:sp>
        <p:nvSpPr>
          <p:cNvPr id="45" name="正方形/長方形 44"/>
          <p:cNvSpPr/>
          <p:nvPr/>
        </p:nvSpPr>
        <p:spPr>
          <a:xfrm>
            <a:off x="1829429" y="4027191"/>
            <a:ext cx="1243745"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通信プロトコル</a:t>
            </a:r>
          </a:p>
        </p:txBody>
      </p:sp>
      <p:sp>
        <p:nvSpPr>
          <p:cNvPr id="46" name="正方形/長方形 45"/>
          <p:cNvSpPr/>
          <p:nvPr/>
        </p:nvSpPr>
        <p:spPr>
          <a:xfrm>
            <a:off x="3145609" y="4027191"/>
            <a:ext cx="1015608"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データモデル</a:t>
            </a:r>
          </a:p>
        </p:txBody>
      </p:sp>
      <p:sp>
        <p:nvSpPr>
          <p:cNvPr id="47" name="正方形/長方形 46"/>
          <p:cNvSpPr/>
          <p:nvPr/>
        </p:nvSpPr>
        <p:spPr>
          <a:xfrm>
            <a:off x="4232073" y="4027191"/>
            <a:ext cx="1015608"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レジストリ</a:t>
            </a:r>
          </a:p>
        </p:txBody>
      </p:sp>
      <p:sp>
        <p:nvSpPr>
          <p:cNvPr id="20" name="角丸四角形 19"/>
          <p:cNvSpPr/>
          <p:nvPr/>
        </p:nvSpPr>
        <p:spPr>
          <a:xfrm>
            <a:off x="654537" y="3070304"/>
            <a:ext cx="6675846" cy="1402484"/>
          </a:xfrm>
          <a:prstGeom prst="roundRect">
            <a:avLst>
              <a:gd name="adj" fmla="val 8200"/>
            </a:avLst>
          </a:prstGeom>
          <a:noFill/>
          <a:ln w="12700">
            <a:solidFill>
              <a:schemeClr val="accent4">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1" name="四角形吹き出し 20"/>
          <p:cNvSpPr/>
          <p:nvPr/>
        </p:nvSpPr>
        <p:spPr>
          <a:xfrm>
            <a:off x="7874323" y="2695732"/>
            <a:ext cx="1515346" cy="1330341"/>
          </a:xfrm>
          <a:prstGeom prst="wedgeRectCallout">
            <a:avLst>
              <a:gd name="adj1" fmla="val -81567"/>
              <a:gd name="adj2" fmla="val 23039"/>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・各分類の粒度</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・規定する範囲</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・どのステークホルダー・プロセス・コンポーネントが相互に結びつくか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等はフレームワークによって異なる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8" name="二等辺三角形 47"/>
          <p:cNvSpPr/>
          <p:nvPr/>
        </p:nvSpPr>
        <p:spPr>
          <a:xfrm rot="10800000">
            <a:off x="3205589" y="4575355"/>
            <a:ext cx="1557835" cy="243750"/>
          </a:xfrm>
          <a:prstGeom prst="triangle">
            <a:avLst>
              <a:gd name="adj" fmla="val 48933"/>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9" name="正方形/長方形 48"/>
          <p:cNvSpPr/>
          <p:nvPr/>
        </p:nvSpPr>
        <p:spPr>
          <a:xfrm>
            <a:off x="638813" y="4850581"/>
            <a:ext cx="6675846"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各分類に必要な要件をリストアップする</a:t>
            </a:r>
          </a:p>
        </p:txBody>
      </p:sp>
      <p:sp>
        <p:nvSpPr>
          <p:cNvPr id="22" name="正方形/長方形 21"/>
          <p:cNvSpPr/>
          <p:nvPr/>
        </p:nvSpPr>
        <p:spPr>
          <a:xfrm>
            <a:off x="638812" y="5269134"/>
            <a:ext cx="3311453" cy="693015"/>
          </a:xfrm>
          <a:prstGeom prst="rect">
            <a:avLst/>
          </a:prstGeom>
          <a:solidFill>
            <a:schemeClr val="accent3">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ルール・規制・法律に係る要件</a:t>
            </a:r>
          </a:p>
        </p:txBody>
      </p:sp>
      <p:sp>
        <p:nvSpPr>
          <p:cNvPr id="23" name="正方形/長方形 22"/>
          <p:cNvSpPr/>
          <p:nvPr/>
        </p:nvSpPr>
        <p:spPr>
          <a:xfrm>
            <a:off x="1432452" y="5848692"/>
            <a:ext cx="1724171" cy="349134"/>
          </a:xfrm>
          <a:prstGeom prst="rect">
            <a:avLst/>
          </a:prstGeom>
          <a:solidFill>
            <a:schemeClr val="accent3"/>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ガバナンス</a:t>
            </a:r>
          </a:p>
        </p:txBody>
      </p:sp>
      <p:sp>
        <p:nvSpPr>
          <p:cNvPr id="50" name="正方形/長方形 49"/>
          <p:cNvSpPr/>
          <p:nvPr/>
        </p:nvSpPr>
        <p:spPr>
          <a:xfrm>
            <a:off x="4042156" y="5269134"/>
            <a:ext cx="3288044" cy="666790"/>
          </a:xfrm>
          <a:prstGeom prst="rect">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要件を満たすために</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特定の技術を参照・指定</a:t>
            </a:r>
          </a:p>
        </p:txBody>
      </p:sp>
      <p:sp>
        <p:nvSpPr>
          <p:cNvPr id="51" name="正方形/長方形 50"/>
          <p:cNvSpPr/>
          <p:nvPr/>
        </p:nvSpPr>
        <p:spPr>
          <a:xfrm>
            <a:off x="5058273" y="5848692"/>
            <a:ext cx="1180407" cy="349134"/>
          </a:xfrm>
          <a:prstGeom prst="rect">
            <a:avLst/>
          </a:prstGeom>
          <a:solidFill>
            <a:schemeClr val="accent5"/>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テクノロジー</a:t>
            </a:r>
          </a:p>
        </p:txBody>
      </p:sp>
      <p:sp>
        <p:nvSpPr>
          <p:cNvPr id="59" name="正方形/長方形 58"/>
          <p:cNvSpPr/>
          <p:nvPr/>
        </p:nvSpPr>
        <p:spPr>
          <a:xfrm>
            <a:off x="654354" y="1201683"/>
            <a:ext cx="6675847" cy="3556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フレームワークのスコープを定める</a:t>
            </a:r>
          </a:p>
        </p:txBody>
      </p:sp>
      <p:sp>
        <p:nvSpPr>
          <p:cNvPr id="60" name="二等辺三角形 59"/>
          <p:cNvSpPr/>
          <p:nvPr/>
        </p:nvSpPr>
        <p:spPr>
          <a:xfrm rot="10800000">
            <a:off x="3213360" y="1619278"/>
            <a:ext cx="1557835" cy="243750"/>
          </a:xfrm>
          <a:prstGeom prst="triangle">
            <a:avLst>
              <a:gd name="adj" fmla="val 48933"/>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1" name="正方形/長方形 60"/>
          <p:cNvSpPr/>
          <p:nvPr/>
        </p:nvSpPr>
        <p:spPr>
          <a:xfrm>
            <a:off x="2698706" y="3598840"/>
            <a:ext cx="806864" cy="3556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認可</a:t>
            </a:r>
          </a:p>
        </p:txBody>
      </p:sp>
      <p:sp>
        <p:nvSpPr>
          <p:cNvPr id="63" name="四角形吹き出し 62"/>
          <p:cNvSpPr/>
          <p:nvPr/>
        </p:nvSpPr>
        <p:spPr>
          <a:xfrm>
            <a:off x="7873027" y="1201683"/>
            <a:ext cx="1515346" cy="661346"/>
          </a:xfrm>
          <a:prstGeom prst="wedgeRectCallout">
            <a:avLst>
              <a:gd name="adj1" fmla="val -83532"/>
              <a:gd name="adj2" fmla="val -25094"/>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法律・規則、システム面などフレームワークにより異なる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4" name="四角形吹き出し 63"/>
          <p:cNvSpPr/>
          <p:nvPr/>
        </p:nvSpPr>
        <p:spPr>
          <a:xfrm>
            <a:off x="7874323" y="1920157"/>
            <a:ext cx="1515346" cy="612585"/>
          </a:xfrm>
          <a:prstGeom prst="wedgeRectCallout">
            <a:avLst>
              <a:gd name="adj1" fmla="val -81138"/>
              <a:gd name="adj2" fmla="val -21054"/>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策定主体の考え、コンサルテーション結果などが反映される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5" name="四角形吹き出し 64"/>
          <p:cNvSpPr/>
          <p:nvPr/>
        </p:nvSpPr>
        <p:spPr>
          <a:xfrm>
            <a:off x="7873027" y="4472788"/>
            <a:ext cx="1515346" cy="1489361"/>
          </a:xfrm>
          <a:prstGeom prst="wedgeRectCallout">
            <a:avLst>
              <a:gd name="adj1" fmla="val -83483"/>
              <a:gd name="adj2" fmla="val 24406"/>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・システム仕様を固めるために、テクノロジーを指定する（システムに対する要件）</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・テクノロジーで規定できない部分はガバナンスで規定する（システムの外側）</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下矢印 1"/>
          <p:cNvSpPr/>
          <p:nvPr/>
        </p:nvSpPr>
        <p:spPr>
          <a:xfrm>
            <a:off x="213715" y="1110901"/>
            <a:ext cx="713907" cy="4958255"/>
          </a:xfrm>
          <a:prstGeom prst="downArrow">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一般的なトラストフレームの策定プロセス</a:t>
            </a:r>
          </a:p>
        </p:txBody>
      </p:sp>
    </p:spTree>
    <p:extLst>
      <p:ext uri="{BB962C8B-B14F-4D97-AF65-F5344CB8AC3E}">
        <p14:creationId xmlns:p14="http://schemas.microsoft.com/office/powerpoint/2010/main" val="2145824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br>
              <a:rPr lang="ja-JP" altLang="en-US" sz="1100" dirty="0">
                <a:solidFill>
                  <a:srgbClr val="002060"/>
                </a:solidFill>
              </a:rPr>
            </a:br>
            <a:r>
              <a:rPr lang="ja-JP" altLang="en-US" sz="1800" dirty="0">
                <a:solidFill>
                  <a:srgbClr val="002060"/>
                </a:solidFill>
              </a:rPr>
              <a:t>トラストフレームワークのメタ的特性の比較</a:t>
            </a:r>
            <a:endParaRPr lang="ja-JP" altLang="en-US" sz="1800" b="1" spc="0" dirty="0">
              <a:solidFill>
                <a:srgbClr val="002060"/>
              </a:solidFill>
            </a:endParaRPr>
          </a:p>
        </p:txBody>
      </p:sp>
      <p:sp>
        <p:nvSpPr>
          <p:cNvPr id="6" name="テキスト プレースホルダー 2"/>
          <p:cNvSpPr>
            <a:spLocks noGrp="1"/>
          </p:cNvSpPr>
          <p:nvPr>
            <p:ph type="body" sz="quarter" idx="10"/>
          </p:nvPr>
        </p:nvSpPr>
        <p:spPr>
          <a:xfrm>
            <a:off x="331788" y="692150"/>
            <a:ext cx="9242425" cy="1204291"/>
          </a:xfrm>
        </p:spPr>
        <p:txBody>
          <a:bodyPr/>
          <a:lstStyle/>
          <a:p>
            <a:r>
              <a:rPr lang="ja-JP" altLang="en-US" sz="1600" b="1" dirty="0">
                <a:solidFill>
                  <a:schemeClr val="tx1">
                    <a:lumMod val="85000"/>
                    <a:lumOff val="15000"/>
                  </a:schemeClr>
                </a:solidFill>
              </a:rPr>
              <a:t>強制力（法律で規定）を有しているものは</a:t>
            </a:r>
            <a:r>
              <a:rPr lang="en-US" altLang="ja-JP" sz="1600" b="1" dirty="0">
                <a:solidFill>
                  <a:schemeClr val="tx1">
                    <a:lumMod val="85000"/>
                    <a:lumOff val="15000"/>
                  </a:schemeClr>
                </a:solidFill>
              </a:rPr>
              <a:t>eIDAS</a:t>
            </a:r>
            <a:r>
              <a:rPr lang="ja-JP" altLang="en-US" sz="1600" b="1" dirty="0">
                <a:solidFill>
                  <a:schemeClr val="tx1">
                    <a:lumMod val="85000"/>
                    <a:lumOff val="15000"/>
                  </a:schemeClr>
                </a:solidFill>
              </a:rPr>
              <a:t>（</a:t>
            </a:r>
            <a:r>
              <a:rPr lang="en-US" altLang="ja-JP" sz="1600" b="1" dirty="0">
                <a:solidFill>
                  <a:schemeClr val="tx1">
                    <a:lumMod val="85000"/>
                    <a:lumOff val="15000"/>
                  </a:schemeClr>
                </a:solidFill>
              </a:rPr>
              <a:t>EU</a:t>
            </a:r>
            <a:r>
              <a:rPr lang="ja-JP" altLang="en-US" sz="1600" b="1" dirty="0">
                <a:solidFill>
                  <a:schemeClr val="tx1">
                    <a:lumMod val="85000"/>
                    <a:lumOff val="15000"/>
                  </a:schemeClr>
                </a:solidFill>
              </a:rPr>
              <a:t>）のみである</a:t>
            </a:r>
            <a:r>
              <a:rPr lang="en-US" altLang="ja-JP" sz="1600" b="1" dirty="0">
                <a:solidFill>
                  <a:schemeClr val="tx1">
                    <a:lumMod val="85000"/>
                    <a:lumOff val="15000"/>
                  </a:schemeClr>
                </a:solidFill>
              </a:rPr>
              <a:t/>
            </a:r>
            <a:br>
              <a:rPr lang="en-US" altLang="ja-JP" sz="1600" b="1" dirty="0">
                <a:solidFill>
                  <a:schemeClr val="tx1">
                    <a:lumMod val="85000"/>
                    <a:lumOff val="15000"/>
                  </a:schemeClr>
                </a:solidFill>
              </a:rPr>
            </a:br>
            <a:r>
              <a:rPr lang="ja-JP" altLang="en-US" sz="1600" b="1" dirty="0">
                <a:solidFill>
                  <a:schemeClr val="tx1">
                    <a:lumMod val="85000"/>
                    <a:lumOff val="15000"/>
                  </a:schemeClr>
                </a:solidFill>
              </a:rPr>
              <a:t>また、一部の国ではトラストフレームに基づく認定制度を設け、トラストフレームワークへの準拠を促している</a:t>
            </a:r>
            <a:r>
              <a:rPr lang="en-US" altLang="ja-JP" sz="1600" b="1" dirty="0">
                <a:solidFill>
                  <a:schemeClr val="tx1">
                    <a:lumMod val="85000"/>
                    <a:lumOff val="15000"/>
                  </a:schemeClr>
                </a:solidFill>
              </a:rPr>
              <a:t/>
            </a:r>
            <a:br>
              <a:rPr lang="en-US" altLang="ja-JP" sz="1600" b="1" dirty="0">
                <a:solidFill>
                  <a:schemeClr val="tx1">
                    <a:lumMod val="85000"/>
                    <a:lumOff val="15000"/>
                  </a:schemeClr>
                </a:solidFill>
              </a:rPr>
            </a:br>
            <a:r>
              <a:rPr lang="ja-JP" altLang="en-US" sz="1600" b="1" dirty="0">
                <a:solidFill>
                  <a:schemeClr val="tx1">
                    <a:lumMod val="85000"/>
                    <a:lumOff val="15000"/>
                  </a:schemeClr>
                </a:solidFill>
              </a:rPr>
              <a:t>インド・シンガポールにおいては、国の</a:t>
            </a:r>
            <a:r>
              <a:rPr lang="en-US" altLang="ja-JP" sz="1600" b="1" dirty="0">
                <a:solidFill>
                  <a:schemeClr val="tx1">
                    <a:lumMod val="85000"/>
                    <a:lumOff val="15000"/>
                  </a:schemeClr>
                </a:solidFill>
              </a:rPr>
              <a:t>ID</a:t>
            </a:r>
            <a:r>
              <a:rPr lang="ja-JP" altLang="en-US" sz="1600" b="1" dirty="0">
                <a:solidFill>
                  <a:schemeClr val="tx1">
                    <a:lumMod val="85000"/>
                    <a:lumOff val="15000"/>
                  </a:schemeClr>
                </a:solidFill>
              </a:rPr>
              <a:t>利活用に係るコンセプトを示すのみで、明確な要件やサービススキームについては規定をしていない</a:t>
            </a:r>
            <a:endParaRPr lang="en-US" altLang="ja-JP" sz="1600" b="1" dirty="0">
              <a:solidFill>
                <a:schemeClr val="tx1">
                  <a:lumMod val="85000"/>
                  <a:lumOff val="15000"/>
                </a:schemeClr>
              </a:solidFill>
            </a:endParaRPr>
          </a:p>
        </p:txBody>
      </p:sp>
      <p:sp>
        <p:nvSpPr>
          <p:cNvPr id="9" name="正方形/長方形 8"/>
          <p:cNvSpPr/>
          <p:nvPr/>
        </p:nvSpPr>
        <p:spPr>
          <a:xfrm>
            <a:off x="340199" y="2216084"/>
            <a:ext cx="648818" cy="105348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欧州</a:t>
            </a:r>
          </a:p>
        </p:txBody>
      </p:sp>
      <p:sp>
        <p:nvSpPr>
          <p:cNvPr id="11" name="正方形/長方形 10"/>
          <p:cNvSpPr/>
          <p:nvPr/>
        </p:nvSpPr>
        <p:spPr>
          <a:xfrm>
            <a:off x="1045395" y="2220531"/>
            <a:ext cx="96541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EU</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2" name="正方形/長方形 11"/>
          <p:cNvSpPr/>
          <p:nvPr/>
        </p:nvSpPr>
        <p:spPr>
          <a:xfrm>
            <a:off x="1045395" y="2589651"/>
            <a:ext cx="96541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ドイツ</a:t>
            </a:r>
          </a:p>
        </p:txBody>
      </p:sp>
      <p:sp>
        <p:nvSpPr>
          <p:cNvPr id="13" name="正方形/長方形 12"/>
          <p:cNvSpPr/>
          <p:nvPr/>
        </p:nvSpPr>
        <p:spPr>
          <a:xfrm>
            <a:off x="2071547" y="2215420"/>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Regulation 910/2014</a:t>
            </a:r>
          </a:p>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eIDAS</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2.0</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4" name="正方形/長方形 13"/>
          <p:cNvSpPr/>
          <p:nvPr/>
        </p:nvSpPr>
        <p:spPr>
          <a:xfrm>
            <a:off x="2071547" y="2584540"/>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IDunion</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Network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正方形/長方形 14"/>
          <p:cNvSpPr/>
          <p:nvPr/>
        </p:nvSpPr>
        <p:spPr>
          <a:xfrm>
            <a:off x="333672" y="3322779"/>
            <a:ext cx="648818" cy="106018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北米</a:t>
            </a:r>
          </a:p>
        </p:txBody>
      </p:sp>
      <p:sp>
        <p:nvSpPr>
          <p:cNvPr id="16" name="正方形/長方形 15"/>
          <p:cNvSpPr/>
          <p:nvPr/>
        </p:nvSpPr>
        <p:spPr>
          <a:xfrm>
            <a:off x="1047335" y="2958771"/>
            <a:ext cx="96541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英国</a:t>
            </a:r>
          </a:p>
        </p:txBody>
      </p:sp>
      <p:sp>
        <p:nvSpPr>
          <p:cNvPr id="17" name="正方形/長方形 16"/>
          <p:cNvSpPr/>
          <p:nvPr/>
        </p:nvSpPr>
        <p:spPr>
          <a:xfrm>
            <a:off x="1047335" y="3327890"/>
            <a:ext cx="965411" cy="6961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米国</a:t>
            </a:r>
          </a:p>
        </p:txBody>
      </p:sp>
      <p:sp>
        <p:nvSpPr>
          <p:cNvPr id="18" name="正方形/長方形 17"/>
          <p:cNvSpPr/>
          <p:nvPr/>
        </p:nvSpPr>
        <p:spPr>
          <a:xfrm>
            <a:off x="2065020" y="2953660"/>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The UK digital identity and attributes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正方形/長方形 18"/>
          <p:cNvSpPr/>
          <p:nvPr/>
        </p:nvSpPr>
        <p:spPr>
          <a:xfrm>
            <a:off x="2065020" y="3322780"/>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Identity Ecosystem Framework </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正方形/長方形 19"/>
          <p:cNvSpPr/>
          <p:nvPr/>
        </p:nvSpPr>
        <p:spPr>
          <a:xfrm>
            <a:off x="1043055" y="4069124"/>
            <a:ext cx="96541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カナダ</a:t>
            </a:r>
          </a:p>
        </p:txBody>
      </p:sp>
      <p:sp>
        <p:nvSpPr>
          <p:cNvPr id="21" name="正方形/長方形 20"/>
          <p:cNvSpPr/>
          <p:nvPr/>
        </p:nvSpPr>
        <p:spPr>
          <a:xfrm>
            <a:off x="2069366" y="3694893"/>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NIST</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SP 800-63</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正方形/長方形 21"/>
          <p:cNvSpPr/>
          <p:nvPr/>
        </p:nvSpPr>
        <p:spPr>
          <a:xfrm>
            <a:off x="2069366" y="4064013"/>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Pan-Canadian Trust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PCTF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 name="正方形/長方形 22"/>
          <p:cNvSpPr/>
          <p:nvPr/>
        </p:nvSpPr>
        <p:spPr>
          <a:xfrm>
            <a:off x="333672" y="4444215"/>
            <a:ext cx="648818" cy="143435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オセアニア</a:t>
            </a:r>
          </a:p>
        </p:txBody>
      </p:sp>
      <p:sp>
        <p:nvSpPr>
          <p:cNvPr id="24" name="正方形/長方形 23"/>
          <p:cNvSpPr/>
          <p:nvPr/>
        </p:nvSpPr>
        <p:spPr>
          <a:xfrm>
            <a:off x="1047335" y="4449327"/>
            <a:ext cx="965411" cy="69816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オーストラリア</a:t>
            </a:r>
          </a:p>
        </p:txBody>
      </p:sp>
      <p:sp>
        <p:nvSpPr>
          <p:cNvPr id="25" name="正方形/長方形 24"/>
          <p:cNvSpPr/>
          <p:nvPr/>
        </p:nvSpPr>
        <p:spPr>
          <a:xfrm>
            <a:off x="2065020" y="4444216"/>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Trusted Digital Identity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TDIF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6" name="正方形/長方形 25"/>
          <p:cNvSpPr/>
          <p:nvPr/>
        </p:nvSpPr>
        <p:spPr>
          <a:xfrm>
            <a:off x="2065020" y="4813336"/>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a:ln>
                  <a:noFill/>
                </a:ln>
                <a:solidFill>
                  <a:srgbClr val="000000"/>
                </a:solidFill>
                <a:effectLst/>
                <a:uLnTx/>
                <a:uFillTx/>
                <a:latin typeface="Meiryo UI"/>
                <a:ea typeface="Meiryo UI"/>
                <a:cs typeface="+mn-cs"/>
              </a:rPr>
              <a:t>Trust ID Framework</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7" name="正方形/長方形 26"/>
          <p:cNvSpPr/>
          <p:nvPr/>
        </p:nvSpPr>
        <p:spPr>
          <a:xfrm>
            <a:off x="1051681" y="5195603"/>
            <a:ext cx="965411" cy="69311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ニュージーランド</a:t>
            </a:r>
          </a:p>
        </p:txBody>
      </p:sp>
      <p:sp>
        <p:nvSpPr>
          <p:cNvPr id="28" name="正方形/長方形 27"/>
          <p:cNvSpPr/>
          <p:nvPr/>
        </p:nvSpPr>
        <p:spPr>
          <a:xfrm>
            <a:off x="2069366" y="5190493"/>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Digital Identity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9" name="正方形/長方形 28"/>
          <p:cNvSpPr/>
          <p:nvPr/>
        </p:nvSpPr>
        <p:spPr>
          <a:xfrm>
            <a:off x="2069366" y="5559613"/>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Identity management standards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正方形/長方形 29"/>
          <p:cNvSpPr/>
          <p:nvPr/>
        </p:nvSpPr>
        <p:spPr>
          <a:xfrm>
            <a:off x="333914" y="5928733"/>
            <a:ext cx="648818" cy="68562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アジア</a:t>
            </a:r>
          </a:p>
        </p:txBody>
      </p:sp>
      <p:sp>
        <p:nvSpPr>
          <p:cNvPr id="31" name="正方形/長方形 30"/>
          <p:cNvSpPr/>
          <p:nvPr/>
        </p:nvSpPr>
        <p:spPr>
          <a:xfrm>
            <a:off x="1047577" y="5933844"/>
            <a:ext cx="96541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シンガポール</a:t>
            </a:r>
          </a:p>
        </p:txBody>
      </p:sp>
      <p:sp>
        <p:nvSpPr>
          <p:cNvPr id="32" name="正方形/長方形 31"/>
          <p:cNvSpPr/>
          <p:nvPr/>
        </p:nvSpPr>
        <p:spPr>
          <a:xfrm>
            <a:off x="1047577" y="6302964"/>
            <a:ext cx="96541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インド</a:t>
            </a:r>
          </a:p>
        </p:txBody>
      </p:sp>
      <p:sp>
        <p:nvSpPr>
          <p:cNvPr id="33" name="正方形/長方形 32"/>
          <p:cNvSpPr/>
          <p:nvPr/>
        </p:nvSpPr>
        <p:spPr>
          <a:xfrm>
            <a:off x="2073729" y="5928733"/>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NDI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正方形/長方形 33"/>
          <p:cNvSpPr/>
          <p:nvPr/>
        </p:nvSpPr>
        <p:spPr>
          <a:xfrm>
            <a:off x="2073729" y="6297853"/>
            <a:ext cx="2973534"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India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7" name="正方形/長方形 46"/>
          <p:cNvSpPr/>
          <p:nvPr/>
        </p:nvSpPr>
        <p:spPr>
          <a:xfrm>
            <a:off x="340200" y="1964949"/>
            <a:ext cx="1668266" cy="205417"/>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国・地域</a:t>
            </a:r>
          </a:p>
        </p:txBody>
      </p:sp>
      <p:sp>
        <p:nvSpPr>
          <p:cNvPr id="48" name="正方形/長方形 47"/>
          <p:cNvSpPr/>
          <p:nvPr/>
        </p:nvSpPr>
        <p:spPr>
          <a:xfrm>
            <a:off x="2068606" y="1969993"/>
            <a:ext cx="2973534"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トラストフレームワーク名称</a:t>
            </a:r>
          </a:p>
        </p:txBody>
      </p:sp>
      <p:sp>
        <p:nvSpPr>
          <p:cNvPr id="50" name="正方形/長方形 49"/>
          <p:cNvSpPr/>
          <p:nvPr/>
        </p:nvSpPr>
        <p:spPr>
          <a:xfrm>
            <a:off x="6149341" y="2212064"/>
            <a:ext cx="937259"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強制</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51" name="正方形/長方形 50"/>
          <p:cNvSpPr/>
          <p:nvPr/>
        </p:nvSpPr>
        <p:spPr>
          <a:xfrm>
            <a:off x="6149341" y="2582473"/>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52" name="正方形/長方形 51"/>
          <p:cNvSpPr/>
          <p:nvPr/>
        </p:nvSpPr>
        <p:spPr>
          <a:xfrm>
            <a:off x="6142814" y="2958771"/>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3" name="正方形/長方形 52"/>
          <p:cNvSpPr/>
          <p:nvPr/>
        </p:nvSpPr>
        <p:spPr>
          <a:xfrm>
            <a:off x="6142814" y="3327891"/>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4" name="正方形/長方形 53"/>
          <p:cNvSpPr/>
          <p:nvPr/>
        </p:nvSpPr>
        <p:spPr>
          <a:xfrm>
            <a:off x="6147160" y="3700004"/>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5" name="正方形/長方形 54"/>
          <p:cNvSpPr/>
          <p:nvPr/>
        </p:nvSpPr>
        <p:spPr>
          <a:xfrm>
            <a:off x="6147160" y="4069124"/>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56" name="正方形/長方形 55"/>
          <p:cNvSpPr/>
          <p:nvPr/>
        </p:nvSpPr>
        <p:spPr>
          <a:xfrm>
            <a:off x="6142814" y="4449327"/>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7" name="正方形/長方形 56"/>
          <p:cNvSpPr/>
          <p:nvPr/>
        </p:nvSpPr>
        <p:spPr>
          <a:xfrm>
            <a:off x="6142814" y="4818447"/>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Meiryo UI"/>
                <a:ea typeface="Meiryo UI"/>
                <a:cs typeface="+mn-cs"/>
              </a:rPr>
              <a:t>任意</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8" name="正方形/長方形 57"/>
          <p:cNvSpPr/>
          <p:nvPr/>
        </p:nvSpPr>
        <p:spPr>
          <a:xfrm>
            <a:off x="6147160" y="5195604"/>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9" name="正方形/長方形 58"/>
          <p:cNvSpPr/>
          <p:nvPr/>
        </p:nvSpPr>
        <p:spPr>
          <a:xfrm>
            <a:off x="6147160" y="5564724"/>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0" name="正方形/長方形 59"/>
          <p:cNvSpPr/>
          <p:nvPr/>
        </p:nvSpPr>
        <p:spPr>
          <a:xfrm>
            <a:off x="6151523" y="5933844"/>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61" name="正方形/長方形 60"/>
          <p:cNvSpPr/>
          <p:nvPr/>
        </p:nvSpPr>
        <p:spPr>
          <a:xfrm>
            <a:off x="6151523" y="6302964"/>
            <a:ext cx="937259"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62" name="正方形/長方形 61"/>
          <p:cNvSpPr/>
          <p:nvPr/>
        </p:nvSpPr>
        <p:spPr>
          <a:xfrm>
            <a:off x="6151027" y="1969993"/>
            <a:ext cx="937259"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強制力</a:t>
            </a:r>
          </a:p>
        </p:txBody>
      </p:sp>
      <p:sp>
        <p:nvSpPr>
          <p:cNvPr id="63" name="正方形/長方形 62"/>
          <p:cNvSpPr/>
          <p:nvPr/>
        </p:nvSpPr>
        <p:spPr>
          <a:xfrm>
            <a:off x="7165659" y="2212064"/>
            <a:ext cx="77381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有</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64" name="正方形/長方形 63"/>
          <p:cNvSpPr/>
          <p:nvPr/>
        </p:nvSpPr>
        <p:spPr>
          <a:xfrm>
            <a:off x="7165659" y="2582473"/>
            <a:ext cx="77381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65" name="正方形/長方形 64"/>
          <p:cNvSpPr/>
          <p:nvPr/>
        </p:nvSpPr>
        <p:spPr>
          <a:xfrm>
            <a:off x="7166752" y="2958771"/>
            <a:ext cx="77381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67" name="正方形/長方形 66"/>
          <p:cNvSpPr/>
          <p:nvPr/>
        </p:nvSpPr>
        <p:spPr>
          <a:xfrm>
            <a:off x="7163478" y="3700004"/>
            <a:ext cx="77381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68" name="正方形/長方形 67"/>
          <p:cNvSpPr/>
          <p:nvPr/>
        </p:nvSpPr>
        <p:spPr>
          <a:xfrm>
            <a:off x="7163478" y="4069124"/>
            <a:ext cx="77381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69" name="正方形/長方形 68"/>
          <p:cNvSpPr/>
          <p:nvPr/>
        </p:nvSpPr>
        <p:spPr>
          <a:xfrm>
            <a:off x="7166752" y="4449327"/>
            <a:ext cx="77381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70" name="正方形/長方形 69"/>
          <p:cNvSpPr/>
          <p:nvPr/>
        </p:nvSpPr>
        <p:spPr>
          <a:xfrm>
            <a:off x="7166752" y="4818447"/>
            <a:ext cx="77381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有</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71" name="正方形/長方形 70"/>
          <p:cNvSpPr/>
          <p:nvPr/>
        </p:nvSpPr>
        <p:spPr>
          <a:xfrm>
            <a:off x="7171098" y="5195604"/>
            <a:ext cx="77381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72" name="正方形/長方形 71"/>
          <p:cNvSpPr/>
          <p:nvPr/>
        </p:nvSpPr>
        <p:spPr>
          <a:xfrm>
            <a:off x="7163478" y="5564724"/>
            <a:ext cx="77381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73" name="正方形/長方形 72"/>
          <p:cNvSpPr/>
          <p:nvPr/>
        </p:nvSpPr>
        <p:spPr>
          <a:xfrm>
            <a:off x="7167841" y="5933844"/>
            <a:ext cx="77381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74" name="正方形/長方形 73"/>
          <p:cNvSpPr/>
          <p:nvPr/>
        </p:nvSpPr>
        <p:spPr>
          <a:xfrm>
            <a:off x="7167841" y="6302964"/>
            <a:ext cx="77381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75" name="正方形/長方形 74"/>
          <p:cNvSpPr/>
          <p:nvPr/>
        </p:nvSpPr>
        <p:spPr>
          <a:xfrm>
            <a:off x="7166763" y="1969993"/>
            <a:ext cx="773811"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認定</a:t>
            </a:r>
          </a:p>
        </p:txBody>
      </p:sp>
      <p:sp>
        <p:nvSpPr>
          <p:cNvPr id="76" name="正方形/長方形 75"/>
          <p:cNvSpPr/>
          <p:nvPr/>
        </p:nvSpPr>
        <p:spPr>
          <a:xfrm>
            <a:off x="5124314" y="2212064"/>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政府主導</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77" name="正方形/長方形 76"/>
          <p:cNvSpPr/>
          <p:nvPr/>
        </p:nvSpPr>
        <p:spPr>
          <a:xfrm>
            <a:off x="5124314" y="2582473"/>
            <a:ext cx="948826" cy="324000"/>
          </a:xfrm>
          <a:prstGeom prst="rect">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官民共同</a:t>
            </a:r>
          </a:p>
        </p:txBody>
      </p:sp>
      <p:sp>
        <p:nvSpPr>
          <p:cNvPr id="78" name="正方形/長方形 77"/>
          <p:cNvSpPr/>
          <p:nvPr/>
        </p:nvSpPr>
        <p:spPr>
          <a:xfrm>
            <a:off x="5117787" y="2958771"/>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79" name="正方形/長方形 78"/>
          <p:cNvSpPr/>
          <p:nvPr/>
        </p:nvSpPr>
        <p:spPr>
          <a:xfrm>
            <a:off x="5117787" y="3327891"/>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80" name="正方形/長方形 79"/>
          <p:cNvSpPr/>
          <p:nvPr/>
        </p:nvSpPr>
        <p:spPr>
          <a:xfrm>
            <a:off x="5122133" y="3700004"/>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81" name="正方形/長方形 80"/>
          <p:cNvSpPr/>
          <p:nvPr/>
        </p:nvSpPr>
        <p:spPr>
          <a:xfrm>
            <a:off x="5122133" y="4069124"/>
            <a:ext cx="948826" cy="324000"/>
          </a:xfrm>
          <a:prstGeom prst="rect">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官民共同</a:t>
            </a:r>
          </a:p>
        </p:txBody>
      </p:sp>
      <p:sp>
        <p:nvSpPr>
          <p:cNvPr id="82" name="正方形/長方形 81"/>
          <p:cNvSpPr/>
          <p:nvPr/>
        </p:nvSpPr>
        <p:spPr>
          <a:xfrm>
            <a:off x="5117787" y="4449327"/>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83" name="正方形/長方形 82"/>
          <p:cNvSpPr/>
          <p:nvPr/>
        </p:nvSpPr>
        <p:spPr>
          <a:xfrm>
            <a:off x="5117787" y="4818447"/>
            <a:ext cx="948826"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民間主導</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4" name="正方形/長方形 83"/>
          <p:cNvSpPr/>
          <p:nvPr/>
        </p:nvSpPr>
        <p:spPr>
          <a:xfrm>
            <a:off x="5122133" y="5195604"/>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85" name="正方形/長方形 84"/>
          <p:cNvSpPr/>
          <p:nvPr/>
        </p:nvSpPr>
        <p:spPr>
          <a:xfrm>
            <a:off x="5122133" y="5564724"/>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86" name="正方形/長方形 85"/>
          <p:cNvSpPr/>
          <p:nvPr/>
        </p:nvSpPr>
        <p:spPr>
          <a:xfrm>
            <a:off x="5126496" y="5933844"/>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87" name="正方形/長方形 86"/>
          <p:cNvSpPr/>
          <p:nvPr/>
        </p:nvSpPr>
        <p:spPr>
          <a:xfrm>
            <a:off x="5126496" y="6302964"/>
            <a:ext cx="948826"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mn-cs"/>
              </a:rPr>
              <a:t>政府主導</a:t>
            </a:r>
          </a:p>
        </p:txBody>
      </p:sp>
      <p:sp>
        <p:nvSpPr>
          <p:cNvPr id="88" name="正方形/長方形 87"/>
          <p:cNvSpPr/>
          <p:nvPr/>
        </p:nvSpPr>
        <p:spPr>
          <a:xfrm>
            <a:off x="5126000" y="1969993"/>
            <a:ext cx="948826"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策定主体</a:t>
            </a:r>
          </a:p>
        </p:txBody>
      </p:sp>
      <p:sp>
        <p:nvSpPr>
          <p:cNvPr id="2" name="正方形/長方形 1"/>
          <p:cNvSpPr/>
          <p:nvPr/>
        </p:nvSpPr>
        <p:spPr>
          <a:xfrm>
            <a:off x="340200" y="6644530"/>
            <a:ext cx="4208940" cy="236627"/>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*1 </a:t>
            </a: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自己評価によるレジストリへの登録あり</a:t>
            </a:r>
          </a:p>
        </p:txBody>
      </p:sp>
      <p:sp>
        <p:nvSpPr>
          <p:cNvPr id="4" name="正方形/長方形 3"/>
          <p:cNvSpPr/>
          <p:nvPr/>
        </p:nvSpPr>
        <p:spPr>
          <a:xfrm>
            <a:off x="2984851" y="1646309"/>
            <a:ext cx="3833549"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070F26">
                    <a:lumMod val="75000"/>
                    <a:lumOff val="25000"/>
                  </a:srgbClr>
                </a:solidFill>
                <a:effectLst/>
                <a:uLnTx/>
                <a:uFillTx/>
                <a:latin typeface="Arial"/>
                <a:ea typeface="Meiryo UI"/>
                <a:cs typeface="+mn-cs"/>
              </a:rPr>
              <a:t>トラストフレームワークのメタ的特性の比較</a:t>
            </a:r>
          </a:p>
        </p:txBody>
      </p:sp>
      <p:sp>
        <p:nvSpPr>
          <p:cNvPr id="90" name="正方形/長方形 89"/>
          <p:cNvSpPr/>
          <p:nvPr/>
        </p:nvSpPr>
        <p:spPr>
          <a:xfrm>
            <a:off x="7163478" y="3327461"/>
            <a:ext cx="77381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smtClean="0">
                <a:ln>
                  <a:noFill/>
                </a:ln>
                <a:solidFill>
                  <a:srgbClr val="000000"/>
                </a:solidFill>
                <a:effectLst/>
                <a:uLnTx/>
                <a:uFillTx/>
                <a:latin typeface="Meiryo UI"/>
                <a:ea typeface="Meiryo UI"/>
                <a:cs typeface="+mn-cs"/>
              </a:rPr>
              <a:t>無</a:t>
            </a:r>
            <a:r>
              <a:rPr kumimoji="1" lang="ja-JP" altLang="en-US" sz="1000" b="1" i="0" u="none" strike="noStrike" kern="1200" cap="none" spc="0" normalizeH="0" baseline="30000" noProof="0" dirty="0" smtClean="0">
                <a:ln>
                  <a:noFill/>
                </a:ln>
                <a:solidFill>
                  <a:srgbClr val="000000"/>
                </a:solidFill>
                <a:effectLst/>
                <a:uLnTx/>
                <a:uFillTx/>
                <a:latin typeface="Meiryo UI"/>
                <a:ea typeface="Meiryo UI"/>
                <a:cs typeface="+mn-cs"/>
              </a:rPr>
              <a:t>*</a:t>
            </a:r>
            <a:r>
              <a:rPr kumimoji="1" lang="en-US" altLang="ja-JP" sz="1000" b="1" i="0" u="none" strike="noStrike" kern="1200" cap="none" spc="0" normalizeH="0" baseline="30000" noProof="0" dirty="0" smtClean="0">
                <a:ln>
                  <a:noFill/>
                </a:ln>
                <a:solidFill>
                  <a:srgbClr val="000000"/>
                </a:solidFill>
                <a:effectLst/>
                <a:uLnTx/>
                <a:uFillTx/>
                <a:latin typeface="Meiryo UI"/>
                <a:ea typeface="Meiryo UI"/>
                <a:cs typeface="+mn-cs"/>
              </a:rPr>
              <a:t>1</a:t>
            </a:r>
            <a:endParaRPr kumimoji="1" lang="ja-JP" altLang="en-US" sz="1000" b="1"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91" name="正方形/長方形 90"/>
          <p:cNvSpPr/>
          <p:nvPr/>
        </p:nvSpPr>
        <p:spPr>
          <a:xfrm>
            <a:off x="7980258" y="1969993"/>
            <a:ext cx="1594254"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smtClean="0">
                <a:ln>
                  <a:noFill/>
                </a:ln>
                <a:solidFill>
                  <a:srgbClr val="FFFFFF"/>
                </a:solidFill>
                <a:effectLst/>
                <a:uLnTx/>
                <a:uFillTx/>
                <a:latin typeface="Meiryo UI"/>
                <a:ea typeface="Meiryo UI"/>
                <a:cs typeface="+mn-cs"/>
              </a:rPr>
              <a:t>認定を行う主体</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92" name="正方形/長方形 91"/>
          <p:cNvSpPr/>
          <p:nvPr/>
        </p:nvSpPr>
        <p:spPr>
          <a:xfrm>
            <a:off x="7980257" y="2212064"/>
            <a:ext cx="1594254"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lang="ja-JP" altLang="en-US" sz="1000" b="1" noProof="0" dirty="0">
                <a:solidFill>
                  <a:srgbClr val="000000"/>
                </a:solidFill>
                <a:latin typeface="Meiryo UI"/>
                <a:ea typeface="Meiryo UI"/>
                <a:cs typeface="Arial"/>
              </a:rPr>
              <a:t>加盟国</a:t>
            </a:r>
            <a:r>
              <a:rPr lang="ja-JP" altLang="en-US" sz="1000" b="1" noProof="0" dirty="0" smtClean="0">
                <a:solidFill>
                  <a:srgbClr val="000000"/>
                </a:solidFill>
                <a:latin typeface="Meiryo UI"/>
                <a:ea typeface="Meiryo UI"/>
                <a:cs typeface="Arial"/>
              </a:rPr>
              <a:t>の適合性評価機関</a:t>
            </a:r>
            <a:endParaRPr lang="en-US" altLang="ja-JP" sz="1000" b="1" noProof="0" dirty="0" smtClean="0">
              <a:solidFill>
                <a:srgbClr val="000000"/>
              </a:solidFill>
              <a:latin typeface="Meiryo UI"/>
              <a:ea typeface="Meiryo UI"/>
              <a:cs typeface="Arial"/>
            </a:endParaRPr>
          </a:p>
          <a:p>
            <a:pPr marL="357188" marR="0" lvl="0" indent="-357188" algn="ctr" defTabSz="914400" rtl="0" eaLnBrk="1" fontAlgn="auto" latinLnBrk="0" hangingPunct="1">
              <a:lnSpc>
                <a:spcPct val="100000"/>
              </a:lnSpc>
              <a:spcBef>
                <a:spcPts val="0"/>
              </a:spcBef>
              <a:spcAft>
                <a:spcPts val="0"/>
              </a:spcAft>
              <a:buClrTx/>
              <a:buSzTx/>
              <a:buFontTx/>
              <a:buNone/>
              <a:tabLst/>
              <a:defRPr/>
            </a:pPr>
            <a:r>
              <a:rPr lang="ja-JP" altLang="en-US" sz="1000" b="1" noProof="0" dirty="0" smtClean="0">
                <a:solidFill>
                  <a:srgbClr val="000000"/>
                </a:solidFill>
                <a:latin typeface="Meiryo UI"/>
                <a:ea typeface="Meiryo UI"/>
                <a:cs typeface="Arial"/>
              </a:rPr>
              <a:t>による認定</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93" name="正方形/長方形 92"/>
          <p:cNvSpPr/>
          <p:nvPr/>
        </p:nvSpPr>
        <p:spPr>
          <a:xfrm>
            <a:off x="7980258" y="2945569"/>
            <a:ext cx="1594254"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lang="ja-JP" altLang="en-US" sz="1000" b="1" dirty="0" smtClean="0">
                <a:solidFill>
                  <a:srgbClr val="000000"/>
                </a:solidFill>
                <a:latin typeface="Meiryo UI"/>
                <a:ea typeface="Meiryo UI"/>
                <a:cs typeface="Arial"/>
              </a:rPr>
              <a:t>政府主導で民間企業</a:t>
            </a:r>
            <a:endParaRPr lang="en-US" altLang="ja-JP" sz="1000" b="1" dirty="0" smtClean="0">
              <a:solidFill>
                <a:srgbClr val="000000"/>
              </a:solidFill>
              <a:latin typeface="Meiryo UI"/>
              <a:ea typeface="Meiryo UI"/>
              <a:cs typeface="Arial"/>
            </a:endParaRPr>
          </a:p>
          <a:p>
            <a:pPr marL="357188" marR="0" lvl="0" indent="-357188" algn="ctr" defTabSz="914400" rtl="0" eaLnBrk="1" fontAlgn="auto" latinLnBrk="0" hangingPunct="1">
              <a:lnSpc>
                <a:spcPct val="100000"/>
              </a:lnSpc>
              <a:spcBef>
                <a:spcPts val="0"/>
              </a:spcBef>
              <a:spcAft>
                <a:spcPts val="0"/>
              </a:spcAft>
              <a:buClrTx/>
              <a:buSzTx/>
              <a:buFontTx/>
              <a:buNone/>
              <a:tabLst/>
              <a:defRPr/>
            </a:pPr>
            <a:r>
              <a:rPr lang="ja-JP" altLang="en-US" sz="1000" b="1" dirty="0" smtClean="0">
                <a:solidFill>
                  <a:srgbClr val="000000"/>
                </a:solidFill>
                <a:latin typeface="Meiryo UI"/>
                <a:ea typeface="Meiryo UI"/>
                <a:cs typeface="Arial"/>
              </a:rPr>
              <a:t>・団体による認定</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95" name="正方形/長方形 94"/>
          <p:cNvSpPr/>
          <p:nvPr/>
        </p:nvSpPr>
        <p:spPr>
          <a:xfrm>
            <a:off x="7980258" y="4064013"/>
            <a:ext cx="1593955" cy="318955"/>
          </a:xfrm>
          <a:prstGeom prst="rect">
            <a:avLst/>
          </a:prstGeom>
          <a:solidFill>
            <a:schemeClr val="accent5">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smtClean="0">
                <a:ln>
                  <a:noFill/>
                </a:ln>
                <a:solidFill>
                  <a:srgbClr val="000000"/>
                </a:solidFill>
                <a:effectLst/>
                <a:uLnTx/>
                <a:uFillTx/>
                <a:latin typeface="Arial"/>
                <a:ea typeface="Meiryo UI"/>
                <a:cs typeface="+mn-cs"/>
              </a:rPr>
              <a:t>DIACC</a:t>
            </a:r>
            <a:r>
              <a:rPr kumimoji="1" lang="ja-JP" altLang="en-US" sz="1000" b="1" i="0" u="none" strike="noStrike" kern="1200" cap="none" spc="0" normalizeH="0" baseline="0" noProof="0" dirty="0" smtClean="0">
                <a:ln>
                  <a:noFill/>
                </a:ln>
                <a:solidFill>
                  <a:srgbClr val="000000"/>
                </a:solidFill>
                <a:effectLst/>
                <a:uLnTx/>
                <a:uFillTx/>
                <a:latin typeface="Arial"/>
                <a:ea typeface="Meiryo UI"/>
                <a:cs typeface="+mn-cs"/>
              </a:rPr>
              <a:t>の専門家ボランティア（</a:t>
            </a:r>
            <a:r>
              <a:rPr kumimoji="1" lang="en-US" altLang="ja-JP" sz="1000" b="1" i="0" u="none" strike="noStrike" kern="1200" cap="none" spc="0" normalizeH="0" baseline="0" noProof="0" dirty="0" smtClean="0">
                <a:ln>
                  <a:noFill/>
                </a:ln>
                <a:solidFill>
                  <a:srgbClr val="000000"/>
                </a:solidFill>
                <a:effectLst/>
                <a:uLnTx/>
                <a:uFillTx/>
                <a:latin typeface="Arial"/>
                <a:ea typeface="Meiryo UI"/>
                <a:cs typeface="+mn-cs"/>
              </a:rPr>
              <a:t>TOB</a:t>
            </a:r>
            <a:r>
              <a:rPr kumimoji="1" lang="ja-JP" altLang="en-US" sz="1000" b="1" i="0" u="none" strike="noStrike" kern="1200" cap="none" spc="0" normalizeH="0" baseline="0" noProof="0" dirty="0" smtClean="0">
                <a:ln>
                  <a:noFill/>
                </a:ln>
                <a:solidFill>
                  <a:srgbClr val="000000"/>
                </a:solidFill>
                <a:effectLst/>
                <a:uLnTx/>
                <a:uFillTx/>
                <a:latin typeface="Arial"/>
                <a:ea typeface="Meiryo UI"/>
                <a:cs typeface="+mn-cs"/>
              </a:rPr>
              <a:t>）による認定</a:t>
            </a:r>
            <a:endParaRPr kumimoji="1" lang="ja-JP" altLang="en-US" sz="10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6" name="正方形/長方形 95"/>
          <p:cNvSpPr/>
          <p:nvPr/>
        </p:nvSpPr>
        <p:spPr>
          <a:xfrm>
            <a:off x="7980257" y="4449327"/>
            <a:ext cx="1593955" cy="318955"/>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smtClean="0">
                <a:ln>
                  <a:noFill/>
                </a:ln>
                <a:solidFill>
                  <a:srgbClr val="000000"/>
                </a:solidFill>
                <a:effectLst/>
                <a:uLnTx/>
                <a:uFillTx/>
                <a:latin typeface="Arial"/>
                <a:ea typeface="Meiryo UI"/>
                <a:cs typeface="+mn-cs"/>
              </a:rPr>
              <a:t>DTA</a:t>
            </a:r>
            <a:r>
              <a:rPr kumimoji="1" lang="ja-JP" altLang="en-US" sz="1000" b="1" i="0" u="none" strike="noStrike" kern="1200" cap="none" spc="0" normalizeH="0" baseline="0" noProof="0" dirty="0" smtClean="0">
                <a:ln>
                  <a:noFill/>
                </a:ln>
                <a:solidFill>
                  <a:srgbClr val="000000"/>
                </a:solidFill>
                <a:effectLst/>
                <a:uLnTx/>
                <a:uFillTx/>
                <a:latin typeface="Arial"/>
                <a:ea typeface="Meiryo UI"/>
                <a:cs typeface="+mn-cs"/>
              </a:rPr>
              <a:t>認定チームによる認定</a:t>
            </a:r>
            <a:endParaRPr kumimoji="1" lang="ja-JP" altLang="en-US" sz="10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7" name="正方形/長方形 96"/>
          <p:cNvSpPr/>
          <p:nvPr/>
        </p:nvSpPr>
        <p:spPr>
          <a:xfrm>
            <a:off x="7980557" y="4815693"/>
            <a:ext cx="1593955" cy="318955"/>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smtClean="0">
                <a:ln>
                  <a:noFill/>
                </a:ln>
                <a:solidFill>
                  <a:srgbClr val="000000"/>
                </a:solidFill>
                <a:effectLst/>
                <a:uLnTx/>
                <a:uFillTx/>
                <a:latin typeface="Arial"/>
                <a:ea typeface="Meiryo UI"/>
                <a:cs typeface="+mn-cs"/>
              </a:rPr>
              <a:t>詳細不明</a:t>
            </a:r>
            <a:endParaRPr kumimoji="1" lang="ja-JP" altLang="en-US" sz="10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8" name="正方形/長方形 97"/>
          <p:cNvSpPr/>
          <p:nvPr/>
        </p:nvSpPr>
        <p:spPr>
          <a:xfrm>
            <a:off x="7980256" y="2577355"/>
            <a:ext cx="1593955"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99" name="正方形/長方形 98"/>
          <p:cNvSpPr/>
          <p:nvPr/>
        </p:nvSpPr>
        <p:spPr>
          <a:xfrm>
            <a:off x="7980255" y="3322780"/>
            <a:ext cx="1593955"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0" name="正方形/長方形 99"/>
          <p:cNvSpPr/>
          <p:nvPr/>
        </p:nvSpPr>
        <p:spPr>
          <a:xfrm>
            <a:off x="7980557" y="3700010"/>
            <a:ext cx="1593955"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1" name="正方形/長方形 100"/>
          <p:cNvSpPr/>
          <p:nvPr/>
        </p:nvSpPr>
        <p:spPr>
          <a:xfrm>
            <a:off x="7980557" y="5559613"/>
            <a:ext cx="1593955"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2" name="正方形/長方形 101"/>
          <p:cNvSpPr/>
          <p:nvPr/>
        </p:nvSpPr>
        <p:spPr>
          <a:xfrm>
            <a:off x="7980557" y="5926331"/>
            <a:ext cx="1593955"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3" name="正方形/長方形 102"/>
          <p:cNvSpPr/>
          <p:nvPr/>
        </p:nvSpPr>
        <p:spPr>
          <a:xfrm>
            <a:off x="7980254" y="6303733"/>
            <a:ext cx="1593955"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4" name="正方形/長方形 103"/>
          <p:cNvSpPr/>
          <p:nvPr/>
        </p:nvSpPr>
        <p:spPr>
          <a:xfrm>
            <a:off x="7980253" y="5195604"/>
            <a:ext cx="1593955" cy="318955"/>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smtClean="0">
                <a:ln>
                  <a:noFill/>
                </a:ln>
                <a:solidFill>
                  <a:srgbClr val="000000"/>
                </a:solidFill>
                <a:effectLst/>
                <a:uLnTx/>
                <a:uFillTx/>
                <a:latin typeface="Arial"/>
                <a:ea typeface="Meiryo UI"/>
                <a:cs typeface="+mn-cs"/>
              </a:rPr>
              <a:t>認定制度は政府当局によって</a:t>
            </a:r>
            <a:endParaRPr kumimoji="1" lang="en-US" altLang="ja-JP" sz="900" b="1" i="0" u="none" strike="noStrike" kern="1200" cap="none" spc="0" normalizeH="0" baseline="0" noProof="0" dirty="0" smtClean="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smtClean="0">
                <a:ln>
                  <a:noFill/>
                </a:ln>
                <a:solidFill>
                  <a:srgbClr val="000000"/>
                </a:solidFill>
                <a:effectLst/>
                <a:uLnTx/>
                <a:uFillTx/>
                <a:latin typeface="Arial"/>
                <a:ea typeface="Meiryo UI"/>
                <a:cs typeface="+mn-cs"/>
              </a:rPr>
              <a:t>運営されるが、認定主体は不明</a:t>
            </a:r>
            <a:endParaRPr kumimoji="1" lang="ja-JP" altLang="en-US" sz="900" b="1"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7072170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333671" y="1784955"/>
            <a:ext cx="349518" cy="105348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欧州</a:t>
            </a:r>
          </a:p>
        </p:txBody>
      </p:sp>
      <p:sp>
        <p:nvSpPr>
          <p:cNvPr id="13" name="正方形/長方形 12"/>
          <p:cNvSpPr/>
          <p:nvPr/>
        </p:nvSpPr>
        <p:spPr>
          <a:xfrm>
            <a:off x="734941" y="1779247"/>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EU</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4" name="正方形/長方形 13"/>
          <p:cNvSpPr/>
          <p:nvPr/>
        </p:nvSpPr>
        <p:spPr>
          <a:xfrm>
            <a:off x="734941" y="2148367"/>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ドイツ</a:t>
            </a:r>
          </a:p>
        </p:txBody>
      </p:sp>
      <p:sp>
        <p:nvSpPr>
          <p:cNvPr id="15" name="正方形/長方形 14"/>
          <p:cNvSpPr/>
          <p:nvPr/>
        </p:nvSpPr>
        <p:spPr>
          <a:xfrm>
            <a:off x="1377036" y="178429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Regulation 910/2014</a:t>
            </a:r>
          </a:p>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eIDAS</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2.0</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正方形/長方形 15"/>
          <p:cNvSpPr/>
          <p:nvPr/>
        </p:nvSpPr>
        <p:spPr>
          <a:xfrm>
            <a:off x="1377036" y="215341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IDunion</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Network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8" name="正方形/長方形 17"/>
          <p:cNvSpPr/>
          <p:nvPr/>
        </p:nvSpPr>
        <p:spPr>
          <a:xfrm>
            <a:off x="327144" y="2891650"/>
            <a:ext cx="349518" cy="106018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北米</a:t>
            </a:r>
          </a:p>
        </p:txBody>
      </p:sp>
      <p:sp>
        <p:nvSpPr>
          <p:cNvPr id="19" name="正方形/長方形 18"/>
          <p:cNvSpPr/>
          <p:nvPr/>
        </p:nvSpPr>
        <p:spPr>
          <a:xfrm>
            <a:off x="736881" y="2517487"/>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英国</a:t>
            </a:r>
          </a:p>
        </p:txBody>
      </p:sp>
      <p:sp>
        <p:nvSpPr>
          <p:cNvPr id="20" name="正方形/長方形 19"/>
          <p:cNvSpPr/>
          <p:nvPr/>
        </p:nvSpPr>
        <p:spPr>
          <a:xfrm>
            <a:off x="736881" y="2886606"/>
            <a:ext cx="593521" cy="6961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米国</a:t>
            </a:r>
          </a:p>
        </p:txBody>
      </p:sp>
      <p:sp>
        <p:nvSpPr>
          <p:cNvPr id="21" name="正方形/長方形 20"/>
          <p:cNvSpPr/>
          <p:nvPr/>
        </p:nvSpPr>
        <p:spPr>
          <a:xfrm>
            <a:off x="1370509" y="252253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The UK digital identity and attributes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正方形/長方形 21"/>
          <p:cNvSpPr/>
          <p:nvPr/>
        </p:nvSpPr>
        <p:spPr>
          <a:xfrm>
            <a:off x="1370509" y="289165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Identity Ecosystem Framework </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6" name="正方形/長方形 25"/>
          <p:cNvSpPr/>
          <p:nvPr/>
        </p:nvSpPr>
        <p:spPr>
          <a:xfrm>
            <a:off x="732601" y="3627840"/>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カナダ</a:t>
            </a:r>
          </a:p>
        </p:txBody>
      </p:sp>
      <p:sp>
        <p:nvSpPr>
          <p:cNvPr id="27" name="正方形/長方形 26"/>
          <p:cNvSpPr/>
          <p:nvPr/>
        </p:nvSpPr>
        <p:spPr>
          <a:xfrm>
            <a:off x="1374855" y="326376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NIST</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SP 800-63</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8" name="正方形/長方形 27"/>
          <p:cNvSpPr/>
          <p:nvPr/>
        </p:nvSpPr>
        <p:spPr>
          <a:xfrm>
            <a:off x="1374855" y="363288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Pan-Canadian Trust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PCTF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9" name="正方形/長方形 28"/>
          <p:cNvSpPr/>
          <p:nvPr/>
        </p:nvSpPr>
        <p:spPr>
          <a:xfrm>
            <a:off x="327144" y="4013086"/>
            <a:ext cx="349518" cy="143435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オセアニア</a:t>
            </a:r>
          </a:p>
        </p:txBody>
      </p:sp>
      <p:sp>
        <p:nvSpPr>
          <p:cNvPr id="31" name="正方形/長方形 30"/>
          <p:cNvSpPr/>
          <p:nvPr/>
        </p:nvSpPr>
        <p:spPr>
          <a:xfrm>
            <a:off x="736881" y="4008043"/>
            <a:ext cx="593521" cy="69816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オーストラリア</a:t>
            </a:r>
          </a:p>
        </p:txBody>
      </p:sp>
      <p:sp>
        <p:nvSpPr>
          <p:cNvPr id="33" name="正方形/長方形 32"/>
          <p:cNvSpPr/>
          <p:nvPr/>
        </p:nvSpPr>
        <p:spPr>
          <a:xfrm>
            <a:off x="1370509" y="4013087"/>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Trusted Digital Identity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TDIF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正方形/長方形 33"/>
          <p:cNvSpPr/>
          <p:nvPr/>
        </p:nvSpPr>
        <p:spPr>
          <a:xfrm>
            <a:off x="1370509" y="4382207"/>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a:ln>
                  <a:noFill/>
                </a:ln>
                <a:solidFill>
                  <a:srgbClr val="000000"/>
                </a:solidFill>
                <a:effectLst/>
                <a:uLnTx/>
                <a:uFillTx/>
                <a:latin typeface="Meiryo UI"/>
                <a:ea typeface="Meiryo UI"/>
                <a:cs typeface="+mn-cs"/>
              </a:rPr>
              <a:t>Trust ID Framework</a:t>
            </a:r>
            <a:endParaRPr kumimoji="1" lang="en-US" altLang="ja-JP"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7" name="正方形/長方形 36"/>
          <p:cNvSpPr/>
          <p:nvPr/>
        </p:nvSpPr>
        <p:spPr>
          <a:xfrm>
            <a:off x="741227" y="4754319"/>
            <a:ext cx="593521" cy="69311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ニュージーランド</a:t>
            </a:r>
          </a:p>
        </p:txBody>
      </p:sp>
      <p:sp>
        <p:nvSpPr>
          <p:cNvPr id="39" name="正方形/長方形 38"/>
          <p:cNvSpPr/>
          <p:nvPr/>
        </p:nvSpPr>
        <p:spPr>
          <a:xfrm>
            <a:off x="1374855" y="475936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Digital Identity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0" name="正方形/長方形 39"/>
          <p:cNvSpPr/>
          <p:nvPr/>
        </p:nvSpPr>
        <p:spPr>
          <a:xfrm>
            <a:off x="1374855" y="512848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Identity management standards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1" name="正方形/長方形 40"/>
          <p:cNvSpPr/>
          <p:nvPr/>
        </p:nvSpPr>
        <p:spPr>
          <a:xfrm>
            <a:off x="327386" y="5497604"/>
            <a:ext cx="349518" cy="68562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アジア</a:t>
            </a:r>
          </a:p>
        </p:txBody>
      </p:sp>
      <p:sp>
        <p:nvSpPr>
          <p:cNvPr id="43" name="正方形/長方形 42"/>
          <p:cNvSpPr/>
          <p:nvPr/>
        </p:nvSpPr>
        <p:spPr>
          <a:xfrm>
            <a:off x="737123" y="5492560"/>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シンガポール</a:t>
            </a:r>
          </a:p>
        </p:txBody>
      </p:sp>
      <p:sp>
        <p:nvSpPr>
          <p:cNvPr id="44" name="正方形/長方形 43"/>
          <p:cNvSpPr/>
          <p:nvPr/>
        </p:nvSpPr>
        <p:spPr>
          <a:xfrm>
            <a:off x="737123" y="5861680"/>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インド</a:t>
            </a:r>
          </a:p>
        </p:txBody>
      </p:sp>
      <p:sp>
        <p:nvSpPr>
          <p:cNvPr id="45" name="正方形/長方形 44"/>
          <p:cNvSpPr/>
          <p:nvPr/>
        </p:nvSpPr>
        <p:spPr>
          <a:xfrm>
            <a:off x="1379218" y="549760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NDI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6" name="正方形/長方形 45"/>
          <p:cNvSpPr/>
          <p:nvPr/>
        </p:nvSpPr>
        <p:spPr>
          <a:xfrm>
            <a:off x="1379218" y="586672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India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7" name="正方形/長方形 46"/>
          <p:cNvSpPr/>
          <p:nvPr/>
        </p:nvSpPr>
        <p:spPr>
          <a:xfrm>
            <a:off x="3812859" y="1784401"/>
            <a:ext cx="61249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Arial"/>
              </a:rPr>
              <a:t>強制</a:t>
            </a:r>
            <a:endParaRPr kumimoji="1" lang="en-US" altLang="ja-JP" sz="9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48" name="正方形/長方形 47"/>
          <p:cNvSpPr/>
          <p:nvPr/>
        </p:nvSpPr>
        <p:spPr>
          <a:xfrm>
            <a:off x="3812859" y="2154810"/>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49" name="正方形/長方形 48"/>
          <p:cNvSpPr/>
          <p:nvPr/>
        </p:nvSpPr>
        <p:spPr>
          <a:xfrm>
            <a:off x="3806332" y="2531108"/>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0" name="正方形/長方形 49"/>
          <p:cNvSpPr/>
          <p:nvPr/>
        </p:nvSpPr>
        <p:spPr>
          <a:xfrm>
            <a:off x="3806332" y="2900228"/>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1" name="正方形/長方形 50"/>
          <p:cNvSpPr/>
          <p:nvPr/>
        </p:nvSpPr>
        <p:spPr>
          <a:xfrm>
            <a:off x="3810678" y="327234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2" name="正方形/長方形 51"/>
          <p:cNvSpPr/>
          <p:nvPr/>
        </p:nvSpPr>
        <p:spPr>
          <a:xfrm>
            <a:off x="3810678" y="364146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53" name="正方形/長方形 52"/>
          <p:cNvSpPr/>
          <p:nvPr/>
        </p:nvSpPr>
        <p:spPr>
          <a:xfrm>
            <a:off x="3806332" y="4021664"/>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4" name="正方形/長方形 53"/>
          <p:cNvSpPr/>
          <p:nvPr/>
        </p:nvSpPr>
        <p:spPr>
          <a:xfrm>
            <a:off x="3806332" y="4390784"/>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Meiryo UI"/>
                <a:ea typeface="Meiryo UI"/>
                <a:cs typeface="+mn-cs"/>
              </a:rPr>
              <a:t>任意</a:t>
            </a:r>
            <a:endParaRPr kumimoji="1" lang="en-US" altLang="ja-JP"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5" name="正方形/長方形 54"/>
          <p:cNvSpPr/>
          <p:nvPr/>
        </p:nvSpPr>
        <p:spPr>
          <a:xfrm>
            <a:off x="3810678" y="476794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6" name="正方形/長方形 55"/>
          <p:cNvSpPr/>
          <p:nvPr/>
        </p:nvSpPr>
        <p:spPr>
          <a:xfrm>
            <a:off x="3810678" y="513706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Meiryo UI"/>
                <a:ea typeface="Meiryo UI"/>
                <a:cs typeface="+mn-cs"/>
              </a:rPr>
              <a:t>任意</a:t>
            </a:r>
            <a:endParaRPr kumimoji="1" lang="ja-JP" altLang="en-US"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7" name="正方形/長方形 56"/>
          <p:cNvSpPr/>
          <p:nvPr/>
        </p:nvSpPr>
        <p:spPr>
          <a:xfrm>
            <a:off x="3815041" y="550618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58" name="正方形/長方形 57"/>
          <p:cNvSpPr/>
          <p:nvPr/>
        </p:nvSpPr>
        <p:spPr>
          <a:xfrm>
            <a:off x="3815041" y="587530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任意</a:t>
            </a:r>
          </a:p>
        </p:txBody>
      </p:sp>
      <p:sp>
        <p:nvSpPr>
          <p:cNvPr id="2" name="テキスト プレースホルダー 1"/>
          <p:cNvSpPr>
            <a:spLocks noGrp="1"/>
          </p:cNvSpPr>
          <p:nvPr>
            <p:ph type="body" sz="quarter" idx="10"/>
          </p:nvPr>
        </p:nvSpPr>
        <p:spPr/>
        <p:txBody>
          <a:bodyPr/>
          <a:lstStyle/>
          <a:p>
            <a:r>
              <a:rPr lang="ja-JP" altLang="en-US" sz="1600" b="1" dirty="0"/>
              <a:t>現時点において、準拠に強制力を持つトラストフレームワークは </a:t>
            </a:r>
            <a:r>
              <a:rPr lang="en-US" altLang="ja-JP" sz="1600" b="1" dirty="0"/>
              <a:t>eIDAS </a:t>
            </a:r>
            <a:r>
              <a:rPr lang="ja-JP" altLang="en-US" sz="1600" b="1" dirty="0"/>
              <a:t>のみであり、</a:t>
            </a:r>
            <a:r>
              <a:rPr kumimoji="1" lang="ja-JP" altLang="en-US" sz="1600" b="1" dirty="0"/>
              <a:t>多くのトラストフレームワークは強制力を持たず、任意で</a:t>
            </a:r>
            <a:r>
              <a:rPr lang="ja-JP" altLang="en-US" sz="1600" b="1" dirty="0"/>
              <a:t>各フレームワークのエコシステムに参加すること</a:t>
            </a:r>
            <a:r>
              <a:rPr kumimoji="1" lang="ja-JP" altLang="en-US" sz="1600" b="1" dirty="0"/>
              <a:t>を求めている</a:t>
            </a:r>
          </a:p>
        </p:txBody>
      </p:sp>
      <p:sp>
        <p:nvSpPr>
          <p:cNvPr id="59"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br>
              <a:rPr lang="ja-JP" altLang="en-US" sz="1100" dirty="0">
                <a:solidFill>
                  <a:srgbClr val="002060"/>
                </a:solidFill>
              </a:rPr>
            </a:br>
            <a:r>
              <a:rPr lang="ja-JP" altLang="en-US" sz="1800" dirty="0">
                <a:solidFill>
                  <a:srgbClr val="002060"/>
                </a:solidFill>
              </a:rPr>
              <a:t>トラストフレームワークのメタ的特性の比較　</a:t>
            </a:r>
            <a:r>
              <a:rPr lang="en-US" altLang="ja-JP" sz="1800" dirty="0">
                <a:solidFill>
                  <a:srgbClr val="002060"/>
                </a:solidFill>
              </a:rPr>
              <a:t>-</a:t>
            </a:r>
            <a:r>
              <a:rPr lang="ja-JP" altLang="en-US" sz="1800" dirty="0">
                <a:solidFill>
                  <a:srgbClr val="002060"/>
                </a:solidFill>
              </a:rPr>
              <a:t>　強制力の違い</a:t>
            </a:r>
            <a:endParaRPr lang="ja-JP" altLang="en-US" sz="1800" b="1" spc="0" dirty="0">
              <a:solidFill>
                <a:srgbClr val="002060"/>
              </a:solidFill>
            </a:endParaRPr>
          </a:p>
        </p:txBody>
      </p:sp>
      <p:sp>
        <p:nvSpPr>
          <p:cNvPr id="60" name="正方形/長方形 59"/>
          <p:cNvSpPr/>
          <p:nvPr/>
        </p:nvSpPr>
        <p:spPr>
          <a:xfrm>
            <a:off x="333672" y="1533820"/>
            <a:ext cx="992449"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国・地域</a:t>
            </a:r>
          </a:p>
        </p:txBody>
      </p:sp>
      <p:sp>
        <p:nvSpPr>
          <p:cNvPr id="66" name="正方形/長方形 65"/>
          <p:cNvSpPr/>
          <p:nvPr/>
        </p:nvSpPr>
        <p:spPr>
          <a:xfrm>
            <a:off x="1374095" y="1538864"/>
            <a:ext cx="2384071"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トラストフレームワーク名称</a:t>
            </a:r>
          </a:p>
        </p:txBody>
      </p:sp>
      <p:sp>
        <p:nvSpPr>
          <p:cNvPr id="69" name="正方形/長方形 68"/>
          <p:cNvSpPr/>
          <p:nvPr/>
        </p:nvSpPr>
        <p:spPr>
          <a:xfrm>
            <a:off x="3813965" y="1542330"/>
            <a:ext cx="61200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強制力</a:t>
            </a:r>
          </a:p>
        </p:txBody>
      </p:sp>
      <p:sp>
        <p:nvSpPr>
          <p:cNvPr id="70" name="正方形/長方形 69"/>
          <p:cNvSpPr/>
          <p:nvPr/>
        </p:nvSpPr>
        <p:spPr>
          <a:xfrm>
            <a:off x="4496543" y="1791911"/>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Arial"/>
              </a:rPr>
              <a:t>この規則は</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その全体が拘束力を持ち</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Arial"/>
              </a:rPr>
              <a:t>、すべての加盟国に直接適用されるものとする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Arial"/>
              </a:rPr>
              <a:t>1</a:t>
            </a:r>
          </a:p>
        </p:txBody>
      </p:sp>
      <p:sp>
        <p:nvSpPr>
          <p:cNvPr id="71" name="正方形/長方形 70"/>
          <p:cNvSpPr/>
          <p:nvPr/>
        </p:nvSpPr>
        <p:spPr>
          <a:xfrm>
            <a:off x="4496543" y="2161031"/>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IDunion</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研究プロジェクトは、セキュアデジタル</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ショーケースプログラムの一環として、連邦経済気候行動省によって資金提供されている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2</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72" name="正方形/長方形 71"/>
          <p:cNvSpPr/>
          <p:nvPr/>
        </p:nvSpPr>
        <p:spPr>
          <a:xfrm>
            <a:off x="4498483" y="2530151"/>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プロバイダが他の</a:t>
            </a:r>
            <a:r>
              <a:rPr kumimoji="1" lang="en-US" altLang="ja-JP"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The UK DIATF </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参加者とのみデータを共有することは義務付けない</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3</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73" name="正方形/長方形 72"/>
          <p:cNvSpPr/>
          <p:nvPr/>
        </p:nvSpPr>
        <p:spPr>
          <a:xfrm>
            <a:off x="4498483" y="2899271"/>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アイデンティティ・エコシステムへの</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参加を希望するエンティティ</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が、確立された参加要件を理解し、各要件への自らの準拠を評価できるようにすることを目的とし、自己評価プログラムを用意している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4</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74" name="正方形/長方形 73"/>
          <p:cNvSpPr/>
          <p:nvPr/>
        </p:nvSpPr>
        <p:spPr>
          <a:xfrm>
            <a:off x="4494362" y="3271384"/>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政府機関のシステムに対しては権限を持つ</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当局からの承認なしに適用されることは無い</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。民間事業者は契約上の義務がない限り</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参照は自由</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である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5</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75" name="正方形/長方形 74"/>
          <p:cNvSpPr/>
          <p:nvPr/>
        </p:nvSpPr>
        <p:spPr>
          <a:xfrm>
            <a:off x="4494362" y="3640504"/>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PCTF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は、常に</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自由に利用</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できレビューと採用が可能なオープンパブリックリソースである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6</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76" name="正方形/長方形 75"/>
          <p:cNvSpPr/>
          <p:nvPr/>
        </p:nvSpPr>
        <p:spPr>
          <a:xfrm>
            <a:off x="4498483" y="4020707"/>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事業者は認定を受けることを</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選択する</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ことができる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7</a:t>
            </a:r>
          </a:p>
        </p:txBody>
      </p:sp>
      <p:sp>
        <p:nvSpPr>
          <p:cNvPr id="77" name="正方形/長方形 76"/>
          <p:cNvSpPr/>
          <p:nvPr/>
        </p:nvSpPr>
        <p:spPr>
          <a:xfrm>
            <a:off x="4498483" y="4389827"/>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Trust ID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フレームワークへの参加は現在開発中の認定要件を満たす</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すべての組織に開かれている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8</a:t>
            </a:r>
          </a:p>
        </p:txBody>
      </p:sp>
      <p:sp>
        <p:nvSpPr>
          <p:cNvPr id="78" name="正方形/長方形 77"/>
          <p:cNvSpPr/>
          <p:nvPr/>
        </p:nvSpPr>
        <p:spPr>
          <a:xfrm>
            <a:off x="4494362" y="4766984"/>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プロバイダは</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認定外のサービスも提供可能</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である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9</a:t>
            </a:r>
          </a:p>
        </p:txBody>
      </p:sp>
      <p:sp>
        <p:nvSpPr>
          <p:cNvPr id="79" name="正方形/長方形 78"/>
          <p:cNvSpPr/>
          <p:nvPr/>
        </p:nvSpPr>
        <p:spPr>
          <a:xfrm>
            <a:off x="4494362" y="5136104"/>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義務としての遵守を求められる場合は</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契約・内閣による委任・法律などのプロセス</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を要する。義務でない場合は</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グッドプラクティスとして遵守</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してもよい</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10</a:t>
            </a:r>
          </a:p>
        </p:txBody>
      </p:sp>
      <p:sp>
        <p:nvSpPr>
          <p:cNvPr id="80" name="正方形/長方形 79"/>
          <p:cNvSpPr/>
          <p:nvPr/>
        </p:nvSpPr>
        <p:spPr>
          <a:xfrm>
            <a:off x="4498725" y="5505224"/>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ナショナル・デジタル・アイデンティティ（</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NDI</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）は戦略的国家プロジェクトであり、市民がよりスムーズで安全な取引を行えるよう、さまざまなソリューションを</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提供</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している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11</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81" name="正方形/長方形 80"/>
          <p:cNvSpPr/>
          <p:nvPr/>
        </p:nvSpPr>
        <p:spPr>
          <a:xfrm>
            <a:off x="4498725" y="5874344"/>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India Stack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とは、人口規模でのアイデンティティ、データ、決済といった経済的プリミティブを解放することを目的とした、</a:t>
            </a:r>
            <a:r>
              <a:rPr kumimoji="1" lang="ja-JP" altLang="en-US" sz="10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一連のオープン</a:t>
            </a:r>
            <a:r>
              <a:rPr kumimoji="1" lang="en-US" altLang="ja-JP" sz="1000" b="1" i="0" u="none" strike="noStrike" kern="1200" cap="none" spc="0" normalizeH="0" baseline="0" noProof="0" dirty="0">
                <a:ln>
                  <a:noFill/>
                </a:ln>
                <a:solidFill>
                  <a:srgbClr val="070F26">
                    <a:lumMod val="75000"/>
                    <a:lumOff val="25000"/>
                  </a:srgbClr>
                </a:solidFill>
                <a:effectLst/>
                <a:uLnTx/>
                <a:uFillTx/>
                <a:latin typeface="Meiryo UI"/>
                <a:ea typeface="Meiryo UI"/>
                <a:cs typeface="+mn-cs"/>
              </a:rPr>
              <a:t>API</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と</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デジタル公共財</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12</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の呼称である</a:t>
            </a:r>
          </a:p>
        </p:txBody>
      </p:sp>
      <p:sp>
        <p:nvSpPr>
          <p:cNvPr id="82" name="正方形/長方形 81"/>
          <p:cNvSpPr/>
          <p:nvPr/>
        </p:nvSpPr>
        <p:spPr>
          <a:xfrm>
            <a:off x="4495974" y="1538864"/>
            <a:ext cx="5073617"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判断根拠とした記載の日本語訳</a:t>
            </a:r>
          </a:p>
        </p:txBody>
      </p:sp>
      <p:sp>
        <p:nvSpPr>
          <p:cNvPr id="83" name="正方形/長方形 82"/>
          <p:cNvSpPr/>
          <p:nvPr/>
        </p:nvSpPr>
        <p:spPr>
          <a:xfrm>
            <a:off x="333671" y="1325600"/>
            <a:ext cx="924714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各トラストフレームワークにおける強制力の違い</a:t>
            </a:r>
          </a:p>
        </p:txBody>
      </p:sp>
      <p:sp>
        <p:nvSpPr>
          <p:cNvPr id="96" name="正方形/長方形 95"/>
          <p:cNvSpPr/>
          <p:nvPr/>
        </p:nvSpPr>
        <p:spPr>
          <a:xfrm>
            <a:off x="8586787" y="6224010"/>
            <a:ext cx="994027" cy="353428"/>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：強制</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：任意</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：不明</a:t>
            </a:r>
          </a:p>
        </p:txBody>
      </p:sp>
      <p:sp>
        <p:nvSpPr>
          <p:cNvPr id="100" name="正方形/長方形 99"/>
          <p:cNvSpPr/>
          <p:nvPr/>
        </p:nvSpPr>
        <p:spPr>
          <a:xfrm>
            <a:off x="8987895" y="6267783"/>
            <a:ext cx="194911" cy="75633"/>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1" name="正方形/長方形 100"/>
          <p:cNvSpPr/>
          <p:nvPr/>
        </p:nvSpPr>
        <p:spPr>
          <a:xfrm>
            <a:off x="8988595" y="6391465"/>
            <a:ext cx="194911"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2" name="正方形/長方形 101"/>
          <p:cNvSpPr/>
          <p:nvPr/>
        </p:nvSpPr>
        <p:spPr>
          <a:xfrm>
            <a:off x="8988595" y="6491744"/>
            <a:ext cx="194911" cy="75633"/>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 name="正方形/長方形 2"/>
          <p:cNvSpPr/>
          <p:nvPr/>
        </p:nvSpPr>
        <p:spPr>
          <a:xfrm>
            <a:off x="526434" y="6162579"/>
            <a:ext cx="3436145" cy="69542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https://eur-lex.europa.eu/legal-content/EN/TXT/HTML/?uri=CELEX:32014R0910&amp;from=EN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https://idunion.org/ueber-uns/?lang=en</a:t>
            </a:r>
          </a:p>
          <a:p>
            <a:pPr marL="88900" marR="0" lvl="0" indent="-8890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https://www.gov.uk/government/publications/uk-digital-identity-and-attributes-trust-framework-beta-version/uk-digital-identity-and-attributes-trust-framework-beta-version#feedback-received-and-updates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https://wiki.idesg.org/wiki/Business_Value_Models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https://www.nist.gov/itl/publications-0/nist-special-publication-800-series-general-information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6</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https://diacc.ca/trust-framework/pctf-overview/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7</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https://www.digitalidentity.gov.au/tdif#accredited</a:t>
            </a:r>
          </a:p>
        </p:txBody>
      </p:sp>
      <p:sp>
        <p:nvSpPr>
          <p:cNvPr id="103" name="正方形/長方形 102"/>
          <p:cNvSpPr/>
          <p:nvPr/>
        </p:nvSpPr>
        <p:spPr>
          <a:xfrm>
            <a:off x="3962579" y="6169704"/>
            <a:ext cx="3996203" cy="59007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8</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https://www.auspaynet.com.au/insights/Trust-ID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9</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https://www.legislation.govt.nz/bill/government/2021/0078/latest/whole.html#LMS459587</a:t>
            </a:r>
          </a:p>
          <a:p>
            <a:pPr marL="90488" marR="0" lvl="0" indent="-90488"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10</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https://www.digital.govt.nz/standards-and-guidance/identification-management/identification-management-standards/applying-the-standards/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11</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https://www.developer.tech.gov.sg/products/categories/digital-identity/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12</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https://indiastack.org/index.html</a:t>
            </a:r>
          </a:p>
        </p:txBody>
      </p:sp>
      <p:sp>
        <p:nvSpPr>
          <p:cNvPr id="4" name="正方形/長方形 3"/>
          <p:cNvSpPr/>
          <p:nvPr/>
        </p:nvSpPr>
        <p:spPr>
          <a:xfrm>
            <a:off x="333672" y="6162579"/>
            <a:ext cx="275928" cy="12840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500" b="0" i="0" u="none" strike="noStrike" kern="1200" cap="none" spc="0" normalizeH="0" baseline="0" noProof="0" dirty="0" smtClean="0">
                <a:ln>
                  <a:noFill/>
                </a:ln>
                <a:solidFill>
                  <a:srgbClr val="000000"/>
                </a:solidFill>
                <a:effectLst/>
                <a:uLnTx/>
                <a:uFillTx/>
                <a:latin typeface="Arial"/>
                <a:ea typeface="Meiryo UI"/>
                <a:cs typeface="+mn-cs"/>
              </a:rPr>
              <a:t>出所）</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6424266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br>
              <a:rPr lang="ja-JP" altLang="en-US" sz="1100" dirty="0">
                <a:solidFill>
                  <a:srgbClr val="002060"/>
                </a:solidFill>
              </a:rPr>
            </a:br>
            <a:r>
              <a:rPr lang="ja-JP" altLang="en-US" sz="1800" dirty="0">
                <a:solidFill>
                  <a:srgbClr val="002060"/>
                </a:solidFill>
              </a:rPr>
              <a:t>トラストフレームワークのメタ的特性の比較　</a:t>
            </a:r>
            <a:r>
              <a:rPr lang="en-US" altLang="ja-JP" sz="1800" dirty="0">
                <a:solidFill>
                  <a:srgbClr val="002060"/>
                </a:solidFill>
              </a:rPr>
              <a:t>-</a:t>
            </a:r>
            <a:r>
              <a:rPr lang="ja-JP" altLang="en-US" sz="1800" dirty="0">
                <a:solidFill>
                  <a:srgbClr val="002060"/>
                </a:solidFill>
              </a:rPr>
              <a:t>　認定制度の違い</a:t>
            </a:r>
            <a:endParaRPr lang="ja-JP" altLang="en-US" sz="1800" b="1" spc="0" dirty="0">
              <a:solidFill>
                <a:srgbClr val="002060"/>
              </a:solidFill>
            </a:endParaRPr>
          </a:p>
        </p:txBody>
      </p:sp>
      <p:sp>
        <p:nvSpPr>
          <p:cNvPr id="6" name="テキスト プレースホルダー 2"/>
          <p:cNvSpPr>
            <a:spLocks noGrp="1"/>
          </p:cNvSpPr>
          <p:nvPr>
            <p:ph type="body" sz="quarter" idx="10"/>
          </p:nvPr>
        </p:nvSpPr>
        <p:spPr>
          <a:xfrm>
            <a:off x="331788" y="692150"/>
            <a:ext cx="9242425" cy="412321"/>
          </a:xfrm>
        </p:spPr>
        <p:txBody>
          <a:bodyPr/>
          <a:lstStyle/>
          <a:p>
            <a:r>
              <a:rPr lang="ja-JP" altLang="en-US" sz="1600" b="1" dirty="0">
                <a:solidFill>
                  <a:schemeClr val="tx1">
                    <a:lumMod val="85000"/>
                    <a:lumOff val="15000"/>
                  </a:schemeClr>
                </a:solidFill>
              </a:rPr>
              <a:t>一部の国ではトラストフレームワークに基づく認定制度を設け、トラストフレームワークへの準拠を促している</a:t>
            </a:r>
            <a:endParaRPr lang="en-US" altLang="ja-JP" sz="1600" b="1" dirty="0">
              <a:solidFill>
                <a:schemeClr val="tx1">
                  <a:lumMod val="85000"/>
                  <a:lumOff val="15000"/>
                </a:schemeClr>
              </a:solidFill>
            </a:endParaRPr>
          </a:p>
        </p:txBody>
      </p:sp>
      <p:sp>
        <p:nvSpPr>
          <p:cNvPr id="15" name="正方形/長方形 14"/>
          <p:cNvSpPr/>
          <p:nvPr/>
        </p:nvSpPr>
        <p:spPr>
          <a:xfrm>
            <a:off x="333671" y="1784955"/>
            <a:ext cx="349518" cy="105348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欧州</a:t>
            </a:r>
          </a:p>
        </p:txBody>
      </p:sp>
      <p:sp>
        <p:nvSpPr>
          <p:cNvPr id="16" name="正方形/長方形 15"/>
          <p:cNvSpPr/>
          <p:nvPr/>
        </p:nvSpPr>
        <p:spPr>
          <a:xfrm>
            <a:off x="734941" y="1779247"/>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EU</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正方形/長方形 16"/>
          <p:cNvSpPr/>
          <p:nvPr/>
        </p:nvSpPr>
        <p:spPr>
          <a:xfrm>
            <a:off x="734941" y="2148367"/>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ドイツ</a:t>
            </a:r>
          </a:p>
        </p:txBody>
      </p:sp>
      <p:sp>
        <p:nvSpPr>
          <p:cNvPr id="18" name="正方形/長方形 17"/>
          <p:cNvSpPr/>
          <p:nvPr/>
        </p:nvSpPr>
        <p:spPr>
          <a:xfrm>
            <a:off x="1377036" y="178429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Regulation 910/2014</a:t>
            </a:r>
          </a:p>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eIDAS</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2.0</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正方形/長方形 18"/>
          <p:cNvSpPr/>
          <p:nvPr/>
        </p:nvSpPr>
        <p:spPr>
          <a:xfrm>
            <a:off x="1377036" y="215341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IDunion</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Network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正方形/長方形 19"/>
          <p:cNvSpPr/>
          <p:nvPr/>
        </p:nvSpPr>
        <p:spPr>
          <a:xfrm>
            <a:off x="327144" y="2891650"/>
            <a:ext cx="349518" cy="106018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北米</a:t>
            </a:r>
          </a:p>
        </p:txBody>
      </p:sp>
      <p:sp>
        <p:nvSpPr>
          <p:cNvPr id="21" name="正方形/長方形 20"/>
          <p:cNvSpPr/>
          <p:nvPr/>
        </p:nvSpPr>
        <p:spPr>
          <a:xfrm>
            <a:off x="736881" y="2517487"/>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英国</a:t>
            </a:r>
          </a:p>
        </p:txBody>
      </p:sp>
      <p:sp>
        <p:nvSpPr>
          <p:cNvPr id="22" name="正方形/長方形 21"/>
          <p:cNvSpPr/>
          <p:nvPr/>
        </p:nvSpPr>
        <p:spPr>
          <a:xfrm>
            <a:off x="736881" y="2886606"/>
            <a:ext cx="593521" cy="6961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米国</a:t>
            </a:r>
          </a:p>
        </p:txBody>
      </p:sp>
      <p:sp>
        <p:nvSpPr>
          <p:cNvPr id="23" name="正方形/長方形 22"/>
          <p:cNvSpPr/>
          <p:nvPr/>
        </p:nvSpPr>
        <p:spPr>
          <a:xfrm>
            <a:off x="1370509" y="252253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The UK digital identity and attributes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正方形/長方形 23"/>
          <p:cNvSpPr/>
          <p:nvPr/>
        </p:nvSpPr>
        <p:spPr>
          <a:xfrm>
            <a:off x="1370509" y="2891651"/>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Identity Ecosystem Framework </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5" name="正方形/長方形 24"/>
          <p:cNvSpPr/>
          <p:nvPr/>
        </p:nvSpPr>
        <p:spPr>
          <a:xfrm>
            <a:off x="732601" y="3627840"/>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カナダ</a:t>
            </a:r>
          </a:p>
        </p:txBody>
      </p:sp>
      <p:sp>
        <p:nvSpPr>
          <p:cNvPr id="26" name="正方形/長方形 25"/>
          <p:cNvSpPr/>
          <p:nvPr/>
        </p:nvSpPr>
        <p:spPr>
          <a:xfrm>
            <a:off x="1374855" y="326376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NIST</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SP 800-63</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7" name="正方形/長方形 26"/>
          <p:cNvSpPr/>
          <p:nvPr/>
        </p:nvSpPr>
        <p:spPr>
          <a:xfrm>
            <a:off x="1374855" y="363288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Pan-Canadian Trust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PCTF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8" name="正方形/長方形 27"/>
          <p:cNvSpPr/>
          <p:nvPr/>
        </p:nvSpPr>
        <p:spPr>
          <a:xfrm>
            <a:off x="327144" y="4013086"/>
            <a:ext cx="349518" cy="143435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オセアニア</a:t>
            </a:r>
          </a:p>
        </p:txBody>
      </p:sp>
      <p:sp>
        <p:nvSpPr>
          <p:cNvPr id="29" name="正方形/長方形 28"/>
          <p:cNvSpPr/>
          <p:nvPr/>
        </p:nvSpPr>
        <p:spPr>
          <a:xfrm>
            <a:off x="736881" y="4008043"/>
            <a:ext cx="593521" cy="69816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オーストラリア</a:t>
            </a:r>
          </a:p>
        </p:txBody>
      </p:sp>
      <p:sp>
        <p:nvSpPr>
          <p:cNvPr id="30" name="正方形/長方形 29"/>
          <p:cNvSpPr/>
          <p:nvPr/>
        </p:nvSpPr>
        <p:spPr>
          <a:xfrm>
            <a:off x="1370509" y="4013087"/>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Trusted Digital Identity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TDIF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1" name="正方形/長方形 30"/>
          <p:cNvSpPr/>
          <p:nvPr/>
        </p:nvSpPr>
        <p:spPr>
          <a:xfrm>
            <a:off x="1370509" y="4382207"/>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Trust ID Framework</a:t>
            </a:r>
          </a:p>
        </p:txBody>
      </p:sp>
      <p:sp>
        <p:nvSpPr>
          <p:cNvPr id="32" name="正方形/長方形 31"/>
          <p:cNvSpPr/>
          <p:nvPr/>
        </p:nvSpPr>
        <p:spPr>
          <a:xfrm>
            <a:off x="741227" y="4754319"/>
            <a:ext cx="593521" cy="69311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ニュージーランド</a:t>
            </a:r>
          </a:p>
        </p:txBody>
      </p:sp>
      <p:sp>
        <p:nvSpPr>
          <p:cNvPr id="33" name="正方形/長方形 32"/>
          <p:cNvSpPr/>
          <p:nvPr/>
        </p:nvSpPr>
        <p:spPr>
          <a:xfrm>
            <a:off x="1374855" y="475936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Digital Identity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正方形/長方形 33"/>
          <p:cNvSpPr/>
          <p:nvPr/>
        </p:nvSpPr>
        <p:spPr>
          <a:xfrm>
            <a:off x="1374855" y="512848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Identity management standards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5" name="正方形/長方形 34"/>
          <p:cNvSpPr/>
          <p:nvPr/>
        </p:nvSpPr>
        <p:spPr>
          <a:xfrm>
            <a:off x="327386" y="5497604"/>
            <a:ext cx="349518" cy="68562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アジア</a:t>
            </a:r>
          </a:p>
        </p:txBody>
      </p:sp>
      <p:sp>
        <p:nvSpPr>
          <p:cNvPr id="36" name="正方形/長方形 35"/>
          <p:cNvSpPr/>
          <p:nvPr/>
        </p:nvSpPr>
        <p:spPr>
          <a:xfrm>
            <a:off x="737123" y="5492560"/>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シンガポール</a:t>
            </a:r>
          </a:p>
        </p:txBody>
      </p:sp>
      <p:sp>
        <p:nvSpPr>
          <p:cNvPr id="37" name="正方形/長方形 36"/>
          <p:cNvSpPr/>
          <p:nvPr/>
        </p:nvSpPr>
        <p:spPr>
          <a:xfrm>
            <a:off x="737123" y="5870389"/>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インド</a:t>
            </a:r>
          </a:p>
        </p:txBody>
      </p:sp>
      <p:sp>
        <p:nvSpPr>
          <p:cNvPr id="38" name="正方形/長方形 37"/>
          <p:cNvSpPr/>
          <p:nvPr/>
        </p:nvSpPr>
        <p:spPr>
          <a:xfrm>
            <a:off x="1379218" y="549760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NDI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9" name="正方形/長方形 38"/>
          <p:cNvSpPr/>
          <p:nvPr/>
        </p:nvSpPr>
        <p:spPr>
          <a:xfrm>
            <a:off x="1379218" y="586672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India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0" name="正方形/長方形 39"/>
          <p:cNvSpPr/>
          <p:nvPr/>
        </p:nvSpPr>
        <p:spPr>
          <a:xfrm>
            <a:off x="3812859" y="1784401"/>
            <a:ext cx="61249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Arial"/>
              </a:rPr>
              <a:t>有</a:t>
            </a:r>
            <a:endParaRPr kumimoji="1" lang="en-US" altLang="ja-JP" sz="900" b="1"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41" name="正方形/長方形 40"/>
          <p:cNvSpPr/>
          <p:nvPr/>
        </p:nvSpPr>
        <p:spPr>
          <a:xfrm>
            <a:off x="3812859" y="2154810"/>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42" name="正方形/長方形 41"/>
          <p:cNvSpPr/>
          <p:nvPr/>
        </p:nvSpPr>
        <p:spPr>
          <a:xfrm>
            <a:off x="3806332" y="2531108"/>
            <a:ext cx="61249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43" name="正方形/長方形 42"/>
          <p:cNvSpPr/>
          <p:nvPr/>
        </p:nvSpPr>
        <p:spPr>
          <a:xfrm>
            <a:off x="3806332" y="2900228"/>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無</a:t>
            </a:r>
            <a:endParaRPr kumimoji="1" lang="en-US" altLang="ja-JP"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4" name="正方形/長方形 43"/>
          <p:cNvSpPr/>
          <p:nvPr/>
        </p:nvSpPr>
        <p:spPr>
          <a:xfrm>
            <a:off x="3810678" y="327234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45" name="正方形/長方形 44"/>
          <p:cNvSpPr/>
          <p:nvPr/>
        </p:nvSpPr>
        <p:spPr>
          <a:xfrm>
            <a:off x="3810678" y="3641461"/>
            <a:ext cx="61249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46" name="正方形/長方形 45"/>
          <p:cNvSpPr/>
          <p:nvPr/>
        </p:nvSpPr>
        <p:spPr>
          <a:xfrm>
            <a:off x="3806332" y="4021664"/>
            <a:ext cx="61249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47" name="正方形/長方形 46"/>
          <p:cNvSpPr/>
          <p:nvPr/>
        </p:nvSpPr>
        <p:spPr>
          <a:xfrm>
            <a:off x="3806332" y="4390784"/>
            <a:ext cx="61249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有</a:t>
            </a:r>
            <a:endParaRPr kumimoji="1" lang="en-US" altLang="ja-JP" sz="9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8" name="正方形/長方形 47"/>
          <p:cNvSpPr/>
          <p:nvPr/>
        </p:nvSpPr>
        <p:spPr>
          <a:xfrm>
            <a:off x="3810678" y="4767941"/>
            <a:ext cx="612491"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有</a:t>
            </a:r>
          </a:p>
        </p:txBody>
      </p:sp>
      <p:sp>
        <p:nvSpPr>
          <p:cNvPr id="49" name="正方形/長方形 48"/>
          <p:cNvSpPr/>
          <p:nvPr/>
        </p:nvSpPr>
        <p:spPr>
          <a:xfrm>
            <a:off x="3810678" y="513706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50" name="正方形/長方形 49"/>
          <p:cNvSpPr/>
          <p:nvPr/>
        </p:nvSpPr>
        <p:spPr>
          <a:xfrm>
            <a:off x="3815041" y="550618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51" name="正方形/長方形 50"/>
          <p:cNvSpPr/>
          <p:nvPr/>
        </p:nvSpPr>
        <p:spPr>
          <a:xfrm>
            <a:off x="3815041" y="5875301"/>
            <a:ext cx="612491"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52" name="正方形/長方形 51"/>
          <p:cNvSpPr/>
          <p:nvPr/>
        </p:nvSpPr>
        <p:spPr>
          <a:xfrm>
            <a:off x="333672" y="1533820"/>
            <a:ext cx="992449"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国・地域</a:t>
            </a:r>
          </a:p>
        </p:txBody>
      </p:sp>
      <p:sp>
        <p:nvSpPr>
          <p:cNvPr id="53" name="正方形/長方形 52"/>
          <p:cNvSpPr/>
          <p:nvPr/>
        </p:nvSpPr>
        <p:spPr>
          <a:xfrm>
            <a:off x="1374095" y="1538864"/>
            <a:ext cx="2384071"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トラストフレームワーク名称</a:t>
            </a:r>
          </a:p>
        </p:txBody>
      </p:sp>
      <p:sp>
        <p:nvSpPr>
          <p:cNvPr id="54" name="正方形/長方形 53"/>
          <p:cNvSpPr/>
          <p:nvPr/>
        </p:nvSpPr>
        <p:spPr>
          <a:xfrm>
            <a:off x="3813965" y="1542330"/>
            <a:ext cx="61200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認定</a:t>
            </a:r>
          </a:p>
        </p:txBody>
      </p:sp>
      <p:sp>
        <p:nvSpPr>
          <p:cNvPr id="55" name="正方形/長方形 54"/>
          <p:cNvSpPr/>
          <p:nvPr/>
        </p:nvSpPr>
        <p:spPr>
          <a:xfrm>
            <a:off x="4496543" y="1791911"/>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Arial"/>
              </a:rPr>
              <a:t>各加盟国は、自らが責任を負う適格信託サービス提供者に関する情報及び当該加盟国が提供する</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Arial"/>
              </a:rPr>
              <a:t>適格トラストサービスに関する情報を含むトラステッドリストを作成し、維持し、及び公表</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Arial"/>
              </a:rPr>
              <a:t>する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Arial"/>
              </a:rPr>
              <a:t>1</a:t>
            </a:r>
          </a:p>
        </p:txBody>
      </p:sp>
      <p:sp>
        <p:nvSpPr>
          <p:cNvPr id="56" name="正方形/長方形 55"/>
          <p:cNvSpPr/>
          <p:nvPr/>
        </p:nvSpPr>
        <p:spPr>
          <a:xfrm>
            <a:off x="4496543" y="2161031"/>
            <a:ext cx="5076027"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57" name="正方形/長方形 56"/>
          <p:cNvSpPr/>
          <p:nvPr/>
        </p:nvSpPr>
        <p:spPr>
          <a:xfrm>
            <a:off x="4498483" y="2530151"/>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The UK digital identity and attributes trust framework </a:t>
            </a:r>
            <a:r>
              <a:rPr kumimoji="1" lang="ja-JP" altLang="en-US" sz="1000" b="0" i="0" u="none" strike="noStrike" kern="1200" cap="none" spc="0" normalizeH="0" baseline="0" noProof="0" dirty="0" err="1">
                <a:ln>
                  <a:noFill/>
                </a:ln>
                <a:solidFill>
                  <a:srgbClr val="000000"/>
                </a:solidFill>
                <a:effectLst/>
                <a:uLnTx/>
                <a:uFillTx/>
                <a:latin typeface="Meiryo UI"/>
                <a:ea typeface="Meiryo UI"/>
                <a:cs typeface="+mn-cs"/>
              </a:rPr>
              <a:t>への</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参加を希望する組織は、</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認定を受ける</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必要がある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2</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58" name="正方形/長方形 57"/>
          <p:cNvSpPr/>
          <p:nvPr/>
        </p:nvSpPr>
        <p:spPr>
          <a:xfrm>
            <a:off x="4498483" y="2899271"/>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アイデンティティ・エコシステムへの</a:t>
            </a:r>
            <a:r>
              <a:rPr kumimoji="1" lang="ja-JP" altLang="en-US" sz="1000" b="0" i="0" u="none" strike="noStrike" kern="1200" cap="none" spc="0" normalizeH="0" baseline="0" noProof="0" dirty="0">
                <a:ln>
                  <a:noFill/>
                </a:ln>
                <a:solidFill>
                  <a:srgbClr val="070F26"/>
                </a:solidFill>
                <a:effectLst/>
                <a:uLnTx/>
                <a:uFillTx/>
                <a:latin typeface="Meiryo UI"/>
                <a:ea typeface="Meiryo UI"/>
                <a:cs typeface="+mn-cs"/>
              </a:rPr>
              <a:t>参加を希望するエンティティ</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が、確立された参加要件を理解し、各要件への自らの準拠を評価できるようにすることを目的とし、</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自己評価プログラム</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を用意している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3</a:t>
            </a: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59" name="正方形/長方形 58"/>
          <p:cNvSpPr/>
          <p:nvPr/>
        </p:nvSpPr>
        <p:spPr>
          <a:xfrm>
            <a:off x="4494362" y="3271384"/>
            <a:ext cx="5076027"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60" name="正方形/長方形 59"/>
          <p:cNvSpPr/>
          <p:nvPr/>
        </p:nvSpPr>
        <p:spPr>
          <a:xfrm>
            <a:off x="4504788" y="3640504"/>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Voilà Verified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は、デジタルアイデンティティサービスが</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Pan-Canadian Trust Framework</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PCTF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）に準拠しているかどうかを判定する最初で唯一の</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認証プログラム</a:t>
            </a:r>
            <a:r>
              <a:rPr kumimoji="1" lang="en-US" altLang="ja-JP" sz="1000" b="0" i="0" u="none" strike="noStrike" kern="1200" cap="none" spc="0" normalizeH="0" baseline="30000" noProof="0" dirty="0">
                <a:ln>
                  <a:noFill/>
                </a:ln>
                <a:solidFill>
                  <a:srgbClr val="070F26"/>
                </a:solidFill>
                <a:effectLst/>
                <a:uLnTx/>
                <a:uFillTx/>
                <a:latin typeface="Meiryo UI"/>
                <a:ea typeface="Meiryo UI"/>
                <a:cs typeface="+mn-cs"/>
              </a:rPr>
              <a:t>4</a:t>
            </a:r>
          </a:p>
        </p:txBody>
      </p:sp>
      <p:sp>
        <p:nvSpPr>
          <p:cNvPr id="61" name="正方形/長方形 60"/>
          <p:cNvSpPr/>
          <p:nvPr/>
        </p:nvSpPr>
        <p:spPr>
          <a:xfrm>
            <a:off x="4498483" y="4020707"/>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オーストラリア政府のデジタルアイデンティティシステムがオーストラリア政府を超えて拡大する準備ができているかどうかをテストする一環として、</a:t>
            </a:r>
            <a:r>
              <a:rPr kumimoji="1" lang="en-US" altLang="ja-JP"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TDIF</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の下で多くの企業を認定</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している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5</a:t>
            </a:r>
          </a:p>
        </p:txBody>
      </p:sp>
      <p:sp>
        <p:nvSpPr>
          <p:cNvPr id="62" name="正方形/長方形 61"/>
          <p:cNvSpPr/>
          <p:nvPr/>
        </p:nvSpPr>
        <p:spPr>
          <a:xfrm>
            <a:off x="4498483" y="4389827"/>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Trust ID </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フレームワークへの参加は</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現在開発中の認定要件を満たす</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すべての組織に開かれている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6</a:t>
            </a:r>
          </a:p>
        </p:txBody>
      </p:sp>
      <p:sp>
        <p:nvSpPr>
          <p:cNvPr id="63" name="正方形/長方形 62"/>
          <p:cNvSpPr/>
          <p:nvPr/>
        </p:nvSpPr>
        <p:spPr>
          <a:xfrm>
            <a:off x="4494362" y="4754319"/>
            <a:ext cx="5076027" cy="324000"/>
          </a:xfrm>
          <a:prstGeom prst="rect">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プロバイダーは、</a:t>
            </a:r>
            <a:r>
              <a:rPr kumimoji="1" lang="en-US" altLang="ja-JP" sz="1000" b="0" i="0" u="none" strike="noStrike" kern="1200" cap="none" spc="0" normalizeH="0" baseline="0" noProof="0" dirty="0">
                <a:ln>
                  <a:noFill/>
                </a:ln>
                <a:solidFill>
                  <a:srgbClr val="000000"/>
                </a:solidFill>
                <a:effectLst/>
                <a:uLnTx/>
                <a:uFillTx/>
                <a:latin typeface="Meiryo UI"/>
                <a:ea typeface="Meiryo UI"/>
                <a:cs typeface="+mn-cs"/>
              </a:rPr>
              <a:t>TF</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理事会によって</a:t>
            </a:r>
            <a:r>
              <a:rPr kumimoji="1" lang="ja-JP" altLang="en-US" sz="1000" b="1" i="0" u="sng" strike="noStrike" kern="1200" cap="none" spc="0" normalizeH="0" baseline="0" noProof="0" dirty="0">
                <a:ln>
                  <a:noFill/>
                </a:ln>
                <a:solidFill>
                  <a:srgbClr val="070F26">
                    <a:lumMod val="75000"/>
                    <a:lumOff val="25000"/>
                  </a:srgbClr>
                </a:solidFill>
                <a:effectLst/>
                <a:uLnTx/>
                <a:uFillTx/>
                <a:latin typeface="Meiryo UI"/>
                <a:ea typeface="Meiryo UI"/>
                <a:cs typeface="+mn-cs"/>
              </a:rPr>
              <a:t>承認された認定マーク</a:t>
            </a:r>
            <a:r>
              <a:rPr kumimoji="1" lang="ja-JP" altLang="en-US" sz="1000" b="0" i="0" u="none" strike="noStrike" kern="1200" cap="none" spc="0" normalizeH="0" baseline="0" noProof="0" dirty="0">
                <a:ln>
                  <a:noFill/>
                </a:ln>
                <a:solidFill>
                  <a:srgbClr val="000000"/>
                </a:solidFill>
                <a:effectLst/>
                <a:uLnTx/>
                <a:uFillTx/>
                <a:latin typeface="Meiryo UI"/>
                <a:ea typeface="Meiryo UI"/>
                <a:cs typeface="+mn-cs"/>
              </a:rPr>
              <a:t>を使用して、この法律に基づいて認定されている提供する認定サービスを識別することができる</a:t>
            </a:r>
            <a:r>
              <a:rPr kumimoji="1" lang="en-US" altLang="ja-JP" sz="1000" b="0" i="0" u="none" strike="noStrike" kern="1200" cap="none" spc="0" normalizeH="0" baseline="30000" noProof="0" dirty="0">
                <a:ln>
                  <a:noFill/>
                </a:ln>
                <a:solidFill>
                  <a:srgbClr val="000000"/>
                </a:solidFill>
                <a:effectLst/>
                <a:uLnTx/>
                <a:uFillTx/>
                <a:latin typeface="Meiryo UI"/>
                <a:ea typeface="Meiryo UI"/>
                <a:cs typeface="+mn-cs"/>
              </a:rPr>
              <a:t>7</a:t>
            </a:r>
          </a:p>
        </p:txBody>
      </p:sp>
      <p:sp>
        <p:nvSpPr>
          <p:cNvPr id="64" name="正方形/長方形 63"/>
          <p:cNvSpPr/>
          <p:nvPr/>
        </p:nvSpPr>
        <p:spPr>
          <a:xfrm>
            <a:off x="4494362" y="5136104"/>
            <a:ext cx="5076027"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srgbClr val="FFFFFF"/>
              </a:solidFill>
              <a:effectLst/>
              <a:uLnTx/>
              <a:uFillTx/>
              <a:latin typeface="Arial"/>
              <a:ea typeface="Meiryo UI"/>
              <a:cs typeface="+mn-cs"/>
            </a:endParaRPr>
          </a:p>
        </p:txBody>
      </p:sp>
      <p:sp>
        <p:nvSpPr>
          <p:cNvPr id="65" name="正方形/長方形 64"/>
          <p:cNvSpPr/>
          <p:nvPr/>
        </p:nvSpPr>
        <p:spPr>
          <a:xfrm>
            <a:off x="4498725" y="5505224"/>
            <a:ext cx="5076027"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30000" noProof="0" dirty="0">
              <a:ln>
                <a:noFill/>
              </a:ln>
              <a:solidFill>
                <a:srgbClr val="000000"/>
              </a:solidFill>
              <a:effectLst/>
              <a:uLnTx/>
              <a:uFillTx/>
              <a:latin typeface="Meiryo UI"/>
              <a:ea typeface="Meiryo UI"/>
              <a:cs typeface="+mn-cs"/>
            </a:endParaRPr>
          </a:p>
        </p:txBody>
      </p:sp>
      <p:sp>
        <p:nvSpPr>
          <p:cNvPr id="66" name="正方形/長方形 65"/>
          <p:cNvSpPr/>
          <p:nvPr/>
        </p:nvSpPr>
        <p:spPr>
          <a:xfrm>
            <a:off x="4498725" y="5874344"/>
            <a:ext cx="5076027" cy="324000"/>
          </a:xfrm>
          <a:prstGeom prst="rect">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7" name="正方形/長方形 66"/>
          <p:cNvSpPr/>
          <p:nvPr/>
        </p:nvSpPr>
        <p:spPr>
          <a:xfrm>
            <a:off x="4495974" y="1538864"/>
            <a:ext cx="5073617"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判断根拠とした記載の日本語訳</a:t>
            </a:r>
          </a:p>
        </p:txBody>
      </p:sp>
      <p:sp>
        <p:nvSpPr>
          <p:cNvPr id="68" name="正方形/長方形 67"/>
          <p:cNvSpPr/>
          <p:nvPr/>
        </p:nvSpPr>
        <p:spPr>
          <a:xfrm>
            <a:off x="333672" y="1260457"/>
            <a:ext cx="9247144" cy="2160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各トラストフレームワークにおける認定制度の違い</a:t>
            </a:r>
          </a:p>
        </p:txBody>
      </p:sp>
      <p:sp>
        <p:nvSpPr>
          <p:cNvPr id="71" name="正方形/長方形 70"/>
          <p:cNvSpPr/>
          <p:nvPr/>
        </p:nvSpPr>
        <p:spPr>
          <a:xfrm>
            <a:off x="8622505" y="6245442"/>
            <a:ext cx="958309" cy="244258"/>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：有</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：無　　　　　</a:t>
            </a:r>
          </a:p>
        </p:txBody>
      </p:sp>
      <p:sp>
        <p:nvSpPr>
          <p:cNvPr id="75" name="正方形/長方形 74"/>
          <p:cNvSpPr/>
          <p:nvPr/>
        </p:nvSpPr>
        <p:spPr>
          <a:xfrm>
            <a:off x="8987895" y="6275403"/>
            <a:ext cx="194911" cy="75633"/>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6" name="正方形/長方形 75"/>
          <p:cNvSpPr/>
          <p:nvPr/>
        </p:nvSpPr>
        <p:spPr>
          <a:xfrm>
            <a:off x="8988595" y="6399085"/>
            <a:ext cx="194911" cy="7563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0" name="正方形/長方形 79"/>
          <p:cNvSpPr/>
          <p:nvPr/>
        </p:nvSpPr>
        <p:spPr>
          <a:xfrm>
            <a:off x="1379218" y="550522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NDI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1" name="正方形/長方形 80"/>
          <p:cNvSpPr/>
          <p:nvPr/>
        </p:nvSpPr>
        <p:spPr>
          <a:xfrm>
            <a:off x="1379218" y="5874344"/>
            <a:ext cx="2384071"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India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3" name="正方形/長方形 82"/>
          <p:cNvSpPr/>
          <p:nvPr/>
        </p:nvSpPr>
        <p:spPr>
          <a:xfrm>
            <a:off x="333672" y="6181052"/>
            <a:ext cx="4620916" cy="639956"/>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500" b="0" i="0" u="none" strike="noStrike" kern="1200" cap="none" spc="0" normalizeH="0" baseline="0" noProof="0" dirty="0" smtClean="0">
                <a:ln>
                  <a:noFill/>
                </a:ln>
                <a:solidFill>
                  <a:srgbClr val="000000"/>
                </a:solidFill>
                <a:effectLst/>
                <a:uLnTx/>
                <a:uFillTx/>
                <a:latin typeface="Meiryo UI"/>
                <a:ea typeface="Meiryo UI"/>
                <a:cs typeface="+mn-cs"/>
              </a:rPr>
              <a:t>出所）</a:t>
            </a:r>
            <a:endParaRPr kumimoji="1" lang="en-US" altLang="ja-JP" sz="5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https://eur-lex.europa.eu/legal-content/EN/TXT/HTML/?uri=CELEX:32014R0910&amp;from=EN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https://www.gov.uk/government/publications/uk-digital-identity-attributes-trust-framework-updated-version/trust-framework-certification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https://wiki.idesg.org/wiki/Business_Value_Models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https://diacc.ca/voila-verified/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5</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https://www.digitalidentity.gov.au/tdif#accredited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6</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https://www.auspaynet.com.au/insights/Trust-ID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7</a:t>
            </a:r>
            <a:r>
              <a:rPr kumimoji="1" lang="ja-JP" altLang="en-US" sz="5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500" b="0" i="0" u="none" strike="noStrike" kern="1200" cap="none" spc="0" normalizeH="0" baseline="0" noProof="0" dirty="0">
                <a:ln>
                  <a:noFill/>
                </a:ln>
                <a:solidFill>
                  <a:srgbClr val="000000"/>
                </a:solidFill>
                <a:effectLst/>
                <a:uLnTx/>
                <a:uFillTx/>
                <a:latin typeface="Meiryo UI"/>
                <a:ea typeface="Meiryo UI"/>
                <a:cs typeface="+mn-cs"/>
              </a:rPr>
              <a:t>https://www.legislation.govt.nz/bill/government/2021/0078/latest/whole.html#LMS459587</a:t>
            </a:r>
          </a:p>
        </p:txBody>
      </p:sp>
    </p:spTree>
    <p:extLst>
      <p:ext uri="{BB962C8B-B14F-4D97-AF65-F5344CB8AC3E}">
        <p14:creationId xmlns:p14="http://schemas.microsoft.com/office/powerpoint/2010/main" val="10336195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br>
              <a:rPr lang="ja-JP" altLang="en-US" sz="1100" dirty="0">
                <a:solidFill>
                  <a:srgbClr val="002060"/>
                </a:solidFill>
              </a:rPr>
            </a:br>
            <a:r>
              <a:rPr lang="ja-JP" altLang="en-US" sz="1800" dirty="0">
                <a:solidFill>
                  <a:srgbClr val="002060"/>
                </a:solidFill>
              </a:rPr>
              <a:t>トラストフレームワークの比較　</a:t>
            </a:r>
            <a:r>
              <a:rPr lang="en-US" altLang="ja-JP" sz="1800" dirty="0">
                <a:solidFill>
                  <a:srgbClr val="002060"/>
                </a:solidFill>
              </a:rPr>
              <a:t>–</a:t>
            </a:r>
            <a:r>
              <a:rPr lang="ja-JP" altLang="en-US" sz="1800" dirty="0">
                <a:solidFill>
                  <a:srgbClr val="002060"/>
                </a:solidFill>
              </a:rPr>
              <a:t>　ステークホルダーの違い</a:t>
            </a:r>
            <a:endParaRPr lang="ja-JP" altLang="en-US" sz="1800" b="1" spc="0" dirty="0">
              <a:solidFill>
                <a:srgbClr val="002060"/>
              </a:solidFill>
            </a:endParaRPr>
          </a:p>
        </p:txBody>
      </p:sp>
      <p:sp>
        <p:nvSpPr>
          <p:cNvPr id="6" name="テキスト プレースホルダー 2"/>
          <p:cNvSpPr>
            <a:spLocks noGrp="1"/>
          </p:cNvSpPr>
          <p:nvPr>
            <p:ph type="body" sz="quarter" idx="10"/>
          </p:nvPr>
        </p:nvSpPr>
        <p:spPr>
          <a:xfrm>
            <a:off x="331788" y="692150"/>
            <a:ext cx="9242425" cy="412321"/>
          </a:xfrm>
        </p:spPr>
        <p:txBody>
          <a:bodyPr/>
          <a:lstStyle/>
          <a:p>
            <a:r>
              <a:rPr lang="ja-JP" altLang="en-US" sz="1600" b="1" dirty="0">
                <a:solidFill>
                  <a:schemeClr val="tx1">
                    <a:lumMod val="85000"/>
                    <a:lumOff val="15000"/>
                  </a:schemeClr>
                </a:solidFill>
              </a:rPr>
              <a:t>分散型を志向している </a:t>
            </a:r>
            <a:r>
              <a:rPr lang="en-US" altLang="ja-JP" sz="1600" b="1" dirty="0" err="1" smtClean="0">
                <a:solidFill>
                  <a:schemeClr val="tx1">
                    <a:lumMod val="85000"/>
                    <a:lumOff val="15000"/>
                  </a:schemeClr>
                </a:solidFill>
              </a:rPr>
              <a:t>IDunion</a:t>
            </a:r>
            <a:r>
              <a:rPr lang="en-US" altLang="ja-JP" sz="1600" b="1" dirty="0" smtClean="0">
                <a:solidFill>
                  <a:schemeClr val="tx1">
                    <a:lumMod val="85000"/>
                    <a:lumOff val="15000"/>
                  </a:schemeClr>
                </a:solidFill>
              </a:rPr>
              <a:t> </a:t>
            </a:r>
            <a:r>
              <a:rPr lang="en-US" altLang="ja-JP" sz="1600" b="1" dirty="0"/>
              <a:t>Network</a:t>
            </a:r>
            <a:r>
              <a:rPr lang="en-US" altLang="ja-JP" sz="1600" b="1" dirty="0">
                <a:solidFill>
                  <a:schemeClr val="tx1">
                    <a:lumMod val="85000"/>
                    <a:lumOff val="15000"/>
                  </a:schemeClr>
                </a:solidFill>
              </a:rPr>
              <a:t> </a:t>
            </a:r>
            <a:r>
              <a:rPr lang="ja-JP" altLang="en-US" sz="1600" b="1" dirty="0">
                <a:solidFill>
                  <a:schemeClr val="tx1">
                    <a:lumMod val="85000"/>
                    <a:lumOff val="15000"/>
                  </a:schemeClr>
                </a:solidFill>
              </a:rPr>
              <a:t>とそれ以外のトラストフレームワークとでステークホルダーの記載について相違がみられる。また。</a:t>
            </a:r>
            <a:r>
              <a:rPr lang="en-US" altLang="ja-JP" sz="1600" b="1" dirty="0">
                <a:solidFill>
                  <a:schemeClr val="tx1">
                    <a:lumMod val="85000"/>
                    <a:lumOff val="15000"/>
                  </a:schemeClr>
                </a:solidFill>
              </a:rPr>
              <a:t>The UK DIATF </a:t>
            </a:r>
            <a:r>
              <a:rPr lang="ja-JP" altLang="en-US" sz="1600" b="1" dirty="0">
                <a:solidFill>
                  <a:schemeClr val="tx1">
                    <a:lumMod val="85000"/>
                    <a:lumOff val="15000"/>
                  </a:schemeClr>
                </a:solidFill>
              </a:rPr>
              <a:t>と </a:t>
            </a:r>
            <a:r>
              <a:rPr lang="en-US" altLang="ja-JP" sz="1600" b="1" dirty="0">
                <a:solidFill>
                  <a:schemeClr val="tx1">
                    <a:lumMod val="85000"/>
                    <a:lumOff val="15000"/>
                  </a:schemeClr>
                </a:solidFill>
              </a:rPr>
              <a:t>PCTF </a:t>
            </a:r>
            <a:r>
              <a:rPr lang="ja-JP" altLang="en-US" sz="1600" b="1" dirty="0" err="1">
                <a:solidFill>
                  <a:schemeClr val="tx1">
                    <a:lumMod val="85000"/>
                    <a:lumOff val="15000"/>
                  </a:schemeClr>
                </a:solidFill>
              </a:rPr>
              <a:t>、</a:t>
            </a:r>
            <a:r>
              <a:rPr lang="en-US" altLang="ja-JP" sz="1600" b="1" dirty="0"/>
              <a:t>Identity management standards</a:t>
            </a:r>
            <a:r>
              <a:rPr lang="en-US" altLang="ja-JP" sz="1600" b="1" dirty="0">
                <a:solidFill>
                  <a:schemeClr val="tx1">
                    <a:lumMod val="85000"/>
                    <a:lumOff val="15000"/>
                  </a:schemeClr>
                </a:solidFill>
              </a:rPr>
              <a:t> </a:t>
            </a:r>
            <a:r>
              <a:rPr lang="ja-JP" altLang="en-US" sz="1600" b="1" dirty="0">
                <a:solidFill>
                  <a:schemeClr val="tx1">
                    <a:lumMod val="85000"/>
                    <a:lumOff val="15000"/>
                  </a:schemeClr>
                </a:solidFill>
              </a:rPr>
              <a:t>についてはインフラを提供する主体についても言及している</a:t>
            </a:r>
            <a:endParaRPr lang="ja-JP" altLang="en-US" sz="1600" b="1" dirty="0"/>
          </a:p>
        </p:txBody>
      </p:sp>
      <p:sp>
        <p:nvSpPr>
          <p:cNvPr id="15" name="正方形/長方形 14"/>
          <p:cNvSpPr/>
          <p:nvPr/>
        </p:nvSpPr>
        <p:spPr>
          <a:xfrm>
            <a:off x="333671" y="2039371"/>
            <a:ext cx="349518" cy="1053485"/>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欧州</a:t>
            </a:r>
          </a:p>
        </p:txBody>
      </p:sp>
      <p:sp>
        <p:nvSpPr>
          <p:cNvPr id="16" name="正方形/長方形 15"/>
          <p:cNvSpPr/>
          <p:nvPr/>
        </p:nvSpPr>
        <p:spPr>
          <a:xfrm>
            <a:off x="734941" y="2033663"/>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a:ea typeface="Meiryo UI"/>
                <a:cs typeface="+mn-cs"/>
              </a:rPr>
              <a:t>EU</a:t>
            </a:r>
            <a:endParaRPr kumimoji="1" lang="ja-JP" altLang="en-US"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17" name="正方形/長方形 16"/>
          <p:cNvSpPr/>
          <p:nvPr/>
        </p:nvSpPr>
        <p:spPr>
          <a:xfrm>
            <a:off x="734941" y="2402783"/>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ドイツ</a:t>
            </a:r>
          </a:p>
        </p:txBody>
      </p:sp>
      <p:sp>
        <p:nvSpPr>
          <p:cNvPr id="18" name="正方形/長方形 17"/>
          <p:cNvSpPr/>
          <p:nvPr/>
        </p:nvSpPr>
        <p:spPr>
          <a:xfrm>
            <a:off x="1377037" y="2038707"/>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Regulation 910/2014</a:t>
            </a:r>
          </a:p>
          <a:p>
            <a:pPr marL="357188" marR="0" lvl="0" indent="-357188"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eIDAS</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2.0</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正方形/長方形 18"/>
          <p:cNvSpPr/>
          <p:nvPr/>
        </p:nvSpPr>
        <p:spPr>
          <a:xfrm>
            <a:off x="1377037" y="2407827"/>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IDunion</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Network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正方形/長方形 19"/>
          <p:cNvSpPr/>
          <p:nvPr/>
        </p:nvSpPr>
        <p:spPr>
          <a:xfrm>
            <a:off x="327144" y="3146066"/>
            <a:ext cx="349518" cy="106018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北米</a:t>
            </a:r>
          </a:p>
        </p:txBody>
      </p:sp>
      <p:sp>
        <p:nvSpPr>
          <p:cNvPr id="21" name="正方形/長方形 20"/>
          <p:cNvSpPr/>
          <p:nvPr/>
        </p:nvSpPr>
        <p:spPr>
          <a:xfrm>
            <a:off x="736881" y="2771903"/>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英国</a:t>
            </a:r>
          </a:p>
        </p:txBody>
      </p:sp>
      <p:sp>
        <p:nvSpPr>
          <p:cNvPr id="22" name="正方形/長方形 21"/>
          <p:cNvSpPr/>
          <p:nvPr/>
        </p:nvSpPr>
        <p:spPr>
          <a:xfrm>
            <a:off x="736881" y="3141022"/>
            <a:ext cx="593521" cy="69611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米国</a:t>
            </a:r>
          </a:p>
        </p:txBody>
      </p:sp>
      <p:sp>
        <p:nvSpPr>
          <p:cNvPr id="23" name="正方形/長方形 22"/>
          <p:cNvSpPr/>
          <p:nvPr/>
        </p:nvSpPr>
        <p:spPr>
          <a:xfrm>
            <a:off x="1370510" y="2776947"/>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The UK digital identity and attributes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 name="正方形/長方形 23"/>
          <p:cNvSpPr/>
          <p:nvPr/>
        </p:nvSpPr>
        <p:spPr>
          <a:xfrm>
            <a:off x="1370510" y="3146067"/>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Identity Ecosystem Framework </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IDEF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5" name="正方形/長方形 24"/>
          <p:cNvSpPr/>
          <p:nvPr/>
        </p:nvSpPr>
        <p:spPr>
          <a:xfrm>
            <a:off x="732601" y="3882256"/>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カナダ</a:t>
            </a:r>
          </a:p>
        </p:txBody>
      </p:sp>
      <p:sp>
        <p:nvSpPr>
          <p:cNvPr id="26" name="正方形/長方形 25"/>
          <p:cNvSpPr/>
          <p:nvPr/>
        </p:nvSpPr>
        <p:spPr>
          <a:xfrm>
            <a:off x="1374856" y="351818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NIST</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 </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SP 800-63</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7" name="正方形/長方形 26"/>
          <p:cNvSpPr/>
          <p:nvPr/>
        </p:nvSpPr>
        <p:spPr>
          <a:xfrm>
            <a:off x="1374856" y="388730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Pan-Canadian Trust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PCTF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8" name="正方形/長方形 27"/>
          <p:cNvSpPr/>
          <p:nvPr/>
        </p:nvSpPr>
        <p:spPr>
          <a:xfrm>
            <a:off x="327144" y="4267502"/>
            <a:ext cx="349518" cy="1434353"/>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オセアニア</a:t>
            </a:r>
          </a:p>
        </p:txBody>
      </p:sp>
      <p:sp>
        <p:nvSpPr>
          <p:cNvPr id="29" name="正方形/長方形 28"/>
          <p:cNvSpPr/>
          <p:nvPr/>
        </p:nvSpPr>
        <p:spPr>
          <a:xfrm>
            <a:off x="736881" y="4262459"/>
            <a:ext cx="593521" cy="698164"/>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オーストラリア</a:t>
            </a:r>
          </a:p>
        </p:txBody>
      </p:sp>
      <p:sp>
        <p:nvSpPr>
          <p:cNvPr id="30" name="正方形/長方形 29"/>
          <p:cNvSpPr/>
          <p:nvPr/>
        </p:nvSpPr>
        <p:spPr>
          <a:xfrm>
            <a:off x="1370510" y="4267503"/>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Trusted Digital Identity Framework</a:t>
            </a:r>
            <a:r>
              <a:rPr kumimoji="1" lang="ja-JP" altLang="en-US" sz="1000" b="1" i="0" u="none" strike="noStrike" kern="1200" cap="none" spc="0" normalizeH="0" baseline="0" noProof="0" dirty="0">
                <a:ln>
                  <a:noFill/>
                </a:ln>
                <a:solidFill>
                  <a:srgbClr val="000000"/>
                </a:solidFill>
                <a:effectLst/>
                <a:uLnTx/>
                <a:uFillTx/>
                <a:latin typeface="Meiryo UI"/>
                <a:ea typeface="Meiryo UI"/>
                <a:cs typeface="Arial"/>
              </a:rPr>
              <a:t>：</a:t>
            </a: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TDIF</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1" name="正方形/長方形 30"/>
          <p:cNvSpPr/>
          <p:nvPr/>
        </p:nvSpPr>
        <p:spPr>
          <a:xfrm>
            <a:off x="1370510" y="4636623"/>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Trust ID Framework</a:t>
            </a:r>
          </a:p>
        </p:txBody>
      </p:sp>
      <p:sp>
        <p:nvSpPr>
          <p:cNvPr id="32" name="正方形/長方形 31"/>
          <p:cNvSpPr/>
          <p:nvPr/>
        </p:nvSpPr>
        <p:spPr>
          <a:xfrm>
            <a:off x="733412" y="5008735"/>
            <a:ext cx="593521" cy="693119"/>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ニュージーランド</a:t>
            </a:r>
          </a:p>
        </p:txBody>
      </p:sp>
      <p:sp>
        <p:nvSpPr>
          <p:cNvPr id="33" name="正方形/長方形 32"/>
          <p:cNvSpPr/>
          <p:nvPr/>
        </p:nvSpPr>
        <p:spPr>
          <a:xfrm>
            <a:off x="1374856" y="501378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Digital Identity Trust Framework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4" name="正方形/長方形 33"/>
          <p:cNvSpPr/>
          <p:nvPr/>
        </p:nvSpPr>
        <p:spPr>
          <a:xfrm>
            <a:off x="1374856" y="538290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mn-cs"/>
              </a:rPr>
              <a:t>Identity management standards</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5" name="正方形/長方形 34"/>
          <p:cNvSpPr/>
          <p:nvPr/>
        </p:nvSpPr>
        <p:spPr>
          <a:xfrm>
            <a:off x="327386" y="5752020"/>
            <a:ext cx="349518" cy="68562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a:ea typeface="Meiryo UI"/>
                <a:cs typeface="+mn-cs"/>
              </a:rPr>
              <a:t>アジア</a:t>
            </a:r>
          </a:p>
        </p:txBody>
      </p:sp>
      <p:sp>
        <p:nvSpPr>
          <p:cNvPr id="36" name="正方形/長方形 35"/>
          <p:cNvSpPr/>
          <p:nvPr/>
        </p:nvSpPr>
        <p:spPr>
          <a:xfrm>
            <a:off x="737123" y="5746976"/>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シンガポール</a:t>
            </a:r>
          </a:p>
        </p:txBody>
      </p:sp>
      <p:sp>
        <p:nvSpPr>
          <p:cNvPr id="37" name="正方形/長方形 36"/>
          <p:cNvSpPr/>
          <p:nvPr/>
        </p:nvSpPr>
        <p:spPr>
          <a:xfrm>
            <a:off x="737123" y="6124805"/>
            <a:ext cx="593521" cy="324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インド</a:t>
            </a:r>
          </a:p>
        </p:txBody>
      </p:sp>
      <p:sp>
        <p:nvSpPr>
          <p:cNvPr id="38" name="正方形/長方形 37"/>
          <p:cNvSpPr/>
          <p:nvPr/>
        </p:nvSpPr>
        <p:spPr>
          <a:xfrm>
            <a:off x="1379219" y="575202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NDI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9" name="正方形/長方形 38"/>
          <p:cNvSpPr/>
          <p:nvPr/>
        </p:nvSpPr>
        <p:spPr>
          <a:xfrm>
            <a:off x="1379219" y="612114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India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52" name="正方形/長方形 51"/>
          <p:cNvSpPr/>
          <p:nvPr/>
        </p:nvSpPr>
        <p:spPr>
          <a:xfrm>
            <a:off x="327144" y="1746210"/>
            <a:ext cx="992449"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国・地域</a:t>
            </a:r>
          </a:p>
        </p:txBody>
      </p:sp>
      <p:sp>
        <p:nvSpPr>
          <p:cNvPr id="53" name="正方形/長方形 52"/>
          <p:cNvSpPr/>
          <p:nvPr/>
        </p:nvSpPr>
        <p:spPr>
          <a:xfrm>
            <a:off x="1374096" y="1751351"/>
            <a:ext cx="1878759"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トラストフレームワーク名称</a:t>
            </a:r>
          </a:p>
        </p:txBody>
      </p:sp>
      <p:sp>
        <p:nvSpPr>
          <p:cNvPr id="68" name="正方形/長方形 67"/>
          <p:cNvSpPr/>
          <p:nvPr/>
        </p:nvSpPr>
        <p:spPr>
          <a:xfrm>
            <a:off x="2115172" y="1525040"/>
            <a:ext cx="5675657" cy="179653"/>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各トラストフレームワークにおけるステークホルダーの</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eiryo UI"/>
                <a:ea typeface="Meiryo UI"/>
                <a:cs typeface="+mn-cs"/>
              </a:rPr>
              <a:t>抜粋</a:t>
            </a:r>
            <a:r>
              <a:rPr kumimoji="1" lang="ja-JP" altLang="en-US" sz="1600" b="1" i="0" u="sng" strike="noStrike" kern="1200" cap="none" spc="0" normalizeH="0" baseline="30000" noProof="0" dirty="0" smtClean="0">
                <a:ln>
                  <a:noFill/>
                </a:ln>
                <a:solidFill>
                  <a:schemeClr val="accent2">
                    <a:lumMod val="75000"/>
                    <a:lumOff val="25000"/>
                  </a:schemeClr>
                </a:solidFill>
                <a:effectLst/>
                <a:uLnTx/>
                <a:uFillTx/>
                <a:latin typeface="Meiryo UI"/>
                <a:ea typeface="Meiryo UI"/>
                <a:cs typeface="+mn-cs"/>
              </a:rPr>
              <a:t>＊</a:t>
            </a:r>
            <a:endParaRPr kumimoji="1" lang="ja-JP" altLang="en-US" sz="1600" b="1" i="0" u="sng" strike="noStrike" kern="1200" cap="none" spc="0" normalizeH="0" baseline="30000" noProof="0" dirty="0">
              <a:ln>
                <a:noFill/>
              </a:ln>
              <a:solidFill>
                <a:schemeClr val="accent2">
                  <a:lumMod val="75000"/>
                  <a:lumOff val="25000"/>
                </a:schemeClr>
              </a:solidFill>
              <a:effectLst/>
              <a:uLnTx/>
              <a:uFillTx/>
              <a:latin typeface="Meiryo UI"/>
              <a:ea typeface="Meiryo UI"/>
              <a:cs typeface="+mn-cs"/>
            </a:endParaRPr>
          </a:p>
        </p:txBody>
      </p:sp>
      <p:sp>
        <p:nvSpPr>
          <p:cNvPr id="80" name="正方形/長方形 79"/>
          <p:cNvSpPr/>
          <p:nvPr/>
        </p:nvSpPr>
        <p:spPr>
          <a:xfrm>
            <a:off x="1379219" y="575964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NDI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81" name="正方形/長方形 80"/>
          <p:cNvSpPr/>
          <p:nvPr/>
        </p:nvSpPr>
        <p:spPr>
          <a:xfrm>
            <a:off x="1379219" y="6128760"/>
            <a:ext cx="1878759" cy="324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000000"/>
                </a:solidFill>
                <a:effectLst/>
                <a:uLnTx/>
                <a:uFillTx/>
                <a:latin typeface="Meiryo UI"/>
                <a:ea typeface="Meiryo UI"/>
                <a:cs typeface="Arial"/>
              </a:rPr>
              <a:t>India Stack</a:t>
            </a:r>
            <a:endParaRPr kumimoji="1" lang="ja-JP" altLang="en-US" sz="10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2" name="正方形/長方形 101"/>
          <p:cNvSpPr/>
          <p:nvPr/>
        </p:nvSpPr>
        <p:spPr>
          <a:xfrm>
            <a:off x="8068343" y="203870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Arial"/>
              </a:rPr>
              <a:t>無</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103" name="正方形/長方形 102"/>
          <p:cNvSpPr/>
          <p:nvPr/>
        </p:nvSpPr>
        <p:spPr>
          <a:xfrm>
            <a:off x="8068343" y="2409116"/>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104" name="正方形/長方形 103"/>
          <p:cNvSpPr/>
          <p:nvPr/>
        </p:nvSpPr>
        <p:spPr>
          <a:xfrm>
            <a:off x="8069565" y="278541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orchestration service providers </a:t>
            </a:r>
          </a:p>
        </p:txBody>
      </p:sp>
      <p:sp>
        <p:nvSpPr>
          <p:cNvPr id="105" name="正方形/長方形 104"/>
          <p:cNvSpPr/>
          <p:nvPr/>
        </p:nvSpPr>
        <p:spPr>
          <a:xfrm>
            <a:off x="8069565" y="3154534"/>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6" name="正方形/長方形 105"/>
          <p:cNvSpPr/>
          <p:nvPr/>
        </p:nvSpPr>
        <p:spPr>
          <a:xfrm>
            <a:off x="8066162" y="352664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107" name="正方形/長方形 106"/>
          <p:cNvSpPr/>
          <p:nvPr/>
        </p:nvSpPr>
        <p:spPr>
          <a:xfrm>
            <a:off x="8066162" y="389576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Network Facilitator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8" name="正方形/長方形 107"/>
          <p:cNvSpPr/>
          <p:nvPr/>
        </p:nvSpPr>
        <p:spPr>
          <a:xfrm>
            <a:off x="8069565" y="4275970"/>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109" name="正方形/長方形 108"/>
          <p:cNvSpPr/>
          <p:nvPr/>
        </p:nvSpPr>
        <p:spPr>
          <a:xfrm>
            <a:off x="8069565" y="4645090"/>
            <a:ext cx="1512000"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不明</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0" name="正方形/長方形 109"/>
          <p:cNvSpPr/>
          <p:nvPr/>
        </p:nvSpPr>
        <p:spPr>
          <a:xfrm>
            <a:off x="8066162" y="502224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111" name="正方形/長方形 110"/>
          <p:cNvSpPr/>
          <p:nvPr/>
        </p:nvSpPr>
        <p:spPr>
          <a:xfrm>
            <a:off x="8066162" y="539136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Facilitation Provider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2" name="正方形/長方形 111"/>
          <p:cNvSpPr/>
          <p:nvPr/>
        </p:nvSpPr>
        <p:spPr>
          <a:xfrm>
            <a:off x="8069807" y="576048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113" name="正方形/長方形 112"/>
          <p:cNvSpPr/>
          <p:nvPr/>
        </p:nvSpPr>
        <p:spPr>
          <a:xfrm>
            <a:off x="8069807" y="612960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114" name="正方形/長方形 113"/>
          <p:cNvSpPr/>
          <p:nvPr/>
        </p:nvSpPr>
        <p:spPr>
          <a:xfrm>
            <a:off x="8069062" y="1754707"/>
            <a:ext cx="151200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インフラ提供者</a:t>
            </a:r>
          </a:p>
        </p:txBody>
      </p:sp>
      <p:sp>
        <p:nvSpPr>
          <p:cNvPr id="207" name="正方形/長方形 206"/>
          <p:cNvSpPr/>
          <p:nvPr/>
        </p:nvSpPr>
        <p:spPr>
          <a:xfrm>
            <a:off x="6474414" y="2409116"/>
            <a:ext cx="1512000"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Verifier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8" name="正方形/長方形 207"/>
          <p:cNvSpPr/>
          <p:nvPr/>
        </p:nvSpPr>
        <p:spPr>
          <a:xfrm>
            <a:off x="6476354" y="278541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a:ln>
                  <a:noFill/>
                </a:ln>
                <a:solidFill>
                  <a:srgbClr val="000000"/>
                </a:solidFill>
                <a:effectLst/>
                <a:uLnTx/>
                <a:uFillTx/>
                <a:latin typeface="Meiryo UI"/>
                <a:ea typeface="Meiryo UI"/>
                <a:cs typeface="Arial"/>
              </a:rPr>
              <a:t>relying parties</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209" name="正方形/長方形 208"/>
          <p:cNvSpPr/>
          <p:nvPr/>
        </p:nvSpPr>
        <p:spPr>
          <a:xfrm>
            <a:off x="6476354" y="315453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a:ln>
                  <a:noFill/>
                </a:ln>
                <a:solidFill>
                  <a:srgbClr val="000000"/>
                </a:solidFill>
                <a:effectLst/>
                <a:uLnTx/>
                <a:uFillTx/>
                <a:latin typeface="Meiryo UI"/>
                <a:ea typeface="Meiryo UI"/>
                <a:cs typeface="Arial"/>
              </a:rPr>
              <a:t>relying party</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210" name="正方形/長方形 209"/>
          <p:cNvSpPr/>
          <p:nvPr/>
        </p:nvSpPr>
        <p:spPr>
          <a:xfrm>
            <a:off x="6472233" y="352664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Verifier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Arial"/>
              </a:rPr>
              <a:t>relying party</a:t>
            </a:r>
          </a:p>
        </p:txBody>
      </p:sp>
      <p:sp>
        <p:nvSpPr>
          <p:cNvPr id="211" name="正方形/長方形 210"/>
          <p:cNvSpPr/>
          <p:nvPr/>
        </p:nvSpPr>
        <p:spPr>
          <a:xfrm>
            <a:off x="6472233" y="389576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a:ln>
                  <a:noFill/>
                </a:ln>
                <a:solidFill>
                  <a:srgbClr val="000000"/>
                </a:solidFill>
                <a:effectLst/>
                <a:uLnTx/>
                <a:uFillTx/>
                <a:latin typeface="Meiryo UI"/>
                <a:ea typeface="Meiryo UI"/>
                <a:cs typeface="Arial"/>
              </a:rPr>
              <a:t>relying party</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212" name="正方形/長方形 211"/>
          <p:cNvSpPr/>
          <p:nvPr/>
        </p:nvSpPr>
        <p:spPr>
          <a:xfrm>
            <a:off x="6476354" y="4275970"/>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Relying Party</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3" name="正方形/長方形 212"/>
          <p:cNvSpPr/>
          <p:nvPr/>
        </p:nvSpPr>
        <p:spPr>
          <a:xfrm>
            <a:off x="6476354" y="4645090"/>
            <a:ext cx="1512000"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不明</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4" name="正方形/長方形 213"/>
          <p:cNvSpPr/>
          <p:nvPr/>
        </p:nvSpPr>
        <p:spPr>
          <a:xfrm>
            <a:off x="6472233" y="502224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relying parties</a:t>
            </a:r>
          </a:p>
        </p:txBody>
      </p:sp>
      <p:sp>
        <p:nvSpPr>
          <p:cNvPr id="215" name="正方形/長方形 214"/>
          <p:cNvSpPr/>
          <p:nvPr/>
        </p:nvSpPr>
        <p:spPr>
          <a:xfrm>
            <a:off x="6472233" y="539136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Arial"/>
              </a:rPr>
              <a:t>relying parties</a:t>
            </a:r>
          </a:p>
        </p:txBody>
      </p:sp>
      <p:sp>
        <p:nvSpPr>
          <p:cNvPr id="216" name="正方形/長方形 215"/>
          <p:cNvSpPr/>
          <p:nvPr/>
        </p:nvSpPr>
        <p:spPr>
          <a:xfrm>
            <a:off x="6476596" y="576048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217" name="正方形/長方形 216"/>
          <p:cNvSpPr/>
          <p:nvPr/>
        </p:nvSpPr>
        <p:spPr>
          <a:xfrm>
            <a:off x="6476596" y="612960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218" name="正方形/長方形 217"/>
          <p:cNvSpPr/>
          <p:nvPr/>
        </p:nvSpPr>
        <p:spPr>
          <a:xfrm>
            <a:off x="6475851" y="1754707"/>
            <a:ext cx="151200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検証者</a:t>
            </a:r>
          </a:p>
        </p:txBody>
      </p:sp>
      <p:sp>
        <p:nvSpPr>
          <p:cNvPr id="219" name="正方形/長方形 218"/>
          <p:cNvSpPr/>
          <p:nvPr/>
        </p:nvSpPr>
        <p:spPr>
          <a:xfrm>
            <a:off x="4888424" y="203870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Arial"/>
              </a:rPr>
              <a:t>認定トラスト</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Arial"/>
              </a:rPr>
              <a:t>サービスプロバイダ</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220" name="正方形/長方形 219"/>
          <p:cNvSpPr/>
          <p:nvPr/>
        </p:nvSpPr>
        <p:spPr>
          <a:xfrm>
            <a:off x="4888424" y="2409116"/>
            <a:ext cx="1512000"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Issuer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1" name="正方形/長方形 220"/>
          <p:cNvSpPr/>
          <p:nvPr/>
        </p:nvSpPr>
        <p:spPr>
          <a:xfrm>
            <a:off x="4890364" y="278541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identity service providers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attribute service providers</a:t>
            </a:r>
          </a:p>
        </p:txBody>
      </p:sp>
      <p:sp>
        <p:nvSpPr>
          <p:cNvPr id="222" name="正方形/長方形 221"/>
          <p:cNvSpPr/>
          <p:nvPr/>
        </p:nvSpPr>
        <p:spPr>
          <a:xfrm>
            <a:off x="4890364" y="315453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Identity provider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Credential provider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Attribute provider</a:t>
            </a:r>
          </a:p>
        </p:txBody>
      </p:sp>
      <p:sp>
        <p:nvSpPr>
          <p:cNvPr id="223" name="正方形/長方形 222"/>
          <p:cNvSpPr/>
          <p:nvPr/>
        </p:nvSpPr>
        <p:spPr>
          <a:xfrm>
            <a:off x="4886243" y="352664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Credential Service Provider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4" name="正方形/長方形 223"/>
          <p:cNvSpPr/>
          <p:nvPr/>
        </p:nvSpPr>
        <p:spPr>
          <a:xfrm>
            <a:off x="4886243" y="389576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Identity Provider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Credential Service Provider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Identity Attribute Provider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5" name="正方形/長方形 224"/>
          <p:cNvSpPr/>
          <p:nvPr/>
        </p:nvSpPr>
        <p:spPr>
          <a:xfrm>
            <a:off x="4890364" y="4275970"/>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Identity providers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Credential Service providers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Attribute Service providers </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6" name="正方形/長方形 225"/>
          <p:cNvSpPr/>
          <p:nvPr/>
        </p:nvSpPr>
        <p:spPr>
          <a:xfrm>
            <a:off x="4890364" y="4645090"/>
            <a:ext cx="1512000"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不明</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7" name="正方形/長方形 226"/>
          <p:cNvSpPr/>
          <p:nvPr/>
        </p:nvSpPr>
        <p:spPr>
          <a:xfrm>
            <a:off x="4886243" y="502224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TF providers</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8" name="正方形/長方形 227"/>
          <p:cNvSpPr/>
          <p:nvPr/>
        </p:nvSpPr>
        <p:spPr>
          <a:xfrm>
            <a:off x="4886243" y="539136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Credential provider</a:t>
            </a:r>
          </a:p>
        </p:txBody>
      </p:sp>
      <p:sp>
        <p:nvSpPr>
          <p:cNvPr id="229" name="正方形/長方形 228"/>
          <p:cNvSpPr/>
          <p:nvPr/>
        </p:nvSpPr>
        <p:spPr>
          <a:xfrm>
            <a:off x="4890606" y="576048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230" name="正方形/長方形 229"/>
          <p:cNvSpPr/>
          <p:nvPr/>
        </p:nvSpPr>
        <p:spPr>
          <a:xfrm>
            <a:off x="4890606" y="6129607"/>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231" name="正方形/長方形 230"/>
          <p:cNvSpPr/>
          <p:nvPr/>
        </p:nvSpPr>
        <p:spPr>
          <a:xfrm>
            <a:off x="4889861" y="1754707"/>
            <a:ext cx="151200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発行者</a:t>
            </a:r>
          </a:p>
        </p:txBody>
      </p:sp>
      <p:sp>
        <p:nvSpPr>
          <p:cNvPr id="232" name="正方形/長方形 231"/>
          <p:cNvSpPr/>
          <p:nvPr/>
        </p:nvSpPr>
        <p:spPr>
          <a:xfrm>
            <a:off x="3315751" y="203685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Arial"/>
              </a:rPr>
              <a:t>申請する</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Arial"/>
              </a:rPr>
              <a:t>自然人または法人</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233" name="正方形/長方形 232"/>
          <p:cNvSpPr/>
          <p:nvPr/>
        </p:nvSpPr>
        <p:spPr>
          <a:xfrm>
            <a:off x="3315751" y="2407263"/>
            <a:ext cx="1512000" cy="324000"/>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Holder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4" name="正方形/長方形 233"/>
          <p:cNvSpPr/>
          <p:nvPr/>
        </p:nvSpPr>
        <p:spPr>
          <a:xfrm>
            <a:off x="3317691" y="2783561"/>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users</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5" name="正方形/長方形 234"/>
          <p:cNvSpPr/>
          <p:nvPr/>
        </p:nvSpPr>
        <p:spPr>
          <a:xfrm>
            <a:off x="3317691" y="3152681"/>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user</a:t>
            </a:r>
          </a:p>
        </p:txBody>
      </p:sp>
      <p:sp>
        <p:nvSpPr>
          <p:cNvPr id="236" name="正方形/長方形 235"/>
          <p:cNvSpPr/>
          <p:nvPr/>
        </p:nvSpPr>
        <p:spPr>
          <a:xfrm>
            <a:off x="3313570" y="352479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Applicants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subscribers</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7" name="正方形/長方形 236"/>
          <p:cNvSpPr/>
          <p:nvPr/>
        </p:nvSpPr>
        <p:spPr>
          <a:xfrm>
            <a:off x="3313570" y="389391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User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8" name="正方形/長方形 237"/>
          <p:cNvSpPr/>
          <p:nvPr/>
        </p:nvSpPr>
        <p:spPr>
          <a:xfrm>
            <a:off x="3317691" y="427411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User</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39" name="正方形/長方形 238"/>
          <p:cNvSpPr/>
          <p:nvPr/>
        </p:nvSpPr>
        <p:spPr>
          <a:xfrm>
            <a:off x="3317691" y="4643237"/>
            <a:ext cx="1512000" cy="324000"/>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不明</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0" name="正方形/長方形 239"/>
          <p:cNvSpPr/>
          <p:nvPr/>
        </p:nvSpPr>
        <p:spPr>
          <a:xfrm>
            <a:off x="3313570" y="502039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users</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1" name="正方形/長方形 240"/>
          <p:cNvSpPr/>
          <p:nvPr/>
        </p:nvSpPr>
        <p:spPr>
          <a:xfrm>
            <a:off x="3313570" y="5389514"/>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mn-cs"/>
              </a:rPr>
              <a:t>Entity</a:t>
            </a:r>
            <a:endParaRPr kumimoji="1" lang="ja-JP" altLang="en-US" sz="8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42" name="正方形/長方形 241"/>
          <p:cNvSpPr/>
          <p:nvPr/>
        </p:nvSpPr>
        <p:spPr>
          <a:xfrm>
            <a:off x="3317933" y="5758634"/>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243" name="正方形/長方形 242"/>
          <p:cNvSpPr/>
          <p:nvPr/>
        </p:nvSpPr>
        <p:spPr>
          <a:xfrm>
            <a:off x="3317933" y="6127754"/>
            <a:ext cx="1512000" cy="324000"/>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Meiryo UI"/>
                <a:ea typeface="Meiryo UI"/>
                <a:cs typeface="+mn-cs"/>
              </a:rPr>
              <a:t>無</a:t>
            </a:r>
          </a:p>
        </p:txBody>
      </p:sp>
      <p:sp>
        <p:nvSpPr>
          <p:cNvPr id="244" name="正方形/長方形 243"/>
          <p:cNvSpPr/>
          <p:nvPr/>
        </p:nvSpPr>
        <p:spPr>
          <a:xfrm>
            <a:off x="3317188" y="1752854"/>
            <a:ext cx="1512000" cy="216000"/>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a:ea typeface="Meiryo UI"/>
                <a:cs typeface="+mn-cs"/>
              </a:rPr>
              <a:t>データ主体</a:t>
            </a:r>
            <a:endParaRPr kumimoji="1" lang="en-US" altLang="ja-JP" sz="1000" b="1" i="0" u="none" strike="noStrike" kern="1200" cap="none" spc="0" normalizeH="0" baseline="0" noProof="0" dirty="0">
              <a:ln>
                <a:noFill/>
              </a:ln>
              <a:solidFill>
                <a:srgbClr val="FFFFFF"/>
              </a:solidFill>
              <a:effectLst/>
              <a:uLnTx/>
              <a:uFillTx/>
              <a:latin typeface="Meiryo UI"/>
              <a:ea typeface="Meiryo UI"/>
              <a:cs typeface="+mn-cs"/>
            </a:endParaRPr>
          </a:p>
        </p:txBody>
      </p:sp>
      <p:sp>
        <p:nvSpPr>
          <p:cNvPr id="259" name="正方形/長方形 258"/>
          <p:cNvSpPr/>
          <p:nvPr/>
        </p:nvSpPr>
        <p:spPr>
          <a:xfrm>
            <a:off x="7032815" y="6362273"/>
            <a:ext cx="3431414" cy="35342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凡例 　　　　　　：分散型　　</a:t>
            </a:r>
            <a:r>
              <a:rPr kumimoji="1" lang="ja-JP" altLang="en-US" sz="700" b="0" i="0" u="none" strike="noStrike" kern="1200" cap="none" spc="0" normalizeH="0" baseline="0" noProof="0" dirty="0" smtClean="0">
                <a:ln>
                  <a:noFill/>
                </a:ln>
                <a:solidFill>
                  <a:srgbClr val="000000"/>
                </a:solidFill>
                <a:effectLst/>
                <a:uLnTx/>
                <a:uFillTx/>
                <a:latin typeface="Arial"/>
                <a:ea typeface="Meiryo UI"/>
                <a:cs typeface="+mn-cs"/>
              </a:rPr>
              <a:t>　　</a:t>
            </a:r>
            <a:r>
              <a:rPr lang="ja-JP" altLang="en-US" sz="700" dirty="0" smtClean="0">
                <a:solidFill>
                  <a:srgbClr val="000000"/>
                </a:solidFill>
              </a:rPr>
              <a:t> </a:t>
            </a:r>
            <a:r>
              <a:rPr lang="ja-JP" altLang="en-US" sz="700" dirty="0">
                <a:solidFill>
                  <a:srgbClr val="000000"/>
                </a:solidFill>
              </a:rPr>
              <a:t>：連邦型</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a:t>
            </a:r>
            <a:r>
              <a:rPr kumimoji="1" lang="ja-JP" altLang="en-US" sz="700" b="0" i="0" u="none" strike="noStrike" kern="1200" cap="none" spc="0" normalizeH="0" baseline="0" noProof="0" dirty="0" smtClean="0">
                <a:ln>
                  <a:noFill/>
                </a:ln>
                <a:solidFill>
                  <a:srgbClr val="000000"/>
                </a:solidFill>
                <a:effectLst/>
                <a:uLnTx/>
                <a:uFillTx/>
                <a:latin typeface="Arial"/>
                <a:ea typeface="Meiryo UI"/>
                <a:cs typeface="+mn-cs"/>
              </a:rPr>
              <a:t>　：無　</a:t>
            </a:r>
            <a:r>
              <a:rPr kumimoji="1" lang="ja-JP" altLang="en-US" sz="700" b="0" i="0" u="none" strike="noStrike" kern="1200" cap="none" spc="0" normalizeH="0" baseline="0" noProof="0" dirty="0">
                <a:ln>
                  <a:noFill/>
                </a:ln>
                <a:solidFill>
                  <a:srgbClr val="000000"/>
                </a:solidFill>
                <a:effectLst/>
                <a:uLnTx/>
                <a:uFillTx/>
                <a:latin typeface="Arial"/>
                <a:ea typeface="Meiryo UI"/>
                <a:cs typeface="+mn-cs"/>
              </a:rPr>
              <a:t>　　　：不明</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0" name="正方形/長方形 259"/>
          <p:cNvSpPr/>
          <p:nvPr/>
        </p:nvSpPr>
        <p:spPr>
          <a:xfrm>
            <a:off x="7421024" y="6509020"/>
            <a:ext cx="194911" cy="75633"/>
          </a:xfrm>
          <a:prstGeom prst="rect">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62" name="正方形/長方形 261"/>
          <p:cNvSpPr/>
          <p:nvPr/>
        </p:nvSpPr>
        <p:spPr>
          <a:xfrm>
            <a:off x="8051233" y="6505905"/>
            <a:ext cx="194911" cy="75633"/>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76" name="正方形/長方形 275"/>
          <p:cNvSpPr/>
          <p:nvPr/>
        </p:nvSpPr>
        <p:spPr>
          <a:xfrm>
            <a:off x="6474413" y="2029107"/>
            <a:ext cx="1512000" cy="324000"/>
          </a:xfrm>
          <a:prstGeom prst="rect">
            <a:avLst/>
          </a:prstGeom>
          <a:solidFill>
            <a:schemeClr val="tx2">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57188" marR="0" lvl="0" indent="-357188"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eiryo UI"/>
                <a:ea typeface="Meiryo UI"/>
                <a:cs typeface="Arial"/>
              </a:rPr>
              <a:t>relying parties</a:t>
            </a:r>
          </a:p>
        </p:txBody>
      </p:sp>
      <p:sp>
        <p:nvSpPr>
          <p:cNvPr id="289" name="正方形/長方形 288"/>
          <p:cNvSpPr/>
          <p:nvPr/>
        </p:nvSpPr>
        <p:spPr>
          <a:xfrm>
            <a:off x="8651066" y="6501170"/>
            <a:ext cx="194911" cy="75633"/>
          </a:xfrm>
          <a:prstGeom prst="rect">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90" name="正方形/長方形 289"/>
          <p:cNvSpPr/>
          <p:nvPr/>
        </p:nvSpPr>
        <p:spPr>
          <a:xfrm>
            <a:off x="9086364" y="6498727"/>
            <a:ext cx="194911" cy="75633"/>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1" name="正方形/長方形 90"/>
          <p:cNvSpPr/>
          <p:nvPr/>
        </p:nvSpPr>
        <p:spPr>
          <a:xfrm>
            <a:off x="385344" y="6397646"/>
            <a:ext cx="3431414" cy="35342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ja-JP" altLang="en-US" sz="800" b="0" i="0" u="none" strike="noStrike" kern="1200" cap="none" spc="0" normalizeH="0" baseline="0" noProof="0" dirty="0" smtClean="0">
                <a:ln>
                  <a:noFill/>
                </a:ln>
                <a:solidFill>
                  <a:srgbClr val="000000"/>
                </a:solidFill>
                <a:effectLst/>
                <a:uLnTx/>
                <a:uFillTx/>
                <a:latin typeface="Arial"/>
                <a:ea typeface="Meiryo UI"/>
                <a:cs typeface="+mn-cs"/>
              </a:rPr>
              <a:t>＊各ステークホルダーは参照先のトラストフレームワークにおける名称で記載している</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638072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br>
              <a:rPr lang="ja-JP" altLang="en-US" sz="1100" dirty="0">
                <a:solidFill>
                  <a:srgbClr val="002060"/>
                </a:solidFill>
              </a:rPr>
            </a:br>
            <a:r>
              <a:rPr lang="ja-JP" altLang="en-US" sz="1800" dirty="0">
                <a:solidFill>
                  <a:srgbClr val="002060"/>
                </a:solidFill>
              </a:rPr>
              <a:t>トラストフレームワークの規定する内容の比較</a:t>
            </a:r>
            <a:endParaRPr lang="ja-JP" altLang="en-US" sz="1800" b="1" spc="0" dirty="0">
              <a:solidFill>
                <a:srgbClr val="002060"/>
              </a:solidFill>
            </a:endParaRPr>
          </a:p>
        </p:txBody>
      </p:sp>
      <p:sp>
        <p:nvSpPr>
          <p:cNvPr id="17" name="テキスト プレースホルダー 2"/>
          <p:cNvSpPr>
            <a:spLocks noGrp="1"/>
          </p:cNvSpPr>
          <p:nvPr>
            <p:ph type="body" sz="quarter" idx="10"/>
          </p:nvPr>
        </p:nvSpPr>
        <p:spPr>
          <a:xfrm>
            <a:off x="331490" y="625321"/>
            <a:ext cx="9449379" cy="375343"/>
          </a:xfrm>
          <a:noFill/>
        </p:spPr>
        <p:txBody>
          <a:bodyPr/>
          <a:lstStyle/>
          <a:p>
            <a:r>
              <a:rPr lang="ja-JP" altLang="en-US" sz="1600" b="1" dirty="0">
                <a:solidFill>
                  <a:schemeClr val="tx1">
                    <a:lumMod val="85000"/>
                    <a:lumOff val="15000"/>
                  </a:schemeClr>
                </a:solidFill>
              </a:rPr>
              <a:t>規定している内容では、法的な枠組み・ステークホルダー等を規定する戦略（上位概念）的な側面の強いものと、プロセス・コンポーネント、特定の技術の適用についても規定する網羅的／システム寄りのフレームワークとに分かれる</a:t>
            </a:r>
            <a:endParaRPr lang="en-US" altLang="ja-JP" sz="1600" b="1" dirty="0">
              <a:solidFill>
                <a:schemeClr val="tx1">
                  <a:lumMod val="85000"/>
                  <a:lumOff val="15000"/>
                </a:schemeClr>
              </a:solidFill>
            </a:endParaRPr>
          </a:p>
        </p:txBody>
      </p:sp>
      <p:graphicFrame>
        <p:nvGraphicFramePr>
          <p:cNvPr id="6" name="表 5"/>
          <p:cNvGraphicFramePr>
            <a:graphicFrameLocks noGrp="1"/>
          </p:cNvGraphicFramePr>
          <p:nvPr>
            <p:extLst>
              <p:ext uri="{D42A27DB-BD31-4B8C-83A1-F6EECF244321}">
                <p14:modId xmlns:p14="http://schemas.microsoft.com/office/powerpoint/2010/main" val="247851829"/>
              </p:ext>
            </p:extLst>
          </p:nvPr>
        </p:nvGraphicFramePr>
        <p:xfrm>
          <a:off x="331490" y="1247140"/>
          <a:ext cx="9242723" cy="5242560"/>
        </p:xfrm>
        <a:graphic>
          <a:graphicData uri="http://schemas.openxmlformats.org/drawingml/2006/table">
            <a:tbl>
              <a:tblPr firstRow="1" bandRow="1">
                <a:tableStyleId>{5C22544A-7EE6-4342-B048-85BDC9FD1C3A}</a:tableStyleId>
              </a:tblPr>
              <a:tblGrid>
                <a:gridCol w="335421">
                  <a:extLst>
                    <a:ext uri="{9D8B030D-6E8A-4147-A177-3AD203B41FA5}">
                      <a16:colId xmlns:a16="http://schemas.microsoft.com/office/drawing/2014/main" val="1937955494"/>
                    </a:ext>
                  </a:extLst>
                </a:gridCol>
                <a:gridCol w="745381">
                  <a:extLst>
                    <a:ext uri="{9D8B030D-6E8A-4147-A177-3AD203B41FA5}">
                      <a16:colId xmlns:a16="http://schemas.microsoft.com/office/drawing/2014/main" val="1057894126"/>
                    </a:ext>
                  </a:extLst>
                </a:gridCol>
                <a:gridCol w="1528031">
                  <a:extLst>
                    <a:ext uri="{9D8B030D-6E8A-4147-A177-3AD203B41FA5}">
                      <a16:colId xmlns:a16="http://schemas.microsoft.com/office/drawing/2014/main" val="1513163712"/>
                    </a:ext>
                  </a:extLst>
                </a:gridCol>
                <a:gridCol w="1565300">
                  <a:extLst>
                    <a:ext uri="{9D8B030D-6E8A-4147-A177-3AD203B41FA5}">
                      <a16:colId xmlns:a16="http://schemas.microsoft.com/office/drawing/2014/main" val="2589905242"/>
                    </a:ext>
                  </a:extLst>
                </a:gridCol>
                <a:gridCol w="1490762">
                  <a:extLst>
                    <a:ext uri="{9D8B030D-6E8A-4147-A177-3AD203B41FA5}">
                      <a16:colId xmlns:a16="http://schemas.microsoft.com/office/drawing/2014/main" val="3608696103"/>
                    </a:ext>
                  </a:extLst>
                </a:gridCol>
                <a:gridCol w="1490762">
                  <a:extLst>
                    <a:ext uri="{9D8B030D-6E8A-4147-A177-3AD203B41FA5}">
                      <a16:colId xmlns:a16="http://schemas.microsoft.com/office/drawing/2014/main" val="3757196332"/>
                    </a:ext>
                  </a:extLst>
                </a:gridCol>
                <a:gridCol w="1043533">
                  <a:extLst>
                    <a:ext uri="{9D8B030D-6E8A-4147-A177-3AD203B41FA5}">
                      <a16:colId xmlns:a16="http://schemas.microsoft.com/office/drawing/2014/main" val="3695489945"/>
                    </a:ext>
                  </a:extLst>
                </a:gridCol>
                <a:gridCol w="1043533">
                  <a:extLst>
                    <a:ext uri="{9D8B030D-6E8A-4147-A177-3AD203B41FA5}">
                      <a16:colId xmlns:a16="http://schemas.microsoft.com/office/drawing/2014/main" val="77581492"/>
                    </a:ext>
                  </a:extLst>
                </a:gridCol>
              </a:tblGrid>
              <a:tr h="220700">
                <a:tc rowSpan="2" gridSpan="2">
                  <a:txBody>
                    <a:bodyPr/>
                    <a:lstStyle/>
                    <a:p>
                      <a:pPr algn="ctr"/>
                      <a:r>
                        <a:rPr kumimoji="1" lang="ja-JP" altLang="en-US" sz="1000" b="1" dirty="0">
                          <a:solidFill>
                            <a:schemeClr val="bg1"/>
                          </a:solidFill>
                        </a:rPr>
                        <a:t>国・地域</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rowSpan="2" hMerge="1">
                  <a:txBody>
                    <a:bodyPr/>
                    <a:lstStyle/>
                    <a:p>
                      <a:endParaRPr kumimoji="1" lang="ja-JP" altLang="en-US"/>
                    </a:p>
                  </a:txBody>
                  <a:tcPr/>
                </a:tc>
                <a:tc rowSpan="2">
                  <a:txBody>
                    <a:bodyPr/>
                    <a:lstStyle/>
                    <a:p>
                      <a:pPr algn="ctr"/>
                      <a:r>
                        <a:rPr kumimoji="1" lang="ja-JP" altLang="en-US" sz="1000" b="1" dirty="0">
                          <a:solidFill>
                            <a:schemeClr val="bg1"/>
                          </a:solidFill>
                        </a:rPr>
                        <a:t>名称</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gridSpan="3">
                  <a:txBody>
                    <a:bodyPr/>
                    <a:lstStyle/>
                    <a:p>
                      <a:pPr algn="ctr"/>
                      <a:r>
                        <a:rPr kumimoji="1" lang="ja-JP" altLang="en-US" sz="1000" b="1" dirty="0">
                          <a:solidFill>
                            <a:schemeClr val="tx1"/>
                          </a:solidFill>
                        </a:rPr>
                        <a:t>ガバナンス</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h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algn="ctr"/>
                      <a:r>
                        <a:rPr kumimoji="1" lang="ja-JP" altLang="en-US" sz="1000" b="1" dirty="0">
                          <a:solidFill>
                            <a:schemeClr val="tx1"/>
                          </a:solidFill>
                        </a:rPr>
                        <a:t>テクノロジー</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h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625578013"/>
                  </a:ext>
                </a:extLst>
              </a:tr>
              <a:tr h="331049">
                <a:tc gridSpan="2" v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vMerge="1">
                  <a:txBody>
                    <a:bodyPr/>
                    <a:lstStyle/>
                    <a:p>
                      <a:endParaRPr kumimoji="1" lang="ja-JP" altLang="en-US"/>
                    </a:p>
                  </a:txBody>
                  <a:tcPr/>
                </a:tc>
                <a:tc v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900" b="1" dirty="0">
                          <a:solidFill>
                            <a:schemeClr val="tx1"/>
                          </a:solidFill>
                        </a:rPr>
                        <a:t>ステークホルダーの定義・</a:t>
                      </a:r>
                      <a:r>
                        <a:rPr lang="ja-JP" altLang="en-US" sz="900" b="1" dirty="0">
                          <a:solidFill>
                            <a:schemeClr val="tx1"/>
                          </a:solidFill>
                        </a:rPr>
                        <a:t>要件</a:t>
                      </a:r>
                      <a:endParaRPr kumimoji="1" lang="ja-JP" altLang="en-US" sz="900" b="1"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プロセスの定義・要件</a:t>
                      </a:r>
                      <a:endParaRPr kumimoji="1" lang="ja-JP" altLang="en-US" sz="900" b="1"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コンポーネントの定義・要件</a:t>
                      </a:r>
                      <a:endParaRPr kumimoji="1" lang="ja-JP" altLang="en-US" sz="900" b="1"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特定の技術の</a:t>
                      </a:r>
                      <a:endParaRPr lang="en-US" altLang="ja-JP" sz="9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参照・指定</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独自の技術仕様の規定</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836406692"/>
                  </a:ext>
                </a:extLst>
              </a:tr>
              <a:tr h="303462">
                <a:tc rowSpan="3">
                  <a:txBody>
                    <a:bodyPr/>
                    <a:lstStyle/>
                    <a:p>
                      <a:r>
                        <a:rPr kumimoji="1" lang="ja-JP" altLang="en-US" sz="1050" b="1" dirty="0">
                          <a:solidFill>
                            <a:schemeClr val="bg1"/>
                          </a:solidFill>
                        </a:rPr>
                        <a:t>欧州</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en-US" altLang="ja-JP" sz="1000" b="1" dirty="0">
                          <a:solidFill>
                            <a:schemeClr val="bg1"/>
                          </a:solidFill>
                        </a:rPr>
                        <a:t>EU</a:t>
                      </a:r>
                      <a:endParaRPr kumimoji="1" lang="ja-JP" altLang="en-US" sz="1000" b="1" dirty="0">
                        <a:solidFill>
                          <a:schemeClr val="bg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u="none" dirty="0">
                          <a:solidFill>
                            <a:schemeClr val="tx1"/>
                          </a:solidFill>
                        </a:rPr>
                        <a:t>Regulation 910/2014</a:t>
                      </a:r>
                      <a:r>
                        <a:rPr kumimoji="1" lang="ja-JP" altLang="en-US" sz="800" b="1" u="none" dirty="0">
                          <a:solidFill>
                            <a:schemeClr val="tx1"/>
                          </a:solidFill>
                        </a:rPr>
                        <a:t>：</a:t>
                      </a:r>
                      <a:r>
                        <a:rPr kumimoji="1" lang="en-US" altLang="ja-JP" sz="800" b="1" u="none" dirty="0">
                          <a:solidFill>
                            <a:schemeClr val="tx1"/>
                          </a:solidFill>
                        </a:rPr>
                        <a:t>eIDAS</a:t>
                      </a:r>
                      <a:r>
                        <a:rPr kumimoji="1" lang="ja-JP" altLang="en-US" sz="800" b="1" u="none" dirty="0">
                          <a:solidFill>
                            <a:schemeClr val="tx1"/>
                          </a:solidFill>
                        </a:rPr>
                        <a:t>（</a:t>
                      </a:r>
                      <a:r>
                        <a:rPr kumimoji="1" lang="en-US" altLang="ja-JP" sz="800" b="1" u="none" dirty="0">
                          <a:solidFill>
                            <a:schemeClr val="tx1"/>
                          </a:solidFill>
                        </a:rPr>
                        <a:t>2.0</a:t>
                      </a:r>
                      <a:r>
                        <a:rPr kumimoji="1" lang="ja-JP" altLang="en-US" sz="800" b="1" u="none" dirty="0">
                          <a:solidFill>
                            <a:schemeClr val="tx1"/>
                          </a:solidFill>
                        </a:rPr>
                        <a:t>）</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トラストサービスプロバイダ等を定義</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a:solidFill>
                            <a:schemeClr val="tx1"/>
                          </a:solidFill>
                          <a:latin typeface="+mn-ea"/>
                          <a:ea typeface="+mn-ea"/>
                        </a:rPr>
                        <a:t>EUDIW</a:t>
                      </a:r>
                      <a:r>
                        <a:rPr kumimoji="1" lang="ja-JP" altLang="en-US" sz="800" b="0" u="none" dirty="0">
                          <a:solidFill>
                            <a:schemeClr val="tx1"/>
                          </a:solidFill>
                          <a:latin typeface="+mn-ea"/>
                          <a:ea typeface="+mn-ea"/>
                        </a:rPr>
                        <a:t>の提供について義務化</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68301665"/>
                  </a:ext>
                </a:extLst>
              </a:tr>
              <a:tr h="303462">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ドイツ</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u="none" dirty="0">
                          <a:solidFill>
                            <a:schemeClr val="tx1"/>
                          </a:solidFill>
                        </a:rPr>
                        <a:t>IDunion</a:t>
                      </a:r>
                      <a:r>
                        <a:rPr kumimoji="1" lang="ja-JP" altLang="en-US" sz="800" b="1" u="none" dirty="0">
                          <a:solidFill>
                            <a:schemeClr val="tx1"/>
                          </a:solidFill>
                        </a:rPr>
                        <a:t>　</a:t>
                      </a:r>
                      <a:r>
                        <a:rPr kumimoji="1" lang="en-US" altLang="ja-JP" sz="800" b="1" u="none" dirty="0">
                          <a:solidFill>
                            <a:schemeClr val="tx1"/>
                          </a:solidFill>
                        </a:rPr>
                        <a:t>Network</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en-US" altLang="ja-JP" sz="800" b="0" u="none" dirty="0">
                          <a:solidFill>
                            <a:schemeClr val="tx1"/>
                          </a:solidFill>
                          <a:latin typeface="+mn-ea"/>
                          <a:ea typeface="+mn-ea"/>
                        </a:rPr>
                        <a:t>Issuer-Holder-Verifier</a:t>
                      </a:r>
                      <a:r>
                        <a:rPr kumimoji="1" lang="ja-JP" altLang="en-US" sz="800" b="0" u="none" dirty="0">
                          <a:solidFill>
                            <a:schemeClr val="tx1"/>
                          </a:solidFill>
                          <a:latin typeface="+mn-ea"/>
                          <a:ea typeface="+mn-ea"/>
                        </a:rPr>
                        <a:t>間の活動を規定</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i="0" u="none" strike="noStrike" kern="1200" cap="none" spc="0" normalizeH="0" baseline="0" noProof="0" dirty="0">
                          <a:ln>
                            <a:noFill/>
                          </a:ln>
                          <a:solidFill>
                            <a:schemeClr val="tx1"/>
                          </a:solidFill>
                          <a:effectLst/>
                          <a:uLnTx/>
                          <a:uFillTx/>
                          <a:latin typeface="Meiryo UI"/>
                          <a:ea typeface="+mn-ea"/>
                          <a:cs typeface="+mn-cs"/>
                        </a:rPr>
                        <a:t>VC</a:t>
                      </a:r>
                      <a:r>
                        <a:rPr kumimoji="1" lang="ja-JP" altLang="en-US" sz="800" b="0" i="0" u="none" strike="noStrike" kern="1200" cap="none" spc="0" normalizeH="0" baseline="0" noProof="0" dirty="0">
                          <a:ln>
                            <a:noFill/>
                          </a:ln>
                          <a:solidFill>
                            <a:schemeClr val="tx1"/>
                          </a:solidFill>
                          <a:effectLst/>
                          <a:uLnTx/>
                          <a:uFillTx/>
                          <a:latin typeface="Meiryo UI"/>
                          <a:ea typeface="+mn-ea"/>
                          <a:cs typeface="+mn-cs"/>
                        </a:rPr>
                        <a:t>のフォーマットとプロトコルを使用したデータ交換プロセスを規定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ブロックチェーンや</a:t>
                      </a:r>
                      <a:r>
                        <a:rPr kumimoji="1" lang="en-US" altLang="ja-JP" sz="800" b="0" u="none" dirty="0">
                          <a:solidFill>
                            <a:schemeClr val="tx1"/>
                          </a:solidFill>
                          <a:latin typeface="+mn-ea"/>
                          <a:ea typeface="+mn-ea"/>
                        </a:rPr>
                        <a:t>DLT</a:t>
                      </a:r>
                      <a:r>
                        <a:rPr kumimoji="1" lang="ja-JP" altLang="en-US" sz="800" b="0" u="none" dirty="0" err="1">
                          <a:solidFill>
                            <a:schemeClr val="tx1"/>
                          </a:solidFill>
                          <a:latin typeface="+mn-ea"/>
                          <a:ea typeface="+mn-ea"/>
                        </a:rPr>
                        <a:t>、</a:t>
                      </a:r>
                      <a:r>
                        <a:rPr kumimoji="1" lang="ja-JP" altLang="en-US" sz="800" b="0" u="none" dirty="0">
                          <a:solidFill>
                            <a:schemeClr val="tx1"/>
                          </a:solidFill>
                          <a:latin typeface="+mn-ea"/>
                          <a:ea typeface="+mn-ea"/>
                        </a:rPr>
                        <a:t>デジタルエージェントについて規定</a:t>
                      </a:r>
                      <a:endParaRPr kumimoji="1" lang="en-US" altLang="ja-JP" sz="800" b="0" u="none" dirty="0">
                        <a:solidFill>
                          <a:schemeClr val="tx1"/>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a:solidFill>
                            <a:schemeClr val="tx1"/>
                          </a:solidFill>
                          <a:latin typeface="+mn-ea"/>
                          <a:ea typeface="+mn-ea"/>
                        </a:rPr>
                        <a:t>W3C</a:t>
                      </a:r>
                      <a:r>
                        <a:rPr kumimoji="1" lang="ja-JP" altLang="en-US" sz="800" b="0" u="none" baseline="0" dirty="0">
                          <a:solidFill>
                            <a:schemeClr val="tx1"/>
                          </a:solidFill>
                          <a:latin typeface="+mn-ea"/>
                          <a:ea typeface="+mn-ea"/>
                        </a:rPr>
                        <a:t> </a:t>
                      </a:r>
                      <a:r>
                        <a:rPr kumimoji="1" lang="en-US" altLang="ja-JP" sz="800" b="0" u="none" dirty="0">
                          <a:solidFill>
                            <a:schemeClr val="tx1"/>
                          </a:solidFill>
                          <a:latin typeface="+mn-ea"/>
                          <a:ea typeface="+mn-ea"/>
                        </a:rPr>
                        <a:t>DIDs</a:t>
                      </a:r>
                      <a:r>
                        <a:rPr kumimoji="1" lang="ja-JP" altLang="en-US" sz="800" b="0" u="none" dirty="0">
                          <a:solidFill>
                            <a:schemeClr val="tx1"/>
                          </a:solidFill>
                          <a:latin typeface="+mn-ea"/>
                          <a:ea typeface="+mn-ea"/>
                        </a:rPr>
                        <a:t>の実装を明示</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59824157"/>
                  </a:ext>
                </a:extLst>
              </a:tr>
              <a:tr h="413812">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イギリス</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u="none" dirty="0">
                          <a:solidFill>
                            <a:schemeClr val="tx1"/>
                          </a:solidFill>
                        </a:rPr>
                        <a:t>The UK digital identity and attributes trust framework</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err="1">
                          <a:solidFill>
                            <a:schemeClr val="tx1"/>
                          </a:solidFill>
                          <a:latin typeface="+mn-ea"/>
                          <a:ea typeface="+mn-ea"/>
                        </a:rPr>
                        <a:t>、</a:t>
                      </a:r>
                      <a:r>
                        <a:rPr kumimoji="1" lang="ja-JP" altLang="en-US" sz="800" b="0" u="none" dirty="0">
                          <a:solidFill>
                            <a:schemeClr val="tx1"/>
                          </a:solidFill>
                          <a:latin typeface="+mn-ea"/>
                          <a:ea typeface="+mn-ea"/>
                        </a:rPr>
                        <a:t>属性情報を提供する際のステークホルダーについて規定</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err="1">
                          <a:solidFill>
                            <a:schemeClr val="tx1"/>
                          </a:solidFill>
                          <a:latin typeface="+mn-ea"/>
                          <a:ea typeface="+mn-ea"/>
                        </a:rPr>
                        <a:t>、</a:t>
                      </a:r>
                      <a:r>
                        <a:rPr kumimoji="1" lang="ja-JP" altLang="en-US" sz="800" b="0" u="none" dirty="0">
                          <a:solidFill>
                            <a:schemeClr val="tx1"/>
                          </a:solidFill>
                          <a:latin typeface="+mn-ea"/>
                          <a:ea typeface="+mn-ea"/>
                        </a:rPr>
                        <a:t>属性情報を提供するプロセスについて規定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en-US" altLang="ja-JP" sz="800" b="0" u="none" dirty="0">
                          <a:solidFill>
                            <a:schemeClr val="tx1"/>
                          </a:solidFill>
                          <a:latin typeface="+mn-ea"/>
                          <a:ea typeface="+mn-ea"/>
                        </a:rPr>
                        <a:t>NIST</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ISO/IEC</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W3C</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OIDF</a:t>
                      </a:r>
                      <a:r>
                        <a:rPr kumimoji="1" lang="ja-JP" altLang="en-US" sz="800" b="0" u="none" dirty="0">
                          <a:solidFill>
                            <a:schemeClr val="tx1"/>
                          </a:solidFill>
                          <a:latin typeface="+mn-ea"/>
                          <a:ea typeface="+mn-ea"/>
                        </a:rPr>
                        <a:t>などの標準を参照</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0400496"/>
                  </a:ext>
                </a:extLst>
              </a:tr>
              <a:tr h="524162">
                <a:tc rowSpan="3">
                  <a:txBody>
                    <a:bodyPr/>
                    <a:lstStyle/>
                    <a:p>
                      <a:r>
                        <a:rPr kumimoji="1" lang="ja-JP" altLang="en-US" sz="1050" b="1" dirty="0">
                          <a:solidFill>
                            <a:schemeClr val="bg1"/>
                          </a:solidFill>
                        </a:rPr>
                        <a:t>北米</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rowSpan="2">
                  <a:txBody>
                    <a:bodyPr/>
                    <a:lstStyle/>
                    <a:p>
                      <a:r>
                        <a:rPr kumimoji="1" lang="ja-JP" altLang="en-US" sz="1000" b="1" dirty="0">
                          <a:solidFill>
                            <a:schemeClr val="bg1"/>
                          </a:solidFill>
                        </a:rPr>
                        <a:t>米国</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Identity Ecosystem Framework </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IDEF</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rPr>
                        <a:t>アイデンティティプロバイダ、クレデンシャルプロバイダ、属性プロバイダ、</a:t>
                      </a:r>
                      <a:r>
                        <a:rPr kumimoji="1" lang="en-US" altLang="ja-JP" sz="800" b="0" u="none" dirty="0">
                          <a:solidFill>
                            <a:schemeClr val="tx1"/>
                          </a:solidFill>
                        </a:rPr>
                        <a:t>RP</a:t>
                      </a:r>
                      <a:r>
                        <a:rPr kumimoji="1" lang="ja-JP" altLang="en-US" sz="800" b="0" u="none" dirty="0">
                          <a:solidFill>
                            <a:schemeClr val="tx1"/>
                          </a:solidFill>
                        </a:rPr>
                        <a:t>などを定義</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a:solidFill>
                            <a:schemeClr val="tx1"/>
                          </a:solidFill>
                          <a:latin typeface="+mn-ea"/>
                          <a:ea typeface="+mn-ea"/>
                        </a:rPr>
                        <a:t>SAML</a:t>
                      </a:r>
                      <a:r>
                        <a:rPr kumimoji="1" lang="ja-JP" altLang="en-US" sz="800" b="0" u="none" dirty="0" err="1">
                          <a:solidFill>
                            <a:schemeClr val="tx1"/>
                          </a:solidFill>
                          <a:latin typeface="+mn-ea"/>
                          <a:ea typeface="+mn-ea"/>
                        </a:rPr>
                        <a:t>、</a:t>
                      </a:r>
                      <a:r>
                        <a:rPr kumimoji="1" lang="en-US" altLang="ja-JP" sz="800" b="0" u="none" dirty="0" err="1">
                          <a:solidFill>
                            <a:schemeClr val="tx1"/>
                          </a:solidFill>
                          <a:latin typeface="+mn-ea"/>
                          <a:ea typeface="+mn-ea"/>
                        </a:rPr>
                        <a:t>OpenID</a:t>
                      </a:r>
                      <a:r>
                        <a:rPr kumimoji="1" lang="en-US" altLang="ja-JP" sz="800" b="0" u="none" dirty="0">
                          <a:solidFill>
                            <a:schemeClr val="tx1"/>
                          </a:solidFill>
                          <a:latin typeface="+mn-ea"/>
                          <a:ea typeface="+mn-ea"/>
                        </a:rPr>
                        <a:t> Connect</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OAuth 2.0</a:t>
                      </a:r>
                      <a:r>
                        <a:rPr kumimoji="1" lang="ja-JP" altLang="en-US" sz="800" b="0" u="none" dirty="0">
                          <a:solidFill>
                            <a:schemeClr val="tx1"/>
                          </a:solidFill>
                          <a:latin typeface="+mn-ea"/>
                          <a:ea typeface="+mn-ea"/>
                        </a:rPr>
                        <a:t>などの技術標準を参照</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70647590"/>
                  </a:ext>
                </a:extLst>
              </a:tr>
              <a:tr h="413812">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NIST</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 </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SP 800-63-3</a:t>
                      </a:r>
                    </a:p>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NIST</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 </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SP 800-63-4</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サブスクライバ、アプリカント、</a:t>
                      </a:r>
                      <a:r>
                        <a:rPr kumimoji="1" lang="en-US" altLang="ja-JP" sz="800" b="0" u="none" dirty="0">
                          <a:solidFill>
                            <a:schemeClr val="tx1"/>
                          </a:solidFill>
                          <a:latin typeface="+mn-ea"/>
                          <a:ea typeface="+mn-ea"/>
                        </a:rPr>
                        <a:t>RP</a:t>
                      </a:r>
                      <a:r>
                        <a:rPr kumimoji="1" lang="ja-JP" altLang="en-US" sz="800" b="0" u="none" dirty="0">
                          <a:solidFill>
                            <a:schemeClr val="tx1"/>
                          </a:solidFill>
                          <a:latin typeface="+mn-ea"/>
                          <a:ea typeface="+mn-ea"/>
                        </a:rPr>
                        <a:t>等の参加者を定義</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アイデンティティの登録と検証プロセスを規定</a:t>
                      </a:r>
                      <a:endParaRPr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en-US" altLang="ja-JP" sz="800" b="0" u="none" dirty="0">
                          <a:solidFill>
                            <a:schemeClr val="tx1"/>
                          </a:solidFill>
                          <a:latin typeface="+mn-ea"/>
                          <a:ea typeface="+mn-ea"/>
                        </a:rPr>
                        <a:t>AAL</a:t>
                      </a:r>
                      <a:r>
                        <a:rPr kumimoji="1" lang="ja-JP" altLang="en-US" sz="800" b="0" u="none" dirty="0">
                          <a:solidFill>
                            <a:schemeClr val="tx1"/>
                          </a:solidFill>
                          <a:latin typeface="+mn-ea"/>
                          <a:ea typeface="+mn-ea"/>
                        </a:rPr>
                        <a:t>で認証デバイスについて規定</a:t>
                      </a:r>
                      <a:endParaRPr kumimoji="1" lang="en-US" altLang="ja-JP" sz="800" b="0" u="none" dirty="0">
                        <a:solidFill>
                          <a:schemeClr val="tx1"/>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baseline="0" dirty="0">
                          <a:solidFill>
                            <a:schemeClr val="tx1"/>
                          </a:solidFill>
                          <a:latin typeface="+mn-ea"/>
                          <a:ea typeface="+mn-ea"/>
                        </a:rPr>
                        <a:t>W3C VCs</a:t>
                      </a:r>
                      <a:r>
                        <a:rPr kumimoji="1" lang="ja-JP" altLang="en-US" sz="800" b="0" u="none" baseline="0" dirty="0">
                          <a:solidFill>
                            <a:schemeClr val="tx1"/>
                          </a:solidFill>
                          <a:latin typeface="+mn-ea"/>
                          <a:ea typeface="+mn-ea"/>
                        </a:rPr>
                        <a:t>や</a:t>
                      </a:r>
                      <a:r>
                        <a:rPr kumimoji="1" lang="en-US" altLang="ja-JP" sz="800" b="0" u="none" baseline="0" dirty="0" err="1">
                          <a:solidFill>
                            <a:schemeClr val="tx1"/>
                          </a:solidFill>
                          <a:latin typeface="+mn-ea"/>
                          <a:ea typeface="+mn-ea"/>
                        </a:rPr>
                        <a:t>mDL</a:t>
                      </a:r>
                      <a:r>
                        <a:rPr kumimoji="1" lang="ja-JP" altLang="en-US" sz="800" b="0" u="none" baseline="0" dirty="0">
                          <a:solidFill>
                            <a:schemeClr val="tx1"/>
                          </a:solidFill>
                          <a:latin typeface="+mn-ea"/>
                          <a:ea typeface="+mn-ea"/>
                        </a:rPr>
                        <a:t>等の技術について記載検討</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9982155"/>
                  </a:ext>
                </a:extLst>
              </a:tr>
              <a:tr h="303462">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カナダ</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Pan-Canadian Trust Framework</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PCTF</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rPr>
                        <a:t>参加するエンティティとその役割について定義している</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a:solidFill>
                            <a:schemeClr val="tx1"/>
                          </a:solidFill>
                          <a:latin typeface="+mn-ea"/>
                          <a:ea typeface="+mn-ea"/>
                        </a:rPr>
                        <a:t>の作成、管理、提供に係る一連のプロセスを定義</a:t>
                      </a:r>
                      <a:endParaRPr kumimoji="1" lang="en-US" altLang="ja-JP" sz="800" b="0" u="none" dirty="0">
                        <a:solidFill>
                          <a:schemeClr val="tx1"/>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デジタルウォレット・インフラ等のコンポーネントの要件を定義</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44051207"/>
                  </a:ext>
                </a:extLst>
              </a:tr>
              <a:tr h="413812">
                <a:tc rowSpan="4">
                  <a:txBody>
                    <a:bodyPr/>
                    <a:lstStyle/>
                    <a:p>
                      <a:r>
                        <a:rPr kumimoji="1" lang="ja-JP" altLang="en-US" sz="1050" b="1" dirty="0">
                          <a:solidFill>
                            <a:schemeClr val="bg1"/>
                          </a:solidFill>
                        </a:rPr>
                        <a:t>オセアニア</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rowSpan="2">
                  <a:txBody>
                    <a:bodyPr/>
                    <a:lstStyle/>
                    <a:p>
                      <a:r>
                        <a:rPr kumimoji="1" lang="ja-JP" altLang="en-US" sz="1000" b="1" dirty="0">
                          <a:solidFill>
                            <a:schemeClr val="bg1"/>
                          </a:solidFill>
                        </a:rPr>
                        <a:t>オーストラリア</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Trusted Digital Identity Framework</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TDIF</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en-US" altLang="ja-JP" sz="800" b="0" u="none" dirty="0">
                          <a:solidFill>
                            <a:schemeClr val="tx1"/>
                          </a:solidFill>
                          <a:latin typeface="+mn-ea"/>
                          <a:ea typeface="+mn-ea"/>
                        </a:rPr>
                        <a:t>4</a:t>
                      </a:r>
                      <a:r>
                        <a:rPr kumimoji="1" lang="ja-JP" altLang="en-US" sz="800" b="0" u="none" dirty="0">
                          <a:solidFill>
                            <a:schemeClr val="tx1"/>
                          </a:solidFill>
                          <a:latin typeface="+mn-ea"/>
                          <a:ea typeface="+mn-ea"/>
                        </a:rPr>
                        <a:t>種類の認定参加者を規定</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lang="ja-JP" altLang="en-US" sz="800" b="0" u="none" dirty="0">
                          <a:solidFill>
                            <a:schemeClr val="tx1"/>
                          </a:solidFill>
                        </a:rPr>
                        <a:t>アイデンティティ証明のライフサイクルプロセスについて定義</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err="1">
                          <a:solidFill>
                            <a:schemeClr val="tx1"/>
                          </a:solidFill>
                          <a:latin typeface="+mn-ea"/>
                          <a:ea typeface="+mn-ea"/>
                        </a:rPr>
                        <a:t>OpenID</a:t>
                      </a:r>
                      <a:r>
                        <a:rPr kumimoji="1" lang="en-US" altLang="ja-JP" sz="800" b="0" u="none" dirty="0">
                          <a:solidFill>
                            <a:schemeClr val="tx1"/>
                          </a:solidFill>
                          <a:latin typeface="+mn-ea"/>
                          <a:ea typeface="+mn-ea"/>
                        </a:rPr>
                        <a:t> Connect 1.0 /SAML 2.0 </a:t>
                      </a:r>
                      <a:r>
                        <a:rPr kumimoji="1" lang="ja-JP" altLang="en-US" sz="800" b="0" u="none" dirty="0">
                          <a:solidFill>
                            <a:schemeClr val="tx1"/>
                          </a:solidFill>
                          <a:latin typeface="+mn-ea"/>
                          <a:ea typeface="+mn-ea"/>
                        </a:rPr>
                        <a:t>の実装要件を規定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91255974"/>
                  </a:ext>
                </a:extLst>
              </a:tr>
              <a:tr h="193112">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800" b="1" u="none" dirty="0">
                          <a:solidFill>
                            <a:schemeClr val="tx1"/>
                          </a:solidFill>
                          <a:latin typeface="+mn-ea"/>
                          <a:ea typeface="+mn-ea"/>
                        </a:rPr>
                        <a:t>Trust ID Framework</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rPr>
                        <a:t>詳細不明</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51962239"/>
                  </a:ext>
                </a:extLst>
              </a:tr>
              <a:tr h="303462">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000" b="1" dirty="0">
                          <a:solidFill>
                            <a:schemeClr val="bg1"/>
                          </a:solidFill>
                        </a:rPr>
                        <a:t>ニュージーランド</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Digital Identity Trust Framework</a:t>
                      </a:r>
                      <a:endParaRPr kumimoji="1" lang="en-US" altLang="ja-JP"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a:solidFill>
                            <a:schemeClr val="tx1"/>
                          </a:solidFill>
                          <a:latin typeface="+mn-ea"/>
                          <a:ea typeface="+mn-ea"/>
                        </a:rPr>
                        <a:t>サービス事業者の種別・提供サービス等について規定</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a:solidFill>
                            <a:schemeClr val="tx1"/>
                          </a:solidFill>
                        </a:rPr>
                        <a:t>ー</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04109734"/>
                  </a:ext>
                </a:extLst>
              </a:tr>
              <a:tr h="303462">
                <a:tc vMerge="1">
                  <a:txBody>
                    <a:bodyPr/>
                    <a:lstStyle/>
                    <a:p>
                      <a:endParaRPr kumimoji="1" lang="ja-JP" altLang="en-US" sz="105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0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u="none" dirty="0">
                          <a:solidFill>
                            <a:schemeClr val="tx1"/>
                          </a:solidFill>
                        </a:rPr>
                        <a:t>Identity management standards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59214524"/>
                  </a:ext>
                </a:extLst>
              </a:tr>
              <a:tr h="413812">
                <a:tc rowSpan="2">
                  <a:txBody>
                    <a:bodyPr/>
                    <a:lstStyle/>
                    <a:p>
                      <a:r>
                        <a:rPr kumimoji="1" lang="ja-JP" altLang="en-US" sz="1050" b="1" dirty="0">
                          <a:solidFill>
                            <a:schemeClr val="bg1"/>
                          </a:solidFill>
                        </a:rPr>
                        <a:t>アジア</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r>
                        <a:rPr kumimoji="1" lang="ja-JP" altLang="en-US" sz="1000" b="1" dirty="0">
                          <a:solidFill>
                            <a:schemeClr val="bg1"/>
                          </a:solidFill>
                        </a:rPr>
                        <a:t>シンガポール</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NDI Stack</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政府と民間事業者の協働を示す</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en-US" altLang="ja-JP" sz="800" b="0" u="none" dirty="0" err="1">
                          <a:solidFill>
                            <a:schemeClr val="tx1"/>
                          </a:solidFill>
                          <a:latin typeface="+mn-ea"/>
                          <a:ea typeface="+mn-ea"/>
                        </a:rPr>
                        <a:t>Singpass</a:t>
                      </a:r>
                      <a:r>
                        <a:rPr kumimoji="1" lang="en-US" altLang="ja-JP" sz="800" b="0" u="none" dirty="0">
                          <a:solidFill>
                            <a:schemeClr val="tx1"/>
                          </a:solidFill>
                          <a:latin typeface="+mn-ea"/>
                          <a:ea typeface="+mn-ea"/>
                        </a:rPr>
                        <a:t>,</a:t>
                      </a:r>
                      <a:r>
                        <a:rPr kumimoji="1" lang="ja-JP" altLang="en-US" sz="800" b="0" u="none" baseline="0" dirty="0">
                          <a:solidFill>
                            <a:schemeClr val="tx1"/>
                          </a:solidFill>
                          <a:latin typeface="+mn-ea"/>
                          <a:ea typeface="+mn-ea"/>
                        </a:rPr>
                        <a:t> </a:t>
                      </a:r>
                      <a:r>
                        <a:rPr kumimoji="1" lang="en-US" altLang="ja-JP" sz="800" b="0" u="none" dirty="0">
                          <a:solidFill>
                            <a:schemeClr val="tx1"/>
                          </a:solidFill>
                          <a:latin typeface="+mn-ea"/>
                          <a:ea typeface="+mn-ea"/>
                        </a:rPr>
                        <a:t>My Info</a:t>
                      </a:r>
                      <a:r>
                        <a:rPr kumimoji="1" lang="ja-JP" altLang="en-US" sz="800" b="0" u="none" dirty="0">
                          <a:solidFill>
                            <a:schemeClr val="tx1"/>
                          </a:solidFill>
                          <a:latin typeface="+mn-ea"/>
                          <a:ea typeface="+mn-ea"/>
                        </a:rPr>
                        <a:t>の活用、</a:t>
                      </a:r>
                      <a:r>
                        <a:rPr kumimoji="1" lang="en-US" altLang="ja-JP" sz="800" b="0" u="none" dirty="0">
                          <a:solidFill>
                            <a:schemeClr val="tx1"/>
                          </a:solidFill>
                          <a:latin typeface="+mn-ea"/>
                          <a:ea typeface="+mn-ea"/>
                        </a:rPr>
                        <a:t>API</a:t>
                      </a:r>
                      <a:r>
                        <a:rPr kumimoji="1" lang="ja-JP" altLang="en-US" sz="800" b="0" u="none" dirty="0">
                          <a:solidFill>
                            <a:schemeClr val="tx1"/>
                          </a:solidFill>
                          <a:latin typeface="+mn-ea"/>
                          <a:ea typeface="+mn-ea"/>
                        </a:rPr>
                        <a:t>による接続が前提</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6157550"/>
                  </a:ext>
                </a:extLst>
              </a:tr>
              <a:tr h="303462">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インド</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India Stack</a:t>
                      </a:r>
                      <a:endParaRPr kumimoji="1" lang="ja-JP" altLang="en-US" sz="800" b="1" u="none"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民間事業者・行政サービスとの接続を示す</a:t>
                      </a:r>
                      <a:endParaRPr kumimoji="1" lang="ja-JP" altLang="en-US" sz="8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err="1">
                          <a:solidFill>
                            <a:schemeClr val="tx1"/>
                          </a:solidFill>
                          <a:latin typeface="+mn-ea"/>
                          <a:ea typeface="+mn-ea"/>
                        </a:rPr>
                        <a:t>Aadhaar</a:t>
                      </a:r>
                      <a:r>
                        <a:rPr kumimoji="1" lang="ja-JP" altLang="en-US" sz="800" b="0" u="none" dirty="0">
                          <a:solidFill>
                            <a:schemeClr val="tx1"/>
                          </a:solidFill>
                          <a:latin typeface="+mn-ea"/>
                          <a:ea typeface="+mn-ea"/>
                        </a:rPr>
                        <a:t>の活用、</a:t>
                      </a:r>
                      <a:r>
                        <a:rPr kumimoji="1" lang="en-US" altLang="ja-JP" sz="800" b="0" u="none" dirty="0">
                          <a:solidFill>
                            <a:schemeClr val="tx1"/>
                          </a:solidFill>
                          <a:latin typeface="+mn-ea"/>
                          <a:ea typeface="+mn-ea"/>
                        </a:rPr>
                        <a:t>API</a:t>
                      </a:r>
                      <a:r>
                        <a:rPr kumimoji="1" lang="ja-JP" altLang="en-US" sz="800" b="0" u="none" dirty="0">
                          <a:solidFill>
                            <a:schemeClr val="tx1"/>
                          </a:solidFill>
                          <a:latin typeface="+mn-ea"/>
                          <a:ea typeface="+mn-ea"/>
                        </a:rPr>
                        <a:t>による接続が前提</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91380630"/>
                  </a:ext>
                </a:extLst>
              </a:tr>
            </a:tbl>
          </a:graphicData>
        </a:graphic>
      </p:graphicFrame>
    </p:spTree>
    <p:extLst>
      <p:ext uri="{BB962C8B-B14F-4D97-AF65-F5344CB8AC3E}">
        <p14:creationId xmlns:p14="http://schemas.microsoft.com/office/powerpoint/2010/main" val="10604689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表 17"/>
          <p:cNvGraphicFramePr>
            <a:graphicFrameLocks noGrp="1"/>
          </p:cNvGraphicFramePr>
          <p:nvPr>
            <p:extLst>
              <p:ext uri="{D42A27DB-BD31-4B8C-83A1-F6EECF244321}">
                <p14:modId xmlns:p14="http://schemas.microsoft.com/office/powerpoint/2010/main" val="1353990375"/>
              </p:ext>
            </p:extLst>
          </p:nvPr>
        </p:nvGraphicFramePr>
        <p:xfrm>
          <a:off x="333226" y="1258227"/>
          <a:ext cx="9242723" cy="5242560"/>
        </p:xfrm>
        <a:graphic>
          <a:graphicData uri="http://schemas.openxmlformats.org/drawingml/2006/table">
            <a:tbl>
              <a:tblPr firstRow="1" bandRow="1">
                <a:tableStyleId>{5C22544A-7EE6-4342-B048-85BDC9FD1C3A}</a:tableStyleId>
              </a:tblPr>
              <a:tblGrid>
                <a:gridCol w="335421">
                  <a:extLst>
                    <a:ext uri="{9D8B030D-6E8A-4147-A177-3AD203B41FA5}">
                      <a16:colId xmlns:a16="http://schemas.microsoft.com/office/drawing/2014/main" val="1937955494"/>
                    </a:ext>
                  </a:extLst>
                </a:gridCol>
                <a:gridCol w="745381">
                  <a:extLst>
                    <a:ext uri="{9D8B030D-6E8A-4147-A177-3AD203B41FA5}">
                      <a16:colId xmlns:a16="http://schemas.microsoft.com/office/drawing/2014/main" val="1057894126"/>
                    </a:ext>
                  </a:extLst>
                </a:gridCol>
                <a:gridCol w="1528031">
                  <a:extLst>
                    <a:ext uri="{9D8B030D-6E8A-4147-A177-3AD203B41FA5}">
                      <a16:colId xmlns:a16="http://schemas.microsoft.com/office/drawing/2014/main" val="1513163712"/>
                    </a:ext>
                  </a:extLst>
                </a:gridCol>
                <a:gridCol w="1565300">
                  <a:extLst>
                    <a:ext uri="{9D8B030D-6E8A-4147-A177-3AD203B41FA5}">
                      <a16:colId xmlns:a16="http://schemas.microsoft.com/office/drawing/2014/main" val="2589905242"/>
                    </a:ext>
                  </a:extLst>
                </a:gridCol>
                <a:gridCol w="1490762">
                  <a:extLst>
                    <a:ext uri="{9D8B030D-6E8A-4147-A177-3AD203B41FA5}">
                      <a16:colId xmlns:a16="http://schemas.microsoft.com/office/drawing/2014/main" val="3608696103"/>
                    </a:ext>
                  </a:extLst>
                </a:gridCol>
                <a:gridCol w="1490762">
                  <a:extLst>
                    <a:ext uri="{9D8B030D-6E8A-4147-A177-3AD203B41FA5}">
                      <a16:colId xmlns:a16="http://schemas.microsoft.com/office/drawing/2014/main" val="3757196332"/>
                    </a:ext>
                  </a:extLst>
                </a:gridCol>
                <a:gridCol w="1043533">
                  <a:extLst>
                    <a:ext uri="{9D8B030D-6E8A-4147-A177-3AD203B41FA5}">
                      <a16:colId xmlns:a16="http://schemas.microsoft.com/office/drawing/2014/main" val="3695489945"/>
                    </a:ext>
                  </a:extLst>
                </a:gridCol>
                <a:gridCol w="1043533">
                  <a:extLst>
                    <a:ext uri="{9D8B030D-6E8A-4147-A177-3AD203B41FA5}">
                      <a16:colId xmlns:a16="http://schemas.microsoft.com/office/drawing/2014/main" val="77581492"/>
                    </a:ext>
                  </a:extLst>
                </a:gridCol>
              </a:tblGrid>
              <a:tr h="220700">
                <a:tc rowSpan="2" gridSpan="2">
                  <a:txBody>
                    <a:bodyPr/>
                    <a:lstStyle/>
                    <a:p>
                      <a:pPr algn="ctr"/>
                      <a:r>
                        <a:rPr kumimoji="1" lang="ja-JP" altLang="en-US" sz="1000" b="1" dirty="0">
                          <a:solidFill>
                            <a:schemeClr val="bg1"/>
                          </a:solidFill>
                        </a:rPr>
                        <a:t>国・地域</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endParaRPr kumimoji="1" lang="ja-JP" altLang="en-US"/>
                    </a:p>
                  </a:txBody>
                  <a:tcPr/>
                </a:tc>
                <a:tc rowSpan="2">
                  <a:txBody>
                    <a:bodyPr/>
                    <a:lstStyle/>
                    <a:p>
                      <a:pPr algn="ctr"/>
                      <a:r>
                        <a:rPr kumimoji="1" lang="ja-JP" altLang="en-US" sz="1000" b="1" dirty="0">
                          <a:solidFill>
                            <a:schemeClr val="bg1"/>
                          </a:solidFill>
                        </a:rPr>
                        <a:t>名称</a:t>
                      </a: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gridSpan="3">
                  <a:txBody>
                    <a:bodyPr/>
                    <a:lstStyle/>
                    <a:p>
                      <a:pPr algn="ctr"/>
                      <a:r>
                        <a:rPr kumimoji="1" lang="ja-JP" altLang="en-US" sz="1000" b="1" dirty="0">
                          <a:solidFill>
                            <a:schemeClr val="tx1"/>
                          </a:solidFill>
                        </a:rPr>
                        <a:t>ガバナンス</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h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algn="ctr"/>
                      <a:r>
                        <a:rPr kumimoji="1" lang="ja-JP" altLang="en-US" sz="1000" b="1" dirty="0">
                          <a:solidFill>
                            <a:schemeClr val="tx1"/>
                          </a:solidFill>
                        </a:rPr>
                        <a:t>テクノロジー</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h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625578013"/>
                  </a:ext>
                </a:extLst>
              </a:tr>
              <a:tr h="331049">
                <a:tc gridSpan="2" v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vMerge="1">
                  <a:txBody>
                    <a:bodyPr/>
                    <a:lstStyle/>
                    <a:p>
                      <a:endParaRPr kumimoji="1" lang="ja-JP" altLang="en-US"/>
                    </a:p>
                  </a:txBody>
                  <a:tcPr/>
                </a:tc>
                <a:tc vMerge="1">
                  <a:txBody>
                    <a:bodyPr/>
                    <a:lstStyle/>
                    <a:p>
                      <a:pPr algn="ctr"/>
                      <a:endParaRPr kumimoji="1" lang="ja-JP" altLang="en-US" sz="11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900" b="1" dirty="0">
                          <a:solidFill>
                            <a:schemeClr val="tx1"/>
                          </a:solidFill>
                        </a:rPr>
                        <a:t>ステークホルダーの定義・</a:t>
                      </a:r>
                      <a:r>
                        <a:rPr lang="ja-JP" altLang="en-US" sz="900" b="1" dirty="0">
                          <a:solidFill>
                            <a:schemeClr val="tx1"/>
                          </a:solidFill>
                        </a:rPr>
                        <a:t>要件</a:t>
                      </a:r>
                      <a:endParaRPr kumimoji="1" lang="ja-JP" altLang="en-US" sz="900" b="1"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プロセスの定義・要件</a:t>
                      </a:r>
                      <a:endParaRPr kumimoji="1" lang="ja-JP" altLang="en-US" sz="900" b="1"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コンポーネントの定義・要件</a:t>
                      </a:r>
                      <a:endParaRPr kumimoji="1" lang="ja-JP" altLang="en-US" sz="900" b="1"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特定の技術の</a:t>
                      </a:r>
                      <a:endParaRPr lang="en-US" altLang="ja-JP" sz="9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参照・指定</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rPr>
                        <a:t>独自の技術仕様の規定</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836406692"/>
                  </a:ext>
                </a:extLst>
              </a:tr>
              <a:tr h="303462">
                <a:tc rowSpan="3">
                  <a:txBody>
                    <a:bodyPr/>
                    <a:lstStyle/>
                    <a:p>
                      <a:r>
                        <a:rPr kumimoji="1" lang="ja-JP" altLang="en-US" sz="1050" b="1" dirty="0">
                          <a:solidFill>
                            <a:schemeClr val="bg1"/>
                          </a:solidFill>
                        </a:rPr>
                        <a:t>欧州</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000" b="1" dirty="0">
                          <a:solidFill>
                            <a:schemeClr val="bg1"/>
                          </a:solidFill>
                        </a:rPr>
                        <a:t>EU</a:t>
                      </a:r>
                      <a:endParaRPr kumimoji="1" lang="ja-JP" altLang="en-US" sz="10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u="none" dirty="0">
                          <a:solidFill>
                            <a:schemeClr val="tx1"/>
                          </a:solidFill>
                        </a:rPr>
                        <a:t>Regulation 910/2014</a:t>
                      </a:r>
                      <a:r>
                        <a:rPr kumimoji="1" lang="ja-JP" altLang="en-US" sz="800" b="1" u="none" dirty="0">
                          <a:solidFill>
                            <a:schemeClr val="tx1"/>
                          </a:solidFill>
                        </a:rPr>
                        <a:t>：</a:t>
                      </a:r>
                      <a:r>
                        <a:rPr kumimoji="1" lang="en-US" altLang="ja-JP" sz="800" b="1" u="none" dirty="0">
                          <a:solidFill>
                            <a:schemeClr val="tx1"/>
                          </a:solidFill>
                        </a:rPr>
                        <a:t>eIDAS</a:t>
                      </a:r>
                      <a:r>
                        <a:rPr kumimoji="1" lang="ja-JP" altLang="en-US" sz="800" b="1" u="none" dirty="0">
                          <a:solidFill>
                            <a:schemeClr val="tx1"/>
                          </a:solidFill>
                        </a:rPr>
                        <a:t>（</a:t>
                      </a:r>
                      <a:r>
                        <a:rPr kumimoji="1" lang="en-US" altLang="ja-JP" sz="800" b="1" u="none" dirty="0">
                          <a:solidFill>
                            <a:schemeClr val="tx1"/>
                          </a:solidFill>
                        </a:rPr>
                        <a:t>2.0</a:t>
                      </a:r>
                      <a:r>
                        <a:rPr kumimoji="1" lang="ja-JP" altLang="en-US" sz="800" b="1" u="none" dirty="0">
                          <a:solidFill>
                            <a:schemeClr val="tx1"/>
                          </a:solidFill>
                        </a:rPr>
                        <a:t>）</a:t>
                      </a: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トラストサービスプロバイダ等を定義</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a:solidFill>
                            <a:schemeClr val="tx1"/>
                          </a:solidFill>
                          <a:latin typeface="+mn-ea"/>
                          <a:ea typeface="+mn-ea"/>
                        </a:rPr>
                        <a:t>EUDIW</a:t>
                      </a:r>
                      <a:r>
                        <a:rPr kumimoji="1" lang="ja-JP" altLang="en-US" sz="800" b="0" u="none" dirty="0">
                          <a:solidFill>
                            <a:schemeClr val="tx1"/>
                          </a:solidFill>
                          <a:latin typeface="+mn-ea"/>
                          <a:ea typeface="+mn-ea"/>
                        </a:rPr>
                        <a:t>の提供について義務化</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68301665"/>
                  </a:ext>
                </a:extLst>
              </a:tr>
              <a:tr h="303462">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u="none" dirty="0">
                          <a:solidFill>
                            <a:schemeClr val="tx1"/>
                          </a:solidFill>
                        </a:rPr>
                        <a:t>IDunion</a:t>
                      </a:r>
                      <a:r>
                        <a:rPr kumimoji="1" lang="ja-JP" altLang="en-US" sz="800" b="1" u="none" dirty="0">
                          <a:solidFill>
                            <a:schemeClr val="tx1"/>
                          </a:solidFill>
                        </a:rPr>
                        <a:t>　</a:t>
                      </a:r>
                      <a:r>
                        <a:rPr kumimoji="1" lang="en-US" altLang="ja-JP" sz="800" b="1" u="none" dirty="0">
                          <a:solidFill>
                            <a:schemeClr val="tx1"/>
                          </a:solidFill>
                        </a:rPr>
                        <a:t>Network</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en-US" altLang="ja-JP" sz="800" b="0" u="none" dirty="0">
                          <a:solidFill>
                            <a:schemeClr val="tx1"/>
                          </a:solidFill>
                          <a:latin typeface="+mn-ea"/>
                          <a:ea typeface="+mn-ea"/>
                        </a:rPr>
                        <a:t>Issuer-Holder-Verifier</a:t>
                      </a:r>
                      <a:r>
                        <a:rPr kumimoji="1" lang="ja-JP" altLang="en-US" sz="800" b="0" u="none" dirty="0">
                          <a:solidFill>
                            <a:schemeClr val="tx1"/>
                          </a:solidFill>
                          <a:latin typeface="+mn-ea"/>
                          <a:ea typeface="+mn-ea"/>
                        </a:rPr>
                        <a:t>間の活動を規定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i="0" u="none" strike="noStrike" kern="1200" cap="none" spc="0" normalizeH="0" baseline="0" noProof="0" dirty="0">
                          <a:ln>
                            <a:noFill/>
                          </a:ln>
                          <a:solidFill>
                            <a:schemeClr val="tx1"/>
                          </a:solidFill>
                          <a:effectLst/>
                          <a:uLnTx/>
                          <a:uFillTx/>
                          <a:latin typeface="Meiryo UI"/>
                          <a:ea typeface="+mn-ea"/>
                          <a:cs typeface="+mn-cs"/>
                        </a:rPr>
                        <a:t>VC</a:t>
                      </a:r>
                      <a:r>
                        <a:rPr kumimoji="1" lang="ja-JP" altLang="en-US" sz="800" b="0" i="0" u="none" strike="noStrike" kern="1200" cap="none" spc="0" normalizeH="0" baseline="0" noProof="0" dirty="0">
                          <a:ln>
                            <a:noFill/>
                          </a:ln>
                          <a:solidFill>
                            <a:schemeClr val="tx1"/>
                          </a:solidFill>
                          <a:effectLst/>
                          <a:uLnTx/>
                          <a:uFillTx/>
                          <a:latin typeface="Meiryo UI"/>
                          <a:ea typeface="+mn-ea"/>
                          <a:cs typeface="+mn-cs"/>
                        </a:rPr>
                        <a:t>のフォーマットとプロトコルを使用したデータ交換プロセスを規定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ブロックチェーンや</a:t>
                      </a:r>
                      <a:r>
                        <a:rPr kumimoji="1" lang="en-US" altLang="ja-JP" sz="800" b="0" u="none" dirty="0">
                          <a:solidFill>
                            <a:schemeClr val="tx1"/>
                          </a:solidFill>
                          <a:latin typeface="+mn-ea"/>
                          <a:ea typeface="+mn-ea"/>
                        </a:rPr>
                        <a:t>DLT</a:t>
                      </a:r>
                      <a:r>
                        <a:rPr kumimoji="1" lang="ja-JP" altLang="en-US" sz="800" b="0" u="none" dirty="0" err="1">
                          <a:solidFill>
                            <a:schemeClr val="tx1"/>
                          </a:solidFill>
                          <a:latin typeface="+mn-ea"/>
                          <a:ea typeface="+mn-ea"/>
                        </a:rPr>
                        <a:t>、</a:t>
                      </a:r>
                      <a:r>
                        <a:rPr kumimoji="1" lang="ja-JP" altLang="en-US" sz="800" b="0" u="none" dirty="0">
                          <a:solidFill>
                            <a:schemeClr val="tx1"/>
                          </a:solidFill>
                          <a:latin typeface="+mn-ea"/>
                          <a:ea typeface="+mn-ea"/>
                        </a:rPr>
                        <a:t>デジタルエージェントについて規定</a:t>
                      </a:r>
                      <a:endParaRPr kumimoji="1" lang="en-US" altLang="ja-JP" sz="800" b="0" u="none" dirty="0">
                        <a:solidFill>
                          <a:schemeClr val="tx1"/>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a:solidFill>
                            <a:schemeClr val="tx1"/>
                          </a:solidFill>
                          <a:latin typeface="+mn-ea"/>
                          <a:ea typeface="+mn-ea"/>
                        </a:rPr>
                        <a:t>W3C</a:t>
                      </a:r>
                      <a:r>
                        <a:rPr kumimoji="1" lang="ja-JP" altLang="en-US" sz="800" b="0" u="none" baseline="0" dirty="0">
                          <a:solidFill>
                            <a:schemeClr val="tx1"/>
                          </a:solidFill>
                          <a:latin typeface="+mn-ea"/>
                          <a:ea typeface="+mn-ea"/>
                        </a:rPr>
                        <a:t> </a:t>
                      </a:r>
                      <a:r>
                        <a:rPr kumimoji="1" lang="en-US" altLang="ja-JP" sz="800" b="0" u="none" dirty="0">
                          <a:solidFill>
                            <a:schemeClr val="tx1"/>
                          </a:solidFill>
                          <a:latin typeface="+mn-ea"/>
                          <a:ea typeface="+mn-ea"/>
                        </a:rPr>
                        <a:t>DIDs</a:t>
                      </a:r>
                      <a:r>
                        <a:rPr kumimoji="1" lang="ja-JP" altLang="en-US" sz="800" b="0" u="none" dirty="0">
                          <a:solidFill>
                            <a:schemeClr val="tx1"/>
                          </a:solidFill>
                          <a:latin typeface="+mn-ea"/>
                          <a:ea typeface="+mn-ea"/>
                        </a:rPr>
                        <a:t>の実装を明示</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59824157"/>
                  </a:ext>
                </a:extLst>
              </a:tr>
              <a:tr h="413812">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u="none" dirty="0">
                          <a:solidFill>
                            <a:schemeClr val="tx1"/>
                          </a:solidFill>
                        </a:rPr>
                        <a:t>The UK digital identity and attributes trust framework</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err="1">
                          <a:solidFill>
                            <a:schemeClr val="tx1"/>
                          </a:solidFill>
                          <a:latin typeface="+mn-ea"/>
                          <a:ea typeface="+mn-ea"/>
                        </a:rPr>
                        <a:t>、</a:t>
                      </a:r>
                      <a:r>
                        <a:rPr kumimoji="1" lang="ja-JP" altLang="en-US" sz="800" b="0" u="none" dirty="0">
                          <a:solidFill>
                            <a:schemeClr val="tx1"/>
                          </a:solidFill>
                          <a:latin typeface="+mn-ea"/>
                          <a:ea typeface="+mn-ea"/>
                        </a:rPr>
                        <a:t>属性情報を提供する際のステークホルダーについて規定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err="1">
                          <a:solidFill>
                            <a:schemeClr val="tx1"/>
                          </a:solidFill>
                          <a:latin typeface="+mn-ea"/>
                          <a:ea typeface="+mn-ea"/>
                        </a:rPr>
                        <a:t>、</a:t>
                      </a:r>
                      <a:r>
                        <a:rPr kumimoji="1" lang="ja-JP" altLang="en-US" sz="800" b="0" u="none" dirty="0">
                          <a:solidFill>
                            <a:schemeClr val="tx1"/>
                          </a:solidFill>
                          <a:latin typeface="+mn-ea"/>
                          <a:ea typeface="+mn-ea"/>
                        </a:rPr>
                        <a:t>属性情報を提供するプロセスについて規定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en-US" altLang="ja-JP" sz="800" b="0" u="none" dirty="0">
                          <a:solidFill>
                            <a:schemeClr val="tx1"/>
                          </a:solidFill>
                          <a:latin typeface="+mn-ea"/>
                          <a:ea typeface="+mn-ea"/>
                        </a:rPr>
                        <a:t>NIST</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ISO/IEC</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W3C</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OIDF</a:t>
                      </a:r>
                      <a:r>
                        <a:rPr kumimoji="1" lang="ja-JP" altLang="en-US" sz="800" b="0" u="none" dirty="0">
                          <a:solidFill>
                            <a:schemeClr val="tx1"/>
                          </a:solidFill>
                          <a:latin typeface="+mn-ea"/>
                          <a:ea typeface="+mn-ea"/>
                        </a:rPr>
                        <a:t>などの標準を参照</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40400496"/>
                  </a:ext>
                </a:extLst>
              </a:tr>
              <a:tr h="524162">
                <a:tc rowSpan="3">
                  <a:txBody>
                    <a:bodyPr/>
                    <a:lstStyle/>
                    <a:p>
                      <a:r>
                        <a:rPr kumimoji="1" lang="ja-JP" altLang="en-US" sz="1050" b="1" dirty="0">
                          <a:solidFill>
                            <a:schemeClr val="bg1"/>
                          </a:solidFill>
                        </a:rPr>
                        <a:t>北米</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000" b="1" dirty="0">
                          <a:solidFill>
                            <a:schemeClr val="bg1"/>
                          </a:solidFill>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Identity Ecosystem Framework </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IDEF</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en-US" altLang="ja-JP" sz="800" b="0" u="none" dirty="0">
                          <a:solidFill>
                            <a:schemeClr val="tx1"/>
                          </a:solidFill>
                          <a:latin typeface="+mn-ea"/>
                          <a:ea typeface="+mn-ea"/>
                        </a:rPr>
                        <a:t>Identity Ecosystem </a:t>
                      </a:r>
                      <a:r>
                        <a:rPr kumimoji="1" lang="ja-JP" altLang="en-US" sz="800" b="0" u="none" dirty="0">
                          <a:solidFill>
                            <a:schemeClr val="tx1"/>
                          </a:solidFill>
                          <a:latin typeface="+mn-ea"/>
                          <a:ea typeface="+mn-ea"/>
                        </a:rPr>
                        <a:t>の参加主体を定義</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a:solidFill>
                            <a:schemeClr val="tx1"/>
                          </a:solidFill>
                          <a:latin typeface="+mn-ea"/>
                          <a:ea typeface="+mn-ea"/>
                        </a:rPr>
                        <a:t>SAML</a:t>
                      </a:r>
                      <a:r>
                        <a:rPr kumimoji="1" lang="ja-JP" altLang="en-US" sz="800" b="0" u="none" dirty="0" err="1">
                          <a:solidFill>
                            <a:schemeClr val="tx1"/>
                          </a:solidFill>
                          <a:latin typeface="+mn-ea"/>
                          <a:ea typeface="+mn-ea"/>
                        </a:rPr>
                        <a:t>、</a:t>
                      </a:r>
                      <a:r>
                        <a:rPr kumimoji="1" lang="en-US" altLang="ja-JP" sz="800" b="0" u="none" dirty="0" err="1">
                          <a:solidFill>
                            <a:schemeClr val="tx1"/>
                          </a:solidFill>
                          <a:latin typeface="+mn-ea"/>
                          <a:ea typeface="+mn-ea"/>
                        </a:rPr>
                        <a:t>OpenID</a:t>
                      </a:r>
                      <a:r>
                        <a:rPr kumimoji="1" lang="en-US" altLang="ja-JP" sz="800" b="0" u="none" dirty="0">
                          <a:solidFill>
                            <a:schemeClr val="tx1"/>
                          </a:solidFill>
                          <a:latin typeface="+mn-ea"/>
                          <a:ea typeface="+mn-ea"/>
                        </a:rPr>
                        <a:t> Connect</a:t>
                      </a:r>
                      <a:r>
                        <a:rPr kumimoji="1" lang="ja-JP" altLang="en-US" sz="800" b="0" u="none" dirty="0" err="1">
                          <a:solidFill>
                            <a:schemeClr val="tx1"/>
                          </a:solidFill>
                          <a:latin typeface="+mn-ea"/>
                          <a:ea typeface="+mn-ea"/>
                        </a:rPr>
                        <a:t>、</a:t>
                      </a:r>
                      <a:r>
                        <a:rPr kumimoji="1" lang="en-US" altLang="ja-JP" sz="800" b="0" u="none" dirty="0">
                          <a:solidFill>
                            <a:schemeClr val="tx1"/>
                          </a:solidFill>
                          <a:latin typeface="+mn-ea"/>
                          <a:ea typeface="+mn-ea"/>
                        </a:rPr>
                        <a:t>OAuth 2.0</a:t>
                      </a:r>
                      <a:r>
                        <a:rPr kumimoji="1" lang="ja-JP" altLang="en-US" sz="800" b="0" u="none" dirty="0">
                          <a:solidFill>
                            <a:schemeClr val="tx1"/>
                          </a:solidFill>
                          <a:latin typeface="+mn-ea"/>
                          <a:ea typeface="+mn-ea"/>
                        </a:rPr>
                        <a:t>などの技術標準を参照</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70647590"/>
                  </a:ext>
                </a:extLst>
              </a:tr>
              <a:tr h="413812">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NIST</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 </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SP 800-63-3</a:t>
                      </a:r>
                    </a:p>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NIST</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 </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SP 800-63-4</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サブスクライバ、アプリカント、</a:t>
                      </a:r>
                      <a:r>
                        <a:rPr kumimoji="1" lang="en-US" altLang="ja-JP" sz="800" b="0" u="none" dirty="0">
                          <a:solidFill>
                            <a:schemeClr val="tx1"/>
                          </a:solidFill>
                          <a:latin typeface="+mn-ea"/>
                          <a:ea typeface="+mn-ea"/>
                        </a:rPr>
                        <a:t>RP</a:t>
                      </a:r>
                      <a:r>
                        <a:rPr kumimoji="1" lang="ja-JP" altLang="en-US" sz="800" b="0" u="none" dirty="0">
                          <a:solidFill>
                            <a:schemeClr val="tx1"/>
                          </a:solidFill>
                          <a:latin typeface="+mn-ea"/>
                          <a:ea typeface="+mn-ea"/>
                        </a:rPr>
                        <a:t>等の参加者を定義</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アイデンティティの登録と検証プロセスを規定</a:t>
                      </a:r>
                      <a:endParaRPr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en-US" altLang="ja-JP" sz="800" b="0" u="none" dirty="0">
                          <a:solidFill>
                            <a:schemeClr val="tx1"/>
                          </a:solidFill>
                          <a:latin typeface="+mn-ea"/>
                          <a:ea typeface="+mn-ea"/>
                        </a:rPr>
                        <a:t>AAL</a:t>
                      </a:r>
                      <a:r>
                        <a:rPr kumimoji="1" lang="ja-JP" altLang="en-US" sz="800" b="0" u="none" dirty="0">
                          <a:solidFill>
                            <a:schemeClr val="tx1"/>
                          </a:solidFill>
                          <a:latin typeface="+mn-ea"/>
                          <a:ea typeface="+mn-ea"/>
                        </a:rPr>
                        <a:t>で認証デバイスについて規定</a:t>
                      </a:r>
                      <a:endParaRPr kumimoji="1" lang="en-US" altLang="ja-JP" sz="800" b="0" u="none" dirty="0">
                        <a:solidFill>
                          <a:schemeClr val="tx1"/>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baseline="0" dirty="0">
                          <a:solidFill>
                            <a:schemeClr val="tx1"/>
                          </a:solidFill>
                          <a:latin typeface="+mn-ea"/>
                          <a:ea typeface="+mn-ea"/>
                        </a:rPr>
                        <a:t>W3C VCs</a:t>
                      </a:r>
                      <a:r>
                        <a:rPr kumimoji="1" lang="ja-JP" altLang="en-US" sz="800" b="0" u="none" baseline="0" dirty="0">
                          <a:solidFill>
                            <a:schemeClr val="tx1"/>
                          </a:solidFill>
                          <a:latin typeface="+mn-ea"/>
                          <a:ea typeface="+mn-ea"/>
                        </a:rPr>
                        <a:t>や</a:t>
                      </a:r>
                      <a:r>
                        <a:rPr kumimoji="1" lang="en-US" altLang="ja-JP" sz="800" b="0" u="none" baseline="0" dirty="0" err="1">
                          <a:solidFill>
                            <a:schemeClr val="tx1"/>
                          </a:solidFill>
                          <a:latin typeface="+mn-ea"/>
                          <a:ea typeface="+mn-ea"/>
                        </a:rPr>
                        <a:t>mDL</a:t>
                      </a:r>
                      <a:r>
                        <a:rPr kumimoji="1" lang="ja-JP" altLang="en-US" sz="800" b="0" u="none" baseline="0" dirty="0">
                          <a:solidFill>
                            <a:schemeClr val="tx1"/>
                          </a:solidFill>
                          <a:latin typeface="+mn-ea"/>
                          <a:ea typeface="+mn-ea"/>
                        </a:rPr>
                        <a:t>等の技術について記載検討</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9982155"/>
                  </a:ext>
                </a:extLst>
              </a:tr>
              <a:tr h="303462">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Pan-Canadian Trust Framework</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PCTF</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rPr>
                        <a:t>参加するエンティティとその役割について定義している</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a:solidFill>
                            <a:schemeClr val="tx1"/>
                          </a:solidFill>
                          <a:latin typeface="+mn-ea"/>
                          <a:ea typeface="+mn-ea"/>
                        </a:rPr>
                        <a:t>の作成、管理、提供に係る一連のプロセスを定義</a:t>
                      </a:r>
                      <a:endParaRPr kumimoji="1" lang="en-US" altLang="ja-JP" sz="800" b="0" u="none" dirty="0">
                        <a:solidFill>
                          <a:schemeClr val="tx1"/>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latin typeface="+mn-ea"/>
                          <a:ea typeface="+mn-ea"/>
                        </a:rPr>
                        <a:t>デジタルウォレット・インフラ等のコンポーネントの要件を定義</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44051207"/>
                  </a:ext>
                </a:extLst>
              </a:tr>
              <a:tr h="413812">
                <a:tc rowSpan="4">
                  <a:txBody>
                    <a:bodyPr/>
                    <a:lstStyle/>
                    <a:p>
                      <a:r>
                        <a:rPr kumimoji="1" lang="ja-JP" altLang="en-US" sz="1050" b="1" dirty="0">
                          <a:solidFill>
                            <a:schemeClr val="bg1"/>
                          </a:solidFill>
                        </a:rPr>
                        <a:t>オセアニア</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000" b="1" dirty="0">
                          <a:solidFill>
                            <a:schemeClr val="bg1"/>
                          </a:solidFill>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Trusted Digital Identity Framework</a:t>
                      </a:r>
                      <a:r>
                        <a:rPr kumimoji="1" lang="ja-JP" altLang="en-US" sz="800" b="1" i="0" u="none" strike="noStrike" kern="1200" cap="none" spc="0" normalizeH="0" baseline="0" noProof="0" dirty="0">
                          <a:ln>
                            <a:noFill/>
                          </a:ln>
                          <a:solidFill>
                            <a:schemeClr val="tx1"/>
                          </a:solidFill>
                          <a:effectLst/>
                          <a:uLnTx/>
                          <a:uFillTx/>
                          <a:latin typeface="Meiryo UI"/>
                          <a:ea typeface="+mn-ea"/>
                          <a:cs typeface="Arial"/>
                        </a:rPr>
                        <a:t>：</a:t>
                      </a: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TDIF</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en-US" altLang="ja-JP" sz="800" b="0" u="none" dirty="0">
                          <a:solidFill>
                            <a:schemeClr val="tx1"/>
                          </a:solidFill>
                          <a:latin typeface="+mn-ea"/>
                          <a:ea typeface="+mn-ea"/>
                        </a:rPr>
                        <a:t>4</a:t>
                      </a:r>
                      <a:r>
                        <a:rPr kumimoji="1" lang="ja-JP" altLang="en-US" sz="800" b="0" u="none" dirty="0">
                          <a:solidFill>
                            <a:schemeClr val="tx1"/>
                          </a:solidFill>
                          <a:latin typeface="+mn-ea"/>
                          <a:ea typeface="+mn-ea"/>
                        </a:rPr>
                        <a:t>種類の認定参加者を規定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lang="ja-JP" altLang="en-US" sz="800" b="0" u="none" dirty="0">
                          <a:solidFill>
                            <a:schemeClr val="tx1"/>
                          </a:solidFill>
                        </a:rPr>
                        <a:t>アイデンティティ証明のライフサイクルプロセスについて定義</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err="1">
                          <a:solidFill>
                            <a:schemeClr val="tx1"/>
                          </a:solidFill>
                          <a:latin typeface="+mn-ea"/>
                          <a:ea typeface="+mn-ea"/>
                        </a:rPr>
                        <a:t>OpenID</a:t>
                      </a:r>
                      <a:r>
                        <a:rPr kumimoji="1" lang="en-US" altLang="ja-JP" sz="800" b="0" u="none" dirty="0">
                          <a:solidFill>
                            <a:schemeClr val="tx1"/>
                          </a:solidFill>
                          <a:latin typeface="+mn-ea"/>
                          <a:ea typeface="+mn-ea"/>
                        </a:rPr>
                        <a:t> Connect 1.0 /SAML 2.0 </a:t>
                      </a:r>
                      <a:r>
                        <a:rPr kumimoji="1" lang="ja-JP" altLang="en-US" sz="800" b="0" u="none" dirty="0">
                          <a:solidFill>
                            <a:schemeClr val="tx1"/>
                          </a:solidFill>
                          <a:latin typeface="+mn-ea"/>
                          <a:ea typeface="+mn-ea"/>
                        </a:rPr>
                        <a:t>の実装要件を規定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91255974"/>
                  </a:ext>
                </a:extLst>
              </a:tr>
              <a:tr h="193112">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800" b="1" u="none" dirty="0">
                          <a:solidFill>
                            <a:schemeClr val="tx1"/>
                          </a:solidFill>
                          <a:latin typeface="+mn-ea"/>
                          <a:ea typeface="+mn-ea"/>
                        </a:rPr>
                        <a:t>Trust ID Framework</a:t>
                      </a: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a:solidFill>
                            <a:schemeClr val="tx1"/>
                          </a:solidFill>
                        </a:rPr>
                        <a:t>詳細不明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51962239"/>
                  </a:ext>
                </a:extLst>
              </a:tr>
              <a:tr h="303462">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000" b="1" dirty="0">
                          <a:solidFill>
                            <a:schemeClr val="bg1"/>
                          </a:solidFill>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Digital Identity Trust Framework</a:t>
                      </a:r>
                      <a:endParaRPr kumimoji="1" lang="en-US" altLang="ja-JP"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デジタル</a:t>
                      </a:r>
                      <a:r>
                        <a:rPr kumimoji="1" lang="en-US" altLang="ja-JP" sz="800" b="0" u="none" dirty="0">
                          <a:solidFill>
                            <a:schemeClr val="tx1"/>
                          </a:solidFill>
                          <a:latin typeface="+mn-ea"/>
                          <a:ea typeface="+mn-ea"/>
                        </a:rPr>
                        <a:t>ID</a:t>
                      </a:r>
                      <a:r>
                        <a:rPr kumimoji="1" lang="ja-JP" altLang="en-US" sz="800" b="0" u="none" dirty="0">
                          <a:solidFill>
                            <a:schemeClr val="tx1"/>
                          </a:solidFill>
                          <a:latin typeface="+mn-ea"/>
                          <a:ea typeface="+mn-ea"/>
                        </a:rPr>
                        <a:t>サービス事業者の種別・提供サービス等について規定</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a:solidFill>
                            <a:schemeClr val="tx1"/>
                          </a:solidFill>
                        </a:rPr>
                        <a:t>ー</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04109734"/>
                  </a:ext>
                </a:extLst>
              </a:tr>
              <a:tr h="303462">
                <a:tc vMerge="1">
                  <a:txBody>
                    <a:bodyPr/>
                    <a:lstStyle/>
                    <a:p>
                      <a:endParaRPr kumimoji="1" lang="ja-JP" altLang="en-US" sz="105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0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u="none" dirty="0">
                          <a:solidFill>
                            <a:schemeClr val="tx1"/>
                          </a:solidFill>
                        </a:rPr>
                        <a:t>Identity management standards</a:t>
                      </a: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59214524"/>
                  </a:ext>
                </a:extLst>
              </a:tr>
              <a:tr h="413812">
                <a:tc rowSpan="2">
                  <a:txBody>
                    <a:bodyPr/>
                    <a:lstStyle/>
                    <a:p>
                      <a:r>
                        <a:rPr kumimoji="1" lang="ja-JP" altLang="en-US" sz="1050" b="1" dirty="0">
                          <a:solidFill>
                            <a:schemeClr val="bg1"/>
                          </a:solidFill>
                        </a:rPr>
                        <a:t>アジア</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シンガポール</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NDI Stack</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政府と民間事業者の協働を示す</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1" hangingPunct="1">
                        <a:lnSpc>
                          <a:spcPct val="100000"/>
                        </a:lnSpc>
                        <a:spcBef>
                          <a:spcPts val="0"/>
                        </a:spcBef>
                        <a:spcAft>
                          <a:spcPts val="0"/>
                        </a:spcAft>
                        <a:buClrTx/>
                        <a:buSzTx/>
                        <a:buFontTx/>
                        <a:buNone/>
                        <a:tabLst/>
                        <a:defRPr/>
                      </a:pPr>
                      <a:r>
                        <a:rPr kumimoji="1" lang="en-US" altLang="ja-JP" sz="800" b="0" u="none" dirty="0" err="1">
                          <a:solidFill>
                            <a:schemeClr val="tx1"/>
                          </a:solidFill>
                          <a:latin typeface="+mn-ea"/>
                          <a:ea typeface="+mn-ea"/>
                        </a:rPr>
                        <a:t>Singpass</a:t>
                      </a:r>
                      <a:r>
                        <a:rPr kumimoji="1" lang="en-US" altLang="ja-JP" sz="800" b="0" u="none" dirty="0">
                          <a:solidFill>
                            <a:schemeClr val="tx1"/>
                          </a:solidFill>
                          <a:latin typeface="+mn-ea"/>
                          <a:ea typeface="+mn-ea"/>
                        </a:rPr>
                        <a:t>,</a:t>
                      </a:r>
                      <a:r>
                        <a:rPr kumimoji="1" lang="ja-JP" altLang="en-US" sz="800" b="0" u="none" baseline="0" dirty="0">
                          <a:solidFill>
                            <a:schemeClr val="tx1"/>
                          </a:solidFill>
                          <a:latin typeface="+mn-ea"/>
                          <a:ea typeface="+mn-ea"/>
                        </a:rPr>
                        <a:t> </a:t>
                      </a:r>
                      <a:r>
                        <a:rPr kumimoji="1" lang="en-US" altLang="ja-JP" sz="800" b="0" u="none" dirty="0">
                          <a:solidFill>
                            <a:schemeClr val="tx1"/>
                          </a:solidFill>
                          <a:latin typeface="+mn-ea"/>
                          <a:ea typeface="+mn-ea"/>
                        </a:rPr>
                        <a:t>My Info</a:t>
                      </a:r>
                      <a:r>
                        <a:rPr kumimoji="1" lang="ja-JP" altLang="en-US" sz="800" b="0" u="none" dirty="0">
                          <a:solidFill>
                            <a:schemeClr val="tx1"/>
                          </a:solidFill>
                          <a:latin typeface="+mn-ea"/>
                          <a:ea typeface="+mn-ea"/>
                        </a:rPr>
                        <a:t>の活用、</a:t>
                      </a:r>
                      <a:r>
                        <a:rPr kumimoji="1" lang="en-US" altLang="ja-JP" sz="800" b="0" u="none" dirty="0">
                          <a:solidFill>
                            <a:schemeClr val="tx1"/>
                          </a:solidFill>
                          <a:latin typeface="+mn-ea"/>
                          <a:ea typeface="+mn-ea"/>
                        </a:rPr>
                        <a:t>API</a:t>
                      </a:r>
                      <a:r>
                        <a:rPr kumimoji="1" lang="ja-JP" altLang="en-US" sz="800" b="0" u="none" dirty="0">
                          <a:solidFill>
                            <a:schemeClr val="tx1"/>
                          </a:solidFill>
                          <a:latin typeface="+mn-ea"/>
                          <a:ea typeface="+mn-ea"/>
                        </a:rPr>
                        <a:t>による接続が前提</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6157550"/>
                  </a:ext>
                </a:extLst>
              </a:tr>
              <a:tr h="303462">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000" b="1" dirty="0">
                          <a:solidFill>
                            <a:schemeClr val="bg1"/>
                          </a:solidFill>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800" b="1" i="0" u="none" strike="noStrike" kern="1200" cap="none" spc="0" normalizeH="0" baseline="0" noProof="0" dirty="0">
                          <a:ln>
                            <a:noFill/>
                          </a:ln>
                          <a:solidFill>
                            <a:schemeClr val="tx1"/>
                          </a:solidFill>
                          <a:effectLst/>
                          <a:uLnTx/>
                          <a:uFillTx/>
                          <a:latin typeface="Meiryo UI"/>
                          <a:ea typeface="+mn-ea"/>
                          <a:cs typeface="Arial"/>
                        </a:rPr>
                        <a:t>India Stack</a:t>
                      </a:r>
                      <a:endParaRPr kumimoji="1" lang="ja-JP" altLang="en-US" sz="800" b="1" u="none" dirty="0">
                        <a:solidFill>
                          <a:schemeClr val="tx1"/>
                        </a:solidFill>
                      </a:endParaRPr>
                    </a:p>
                  </a:txBody>
                  <a:tcPr anchor="ctr">
                    <a:lnL w="1270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latinLnBrk="1"/>
                      <a:r>
                        <a:rPr kumimoji="1" lang="ja-JP" altLang="en-US" sz="800" b="0" u="none" dirty="0">
                          <a:solidFill>
                            <a:schemeClr val="tx1"/>
                          </a:solidFill>
                          <a:latin typeface="+mn-ea"/>
                          <a:ea typeface="+mn-ea"/>
                        </a:rPr>
                        <a:t>民間事業者・行政サービスとの接続を示す</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ja-JP" altLang="en-US" sz="800" b="0" u="none" dirty="0" err="1">
                          <a:solidFill>
                            <a:schemeClr val="tx1"/>
                          </a:solidFill>
                        </a:rPr>
                        <a:t>ー</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latinLnBrk="1"/>
                      <a:r>
                        <a:rPr kumimoji="1" lang="en-US" altLang="ja-JP" sz="800" b="0" u="none" dirty="0" err="1">
                          <a:solidFill>
                            <a:schemeClr val="tx1"/>
                          </a:solidFill>
                          <a:latin typeface="+mn-ea"/>
                          <a:ea typeface="+mn-ea"/>
                        </a:rPr>
                        <a:t>Aadhaar</a:t>
                      </a:r>
                      <a:r>
                        <a:rPr kumimoji="1" lang="ja-JP" altLang="en-US" sz="800" b="0" u="none" dirty="0">
                          <a:solidFill>
                            <a:schemeClr val="tx1"/>
                          </a:solidFill>
                          <a:latin typeface="+mn-ea"/>
                          <a:ea typeface="+mn-ea"/>
                        </a:rPr>
                        <a:t>の活用、</a:t>
                      </a:r>
                      <a:r>
                        <a:rPr kumimoji="1" lang="en-US" altLang="ja-JP" sz="800" b="0" u="none" dirty="0">
                          <a:solidFill>
                            <a:schemeClr val="tx1"/>
                          </a:solidFill>
                          <a:latin typeface="+mn-ea"/>
                          <a:ea typeface="+mn-ea"/>
                        </a:rPr>
                        <a:t>API</a:t>
                      </a:r>
                      <a:r>
                        <a:rPr kumimoji="1" lang="ja-JP" altLang="en-US" sz="800" b="0" u="none" dirty="0">
                          <a:solidFill>
                            <a:schemeClr val="tx1"/>
                          </a:solidFill>
                          <a:latin typeface="+mn-ea"/>
                          <a:ea typeface="+mn-ea"/>
                        </a:rPr>
                        <a:t>による接続が前提</a:t>
                      </a:r>
                      <a:endParaRPr kumimoji="1" lang="ja-JP" altLang="en-US" sz="800" b="0" u="none"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91380630"/>
                  </a:ext>
                </a:extLst>
              </a:tr>
            </a:tbl>
          </a:graphicData>
        </a:graphic>
      </p:graphicFrame>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br>
              <a:rPr lang="ja-JP" altLang="en-US" sz="1100" dirty="0">
                <a:solidFill>
                  <a:srgbClr val="002060"/>
                </a:solidFill>
              </a:rPr>
            </a:br>
            <a:r>
              <a:rPr lang="ja-JP" altLang="en-US" sz="1800" dirty="0">
                <a:solidFill>
                  <a:srgbClr val="002060"/>
                </a:solidFill>
              </a:rPr>
              <a:t>トラストフレームワークの規定する内容の比較</a:t>
            </a:r>
            <a:endParaRPr lang="ja-JP" altLang="en-US" sz="1800" b="1" spc="0" dirty="0">
              <a:solidFill>
                <a:srgbClr val="002060"/>
              </a:solidFill>
            </a:endParaRPr>
          </a:p>
        </p:txBody>
      </p:sp>
      <p:sp>
        <p:nvSpPr>
          <p:cNvPr id="3" name="角丸四角形 2"/>
          <p:cNvSpPr/>
          <p:nvPr/>
        </p:nvSpPr>
        <p:spPr>
          <a:xfrm>
            <a:off x="3004814" y="2235266"/>
            <a:ext cx="6469386" cy="2530879"/>
          </a:xfrm>
          <a:prstGeom prst="roundRect">
            <a:avLst>
              <a:gd name="adj" fmla="val 6457"/>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 name="正方形/長方形 1"/>
          <p:cNvSpPr/>
          <p:nvPr/>
        </p:nvSpPr>
        <p:spPr>
          <a:xfrm>
            <a:off x="3182851" y="2235266"/>
            <a:ext cx="1998516" cy="23758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網羅的／システム的側面</a:t>
            </a:r>
          </a:p>
        </p:txBody>
      </p:sp>
      <p:sp>
        <p:nvSpPr>
          <p:cNvPr id="13" name="角丸四角形 12"/>
          <p:cNvSpPr/>
          <p:nvPr/>
        </p:nvSpPr>
        <p:spPr>
          <a:xfrm>
            <a:off x="3004814" y="5052195"/>
            <a:ext cx="6469386" cy="1461823"/>
          </a:xfrm>
          <a:prstGeom prst="roundRect">
            <a:avLst>
              <a:gd name="adj" fmla="val 6457"/>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4" name="角丸四角形 13"/>
          <p:cNvSpPr/>
          <p:nvPr/>
        </p:nvSpPr>
        <p:spPr>
          <a:xfrm>
            <a:off x="3004814" y="1906528"/>
            <a:ext cx="6469386" cy="255213"/>
          </a:xfrm>
          <a:prstGeom prst="roundRect">
            <a:avLst>
              <a:gd name="adj" fmla="val 6457"/>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5" name="正方形/長方形 14"/>
          <p:cNvSpPr/>
          <p:nvPr/>
        </p:nvSpPr>
        <p:spPr>
          <a:xfrm>
            <a:off x="3182850" y="1906528"/>
            <a:ext cx="1998517" cy="237584"/>
          </a:xfrm>
          <a:prstGeom prst="rect">
            <a:avLst/>
          </a:prstGeom>
          <a:solidFill>
            <a:schemeClr val="accent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戦略的側面</a:t>
            </a:r>
          </a:p>
        </p:txBody>
      </p:sp>
      <p:sp>
        <p:nvSpPr>
          <p:cNvPr id="17" name="テキスト プレースホルダー 2"/>
          <p:cNvSpPr>
            <a:spLocks noGrp="1"/>
          </p:cNvSpPr>
          <p:nvPr>
            <p:ph type="body" sz="quarter" idx="10"/>
          </p:nvPr>
        </p:nvSpPr>
        <p:spPr>
          <a:xfrm>
            <a:off x="331490" y="625321"/>
            <a:ext cx="9449379" cy="1503724"/>
          </a:xfrm>
          <a:noFill/>
        </p:spPr>
        <p:txBody>
          <a:bodyPr/>
          <a:lstStyle/>
          <a:p>
            <a:r>
              <a:rPr lang="ja-JP" altLang="en-US" sz="1600" b="1" dirty="0">
                <a:solidFill>
                  <a:schemeClr val="tx1">
                    <a:lumMod val="85000"/>
                    <a:lumOff val="15000"/>
                  </a:schemeClr>
                </a:solidFill>
              </a:rPr>
              <a:t>規定している内容では、法的な枠組み・ステークホルダー等を規定する戦略（上位概念）的な側面の強いものと、プロセス・コンポーネント、特定の技術の適用についても規定する網羅的／システム寄りのフレームワークとに分かれる</a:t>
            </a:r>
            <a:endParaRPr lang="en-US" altLang="ja-JP" sz="1600" b="1" dirty="0">
              <a:solidFill>
                <a:schemeClr val="tx1">
                  <a:lumMod val="85000"/>
                  <a:lumOff val="15000"/>
                </a:schemeClr>
              </a:solidFill>
            </a:endParaRPr>
          </a:p>
        </p:txBody>
      </p:sp>
    </p:spTree>
    <p:extLst>
      <p:ext uri="{BB962C8B-B14F-4D97-AF65-F5344CB8AC3E}">
        <p14:creationId xmlns:p14="http://schemas.microsoft.com/office/powerpoint/2010/main" val="4091160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r>
              <a:rPr lang="en-US" altLang="ja-JP" sz="1800" b="1" spc="0" dirty="0">
                <a:solidFill>
                  <a:srgbClr val="002060"/>
                </a:solidFill>
              </a:rPr>
              <a:t/>
            </a:r>
            <a:br>
              <a:rPr lang="en-US" altLang="ja-JP" sz="1800" b="1" spc="0" dirty="0">
                <a:solidFill>
                  <a:srgbClr val="002060"/>
                </a:solidFill>
              </a:rPr>
            </a:br>
            <a:r>
              <a:rPr lang="ja-JP" altLang="en-US" sz="1800" b="1" spc="0" dirty="0" smtClean="0">
                <a:solidFill>
                  <a:srgbClr val="002060"/>
                </a:solidFill>
              </a:rPr>
              <a:t>（補足）各トラストフレームワーク</a:t>
            </a:r>
            <a:r>
              <a:rPr lang="ja-JP" altLang="en-US" sz="1800" b="1" spc="0" dirty="0">
                <a:solidFill>
                  <a:srgbClr val="002060"/>
                </a:solidFill>
              </a:rPr>
              <a:t>の</a:t>
            </a:r>
            <a:r>
              <a:rPr lang="ja-JP" altLang="en-US" sz="1800" dirty="0" smtClean="0">
                <a:solidFill>
                  <a:srgbClr val="002060"/>
                </a:solidFill>
              </a:rPr>
              <a:t>特徴</a:t>
            </a:r>
            <a:endParaRPr lang="ja-JP" altLang="en-US" sz="1800" b="1" spc="0" dirty="0">
              <a:solidFill>
                <a:srgbClr val="002060"/>
              </a:solidFill>
            </a:endParaRPr>
          </a:p>
        </p:txBody>
      </p:sp>
      <p:graphicFrame>
        <p:nvGraphicFramePr>
          <p:cNvPr id="35" name="表 34"/>
          <p:cNvGraphicFramePr>
            <a:graphicFrameLocks noGrp="1"/>
          </p:cNvGraphicFramePr>
          <p:nvPr>
            <p:extLst>
              <p:ext uri="{D42A27DB-BD31-4B8C-83A1-F6EECF244321}">
                <p14:modId xmlns:p14="http://schemas.microsoft.com/office/powerpoint/2010/main" val="3120281652"/>
              </p:ext>
            </p:extLst>
          </p:nvPr>
        </p:nvGraphicFramePr>
        <p:xfrm>
          <a:off x="331490" y="737921"/>
          <a:ext cx="9242723" cy="5711335"/>
        </p:xfrm>
        <a:graphic>
          <a:graphicData uri="http://schemas.openxmlformats.org/drawingml/2006/table">
            <a:tbl>
              <a:tblPr firstRow="1" bandRow="1">
                <a:tableStyleId>{5C22544A-7EE6-4342-B048-85BDC9FD1C3A}</a:tableStyleId>
              </a:tblPr>
              <a:tblGrid>
                <a:gridCol w="362777">
                  <a:extLst>
                    <a:ext uri="{9D8B030D-6E8A-4147-A177-3AD203B41FA5}">
                      <a16:colId xmlns:a16="http://schemas.microsoft.com/office/drawing/2014/main" val="1937955494"/>
                    </a:ext>
                  </a:extLst>
                </a:gridCol>
                <a:gridCol w="1168400">
                  <a:extLst>
                    <a:ext uri="{9D8B030D-6E8A-4147-A177-3AD203B41FA5}">
                      <a16:colId xmlns:a16="http://schemas.microsoft.com/office/drawing/2014/main" val="1057894126"/>
                    </a:ext>
                  </a:extLst>
                </a:gridCol>
                <a:gridCol w="1888066">
                  <a:extLst>
                    <a:ext uri="{9D8B030D-6E8A-4147-A177-3AD203B41FA5}">
                      <a16:colId xmlns:a16="http://schemas.microsoft.com/office/drawing/2014/main" val="1513163712"/>
                    </a:ext>
                  </a:extLst>
                </a:gridCol>
                <a:gridCol w="5823480">
                  <a:extLst>
                    <a:ext uri="{9D8B030D-6E8A-4147-A177-3AD203B41FA5}">
                      <a16:colId xmlns:a16="http://schemas.microsoft.com/office/drawing/2014/main" val="2439887616"/>
                    </a:ext>
                  </a:extLst>
                </a:gridCol>
              </a:tblGrid>
              <a:tr h="283581">
                <a:tc gridSpan="2">
                  <a:txBody>
                    <a:bodyPr/>
                    <a:lstStyle/>
                    <a:p>
                      <a:pPr algn="ctr"/>
                      <a:r>
                        <a:rPr kumimoji="1" lang="ja-JP" altLang="en-US" sz="1400" b="1" dirty="0">
                          <a:solidFill>
                            <a:schemeClr val="bg1"/>
                          </a:solidFill>
                        </a:rPr>
                        <a:t>国・地域</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a:txBody>
                    <a:bodyPr/>
                    <a:lstStyle/>
                    <a:p>
                      <a:pPr algn="ctr"/>
                      <a:r>
                        <a:rPr kumimoji="1" lang="ja-JP" altLang="en-US" sz="1400" b="1" dirty="0">
                          <a:solidFill>
                            <a:schemeClr val="bg1"/>
                          </a:solidFill>
                        </a:rPr>
                        <a:t>名称</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rPr>
                        <a:t>特徴</a:t>
                      </a:r>
                    </a:p>
                  </a:txBody>
                  <a:tcPr anchor="ctr">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836406692"/>
                  </a:ext>
                </a:extLst>
              </a:tr>
              <a:tr h="397014">
                <a:tc rowSpan="3">
                  <a:txBody>
                    <a:bodyPr/>
                    <a:lstStyle/>
                    <a:p>
                      <a:pPr algn="ctr"/>
                      <a:r>
                        <a:rPr kumimoji="1" lang="ja-JP" altLang="en-US" sz="1200" b="1" dirty="0">
                          <a:solidFill>
                            <a:schemeClr val="bg1"/>
                          </a:solidFill>
                        </a:rPr>
                        <a:t>欧州</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200" b="1" dirty="0">
                          <a:solidFill>
                            <a:schemeClr val="bg1"/>
                          </a:solidFill>
                        </a:rPr>
                        <a:t>EU</a:t>
                      </a:r>
                      <a:endParaRPr kumimoji="1" lang="ja-JP" altLang="en-US" sz="1200" b="1" dirty="0">
                        <a:solidFill>
                          <a:schemeClr val="bg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Regulation 910/2014</a:t>
                      </a:r>
                      <a:r>
                        <a:rPr kumimoji="1" lang="ja-JP" altLang="en-US" sz="1050" b="1" u="none" dirty="0">
                          <a:solidFill>
                            <a:schemeClr val="tx1"/>
                          </a:solidFill>
                          <a:latin typeface="+mn-ea"/>
                          <a:ea typeface="+mn-ea"/>
                        </a:rPr>
                        <a:t>：</a:t>
                      </a:r>
                      <a:r>
                        <a:rPr kumimoji="1" lang="en-US" altLang="ja-JP" sz="1050" b="1" u="none" dirty="0">
                          <a:solidFill>
                            <a:schemeClr val="tx1"/>
                          </a:solidFill>
                          <a:latin typeface="+mn-ea"/>
                          <a:ea typeface="+mn-ea"/>
                        </a:rPr>
                        <a:t>eIDAS</a:t>
                      </a:r>
                      <a:r>
                        <a:rPr kumimoji="1" lang="ja-JP" altLang="en-US" sz="1050" b="1" u="none" dirty="0">
                          <a:solidFill>
                            <a:schemeClr val="tx1"/>
                          </a:solidFill>
                          <a:latin typeface="+mn-ea"/>
                          <a:ea typeface="+mn-ea"/>
                        </a:rPr>
                        <a:t>（</a:t>
                      </a:r>
                      <a:r>
                        <a:rPr kumimoji="1" lang="en-US" altLang="ja-JP" sz="1050" b="1" u="none" dirty="0">
                          <a:solidFill>
                            <a:schemeClr val="tx1"/>
                          </a:solidFill>
                          <a:latin typeface="+mn-ea"/>
                          <a:ea typeface="+mn-ea"/>
                        </a:rPr>
                        <a:t>2.0</a:t>
                      </a:r>
                      <a:r>
                        <a:rPr kumimoji="1" lang="ja-JP" altLang="en-US" sz="1050" b="1" u="none" dirty="0">
                          <a:solidFill>
                            <a:schemeClr val="tx1"/>
                          </a:solidFill>
                          <a:latin typeface="+mn-ea"/>
                          <a:ea typeface="+mn-ea"/>
                        </a:rPr>
                        <a:t>）</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100" dirty="0">
                          <a:latin typeface="+mn-ea"/>
                          <a:ea typeface="+mn-ea"/>
                        </a:rPr>
                        <a:t>EUDIW</a:t>
                      </a:r>
                      <a:r>
                        <a:rPr kumimoji="1" lang="ja-JP" altLang="en-US" sz="1100" dirty="0">
                          <a:latin typeface="+mn-ea"/>
                          <a:ea typeface="+mn-ea"/>
                        </a:rPr>
                        <a:t>アーキテクチャ・</a:t>
                      </a:r>
                      <a:r>
                        <a:rPr kumimoji="1" lang="ja-JP" altLang="en-US" sz="1100" dirty="0" smtClean="0">
                          <a:latin typeface="+mn-ea"/>
                          <a:ea typeface="+mn-ea"/>
                        </a:rPr>
                        <a:t>リファレンスフレームワークでは個人がウォレットで</a:t>
                      </a:r>
                      <a:r>
                        <a:rPr kumimoji="1" lang="en-US" altLang="ja-JP" sz="1100" dirty="0" smtClean="0">
                          <a:latin typeface="+mn-ea"/>
                          <a:ea typeface="+mn-ea"/>
                        </a:rPr>
                        <a:t>ID</a:t>
                      </a:r>
                      <a:r>
                        <a:rPr kumimoji="1" lang="ja-JP" altLang="en-US" sz="1100" dirty="0" smtClean="0">
                          <a:latin typeface="+mn-ea"/>
                          <a:ea typeface="+mn-ea"/>
                        </a:rPr>
                        <a:t>や資格情報をコントロールすることのできる、</a:t>
                      </a:r>
                      <a:r>
                        <a:rPr kumimoji="1" lang="ja-JP" altLang="en-US" sz="1100" b="1" u="sng" dirty="0" smtClean="0">
                          <a:solidFill>
                            <a:srgbClr val="002060"/>
                          </a:solidFill>
                          <a:latin typeface="+mn-ea"/>
                          <a:ea typeface="+mn-ea"/>
                        </a:rPr>
                        <a:t>自己</a:t>
                      </a:r>
                      <a:r>
                        <a:rPr kumimoji="1" lang="ja-JP" altLang="en-US" sz="1100" b="1" u="sng" dirty="0">
                          <a:solidFill>
                            <a:srgbClr val="002060"/>
                          </a:solidFill>
                          <a:latin typeface="+mn-ea"/>
                          <a:ea typeface="+mn-ea"/>
                        </a:rPr>
                        <a:t>主権型</a:t>
                      </a:r>
                      <a:r>
                        <a:rPr kumimoji="1" lang="ja-JP" altLang="en-US" sz="1100" b="1" u="sng" dirty="0" smtClean="0">
                          <a:solidFill>
                            <a:srgbClr val="002060"/>
                          </a:solidFill>
                          <a:latin typeface="+mn-ea"/>
                          <a:ea typeface="+mn-ea"/>
                        </a:rPr>
                        <a:t>アイデンティティに近しい傾向が伺える</a:t>
                      </a:r>
                      <a:endParaRPr kumimoji="1" lang="ja-JP" altLang="en-US" sz="1100" b="1" u="sng" dirty="0">
                        <a:solidFill>
                          <a:srgbClr val="002060"/>
                        </a:solidFill>
                        <a:latin typeface="+mn-ea"/>
                        <a:ea typeface="+mn-ea"/>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68301665"/>
                  </a:ext>
                </a:extLst>
              </a:tr>
              <a:tr h="397014">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ドイツ</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IDunion</a:t>
                      </a:r>
                      <a:r>
                        <a:rPr kumimoji="1" lang="ja-JP" altLang="en-US" sz="1050" b="1" u="none" dirty="0">
                          <a:solidFill>
                            <a:schemeClr val="tx1"/>
                          </a:solidFill>
                          <a:latin typeface="+mn-ea"/>
                          <a:ea typeface="+mn-ea"/>
                        </a:rPr>
                        <a:t>　</a:t>
                      </a:r>
                      <a:r>
                        <a:rPr kumimoji="1" lang="en-US" altLang="ja-JP" sz="1050" b="1" u="none" dirty="0">
                          <a:solidFill>
                            <a:schemeClr val="tx1"/>
                          </a:solidFill>
                          <a:latin typeface="+mn-ea"/>
                          <a:ea typeface="+mn-ea"/>
                        </a:rPr>
                        <a:t>Network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en-US" altLang="ja-JP" sz="1100" b="1" u="sng" dirty="0">
                          <a:solidFill>
                            <a:schemeClr val="accent2">
                              <a:lumMod val="90000"/>
                              <a:lumOff val="10000"/>
                            </a:schemeClr>
                          </a:solidFill>
                        </a:rPr>
                        <a:t>W3C DIDs</a:t>
                      </a:r>
                      <a:r>
                        <a:rPr kumimoji="1" lang="ja-JP" altLang="en-US" sz="1100" b="1" u="sng" dirty="0" err="1">
                          <a:solidFill>
                            <a:schemeClr val="accent2">
                              <a:lumMod val="90000"/>
                              <a:lumOff val="10000"/>
                            </a:schemeClr>
                          </a:solidFill>
                        </a:rPr>
                        <a:t>での</a:t>
                      </a:r>
                      <a:r>
                        <a:rPr kumimoji="1" lang="ja-JP" altLang="en-US" sz="1100" b="1" u="sng" dirty="0">
                          <a:solidFill>
                            <a:schemeClr val="accent2">
                              <a:lumMod val="90000"/>
                              <a:lumOff val="10000"/>
                            </a:schemeClr>
                          </a:solidFill>
                        </a:rPr>
                        <a:t>実装を明示</a:t>
                      </a:r>
                      <a:r>
                        <a:rPr kumimoji="1" lang="ja-JP" altLang="en-US" sz="1100" b="0" dirty="0">
                          <a:solidFill>
                            <a:schemeClr val="tx1"/>
                          </a:solidFill>
                        </a:rPr>
                        <a:t>し、ブロックチェーンや分散型台帳の運用ポリシーや手順、デジタルエージェントのセキュリティについて規定している</a:t>
                      </a:r>
                      <a:endParaRPr kumimoji="1" lang="en-US" altLang="ja-JP" sz="1100" b="0"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59824157"/>
                  </a:ext>
                </a:extLst>
              </a:tr>
              <a:tr h="552983">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イギリス</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The UK digital identity and attributes trust framework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1" indent="0" algn="l" defTabSz="609559"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en-US" altLang="ja-JP" sz="1100" b="1" i="0" u="sng" strike="noStrike" kern="1200" cap="none" spc="0" normalizeH="0" baseline="0" noProof="0" dirty="0">
                          <a:ln>
                            <a:noFill/>
                          </a:ln>
                          <a:solidFill>
                            <a:schemeClr val="accent2">
                              <a:lumMod val="90000"/>
                              <a:lumOff val="10000"/>
                            </a:schemeClr>
                          </a:solidFill>
                          <a:effectLst/>
                          <a:uLnTx/>
                          <a:uFillTx/>
                          <a:latin typeface="+mn-lt"/>
                          <a:ea typeface="+mn-ea"/>
                          <a:cs typeface="+mn-cs"/>
                        </a:rPr>
                        <a:t>W3C VCs</a:t>
                      </a:r>
                      <a:r>
                        <a:rPr kumimoji="1" lang="ja-JP" altLang="en-US" sz="1100" b="0" i="0" u="none" strike="noStrike" kern="1200" cap="none" spc="0" normalizeH="0" baseline="0" noProof="0" dirty="0">
                          <a:ln>
                            <a:noFill/>
                          </a:ln>
                          <a:solidFill>
                            <a:schemeClr val="tx1"/>
                          </a:solidFill>
                          <a:effectLst/>
                          <a:uLnTx/>
                          <a:uFillTx/>
                          <a:latin typeface="+mn-lt"/>
                          <a:ea typeface="+mn-ea"/>
                          <a:cs typeface="+mn-cs"/>
                        </a:rPr>
                        <a:t>のデータモデルや</a:t>
                      </a:r>
                      <a:r>
                        <a:rPr kumimoji="1" lang="en-US" altLang="ja-JP" sz="1100" b="1" i="0" u="sng" strike="noStrike" kern="1200" cap="none" spc="0" normalizeH="0" baseline="0" noProof="0" dirty="0">
                          <a:ln>
                            <a:noFill/>
                          </a:ln>
                          <a:solidFill>
                            <a:schemeClr val="accent2">
                              <a:lumMod val="90000"/>
                              <a:lumOff val="10000"/>
                            </a:schemeClr>
                          </a:solidFill>
                          <a:effectLst/>
                          <a:uLnTx/>
                          <a:uFillTx/>
                          <a:latin typeface="+mn-lt"/>
                          <a:ea typeface="+mn-ea"/>
                          <a:cs typeface="+mn-cs"/>
                        </a:rPr>
                        <a:t>OIDC</a:t>
                      </a:r>
                      <a:r>
                        <a:rPr kumimoji="1" lang="ja-JP" altLang="en-US" sz="1100" b="0" i="0" u="none" strike="noStrike" kern="1200" cap="none" spc="0" normalizeH="0" baseline="0" noProof="0" dirty="0">
                          <a:ln>
                            <a:noFill/>
                          </a:ln>
                          <a:solidFill>
                            <a:schemeClr val="tx1"/>
                          </a:solidFill>
                          <a:effectLst/>
                          <a:uLnTx/>
                          <a:uFillTx/>
                          <a:latin typeface="+mn-lt"/>
                          <a:ea typeface="+mn-ea"/>
                          <a:cs typeface="+mn-cs"/>
                        </a:rPr>
                        <a:t>規格と競合しない独自のデータスキーマの作成を行う。なお具体的な技術アーキテクチャ等は示していない</a:t>
                      </a:r>
                      <a:endParaRPr lang="en-US" altLang="ja-JP" sz="1100" b="1" u="sng" dirty="0">
                        <a:solidFill>
                          <a:schemeClr val="accent2">
                            <a:lumMod val="90000"/>
                            <a:lumOff val="10000"/>
                          </a:schemeClr>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40400496"/>
                  </a:ext>
                </a:extLst>
              </a:tr>
              <a:tr h="397014">
                <a:tc rowSpan="3">
                  <a:txBody>
                    <a:bodyPr/>
                    <a:lstStyle/>
                    <a:p>
                      <a:pPr algn="ctr"/>
                      <a:r>
                        <a:rPr kumimoji="1" lang="ja-JP" altLang="en-US" sz="1200" b="1" dirty="0">
                          <a:solidFill>
                            <a:schemeClr val="bg1"/>
                          </a:solidFill>
                        </a:rPr>
                        <a:t>北米</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米国</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Identity Ecosystem Framework </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IDEF</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en-US" altLang="ja-JP" sz="1100" b="0" dirty="0">
                          <a:solidFill>
                            <a:schemeClr val="tx1"/>
                          </a:solidFill>
                        </a:rPr>
                        <a:t>IDESG Standards Registry &amp; Inventory</a:t>
                      </a:r>
                      <a:r>
                        <a:rPr kumimoji="1" lang="ja-JP" altLang="en-US" sz="1100" b="0" dirty="0">
                          <a:solidFill>
                            <a:schemeClr val="tx1"/>
                          </a:solidFill>
                        </a:rPr>
                        <a:t>に準拠する標準規格のリストを公開しており、</a:t>
                      </a:r>
                      <a:r>
                        <a:rPr kumimoji="1" lang="en-US" altLang="ja-JP" sz="1100" b="1" u="sng" dirty="0">
                          <a:solidFill>
                            <a:schemeClr val="accent2">
                              <a:lumMod val="90000"/>
                              <a:lumOff val="10000"/>
                            </a:schemeClr>
                          </a:solidFill>
                        </a:rPr>
                        <a:t>SAML</a:t>
                      </a:r>
                      <a:r>
                        <a:rPr kumimoji="1" lang="ja-JP" altLang="en-US" sz="1100" b="1" u="sng" dirty="0">
                          <a:solidFill>
                            <a:schemeClr val="accent2">
                              <a:lumMod val="90000"/>
                              <a:lumOff val="10000"/>
                            </a:schemeClr>
                          </a:solidFill>
                        </a:rPr>
                        <a:t>・</a:t>
                      </a:r>
                      <a:r>
                        <a:rPr kumimoji="1" lang="en-US" altLang="ja-JP" sz="1100" b="1" u="sng" dirty="0" err="1">
                          <a:solidFill>
                            <a:schemeClr val="accent2">
                              <a:lumMod val="90000"/>
                              <a:lumOff val="10000"/>
                            </a:schemeClr>
                          </a:solidFill>
                        </a:rPr>
                        <a:t>OpenID</a:t>
                      </a:r>
                      <a:r>
                        <a:rPr kumimoji="1" lang="en-US" altLang="ja-JP" sz="1100" b="1" u="sng" dirty="0">
                          <a:solidFill>
                            <a:schemeClr val="accent2">
                              <a:lumMod val="90000"/>
                              <a:lumOff val="10000"/>
                            </a:schemeClr>
                          </a:solidFill>
                        </a:rPr>
                        <a:t> Connect</a:t>
                      </a:r>
                      <a:r>
                        <a:rPr kumimoji="1" lang="ja-JP" altLang="en-US" sz="1100" b="1" u="sng" dirty="0">
                          <a:solidFill>
                            <a:schemeClr val="accent2">
                              <a:lumMod val="90000"/>
                              <a:lumOff val="10000"/>
                            </a:schemeClr>
                          </a:solidFill>
                        </a:rPr>
                        <a:t>・</a:t>
                      </a:r>
                      <a:r>
                        <a:rPr kumimoji="1" lang="en-US" altLang="ja-JP" sz="1100" b="1" u="sng" dirty="0">
                          <a:solidFill>
                            <a:schemeClr val="accent2">
                              <a:lumMod val="90000"/>
                              <a:lumOff val="10000"/>
                            </a:schemeClr>
                          </a:solidFill>
                        </a:rPr>
                        <a:t>OAuth 2.0</a:t>
                      </a:r>
                      <a:r>
                        <a:rPr kumimoji="1" lang="ja-JP" altLang="en-US" sz="1100" b="1" u="sng" dirty="0">
                          <a:solidFill>
                            <a:schemeClr val="accent2">
                              <a:lumMod val="90000"/>
                              <a:lumOff val="10000"/>
                            </a:schemeClr>
                          </a:solidFill>
                        </a:rPr>
                        <a:t>が記載</a:t>
                      </a:r>
                      <a:r>
                        <a:rPr kumimoji="1" lang="ja-JP" altLang="en-US" sz="1100" b="0" dirty="0">
                          <a:solidFill>
                            <a:schemeClr val="tx1"/>
                          </a:solidFill>
                        </a:rPr>
                        <a:t>されている</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70647590"/>
                  </a:ext>
                </a:extLst>
              </a:tr>
              <a:tr h="397014">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NIST</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 </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SP 800-63-3</a:t>
                      </a:r>
                    </a:p>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NIST</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 </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SP 800-63-4</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b="1" u="sng" dirty="0">
                          <a:solidFill>
                            <a:schemeClr val="accent2">
                              <a:lumMod val="90000"/>
                              <a:lumOff val="10000"/>
                            </a:schemeClr>
                          </a:solidFill>
                          <a:latin typeface="+mn-ea"/>
                          <a:ea typeface="+mn-ea"/>
                        </a:rPr>
                        <a:t>アイデンティティの登録と検証プロセスを規定</a:t>
                      </a:r>
                      <a:r>
                        <a:rPr kumimoji="1" lang="ja-JP" altLang="en-US" sz="1100" b="0" u="none" dirty="0">
                          <a:solidFill>
                            <a:schemeClr val="tx1"/>
                          </a:solidFill>
                          <a:latin typeface="+mn-ea"/>
                          <a:ea typeface="+mn-ea"/>
                        </a:rPr>
                        <a:t>しており、</a:t>
                      </a:r>
                      <a:r>
                        <a:rPr kumimoji="1" lang="en-US" altLang="ja-JP" sz="1100" b="1" u="sng" dirty="0">
                          <a:solidFill>
                            <a:schemeClr val="accent2">
                              <a:lumMod val="90000"/>
                              <a:lumOff val="10000"/>
                            </a:schemeClr>
                          </a:solidFill>
                          <a:latin typeface="+mn-ea"/>
                          <a:ea typeface="+mn-ea"/>
                        </a:rPr>
                        <a:t>W3C VCs </a:t>
                      </a:r>
                      <a:r>
                        <a:rPr kumimoji="1" lang="ja-JP" altLang="en-US" sz="1100" b="1" u="sng" dirty="0">
                          <a:solidFill>
                            <a:schemeClr val="accent2">
                              <a:lumMod val="90000"/>
                              <a:lumOff val="10000"/>
                            </a:schemeClr>
                          </a:solidFill>
                          <a:latin typeface="+mn-ea"/>
                          <a:ea typeface="+mn-ea"/>
                        </a:rPr>
                        <a:t>や </a:t>
                      </a:r>
                      <a:r>
                        <a:rPr kumimoji="1" lang="en-US" altLang="ja-JP" sz="1100" b="1" u="sng" dirty="0" err="1">
                          <a:solidFill>
                            <a:schemeClr val="accent2">
                              <a:lumMod val="90000"/>
                              <a:lumOff val="10000"/>
                            </a:schemeClr>
                          </a:solidFill>
                          <a:latin typeface="+mn-ea"/>
                          <a:ea typeface="+mn-ea"/>
                        </a:rPr>
                        <a:t>mDL</a:t>
                      </a:r>
                      <a:r>
                        <a:rPr kumimoji="1" lang="en-US" altLang="ja-JP" sz="1100" b="1" u="sng" dirty="0">
                          <a:solidFill>
                            <a:schemeClr val="accent2">
                              <a:lumMod val="90000"/>
                              <a:lumOff val="10000"/>
                            </a:schemeClr>
                          </a:solidFill>
                          <a:latin typeface="+mn-ea"/>
                          <a:ea typeface="+mn-ea"/>
                        </a:rPr>
                        <a:t> </a:t>
                      </a:r>
                      <a:r>
                        <a:rPr kumimoji="1" lang="ja-JP" altLang="en-US" sz="1100" b="1" u="sng" dirty="0">
                          <a:solidFill>
                            <a:schemeClr val="accent2">
                              <a:lumMod val="90000"/>
                              <a:lumOff val="10000"/>
                            </a:schemeClr>
                          </a:solidFill>
                          <a:latin typeface="+mn-ea"/>
                          <a:ea typeface="+mn-ea"/>
                        </a:rPr>
                        <a:t>についての記載を追加するか検討</a:t>
                      </a:r>
                      <a:r>
                        <a:rPr kumimoji="1" lang="ja-JP" altLang="en-US" sz="1100" b="0" u="none" dirty="0">
                          <a:solidFill>
                            <a:schemeClr val="tx1"/>
                          </a:solidFill>
                          <a:latin typeface="+mn-ea"/>
                          <a:ea typeface="+mn-ea"/>
                        </a:rPr>
                        <a:t>している</a:t>
                      </a:r>
                      <a:endParaRPr lang="ja-JP" altLang="en-US" sz="11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69982155"/>
                  </a:ext>
                </a:extLst>
              </a:tr>
              <a:tr h="397014">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カナダ</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Pan-Canadian Trust Framework</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PCTF</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ja-JP" altLang="en-US" sz="1100" b="0" dirty="0"/>
                        <a:t>デジタルウォレットやインフラストラクチャについてのコンポーネントを定義したドキュメントが存在。技術進歩に適応するため具体的な技術の明記はしていない</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44051207"/>
                  </a:ext>
                </a:extLst>
              </a:tr>
              <a:tr h="465866">
                <a:tc rowSpan="4">
                  <a:txBody>
                    <a:bodyPr/>
                    <a:lstStyle/>
                    <a:p>
                      <a:pPr algn="ctr"/>
                      <a:r>
                        <a:rPr kumimoji="1" lang="ja-JP" altLang="en-US" sz="1200" b="1" dirty="0">
                          <a:solidFill>
                            <a:schemeClr val="bg1"/>
                          </a:solidFill>
                        </a:rPr>
                        <a:t>オセアニア</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オーストラリア</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Trusted Digital Identity Framework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100" b="0" dirty="0"/>
                        <a:t>Web 2.0 </a:t>
                      </a:r>
                      <a:r>
                        <a:rPr kumimoji="1" lang="ja-JP" altLang="en-US" sz="1100" b="0" dirty="0"/>
                        <a:t>型のフレームワークであり、フェデレーションに関する具体的な技術要件として</a:t>
                      </a:r>
                      <a:r>
                        <a:rPr kumimoji="1" lang="en-US" altLang="ja-JP" sz="1100" b="1" u="sng" dirty="0" err="1">
                          <a:solidFill>
                            <a:schemeClr val="accent2">
                              <a:lumMod val="90000"/>
                              <a:lumOff val="10000"/>
                            </a:schemeClr>
                          </a:solidFill>
                          <a:latin typeface="+mn-ea"/>
                          <a:ea typeface="+mn-ea"/>
                        </a:rPr>
                        <a:t>OpenID</a:t>
                      </a:r>
                      <a:r>
                        <a:rPr kumimoji="1" lang="en-US" altLang="ja-JP" sz="1100" b="1" u="sng" dirty="0">
                          <a:solidFill>
                            <a:schemeClr val="accent2">
                              <a:lumMod val="90000"/>
                              <a:lumOff val="10000"/>
                            </a:schemeClr>
                          </a:solidFill>
                          <a:latin typeface="+mn-ea"/>
                          <a:ea typeface="+mn-ea"/>
                        </a:rPr>
                        <a:t> Connect 1.0</a:t>
                      </a:r>
                      <a:r>
                        <a:rPr kumimoji="1" lang="ja-JP" altLang="en-US" sz="1100" b="1" u="sng" dirty="0" err="1">
                          <a:solidFill>
                            <a:schemeClr val="accent2">
                              <a:lumMod val="90000"/>
                              <a:lumOff val="10000"/>
                            </a:schemeClr>
                          </a:solidFill>
                          <a:latin typeface="+mn-ea"/>
                          <a:ea typeface="+mn-ea"/>
                        </a:rPr>
                        <a:t>、</a:t>
                      </a:r>
                      <a:r>
                        <a:rPr kumimoji="1" lang="en-US" altLang="ja-JP" sz="1100" b="1" u="sng" dirty="0">
                          <a:solidFill>
                            <a:schemeClr val="accent2">
                              <a:lumMod val="90000"/>
                              <a:lumOff val="10000"/>
                            </a:schemeClr>
                          </a:solidFill>
                          <a:latin typeface="+mn-ea"/>
                          <a:ea typeface="+mn-ea"/>
                        </a:rPr>
                        <a:t>SAML 2.0</a:t>
                      </a:r>
                      <a:r>
                        <a:rPr kumimoji="1" lang="ja-JP" altLang="en-US" sz="1100" b="0" u="none" dirty="0">
                          <a:solidFill>
                            <a:schemeClr val="tx1"/>
                          </a:solidFill>
                          <a:latin typeface="+mn-ea"/>
                          <a:ea typeface="+mn-ea"/>
                        </a:rPr>
                        <a:t>の</a:t>
                      </a:r>
                      <a:r>
                        <a:rPr kumimoji="1" lang="ja-JP" altLang="en-US" sz="1100" b="0" dirty="0"/>
                        <a:t>記載がある</a:t>
                      </a:r>
                      <a:endParaRPr kumimoji="1" lang="en-US" altLang="ja-JP" sz="1100" b="0" dirty="0"/>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91255974"/>
                  </a:ext>
                </a:extLst>
              </a:tr>
              <a:tr h="241044">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b="1" u="none" dirty="0">
                          <a:solidFill>
                            <a:schemeClr val="tx1"/>
                          </a:solidFill>
                          <a:latin typeface="+mn-ea"/>
                          <a:ea typeface="+mn-ea"/>
                        </a:rPr>
                        <a:t>Trust ID Framework</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ja-JP" altLang="en-US" sz="1100" b="0" dirty="0"/>
                        <a:t>詳細未公表につき不明</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51962239"/>
                  </a:ext>
                </a:extLst>
              </a:tr>
              <a:tr h="552983">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ニュージーランド</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Digital Identity Trust Framework</a:t>
                      </a:r>
                      <a:endParaRPr kumimoji="1" lang="en-US" altLang="ja-JP"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b="0" dirty="0"/>
                        <a:t>法案であり認定制度を設けること</a:t>
                      </a:r>
                      <a:r>
                        <a:rPr kumimoji="1" lang="ja-JP" altLang="en-US" sz="1100" b="0" dirty="0">
                          <a:solidFill>
                            <a:schemeClr val="tx1"/>
                          </a:solidFill>
                        </a:rPr>
                        <a:t>を明示しているものの、</a:t>
                      </a:r>
                      <a:r>
                        <a:rPr kumimoji="1" lang="en-US" altLang="ja-JP" sz="1100" b="1" i="0" u="sng" strike="noStrike" kern="1200" cap="none" spc="0" normalizeH="0" baseline="0" noProof="0" dirty="0">
                          <a:ln>
                            <a:noFill/>
                          </a:ln>
                          <a:solidFill>
                            <a:schemeClr val="accent2">
                              <a:lumMod val="90000"/>
                              <a:lumOff val="10000"/>
                            </a:schemeClr>
                          </a:solidFill>
                          <a:effectLst/>
                          <a:uLnTx/>
                          <a:uFillTx/>
                          <a:latin typeface="Meiryo UI"/>
                          <a:ea typeface="+mn-ea"/>
                          <a:cs typeface="Arial"/>
                        </a:rPr>
                        <a:t>Digital Identity Trust Framework</a:t>
                      </a:r>
                      <a:r>
                        <a:rPr kumimoji="1" lang="ja-JP" altLang="en-US" sz="1100" b="1" i="0" u="sng" strike="noStrike" kern="1200" cap="none" spc="0" normalizeH="0" baseline="0" noProof="0" dirty="0">
                          <a:ln>
                            <a:noFill/>
                          </a:ln>
                          <a:solidFill>
                            <a:schemeClr val="accent2">
                              <a:lumMod val="90000"/>
                              <a:lumOff val="10000"/>
                            </a:schemeClr>
                          </a:solidFill>
                          <a:effectLst/>
                          <a:uLnTx/>
                          <a:uFillTx/>
                          <a:latin typeface="Meiryo UI"/>
                          <a:ea typeface="+mn-ea"/>
                          <a:cs typeface="Arial"/>
                        </a:rPr>
                        <a:t>で</a:t>
                      </a:r>
                      <a:r>
                        <a:rPr kumimoji="1" lang="ja-JP" altLang="en-US" sz="1100" b="1" i="0" u="sng" strike="noStrike" kern="1200" cap="none" spc="0" normalizeH="0" baseline="0" noProof="0" dirty="0">
                          <a:ln>
                            <a:noFill/>
                          </a:ln>
                          <a:solidFill>
                            <a:schemeClr val="accent2">
                              <a:lumMod val="90000"/>
                              <a:lumOff val="10000"/>
                            </a:schemeClr>
                          </a:solidFill>
                          <a:effectLst/>
                          <a:uLnTx/>
                          <a:uFillTx/>
                          <a:latin typeface="+mn-lt"/>
                          <a:ea typeface="+mn-ea"/>
                          <a:cs typeface="+mn-cs"/>
                        </a:rPr>
                        <a:t>認定されていないデジタル</a:t>
                      </a:r>
                      <a:r>
                        <a:rPr kumimoji="1" lang="en-US" altLang="ja-JP" sz="1100" b="1" i="0" u="sng" strike="noStrike" kern="1200" cap="none" spc="0" normalizeH="0" baseline="0" noProof="0" dirty="0">
                          <a:ln>
                            <a:noFill/>
                          </a:ln>
                          <a:solidFill>
                            <a:schemeClr val="accent2">
                              <a:lumMod val="90000"/>
                              <a:lumOff val="10000"/>
                            </a:schemeClr>
                          </a:solidFill>
                          <a:effectLst/>
                          <a:uLnTx/>
                          <a:uFillTx/>
                          <a:latin typeface="+mn-lt"/>
                          <a:ea typeface="+mn-ea"/>
                          <a:cs typeface="+mn-cs"/>
                        </a:rPr>
                        <a:t>ID</a:t>
                      </a:r>
                      <a:r>
                        <a:rPr kumimoji="1" lang="ja-JP" altLang="en-US" sz="1100" b="1" i="0" u="sng" strike="noStrike" kern="1200" cap="none" spc="0" normalizeH="0" baseline="0" noProof="0" dirty="0">
                          <a:ln>
                            <a:noFill/>
                          </a:ln>
                          <a:solidFill>
                            <a:schemeClr val="accent2">
                              <a:lumMod val="90000"/>
                              <a:lumOff val="10000"/>
                            </a:schemeClr>
                          </a:solidFill>
                          <a:effectLst/>
                          <a:uLnTx/>
                          <a:uFillTx/>
                          <a:latin typeface="+mn-lt"/>
                          <a:ea typeface="+mn-ea"/>
                          <a:cs typeface="+mn-cs"/>
                        </a:rPr>
                        <a:t>サービスを提供することを認めて</a:t>
                      </a:r>
                      <a:r>
                        <a:rPr kumimoji="1" lang="ja-JP" altLang="en-US" sz="1100" b="0" i="0" u="none" strike="noStrike" kern="1200" cap="none" spc="0" normalizeH="0" baseline="0" noProof="0" dirty="0">
                          <a:ln>
                            <a:noFill/>
                          </a:ln>
                          <a:solidFill>
                            <a:schemeClr val="tx1"/>
                          </a:solidFill>
                          <a:effectLst/>
                          <a:uLnTx/>
                          <a:uFillTx/>
                          <a:latin typeface="+mn-lt"/>
                          <a:ea typeface="+mn-ea"/>
                          <a:cs typeface="+mn-cs"/>
                        </a:rPr>
                        <a:t>おり、認定</a:t>
                      </a:r>
                      <a:r>
                        <a:rPr kumimoji="1" lang="en-US" altLang="ja-JP" sz="1100" b="0" i="0" u="none" strike="noStrike" kern="1200" cap="none" spc="0" normalizeH="0" baseline="0" noProof="0" dirty="0">
                          <a:ln>
                            <a:noFill/>
                          </a:ln>
                          <a:solidFill>
                            <a:schemeClr val="tx1"/>
                          </a:solidFill>
                          <a:effectLst/>
                          <a:uLnTx/>
                          <a:uFillTx/>
                          <a:latin typeface="+mn-lt"/>
                          <a:ea typeface="+mn-ea"/>
                          <a:cs typeface="+mn-cs"/>
                        </a:rPr>
                        <a:t>QTSP</a:t>
                      </a:r>
                      <a:r>
                        <a:rPr kumimoji="1" lang="ja-JP" altLang="en-US" sz="1100" b="0" i="0" u="none" strike="noStrike" kern="1200" cap="none" spc="0" normalizeH="0" baseline="0" noProof="0" dirty="0">
                          <a:ln>
                            <a:noFill/>
                          </a:ln>
                          <a:solidFill>
                            <a:schemeClr val="tx1"/>
                          </a:solidFill>
                          <a:effectLst/>
                          <a:uLnTx/>
                          <a:uFillTx/>
                          <a:latin typeface="+mn-lt"/>
                          <a:ea typeface="+mn-ea"/>
                          <a:cs typeface="+mn-cs"/>
                        </a:rPr>
                        <a:t>以外の事業者を認めない</a:t>
                      </a:r>
                      <a:r>
                        <a:rPr kumimoji="1" lang="en-US" altLang="ja-JP" sz="1100" b="0" i="0" u="none" strike="noStrike" kern="1200" cap="none" spc="0" normalizeH="0" baseline="0" noProof="0" dirty="0">
                          <a:ln>
                            <a:noFill/>
                          </a:ln>
                          <a:solidFill>
                            <a:schemeClr val="tx1"/>
                          </a:solidFill>
                          <a:effectLst/>
                          <a:uLnTx/>
                          <a:uFillTx/>
                          <a:latin typeface="+mn-lt"/>
                          <a:ea typeface="+mn-ea"/>
                          <a:cs typeface="+mn-cs"/>
                        </a:rPr>
                        <a:t>eIDAS</a:t>
                      </a:r>
                      <a:r>
                        <a:rPr kumimoji="1" lang="ja-JP" altLang="en-US" sz="1100" b="0" i="0" u="none" strike="noStrike" kern="1200" cap="none" spc="0" normalizeH="0" baseline="0" noProof="0" dirty="0">
                          <a:ln>
                            <a:noFill/>
                          </a:ln>
                          <a:solidFill>
                            <a:schemeClr val="tx1"/>
                          </a:solidFill>
                          <a:effectLst/>
                          <a:uLnTx/>
                          <a:uFillTx/>
                          <a:latin typeface="+mn-lt"/>
                          <a:ea typeface="+mn-ea"/>
                          <a:cs typeface="+mn-cs"/>
                        </a:rPr>
                        <a:t>と比較し緩やかな法案である</a:t>
                      </a:r>
                      <a:endParaRPr kumimoji="1" lang="en-US" altLang="ja-JP" sz="1100" b="0" i="0" u="none" strike="noStrike" kern="1200" cap="none" spc="0" normalizeH="0" baseline="0" noProof="0" dirty="0">
                        <a:ln>
                          <a:noFill/>
                        </a:ln>
                        <a:solidFill>
                          <a:schemeClr val="tx1"/>
                        </a:solidFill>
                        <a:effectLst/>
                        <a:uLnTx/>
                        <a:uFillTx/>
                        <a:latin typeface="+mn-lt"/>
                        <a:ea typeface="+mn-ea"/>
                        <a:cs typeface="+mn-cs"/>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04109734"/>
                  </a:ext>
                </a:extLst>
              </a:tr>
              <a:tr h="528689">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Identity management standards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mn-lt"/>
                          <a:ea typeface="+mn-ea"/>
                          <a:cs typeface="+mn-cs"/>
                        </a:rPr>
                        <a:t>アイデンティティ管理における情報の正確性、バインディングプロセス、認証、フェデレーションの標準を示している</a:t>
                      </a:r>
                      <a:endParaRPr kumimoji="1" lang="en-US" altLang="ja-JP" sz="1100" b="0" i="0" u="none" strike="noStrike" kern="1200" cap="none" spc="0" normalizeH="0" baseline="0" noProof="0" dirty="0">
                        <a:ln>
                          <a:noFill/>
                        </a:ln>
                        <a:solidFill>
                          <a:schemeClr val="tx1"/>
                        </a:solidFill>
                        <a:effectLst/>
                        <a:uLnTx/>
                        <a:uFillTx/>
                        <a:latin typeface="+mn-lt"/>
                        <a:ea typeface="+mn-ea"/>
                        <a:cs typeface="+mn-cs"/>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45010679"/>
                  </a:ext>
                </a:extLst>
              </a:tr>
              <a:tr h="425372">
                <a:tc rowSpan="2">
                  <a:txBody>
                    <a:bodyPr/>
                    <a:lstStyle/>
                    <a:p>
                      <a:pPr algn="ctr"/>
                      <a:r>
                        <a:rPr kumimoji="1" lang="ja-JP" altLang="en-US" sz="1200" b="1" dirty="0">
                          <a:solidFill>
                            <a:schemeClr val="bg1"/>
                          </a:solidFill>
                        </a:rPr>
                        <a:t>アジア</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シンガポール</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NDI Stack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dirty="0">
                          <a:latin typeface="+mn-ea"/>
                          <a:ea typeface="+mn-ea"/>
                        </a:rPr>
                        <a:t>政府主導の領域（</a:t>
                      </a:r>
                      <a:r>
                        <a:rPr kumimoji="1" lang="en-US" altLang="ja-JP" sz="1100" dirty="0" err="1">
                          <a:latin typeface="+mn-ea"/>
                          <a:ea typeface="+mn-ea"/>
                        </a:rPr>
                        <a:t>Singpass</a:t>
                      </a:r>
                      <a:r>
                        <a:rPr kumimoji="1" lang="ja-JP" altLang="en-US" sz="1100" dirty="0" err="1">
                          <a:latin typeface="+mn-ea"/>
                          <a:ea typeface="+mn-ea"/>
                        </a:rPr>
                        <a:t>、</a:t>
                      </a:r>
                      <a:r>
                        <a:rPr kumimoji="1" lang="en-US" altLang="ja-JP" sz="1100" dirty="0">
                          <a:latin typeface="+mn-ea"/>
                          <a:ea typeface="+mn-ea"/>
                        </a:rPr>
                        <a:t>My Info</a:t>
                      </a:r>
                      <a:r>
                        <a:rPr kumimoji="1" lang="ja-JP" altLang="en-US" sz="1100" dirty="0">
                          <a:latin typeface="+mn-ea"/>
                          <a:ea typeface="+mn-ea"/>
                        </a:rPr>
                        <a:t>）と民間事業者と協働するサービス・アプリケーション領域の体制が示されている</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157550"/>
                  </a:ext>
                </a:extLst>
              </a:tr>
              <a:tr h="397014">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インド</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India Stack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100" dirty="0" err="1">
                          <a:latin typeface="+mn-ea"/>
                          <a:ea typeface="+mn-ea"/>
                        </a:rPr>
                        <a:t>Aadhaar</a:t>
                      </a:r>
                      <a:r>
                        <a:rPr kumimoji="1" lang="ja-JP" altLang="en-US" sz="1100" dirty="0">
                          <a:latin typeface="+mn-ea"/>
                          <a:ea typeface="+mn-ea"/>
                        </a:rPr>
                        <a:t>を基盤として、</a:t>
                      </a:r>
                      <a:r>
                        <a:rPr kumimoji="1" lang="en-US" altLang="ja-JP" sz="1100" dirty="0">
                          <a:latin typeface="+mn-ea"/>
                          <a:ea typeface="+mn-ea"/>
                        </a:rPr>
                        <a:t>API</a:t>
                      </a:r>
                      <a:r>
                        <a:rPr kumimoji="1" lang="ja-JP" altLang="en-US" sz="1100" dirty="0">
                          <a:latin typeface="+mn-ea"/>
                          <a:ea typeface="+mn-ea"/>
                        </a:rPr>
                        <a:t>で民間事業者・行政サービスと接続することで国民の金融包摂を図ることが概念化されている</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91380630"/>
                  </a:ext>
                </a:extLst>
              </a:tr>
            </a:tbl>
          </a:graphicData>
        </a:graphic>
      </p:graphicFrame>
    </p:spTree>
    <p:extLst>
      <p:ext uri="{BB962C8B-B14F-4D97-AF65-F5344CB8AC3E}">
        <p14:creationId xmlns:p14="http://schemas.microsoft.com/office/powerpoint/2010/main" val="27982812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r>
              <a:rPr lang="en-US" altLang="ja-JP" sz="1800" b="1" spc="0" dirty="0">
                <a:solidFill>
                  <a:srgbClr val="002060"/>
                </a:solidFill>
              </a:rPr>
              <a:t/>
            </a:r>
            <a:br>
              <a:rPr lang="en-US" altLang="ja-JP" sz="1800" b="1" spc="0" dirty="0">
                <a:solidFill>
                  <a:srgbClr val="002060"/>
                </a:solidFill>
              </a:rPr>
            </a:br>
            <a:r>
              <a:rPr lang="ja-JP" altLang="en-US" sz="1800" b="1" spc="0" dirty="0" smtClean="0">
                <a:solidFill>
                  <a:srgbClr val="002060"/>
                </a:solidFill>
              </a:rPr>
              <a:t>（補足）各トラストフレームワークの</a:t>
            </a:r>
            <a:r>
              <a:rPr lang="ja-JP" altLang="en-US" sz="1800" dirty="0">
                <a:solidFill>
                  <a:srgbClr val="002060"/>
                </a:solidFill>
              </a:rPr>
              <a:t>参照先</a:t>
            </a:r>
            <a:endParaRPr lang="ja-JP" altLang="en-US" sz="1800" b="1" spc="0" dirty="0">
              <a:solidFill>
                <a:srgbClr val="002060"/>
              </a:solidFill>
            </a:endParaRPr>
          </a:p>
        </p:txBody>
      </p:sp>
      <p:graphicFrame>
        <p:nvGraphicFramePr>
          <p:cNvPr id="35" name="表 34"/>
          <p:cNvGraphicFramePr>
            <a:graphicFrameLocks noGrp="1"/>
          </p:cNvGraphicFramePr>
          <p:nvPr>
            <p:extLst>
              <p:ext uri="{D42A27DB-BD31-4B8C-83A1-F6EECF244321}">
                <p14:modId xmlns:p14="http://schemas.microsoft.com/office/powerpoint/2010/main" val="3373821009"/>
              </p:ext>
            </p:extLst>
          </p:nvPr>
        </p:nvGraphicFramePr>
        <p:xfrm>
          <a:off x="331490" y="737921"/>
          <a:ext cx="9242723" cy="5942658"/>
        </p:xfrm>
        <a:graphic>
          <a:graphicData uri="http://schemas.openxmlformats.org/drawingml/2006/table">
            <a:tbl>
              <a:tblPr firstRow="1" bandRow="1">
                <a:tableStyleId>{5C22544A-7EE6-4342-B048-85BDC9FD1C3A}</a:tableStyleId>
              </a:tblPr>
              <a:tblGrid>
                <a:gridCol w="362777">
                  <a:extLst>
                    <a:ext uri="{9D8B030D-6E8A-4147-A177-3AD203B41FA5}">
                      <a16:colId xmlns:a16="http://schemas.microsoft.com/office/drawing/2014/main" val="1937955494"/>
                    </a:ext>
                  </a:extLst>
                </a:gridCol>
                <a:gridCol w="1168400">
                  <a:extLst>
                    <a:ext uri="{9D8B030D-6E8A-4147-A177-3AD203B41FA5}">
                      <a16:colId xmlns:a16="http://schemas.microsoft.com/office/drawing/2014/main" val="1057894126"/>
                    </a:ext>
                  </a:extLst>
                </a:gridCol>
                <a:gridCol w="1888066">
                  <a:extLst>
                    <a:ext uri="{9D8B030D-6E8A-4147-A177-3AD203B41FA5}">
                      <a16:colId xmlns:a16="http://schemas.microsoft.com/office/drawing/2014/main" val="1513163712"/>
                    </a:ext>
                  </a:extLst>
                </a:gridCol>
                <a:gridCol w="5823480">
                  <a:extLst>
                    <a:ext uri="{9D8B030D-6E8A-4147-A177-3AD203B41FA5}">
                      <a16:colId xmlns:a16="http://schemas.microsoft.com/office/drawing/2014/main" val="2439887616"/>
                    </a:ext>
                  </a:extLst>
                </a:gridCol>
              </a:tblGrid>
              <a:tr h="283581">
                <a:tc gridSpan="2">
                  <a:txBody>
                    <a:bodyPr/>
                    <a:lstStyle/>
                    <a:p>
                      <a:pPr algn="ctr"/>
                      <a:r>
                        <a:rPr kumimoji="1" lang="ja-JP" altLang="en-US" sz="1400" b="1" dirty="0">
                          <a:solidFill>
                            <a:schemeClr val="bg1"/>
                          </a:solidFill>
                        </a:rPr>
                        <a:t>国・地域</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a:p>
                  </a:txBody>
                  <a:tcPr/>
                </a:tc>
                <a:tc>
                  <a:txBody>
                    <a:bodyPr/>
                    <a:lstStyle/>
                    <a:p>
                      <a:pPr algn="ctr"/>
                      <a:r>
                        <a:rPr kumimoji="1" lang="ja-JP" altLang="en-US" sz="1400" b="1" dirty="0">
                          <a:solidFill>
                            <a:schemeClr val="bg1"/>
                          </a:solidFill>
                        </a:rPr>
                        <a:t>名称</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solidFill>
                            <a:schemeClr val="bg1"/>
                          </a:solidFill>
                        </a:rPr>
                        <a:t>特徴</a:t>
                      </a:r>
                    </a:p>
                  </a:txBody>
                  <a:tcPr anchor="ctr">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836406692"/>
                  </a:ext>
                </a:extLst>
              </a:tr>
              <a:tr h="397014">
                <a:tc rowSpan="3">
                  <a:txBody>
                    <a:bodyPr/>
                    <a:lstStyle/>
                    <a:p>
                      <a:pPr algn="ctr"/>
                      <a:r>
                        <a:rPr kumimoji="1" lang="ja-JP" altLang="en-US" sz="1200" b="1" dirty="0">
                          <a:solidFill>
                            <a:schemeClr val="bg1"/>
                          </a:solidFill>
                        </a:rPr>
                        <a:t>欧州</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200" b="1" dirty="0">
                          <a:solidFill>
                            <a:schemeClr val="bg1"/>
                          </a:solidFill>
                        </a:rPr>
                        <a:t>EU</a:t>
                      </a:r>
                      <a:endParaRPr kumimoji="1" lang="ja-JP" altLang="en-US" sz="1200" b="1" dirty="0">
                        <a:solidFill>
                          <a:schemeClr val="bg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Regulation 910/2014</a:t>
                      </a:r>
                      <a:r>
                        <a:rPr kumimoji="1" lang="ja-JP" altLang="en-US" sz="1050" b="1" u="none" dirty="0">
                          <a:solidFill>
                            <a:schemeClr val="tx1"/>
                          </a:solidFill>
                          <a:latin typeface="+mn-ea"/>
                          <a:ea typeface="+mn-ea"/>
                        </a:rPr>
                        <a:t>：</a:t>
                      </a:r>
                      <a:r>
                        <a:rPr kumimoji="1" lang="en-US" altLang="ja-JP" sz="1050" b="1" u="none" dirty="0">
                          <a:solidFill>
                            <a:schemeClr val="tx1"/>
                          </a:solidFill>
                          <a:latin typeface="+mn-ea"/>
                          <a:ea typeface="+mn-ea"/>
                        </a:rPr>
                        <a:t>eIDAS</a:t>
                      </a:r>
                      <a:r>
                        <a:rPr kumimoji="1" lang="ja-JP" altLang="en-US" sz="1050" b="1" u="none" dirty="0">
                          <a:solidFill>
                            <a:schemeClr val="tx1"/>
                          </a:solidFill>
                          <a:latin typeface="+mn-ea"/>
                          <a:ea typeface="+mn-ea"/>
                        </a:rPr>
                        <a:t>（</a:t>
                      </a:r>
                      <a:r>
                        <a:rPr kumimoji="1" lang="en-US" altLang="ja-JP" sz="1050" b="1" u="none" dirty="0">
                          <a:solidFill>
                            <a:schemeClr val="tx1"/>
                          </a:solidFill>
                          <a:latin typeface="+mn-ea"/>
                          <a:ea typeface="+mn-ea"/>
                        </a:rPr>
                        <a:t>2.0</a:t>
                      </a:r>
                      <a:r>
                        <a:rPr kumimoji="1" lang="ja-JP" altLang="en-US" sz="1050" b="1" u="none" dirty="0">
                          <a:solidFill>
                            <a:schemeClr val="tx1"/>
                          </a:solidFill>
                          <a:latin typeface="+mn-ea"/>
                          <a:ea typeface="+mn-ea"/>
                        </a:rPr>
                        <a:t>）</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mn-ea"/>
                          <a:ea typeface="+mn-ea"/>
                        </a:rPr>
                        <a:t>特定の標準の参照は確認できない</a:t>
                      </a:r>
                      <a:endParaRPr kumimoji="1" lang="en-US" altLang="ja-JP" sz="1100" b="0" i="0" u="none" strike="noStrike" kern="1200" cap="none" spc="0" normalizeH="0" baseline="0" noProof="0" dirty="0">
                        <a:ln>
                          <a:noFill/>
                        </a:ln>
                        <a:solidFill>
                          <a:schemeClr val="tx1"/>
                        </a:solidFill>
                        <a:effectLst/>
                        <a:uLnTx/>
                        <a:uFillTx/>
                        <a:latin typeface="+mn-lt"/>
                        <a:ea typeface="+mn-ea"/>
                        <a:cs typeface="+mn-cs"/>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68301665"/>
                  </a:ext>
                </a:extLst>
              </a:tr>
              <a:tr h="397014">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ドイツ</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IDunion</a:t>
                      </a:r>
                      <a:r>
                        <a:rPr kumimoji="1" lang="ja-JP" altLang="en-US" sz="1050" b="1" u="none" dirty="0">
                          <a:solidFill>
                            <a:schemeClr val="tx1"/>
                          </a:solidFill>
                          <a:latin typeface="+mn-ea"/>
                          <a:ea typeface="+mn-ea"/>
                        </a:rPr>
                        <a:t>　</a:t>
                      </a:r>
                      <a:r>
                        <a:rPr kumimoji="1" lang="en-US" altLang="ja-JP" sz="1050" b="1" u="none" dirty="0">
                          <a:solidFill>
                            <a:schemeClr val="tx1"/>
                          </a:solidFill>
                          <a:latin typeface="+mn-ea"/>
                          <a:ea typeface="+mn-ea"/>
                        </a:rPr>
                        <a:t>Network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ja-JP" altLang="en-US" sz="1100" b="0" dirty="0" smtClean="0">
                          <a:solidFill>
                            <a:schemeClr val="tx1"/>
                          </a:solidFill>
                        </a:rPr>
                        <a:t>フレームワーク自体が</a:t>
                      </a:r>
                      <a:r>
                        <a:rPr kumimoji="1" lang="en-US" altLang="ja-JP" sz="1100" b="1" u="sng" dirty="0" err="1" smtClean="0">
                          <a:solidFill>
                            <a:schemeClr val="accent2">
                              <a:lumMod val="90000"/>
                              <a:lumOff val="10000"/>
                            </a:schemeClr>
                          </a:solidFill>
                        </a:rPr>
                        <a:t>ToIP</a:t>
                      </a:r>
                      <a:r>
                        <a:rPr kumimoji="1" lang="ja-JP" altLang="en-US" sz="1100" b="1" u="sng" baseline="0" dirty="0" smtClean="0">
                          <a:solidFill>
                            <a:schemeClr val="accent2">
                              <a:lumMod val="90000"/>
                              <a:lumOff val="10000"/>
                            </a:schemeClr>
                          </a:solidFill>
                        </a:rPr>
                        <a:t> </a:t>
                      </a:r>
                      <a:r>
                        <a:rPr kumimoji="1" lang="en-US" altLang="ja-JP" sz="1100" b="1" u="sng" baseline="0" dirty="0" smtClean="0">
                          <a:solidFill>
                            <a:schemeClr val="accent2">
                              <a:lumMod val="90000"/>
                              <a:lumOff val="10000"/>
                            </a:schemeClr>
                          </a:solidFill>
                        </a:rPr>
                        <a:t>Stack</a:t>
                      </a:r>
                      <a:r>
                        <a:rPr kumimoji="1" lang="ja-JP" altLang="en-US" sz="1100" b="0" dirty="0" smtClean="0">
                          <a:solidFill>
                            <a:schemeClr val="tx1"/>
                          </a:solidFill>
                        </a:rPr>
                        <a:t>をリファーしており、その中でも</a:t>
                      </a:r>
                      <a:r>
                        <a:rPr kumimoji="1" lang="en-US" altLang="ja-JP" sz="1100" b="1" u="sng" dirty="0" smtClean="0">
                          <a:solidFill>
                            <a:schemeClr val="accent2">
                              <a:lumMod val="90000"/>
                              <a:lumOff val="10000"/>
                            </a:schemeClr>
                          </a:solidFill>
                        </a:rPr>
                        <a:t>W3C VCs</a:t>
                      </a:r>
                      <a:r>
                        <a:rPr kumimoji="1" lang="ja-JP" altLang="en-US" sz="1100" b="1" u="sng" dirty="0" err="1" smtClean="0">
                          <a:solidFill>
                            <a:schemeClr val="accent2">
                              <a:lumMod val="90000"/>
                              <a:lumOff val="10000"/>
                            </a:schemeClr>
                          </a:solidFill>
                        </a:rPr>
                        <a:t>、</a:t>
                      </a:r>
                      <a:r>
                        <a:rPr kumimoji="1" lang="en-US" altLang="ja-JP" sz="1100" b="1" u="sng" dirty="0" err="1" smtClean="0">
                          <a:solidFill>
                            <a:schemeClr val="accent2">
                              <a:lumMod val="90000"/>
                              <a:lumOff val="10000"/>
                            </a:schemeClr>
                          </a:solidFill>
                        </a:rPr>
                        <a:t>OpenID</a:t>
                      </a:r>
                      <a:r>
                        <a:rPr kumimoji="1" lang="en-US" altLang="ja-JP" sz="1100" b="1" u="sng" dirty="0" smtClean="0">
                          <a:solidFill>
                            <a:schemeClr val="accent2">
                              <a:lumMod val="90000"/>
                              <a:lumOff val="10000"/>
                            </a:schemeClr>
                          </a:solidFill>
                        </a:rPr>
                        <a:t> Connect</a:t>
                      </a:r>
                      <a:r>
                        <a:rPr kumimoji="1" lang="ja-JP" altLang="en-US" sz="1100" b="1" u="sng" dirty="0" err="1" smtClean="0">
                          <a:solidFill>
                            <a:schemeClr val="accent2">
                              <a:lumMod val="90000"/>
                              <a:lumOff val="10000"/>
                            </a:schemeClr>
                          </a:solidFill>
                        </a:rPr>
                        <a:t>、</a:t>
                      </a:r>
                      <a:r>
                        <a:rPr kumimoji="1" lang="en-US" altLang="ja-JP" sz="1100" b="1" u="sng" dirty="0" smtClean="0">
                          <a:solidFill>
                            <a:schemeClr val="accent2">
                              <a:lumMod val="90000"/>
                              <a:lumOff val="10000"/>
                            </a:schemeClr>
                          </a:solidFill>
                        </a:rPr>
                        <a:t>IETF SAML</a:t>
                      </a:r>
                      <a:r>
                        <a:rPr kumimoji="1" lang="ja-JP" altLang="en-US" sz="1100" b="0" dirty="0" smtClean="0">
                          <a:solidFill>
                            <a:schemeClr val="tx1"/>
                          </a:solidFill>
                        </a:rPr>
                        <a:t>などの標準を参照している</a:t>
                      </a:r>
                      <a:endParaRPr kumimoji="1" lang="en-US" altLang="ja-JP" sz="1100" b="0"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59824157"/>
                  </a:ext>
                </a:extLst>
              </a:tr>
              <a:tr h="552983">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イギリス</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The UK digital identity and attributes trust framework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1" indent="0" algn="l" defTabSz="609559"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100" b="0" u="none" dirty="0" smtClean="0">
                          <a:solidFill>
                            <a:schemeClr val="tx1"/>
                          </a:solidFill>
                        </a:rPr>
                        <a:t>各参加主体とそれらに共通するルール・ガイドラインとして、</a:t>
                      </a:r>
                      <a:r>
                        <a:rPr lang="en-US" altLang="ja-JP" sz="1100" b="1" u="sng" dirty="0" err="1" smtClean="0">
                          <a:solidFill>
                            <a:schemeClr val="accent2">
                              <a:lumMod val="90000"/>
                              <a:lumOff val="10000"/>
                            </a:schemeClr>
                          </a:solidFill>
                        </a:rPr>
                        <a:t>mDL</a:t>
                      </a:r>
                      <a:r>
                        <a:rPr lang="ja-JP" altLang="en-US" sz="1100" b="1" u="sng" dirty="0" err="1" smtClean="0">
                          <a:solidFill>
                            <a:schemeClr val="accent2">
                              <a:lumMod val="90000"/>
                              <a:lumOff val="10000"/>
                            </a:schemeClr>
                          </a:solidFill>
                        </a:rPr>
                        <a:t>、</a:t>
                      </a:r>
                      <a:r>
                        <a:rPr lang="ja-JP" altLang="en-US" sz="1100" b="1" u="sng" dirty="0" smtClean="0">
                          <a:solidFill>
                            <a:schemeClr val="accent2">
                              <a:lumMod val="90000"/>
                              <a:lumOff val="10000"/>
                            </a:schemeClr>
                          </a:solidFill>
                        </a:rPr>
                        <a:t>情報管理、暗号化アルゴリズムに関する</a:t>
                      </a:r>
                      <a:r>
                        <a:rPr lang="en-US" altLang="ja-JP" sz="1100" b="1" u="sng" dirty="0" smtClean="0">
                          <a:solidFill>
                            <a:schemeClr val="accent2">
                              <a:lumMod val="90000"/>
                              <a:lumOff val="10000"/>
                            </a:schemeClr>
                          </a:solidFill>
                        </a:rPr>
                        <a:t>ISO/IEC</a:t>
                      </a:r>
                      <a:r>
                        <a:rPr lang="ja-JP" altLang="en-US" sz="1100" b="1" u="sng" baseline="0" dirty="0" smtClean="0">
                          <a:solidFill>
                            <a:schemeClr val="accent2">
                              <a:lumMod val="90000"/>
                              <a:lumOff val="10000"/>
                            </a:schemeClr>
                          </a:solidFill>
                        </a:rPr>
                        <a:t>標準や</a:t>
                      </a:r>
                      <a:r>
                        <a:rPr lang="en-US" altLang="ja-JP" sz="1100" b="1" u="sng" baseline="0" dirty="0" err="1" smtClean="0">
                          <a:solidFill>
                            <a:schemeClr val="accent2">
                              <a:lumMod val="90000"/>
                              <a:lumOff val="10000"/>
                            </a:schemeClr>
                          </a:solidFill>
                        </a:rPr>
                        <a:t>OpenID</a:t>
                      </a:r>
                      <a:r>
                        <a:rPr lang="en-US" altLang="ja-JP" sz="1100" b="1" u="sng" baseline="0" dirty="0" smtClean="0">
                          <a:solidFill>
                            <a:schemeClr val="accent2">
                              <a:lumMod val="90000"/>
                              <a:lumOff val="10000"/>
                            </a:schemeClr>
                          </a:solidFill>
                        </a:rPr>
                        <a:t> Connect</a:t>
                      </a:r>
                      <a:r>
                        <a:rPr lang="ja-JP" altLang="en-US" sz="1100" b="1" u="sng" baseline="0" dirty="0" err="1" smtClean="0">
                          <a:solidFill>
                            <a:schemeClr val="accent2">
                              <a:lumMod val="90000"/>
                              <a:lumOff val="10000"/>
                            </a:schemeClr>
                          </a:solidFill>
                        </a:rPr>
                        <a:t>、</a:t>
                      </a:r>
                      <a:r>
                        <a:rPr lang="en-US" altLang="ja-JP" sz="1100" b="1" u="sng" baseline="0" dirty="0" smtClean="0">
                          <a:solidFill>
                            <a:schemeClr val="accent2">
                              <a:lumMod val="90000"/>
                              <a:lumOff val="10000"/>
                            </a:schemeClr>
                          </a:solidFill>
                        </a:rPr>
                        <a:t>W3C VCs</a:t>
                      </a:r>
                      <a:r>
                        <a:rPr lang="ja-JP" altLang="en-US" sz="1100" b="1" u="sng" baseline="0" dirty="0" err="1" smtClean="0">
                          <a:solidFill>
                            <a:schemeClr val="accent2">
                              <a:lumMod val="90000"/>
                              <a:lumOff val="10000"/>
                            </a:schemeClr>
                          </a:solidFill>
                        </a:rPr>
                        <a:t>、</a:t>
                      </a:r>
                      <a:r>
                        <a:rPr lang="en-US" altLang="ja-JP" sz="1100" b="1" u="sng" baseline="0" dirty="0" smtClean="0">
                          <a:solidFill>
                            <a:schemeClr val="accent2">
                              <a:lumMod val="90000"/>
                              <a:lumOff val="10000"/>
                            </a:schemeClr>
                          </a:solidFill>
                        </a:rPr>
                        <a:t>NIST </a:t>
                      </a:r>
                      <a:r>
                        <a:rPr lang="ja-JP" altLang="en-US" sz="1100" b="1" u="sng" baseline="0" dirty="0" smtClean="0">
                          <a:solidFill>
                            <a:schemeClr val="accent2">
                              <a:lumMod val="90000"/>
                              <a:lumOff val="10000"/>
                            </a:schemeClr>
                          </a:solidFill>
                        </a:rPr>
                        <a:t>サイバーセキュリティフレームワーク、</a:t>
                      </a:r>
                      <a:r>
                        <a:rPr lang="en-US" altLang="ja-JP" sz="1100" b="1" u="sng" baseline="0" dirty="0" smtClean="0">
                          <a:solidFill>
                            <a:schemeClr val="accent2">
                              <a:lumMod val="90000"/>
                              <a:lumOff val="10000"/>
                            </a:schemeClr>
                          </a:solidFill>
                        </a:rPr>
                        <a:t>SP 800-175B</a:t>
                      </a:r>
                      <a:r>
                        <a:rPr lang="ja-JP" altLang="en-US" sz="1100" b="0" u="none" baseline="0" dirty="0" smtClean="0">
                          <a:solidFill>
                            <a:schemeClr val="tx1"/>
                          </a:solidFill>
                        </a:rPr>
                        <a:t>等の多数の国際標準を参照している</a:t>
                      </a:r>
                      <a:endParaRPr lang="en-US" altLang="ja-JP" sz="1100" b="0" u="none" baseline="0" dirty="0" smtClean="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40400496"/>
                  </a:ext>
                </a:extLst>
              </a:tr>
              <a:tr h="397014">
                <a:tc rowSpan="3">
                  <a:txBody>
                    <a:bodyPr/>
                    <a:lstStyle/>
                    <a:p>
                      <a:pPr algn="ctr"/>
                      <a:r>
                        <a:rPr kumimoji="1" lang="ja-JP" altLang="en-US" sz="1200" b="1" dirty="0">
                          <a:solidFill>
                            <a:schemeClr val="bg1"/>
                          </a:solidFill>
                        </a:rPr>
                        <a:t>北米</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米国</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Identity Ecosystem Framework </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IDEF</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en-US" altLang="ja-JP" sz="1100" b="0" dirty="0" smtClean="0">
                          <a:solidFill>
                            <a:schemeClr val="tx1"/>
                          </a:solidFill>
                        </a:rPr>
                        <a:t>IDESG </a:t>
                      </a:r>
                      <a:r>
                        <a:rPr kumimoji="1" lang="ja-JP" altLang="en-US" sz="1100" b="0" dirty="0" smtClean="0">
                          <a:solidFill>
                            <a:schemeClr val="tx1"/>
                          </a:solidFill>
                        </a:rPr>
                        <a:t>スタンダートレジストリにおいて参照すべき標準として、</a:t>
                      </a:r>
                      <a:r>
                        <a:rPr kumimoji="1" lang="ja-JP" altLang="en-US" sz="1100" b="1" u="sng" dirty="0" smtClean="0">
                          <a:solidFill>
                            <a:schemeClr val="accent2">
                              <a:lumMod val="90000"/>
                              <a:lumOff val="10000"/>
                            </a:schemeClr>
                          </a:solidFill>
                        </a:rPr>
                        <a:t>認証は</a:t>
                      </a:r>
                      <a:r>
                        <a:rPr kumimoji="1" lang="en-US" altLang="ja-JP" sz="1100" b="1" u="sng" dirty="0" smtClean="0">
                          <a:solidFill>
                            <a:schemeClr val="accent2">
                              <a:lumMod val="90000"/>
                              <a:lumOff val="10000"/>
                            </a:schemeClr>
                          </a:solidFill>
                        </a:rPr>
                        <a:t>SAML</a:t>
                      </a:r>
                      <a:r>
                        <a:rPr kumimoji="1" lang="ja-JP" altLang="en-US" sz="1100" b="1" u="sng" dirty="0" err="1" smtClean="0">
                          <a:solidFill>
                            <a:schemeClr val="accent2">
                              <a:lumMod val="90000"/>
                              <a:lumOff val="10000"/>
                            </a:schemeClr>
                          </a:solidFill>
                        </a:rPr>
                        <a:t>、</a:t>
                      </a:r>
                      <a:r>
                        <a:rPr kumimoji="1" lang="en-US" altLang="ja-JP" sz="1100" b="1" u="sng" dirty="0" err="1" smtClean="0">
                          <a:solidFill>
                            <a:schemeClr val="accent2">
                              <a:lumMod val="90000"/>
                              <a:lumOff val="10000"/>
                            </a:schemeClr>
                          </a:solidFill>
                        </a:rPr>
                        <a:t>OpenID</a:t>
                      </a:r>
                      <a:r>
                        <a:rPr kumimoji="1" lang="en-US" altLang="ja-JP" sz="1100" b="1" u="sng" dirty="0" smtClean="0">
                          <a:solidFill>
                            <a:schemeClr val="accent2">
                              <a:lumMod val="90000"/>
                              <a:lumOff val="10000"/>
                            </a:schemeClr>
                          </a:solidFill>
                        </a:rPr>
                        <a:t> Connect</a:t>
                      </a:r>
                      <a:r>
                        <a:rPr kumimoji="1" lang="ja-JP" altLang="en-US" sz="1100" b="1" u="sng" dirty="0" err="1" smtClean="0">
                          <a:solidFill>
                            <a:schemeClr val="accent2">
                              <a:lumMod val="90000"/>
                              <a:lumOff val="10000"/>
                            </a:schemeClr>
                          </a:solidFill>
                        </a:rPr>
                        <a:t>、</a:t>
                      </a:r>
                      <a:r>
                        <a:rPr kumimoji="1" lang="ja-JP" altLang="en-US" sz="1100" b="1" u="sng" dirty="0" smtClean="0">
                          <a:solidFill>
                            <a:schemeClr val="accent2">
                              <a:lumMod val="90000"/>
                              <a:lumOff val="10000"/>
                            </a:schemeClr>
                          </a:solidFill>
                        </a:rPr>
                        <a:t>認可は</a:t>
                      </a:r>
                      <a:r>
                        <a:rPr kumimoji="1" lang="en-US" altLang="ja-JP" sz="1100" b="1" u="sng" dirty="0" smtClean="0">
                          <a:solidFill>
                            <a:schemeClr val="accent2">
                              <a:lumMod val="90000"/>
                              <a:lumOff val="10000"/>
                            </a:schemeClr>
                          </a:solidFill>
                        </a:rPr>
                        <a:t>OAuth 2.0</a:t>
                      </a:r>
                      <a:r>
                        <a:rPr kumimoji="1" lang="ja-JP" altLang="en-US" sz="1100" b="1" u="sng" dirty="0" err="1" smtClean="0">
                          <a:solidFill>
                            <a:schemeClr val="accent2">
                              <a:lumMod val="90000"/>
                              <a:lumOff val="10000"/>
                            </a:schemeClr>
                          </a:solidFill>
                        </a:rPr>
                        <a:t>、</a:t>
                      </a:r>
                      <a:r>
                        <a:rPr kumimoji="1" lang="ja-JP" altLang="en-US" sz="1100" b="1" u="sng" dirty="0" smtClean="0">
                          <a:solidFill>
                            <a:schemeClr val="accent2">
                              <a:lumMod val="90000"/>
                              <a:lumOff val="10000"/>
                            </a:schemeClr>
                          </a:solidFill>
                        </a:rPr>
                        <a:t>リスクマネジメントは</a:t>
                      </a:r>
                      <a:r>
                        <a:rPr kumimoji="1" lang="en-US" altLang="ja-JP" sz="1100" b="1" u="sng" dirty="0" smtClean="0">
                          <a:solidFill>
                            <a:schemeClr val="accent2">
                              <a:lumMod val="90000"/>
                              <a:lumOff val="10000"/>
                            </a:schemeClr>
                          </a:solidFill>
                        </a:rPr>
                        <a:t>NIST SP 800-37</a:t>
                      </a:r>
                      <a:r>
                        <a:rPr kumimoji="1" lang="ja-JP" altLang="en-US" sz="1100" b="1" u="sng" dirty="0" err="1" smtClean="0">
                          <a:solidFill>
                            <a:schemeClr val="accent2">
                              <a:lumMod val="90000"/>
                              <a:lumOff val="10000"/>
                            </a:schemeClr>
                          </a:solidFill>
                        </a:rPr>
                        <a:t>、</a:t>
                      </a:r>
                      <a:r>
                        <a:rPr kumimoji="1" lang="ja-JP" altLang="en-US" sz="1100" b="1" u="sng" dirty="0" smtClean="0">
                          <a:solidFill>
                            <a:schemeClr val="accent2">
                              <a:lumMod val="90000"/>
                              <a:lumOff val="10000"/>
                            </a:schemeClr>
                          </a:solidFill>
                        </a:rPr>
                        <a:t>セキュリティ・プライバシー管理は</a:t>
                      </a:r>
                      <a:r>
                        <a:rPr kumimoji="1" lang="en-US" altLang="ja-JP" sz="1100" b="1" u="sng" dirty="0" smtClean="0">
                          <a:solidFill>
                            <a:schemeClr val="accent2">
                              <a:lumMod val="90000"/>
                              <a:lumOff val="10000"/>
                            </a:schemeClr>
                          </a:solidFill>
                        </a:rPr>
                        <a:t>NIST SP 800-53</a:t>
                      </a:r>
                      <a:r>
                        <a:rPr kumimoji="1" lang="ja-JP" altLang="en-US" sz="1100" b="1" u="sng" dirty="0" err="1" smtClean="0">
                          <a:solidFill>
                            <a:schemeClr val="accent2">
                              <a:lumMod val="90000"/>
                              <a:lumOff val="10000"/>
                            </a:schemeClr>
                          </a:solidFill>
                        </a:rPr>
                        <a:t>、</a:t>
                      </a:r>
                      <a:r>
                        <a:rPr kumimoji="1" lang="ja-JP" altLang="en-US" sz="1100" b="1" u="sng" dirty="0" smtClean="0">
                          <a:solidFill>
                            <a:schemeClr val="accent2">
                              <a:lumMod val="90000"/>
                              <a:lumOff val="10000"/>
                            </a:schemeClr>
                          </a:solidFill>
                        </a:rPr>
                        <a:t>情報セキュリティマネジメントは</a:t>
                      </a:r>
                      <a:r>
                        <a:rPr kumimoji="1" lang="en-US" altLang="ja-JP" sz="1100" b="1" u="sng" dirty="0" smtClean="0">
                          <a:solidFill>
                            <a:schemeClr val="accent2">
                              <a:lumMod val="90000"/>
                              <a:lumOff val="10000"/>
                            </a:schemeClr>
                          </a:solidFill>
                        </a:rPr>
                        <a:t>ISO 27002</a:t>
                      </a:r>
                      <a:r>
                        <a:rPr kumimoji="1" lang="ja-JP" altLang="en-US" sz="1100" b="0" dirty="0" smtClean="0">
                          <a:solidFill>
                            <a:schemeClr val="tx1"/>
                          </a:solidFill>
                        </a:rPr>
                        <a:t>が指定されている</a:t>
                      </a:r>
                      <a:endParaRPr kumimoji="1" lang="ja-JP" altLang="en-US" sz="1100" b="0"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70647590"/>
                  </a:ext>
                </a:extLst>
              </a:tr>
              <a:tr h="397014">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NIST</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 </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SP 800-63-3</a:t>
                      </a:r>
                    </a:p>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NIST</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 </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SP 800-63-4</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en-US" altLang="ja-JP" sz="1100" b="1" u="sng" dirty="0" smtClean="0">
                          <a:solidFill>
                            <a:schemeClr val="accent2">
                              <a:lumMod val="90000"/>
                              <a:lumOff val="10000"/>
                            </a:schemeClr>
                          </a:solidFill>
                        </a:rPr>
                        <a:t>W3C VCs</a:t>
                      </a:r>
                      <a:r>
                        <a:rPr lang="ja-JP" altLang="en-US" sz="1100" b="0" u="none" dirty="0" smtClean="0">
                          <a:solidFill>
                            <a:schemeClr val="tx1"/>
                          </a:solidFill>
                        </a:rPr>
                        <a:t>及び</a:t>
                      </a:r>
                      <a:r>
                        <a:rPr lang="en-US" altLang="ja-JP" sz="1100" b="1" u="sng" dirty="0" smtClean="0">
                          <a:solidFill>
                            <a:schemeClr val="accent2">
                              <a:lumMod val="90000"/>
                              <a:lumOff val="10000"/>
                            </a:schemeClr>
                          </a:solidFill>
                        </a:rPr>
                        <a:t>ISO/IEC 18013-5:2021</a:t>
                      </a:r>
                      <a:r>
                        <a:rPr lang="ja-JP" altLang="en-US" sz="1100" b="1" u="sng" dirty="0" smtClean="0">
                          <a:solidFill>
                            <a:schemeClr val="accent2">
                              <a:lumMod val="90000"/>
                              <a:lumOff val="10000"/>
                            </a:schemeClr>
                          </a:solidFill>
                        </a:rPr>
                        <a:t>（</a:t>
                      </a:r>
                      <a:r>
                        <a:rPr lang="en-US" altLang="ja-JP" sz="1100" b="1" u="sng" dirty="0" err="1" smtClean="0">
                          <a:solidFill>
                            <a:schemeClr val="accent2">
                              <a:lumMod val="90000"/>
                              <a:lumOff val="10000"/>
                            </a:schemeClr>
                          </a:solidFill>
                        </a:rPr>
                        <a:t>mDL</a:t>
                      </a:r>
                      <a:r>
                        <a:rPr lang="ja-JP" altLang="en-US" sz="1100" b="1" u="sng" dirty="0" smtClean="0">
                          <a:solidFill>
                            <a:schemeClr val="accent2">
                              <a:lumMod val="90000"/>
                              <a:lumOff val="10000"/>
                            </a:schemeClr>
                          </a:solidFill>
                        </a:rPr>
                        <a:t>）</a:t>
                      </a:r>
                      <a:r>
                        <a:rPr lang="ja-JP" altLang="en-US" sz="1100" b="0" u="none" dirty="0" smtClean="0">
                          <a:solidFill>
                            <a:schemeClr val="tx1"/>
                          </a:solidFill>
                        </a:rPr>
                        <a:t>に対応した記載の追加を</a:t>
                      </a:r>
                      <a:r>
                        <a:rPr lang="en-US" altLang="ja-JP" sz="1100" b="0" u="none" dirty="0" smtClean="0">
                          <a:solidFill>
                            <a:schemeClr val="tx1"/>
                          </a:solidFill>
                        </a:rPr>
                        <a:t>SP</a:t>
                      </a:r>
                      <a:r>
                        <a:rPr lang="ja-JP" altLang="en-US" sz="1100" b="0" u="none" baseline="0" dirty="0" smtClean="0">
                          <a:solidFill>
                            <a:schemeClr val="tx1"/>
                          </a:solidFill>
                        </a:rPr>
                        <a:t> </a:t>
                      </a:r>
                      <a:r>
                        <a:rPr lang="en-US" altLang="ja-JP" sz="1100" b="0" u="none" dirty="0" smtClean="0">
                          <a:solidFill>
                            <a:schemeClr val="tx1"/>
                          </a:solidFill>
                        </a:rPr>
                        <a:t>800-63-4</a:t>
                      </a:r>
                      <a:r>
                        <a:rPr lang="ja-JP" altLang="en-US" sz="1100" b="0" u="none" dirty="0" err="1" smtClean="0">
                          <a:solidFill>
                            <a:schemeClr val="tx1"/>
                          </a:solidFill>
                        </a:rPr>
                        <a:t>への</a:t>
                      </a:r>
                      <a:r>
                        <a:rPr lang="ja-JP" altLang="en-US" sz="1100" b="0" u="none" dirty="0" smtClean="0">
                          <a:solidFill>
                            <a:schemeClr val="tx1"/>
                          </a:solidFill>
                        </a:rPr>
                        <a:t>改訂で検討している</a:t>
                      </a:r>
                      <a:endParaRPr lang="ja-JP" altLang="en-US" sz="1100" b="0" u="none"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69982155"/>
                  </a:ext>
                </a:extLst>
              </a:tr>
              <a:tr h="397014">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カナダ</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Pan-Canadian Trust Framework</a:t>
                      </a:r>
                      <a:r>
                        <a:rPr kumimoji="1" lang="ja-JP" altLang="en-US" sz="1050" b="1" i="0" u="none" strike="noStrike" kern="1200" cap="none" spc="0" normalizeH="0" baseline="0" noProof="0" dirty="0">
                          <a:ln>
                            <a:noFill/>
                          </a:ln>
                          <a:solidFill>
                            <a:schemeClr val="tx1"/>
                          </a:solidFill>
                          <a:effectLst/>
                          <a:uLnTx/>
                          <a:uFillTx/>
                          <a:latin typeface="+mn-ea"/>
                          <a:ea typeface="+mn-ea"/>
                          <a:cs typeface="Arial"/>
                        </a:rPr>
                        <a:t>：</a:t>
                      </a:r>
                      <a:r>
                        <a:rPr kumimoji="1" lang="en-US" altLang="ja-JP" sz="1050" b="1" i="0" u="none" strike="noStrike" kern="1200" cap="none" spc="0" normalizeH="0" baseline="0" noProof="0" dirty="0">
                          <a:ln>
                            <a:noFill/>
                          </a:ln>
                          <a:solidFill>
                            <a:schemeClr val="tx1"/>
                          </a:solidFill>
                          <a:effectLst/>
                          <a:uLnTx/>
                          <a:uFillTx/>
                          <a:latin typeface="+mn-ea"/>
                          <a:ea typeface="+mn-ea"/>
                          <a:cs typeface="Arial"/>
                        </a:rPr>
                        <a:t>PCTF</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ja-JP" altLang="en-US" sz="1100" b="0" dirty="0" smtClean="0">
                          <a:solidFill>
                            <a:schemeClr val="tx1"/>
                          </a:solidFill>
                        </a:rPr>
                        <a:t>デジタルウォレットの相互運用性のためにサポートすべき標準の例として</a:t>
                      </a:r>
                      <a:r>
                        <a:rPr kumimoji="1" lang="en-US" altLang="ja-JP" sz="1100" b="0" dirty="0" smtClean="0">
                          <a:solidFill>
                            <a:schemeClr val="tx1"/>
                          </a:solidFill>
                        </a:rPr>
                        <a:t>W3C VCs</a:t>
                      </a:r>
                      <a:r>
                        <a:rPr kumimoji="1" lang="ja-JP" altLang="en-US" sz="1100" b="0" dirty="0" err="1" smtClean="0">
                          <a:solidFill>
                            <a:schemeClr val="tx1"/>
                          </a:solidFill>
                        </a:rPr>
                        <a:t>、</a:t>
                      </a:r>
                      <a:r>
                        <a:rPr kumimoji="1" lang="en-US" altLang="ja-JP" sz="1100" b="0" dirty="0" smtClean="0">
                          <a:solidFill>
                            <a:schemeClr val="tx1"/>
                          </a:solidFill>
                        </a:rPr>
                        <a:t>DIDs</a:t>
                      </a:r>
                      <a:r>
                        <a:rPr kumimoji="1" lang="ja-JP" altLang="en-US" sz="1100" b="0" dirty="0" err="1" smtClean="0">
                          <a:solidFill>
                            <a:schemeClr val="tx1"/>
                          </a:solidFill>
                        </a:rPr>
                        <a:t>を紹</a:t>
                      </a:r>
                      <a:r>
                        <a:rPr kumimoji="1" lang="ja-JP" altLang="en-US" sz="1100" b="0" dirty="0" smtClean="0">
                          <a:solidFill>
                            <a:schemeClr val="tx1"/>
                          </a:solidFill>
                        </a:rPr>
                        <a:t>介しているほか、</a:t>
                      </a:r>
                      <a:r>
                        <a:rPr kumimoji="1" lang="ja-JP" altLang="en-US" sz="1100" b="1" u="sng" dirty="0" smtClean="0">
                          <a:solidFill>
                            <a:schemeClr val="accent2">
                              <a:lumMod val="90000"/>
                              <a:lumOff val="10000"/>
                            </a:schemeClr>
                          </a:solidFill>
                        </a:rPr>
                        <a:t>認証プロセスやクレデンシャルのライフサイクルなどで</a:t>
                      </a:r>
                      <a:r>
                        <a:rPr kumimoji="1" lang="en-US" altLang="ja-JP" sz="1100" b="1" u="sng" dirty="0" smtClean="0">
                          <a:solidFill>
                            <a:schemeClr val="accent2">
                              <a:lumMod val="90000"/>
                              <a:lumOff val="10000"/>
                            </a:schemeClr>
                          </a:solidFill>
                        </a:rPr>
                        <a:t>NIST</a:t>
                      </a:r>
                      <a:r>
                        <a:rPr kumimoji="1" lang="ja-JP" altLang="en-US" sz="1100" b="1" u="sng" baseline="0" dirty="0" smtClean="0">
                          <a:solidFill>
                            <a:schemeClr val="accent2">
                              <a:lumMod val="90000"/>
                              <a:lumOff val="10000"/>
                            </a:schemeClr>
                          </a:solidFill>
                        </a:rPr>
                        <a:t> </a:t>
                      </a:r>
                      <a:r>
                        <a:rPr kumimoji="1" lang="en-US" altLang="ja-JP" sz="1100" b="1" u="sng" dirty="0" smtClean="0">
                          <a:solidFill>
                            <a:schemeClr val="accent2">
                              <a:lumMod val="90000"/>
                              <a:lumOff val="10000"/>
                            </a:schemeClr>
                          </a:solidFill>
                        </a:rPr>
                        <a:t>SP 800-63</a:t>
                      </a:r>
                      <a:r>
                        <a:rPr kumimoji="1" lang="ja-JP" altLang="en-US" sz="1100" b="0" dirty="0" smtClean="0">
                          <a:solidFill>
                            <a:schemeClr val="tx1"/>
                          </a:solidFill>
                        </a:rPr>
                        <a:t>を参照している</a:t>
                      </a:r>
                      <a:endParaRPr kumimoji="1" lang="ja-JP" altLang="en-US" sz="1100" b="0"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44051207"/>
                  </a:ext>
                </a:extLst>
              </a:tr>
              <a:tr h="465866">
                <a:tc rowSpan="4">
                  <a:txBody>
                    <a:bodyPr/>
                    <a:lstStyle/>
                    <a:p>
                      <a:pPr algn="ctr"/>
                      <a:r>
                        <a:rPr kumimoji="1" lang="ja-JP" altLang="en-US" sz="1200" b="1" dirty="0">
                          <a:solidFill>
                            <a:schemeClr val="bg1"/>
                          </a:solidFill>
                        </a:rPr>
                        <a:t>オセアニア</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オーストラリア</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Trusted Digital Identity Framework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100" b="0" dirty="0" smtClean="0">
                          <a:solidFill>
                            <a:schemeClr val="tx1"/>
                          </a:solidFill>
                        </a:rPr>
                        <a:t>ID</a:t>
                      </a:r>
                      <a:r>
                        <a:rPr kumimoji="1" lang="ja-JP" altLang="en-US" sz="1100" b="0" dirty="0" smtClean="0">
                          <a:solidFill>
                            <a:schemeClr val="tx1"/>
                          </a:solidFill>
                        </a:rPr>
                        <a:t>フェデレーションにおける</a:t>
                      </a:r>
                      <a:r>
                        <a:rPr kumimoji="1" lang="en-US" altLang="ja-JP" sz="1100" b="1" u="sng" dirty="0" smtClean="0">
                          <a:solidFill>
                            <a:schemeClr val="accent2">
                              <a:lumMod val="90000"/>
                              <a:lumOff val="10000"/>
                            </a:schemeClr>
                          </a:solidFill>
                        </a:rPr>
                        <a:t>SAML</a:t>
                      </a:r>
                      <a:r>
                        <a:rPr kumimoji="1" lang="ja-JP" altLang="en-US" sz="1100" b="1" u="sng" dirty="0" err="1" smtClean="0">
                          <a:solidFill>
                            <a:schemeClr val="accent2">
                              <a:lumMod val="90000"/>
                              <a:lumOff val="10000"/>
                            </a:schemeClr>
                          </a:solidFill>
                        </a:rPr>
                        <a:t>、</a:t>
                      </a:r>
                      <a:r>
                        <a:rPr kumimoji="1" lang="en-US" altLang="ja-JP" sz="1100" b="1" u="sng" dirty="0" err="1" smtClean="0">
                          <a:solidFill>
                            <a:schemeClr val="accent2">
                              <a:lumMod val="90000"/>
                              <a:lumOff val="10000"/>
                            </a:schemeClr>
                          </a:solidFill>
                        </a:rPr>
                        <a:t>OpenID</a:t>
                      </a:r>
                      <a:r>
                        <a:rPr kumimoji="1" lang="en-US" altLang="ja-JP" sz="1100" b="1" u="sng" dirty="0" smtClean="0">
                          <a:solidFill>
                            <a:schemeClr val="accent2">
                              <a:lumMod val="90000"/>
                              <a:lumOff val="10000"/>
                            </a:schemeClr>
                          </a:solidFill>
                        </a:rPr>
                        <a:t> Connect</a:t>
                      </a:r>
                      <a:r>
                        <a:rPr kumimoji="1" lang="ja-JP" altLang="en-US" sz="1100" b="0" dirty="0" smtClean="0">
                          <a:solidFill>
                            <a:schemeClr val="tx1"/>
                          </a:solidFill>
                        </a:rPr>
                        <a:t>の活用に関する文書が存在するほか、参加者のロール要件において、</a:t>
                      </a:r>
                      <a:r>
                        <a:rPr kumimoji="1" lang="ja-JP" altLang="en-US" sz="1100" b="1" u="sng" dirty="0" smtClean="0">
                          <a:solidFill>
                            <a:schemeClr val="accent2">
                              <a:lumMod val="90000"/>
                              <a:lumOff val="10000"/>
                            </a:schemeClr>
                          </a:solidFill>
                        </a:rPr>
                        <a:t>生体認証バインディングについて</a:t>
                      </a:r>
                      <a:r>
                        <a:rPr kumimoji="1" lang="en-US" altLang="ja-JP" sz="1100" b="1" u="sng" dirty="0" smtClean="0">
                          <a:solidFill>
                            <a:schemeClr val="accent2">
                              <a:lumMod val="90000"/>
                              <a:lumOff val="10000"/>
                            </a:schemeClr>
                          </a:solidFill>
                        </a:rPr>
                        <a:t>ISO/IEC 30107-1</a:t>
                      </a:r>
                      <a:r>
                        <a:rPr kumimoji="1" lang="ja-JP" altLang="en-US" sz="1100" b="1" u="sng" dirty="0" err="1" smtClean="0">
                          <a:solidFill>
                            <a:schemeClr val="accent2">
                              <a:lumMod val="90000"/>
                              <a:lumOff val="10000"/>
                            </a:schemeClr>
                          </a:solidFill>
                        </a:rPr>
                        <a:t>、</a:t>
                      </a:r>
                      <a:r>
                        <a:rPr kumimoji="1" lang="en-US" altLang="ja-JP" sz="1100" b="1" u="sng" dirty="0" smtClean="0">
                          <a:solidFill>
                            <a:schemeClr val="accent2">
                              <a:lumMod val="90000"/>
                              <a:lumOff val="10000"/>
                            </a:schemeClr>
                          </a:solidFill>
                        </a:rPr>
                        <a:t>CSP</a:t>
                      </a:r>
                      <a:r>
                        <a:rPr kumimoji="1" lang="ja-JP" altLang="en-US" sz="1100" b="1" u="sng" dirty="0" smtClean="0">
                          <a:solidFill>
                            <a:schemeClr val="accent2">
                              <a:lumMod val="90000"/>
                              <a:lumOff val="10000"/>
                            </a:schemeClr>
                          </a:solidFill>
                        </a:rPr>
                        <a:t>の満たすべき要件として</a:t>
                      </a:r>
                      <a:r>
                        <a:rPr kumimoji="1" lang="en-US" altLang="ja-JP" sz="1100" b="1" u="sng" dirty="0" smtClean="0">
                          <a:solidFill>
                            <a:schemeClr val="accent2">
                              <a:lumMod val="90000"/>
                              <a:lumOff val="10000"/>
                            </a:schemeClr>
                          </a:solidFill>
                        </a:rPr>
                        <a:t>NIST SP 800-63B</a:t>
                      </a:r>
                      <a:r>
                        <a:rPr kumimoji="1" lang="ja-JP" altLang="en-US" sz="1100" b="0" dirty="0" smtClean="0">
                          <a:solidFill>
                            <a:schemeClr val="tx1"/>
                          </a:solidFill>
                        </a:rPr>
                        <a:t>などを参照している</a:t>
                      </a:r>
                      <a:endParaRPr kumimoji="1" lang="en-US" altLang="ja-JP" sz="1100" b="0"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91255974"/>
                  </a:ext>
                </a:extLst>
              </a:tr>
              <a:tr h="241044">
                <a:tc vMerge="1">
                  <a:txBody>
                    <a:bodyPr/>
                    <a:lstStyle/>
                    <a:p>
                      <a:endParaRPr kumimoji="1" lang="ja-JP" altLang="en-US"/>
                    </a:p>
                  </a:txBody>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b="1" u="none" dirty="0">
                          <a:solidFill>
                            <a:schemeClr val="tx1"/>
                          </a:solidFill>
                          <a:latin typeface="+mn-ea"/>
                          <a:ea typeface="+mn-ea"/>
                        </a:rPr>
                        <a:t>Trust ID Framework</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algn="l"/>
                      <a:r>
                        <a:rPr kumimoji="1" lang="ja-JP" altLang="en-US" sz="1100" dirty="0" smtClean="0">
                          <a:solidFill>
                            <a:schemeClr val="tx1"/>
                          </a:solidFill>
                          <a:latin typeface="+mn-ea"/>
                          <a:ea typeface="+mn-ea"/>
                        </a:rPr>
                        <a:t>特定の標準の参照は確認できない（詳細不明）</a:t>
                      </a:r>
                      <a:endParaRPr kumimoji="1" lang="ja-JP" altLang="en-US" sz="1100" b="0"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51962239"/>
                  </a:ext>
                </a:extLst>
              </a:tr>
              <a:tr h="552983">
                <a:tc vMerge="1">
                  <a:txBody>
                    <a:bodyPr/>
                    <a:lstStyle/>
                    <a:p>
                      <a:endParaRPr kumimoji="1" lang="ja-JP" altLang="en-US" sz="12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rowSpan="2">
                  <a:txBody>
                    <a:bodyPr/>
                    <a:lstStyle/>
                    <a:p>
                      <a:r>
                        <a:rPr kumimoji="1" lang="ja-JP" altLang="en-US" sz="1200" b="1" dirty="0">
                          <a:solidFill>
                            <a:schemeClr val="bg1"/>
                          </a:solidFill>
                        </a:rPr>
                        <a:t>ニュージーランド</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Digital Identity Trust Framework</a:t>
                      </a:r>
                      <a:endParaRPr kumimoji="1" lang="en-US" altLang="ja-JP"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mn-ea"/>
                          <a:ea typeface="+mn-ea"/>
                        </a:rPr>
                        <a:t>特定の標準の参照は確認できない</a:t>
                      </a:r>
                      <a:endParaRPr kumimoji="1" lang="en-US" altLang="ja-JP" sz="1100" b="0" i="0" u="none" strike="noStrike" kern="1200" cap="none" spc="0" normalizeH="0" baseline="0" noProof="0" dirty="0">
                        <a:ln>
                          <a:noFill/>
                        </a:ln>
                        <a:solidFill>
                          <a:schemeClr val="tx1"/>
                        </a:solidFill>
                        <a:effectLst/>
                        <a:uLnTx/>
                        <a:uFillTx/>
                        <a:latin typeface="+mn-lt"/>
                        <a:ea typeface="+mn-ea"/>
                        <a:cs typeface="+mn-cs"/>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04109734"/>
                  </a:ext>
                </a:extLst>
              </a:tr>
              <a:tr h="528689">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u="none" dirty="0">
                          <a:solidFill>
                            <a:schemeClr val="tx1"/>
                          </a:solidFill>
                          <a:latin typeface="+mn-ea"/>
                          <a:ea typeface="+mn-ea"/>
                        </a:rPr>
                        <a:t>Identity management standards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mn-ea"/>
                          <a:ea typeface="+mn-ea"/>
                        </a:rPr>
                        <a:t>特定の標準の参照は確認できない</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45010679"/>
                  </a:ext>
                </a:extLst>
              </a:tr>
              <a:tr h="425372">
                <a:tc rowSpan="2">
                  <a:txBody>
                    <a:bodyPr/>
                    <a:lstStyle/>
                    <a:p>
                      <a:pPr algn="ctr"/>
                      <a:r>
                        <a:rPr kumimoji="1" lang="ja-JP" altLang="en-US" sz="1200" b="1" dirty="0">
                          <a:solidFill>
                            <a:schemeClr val="bg1"/>
                          </a:solidFill>
                        </a:rPr>
                        <a:t>アジア</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シンガポール</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NDI Stack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mn-ea"/>
                          <a:ea typeface="+mn-ea"/>
                        </a:rPr>
                        <a:t>特定の標準の参照は確認できない</a:t>
                      </a:r>
                      <a:endParaRPr kumimoji="1" lang="ja-JP" altLang="en-US" sz="1100"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157550"/>
                  </a:ext>
                </a:extLst>
              </a:tr>
              <a:tr h="397014">
                <a:tc vMerge="1">
                  <a:txBody>
                    <a:bodyPr/>
                    <a:lstStyle/>
                    <a:p>
                      <a:endParaRPr kumimoji="1" lang="ja-JP" altLang="en-US" sz="1200" b="1"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200" b="1" dirty="0">
                          <a:solidFill>
                            <a:schemeClr val="bg1"/>
                          </a:solidFill>
                        </a:rPr>
                        <a:t>インド</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l"/>
                      <a:r>
                        <a:rPr kumimoji="1" lang="en-US" altLang="ja-JP" sz="1050" b="1" i="0" u="none" strike="noStrike" kern="1200" cap="none" spc="0" normalizeH="0" baseline="0" noProof="0" dirty="0">
                          <a:ln>
                            <a:noFill/>
                          </a:ln>
                          <a:solidFill>
                            <a:schemeClr val="tx1"/>
                          </a:solidFill>
                          <a:effectLst/>
                          <a:uLnTx/>
                          <a:uFillTx/>
                          <a:latin typeface="+mn-ea"/>
                          <a:ea typeface="+mn-ea"/>
                          <a:cs typeface="Arial"/>
                        </a:rPr>
                        <a:t>India Stack</a:t>
                      </a:r>
                      <a:endParaRPr kumimoji="1" lang="ja-JP" altLang="en-US" sz="1050" b="1" u="none"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dirty="0" smtClean="0">
                          <a:solidFill>
                            <a:schemeClr val="tx1"/>
                          </a:solidFill>
                          <a:latin typeface="+mn-ea"/>
                          <a:ea typeface="+mn-ea"/>
                        </a:rPr>
                        <a:t>特定の標準の参照は確認できない</a:t>
                      </a:r>
                      <a:endParaRPr kumimoji="1" lang="ja-JP" altLang="en-US" sz="1100"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91380630"/>
                  </a:ext>
                </a:extLst>
              </a:tr>
            </a:tbl>
          </a:graphicData>
        </a:graphic>
      </p:graphicFrame>
    </p:spTree>
    <p:extLst>
      <p:ext uri="{BB962C8B-B14F-4D97-AF65-F5344CB8AC3E}">
        <p14:creationId xmlns:p14="http://schemas.microsoft.com/office/powerpoint/2010/main" val="26526370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2003805514"/>
              </p:ext>
            </p:extLst>
          </p:nvPr>
        </p:nvGraphicFramePr>
        <p:xfrm>
          <a:off x="333227" y="687642"/>
          <a:ext cx="9242722" cy="5875020"/>
        </p:xfrm>
        <a:graphic>
          <a:graphicData uri="http://schemas.openxmlformats.org/drawingml/2006/table">
            <a:tbl>
              <a:tblPr firstRow="1" bandRow="1">
                <a:tableStyleId>{5C22544A-7EE6-4342-B048-85BDC9FD1C3A}</a:tableStyleId>
              </a:tblPr>
              <a:tblGrid>
                <a:gridCol w="279248">
                  <a:extLst>
                    <a:ext uri="{9D8B030D-6E8A-4147-A177-3AD203B41FA5}">
                      <a16:colId xmlns:a16="http://schemas.microsoft.com/office/drawing/2014/main" val="344527310"/>
                    </a:ext>
                  </a:extLst>
                </a:gridCol>
                <a:gridCol w="743392">
                  <a:extLst>
                    <a:ext uri="{9D8B030D-6E8A-4147-A177-3AD203B41FA5}">
                      <a16:colId xmlns:a16="http://schemas.microsoft.com/office/drawing/2014/main" val="2946245184"/>
                    </a:ext>
                  </a:extLst>
                </a:gridCol>
                <a:gridCol w="966667">
                  <a:extLst>
                    <a:ext uri="{9D8B030D-6E8A-4147-A177-3AD203B41FA5}">
                      <a16:colId xmlns:a16="http://schemas.microsoft.com/office/drawing/2014/main" val="3938450804"/>
                    </a:ext>
                  </a:extLst>
                </a:gridCol>
                <a:gridCol w="2417805">
                  <a:extLst>
                    <a:ext uri="{9D8B030D-6E8A-4147-A177-3AD203B41FA5}">
                      <a16:colId xmlns:a16="http://schemas.microsoft.com/office/drawing/2014/main" val="3469262399"/>
                    </a:ext>
                  </a:extLst>
                </a:gridCol>
                <a:gridCol w="2417805">
                  <a:extLst>
                    <a:ext uri="{9D8B030D-6E8A-4147-A177-3AD203B41FA5}">
                      <a16:colId xmlns:a16="http://schemas.microsoft.com/office/drawing/2014/main" val="3476815187"/>
                    </a:ext>
                  </a:extLst>
                </a:gridCol>
                <a:gridCol w="2417805">
                  <a:extLst>
                    <a:ext uri="{9D8B030D-6E8A-4147-A177-3AD203B41FA5}">
                      <a16:colId xmlns:a16="http://schemas.microsoft.com/office/drawing/2014/main" val="144248017"/>
                    </a:ext>
                  </a:extLst>
                </a:gridCol>
              </a:tblGrid>
              <a:tr h="257451">
                <a:tc rowSpan="2" gridSpan="3">
                  <a:txBody>
                    <a:bodyPr/>
                    <a:lstStyle/>
                    <a:p>
                      <a:pPr algn="ctr"/>
                      <a:r>
                        <a:rPr kumimoji="1" lang="ja-JP" altLang="en-US" sz="1050" b="1" dirty="0">
                          <a:solidFill>
                            <a:schemeClr val="bg1"/>
                          </a:solidFill>
                        </a:rPr>
                        <a:t>地域・国</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rowSpan="2" hMerge="1">
                  <a:txBody>
                    <a:bodyPr/>
                    <a:lstStyle/>
                    <a:p>
                      <a:endParaRPr kumimoji="1" lang="ja-JP" altLang="en-US"/>
                    </a:p>
                  </a:txBody>
                  <a:tcPr/>
                </a:tc>
                <a:tc gridSpan="3">
                  <a:txBody>
                    <a:bodyPr/>
                    <a:lstStyle/>
                    <a:p>
                      <a:pPr algn="ctr"/>
                      <a:r>
                        <a:rPr kumimoji="1" lang="ja-JP" altLang="en-US" sz="1200" b="1" dirty="0">
                          <a:solidFill>
                            <a:schemeClr val="bg1"/>
                          </a:solidFill>
                        </a:rPr>
                        <a:t>欧州</a:t>
                      </a:r>
                    </a:p>
                  </a:txBody>
                  <a:tcPr anchor="ctr">
                    <a:lnL w="12700" cap="flat" cmpd="sng" algn="ctr">
                      <a:solidFill>
                        <a:schemeClr val="bg1">
                          <a:lumMod val="9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2244423"/>
                  </a:ext>
                </a:extLst>
              </a:tr>
              <a:tr h="257451">
                <a:tc gridSpan="3" vMerge="1">
                  <a:txBody>
                    <a:bodyPr/>
                    <a:lstStyle/>
                    <a:p>
                      <a:endParaRPr kumimoji="1" lang="ja-JP" altLang="en-US"/>
                    </a:p>
                  </a:txBody>
                  <a:tcPr/>
                </a:tc>
                <a:tc hMerge="1"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a:r>
                        <a:rPr kumimoji="1" lang="en-US" altLang="ja-JP" sz="1050" b="1" dirty="0">
                          <a:solidFill>
                            <a:schemeClr val="bg1"/>
                          </a:solidFill>
                        </a:rPr>
                        <a:t>EU</a:t>
                      </a:r>
                      <a:endParaRPr kumimoji="1" lang="ja-JP" altLang="en-US" sz="1050" b="1" dirty="0">
                        <a:solidFill>
                          <a:schemeClr val="bg1"/>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050" b="1" dirty="0">
                          <a:solidFill>
                            <a:schemeClr val="bg1"/>
                          </a:solidFill>
                        </a:rPr>
                        <a:t>ドイツ</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200" b="1" dirty="0">
                          <a:solidFill>
                            <a:schemeClr val="bg1"/>
                          </a:solidFill>
                        </a:rPr>
                        <a:t>イギリス</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331927196"/>
                  </a:ext>
                </a:extLst>
              </a:tr>
              <a:tr h="371874">
                <a:tc gridSpan="3">
                  <a:txBody>
                    <a:bodyPr/>
                    <a:lstStyle/>
                    <a:p>
                      <a:pPr algn="ctr"/>
                      <a:r>
                        <a:rPr kumimoji="1" lang="ja-JP" altLang="en-US" sz="1100" b="1" dirty="0">
                          <a:solidFill>
                            <a:schemeClr val="tx1"/>
                          </a:solidFill>
                        </a:rPr>
                        <a:t>名称</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chemeClr val="tx1"/>
                          </a:solidFill>
                          <a:effectLst/>
                          <a:uLnTx/>
                          <a:uFillTx/>
                          <a:latin typeface="+mn-ea"/>
                          <a:ea typeface="+mn-ea"/>
                          <a:cs typeface="Arial"/>
                        </a:rPr>
                        <a:t>Regulation 910/2014</a:t>
                      </a:r>
                      <a:r>
                        <a:rPr kumimoji="1" lang="ja-JP" altLang="en-US" sz="1000" b="0" i="0" u="none" strike="noStrike" kern="1200" cap="none" spc="0" normalizeH="0" baseline="0" noProof="0" dirty="0">
                          <a:ln>
                            <a:noFill/>
                          </a:ln>
                          <a:solidFill>
                            <a:schemeClr val="tx1"/>
                          </a:solidFill>
                          <a:effectLst/>
                          <a:uLnTx/>
                          <a:uFillTx/>
                          <a:latin typeface="+mn-ea"/>
                          <a:ea typeface="+mn-ea"/>
                          <a:cs typeface="Arial"/>
                        </a:rPr>
                        <a:t>：</a:t>
                      </a:r>
                      <a:r>
                        <a:rPr kumimoji="1" lang="en-US" altLang="ja-JP" sz="1000" b="0" i="0" u="none" strike="noStrike" kern="1200" cap="none" spc="0" normalizeH="0" baseline="0" noProof="0" dirty="0">
                          <a:ln>
                            <a:noFill/>
                          </a:ln>
                          <a:solidFill>
                            <a:schemeClr val="tx1"/>
                          </a:solidFill>
                          <a:effectLst/>
                          <a:uLnTx/>
                          <a:uFillTx/>
                          <a:latin typeface="+mn-ea"/>
                          <a:ea typeface="+mn-ea"/>
                          <a:cs typeface="Arial"/>
                        </a:rPr>
                        <a:t>eIDAS</a:t>
                      </a:r>
                      <a:r>
                        <a:rPr kumimoji="1" lang="ja-JP" altLang="en-US" sz="1000" b="0" i="0" u="none" strike="noStrike" kern="1200" cap="none" spc="0" normalizeH="0" baseline="0" noProof="0" dirty="0">
                          <a:ln>
                            <a:noFill/>
                          </a:ln>
                          <a:solidFill>
                            <a:schemeClr val="tx1"/>
                          </a:solidFill>
                          <a:effectLst/>
                          <a:uLnTx/>
                          <a:uFillTx/>
                          <a:latin typeface="+mn-ea"/>
                          <a:ea typeface="+mn-ea"/>
                          <a:cs typeface="Arial"/>
                        </a:rPr>
                        <a:t>（</a:t>
                      </a:r>
                      <a:r>
                        <a:rPr kumimoji="1" lang="en-US" altLang="ja-JP" sz="1000" b="0" i="0" u="none" strike="noStrike" kern="1200" cap="none" spc="0" normalizeH="0" baseline="0" noProof="0" dirty="0">
                          <a:ln>
                            <a:noFill/>
                          </a:ln>
                          <a:solidFill>
                            <a:schemeClr val="tx1"/>
                          </a:solidFill>
                          <a:effectLst/>
                          <a:uLnTx/>
                          <a:uFillTx/>
                          <a:latin typeface="+mn-ea"/>
                          <a:ea typeface="+mn-ea"/>
                          <a:cs typeface="Arial"/>
                        </a:rPr>
                        <a:t>2.0</a:t>
                      </a:r>
                      <a:r>
                        <a:rPr kumimoji="1" lang="ja-JP" altLang="en-US" sz="1000" b="0" i="0" u="none" strike="noStrike" kern="1200" cap="none" spc="0" normalizeH="0" baseline="0" noProof="0" dirty="0">
                          <a:ln>
                            <a:noFill/>
                          </a:ln>
                          <a:solidFill>
                            <a:schemeClr val="tx1"/>
                          </a:solidFill>
                          <a:effectLst/>
                          <a:uLnTx/>
                          <a:uFillTx/>
                          <a:latin typeface="+mn-ea"/>
                          <a:ea typeface="+mn-ea"/>
                          <a:cs typeface="Arial"/>
                        </a:rPr>
                        <a:t>）</a:t>
                      </a:r>
                      <a:endParaRPr kumimoji="1" lang="ja-JP" altLang="en-US" sz="1000" b="0" u="none" dirty="0">
                        <a:solidFill>
                          <a:schemeClr val="tx1"/>
                        </a:solidFill>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en-US" altLang="ja-JP" sz="1000" dirty="0">
                          <a:latin typeface="+mn-ea"/>
                          <a:ea typeface="+mn-ea"/>
                        </a:rPr>
                        <a:t>IDunion</a:t>
                      </a:r>
                      <a:r>
                        <a:rPr kumimoji="1" lang="ja-JP" altLang="en-US" sz="1000" baseline="0" dirty="0">
                          <a:latin typeface="+mn-ea"/>
                          <a:ea typeface="+mn-ea"/>
                        </a:rPr>
                        <a:t> </a:t>
                      </a:r>
                      <a:r>
                        <a:rPr kumimoji="1" lang="en-US" altLang="ja-JP" sz="1000" dirty="0">
                          <a:latin typeface="+mn-ea"/>
                          <a:ea typeface="+mn-ea"/>
                        </a:rPr>
                        <a:t>Network</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The UK digital identity and attributes trust framework</a:t>
                      </a:r>
                      <a:endParaRPr kumimoji="1" lang="ja-JP" altLang="en-US" sz="100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8302622"/>
                  </a:ext>
                </a:extLst>
              </a:tr>
              <a:tr h="514902">
                <a:tc gridSpan="3">
                  <a:txBody>
                    <a:bodyPr/>
                    <a:lstStyle/>
                    <a:p>
                      <a:pPr algn="ctr"/>
                      <a:r>
                        <a:rPr kumimoji="1" lang="ja-JP" altLang="en-US" sz="1100" b="1" dirty="0">
                          <a:solidFill>
                            <a:schemeClr val="tx1"/>
                          </a:solidFill>
                        </a:rPr>
                        <a:t>策定主体</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欧州委員会（政府主導）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00" dirty="0" smtClean="0">
                          <a:latin typeface="+mn-ea"/>
                          <a:ea typeface="+mn-ea"/>
                        </a:rPr>
                        <a:t>資金提供：</a:t>
                      </a:r>
                      <a:r>
                        <a:rPr kumimoji="1" lang="zh-TW" altLang="en-US" sz="1000" dirty="0">
                          <a:latin typeface="+mn-ea"/>
                          <a:ea typeface="+mn-ea"/>
                        </a:rPr>
                        <a:t>連邦経済気候行動省</a:t>
                      </a:r>
                      <a:endParaRPr kumimoji="1" lang="en-US" altLang="zh-TW" sz="1000" dirty="0">
                        <a:latin typeface="+mn-ea"/>
                        <a:ea typeface="+mn-ea"/>
                      </a:endParaRP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主体：民間企業、政府機関、教育機関（官民共同）</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デジタル文化・メディア・スポーツ省（政府主導）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79769320"/>
                  </a:ext>
                </a:extLst>
              </a:tr>
              <a:tr h="243148">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強制力の有無</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en-US" altLang="ja-JP"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ja-JP" altLang="en-US" sz="1000" dirty="0">
                          <a:latin typeface="+mn-ea"/>
                          <a:ea typeface="+mn-ea"/>
                        </a:rPr>
                        <a:t>強制（</a:t>
                      </a:r>
                      <a:r>
                        <a:rPr kumimoji="1" lang="en-US" altLang="ja-JP" sz="1000" dirty="0">
                          <a:latin typeface="+mn-ea"/>
                          <a:ea typeface="+mn-ea"/>
                        </a:rPr>
                        <a:t>EU</a:t>
                      </a:r>
                      <a:r>
                        <a:rPr kumimoji="1" lang="ja-JP" altLang="en-US" sz="1000" dirty="0">
                          <a:latin typeface="+mn-ea"/>
                          <a:ea typeface="+mn-ea"/>
                        </a:rPr>
                        <a:t>加盟国に適用）</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2606324"/>
                  </a:ext>
                </a:extLst>
              </a:tr>
              <a:tr h="514902">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認定の有無</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l"/>
                      <a:r>
                        <a:rPr kumimoji="1" lang="en-US" altLang="ja-JP" sz="1000" dirty="0">
                          <a:solidFill>
                            <a:schemeClr val="tx1"/>
                          </a:solidFill>
                          <a:latin typeface="+mn-ea"/>
                          <a:ea typeface="+mn-ea"/>
                        </a:rPr>
                        <a:t>EU</a:t>
                      </a:r>
                      <a:r>
                        <a:rPr kumimoji="1" lang="ja-JP" altLang="en-US" sz="1000" dirty="0">
                          <a:solidFill>
                            <a:schemeClr val="tx1"/>
                          </a:solidFill>
                          <a:latin typeface="+mn-ea"/>
                          <a:ea typeface="+mn-ea"/>
                        </a:rPr>
                        <a:t>加盟国はトラストサービスの認定事業者のトラステッドリストを作成し、公開する義務を負う</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solidFill>
                            <a:schemeClr val="tx1"/>
                          </a:solidFill>
                          <a:latin typeface="+mn-ea"/>
                          <a:ea typeface="+mn-ea"/>
                        </a:rPr>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solidFill>
                            <a:schemeClr val="tx1"/>
                          </a:solidFill>
                          <a:latin typeface="+mn-ea"/>
                          <a:ea typeface="+mn-ea"/>
                        </a:rPr>
                        <a:t>現在</a:t>
                      </a:r>
                      <a:r>
                        <a:rPr kumimoji="1" lang="en-US" altLang="ja-JP" sz="1000" dirty="0">
                          <a:solidFill>
                            <a:schemeClr val="tx1"/>
                          </a:solidFill>
                          <a:latin typeface="+mn-ea"/>
                          <a:ea typeface="+mn-ea"/>
                        </a:rPr>
                        <a:t>35</a:t>
                      </a:r>
                      <a:r>
                        <a:rPr kumimoji="1" lang="ja-JP" altLang="en-US" sz="1000" dirty="0">
                          <a:solidFill>
                            <a:schemeClr val="tx1"/>
                          </a:solidFill>
                          <a:latin typeface="+mn-ea"/>
                          <a:ea typeface="+mn-ea"/>
                        </a:rPr>
                        <a:t>事業者が認定サービスプロバイダとして登録・公開（認証機関についても現在</a:t>
                      </a:r>
                      <a:r>
                        <a:rPr kumimoji="1" lang="en-US" altLang="ja-JP" sz="1000" dirty="0">
                          <a:solidFill>
                            <a:schemeClr val="tx1"/>
                          </a:solidFill>
                          <a:latin typeface="+mn-ea"/>
                          <a:ea typeface="+mn-ea"/>
                        </a:rPr>
                        <a:t>5</a:t>
                      </a:r>
                      <a:r>
                        <a:rPr kumimoji="1" lang="ja-JP" altLang="en-US" sz="1000" dirty="0">
                          <a:solidFill>
                            <a:schemeClr val="tx1"/>
                          </a:solidFill>
                          <a:latin typeface="+mn-ea"/>
                          <a:ea typeface="+mn-ea"/>
                        </a:rPr>
                        <a:t>機関の申請あり</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7046301"/>
                  </a:ext>
                </a:extLst>
              </a:tr>
              <a:tr h="514902">
                <a:tc gridSpan="3">
                  <a:txBody>
                    <a:bodyPr/>
                    <a:lstStyle/>
                    <a:p>
                      <a:pPr algn="ctr"/>
                      <a:r>
                        <a:rPr kumimoji="1" lang="ja-JP" altLang="en-US" sz="1100" b="1" dirty="0">
                          <a:solidFill>
                            <a:schemeClr val="tx1"/>
                          </a:solidFill>
                        </a:rPr>
                        <a:t>原理・原則</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20000"/>
                        <a:lumOff val="8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lang="en-US" altLang="ja-JP" sz="1000" b="0" dirty="0">
                          <a:solidFill>
                            <a:schemeClr val="tx1">
                              <a:lumMod val="85000"/>
                              <a:lumOff val="15000"/>
                            </a:schemeClr>
                          </a:solidFill>
                        </a:rPr>
                        <a:t>EU</a:t>
                      </a:r>
                      <a:r>
                        <a:rPr lang="ja-JP" altLang="en-US" sz="1000" b="0" dirty="0">
                          <a:solidFill>
                            <a:schemeClr val="tx1">
                              <a:lumMod val="85000"/>
                              <a:lumOff val="15000"/>
                            </a:schemeClr>
                          </a:solidFill>
                        </a:rPr>
                        <a:t>の電子商取引に統一した基準を設けることを目的として策定</a:t>
                      </a:r>
                      <a:endParaRPr kumimoji="1" lang="ja-JP" altLang="en-US" sz="1000" b="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世界中で使用でき、ヨーロッパの価値観と規制に基づいた分散型</a:t>
                      </a:r>
                      <a:r>
                        <a:rPr kumimoji="1" lang="en-US" altLang="ja-JP" sz="1000" dirty="0">
                          <a:latin typeface="+mn-ea"/>
                          <a:ea typeface="+mn-ea"/>
                        </a:rPr>
                        <a:t>ID</a:t>
                      </a:r>
                      <a:r>
                        <a:rPr kumimoji="1" lang="ja-JP" altLang="en-US" sz="1000" dirty="0">
                          <a:latin typeface="+mn-ea"/>
                          <a:ea typeface="+mn-ea"/>
                        </a:rPr>
                        <a:t>管理のためのオープンエコシステムを作成すること</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人々が自分が誰であるか、または自分自身に関する情報を証明できるサービスをより簡単かつ安全に使用できるようにすること</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40453710"/>
                  </a:ext>
                </a:extLst>
              </a:tr>
              <a:tr h="400479">
                <a:tc rowSpan="3">
                  <a:txBody>
                    <a:bodyPr/>
                    <a:lstStyle/>
                    <a:p>
                      <a:pPr algn="ctr"/>
                      <a:r>
                        <a:rPr kumimoji="1" lang="ja-JP" altLang="en-US" sz="1100" b="1" dirty="0">
                          <a:solidFill>
                            <a:schemeClr val="tx1"/>
                          </a:solidFill>
                        </a:rPr>
                        <a:t>ガバナンス</a:t>
                      </a:r>
                    </a:p>
                  </a:txBody>
                  <a:tcPr vert="eaVert"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20000"/>
                        <a:lumOff val="80000"/>
                      </a:schemeClr>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ステークホルダーの</a:t>
                      </a:r>
                      <a:endParaRPr kumimoji="1" lang="en-US" altLang="ja-JP" sz="11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定義・</a:t>
                      </a:r>
                      <a:r>
                        <a:rPr lang="ja-JP" altLang="en-US" sz="1100" b="1" dirty="0">
                          <a:solidFill>
                            <a:schemeClr val="tx1"/>
                          </a:solidFill>
                        </a:rPr>
                        <a:t>要件</a:t>
                      </a:r>
                      <a:endParaRPr kumimoji="1" lang="ja-JP" altLang="en-US" sz="1100" b="1" dirty="0">
                        <a:solidFill>
                          <a:schemeClr val="tx1"/>
                        </a:solidFill>
                      </a:endParaRP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algn="l"/>
                      <a:r>
                        <a:rPr kumimoji="1" lang="en-US" altLang="ja-JP" sz="1000" dirty="0" err="1">
                          <a:latin typeface="+mn-ea"/>
                          <a:ea typeface="+mn-ea"/>
                        </a:rPr>
                        <a:t>eID</a:t>
                      </a:r>
                      <a:r>
                        <a:rPr kumimoji="1" lang="ja-JP" altLang="en-US" sz="1000" dirty="0">
                          <a:latin typeface="+mn-ea"/>
                          <a:ea typeface="+mn-ea"/>
                        </a:rPr>
                        <a:t>におけるノード実装者やトラストサービスプロバイダ等の役割・責任を規定</a:t>
                      </a:r>
                      <a:endParaRPr kumimoji="1" lang="en-US" altLang="ja-JP" sz="100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Issuer-Holder-Verifier</a:t>
                      </a:r>
                      <a:r>
                        <a:rPr kumimoji="1" lang="ja-JP" altLang="en-US" sz="1000" dirty="0">
                          <a:latin typeface="+mn-ea"/>
                          <a:ea typeface="+mn-ea"/>
                        </a:rPr>
                        <a:t>間の役割の定義とガバナンスを規定している</a:t>
                      </a:r>
                      <a:endParaRPr kumimoji="1" lang="en-US" altLang="ja-JP" sz="100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デジタル</a:t>
                      </a:r>
                      <a:r>
                        <a:rPr kumimoji="1" lang="en-US" altLang="ja-JP" sz="1000" dirty="0">
                          <a:latin typeface="+mn-ea"/>
                          <a:ea typeface="+mn-ea"/>
                        </a:rPr>
                        <a:t>ID</a:t>
                      </a:r>
                      <a:r>
                        <a:rPr kumimoji="1" lang="ja-JP" altLang="en-US" sz="1000" dirty="0" err="1">
                          <a:latin typeface="+mn-ea"/>
                          <a:ea typeface="+mn-ea"/>
                        </a:rPr>
                        <a:t>、</a:t>
                      </a:r>
                      <a:r>
                        <a:rPr kumimoji="1" lang="ja-JP" altLang="en-US" sz="1000" dirty="0">
                          <a:latin typeface="+mn-ea"/>
                          <a:ea typeface="+mn-ea"/>
                        </a:rPr>
                        <a:t>属性情報を提供するステークホルダーについて規定している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7996045"/>
                  </a:ext>
                </a:extLst>
              </a:tr>
              <a:tr h="371874">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プロセスの定義・要件</a:t>
                      </a:r>
                      <a:endParaRPr kumimoji="1" lang="ja-JP" altLang="en-US" sz="1100" b="1" dirty="0">
                        <a:solidFill>
                          <a:schemeClr val="tx1"/>
                        </a:solidFill>
                      </a:endParaRP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r>
                        <a:rPr lang="ja-JP" altLang="en-US" sz="1000" b="0" u="none" dirty="0">
                          <a:solidFill>
                            <a:schemeClr val="tx1"/>
                          </a:solidFill>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sz="1000" b="0" i="0" u="none" strike="noStrike" kern="1200" cap="none" spc="0" normalizeH="0" baseline="0" noProof="0" dirty="0">
                          <a:ln>
                            <a:noFill/>
                          </a:ln>
                          <a:solidFill>
                            <a:srgbClr val="000000"/>
                          </a:solidFill>
                          <a:effectLst/>
                          <a:uLnTx/>
                          <a:uFillTx/>
                          <a:latin typeface="+mn-ea"/>
                          <a:ea typeface="+mn-ea"/>
                          <a:cs typeface="+mn-cs"/>
                        </a:rPr>
                        <a:t>VC</a:t>
                      </a:r>
                      <a:r>
                        <a:rPr kumimoji="1" lang="ja-JP" altLang="en-US" sz="1000" b="0" i="0" u="none" strike="noStrike" kern="1200" cap="none" spc="0" normalizeH="0" baseline="0" noProof="0" dirty="0">
                          <a:ln>
                            <a:noFill/>
                          </a:ln>
                          <a:solidFill>
                            <a:srgbClr val="000000"/>
                          </a:solidFill>
                          <a:effectLst/>
                          <a:uLnTx/>
                          <a:uFillTx/>
                          <a:latin typeface="+mn-ea"/>
                          <a:ea typeface="+mn-ea"/>
                          <a:cs typeface="+mn-cs"/>
                        </a:rPr>
                        <a:t>のフォーマットとプロトコルを使用したデータ交換プロセスを規定している</a:t>
                      </a:r>
                      <a:endParaRPr lang="ja-JP" altLang="en-US" sz="100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ja-JP" altLang="en-US" sz="1000" dirty="0">
                          <a:latin typeface="+mn-ea"/>
                          <a:ea typeface="+mn-ea"/>
                        </a:rPr>
                        <a:t>各ステークホルダーがデジタル</a:t>
                      </a:r>
                      <a:r>
                        <a:rPr kumimoji="1" lang="en-US" altLang="ja-JP" sz="1000" dirty="0">
                          <a:latin typeface="+mn-ea"/>
                          <a:ea typeface="+mn-ea"/>
                        </a:rPr>
                        <a:t>ID</a:t>
                      </a:r>
                      <a:r>
                        <a:rPr kumimoji="1" lang="ja-JP" altLang="en-US" sz="1000" dirty="0" err="1">
                          <a:latin typeface="+mn-ea"/>
                          <a:ea typeface="+mn-ea"/>
                        </a:rPr>
                        <a:t>、</a:t>
                      </a:r>
                      <a:r>
                        <a:rPr kumimoji="1" lang="ja-JP" altLang="en-US" sz="1000" dirty="0">
                          <a:latin typeface="+mn-ea"/>
                          <a:ea typeface="+mn-ea"/>
                        </a:rPr>
                        <a:t>属性情報を提供するプロセスについて規定している</a:t>
                      </a:r>
                      <a:endParaRPr lang="ja-JP" altLang="en-US" sz="100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83317182"/>
                  </a:ext>
                </a:extLst>
              </a:tr>
              <a:tr h="615022">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コンポーネントの</a:t>
                      </a:r>
                      <a:endParaRPr lang="en-US" altLang="ja-JP" sz="11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定義・要件</a:t>
                      </a:r>
                      <a:endParaRPr kumimoji="1" lang="ja-JP" altLang="en-US" sz="1100" b="1" dirty="0">
                        <a:solidFill>
                          <a:schemeClr val="tx1"/>
                        </a:solidFill>
                      </a:endParaRP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EUDIW</a:t>
                      </a:r>
                      <a:r>
                        <a:rPr kumimoji="1" lang="ja-JP" altLang="en-US" sz="1000" dirty="0">
                          <a:latin typeface="+mn-ea"/>
                          <a:ea typeface="+mn-ea"/>
                        </a:rPr>
                        <a:t>の提供について義務化している</a:t>
                      </a:r>
                      <a:r>
                        <a:rPr kumimoji="1" lang="en-US" altLang="ja-JP" sz="900" dirty="0">
                          <a:latin typeface="+mn-ea"/>
                          <a:ea typeface="+mn-ea"/>
                        </a:rPr>
                        <a:t>※eIDAS</a:t>
                      </a:r>
                      <a:r>
                        <a:rPr kumimoji="1" lang="ja-JP" altLang="en-US" sz="900" dirty="0">
                          <a:latin typeface="+mn-ea"/>
                          <a:ea typeface="+mn-ea"/>
                        </a:rPr>
                        <a:t>の外部だが</a:t>
                      </a:r>
                      <a:r>
                        <a:rPr kumimoji="1" lang="en-US" altLang="ja-JP" sz="900" dirty="0">
                          <a:latin typeface="+mn-ea"/>
                          <a:ea typeface="+mn-ea"/>
                        </a:rPr>
                        <a:t>EUDIW</a:t>
                      </a:r>
                      <a:r>
                        <a:rPr kumimoji="1" lang="ja-JP" altLang="en-US" sz="900" dirty="0">
                          <a:latin typeface="+mn-ea"/>
                          <a:ea typeface="+mn-ea"/>
                        </a:rPr>
                        <a:t>アーキテクチャ・リファレンスフレームワークは</a:t>
                      </a:r>
                      <a:r>
                        <a:rPr kumimoji="1" lang="ja-JP" altLang="en-US" sz="900" b="1" u="sng" dirty="0">
                          <a:solidFill>
                            <a:srgbClr val="002060"/>
                          </a:solidFill>
                          <a:latin typeface="+mn-ea"/>
                          <a:ea typeface="+mn-ea"/>
                        </a:rPr>
                        <a:t>自己主権型</a:t>
                      </a:r>
                      <a:r>
                        <a:rPr kumimoji="1" lang="ja-JP" altLang="en-US" sz="900" b="1" u="sng" dirty="0" smtClean="0">
                          <a:solidFill>
                            <a:srgbClr val="002060"/>
                          </a:solidFill>
                          <a:latin typeface="+mn-ea"/>
                          <a:ea typeface="+mn-ea"/>
                        </a:rPr>
                        <a:t>アイデンティティに近しい傾向が伺える</a:t>
                      </a:r>
                      <a:endParaRPr kumimoji="1" lang="ja-JP" altLang="en-US" sz="900" b="1" u="sng" dirty="0">
                        <a:solidFill>
                          <a:srgbClr val="002060"/>
                        </a:solidFill>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00" b="1" u="sng" dirty="0">
                          <a:solidFill>
                            <a:schemeClr val="accent2">
                              <a:lumMod val="75000"/>
                              <a:lumOff val="25000"/>
                            </a:schemeClr>
                          </a:solidFill>
                          <a:latin typeface="+mn-ea"/>
                          <a:ea typeface="+mn-ea"/>
                        </a:rPr>
                        <a:t>ブロックチェーンや分散型台帳の運用ポリシーや手順、デジタルエージェントのセキュリティについて規定</a:t>
                      </a:r>
                      <a:r>
                        <a:rPr kumimoji="1" lang="ja-JP" altLang="en-US" sz="1000" dirty="0">
                          <a:latin typeface="+mn-ea"/>
                          <a:ea typeface="+mn-ea"/>
                        </a:rPr>
                        <a:t>している</a:t>
                      </a:r>
                      <a:endParaRPr kumimoji="1" lang="en-US" altLang="ja-JP" sz="100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07108950"/>
                  </a:ext>
                </a:extLst>
              </a:tr>
              <a:tr h="228845">
                <a:tc rowSpan="4">
                  <a:txBody>
                    <a:bodyPr/>
                    <a:lstStyle/>
                    <a:p>
                      <a:pPr algn="ctr"/>
                      <a:r>
                        <a:rPr kumimoji="1" lang="ja-JP" altLang="en-US" sz="1100" b="1" dirty="0">
                          <a:solidFill>
                            <a:schemeClr val="tx1"/>
                          </a:solidFill>
                        </a:rPr>
                        <a:t>テクノロジー</a:t>
                      </a:r>
                    </a:p>
                  </a:txBody>
                  <a:tcPr vert="eaVert"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rowSpan="3">
                  <a:txBody>
                    <a:bodyPr/>
                    <a:lstStyle/>
                    <a:p>
                      <a:pPr algn="ctr"/>
                      <a:r>
                        <a:rPr kumimoji="1" lang="ja-JP" altLang="en-US" sz="1100" b="1" dirty="0">
                          <a:solidFill>
                            <a:schemeClr val="tx1"/>
                          </a:solidFill>
                        </a:rPr>
                        <a:t>特定技術の参照・指定</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00" b="1" dirty="0">
                          <a:solidFill>
                            <a:schemeClr val="tx1"/>
                          </a:solidFill>
                        </a:rPr>
                        <a:t>分散型</a:t>
                      </a:r>
                      <a:r>
                        <a:rPr kumimoji="1" lang="en-US" altLang="ja-JP" sz="1000" b="1" dirty="0">
                          <a:solidFill>
                            <a:schemeClr val="tx1"/>
                          </a:solidFill>
                        </a:rPr>
                        <a:t>ID</a:t>
                      </a:r>
                      <a:r>
                        <a:rPr kumimoji="1" lang="ja-JP" altLang="en-US" sz="1000" b="1" dirty="0">
                          <a:solidFill>
                            <a:schemeClr val="tx1"/>
                          </a:solidFill>
                        </a:rPr>
                        <a:t>関連</a:t>
                      </a:r>
                      <a:endParaRPr kumimoji="1" lang="en-US" altLang="ja-JP" sz="1000" b="1" dirty="0">
                        <a:solidFill>
                          <a:schemeClr val="tx1"/>
                        </a:solidFill>
                      </a:endParaRP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dirty="0">
                          <a:latin typeface="+mn-ea"/>
                          <a:ea typeface="+mn-ea"/>
                        </a:rPr>
                        <a:t>なし</a:t>
                      </a:r>
                      <a:endParaRPr kumimoji="1" lang="en-US" altLang="ja-JP" sz="1000" dirty="0">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u="sng" dirty="0">
                          <a:solidFill>
                            <a:schemeClr val="accent2">
                              <a:lumMod val="75000"/>
                              <a:lumOff val="25000"/>
                            </a:schemeClr>
                          </a:solidFill>
                          <a:latin typeface="+mn-ea"/>
                          <a:ea typeface="+mn-ea"/>
                        </a:rPr>
                        <a:t>W3C</a:t>
                      </a:r>
                      <a:r>
                        <a:rPr kumimoji="1" lang="ja-JP" altLang="en-US" sz="1000" b="1" u="sng" baseline="0" dirty="0">
                          <a:solidFill>
                            <a:schemeClr val="accent2">
                              <a:lumMod val="75000"/>
                              <a:lumOff val="25000"/>
                            </a:schemeClr>
                          </a:solidFill>
                          <a:latin typeface="+mn-ea"/>
                          <a:ea typeface="+mn-ea"/>
                        </a:rPr>
                        <a:t> </a:t>
                      </a:r>
                      <a:r>
                        <a:rPr kumimoji="1" lang="en-US" altLang="ja-JP" sz="1000" b="1" u="sng" dirty="0">
                          <a:solidFill>
                            <a:schemeClr val="accent2">
                              <a:lumMod val="75000"/>
                              <a:lumOff val="25000"/>
                            </a:schemeClr>
                          </a:solidFill>
                          <a:latin typeface="+mn-ea"/>
                          <a:ea typeface="+mn-ea"/>
                        </a:rPr>
                        <a:t>DIDs</a:t>
                      </a:r>
                      <a:endParaRPr kumimoji="1" lang="ja-JP" altLang="en-US" sz="1000" dirty="0">
                        <a:solidFill>
                          <a:schemeClr val="accent2">
                            <a:lumMod val="75000"/>
                            <a:lumOff val="25000"/>
                          </a:schemeClr>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i="0" u="sng" strike="noStrike" kern="1200" cap="none" spc="0" normalizeH="0" baseline="0" noProof="0" dirty="0">
                          <a:ln>
                            <a:noFill/>
                          </a:ln>
                          <a:solidFill>
                            <a:schemeClr val="accent2">
                              <a:lumMod val="75000"/>
                              <a:lumOff val="25000"/>
                            </a:schemeClr>
                          </a:solidFill>
                          <a:effectLst/>
                          <a:uLnTx/>
                          <a:uFillTx/>
                          <a:latin typeface="+mn-ea"/>
                          <a:ea typeface="+mn-ea"/>
                          <a:cs typeface="+mn-cs"/>
                        </a:rPr>
                        <a:t>W3C VCs</a:t>
                      </a:r>
                      <a:endParaRPr lang="en-US" altLang="ja-JP" sz="1000" b="1" u="sng" dirty="0">
                        <a:solidFill>
                          <a:schemeClr val="accent2">
                            <a:lumMod val="75000"/>
                            <a:lumOff val="25000"/>
                          </a:schemeClr>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28533181"/>
                  </a:ext>
                </a:extLst>
              </a:tr>
              <a:tr h="514902">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50" b="1" dirty="0">
                          <a:solidFill>
                            <a:schemeClr val="tx1"/>
                          </a:solidFill>
                        </a:rPr>
                        <a:t>一般的な</a:t>
                      </a:r>
                      <a:endParaRPr kumimoji="1" lang="en-US" altLang="ja-JP" sz="1050" b="1" dirty="0">
                        <a:solidFill>
                          <a:schemeClr val="tx1"/>
                        </a:solidFill>
                      </a:endParaRPr>
                    </a:p>
                    <a:p>
                      <a:pPr algn="ctr"/>
                      <a:r>
                        <a:rPr kumimoji="1" lang="ja-JP" altLang="en-US" sz="1050" b="1" dirty="0">
                          <a:solidFill>
                            <a:schemeClr val="tx1"/>
                          </a:solidFill>
                        </a:rPr>
                        <a:t>認証・認可</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dirty="0">
                          <a:latin typeface="+mn-ea"/>
                          <a:ea typeface="+mn-ea"/>
                        </a:rPr>
                        <a:t>なし</a:t>
                      </a:r>
                      <a:endParaRPr kumimoji="1" lang="en-US" altLang="ja-JP" sz="1000" dirty="0">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u="sng" dirty="0" err="1">
                          <a:solidFill>
                            <a:schemeClr val="accent2">
                              <a:lumMod val="75000"/>
                              <a:lumOff val="25000"/>
                            </a:schemeClr>
                          </a:solidFill>
                          <a:latin typeface="+mn-ea"/>
                          <a:ea typeface="+mn-ea"/>
                        </a:rPr>
                        <a:t>OpenID</a:t>
                      </a:r>
                      <a:r>
                        <a:rPr kumimoji="1" lang="en-US" altLang="ja-JP" sz="1000" b="1" u="sng" dirty="0">
                          <a:solidFill>
                            <a:schemeClr val="accent2">
                              <a:lumMod val="75000"/>
                              <a:lumOff val="25000"/>
                            </a:schemeClr>
                          </a:solidFill>
                          <a:latin typeface="+mn-ea"/>
                          <a:ea typeface="+mn-ea"/>
                        </a:rPr>
                        <a:t> Connect</a:t>
                      </a:r>
                      <a:endParaRPr kumimoji="1" lang="en-US" altLang="ja-JP" sz="1000" b="0" u="none" dirty="0">
                        <a:solidFill>
                          <a:schemeClr val="accent2">
                            <a:lumMod val="75000"/>
                            <a:lumOff val="25000"/>
                          </a:schemeClr>
                        </a:solidFill>
                        <a:latin typeface="+mn-ea"/>
                        <a:ea typeface="+mn-ea"/>
                      </a:endParaRP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u="sng" dirty="0">
                          <a:solidFill>
                            <a:schemeClr val="accent2">
                              <a:lumMod val="75000"/>
                              <a:lumOff val="25000"/>
                            </a:schemeClr>
                          </a:solidFill>
                          <a:latin typeface="+mn-ea"/>
                          <a:ea typeface="+mn-ea"/>
                        </a:rPr>
                        <a:t>LDAP</a:t>
                      </a: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u="sng" dirty="0">
                          <a:solidFill>
                            <a:schemeClr val="accent2">
                              <a:lumMod val="75000"/>
                              <a:lumOff val="25000"/>
                            </a:schemeClr>
                          </a:solidFill>
                          <a:latin typeface="+mn-ea"/>
                          <a:ea typeface="+mn-ea"/>
                        </a:rPr>
                        <a:t>SAML</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u="sng" dirty="0" err="1">
                          <a:solidFill>
                            <a:schemeClr val="accent2">
                              <a:lumMod val="75000"/>
                              <a:lumOff val="25000"/>
                            </a:schemeClr>
                          </a:solidFill>
                          <a:latin typeface="+mn-ea"/>
                          <a:ea typeface="+mn-ea"/>
                        </a:rPr>
                        <a:t>OpenID</a:t>
                      </a:r>
                      <a:r>
                        <a:rPr kumimoji="1" lang="en-US" altLang="ja-JP" sz="1000" b="1" u="sng" dirty="0">
                          <a:solidFill>
                            <a:schemeClr val="accent2">
                              <a:lumMod val="75000"/>
                              <a:lumOff val="25000"/>
                            </a:schemeClr>
                          </a:solidFill>
                          <a:latin typeface="+mn-ea"/>
                          <a:ea typeface="+mn-ea"/>
                        </a:rPr>
                        <a:t> Connect</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79791713"/>
                  </a:ext>
                </a:extLst>
              </a:tr>
              <a:tr h="235997">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50" b="1" dirty="0">
                          <a:solidFill>
                            <a:schemeClr val="tx1"/>
                          </a:solidFill>
                        </a:rPr>
                        <a:t>レジストリ</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r>
                        <a:rPr lang="ja-JP" altLang="en-US" sz="9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altLang="ja-JP" sz="1000" b="1" u="sng" dirty="0" err="1">
                          <a:solidFill>
                            <a:schemeClr val="accent2">
                              <a:lumMod val="75000"/>
                              <a:lumOff val="25000"/>
                            </a:schemeClr>
                          </a:solidFill>
                          <a:latin typeface="+mn-ea"/>
                          <a:ea typeface="+mn-ea"/>
                        </a:rPr>
                        <a:t>Hyperledger</a:t>
                      </a:r>
                      <a:r>
                        <a:rPr lang="en-US" altLang="ja-JP" sz="1000" b="1" u="sng" dirty="0">
                          <a:solidFill>
                            <a:schemeClr val="accent2">
                              <a:lumMod val="75000"/>
                              <a:lumOff val="25000"/>
                            </a:schemeClr>
                          </a:solidFill>
                          <a:latin typeface="+mn-ea"/>
                          <a:ea typeface="+mn-ea"/>
                        </a:rPr>
                        <a:t> Indy</a:t>
                      </a:r>
                      <a:endParaRPr lang="ja-JP" altLang="en-US" sz="1000" b="1" u="sng" dirty="0">
                        <a:solidFill>
                          <a:schemeClr val="accent2">
                            <a:lumMod val="75000"/>
                            <a:lumOff val="25000"/>
                          </a:schemeClr>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ja-JP" altLang="en-US" sz="9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08769512"/>
                  </a:ext>
                </a:extLst>
              </a:tr>
              <a:tr h="471994">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独自の技術の参照・指定</a:t>
                      </a:r>
                    </a:p>
                  </a:txBody>
                  <a:tcPr anchor="ctr">
                    <a:lnL w="28575"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tc>
                  <a:txBody>
                    <a:bodyPr/>
                    <a:lstStyle/>
                    <a:p>
                      <a:pPr algn="l"/>
                      <a:r>
                        <a:rPr kumimoji="1" lang="ja-JP" altLang="en-US" sz="900" dirty="0">
                          <a:latin typeface="+mn-ea"/>
                          <a:ea typeface="+mn-ea"/>
                        </a:rPr>
                        <a:t>なし</a:t>
                      </a:r>
                      <a:endParaRPr kumimoji="1" lang="en-US" altLang="ja-JP" sz="900" dirty="0">
                        <a:latin typeface="+mn-ea"/>
                        <a:ea typeface="+mn-ea"/>
                      </a:endParaRPr>
                    </a:p>
                    <a:p>
                      <a:pPr algn="l"/>
                      <a:r>
                        <a:rPr kumimoji="1" lang="en-US" altLang="ja-JP" sz="900" dirty="0">
                          <a:latin typeface="+mn-ea"/>
                          <a:ea typeface="+mn-ea"/>
                        </a:rPr>
                        <a:t>※eIDAS</a:t>
                      </a:r>
                      <a:r>
                        <a:rPr kumimoji="1" lang="ja-JP" altLang="en-US" sz="900" dirty="0">
                          <a:latin typeface="+mn-ea"/>
                          <a:ea typeface="+mn-ea"/>
                        </a:rPr>
                        <a:t>ノード導入のためのサンプルソフトウェアを開発している</a:t>
                      </a:r>
                      <a:endParaRPr kumimoji="1" lang="en-US" altLang="ja-JP" sz="900" dirty="0">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ja-JP" altLang="en-US" sz="9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ja-JP" altLang="en-US" sz="9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85563149"/>
                  </a:ext>
                </a:extLst>
              </a:tr>
            </a:tbl>
          </a:graphicData>
        </a:graphic>
      </p:graphicFrame>
      <p:sp>
        <p:nvSpPr>
          <p:cNvPr id="5"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r>
              <a:rPr lang="en-US" altLang="ja-JP" sz="1800" b="1" spc="0" dirty="0">
                <a:solidFill>
                  <a:srgbClr val="002060"/>
                </a:solidFill>
              </a:rPr>
              <a:t/>
            </a:r>
            <a:br>
              <a:rPr lang="en-US" altLang="ja-JP" sz="1800" b="1" spc="0" dirty="0">
                <a:solidFill>
                  <a:srgbClr val="002060"/>
                </a:solidFill>
              </a:rPr>
            </a:br>
            <a:r>
              <a:rPr lang="ja-JP" altLang="en-US" sz="1800" dirty="0">
                <a:solidFill>
                  <a:srgbClr val="002060"/>
                </a:solidFill>
              </a:rPr>
              <a:t>（補足）トラストフレームワークの規定する内容の</a:t>
            </a:r>
            <a:r>
              <a:rPr lang="ja-JP" altLang="en-US" sz="1800" dirty="0" smtClean="0">
                <a:solidFill>
                  <a:srgbClr val="002060"/>
                </a:solidFill>
              </a:rPr>
              <a:t>整理</a:t>
            </a:r>
            <a:endParaRPr lang="ja-JP" altLang="en-US" sz="1800" b="1" spc="0" dirty="0">
              <a:solidFill>
                <a:srgbClr val="002060"/>
              </a:solidFill>
            </a:endParaRPr>
          </a:p>
        </p:txBody>
      </p:sp>
    </p:spTree>
    <p:extLst>
      <p:ext uri="{BB962C8B-B14F-4D97-AF65-F5344CB8AC3E}">
        <p14:creationId xmlns:p14="http://schemas.microsoft.com/office/powerpoint/2010/main" val="29970805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562042855"/>
              </p:ext>
            </p:extLst>
          </p:nvPr>
        </p:nvGraphicFramePr>
        <p:xfrm>
          <a:off x="331788" y="687024"/>
          <a:ext cx="9242426" cy="5735768"/>
        </p:xfrm>
        <a:graphic>
          <a:graphicData uri="http://schemas.openxmlformats.org/drawingml/2006/table">
            <a:tbl>
              <a:tblPr firstRow="1" bandRow="1">
                <a:tableStyleId>{5C22544A-7EE6-4342-B048-85BDC9FD1C3A}</a:tableStyleId>
              </a:tblPr>
              <a:tblGrid>
                <a:gridCol w="289822">
                  <a:extLst>
                    <a:ext uri="{9D8B030D-6E8A-4147-A177-3AD203B41FA5}">
                      <a16:colId xmlns:a16="http://schemas.microsoft.com/office/drawing/2014/main" val="344527310"/>
                    </a:ext>
                  </a:extLst>
                </a:gridCol>
                <a:gridCol w="656857">
                  <a:extLst>
                    <a:ext uri="{9D8B030D-6E8A-4147-A177-3AD203B41FA5}">
                      <a16:colId xmlns:a16="http://schemas.microsoft.com/office/drawing/2014/main" val="2946245184"/>
                    </a:ext>
                  </a:extLst>
                </a:gridCol>
                <a:gridCol w="1042563">
                  <a:extLst>
                    <a:ext uri="{9D8B030D-6E8A-4147-A177-3AD203B41FA5}">
                      <a16:colId xmlns:a16="http://schemas.microsoft.com/office/drawing/2014/main" val="3938450804"/>
                    </a:ext>
                  </a:extLst>
                </a:gridCol>
                <a:gridCol w="2417728">
                  <a:extLst>
                    <a:ext uri="{9D8B030D-6E8A-4147-A177-3AD203B41FA5}">
                      <a16:colId xmlns:a16="http://schemas.microsoft.com/office/drawing/2014/main" val="3469262399"/>
                    </a:ext>
                  </a:extLst>
                </a:gridCol>
                <a:gridCol w="2417728">
                  <a:extLst>
                    <a:ext uri="{9D8B030D-6E8A-4147-A177-3AD203B41FA5}">
                      <a16:colId xmlns:a16="http://schemas.microsoft.com/office/drawing/2014/main" val="3476815187"/>
                    </a:ext>
                  </a:extLst>
                </a:gridCol>
                <a:gridCol w="2417728">
                  <a:extLst>
                    <a:ext uri="{9D8B030D-6E8A-4147-A177-3AD203B41FA5}">
                      <a16:colId xmlns:a16="http://schemas.microsoft.com/office/drawing/2014/main" val="144248017"/>
                    </a:ext>
                  </a:extLst>
                </a:gridCol>
              </a:tblGrid>
              <a:tr h="273600">
                <a:tc rowSpan="2" gridSpan="3">
                  <a:txBody>
                    <a:bodyPr/>
                    <a:lstStyle/>
                    <a:p>
                      <a:pPr algn="ctr"/>
                      <a:r>
                        <a:rPr kumimoji="1" lang="ja-JP" altLang="en-US" sz="1100" b="1" dirty="0">
                          <a:solidFill>
                            <a:schemeClr val="bg1"/>
                          </a:solidFill>
                        </a:rPr>
                        <a:t>地域・国</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rowSpan="2"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rowSpan="2" hMerge="1">
                  <a:txBody>
                    <a:bodyPr/>
                    <a:lstStyle/>
                    <a:p>
                      <a:endParaRPr kumimoji="1" lang="ja-JP" altLang="en-US"/>
                    </a:p>
                  </a:txBody>
                  <a:tcPr/>
                </a:tc>
                <a:tc gridSpan="3">
                  <a:txBody>
                    <a:bodyPr/>
                    <a:lstStyle/>
                    <a:p>
                      <a:pPr algn="ctr"/>
                      <a:r>
                        <a:rPr kumimoji="1" lang="ja-JP" altLang="en-US" sz="1100" b="1" dirty="0">
                          <a:solidFill>
                            <a:schemeClr val="bg1"/>
                          </a:solidFill>
                        </a:rPr>
                        <a:t>北米</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hMerge="1">
                  <a:txBody>
                    <a:bodyPr/>
                    <a:lstStyle/>
                    <a:p>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2244423"/>
                  </a:ext>
                </a:extLst>
              </a:tr>
              <a:tr h="273600">
                <a:tc gridSpan="3" vMerge="1">
                  <a:txBody>
                    <a:bodyPr/>
                    <a:lstStyle/>
                    <a:p>
                      <a:endParaRPr kumimoji="1" lang="ja-JP" altLang="en-US"/>
                    </a:p>
                  </a:txBody>
                  <a:tcPr/>
                </a:tc>
                <a:tc hMerge="1"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gridSpan="2">
                  <a:txBody>
                    <a:bodyPr/>
                    <a:lstStyle/>
                    <a:p>
                      <a:pPr algn="ctr"/>
                      <a:r>
                        <a:rPr kumimoji="1" lang="ja-JP" altLang="en-US" sz="1100" b="1" dirty="0">
                          <a:solidFill>
                            <a:schemeClr val="bg1"/>
                          </a:solidFill>
                        </a:rPr>
                        <a:t>米国</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100" b="1" dirty="0">
                          <a:solidFill>
                            <a:schemeClr val="bg1"/>
                          </a:solidFill>
                        </a:rPr>
                        <a:t>カナダ</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extLst>
                  <a:ext uri="{0D108BD9-81ED-4DB2-BD59-A6C34878D82A}">
                    <a16:rowId xmlns:a16="http://schemas.microsoft.com/office/drawing/2014/main" val="2331927196"/>
                  </a:ext>
                </a:extLst>
              </a:tr>
              <a:tr h="335021">
                <a:tc gridSpan="3">
                  <a:txBody>
                    <a:bodyPr/>
                    <a:lstStyle/>
                    <a:p>
                      <a:pPr algn="ctr"/>
                      <a:r>
                        <a:rPr kumimoji="1" lang="ja-JP" altLang="en-US" sz="1100" b="1" dirty="0">
                          <a:solidFill>
                            <a:schemeClr val="tx1"/>
                          </a:solidFill>
                        </a:rPr>
                        <a:t>名称</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en-US" altLang="ja-JP" sz="1050" b="0" u="none" dirty="0">
                          <a:solidFill>
                            <a:schemeClr val="tx1"/>
                          </a:solidFill>
                          <a:latin typeface="+mn-ea"/>
                          <a:ea typeface="+mn-ea"/>
                        </a:rPr>
                        <a:t>Identity Ecosystem Framework</a:t>
                      </a:r>
                      <a:r>
                        <a:rPr kumimoji="1" lang="ja-JP" altLang="en-US" sz="1050" b="0" u="none" dirty="0">
                          <a:solidFill>
                            <a:schemeClr val="tx1"/>
                          </a:solidFill>
                          <a:latin typeface="+mn-ea"/>
                          <a:ea typeface="+mn-ea"/>
                        </a:rPr>
                        <a:t>：</a:t>
                      </a:r>
                      <a:r>
                        <a:rPr kumimoji="1" lang="en-US" altLang="ja-JP" sz="1050" b="0" u="none" dirty="0">
                          <a:solidFill>
                            <a:schemeClr val="tx1"/>
                          </a:solidFill>
                          <a:latin typeface="+mn-ea"/>
                          <a:ea typeface="+mn-ea"/>
                        </a:rPr>
                        <a:t>IDEF</a:t>
                      </a:r>
                      <a:endParaRPr kumimoji="1" lang="ja-JP" altLang="en-US" sz="1050" b="0" u="none" dirty="0">
                        <a:solidFill>
                          <a:schemeClr val="tx1"/>
                        </a:solidFill>
                        <a:latin typeface="+mn-ea"/>
                        <a:ea typeface="+mn-ea"/>
                      </a:endParaRP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en-US" altLang="ja-JP" sz="1050" dirty="0">
                          <a:latin typeface="+mn-ea"/>
                          <a:ea typeface="+mn-ea"/>
                        </a:rPr>
                        <a:t>NIST SP-800-63-3</a:t>
                      </a:r>
                    </a:p>
                    <a:p>
                      <a:pPr algn="l"/>
                      <a:r>
                        <a:rPr kumimoji="1" lang="en-US" altLang="ja-JP" sz="1050" dirty="0">
                          <a:latin typeface="+mn-ea"/>
                          <a:ea typeface="+mn-ea"/>
                        </a:rPr>
                        <a:t>NIST</a:t>
                      </a:r>
                      <a:r>
                        <a:rPr kumimoji="1" lang="ja-JP" altLang="en-US" sz="1050" baseline="0" dirty="0">
                          <a:latin typeface="+mn-ea"/>
                          <a:ea typeface="+mn-ea"/>
                        </a:rPr>
                        <a:t> </a:t>
                      </a:r>
                      <a:r>
                        <a:rPr kumimoji="1" lang="en-US" altLang="ja-JP" sz="1050" baseline="0" dirty="0">
                          <a:latin typeface="+mn-ea"/>
                          <a:ea typeface="+mn-ea"/>
                        </a:rPr>
                        <a:t>SP-800-63-4</a:t>
                      </a:r>
                      <a:endParaRPr kumimoji="1" lang="ja-JP" altLang="en-US" sz="105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en-US" altLang="ja-JP" sz="1050" dirty="0">
                          <a:latin typeface="+mn-ea"/>
                          <a:ea typeface="+mn-ea"/>
                        </a:rPr>
                        <a:t>Pan-Canadian Trust Framework</a:t>
                      </a:r>
                      <a:r>
                        <a:rPr kumimoji="1" lang="ja-JP" altLang="en-US" sz="1050" dirty="0">
                          <a:latin typeface="+mn-ea"/>
                          <a:ea typeface="+mn-ea"/>
                        </a:rPr>
                        <a:t>：</a:t>
                      </a:r>
                      <a:r>
                        <a:rPr kumimoji="1" lang="en-US" altLang="ja-JP" sz="1050" dirty="0">
                          <a:latin typeface="+mn-ea"/>
                          <a:ea typeface="+mn-ea"/>
                        </a:rPr>
                        <a:t>PCTF</a:t>
                      </a:r>
                      <a:endParaRPr kumimoji="1" lang="ja-JP" altLang="en-US" sz="105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8302622"/>
                  </a:ext>
                </a:extLst>
              </a:tr>
              <a:tr h="335021">
                <a:tc gridSpan="3">
                  <a:txBody>
                    <a:bodyPr/>
                    <a:lstStyle/>
                    <a:p>
                      <a:pPr algn="ctr"/>
                      <a:r>
                        <a:rPr kumimoji="1" lang="ja-JP" altLang="en-US" sz="1100" b="1" dirty="0">
                          <a:solidFill>
                            <a:schemeClr val="tx1"/>
                          </a:solidFill>
                        </a:rPr>
                        <a:t>策定主体</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en-US" altLang="ja-JP" sz="1050" dirty="0">
                          <a:latin typeface="+mn-ea"/>
                          <a:ea typeface="+mn-ea"/>
                        </a:rPr>
                        <a:t>NSTIC IDESG</a:t>
                      </a:r>
                      <a:r>
                        <a:rPr kumimoji="1" lang="ja-JP" altLang="en-US" sz="1050" dirty="0">
                          <a:latin typeface="+mn-ea"/>
                          <a:ea typeface="+mn-ea"/>
                        </a:rPr>
                        <a:t>（民間主導）</a:t>
                      </a:r>
                      <a:endParaRPr kumimoji="1" lang="en-US" altLang="ja-JP" sz="1050" dirty="0">
                        <a:latin typeface="+mn-ea"/>
                        <a:ea typeface="+mn-ea"/>
                      </a:endParaRPr>
                    </a:p>
                    <a:p>
                      <a:pPr algn="l"/>
                      <a:r>
                        <a:rPr kumimoji="1" lang="ja-JP" altLang="en-US" sz="800" dirty="0">
                          <a:latin typeface="+mn-ea"/>
                          <a:ea typeface="+mn-ea"/>
                        </a:rPr>
                        <a:t>現在は</a:t>
                      </a:r>
                      <a:r>
                        <a:rPr kumimoji="1" lang="en-US" altLang="ja-JP" sz="800" dirty="0" err="1">
                          <a:latin typeface="+mn-ea"/>
                          <a:ea typeface="+mn-ea"/>
                        </a:rPr>
                        <a:t>Kantara</a:t>
                      </a:r>
                      <a:r>
                        <a:rPr kumimoji="1" lang="en-US" altLang="ja-JP" sz="800" dirty="0">
                          <a:latin typeface="+mn-ea"/>
                          <a:ea typeface="+mn-ea"/>
                        </a:rPr>
                        <a:t> Initiative</a:t>
                      </a:r>
                      <a:r>
                        <a:rPr kumimoji="1" lang="ja-JP" altLang="en-US" sz="800" dirty="0">
                          <a:latin typeface="+mn-ea"/>
                          <a:ea typeface="+mn-ea"/>
                        </a:rPr>
                        <a:t>に移管</a:t>
                      </a: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en-US" altLang="ja-JP" sz="1050" dirty="0">
                          <a:latin typeface="+mn-ea"/>
                          <a:ea typeface="+mn-ea"/>
                        </a:rPr>
                        <a:t>NIST</a:t>
                      </a:r>
                      <a:r>
                        <a:rPr kumimoji="1" lang="ja-JP" altLang="en-US" sz="1050" dirty="0">
                          <a:latin typeface="+mn-ea"/>
                          <a:ea typeface="+mn-ea"/>
                        </a:rPr>
                        <a:t>：</a:t>
                      </a:r>
                      <a:r>
                        <a:rPr kumimoji="1" lang="zh-TW" altLang="en-US" sz="1050" dirty="0">
                          <a:latin typeface="+mn-ea"/>
                          <a:ea typeface="+mn-ea"/>
                        </a:rPr>
                        <a:t>米国国立標準技術研究所</a:t>
                      </a:r>
                      <a:endParaRPr kumimoji="1" lang="en-US" altLang="zh-TW" sz="1050" dirty="0">
                        <a:latin typeface="+mn-ea"/>
                        <a:ea typeface="+mn-ea"/>
                      </a:endParaRPr>
                    </a:p>
                    <a:p>
                      <a:pPr algn="l"/>
                      <a:r>
                        <a:rPr kumimoji="1" lang="ja-JP" altLang="en-US" sz="1050" dirty="0">
                          <a:latin typeface="+mn-ea"/>
                          <a:ea typeface="+mn-ea"/>
                        </a:rPr>
                        <a:t>（政府主導）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en-US" altLang="ja-JP" sz="1050" dirty="0">
                          <a:latin typeface="+mn-ea"/>
                          <a:ea typeface="+mn-ea"/>
                        </a:rPr>
                        <a:t>DIACC</a:t>
                      </a:r>
                      <a:r>
                        <a:rPr kumimoji="1" lang="ja-JP" altLang="en-US" sz="1050" dirty="0">
                          <a:latin typeface="+mn-ea"/>
                          <a:ea typeface="+mn-ea"/>
                        </a:rPr>
                        <a:t>：カナダデジタル識別認証評議会（官民共同）</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79769320"/>
                  </a:ext>
                </a:extLst>
              </a:tr>
              <a:tr h="203510">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強制力の有無</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hMerge="1">
                  <a:txBody>
                    <a:bodyPr/>
                    <a:lstStyle/>
                    <a:p>
                      <a:pPr algn="ctr"/>
                      <a:endParaRPr kumimoji="1" lang="en-US" altLang="ja-JP"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ja-JP" altLang="en-US" sz="1050" dirty="0">
                          <a:latin typeface="+mn-ea"/>
                          <a:ea typeface="+mn-ea"/>
                        </a:rPr>
                        <a:t>任意</a:t>
                      </a: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05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05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2606324"/>
                  </a:ext>
                </a:extLst>
              </a:tr>
              <a:tr h="465307">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認定の有無</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dirty="0">
                          <a:latin typeface="+mn-ea"/>
                          <a:ea typeface="+mn-ea"/>
                        </a:rPr>
                        <a:t>なし</a:t>
                      </a:r>
                      <a:endParaRPr kumimoji="1" lang="en-US" altLang="ja-JP" sz="1050" dirty="0">
                        <a:latin typeface="+mn-ea"/>
                        <a:ea typeface="+mn-ea"/>
                      </a:endParaRP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自己評価による</a:t>
                      </a:r>
                      <a:r>
                        <a:rPr kumimoji="1" lang="en-US" altLang="ja-JP" sz="800" dirty="0">
                          <a:solidFill>
                            <a:schemeClr val="tx1"/>
                          </a:solidFill>
                          <a:latin typeface="+mn-ea"/>
                          <a:ea typeface="+mn-ea"/>
                        </a:rPr>
                        <a:t>IDEF</a:t>
                      </a:r>
                      <a:r>
                        <a:rPr kumimoji="1" lang="ja-JP" altLang="en-US" sz="800" baseline="0" dirty="0">
                          <a:solidFill>
                            <a:schemeClr val="tx1"/>
                          </a:solidFill>
                          <a:latin typeface="+mn-ea"/>
                          <a:ea typeface="+mn-ea"/>
                        </a:rPr>
                        <a:t> </a:t>
                      </a:r>
                      <a:r>
                        <a:rPr kumimoji="1" lang="en-US" altLang="ja-JP" sz="800" baseline="0" dirty="0">
                          <a:solidFill>
                            <a:schemeClr val="tx1"/>
                          </a:solidFill>
                          <a:latin typeface="+mn-ea"/>
                          <a:ea typeface="+mn-ea"/>
                        </a:rPr>
                        <a:t>Registry </a:t>
                      </a:r>
                      <a:r>
                        <a:rPr kumimoji="1" lang="ja-JP" altLang="en-US" sz="800" baseline="0" dirty="0">
                          <a:solidFill>
                            <a:schemeClr val="tx1"/>
                          </a:solidFill>
                          <a:latin typeface="+mn-ea"/>
                          <a:ea typeface="+mn-ea"/>
                        </a:rPr>
                        <a:t>への登録はある</a:t>
                      </a:r>
                      <a:endParaRPr kumimoji="1" lang="ja-JP" altLang="en-US" sz="800" dirty="0">
                        <a:solidFill>
                          <a:schemeClr val="tx1"/>
                        </a:solidFill>
                        <a:latin typeface="+mn-ea"/>
                        <a:ea typeface="+mn-ea"/>
                      </a:endParaRP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050" dirty="0">
                          <a:latin typeface="+mn-ea"/>
                          <a:ea typeface="+mn-ea"/>
                        </a:rPr>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dirty="0">
                          <a:latin typeface="+mn-ea"/>
                          <a:ea typeface="+mn-ea"/>
                        </a:rPr>
                        <a:t>Voilà Verified Trustmark Program</a:t>
                      </a:r>
                      <a:r>
                        <a:rPr kumimoji="1" lang="ja-JP" altLang="en-US" sz="1050" dirty="0">
                          <a:latin typeface="+mn-ea"/>
                          <a:ea typeface="+mn-ea"/>
                        </a:rPr>
                        <a:t>によって</a:t>
                      </a:r>
                      <a:r>
                        <a:rPr kumimoji="1" lang="en-US" altLang="ja-JP" sz="1050" dirty="0">
                          <a:latin typeface="+mn-ea"/>
                          <a:ea typeface="+mn-ea"/>
                        </a:rPr>
                        <a:t>PCTF</a:t>
                      </a:r>
                      <a:r>
                        <a:rPr kumimoji="1" lang="ja-JP" altLang="en-US" sz="1050" dirty="0">
                          <a:latin typeface="+mn-ea"/>
                          <a:ea typeface="+mn-ea"/>
                        </a:rPr>
                        <a:t>への準拠を認定している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046301"/>
                  </a:ext>
                </a:extLst>
              </a:tr>
              <a:tr h="335021">
                <a:tc gridSpan="3">
                  <a:txBody>
                    <a:bodyPr/>
                    <a:lstStyle/>
                    <a:p>
                      <a:pPr algn="ctr"/>
                      <a:r>
                        <a:rPr kumimoji="1" lang="ja-JP" altLang="en-US" sz="1100" b="1" dirty="0">
                          <a:solidFill>
                            <a:schemeClr val="tx1"/>
                          </a:solidFill>
                        </a:rPr>
                        <a:t>原理・原則</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en-US" altLang="ja-JP" sz="1050" b="0" i="0" u="none" strike="noStrike" kern="1200" cap="none" spc="0" normalizeH="0" baseline="0" noProof="0" dirty="0">
                          <a:ln>
                            <a:noFill/>
                          </a:ln>
                          <a:solidFill>
                            <a:srgbClr val="000000"/>
                          </a:solidFill>
                          <a:effectLst/>
                          <a:uLnTx/>
                          <a:uFillTx/>
                          <a:latin typeface="Meiryo UI"/>
                          <a:ea typeface="+mn-ea"/>
                          <a:cs typeface="+mn-cs"/>
                        </a:rPr>
                        <a:t>NSTIC</a:t>
                      </a:r>
                      <a:r>
                        <a:rPr kumimoji="1" lang="ja-JP" altLang="en-US" sz="1050" b="0" i="0" u="none" strike="noStrike" kern="1200" cap="none" spc="0" normalizeH="0" baseline="0" noProof="0" dirty="0">
                          <a:ln>
                            <a:noFill/>
                          </a:ln>
                          <a:solidFill>
                            <a:srgbClr val="000000"/>
                          </a:solidFill>
                          <a:effectLst/>
                          <a:uLnTx/>
                          <a:uFillTx/>
                          <a:latin typeface="Meiryo UI"/>
                          <a:ea typeface="+mn-ea"/>
                          <a:cs typeface="+mn-cs"/>
                        </a:rPr>
                        <a:t>において示された「個人、企業、その他の組織が機密性の高い取引をオンラインで行う際に、より大きな信頼とセキュリティを享受できる未来」の実現</a:t>
                      </a:r>
                      <a:endParaRPr kumimoji="1" lang="ja-JP" altLang="en-US" sz="1050" dirty="0">
                        <a:latin typeface="+mn-ea"/>
                        <a:ea typeface="+mn-ea"/>
                      </a:endParaRP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050" dirty="0">
                          <a:latin typeface="+mn-ea"/>
                          <a:ea typeface="+mn-ea"/>
                        </a:rPr>
                        <a:t>デジタルアイデンティティサービスを実装する連邦機関のための技術的要件の提供</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050" dirty="0">
                          <a:latin typeface="+mn-ea"/>
                          <a:ea typeface="+mn-ea"/>
                        </a:rPr>
                        <a:t>サービスとネットワークの信頼を検証することにより、現在および将来のカナダのデジタルアイデンティティエコシステムのイノベーションニーズを満たす</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40453710"/>
                  </a:ext>
                </a:extLst>
              </a:tr>
              <a:tr h="465307">
                <a:tc rowSpan="3">
                  <a:txBody>
                    <a:bodyPr/>
                    <a:lstStyle/>
                    <a:p>
                      <a:pPr algn="ctr"/>
                      <a:r>
                        <a:rPr kumimoji="1" lang="ja-JP" altLang="en-US" sz="1100" b="1" dirty="0">
                          <a:solidFill>
                            <a:schemeClr val="tx1"/>
                          </a:solidFill>
                        </a:rPr>
                        <a:t>ガバナンス</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ステークホルダーの定義・</a:t>
                      </a:r>
                      <a:r>
                        <a:rPr lang="ja-JP" altLang="en-US" sz="1100" b="1" dirty="0">
                          <a:solidFill>
                            <a:schemeClr val="tx1"/>
                          </a:solidFill>
                        </a:rPr>
                        <a:t>要件</a:t>
                      </a:r>
                      <a:endParaRPr kumimoji="1" lang="ja-JP" altLang="en-US" sz="1100" b="1"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b="0" dirty="0">
                          <a:latin typeface="+mn-ea"/>
                          <a:ea typeface="+mn-ea"/>
                        </a:rPr>
                        <a:t>Identity Ecosystem </a:t>
                      </a:r>
                      <a:r>
                        <a:rPr kumimoji="1" lang="ja-JP" altLang="en-US" sz="1050" b="0" dirty="0">
                          <a:latin typeface="+mn-ea"/>
                          <a:ea typeface="+mn-ea"/>
                        </a:rPr>
                        <a:t>の参加主体の担うべき役割と必要なアクション、及びプライバシー・セキュリティ等の要件を定義している</a:t>
                      </a:r>
                      <a:endParaRPr kumimoji="1" lang="en-US" altLang="ja-JP" sz="1050" b="0" dirty="0">
                        <a:latin typeface="+mn-ea"/>
                        <a:ea typeface="+mn-ea"/>
                      </a:endParaRP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dirty="0">
                          <a:latin typeface="+mn-ea"/>
                          <a:ea typeface="+mn-ea"/>
                        </a:rPr>
                        <a:t>デジタルアイデンティティモデルとして、サブスクライバ、アプリカント、</a:t>
                      </a:r>
                      <a:r>
                        <a:rPr kumimoji="1" lang="en-US" altLang="ja-JP" sz="1050" dirty="0">
                          <a:latin typeface="+mn-ea"/>
                          <a:ea typeface="+mn-ea"/>
                        </a:rPr>
                        <a:t>RP</a:t>
                      </a:r>
                      <a:r>
                        <a:rPr kumimoji="1" lang="ja-JP" altLang="en-US" sz="1050" dirty="0">
                          <a:latin typeface="+mn-ea"/>
                          <a:ea typeface="+mn-ea"/>
                        </a:rPr>
                        <a:t>等の参加者を定義している</a:t>
                      </a:r>
                      <a:endParaRPr kumimoji="1" lang="en-US" altLang="ja-JP" sz="105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b="0" dirty="0">
                          <a:latin typeface="+mn-ea"/>
                          <a:ea typeface="+mn-ea"/>
                        </a:rPr>
                        <a:t>PCTF</a:t>
                      </a:r>
                      <a:r>
                        <a:rPr kumimoji="1" lang="ja-JP" altLang="en-US" sz="1050" b="0" dirty="0">
                          <a:latin typeface="+mn-ea"/>
                          <a:ea typeface="+mn-ea"/>
                        </a:rPr>
                        <a:t>の中のクレデンシャル等のコンポーネントにおいて、参加するエンティティとその役割について定義している</a:t>
                      </a:r>
                      <a:endParaRPr kumimoji="1" lang="en-US" altLang="ja-JP" sz="1050" b="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7996045"/>
                  </a:ext>
                </a:extLst>
              </a:tr>
              <a:tr h="347429">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プロセスの</a:t>
                      </a:r>
                      <a:endParaRPr lang="en-US" altLang="ja-JP" sz="11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定義・要件</a:t>
                      </a:r>
                      <a:endParaRPr kumimoji="1" lang="ja-JP" altLang="en-US" sz="1100" b="1"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kumimoji="1" lang="ja-JP" altLang="en-US"/>
                    </a:p>
                  </a:txBody>
                  <a:tcPr/>
                </a:tc>
                <a:tc>
                  <a:txBody>
                    <a:bodyPr/>
                    <a:lstStyle/>
                    <a:p>
                      <a:r>
                        <a:rPr lang="ja-JP" altLang="en-US" sz="1050" dirty="0"/>
                        <a:t>なし</a:t>
                      </a: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050" dirty="0">
                          <a:latin typeface="+mn-ea"/>
                          <a:ea typeface="+mn-ea"/>
                        </a:rPr>
                        <a:t>デジタル認証における</a:t>
                      </a:r>
                      <a:r>
                        <a:rPr kumimoji="1" lang="ja-JP" altLang="en-US" sz="1050" b="1" u="sng" dirty="0">
                          <a:solidFill>
                            <a:schemeClr val="accent2">
                              <a:lumMod val="75000"/>
                              <a:lumOff val="25000"/>
                            </a:schemeClr>
                          </a:solidFill>
                          <a:latin typeface="+mn-ea"/>
                          <a:ea typeface="+mn-ea"/>
                        </a:rPr>
                        <a:t>アイデンティティの登録と検証プロセスを規定</a:t>
                      </a:r>
                      <a:r>
                        <a:rPr kumimoji="1" lang="ja-JP" altLang="en-US" sz="1050" b="1" u="sng" dirty="0">
                          <a:solidFill>
                            <a:schemeClr val="accent2">
                              <a:lumMod val="90000"/>
                              <a:lumOff val="10000"/>
                            </a:schemeClr>
                          </a:solidFill>
                          <a:latin typeface="+mn-ea"/>
                          <a:ea typeface="+mn-ea"/>
                        </a:rPr>
                        <a:t>している</a:t>
                      </a:r>
                      <a:endParaRPr lang="ja-JP" altLang="en-US" sz="1050" dirty="0"/>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b="0" dirty="0">
                          <a:latin typeface="+mn-ea"/>
                          <a:ea typeface="+mn-ea"/>
                        </a:rPr>
                        <a:t>デジタル</a:t>
                      </a:r>
                      <a:r>
                        <a:rPr kumimoji="1" lang="en-US" altLang="ja-JP" sz="1050" b="0" dirty="0">
                          <a:latin typeface="+mn-ea"/>
                          <a:ea typeface="+mn-ea"/>
                        </a:rPr>
                        <a:t>ID</a:t>
                      </a:r>
                      <a:r>
                        <a:rPr kumimoji="1" lang="ja-JP" altLang="en-US" sz="1050" b="0" dirty="0">
                          <a:latin typeface="+mn-ea"/>
                          <a:ea typeface="+mn-ea"/>
                        </a:rPr>
                        <a:t>の作成、管理、提供に係る一連のプロセスなどを定義している</a:t>
                      </a:r>
                      <a:endParaRPr kumimoji="1" lang="en-US" altLang="ja-JP" sz="1050" b="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3317182"/>
                  </a:ext>
                </a:extLst>
              </a:tr>
              <a:tr h="347429">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コンポーネントの</a:t>
                      </a:r>
                      <a:endParaRPr lang="en-US" altLang="ja-JP" sz="11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定義・要件</a:t>
                      </a:r>
                      <a:endParaRPr kumimoji="1" lang="ja-JP" altLang="en-US" sz="1100" b="1"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dirty="0">
                          <a:latin typeface="+mn-ea"/>
                          <a:ea typeface="+mn-ea"/>
                        </a:rPr>
                        <a:t>なし</a:t>
                      </a: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dirty="0">
                          <a:latin typeface="+mn-ea"/>
                          <a:ea typeface="+mn-ea"/>
                        </a:rPr>
                        <a:t>AAL</a:t>
                      </a:r>
                      <a:r>
                        <a:rPr kumimoji="1" lang="ja-JP" altLang="en-US" sz="1050" dirty="0">
                          <a:latin typeface="+mn-ea"/>
                          <a:ea typeface="+mn-ea"/>
                        </a:rPr>
                        <a:t>で許可されている認証デバイスについて規定している</a:t>
                      </a:r>
                      <a:endParaRPr kumimoji="1" lang="en-US" altLang="ja-JP" sz="105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050" b="1" u="sng" dirty="0">
                          <a:solidFill>
                            <a:schemeClr val="accent2">
                              <a:lumMod val="75000"/>
                              <a:lumOff val="25000"/>
                            </a:schemeClr>
                          </a:solidFill>
                          <a:latin typeface="+mn-ea"/>
                          <a:ea typeface="+mn-ea"/>
                        </a:rPr>
                        <a:t>デジタルウォレット、インフラ等のコンポーネントの要件を定義</a:t>
                      </a:r>
                      <a:r>
                        <a:rPr kumimoji="1" lang="ja-JP" altLang="en-US" sz="1050" dirty="0">
                          <a:latin typeface="+mn-ea"/>
                          <a:ea typeface="+mn-ea"/>
                        </a:rPr>
                        <a:t>している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07108950"/>
                  </a:ext>
                </a:extLst>
              </a:tr>
              <a:tr h="322613">
                <a:tc rowSpan="4">
                  <a:txBody>
                    <a:bodyPr/>
                    <a:lstStyle/>
                    <a:p>
                      <a:pPr algn="ctr"/>
                      <a:r>
                        <a:rPr kumimoji="1" lang="ja-JP" altLang="en-US" sz="1100" b="1" dirty="0">
                          <a:solidFill>
                            <a:schemeClr val="tx1"/>
                          </a:solidFill>
                        </a:rPr>
                        <a:t>テクノロジー</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rowSpan="3">
                  <a:txBody>
                    <a:bodyPr/>
                    <a:lstStyle/>
                    <a:p>
                      <a:pPr algn="ctr"/>
                      <a:r>
                        <a:rPr kumimoji="1" lang="ja-JP" altLang="en-US" sz="1100" b="1" dirty="0">
                          <a:solidFill>
                            <a:schemeClr val="tx1"/>
                          </a:solidFill>
                        </a:rPr>
                        <a:t>特定技術の</a:t>
                      </a:r>
                      <a:endParaRPr kumimoji="1" lang="en-US" altLang="ja-JP" sz="1100" b="1" dirty="0">
                        <a:solidFill>
                          <a:schemeClr val="tx1"/>
                        </a:solidFill>
                      </a:endParaRPr>
                    </a:p>
                    <a:p>
                      <a:pPr algn="ctr"/>
                      <a:r>
                        <a:rPr kumimoji="1" lang="ja-JP" altLang="en-US" sz="1100" b="1" dirty="0">
                          <a:solidFill>
                            <a:schemeClr val="tx1"/>
                          </a:solidFill>
                        </a:rPr>
                        <a:t>参照・指定</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solidFill>
                        </a:rPr>
                        <a:t>分散型</a:t>
                      </a:r>
                      <a:endParaRPr kumimoji="1" lang="en-US" altLang="ja-JP" sz="10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1" dirty="0">
                          <a:solidFill>
                            <a:schemeClr val="tx1"/>
                          </a:solidFill>
                        </a:rPr>
                        <a:t>ID</a:t>
                      </a:r>
                      <a:r>
                        <a:rPr kumimoji="1" lang="ja-JP" altLang="en-US" sz="1000" b="1" dirty="0">
                          <a:solidFill>
                            <a:schemeClr val="tx1"/>
                          </a:solidFill>
                        </a:rPr>
                        <a:t>関連</a:t>
                      </a:r>
                      <a:endParaRPr kumimoji="1" lang="en-US" altLang="ja-JP" sz="1000" b="1" dirty="0">
                        <a:solidFill>
                          <a:schemeClr val="tx1"/>
                        </a:solidFill>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b="0" u="none" dirty="0">
                          <a:solidFill>
                            <a:schemeClr val="tx1"/>
                          </a:solidFill>
                          <a:latin typeface="+mn-ea"/>
                          <a:ea typeface="+mn-ea"/>
                        </a:rPr>
                        <a:t>なし</a:t>
                      </a: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ja-JP" sz="1050" b="1" u="sng" dirty="0">
                          <a:solidFill>
                            <a:schemeClr val="accent2">
                              <a:lumMod val="75000"/>
                              <a:lumOff val="25000"/>
                            </a:schemeClr>
                          </a:solidFill>
                        </a:rPr>
                        <a:t>W3C VCs</a:t>
                      </a:r>
                      <a:r>
                        <a:rPr lang="ja-JP" altLang="en-US" sz="1050" b="1" u="sng" dirty="0">
                          <a:solidFill>
                            <a:schemeClr val="accent2">
                              <a:lumMod val="75000"/>
                              <a:lumOff val="25000"/>
                            </a:schemeClr>
                          </a:solidFill>
                        </a:rPr>
                        <a:t>・</a:t>
                      </a:r>
                      <a:r>
                        <a:rPr lang="en-US" altLang="ja-JP" sz="1050" b="1" u="sng" dirty="0" err="1">
                          <a:solidFill>
                            <a:schemeClr val="accent2">
                              <a:lumMod val="75000"/>
                              <a:lumOff val="25000"/>
                            </a:schemeClr>
                          </a:solidFill>
                        </a:rPr>
                        <a:t>mDL</a:t>
                      </a:r>
                      <a:r>
                        <a:rPr lang="ja-JP" altLang="en-US" sz="1050" dirty="0"/>
                        <a:t>について記載を検討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ja-JP" sz="1000" b="1" u="sng" dirty="0" smtClean="0">
                          <a:solidFill>
                            <a:schemeClr val="accent2">
                              <a:lumMod val="90000"/>
                              <a:lumOff val="10000"/>
                            </a:schemeClr>
                          </a:solidFill>
                        </a:rPr>
                        <a:t>W3C VCs</a:t>
                      </a:r>
                      <a:r>
                        <a:rPr lang="ja-JP" altLang="en-US" sz="1000" b="1" u="sng" dirty="0" err="1" smtClean="0">
                          <a:solidFill>
                            <a:schemeClr val="accent2">
                              <a:lumMod val="90000"/>
                              <a:lumOff val="10000"/>
                            </a:schemeClr>
                          </a:solidFill>
                        </a:rPr>
                        <a:t>、</a:t>
                      </a:r>
                      <a:r>
                        <a:rPr lang="en-US" altLang="ja-JP" sz="1000" b="1" u="sng" dirty="0" smtClean="0">
                          <a:solidFill>
                            <a:schemeClr val="accent2">
                              <a:lumMod val="90000"/>
                              <a:lumOff val="10000"/>
                            </a:schemeClr>
                          </a:solidFill>
                        </a:rPr>
                        <a:t>DIDs</a:t>
                      </a:r>
                      <a:endParaRPr lang="ja-JP" altLang="en-US" sz="1000" b="1" u="sng" dirty="0">
                        <a:solidFill>
                          <a:schemeClr val="accent2">
                            <a:lumMod val="90000"/>
                            <a:lumOff val="10000"/>
                          </a:schemeClr>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8533181"/>
                  </a:ext>
                </a:extLst>
              </a:tr>
              <a:tr h="465307">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50" b="1" dirty="0">
                          <a:solidFill>
                            <a:schemeClr val="tx1"/>
                          </a:solidFill>
                        </a:rPr>
                        <a:t>一般的な</a:t>
                      </a:r>
                      <a:endParaRPr kumimoji="1" lang="en-US" altLang="ja-JP" sz="1050" b="1" dirty="0">
                        <a:solidFill>
                          <a:schemeClr val="tx1"/>
                        </a:solidFill>
                      </a:endParaRPr>
                    </a:p>
                    <a:p>
                      <a:pPr algn="ctr"/>
                      <a:r>
                        <a:rPr kumimoji="1" lang="ja-JP" altLang="en-US" sz="1050" b="1" dirty="0">
                          <a:solidFill>
                            <a:schemeClr val="tx1"/>
                          </a:solidFill>
                        </a:rPr>
                        <a:t>認証・認可</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b="1" u="sng" dirty="0">
                          <a:solidFill>
                            <a:schemeClr val="accent2">
                              <a:lumMod val="75000"/>
                              <a:lumOff val="25000"/>
                            </a:schemeClr>
                          </a:solidFill>
                          <a:latin typeface="+mn-ea"/>
                          <a:ea typeface="+mn-ea"/>
                        </a:rPr>
                        <a:t>SAML</a:t>
                      </a: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b="1" u="sng" dirty="0" err="1">
                          <a:solidFill>
                            <a:schemeClr val="accent2">
                              <a:lumMod val="75000"/>
                              <a:lumOff val="25000"/>
                            </a:schemeClr>
                          </a:solidFill>
                          <a:latin typeface="+mn-ea"/>
                          <a:ea typeface="+mn-ea"/>
                        </a:rPr>
                        <a:t>OpenID</a:t>
                      </a:r>
                      <a:r>
                        <a:rPr kumimoji="1" lang="en-US" altLang="ja-JP" sz="1050" b="1" u="sng" dirty="0">
                          <a:solidFill>
                            <a:schemeClr val="accent2">
                              <a:lumMod val="75000"/>
                              <a:lumOff val="25000"/>
                            </a:schemeClr>
                          </a:solidFill>
                          <a:latin typeface="+mn-ea"/>
                          <a:ea typeface="+mn-ea"/>
                        </a:rPr>
                        <a:t> Connect</a:t>
                      </a: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b="1" u="sng" dirty="0">
                          <a:solidFill>
                            <a:schemeClr val="accent2">
                              <a:lumMod val="75000"/>
                              <a:lumOff val="25000"/>
                            </a:schemeClr>
                          </a:solidFill>
                          <a:latin typeface="+mn-ea"/>
                          <a:ea typeface="+mn-ea"/>
                        </a:rPr>
                        <a:t>OAuth 2.0</a:t>
                      </a:r>
                      <a:r>
                        <a:rPr kumimoji="1" lang="ja-JP" altLang="en-US" sz="1050" b="1" u="sng" dirty="0">
                          <a:solidFill>
                            <a:schemeClr val="accent2">
                              <a:lumMod val="75000"/>
                              <a:lumOff val="25000"/>
                            </a:schemeClr>
                          </a:solidFill>
                          <a:latin typeface="+mn-ea"/>
                          <a:ea typeface="+mn-ea"/>
                        </a:rPr>
                        <a:t>　など</a:t>
                      </a:r>
                      <a:endParaRPr kumimoji="1" lang="ja-JP" altLang="en-US" sz="1050" b="0" u="none" dirty="0">
                        <a:solidFill>
                          <a:schemeClr val="accent2">
                            <a:lumMod val="75000"/>
                            <a:lumOff val="25000"/>
                          </a:schemeClr>
                        </a:solidFill>
                        <a:latin typeface="+mn-ea"/>
                        <a:ea typeface="+mn-ea"/>
                      </a:endParaRP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000" dirty="0"/>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000" dirty="0"/>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9791713"/>
                  </a:ext>
                </a:extLst>
              </a:tr>
              <a:tr h="257941">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50" b="1" dirty="0">
                          <a:solidFill>
                            <a:schemeClr val="tx1"/>
                          </a:solidFill>
                        </a:rPr>
                        <a:t>レジストリ</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b="0" u="none" dirty="0">
                          <a:solidFill>
                            <a:schemeClr val="tx1"/>
                          </a:solidFill>
                          <a:latin typeface="+mn-ea"/>
                          <a:ea typeface="+mn-ea"/>
                        </a:rPr>
                        <a:t>なし</a:t>
                      </a: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000" dirty="0"/>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000" dirty="0"/>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8769512"/>
                  </a:ext>
                </a:extLst>
              </a:tr>
              <a:tr h="210939">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独自の技術の参照・指定</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kumimoji="1" lang="ja-JP" altLang="en-US"/>
                    </a:p>
                  </a:txBody>
                  <a:tcPr/>
                </a:tc>
                <a:tc>
                  <a:txBody>
                    <a:bodyPr/>
                    <a:lstStyle/>
                    <a:p>
                      <a:pPr algn="l"/>
                      <a:r>
                        <a:rPr kumimoji="1" lang="ja-JP" altLang="en-US" sz="1050" dirty="0">
                          <a:latin typeface="+mn-ea"/>
                          <a:ea typeface="+mn-ea"/>
                        </a:rPr>
                        <a:t>なし</a:t>
                      </a:r>
                      <a:endParaRPr kumimoji="1" lang="en-US" altLang="ja-JP" sz="1050" dirty="0">
                        <a:latin typeface="+mn-ea"/>
                        <a:ea typeface="+mn-ea"/>
                      </a:endParaRPr>
                    </a:p>
                  </a:txBody>
                  <a:tcP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050" dirty="0">
                          <a:latin typeface="+mn-ea"/>
                          <a:ea typeface="+mn-ea"/>
                        </a:rPr>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dirty="0">
                          <a:latin typeface="+mn-ea"/>
                          <a:ea typeface="+mn-ea"/>
                        </a:rPr>
                        <a:t>なし</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85563149"/>
                  </a:ext>
                </a:extLst>
              </a:tr>
            </a:tbl>
          </a:graphicData>
        </a:graphic>
      </p:graphicFrame>
      <p:sp>
        <p:nvSpPr>
          <p:cNvPr id="5"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r>
              <a:rPr lang="en-US" altLang="ja-JP" sz="1800" b="1" spc="0" dirty="0">
                <a:solidFill>
                  <a:srgbClr val="002060"/>
                </a:solidFill>
              </a:rPr>
              <a:t/>
            </a:r>
            <a:br>
              <a:rPr lang="en-US" altLang="ja-JP" sz="1800" b="1" spc="0" dirty="0">
                <a:solidFill>
                  <a:srgbClr val="002060"/>
                </a:solidFill>
              </a:rPr>
            </a:br>
            <a:r>
              <a:rPr lang="ja-JP" altLang="en-US" sz="1800" dirty="0">
                <a:solidFill>
                  <a:srgbClr val="002060"/>
                </a:solidFill>
              </a:rPr>
              <a:t>（補足）トラストフレームワークの規定する内容の</a:t>
            </a:r>
            <a:r>
              <a:rPr lang="ja-JP" altLang="en-US" sz="1800" dirty="0" smtClean="0">
                <a:solidFill>
                  <a:srgbClr val="002060"/>
                </a:solidFill>
              </a:rPr>
              <a:t>整理</a:t>
            </a:r>
            <a:endParaRPr lang="ja-JP" altLang="en-US" sz="1800" b="1" spc="0" dirty="0">
              <a:solidFill>
                <a:srgbClr val="002060"/>
              </a:solidFill>
            </a:endParaRPr>
          </a:p>
        </p:txBody>
      </p:sp>
    </p:spTree>
    <p:extLst>
      <p:ext uri="{BB962C8B-B14F-4D97-AF65-F5344CB8AC3E}">
        <p14:creationId xmlns:p14="http://schemas.microsoft.com/office/powerpoint/2010/main" val="5898991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3502646202"/>
              </p:ext>
            </p:extLst>
          </p:nvPr>
        </p:nvGraphicFramePr>
        <p:xfrm>
          <a:off x="333077" y="686842"/>
          <a:ext cx="9243021" cy="5821506"/>
        </p:xfrm>
        <a:graphic>
          <a:graphicData uri="http://schemas.openxmlformats.org/drawingml/2006/table">
            <a:tbl>
              <a:tblPr firstRow="1" bandRow="1">
                <a:tableStyleId>{5C22544A-7EE6-4342-B048-85BDC9FD1C3A}</a:tableStyleId>
              </a:tblPr>
              <a:tblGrid>
                <a:gridCol w="229743">
                  <a:extLst>
                    <a:ext uri="{9D8B030D-6E8A-4147-A177-3AD203B41FA5}">
                      <a16:colId xmlns:a16="http://schemas.microsoft.com/office/drawing/2014/main" val="344527310"/>
                    </a:ext>
                  </a:extLst>
                </a:gridCol>
                <a:gridCol w="716989">
                  <a:extLst>
                    <a:ext uri="{9D8B030D-6E8A-4147-A177-3AD203B41FA5}">
                      <a16:colId xmlns:a16="http://schemas.microsoft.com/office/drawing/2014/main" val="2946245184"/>
                    </a:ext>
                  </a:extLst>
                </a:gridCol>
                <a:gridCol w="852501">
                  <a:extLst>
                    <a:ext uri="{9D8B030D-6E8A-4147-A177-3AD203B41FA5}">
                      <a16:colId xmlns:a16="http://schemas.microsoft.com/office/drawing/2014/main" val="3938450804"/>
                    </a:ext>
                  </a:extLst>
                </a:gridCol>
                <a:gridCol w="1860947">
                  <a:extLst>
                    <a:ext uri="{9D8B030D-6E8A-4147-A177-3AD203B41FA5}">
                      <a16:colId xmlns:a16="http://schemas.microsoft.com/office/drawing/2014/main" val="3469262399"/>
                    </a:ext>
                  </a:extLst>
                </a:gridCol>
                <a:gridCol w="1860947">
                  <a:extLst>
                    <a:ext uri="{9D8B030D-6E8A-4147-A177-3AD203B41FA5}">
                      <a16:colId xmlns:a16="http://schemas.microsoft.com/office/drawing/2014/main" val="3476815187"/>
                    </a:ext>
                  </a:extLst>
                </a:gridCol>
                <a:gridCol w="1860947">
                  <a:extLst>
                    <a:ext uri="{9D8B030D-6E8A-4147-A177-3AD203B41FA5}">
                      <a16:colId xmlns:a16="http://schemas.microsoft.com/office/drawing/2014/main" val="144248017"/>
                    </a:ext>
                  </a:extLst>
                </a:gridCol>
                <a:gridCol w="1860947">
                  <a:extLst>
                    <a:ext uri="{9D8B030D-6E8A-4147-A177-3AD203B41FA5}">
                      <a16:colId xmlns:a16="http://schemas.microsoft.com/office/drawing/2014/main" val="1925647055"/>
                    </a:ext>
                  </a:extLst>
                </a:gridCol>
              </a:tblGrid>
              <a:tr h="273600">
                <a:tc rowSpan="2" gridSpan="3">
                  <a:txBody>
                    <a:bodyPr/>
                    <a:lstStyle/>
                    <a:p>
                      <a:pPr algn="ctr"/>
                      <a:r>
                        <a:rPr kumimoji="1" lang="ja-JP" altLang="en-US" sz="1100" b="1" dirty="0">
                          <a:solidFill>
                            <a:schemeClr val="bg1"/>
                          </a:solidFill>
                          <a:latin typeface="+mn-ea"/>
                          <a:ea typeface="+mn-ea"/>
                        </a:rPr>
                        <a:t>地域・国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rowSpan="2" hMerge="1">
                  <a:txBody>
                    <a:bodyPr/>
                    <a:lstStyle/>
                    <a:p>
                      <a:endParaRPr kumimoji="1" lang="ja-JP" altLang="en-US"/>
                    </a:p>
                  </a:txBody>
                  <a:tcPr/>
                </a:tc>
                <a:tc gridSpan="4">
                  <a:txBody>
                    <a:bodyPr/>
                    <a:lstStyle/>
                    <a:p>
                      <a:pPr algn="ctr"/>
                      <a:r>
                        <a:rPr kumimoji="1" lang="ja-JP" altLang="en-US" sz="1100" b="1" dirty="0">
                          <a:solidFill>
                            <a:schemeClr val="bg1"/>
                          </a:solidFill>
                          <a:latin typeface="+mn-ea"/>
                          <a:ea typeface="+mn-ea"/>
                        </a:rPr>
                        <a:t>オセアニア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sz="11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812244423"/>
                  </a:ext>
                </a:extLst>
              </a:tr>
              <a:tr h="273600">
                <a:tc gridSpan="3" vMerge="1">
                  <a:txBody>
                    <a:bodyPr/>
                    <a:lstStyle/>
                    <a:p>
                      <a:endParaRPr kumimoji="1" lang="ja-JP" altLang="en-US"/>
                    </a:p>
                  </a:txBody>
                  <a:tcPr/>
                </a:tc>
                <a:tc hMerge="1"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gridSpan="2">
                  <a:txBody>
                    <a:bodyPr/>
                    <a:lstStyle/>
                    <a:p>
                      <a:pPr algn="ctr"/>
                      <a:r>
                        <a:rPr kumimoji="1" lang="ja-JP" altLang="en-US" sz="1100" b="1" dirty="0">
                          <a:solidFill>
                            <a:schemeClr val="bg1"/>
                          </a:solidFill>
                          <a:latin typeface="+mn-ea"/>
                          <a:ea typeface="+mn-ea"/>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gridSpan="2">
                  <a:txBody>
                    <a:bodyPr/>
                    <a:lstStyle/>
                    <a:p>
                      <a:pPr algn="ctr"/>
                      <a:r>
                        <a:rPr kumimoji="1" lang="ja-JP" altLang="en-US" sz="1100" b="1" dirty="0">
                          <a:solidFill>
                            <a:schemeClr val="bg1"/>
                          </a:solidFill>
                          <a:latin typeface="+mn-ea"/>
                          <a:ea typeface="+mn-ea"/>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1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331927196"/>
                  </a:ext>
                </a:extLst>
              </a:tr>
              <a:tr h="342262">
                <a:tc gridSpan="3">
                  <a:txBody>
                    <a:bodyPr/>
                    <a:lstStyle/>
                    <a:p>
                      <a:pPr algn="ctr"/>
                      <a:r>
                        <a:rPr kumimoji="1" lang="ja-JP" altLang="en-US" sz="1050" b="1" dirty="0">
                          <a:solidFill>
                            <a:schemeClr val="tx1"/>
                          </a:solidFill>
                          <a:latin typeface="+mn-ea"/>
                          <a:ea typeface="+mn-ea"/>
                        </a:rPr>
                        <a:t>名称</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en-US" altLang="ja-JP" sz="1000" b="0" u="none" dirty="0">
                          <a:solidFill>
                            <a:schemeClr val="tx1"/>
                          </a:solidFill>
                          <a:latin typeface="+mn-ea"/>
                          <a:ea typeface="+mn-ea"/>
                        </a:rPr>
                        <a:t>Trusted Digital Identity Framework</a:t>
                      </a:r>
                      <a:r>
                        <a:rPr kumimoji="1" lang="ja-JP" altLang="en-US" sz="1000" b="0" u="none" dirty="0">
                          <a:solidFill>
                            <a:schemeClr val="tx1"/>
                          </a:solidFill>
                          <a:latin typeface="+mn-ea"/>
                          <a:ea typeface="+mn-ea"/>
                        </a:rPr>
                        <a:t>：</a:t>
                      </a:r>
                      <a:r>
                        <a:rPr kumimoji="1" lang="en-US" altLang="ja-JP" sz="1000" b="0" u="none" dirty="0">
                          <a:solidFill>
                            <a:schemeClr val="tx1"/>
                          </a:solidFill>
                          <a:latin typeface="+mn-ea"/>
                          <a:ea typeface="+mn-ea"/>
                        </a:rPr>
                        <a:t>TDIF</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en-US" altLang="ja-JP" sz="1000" dirty="0">
                          <a:latin typeface="+mn-ea"/>
                          <a:ea typeface="+mn-ea"/>
                        </a:rPr>
                        <a:t>Trust ID Framework</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en-US" altLang="ja-JP" sz="1000" dirty="0">
                          <a:latin typeface="+mn-ea"/>
                          <a:ea typeface="+mn-ea"/>
                        </a:rPr>
                        <a:t>Digital Identity Trust Framework</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en-US" altLang="ja-JP" sz="1000" dirty="0">
                          <a:solidFill>
                            <a:schemeClr val="tx1"/>
                          </a:solidFill>
                          <a:latin typeface="+mn-ea"/>
                          <a:ea typeface="+mn-ea"/>
                        </a:rPr>
                        <a:t>Identification Management Standards </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8302622"/>
                  </a:ext>
                </a:extLst>
              </a:tr>
              <a:tr h="342262">
                <a:tc gridSpan="3">
                  <a:txBody>
                    <a:bodyPr/>
                    <a:lstStyle/>
                    <a:p>
                      <a:pPr algn="ctr"/>
                      <a:r>
                        <a:rPr kumimoji="1" lang="ja-JP" altLang="en-US" sz="1050" b="1" dirty="0">
                          <a:solidFill>
                            <a:schemeClr val="tx1"/>
                          </a:solidFill>
                          <a:latin typeface="+mn-ea"/>
                          <a:ea typeface="+mn-ea"/>
                        </a:rPr>
                        <a:t>策定主体</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en-US" altLang="ja-JP" sz="1000" dirty="0">
                          <a:latin typeface="+mn-ea"/>
                          <a:ea typeface="+mn-ea"/>
                        </a:rPr>
                        <a:t>DTA</a:t>
                      </a:r>
                      <a:r>
                        <a:rPr kumimoji="1" lang="ja-JP" altLang="en-US" sz="1000" dirty="0">
                          <a:latin typeface="+mn-ea"/>
                          <a:ea typeface="+mn-ea"/>
                        </a:rPr>
                        <a:t>：デジタルトランスフォーメーション庁（政府主導）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en-US" altLang="ja-JP" sz="1000" dirty="0">
                          <a:latin typeface="+mn-ea"/>
                          <a:ea typeface="+mn-ea"/>
                        </a:rPr>
                        <a:t>APC</a:t>
                      </a:r>
                      <a:r>
                        <a:rPr kumimoji="1" lang="ja-JP" altLang="en-US" sz="1000" dirty="0">
                          <a:latin typeface="+mn-ea"/>
                          <a:ea typeface="+mn-ea"/>
                        </a:rPr>
                        <a:t>：オーストラリア決済評議会（民間主導）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ニュージーランド政府</a:t>
                      </a:r>
                      <a:endParaRPr kumimoji="1" lang="en-US" altLang="ja-JP" sz="1000" dirty="0">
                        <a:latin typeface="+mn-ea"/>
                        <a:ea typeface="+mn-ea"/>
                      </a:endParaRPr>
                    </a:p>
                    <a:p>
                      <a:pPr algn="l"/>
                      <a:r>
                        <a:rPr kumimoji="1" lang="ja-JP" altLang="en-US" sz="1000" dirty="0">
                          <a:latin typeface="+mn-ea"/>
                          <a:ea typeface="+mn-ea"/>
                        </a:rPr>
                        <a:t>（政府主導）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ニュージーランド 内務省</a:t>
                      </a:r>
                      <a:endParaRPr kumimoji="1" lang="en-US" altLang="ja-JP" sz="1000" dirty="0">
                        <a:latin typeface="+mn-ea"/>
                        <a:ea typeface="+mn-ea"/>
                      </a:endParaRPr>
                    </a:p>
                    <a:p>
                      <a:pPr algn="l"/>
                      <a:r>
                        <a:rPr kumimoji="1" lang="ja-JP" altLang="en-US" sz="1000" dirty="0">
                          <a:latin typeface="+mn-ea"/>
                          <a:ea typeface="+mn-ea"/>
                        </a:rPr>
                        <a:t>（政府主導）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79769320"/>
                  </a:ext>
                </a:extLst>
              </a:tr>
              <a:tr h="217205">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強制力の有無</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en-US" altLang="ja-JP"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ctr"/>
                      <a:r>
                        <a:rPr kumimoji="1" lang="ja-JP" altLang="en-US" sz="100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ja-JP" altLang="en-US" sz="100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ja-JP" altLang="en-US" sz="100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ja-JP" altLang="en-US" sz="1000" dirty="0">
                          <a:latin typeface="+mn-ea"/>
                          <a:ea typeface="+mn-ea"/>
                        </a:rPr>
                        <a:t>任意</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2606324"/>
                  </a:ext>
                </a:extLst>
              </a:tr>
              <a:tr h="605540">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認定の有無</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4</a:t>
                      </a:r>
                      <a:r>
                        <a:rPr kumimoji="1" lang="ja-JP" altLang="en-US" sz="1000" dirty="0">
                          <a:latin typeface="+mn-ea"/>
                          <a:ea typeface="+mn-ea"/>
                        </a:rPr>
                        <a:t>種類の認定参加者を規定し、</a:t>
                      </a:r>
                      <a:r>
                        <a:rPr kumimoji="1" lang="en-US" altLang="ja-JP" sz="1000" dirty="0">
                          <a:latin typeface="+mn-ea"/>
                          <a:ea typeface="+mn-ea"/>
                        </a:rPr>
                        <a:t>TDIF</a:t>
                      </a:r>
                      <a:r>
                        <a:rPr kumimoji="1" lang="ja-JP" altLang="en-US" sz="1000" dirty="0">
                          <a:latin typeface="+mn-ea"/>
                          <a:ea typeface="+mn-ea"/>
                        </a:rPr>
                        <a:t>の認定事業者リストを公表している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altLang="ja-JP" sz="1000" dirty="0">
                          <a:latin typeface="+mn-ea"/>
                          <a:ea typeface="+mn-ea"/>
                        </a:rPr>
                        <a:t>Trust ID </a:t>
                      </a:r>
                      <a:r>
                        <a:rPr lang="ja-JP" altLang="en-US" sz="1000" dirty="0">
                          <a:latin typeface="+mn-ea"/>
                          <a:ea typeface="+mn-ea"/>
                        </a:rPr>
                        <a:t>フレームワークへの参加は現在開発中の認定要件を満たすすべての組織に開かれている（詳細未公表）</a:t>
                      </a:r>
                      <a:endParaRPr lang="en-US" altLang="ja-JP" sz="1000" dirty="0">
                        <a:latin typeface="+mn-ea"/>
                        <a:ea typeface="+mn-ea"/>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認定を受けたデジタル</a:t>
                      </a:r>
                      <a:r>
                        <a:rPr kumimoji="1" lang="en-US" altLang="ja-JP" sz="1000" dirty="0">
                          <a:latin typeface="+mn-ea"/>
                          <a:ea typeface="+mn-ea"/>
                        </a:rPr>
                        <a:t>ID</a:t>
                      </a:r>
                      <a:r>
                        <a:rPr kumimoji="1" lang="ja-JP" altLang="en-US" sz="1000" dirty="0">
                          <a:latin typeface="+mn-ea"/>
                          <a:ea typeface="+mn-ea"/>
                        </a:rPr>
                        <a:t>サービス事業者を「</a:t>
                      </a:r>
                      <a:r>
                        <a:rPr kumimoji="1" lang="en-US" altLang="ja-JP" sz="1000" dirty="0">
                          <a:latin typeface="+mn-ea"/>
                          <a:ea typeface="+mn-ea"/>
                        </a:rPr>
                        <a:t>TF</a:t>
                      </a:r>
                      <a:r>
                        <a:rPr kumimoji="1" lang="ja-JP" altLang="en-US" sz="1000" dirty="0">
                          <a:latin typeface="+mn-ea"/>
                          <a:ea typeface="+mn-ea"/>
                        </a:rPr>
                        <a:t>プロバイダー」として定義・登録する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7046301"/>
                  </a:ext>
                </a:extLst>
              </a:tr>
              <a:tr h="709387">
                <a:tc gridSpan="3">
                  <a:txBody>
                    <a:bodyPr/>
                    <a:lstStyle/>
                    <a:p>
                      <a:pPr algn="ctr"/>
                      <a:r>
                        <a:rPr kumimoji="1" lang="ja-JP" altLang="en-US" sz="1050" b="1" dirty="0">
                          <a:solidFill>
                            <a:schemeClr val="tx1"/>
                          </a:solidFill>
                          <a:latin typeface="+mn-ea"/>
                          <a:ea typeface="+mn-ea"/>
                        </a:rPr>
                        <a:t>原理・原則</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ja-JP" altLang="en-US" sz="1000" dirty="0">
                          <a:latin typeface="+mn-ea"/>
                          <a:ea typeface="+mn-ea"/>
                        </a:rPr>
                        <a:t>ユーザー中心、自主性と透明性、プライバシーの向上等の</a:t>
                      </a:r>
                      <a:r>
                        <a:rPr kumimoji="1" lang="en-US" altLang="ja-JP" sz="1000" dirty="0">
                          <a:latin typeface="+mn-ea"/>
                          <a:ea typeface="+mn-ea"/>
                        </a:rPr>
                        <a:t>8</a:t>
                      </a:r>
                      <a:r>
                        <a:rPr kumimoji="1" lang="ja-JP" altLang="en-US" sz="1000" dirty="0" err="1">
                          <a:latin typeface="+mn-ea"/>
                          <a:ea typeface="+mn-ea"/>
                        </a:rPr>
                        <a:t>つの</a:t>
                      </a:r>
                      <a:r>
                        <a:rPr kumimoji="1" lang="ja-JP" altLang="en-US" sz="1000" dirty="0">
                          <a:latin typeface="+mn-ea"/>
                          <a:ea typeface="+mn-ea"/>
                        </a:rPr>
                        <a:t>指導原則を持っている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rowSpan="8">
                  <a:txBody>
                    <a:bodyPr/>
                    <a:lstStyle/>
                    <a:p>
                      <a:pPr algn="ctr"/>
                      <a:r>
                        <a:rPr kumimoji="1" lang="ja-JP" altLang="en-US" sz="1000" dirty="0">
                          <a:latin typeface="+mn-ea"/>
                          <a:ea typeface="+mn-ea"/>
                        </a:rPr>
                        <a:t>詳細未公表につき不明</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個人および組織に安全で信頼できるデジタル</a:t>
                      </a:r>
                      <a:r>
                        <a:rPr kumimoji="1" lang="en-US" altLang="ja-JP" sz="1000" dirty="0">
                          <a:latin typeface="+mn-ea"/>
                          <a:ea typeface="+mn-ea"/>
                        </a:rPr>
                        <a:t>ID</a:t>
                      </a:r>
                      <a:r>
                        <a:rPr kumimoji="1" lang="ja-JP" altLang="en-US" sz="1000" dirty="0">
                          <a:latin typeface="+mn-ea"/>
                          <a:ea typeface="+mn-ea"/>
                        </a:rPr>
                        <a:t>サービスを提供する法的枠組みを確立する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組織が適切なエンティティに関する適切な情報を持っていることを保証し、</a:t>
                      </a:r>
                      <a:r>
                        <a:rPr kumimoji="1" lang="en-US" altLang="ja-JP" sz="1000" dirty="0">
                          <a:latin typeface="+mn-ea"/>
                          <a:ea typeface="+mn-ea"/>
                        </a:rPr>
                        <a:t>ID</a:t>
                      </a:r>
                      <a:r>
                        <a:rPr kumimoji="1" lang="ja-JP" altLang="en-US" sz="1000" dirty="0">
                          <a:latin typeface="+mn-ea"/>
                          <a:ea typeface="+mn-ea"/>
                        </a:rPr>
                        <a:t>詐欺のリスクを最小限に抑えるため</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40453710"/>
                  </a:ext>
                </a:extLst>
              </a:tr>
              <a:tr h="473901">
                <a:tc rowSpan="3">
                  <a:txBody>
                    <a:bodyPr/>
                    <a:lstStyle/>
                    <a:p>
                      <a:pPr algn="ctr"/>
                      <a:r>
                        <a:rPr kumimoji="1" lang="ja-JP" altLang="en-US" sz="1050" b="1" dirty="0">
                          <a:solidFill>
                            <a:schemeClr val="tx1"/>
                          </a:solidFill>
                        </a:rPr>
                        <a:t>ガバナンス</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ステークホルダーの定義・</a:t>
                      </a:r>
                      <a:r>
                        <a:rPr lang="ja-JP" altLang="en-US" sz="1050" b="1" dirty="0">
                          <a:solidFill>
                            <a:schemeClr val="tx1"/>
                          </a:solidFill>
                          <a:latin typeface="+mn-ea"/>
                          <a:ea typeface="+mn-ea"/>
                        </a:rPr>
                        <a:t>要件</a:t>
                      </a:r>
                      <a:endParaRPr kumimoji="1" lang="ja-JP" altLang="en-US" sz="1050" b="1"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dirty="0">
                          <a:latin typeface="+mn-ea"/>
                          <a:ea typeface="+mn-ea"/>
                        </a:rPr>
                        <a:t>4</a:t>
                      </a:r>
                      <a:r>
                        <a:rPr kumimoji="1" lang="ja-JP" altLang="en-US" sz="1000" dirty="0">
                          <a:latin typeface="+mn-ea"/>
                          <a:ea typeface="+mn-ea"/>
                        </a:rPr>
                        <a:t>種類の認定参加者を規定し、それぞれの機能要件について定義している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000" dirty="0">
                          <a:latin typeface="+mn-ea"/>
                          <a:ea typeface="+mn-ea"/>
                        </a:rPr>
                        <a:t>デジタル</a:t>
                      </a:r>
                      <a:r>
                        <a:rPr kumimoji="1" lang="en-US" altLang="ja-JP" sz="1000" dirty="0">
                          <a:latin typeface="+mn-ea"/>
                          <a:ea typeface="+mn-ea"/>
                        </a:rPr>
                        <a:t>ID</a:t>
                      </a:r>
                      <a:r>
                        <a:rPr kumimoji="1" lang="ja-JP" altLang="en-US" sz="1000" dirty="0">
                          <a:latin typeface="+mn-ea"/>
                          <a:ea typeface="+mn-ea"/>
                        </a:rPr>
                        <a:t>サービス事業者の種別・提供サービス等について規定している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7996045"/>
                  </a:ext>
                </a:extLst>
              </a:tr>
              <a:tr h="473901">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050" b="1" dirty="0">
                          <a:solidFill>
                            <a:schemeClr val="tx1"/>
                          </a:solidFill>
                          <a:latin typeface="+mn-ea"/>
                          <a:ea typeface="+mn-ea"/>
                        </a:rPr>
                        <a:t>プロセスの</a:t>
                      </a:r>
                      <a:endParaRPr lang="en-US" altLang="ja-JP" sz="1050" b="1" dirty="0">
                        <a:solidFill>
                          <a:schemeClr val="tx1"/>
                        </a:solidFill>
                        <a:latin typeface="+mn-ea"/>
                        <a:ea typeface="+mn-ea"/>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050" b="1" dirty="0">
                          <a:solidFill>
                            <a:schemeClr val="tx1"/>
                          </a:solidFill>
                          <a:latin typeface="+mn-ea"/>
                          <a:ea typeface="+mn-ea"/>
                        </a:rPr>
                        <a:t>定義・要件</a:t>
                      </a:r>
                      <a:endParaRPr kumimoji="1" lang="ja-JP" altLang="en-US" sz="1050" b="1"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r>
                        <a:rPr lang="ja-JP" altLang="en-US" sz="1000" dirty="0">
                          <a:latin typeface="+mn-ea"/>
                          <a:ea typeface="+mn-ea"/>
                        </a:rPr>
                        <a:t>ロール要件において、アイデンティティ証明のライフサイクルプロセスについて定義している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83317182"/>
                  </a:ext>
                </a:extLst>
              </a:tr>
              <a:tr h="355426">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050" b="1" dirty="0">
                          <a:solidFill>
                            <a:schemeClr val="tx1"/>
                          </a:solidFill>
                          <a:latin typeface="+mn-ea"/>
                          <a:ea typeface="+mn-ea"/>
                        </a:rPr>
                        <a:t>コンポーネントの</a:t>
                      </a:r>
                      <a:endParaRPr lang="en-US" altLang="ja-JP" sz="1050" b="1" dirty="0">
                        <a:solidFill>
                          <a:schemeClr val="tx1"/>
                        </a:solidFill>
                        <a:latin typeface="+mn-ea"/>
                        <a:ea typeface="+mn-ea"/>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050" b="1" dirty="0">
                          <a:solidFill>
                            <a:schemeClr val="tx1"/>
                          </a:solidFill>
                          <a:latin typeface="+mn-ea"/>
                          <a:ea typeface="+mn-ea"/>
                        </a:rPr>
                        <a:t>定義・要件</a:t>
                      </a:r>
                      <a:endParaRPr kumimoji="1" lang="ja-JP" altLang="en-US" sz="1050" b="1"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algn="ctr"/>
                      <a:r>
                        <a:rPr kumimoji="1" lang="ja-JP" altLang="en-US" sz="1000" dirty="0">
                          <a:latin typeface="+mn-ea"/>
                          <a:ea typeface="+mn-ea"/>
                        </a:rPr>
                        <a:t>なし</a:t>
                      </a:r>
                      <a:endParaRPr kumimoji="1" lang="en-US" altLang="ja-JP" sz="1000" dirty="0">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07108950"/>
                  </a:ext>
                </a:extLst>
              </a:tr>
              <a:tr h="315934">
                <a:tc rowSpan="4">
                  <a:txBody>
                    <a:bodyPr/>
                    <a:lstStyle/>
                    <a:p>
                      <a:pPr algn="ctr"/>
                      <a:r>
                        <a:rPr kumimoji="1" lang="ja-JP" altLang="en-US" sz="1050" b="1" dirty="0">
                          <a:solidFill>
                            <a:schemeClr val="tx1"/>
                          </a:solidFill>
                        </a:rPr>
                        <a:t>テクノロジー</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rowSpan="3">
                  <a:txBody>
                    <a:bodyPr/>
                    <a:lstStyle/>
                    <a:p>
                      <a:pPr algn="ctr"/>
                      <a:r>
                        <a:rPr kumimoji="1" lang="ja-JP" altLang="en-US" sz="1050" b="1" dirty="0">
                          <a:solidFill>
                            <a:schemeClr val="tx1"/>
                          </a:solidFill>
                          <a:latin typeface="+mn-ea"/>
                          <a:ea typeface="+mn-ea"/>
                        </a:rPr>
                        <a:t>特定技術の参照・指定</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900" b="1" dirty="0">
                          <a:solidFill>
                            <a:schemeClr val="tx1"/>
                          </a:solidFill>
                          <a:latin typeface="+mn-ea"/>
                          <a:ea typeface="+mn-ea"/>
                        </a:rPr>
                        <a:t>分散型</a:t>
                      </a:r>
                      <a:endParaRPr kumimoji="1" lang="en-US" altLang="ja-JP" sz="900" b="1" dirty="0">
                        <a:solidFill>
                          <a:schemeClr val="tx1"/>
                        </a:solidFill>
                        <a:latin typeface="+mn-ea"/>
                        <a:ea typeface="+mn-ea"/>
                      </a:endParaRPr>
                    </a:p>
                    <a:p>
                      <a:pPr algn="ctr"/>
                      <a:r>
                        <a:rPr kumimoji="1" lang="en-US" altLang="ja-JP" sz="900" b="1" dirty="0">
                          <a:solidFill>
                            <a:schemeClr val="tx1"/>
                          </a:solidFill>
                          <a:latin typeface="+mn-ea"/>
                          <a:ea typeface="+mn-ea"/>
                        </a:rPr>
                        <a:t>ID</a:t>
                      </a:r>
                      <a:r>
                        <a:rPr kumimoji="1" lang="ja-JP" altLang="en-US" sz="900" b="1" dirty="0">
                          <a:solidFill>
                            <a:schemeClr val="tx1"/>
                          </a:solidFill>
                          <a:latin typeface="+mn-ea"/>
                          <a:ea typeface="+mn-ea"/>
                        </a:rPr>
                        <a:t>関連</a:t>
                      </a:r>
                      <a:endParaRPr kumimoji="1" lang="en-US" altLang="ja-JP" sz="900" b="1" dirty="0">
                        <a:solidFill>
                          <a:schemeClr val="tx1"/>
                        </a:solidFill>
                        <a:latin typeface="+mn-ea"/>
                        <a:ea typeface="+mn-ea"/>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00" b="0" u="none" dirty="0">
                          <a:solidFill>
                            <a:schemeClr val="tx1"/>
                          </a:solidFill>
                          <a:latin typeface="+mn-ea"/>
                          <a:ea typeface="+mn-ea"/>
                        </a:rPr>
                        <a:t>なし</a:t>
                      </a:r>
                      <a:endParaRPr kumimoji="1" lang="en-US" altLang="ja-JP" sz="1000" b="0" u="none" dirty="0">
                        <a:solidFill>
                          <a:schemeClr val="tx1"/>
                        </a:solidFill>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28533181"/>
                  </a:ext>
                </a:extLst>
              </a:tr>
              <a:tr h="342262">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00" b="1" dirty="0">
                          <a:solidFill>
                            <a:schemeClr val="tx1"/>
                          </a:solidFill>
                          <a:latin typeface="+mn-ea"/>
                          <a:ea typeface="+mn-ea"/>
                        </a:rPr>
                        <a:t>一般的な</a:t>
                      </a:r>
                      <a:endParaRPr kumimoji="1" lang="en-US" altLang="ja-JP" sz="1000" b="1" dirty="0">
                        <a:solidFill>
                          <a:schemeClr val="tx1"/>
                        </a:solidFill>
                        <a:latin typeface="+mn-ea"/>
                        <a:ea typeface="+mn-ea"/>
                      </a:endParaRPr>
                    </a:p>
                    <a:p>
                      <a:pPr algn="ctr"/>
                      <a:r>
                        <a:rPr kumimoji="1" lang="ja-JP" altLang="en-US" sz="1000" b="1" dirty="0">
                          <a:solidFill>
                            <a:schemeClr val="tx1"/>
                          </a:solidFill>
                          <a:latin typeface="+mn-ea"/>
                          <a:ea typeface="+mn-ea"/>
                        </a:rPr>
                        <a:t>認証・認可</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u="sng" dirty="0" err="1">
                          <a:solidFill>
                            <a:schemeClr val="accent2">
                              <a:lumMod val="75000"/>
                              <a:lumOff val="25000"/>
                            </a:schemeClr>
                          </a:solidFill>
                          <a:latin typeface="+mn-ea"/>
                          <a:ea typeface="+mn-ea"/>
                        </a:rPr>
                        <a:t>OpenID</a:t>
                      </a:r>
                      <a:r>
                        <a:rPr kumimoji="1" lang="en-US" altLang="ja-JP" sz="1000" b="1" u="sng" dirty="0">
                          <a:solidFill>
                            <a:schemeClr val="accent2">
                              <a:lumMod val="75000"/>
                              <a:lumOff val="25000"/>
                            </a:schemeClr>
                          </a:solidFill>
                          <a:latin typeface="+mn-ea"/>
                          <a:ea typeface="+mn-ea"/>
                        </a:rPr>
                        <a:t> Connect 1.0</a:t>
                      </a: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1" u="sng" dirty="0">
                          <a:solidFill>
                            <a:schemeClr val="accent2">
                              <a:lumMod val="75000"/>
                              <a:lumOff val="25000"/>
                            </a:schemeClr>
                          </a:solidFill>
                          <a:latin typeface="+mn-ea"/>
                          <a:ea typeface="+mn-ea"/>
                        </a:rPr>
                        <a:t>SAML 2.0</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79791713"/>
                  </a:ext>
                </a:extLst>
              </a:tr>
              <a:tr h="210623">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00" b="1" dirty="0">
                          <a:solidFill>
                            <a:schemeClr val="tx1"/>
                          </a:solidFill>
                          <a:latin typeface="+mn-ea"/>
                          <a:ea typeface="+mn-ea"/>
                        </a:rPr>
                        <a:t>レジストリ</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08769512"/>
                  </a:ext>
                </a:extLst>
              </a:tr>
              <a:tr h="305339">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tx1"/>
                          </a:solidFill>
                          <a:latin typeface="+mn-ea"/>
                          <a:ea typeface="+mn-ea"/>
                        </a:rPr>
                        <a:t>独自の技術の参照・指定</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85563149"/>
                  </a:ext>
                </a:extLst>
              </a:tr>
            </a:tbl>
          </a:graphicData>
        </a:graphic>
      </p:graphicFrame>
      <p:sp>
        <p:nvSpPr>
          <p:cNvPr id="5"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r>
              <a:rPr lang="en-US" altLang="ja-JP" sz="1800" b="1" spc="0" dirty="0">
                <a:solidFill>
                  <a:srgbClr val="002060"/>
                </a:solidFill>
              </a:rPr>
              <a:t/>
            </a:r>
            <a:br>
              <a:rPr lang="en-US" altLang="ja-JP" sz="1800" b="1" spc="0" dirty="0">
                <a:solidFill>
                  <a:srgbClr val="002060"/>
                </a:solidFill>
              </a:rPr>
            </a:br>
            <a:r>
              <a:rPr lang="ja-JP" altLang="en-US" sz="1800" dirty="0">
                <a:solidFill>
                  <a:srgbClr val="002060"/>
                </a:solidFill>
              </a:rPr>
              <a:t>（補足）トラストフレームワークの規定する内容の</a:t>
            </a:r>
            <a:r>
              <a:rPr lang="ja-JP" altLang="en-US" sz="1800" dirty="0" smtClean="0">
                <a:solidFill>
                  <a:srgbClr val="002060"/>
                </a:solidFill>
              </a:rPr>
              <a:t>整理</a:t>
            </a:r>
            <a:endParaRPr lang="ja-JP" altLang="en-US" sz="1800" b="1" spc="0" dirty="0">
              <a:solidFill>
                <a:srgbClr val="002060"/>
              </a:solidFill>
            </a:endParaRPr>
          </a:p>
        </p:txBody>
      </p:sp>
    </p:spTree>
    <p:extLst>
      <p:ext uri="{BB962C8B-B14F-4D97-AF65-F5344CB8AC3E}">
        <p14:creationId xmlns:p14="http://schemas.microsoft.com/office/powerpoint/2010/main" val="18986298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3345700852"/>
              </p:ext>
            </p:extLst>
          </p:nvPr>
        </p:nvGraphicFramePr>
        <p:xfrm>
          <a:off x="331490" y="687023"/>
          <a:ext cx="9242722" cy="5299551"/>
        </p:xfrm>
        <a:graphic>
          <a:graphicData uri="http://schemas.openxmlformats.org/drawingml/2006/table">
            <a:tbl>
              <a:tblPr firstRow="1" bandRow="1">
                <a:tableStyleId>{5C22544A-7EE6-4342-B048-85BDC9FD1C3A}</a:tableStyleId>
              </a:tblPr>
              <a:tblGrid>
                <a:gridCol w="304429">
                  <a:extLst>
                    <a:ext uri="{9D8B030D-6E8A-4147-A177-3AD203B41FA5}">
                      <a16:colId xmlns:a16="http://schemas.microsoft.com/office/drawing/2014/main" val="344527310"/>
                    </a:ext>
                  </a:extLst>
                </a:gridCol>
                <a:gridCol w="880926">
                  <a:extLst>
                    <a:ext uri="{9D8B030D-6E8A-4147-A177-3AD203B41FA5}">
                      <a16:colId xmlns:a16="http://schemas.microsoft.com/office/drawing/2014/main" val="2946245184"/>
                    </a:ext>
                  </a:extLst>
                </a:gridCol>
                <a:gridCol w="844822">
                  <a:extLst>
                    <a:ext uri="{9D8B030D-6E8A-4147-A177-3AD203B41FA5}">
                      <a16:colId xmlns:a16="http://schemas.microsoft.com/office/drawing/2014/main" val="3938450804"/>
                    </a:ext>
                  </a:extLst>
                </a:gridCol>
                <a:gridCol w="3675340">
                  <a:extLst>
                    <a:ext uri="{9D8B030D-6E8A-4147-A177-3AD203B41FA5}">
                      <a16:colId xmlns:a16="http://schemas.microsoft.com/office/drawing/2014/main" val="3469262399"/>
                    </a:ext>
                  </a:extLst>
                </a:gridCol>
                <a:gridCol w="3537205">
                  <a:extLst>
                    <a:ext uri="{9D8B030D-6E8A-4147-A177-3AD203B41FA5}">
                      <a16:colId xmlns:a16="http://schemas.microsoft.com/office/drawing/2014/main" val="3476815187"/>
                    </a:ext>
                  </a:extLst>
                </a:gridCol>
              </a:tblGrid>
              <a:tr h="273600">
                <a:tc rowSpan="2" gridSpan="3">
                  <a:txBody>
                    <a:bodyPr/>
                    <a:lstStyle/>
                    <a:p>
                      <a:pPr algn="ctr"/>
                      <a:r>
                        <a:rPr kumimoji="1" lang="ja-JP" altLang="en-US" sz="1100" b="1" dirty="0">
                          <a:solidFill>
                            <a:schemeClr val="bg1"/>
                          </a:solidFill>
                        </a:rPr>
                        <a:t>地域・国</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rowSpan="2"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rowSpan="2" hMerge="1">
                  <a:txBody>
                    <a:bodyPr/>
                    <a:lstStyle/>
                    <a:p>
                      <a:endParaRPr kumimoji="1" lang="ja-JP" altLang="en-US"/>
                    </a:p>
                  </a:txBody>
                  <a:tcPr/>
                </a:tc>
                <a:tc gridSpan="2">
                  <a:txBody>
                    <a:bodyPr/>
                    <a:lstStyle/>
                    <a:p>
                      <a:pPr algn="ctr"/>
                      <a:r>
                        <a:rPr kumimoji="1" lang="ja-JP" altLang="en-US" sz="1100" b="1" dirty="0">
                          <a:solidFill>
                            <a:schemeClr val="bg1"/>
                          </a:solidFill>
                        </a:rPr>
                        <a:t>アジア</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2244423"/>
                  </a:ext>
                </a:extLst>
              </a:tr>
              <a:tr h="273600">
                <a:tc gridSpan="3" vMerge="1">
                  <a:txBody>
                    <a:bodyPr/>
                    <a:lstStyle/>
                    <a:p>
                      <a:endParaRPr kumimoji="1" lang="ja-JP" altLang="en-US"/>
                    </a:p>
                  </a:txBody>
                  <a:tcPr/>
                </a:tc>
                <a:tc hMerge="1"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kumimoji="1" lang="ja-JP" altLang="en-US"/>
                    </a:p>
                  </a:txBody>
                  <a:tcPr/>
                </a:tc>
                <a:tc>
                  <a:txBody>
                    <a:bodyPr/>
                    <a:lstStyle/>
                    <a:p>
                      <a:pPr algn="ctr"/>
                      <a:r>
                        <a:rPr kumimoji="1" lang="ja-JP" altLang="en-US" sz="1100" b="1" dirty="0">
                          <a:solidFill>
                            <a:schemeClr val="bg1"/>
                          </a:solidFill>
                        </a:rPr>
                        <a:t>シンガポール</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100" b="1" dirty="0">
                          <a:solidFill>
                            <a:schemeClr val="bg1"/>
                          </a:solidFill>
                        </a:rPr>
                        <a:t>インド</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331927196"/>
                  </a:ext>
                </a:extLst>
              </a:tr>
              <a:tr h="327071">
                <a:tc gridSpan="3">
                  <a:txBody>
                    <a:bodyPr/>
                    <a:lstStyle/>
                    <a:p>
                      <a:pPr algn="ctr"/>
                      <a:r>
                        <a:rPr kumimoji="1" lang="ja-JP" altLang="en-US" sz="1100" b="1" dirty="0">
                          <a:solidFill>
                            <a:schemeClr val="tx1"/>
                          </a:solidFill>
                        </a:rPr>
                        <a:t>名称</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en-US" altLang="ja-JP" sz="1100" b="0" u="none" dirty="0">
                          <a:solidFill>
                            <a:schemeClr val="tx1"/>
                          </a:solidFill>
                          <a:latin typeface="+mn-ea"/>
                          <a:ea typeface="+mn-ea"/>
                        </a:rPr>
                        <a:t>NDI Stack</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dirty="0">
                          <a:latin typeface="+mn-ea"/>
                          <a:ea typeface="+mn-ea"/>
                        </a:rPr>
                        <a:t>India Stack</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8302622"/>
                  </a:ext>
                </a:extLst>
              </a:tr>
              <a:tr h="327071">
                <a:tc gridSpan="3">
                  <a:txBody>
                    <a:bodyPr/>
                    <a:lstStyle/>
                    <a:p>
                      <a:pPr algn="ctr"/>
                      <a:r>
                        <a:rPr kumimoji="1" lang="ja-JP" altLang="en-US" sz="1100" b="1" dirty="0">
                          <a:solidFill>
                            <a:schemeClr val="tx1"/>
                          </a:solidFill>
                        </a:rPr>
                        <a:t>策定主体</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l"/>
                      <a:r>
                        <a:rPr kumimoji="1" lang="en-US" altLang="ja-JP" sz="1100" dirty="0" err="1">
                          <a:latin typeface="+mn-ea"/>
                          <a:ea typeface="+mn-ea"/>
                        </a:rPr>
                        <a:t>GovTech</a:t>
                      </a:r>
                      <a:r>
                        <a:rPr kumimoji="1" lang="ja-JP" altLang="en-US" sz="1100" dirty="0">
                          <a:latin typeface="+mn-ea"/>
                          <a:ea typeface="+mn-ea"/>
                        </a:rPr>
                        <a:t>：政府技術庁（政府主導）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dirty="0">
                          <a:latin typeface="+mn-ea"/>
                          <a:ea typeface="+mn-ea"/>
                        </a:rPr>
                        <a:t>UIDAI</a:t>
                      </a:r>
                      <a:r>
                        <a:rPr kumimoji="1" lang="ja-JP" altLang="en-US" sz="1050" dirty="0">
                          <a:latin typeface="+mn-ea"/>
                          <a:ea typeface="+mn-ea"/>
                        </a:rPr>
                        <a:t>：固有識別子庁（政府主導）</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79769320"/>
                  </a:ext>
                </a:extLst>
              </a:tr>
              <a:tr h="386216">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強制力の有無</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pPr algn="ctr"/>
                      <a:endParaRPr kumimoji="1" lang="en-US" altLang="ja-JP"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ctr"/>
                      <a:r>
                        <a:rPr kumimoji="1" lang="ja-JP" altLang="en-US" sz="1100" dirty="0" err="1">
                          <a:latin typeface="+mn-ea"/>
                          <a:ea typeface="+mn-ea"/>
                        </a:rPr>
                        <a:t>任意</a:t>
                      </a:r>
                      <a:endParaRPr kumimoji="1" lang="ja-JP" altLang="en-US" sz="1100" dirty="0">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50" dirty="0"/>
                        <a:t>任意</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2606324"/>
                  </a:ext>
                </a:extLst>
              </a:tr>
              <a:tr h="454265">
                <a:tc gridSpan="3">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認定の有無</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10000"/>
                        <a:lumOff val="9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050" dirty="0">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7046301"/>
                  </a:ext>
                </a:extLst>
              </a:tr>
              <a:tr h="557232">
                <a:tc gridSpan="3">
                  <a:txBody>
                    <a:bodyPr/>
                    <a:lstStyle/>
                    <a:p>
                      <a:pPr algn="ctr"/>
                      <a:r>
                        <a:rPr kumimoji="1" lang="ja-JP" altLang="en-US" sz="1100" b="1" dirty="0">
                          <a:solidFill>
                            <a:schemeClr val="tx1"/>
                          </a:solidFill>
                        </a:rPr>
                        <a:t>原理・原則</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h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ctr"/>
                      <a:r>
                        <a:rPr kumimoji="1" lang="ja-JP" altLang="en-US" sz="1100" dirty="0" err="1">
                          <a:latin typeface="+mn-ea"/>
                          <a:ea typeface="+mn-ea"/>
                        </a:rPr>
                        <a:t>不明</a:t>
                      </a:r>
                      <a:endParaRPr kumimoji="1" lang="ja-JP" altLang="en-US" sz="1100" dirty="0">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50" b="0" dirty="0" err="1">
                          <a:solidFill>
                            <a:schemeClr val="tx1"/>
                          </a:solidFill>
                        </a:rPr>
                        <a:t>不明</a:t>
                      </a:r>
                      <a:endParaRPr lang="ja-JP" altLang="en-US" sz="1050" b="0" dirty="0">
                        <a:solidFill>
                          <a:schemeClr val="tx1"/>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40453710"/>
                  </a:ext>
                </a:extLst>
              </a:tr>
              <a:tr h="454265">
                <a:tc rowSpan="3">
                  <a:txBody>
                    <a:bodyPr/>
                    <a:lstStyle/>
                    <a:p>
                      <a:pPr algn="ctr"/>
                      <a:r>
                        <a:rPr kumimoji="1" lang="ja-JP" altLang="en-US" sz="1100" b="1" dirty="0">
                          <a:solidFill>
                            <a:schemeClr val="tx1"/>
                          </a:solidFill>
                        </a:rPr>
                        <a:t>ガバナンス</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ステークホルダーの定義・</a:t>
                      </a:r>
                      <a:r>
                        <a:rPr lang="ja-JP" altLang="en-US" sz="1100" b="1" dirty="0">
                          <a:solidFill>
                            <a:schemeClr val="tx1"/>
                          </a:solidFill>
                        </a:rPr>
                        <a:t>要件</a:t>
                      </a:r>
                      <a:endParaRPr kumimoji="1" lang="ja-JP" altLang="en-US" sz="1100" b="1"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100" dirty="0">
                          <a:latin typeface="+mn-ea"/>
                          <a:ea typeface="+mn-ea"/>
                        </a:rPr>
                        <a:t>政府主導の領域（</a:t>
                      </a:r>
                      <a:r>
                        <a:rPr kumimoji="1" lang="en-US" altLang="ja-JP" sz="1100" dirty="0" err="1">
                          <a:latin typeface="+mn-ea"/>
                          <a:ea typeface="+mn-ea"/>
                        </a:rPr>
                        <a:t>Singpass</a:t>
                      </a:r>
                      <a:r>
                        <a:rPr kumimoji="1" lang="ja-JP" altLang="en-US" sz="1100" dirty="0" err="1">
                          <a:latin typeface="+mn-ea"/>
                          <a:ea typeface="+mn-ea"/>
                        </a:rPr>
                        <a:t>、</a:t>
                      </a:r>
                      <a:r>
                        <a:rPr kumimoji="1" lang="en-US" altLang="ja-JP" sz="1100" dirty="0">
                          <a:latin typeface="+mn-ea"/>
                          <a:ea typeface="+mn-ea"/>
                        </a:rPr>
                        <a:t>My Info</a:t>
                      </a:r>
                      <a:r>
                        <a:rPr kumimoji="1" lang="ja-JP" altLang="en-US" sz="1100" dirty="0">
                          <a:latin typeface="+mn-ea"/>
                          <a:ea typeface="+mn-ea"/>
                        </a:rPr>
                        <a:t>）と民間事業者と協働するサービス・アプリケーション領域の体制が示されている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50" dirty="0" err="1">
                          <a:latin typeface="+mn-ea"/>
                          <a:ea typeface="+mn-ea"/>
                        </a:rPr>
                        <a:t>Aadhaar</a:t>
                      </a:r>
                      <a:r>
                        <a:rPr kumimoji="1" lang="ja-JP" altLang="en-US" sz="1050" dirty="0">
                          <a:latin typeface="+mn-ea"/>
                          <a:ea typeface="+mn-ea"/>
                        </a:rPr>
                        <a:t>を基盤として、</a:t>
                      </a:r>
                      <a:r>
                        <a:rPr kumimoji="1" lang="en-US" altLang="ja-JP" sz="1050" dirty="0">
                          <a:latin typeface="+mn-ea"/>
                          <a:ea typeface="+mn-ea"/>
                        </a:rPr>
                        <a:t>API</a:t>
                      </a:r>
                      <a:r>
                        <a:rPr kumimoji="1" lang="ja-JP" altLang="en-US" sz="1050" dirty="0">
                          <a:latin typeface="+mn-ea"/>
                          <a:ea typeface="+mn-ea"/>
                        </a:rPr>
                        <a:t>で民間事業者・行政サービスと接続することで国民の金融包摂を図ることが概念化されている</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7996045"/>
                  </a:ext>
                </a:extLst>
              </a:tr>
              <a:tr h="339185">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プロセスの</a:t>
                      </a:r>
                      <a:endParaRPr lang="en-US" altLang="ja-JP" sz="11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定義・要件</a:t>
                      </a:r>
                      <a:endParaRPr kumimoji="1" lang="ja-JP" altLang="en-US" sz="1100" b="1"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algn="ctr"/>
                      <a:r>
                        <a:rPr lang="ja-JP" altLang="en-US" sz="110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5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83317182"/>
                  </a:ext>
                </a:extLst>
              </a:tr>
              <a:tr h="339185">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コンポーネントの</a:t>
                      </a:r>
                      <a:endParaRPr lang="en-US" altLang="ja-JP" sz="1100" b="1" dirty="0">
                        <a:solidFill>
                          <a:schemeClr val="tx1"/>
                        </a:solidFill>
                      </a:endParaRPr>
                    </a:p>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rPr>
                        <a:t>定義・要件</a:t>
                      </a:r>
                      <a:endParaRPr kumimoji="1" lang="ja-JP" altLang="en-US" sz="1100" b="1"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algn="ctr"/>
                      <a:r>
                        <a:rPr kumimoji="1" lang="ja-JP" altLang="en-US" sz="1100" dirty="0">
                          <a:latin typeface="+mn-ea"/>
                          <a:ea typeface="+mn-ea"/>
                        </a:rPr>
                        <a:t>なし</a:t>
                      </a:r>
                      <a:endParaRPr kumimoji="1" lang="en-US" altLang="ja-JP" sz="1100" dirty="0">
                        <a:latin typeface="+mn-ea"/>
                        <a:ea typeface="+mn-ea"/>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5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07108950"/>
                  </a:ext>
                </a:extLst>
              </a:tr>
              <a:tr h="283206">
                <a:tc rowSpan="4">
                  <a:txBody>
                    <a:bodyPr/>
                    <a:lstStyle/>
                    <a:p>
                      <a:pPr algn="ctr"/>
                      <a:r>
                        <a:rPr kumimoji="1" lang="ja-JP" altLang="en-US" sz="1100" b="1" dirty="0">
                          <a:solidFill>
                            <a:schemeClr val="tx1"/>
                          </a:solidFill>
                        </a:rPr>
                        <a:t>テクノロジー</a:t>
                      </a:r>
                    </a:p>
                  </a:txBody>
                  <a:tcPr vert="eaVert"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rowSpan="3">
                  <a:txBody>
                    <a:bodyPr/>
                    <a:lstStyle/>
                    <a:p>
                      <a:pPr algn="ctr"/>
                      <a:r>
                        <a:rPr kumimoji="1" lang="ja-JP" altLang="en-US" sz="1100" b="1" dirty="0">
                          <a:solidFill>
                            <a:schemeClr val="tx1"/>
                          </a:solidFill>
                        </a:rPr>
                        <a:t>特定技術の</a:t>
                      </a:r>
                      <a:endParaRPr kumimoji="1" lang="en-US" altLang="ja-JP" sz="1100" b="1" dirty="0">
                        <a:solidFill>
                          <a:schemeClr val="tx1"/>
                        </a:solidFill>
                      </a:endParaRPr>
                    </a:p>
                    <a:p>
                      <a:pPr algn="ctr"/>
                      <a:r>
                        <a:rPr kumimoji="1" lang="ja-JP" altLang="en-US" sz="1100" b="1" dirty="0">
                          <a:solidFill>
                            <a:schemeClr val="tx1"/>
                          </a:solidFill>
                        </a:rPr>
                        <a:t>参照・指定</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00" b="1" dirty="0">
                          <a:solidFill>
                            <a:schemeClr val="tx1"/>
                          </a:solidFill>
                        </a:rPr>
                        <a:t>分散型</a:t>
                      </a:r>
                      <a:endParaRPr kumimoji="1" lang="en-US" altLang="ja-JP" sz="1000" b="1" dirty="0">
                        <a:solidFill>
                          <a:schemeClr val="tx1"/>
                        </a:solidFill>
                      </a:endParaRPr>
                    </a:p>
                    <a:p>
                      <a:pPr algn="ctr"/>
                      <a:r>
                        <a:rPr kumimoji="1" lang="en-US" altLang="ja-JP" sz="1000" b="1" dirty="0">
                          <a:solidFill>
                            <a:schemeClr val="tx1"/>
                          </a:solidFill>
                        </a:rPr>
                        <a:t>ID</a:t>
                      </a:r>
                      <a:r>
                        <a:rPr kumimoji="1" lang="ja-JP" altLang="en-US" sz="1000" b="1" dirty="0">
                          <a:solidFill>
                            <a:schemeClr val="tx1"/>
                          </a:solidFill>
                        </a:rPr>
                        <a:t>関連</a:t>
                      </a:r>
                      <a:endParaRPr kumimoji="1" lang="en-US" altLang="ja-JP" sz="1000" b="1" dirty="0">
                        <a:solidFill>
                          <a:schemeClr val="tx1"/>
                        </a:solidFill>
                      </a:endParaRP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ja-JP" altLang="en-US" sz="110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05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28533181"/>
                  </a:ext>
                </a:extLst>
              </a:tr>
              <a:tr h="454265">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50" b="1" dirty="0">
                          <a:solidFill>
                            <a:schemeClr val="tx1"/>
                          </a:solidFill>
                        </a:rPr>
                        <a:t>一般的な</a:t>
                      </a:r>
                      <a:endParaRPr kumimoji="1" lang="en-US" altLang="ja-JP" sz="1050" b="1" dirty="0">
                        <a:solidFill>
                          <a:schemeClr val="tx1"/>
                        </a:solidFill>
                      </a:endParaRPr>
                    </a:p>
                    <a:p>
                      <a:pPr algn="ctr"/>
                      <a:r>
                        <a:rPr kumimoji="1" lang="ja-JP" altLang="en-US" sz="1050" b="1" dirty="0">
                          <a:solidFill>
                            <a:schemeClr val="tx1"/>
                          </a:solidFill>
                        </a:rPr>
                        <a:t>認証・認可</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0" u="none" dirty="0">
                          <a:solidFill>
                            <a:schemeClr val="tx1"/>
                          </a:solidFill>
                          <a:latin typeface="+mn-ea"/>
                          <a:ea typeface="+mn-ea"/>
                        </a:rPr>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10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79791713"/>
                  </a:ext>
                </a:extLst>
              </a:tr>
              <a:tr h="283206">
                <a:tc vMerge="1">
                  <a:txBody>
                    <a:bodyPr/>
                    <a:lstStyle/>
                    <a:p>
                      <a:endParaRPr kumimoji="1" lang="ja-JP" altLang="en-US"/>
                    </a:p>
                  </a:txBody>
                  <a:tcPr/>
                </a:tc>
                <a:tc vMerge="1">
                  <a:txBody>
                    <a:bodyPr/>
                    <a:lstStyle/>
                    <a:p>
                      <a:pPr algn="ctr"/>
                      <a:endParaRPr kumimoji="1"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050" b="1" dirty="0">
                          <a:solidFill>
                            <a:schemeClr val="tx1"/>
                          </a:solidFill>
                        </a:rPr>
                        <a:t>レジストリ</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ja-JP" altLang="en-US" sz="110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ja-JP" altLang="en-US" sz="1100" dirty="0"/>
                        <a:t>なし</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08769512"/>
                  </a:ext>
                </a:extLst>
              </a:tr>
              <a:tr h="205934">
                <a:tc vMerge="1">
                  <a:txBody>
                    <a:bodyPr/>
                    <a:lstStyle/>
                    <a:p>
                      <a:pPr algn="ctr"/>
                      <a:endParaRPr kumimoji="1" lang="ja-JP" altLang="en-US" sz="14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独自の技術の参照・指定</a:t>
                      </a:r>
                    </a:p>
                  </a:txBody>
                  <a:tcPr anchor="ctr">
                    <a:lnL w="19050" cap="flat" cmpd="sng" algn="ctr">
                      <a:solidFill>
                        <a:schemeClr val="bg1"/>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tc>
                  <a:txBody>
                    <a:bodyPr/>
                    <a:lstStyle/>
                    <a:p>
                      <a:r>
                        <a:rPr lang="en-US" altLang="ja-JP" sz="1100" b="1" u="sng" dirty="0" err="1">
                          <a:solidFill>
                            <a:schemeClr val="accent2">
                              <a:lumMod val="75000"/>
                              <a:lumOff val="25000"/>
                            </a:schemeClr>
                          </a:solidFill>
                        </a:rPr>
                        <a:t>Singpass</a:t>
                      </a:r>
                      <a:r>
                        <a:rPr lang="en-US" altLang="ja-JP" sz="1100" b="1" u="sng" dirty="0">
                          <a:solidFill>
                            <a:schemeClr val="accent2">
                              <a:lumMod val="75000"/>
                              <a:lumOff val="25000"/>
                            </a:schemeClr>
                          </a:solidFill>
                        </a:rPr>
                        <a:t>, My Info</a:t>
                      </a:r>
                      <a:r>
                        <a:rPr lang="ja-JP" altLang="en-US" sz="1100" b="1" u="sng" dirty="0">
                          <a:solidFill>
                            <a:schemeClr val="accent2">
                              <a:lumMod val="75000"/>
                              <a:lumOff val="25000"/>
                            </a:schemeClr>
                          </a:solidFill>
                        </a:rPr>
                        <a:t>との</a:t>
                      </a:r>
                      <a:r>
                        <a:rPr lang="en-US" altLang="ja-JP" sz="1100" b="1" u="sng" dirty="0">
                          <a:solidFill>
                            <a:schemeClr val="accent2">
                              <a:lumMod val="75000"/>
                              <a:lumOff val="25000"/>
                            </a:schemeClr>
                          </a:solidFill>
                        </a:rPr>
                        <a:t>API</a:t>
                      </a:r>
                      <a:r>
                        <a:rPr lang="ja-JP" altLang="en-US" sz="1100" b="1" u="sng" dirty="0">
                          <a:solidFill>
                            <a:schemeClr val="accent2">
                              <a:lumMod val="75000"/>
                              <a:lumOff val="25000"/>
                            </a:schemeClr>
                          </a:solidFill>
                        </a:rPr>
                        <a:t>接続</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altLang="ja-JP" sz="1100" b="1" u="sng" dirty="0" err="1">
                          <a:solidFill>
                            <a:schemeClr val="accent2">
                              <a:lumMod val="75000"/>
                              <a:lumOff val="25000"/>
                            </a:schemeClr>
                          </a:solidFill>
                        </a:rPr>
                        <a:t>Aadhaar</a:t>
                      </a:r>
                      <a:r>
                        <a:rPr lang="ja-JP" altLang="en-US" sz="1100" b="1" u="sng" dirty="0">
                          <a:solidFill>
                            <a:schemeClr val="accent2">
                              <a:lumMod val="75000"/>
                              <a:lumOff val="25000"/>
                            </a:schemeClr>
                          </a:solidFill>
                        </a:rPr>
                        <a:t>との</a:t>
                      </a:r>
                      <a:r>
                        <a:rPr lang="en-US" altLang="ja-JP" sz="1100" b="1" u="sng" dirty="0">
                          <a:solidFill>
                            <a:schemeClr val="accent2">
                              <a:lumMod val="75000"/>
                              <a:lumOff val="25000"/>
                            </a:schemeClr>
                          </a:solidFill>
                        </a:rPr>
                        <a:t>API</a:t>
                      </a:r>
                      <a:r>
                        <a:rPr lang="ja-JP" altLang="en-US" sz="1100" b="1" u="sng" dirty="0">
                          <a:solidFill>
                            <a:schemeClr val="accent2">
                              <a:lumMod val="75000"/>
                              <a:lumOff val="25000"/>
                            </a:schemeClr>
                          </a:solidFill>
                        </a:rPr>
                        <a:t>接続</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85563149"/>
                  </a:ext>
                </a:extLst>
              </a:tr>
            </a:tbl>
          </a:graphicData>
        </a:graphic>
      </p:graphicFrame>
      <p:sp>
        <p:nvSpPr>
          <p:cNvPr id="5"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3.2.5 </a:t>
            </a:r>
            <a:r>
              <a:rPr lang="ja-JP" altLang="en-US" sz="1100" dirty="0">
                <a:solidFill>
                  <a:srgbClr val="002060"/>
                </a:solidFill>
              </a:rPr>
              <a:t>トラストフレームワークの策定状況</a:t>
            </a:r>
            <a:r>
              <a:rPr lang="en-US" altLang="ja-JP" sz="1100" dirty="0">
                <a:solidFill>
                  <a:srgbClr val="002060"/>
                </a:solidFill>
              </a:rPr>
              <a:t>‐</a:t>
            </a:r>
            <a:r>
              <a:rPr lang="ja-JP" altLang="en-US" sz="1100" dirty="0">
                <a:solidFill>
                  <a:srgbClr val="002060"/>
                </a:solidFill>
              </a:rPr>
              <a:t>トラストフレームワークの策定状況に関する総括</a:t>
            </a:r>
            <a:r>
              <a:rPr lang="en-US" altLang="ja-JP" sz="1800" b="1" spc="0" dirty="0">
                <a:solidFill>
                  <a:srgbClr val="002060"/>
                </a:solidFill>
              </a:rPr>
              <a:t/>
            </a:r>
            <a:br>
              <a:rPr lang="en-US" altLang="ja-JP" sz="1800" b="1" spc="0" dirty="0">
                <a:solidFill>
                  <a:srgbClr val="002060"/>
                </a:solidFill>
              </a:rPr>
            </a:br>
            <a:r>
              <a:rPr lang="ja-JP" altLang="en-US" sz="1800" dirty="0">
                <a:solidFill>
                  <a:srgbClr val="002060"/>
                </a:solidFill>
              </a:rPr>
              <a:t>（補足）トラストフレームワークの規定する内容の</a:t>
            </a:r>
            <a:r>
              <a:rPr lang="ja-JP" altLang="en-US" sz="1800" dirty="0" smtClean="0">
                <a:solidFill>
                  <a:srgbClr val="002060"/>
                </a:solidFill>
              </a:rPr>
              <a:t>整理</a:t>
            </a:r>
            <a:endParaRPr lang="ja-JP" altLang="en-US" sz="1800" b="1" spc="0" dirty="0">
              <a:solidFill>
                <a:srgbClr val="002060"/>
              </a:solidFill>
            </a:endParaRPr>
          </a:p>
        </p:txBody>
      </p:sp>
    </p:spTree>
    <p:extLst>
      <p:ext uri="{BB962C8B-B14F-4D97-AF65-F5344CB8AC3E}">
        <p14:creationId xmlns:p14="http://schemas.microsoft.com/office/powerpoint/2010/main" val="3091036816"/>
      </p:ext>
    </p:extLst>
  </p:cSld>
  <p:clrMapOvr>
    <a:masterClrMapping/>
  </p:clrMapOvr>
</p:sld>
</file>

<file path=ppt/theme/theme1.xml><?xml version="1.0" encoding="utf-8"?>
<a:theme xmlns:a="http://schemas.openxmlformats.org/drawingml/2006/main" name="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1BEE63F7-4011-481A-8697-B92FDF4CD1E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1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経営研Presentation_Template_A4_JP[読み取り専用]" id="{FF546D49-4F3C-4429-860F-82F847598126}" vid="{1339E824-507A-4BC6-9660-37C33D6443AC}"/>
    </a:ext>
  </a:extLst>
</a:theme>
</file>

<file path=ppt/theme/theme8.xml><?xml version="1.0" encoding="utf-8"?>
<a:theme xmlns:a="http://schemas.openxmlformats.org/drawingml/2006/main" name="2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45720" rIns="0" bIns="45720" rtlCol="0" anchor="t" anchorCtr="0">
        <a:normAutofit fontScale="82500" lnSpcReduction="20000"/>
      </a:bodyPr>
      <a:lstStyle>
        <a:defPPr>
          <a:defRPr sz="1100" b="0" dirty="0" smtClean="0"/>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9.xml><?xml version="1.0" encoding="utf-8"?>
<a:theme xmlns:a="http://schemas.openxmlformats.org/drawingml/2006/main" name="レイアウト">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ユーザー定義 3">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2" id="{B6710A25-F3F0-439A-BFE0-4360FC5EA5C4}" vid="{A346BB1F-EDAB-4DA5-9B86-3F704AB7869E}"/>
    </a:ext>
  </a:extLst>
</a:theme>
</file>

<file path=ppt/theme/theme10.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経営研レポート_量子技術と経済安全保障</Template>
  <TotalTime>0</TotalTime>
  <Words>30347</Words>
  <Application>Microsoft Office PowerPoint</Application>
  <PresentationFormat>A4 210 x 297 mm</PresentationFormat>
  <Paragraphs>3193</Paragraphs>
  <Slides>78</Slides>
  <Notes>19</Notes>
  <HiddenSlides>0</HiddenSlides>
  <MMClips>0</MMClips>
  <ScaleCrop>false</ScaleCrop>
  <HeadingPairs>
    <vt:vector size="6" baseType="variant">
      <vt:variant>
        <vt:lpstr>使用されているフォント</vt:lpstr>
      </vt:variant>
      <vt:variant>
        <vt:i4>6</vt:i4>
      </vt:variant>
      <vt:variant>
        <vt:lpstr>テーマ</vt:lpstr>
      </vt:variant>
      <vt:variant>
        <vt:i4>9</vt:i4>
      </vt:variant>
      <vt:variant>
        <vt:lpstr>スライド タイトル</vt:lpstr>
      </vt:variant>
      <vt:variant>
        <vt:i4>78</vt:i4>
      </vt:variant>
    </vt:vector>
  </HeadingPairs>
  <TitlesOfParts>
    <vt:vector size="93" baseType="lpstr">
      <vt:lpstr>BIZ UDPゴシック</vt:lpstr>
      <vt:lpstr>HGPGothicE</vt:lpstr>
      <vt:lpstr>HGP創英角ｺﾞｼｯｸUB</vt:lpstr>
      <vt:lpstr>Meiryo UI</vt:lpstr>
      <vt:lpstr>Arial</vt:lpstr>
      <vt:lpstr>Wingdings</vt:lpstr>
      <vt:lpstr>表紙</vt:lpstr>
      <vt:lpstr>目次</vt:lpstr>
      <vt:lpstr>中扉</vt:lpstr>
      <vt:lpstr>コンテンツ_Light</vt:lpstr>
      <vt:lpstr>コンテンツ_Dark</vt:lpstr>
      <vt:lpstr>裏表紙</vt:lpstr>
      <vt:lpstr>1_コンテンツ_Light</vt:lpstr>
      <vt:lpstr>2_コンテンツ_Light</vt:lpstr>
      <vt:lpstr>レイアウト</vt:lpstr>
      <vt:lpstr>PowerPoint プレゼンテーション</vt:lpstr>
      <vt:lpstr>2.　デジタルアイデンティに関する基礎調査 トラストフレームワーク（再掲）</vt:lpstr>
      <vt:lpstr>3.2　デジタルアイデンティに関する基礎調査 トラストフレームワーク調査方針</vt:lpstr>
      <vt:lpstr>PowerPoint プレゼンテーション</vt:lpstr>
      <vt:lpstr>3.2.1 トラストフレームワークの策定状況 Regulation 910/2014：eIDAS</vt:lpstr>
      <vt:lpstr>3.2.1 トラストフレームワークの策定状況 European Digital Identity Wallet：EUDIW</vt:lpstr>
      <vt:lpstr>3.2.1 トラストフレームワークの策定状況 （補足）NIST SP 800-63とeIDASの比較</vt:lpstr>
      <vt:lpstr>3.2.1 トラストフレームワークの策定状況 IDunion</vt:lpstr>
      <vt:lpstr>3.2.1 トラストフレームワークの策定状況 IDunion : ToIP Trust Framework</vt:lpstr>
      <vt:lpstr>3.2.1 トラストフレームワークの策定状況 ToIP Technology Stack</vt:lpstr>
      <vt:lpstr>3.2.1 トラストフレームワークの策定状況 ToIP Governance Stack</vt:lpstr>
      <vt:lpstr>3.2.1 トラストフレームワークの策定状況 The UK digital identity and attributes trust framework の概要</vt:lpstr>
      <vt:lpstr>3.2.1 トラストフレームワークの策定状況 The UK DIATFの構成1</vt:lpstr>
      <vt:lpstr>3.2.1 トラストフレームワークの策定状況 The UK DIATFの認定</vt:lpstr>
      <vt:lpstr>3.2.1 トラストフレームワークの策定状況 （補足）NIST SP 800-63とThe UK DIATFの比較</vt:lpstr>
      <vt:lpstr>PowerPoint プレゼンテーション</vt:lpstr>
      <vt:lpstr>3.2.2 トラストフレームワークの策定状況　-Identity Ecosystem Framework：IDEF Identity Ecosystem </vt:lpstr>
      <vt:lpstr>3.2.2 トラストフレームワークの策定状況　-Identity Ecosystem Framework：IDEF Identity Ecosystem </vt:lpstr>
      <vt:lpstr>3.2.2 トラストフレームワークの策定状況　-Identity Ecosystem Framework：IDEF IDEFの構造 </vt:lpstr>
      <vt:lpstr>3.2.2 トラストフレームワークの策定状況　-Identity Ecosystem Framework：IDEF IDEF Functional modelの詳細① </vt:lpstr>
      <vt:lpstr>3.2.2 トラストフレームワークの策定状況　-Identity Ecosystem Framework：IDEF IDEF Functional modelの詳細② </vt:lpstr>
      <vt:lpstr>3.2.2 トラストフレームワークの策定状況　-Identity Ecosystem Framework：IDEF IDEF Functional modelの詳細③ </vt:lpstr>
      <vt:lpstr>3.2.2 トラストフレームワークの策定状況　-Identity Ecosystem Framework：IDEF IDEF Functional modelの詳細④ </vt:lpstr>
      <vt:lpstr>3.2.2 トラストフレームワークの策定状況　-Identity Ecosystem Framework：IDEF IDEF Baseline Functional Requirements1の詳細① </vt:lpstr>
      <vt:lpstr>3.2.2 トラストフレームワークの策定状況　-Identity Ecosystem Framework：IDEF IDEF Baseline Functional Requirements1の詳細② </vt:lpstr>
      <vt:lpstr>3.2.2 トラストフレームワークの策定状況　-Identity Ecosystem Framework：IDEF IDEF Baseline Functional Requirements1の詳細③ </vt:lpstr>
      <vt:lpstr>3.2.2 トラストフレームワークの策定状況　-Identity Ecosystem Framework：IDEF IDEF Baseline Functional Requirements1の詳細④ </vt:lpstr>
      <vt:lpstr>3.2.2 トラストフレームワークの策定状況　-Identity Ecosystem Framework：IDEF IDEF Baseline Functional Requirements1の詳細⑤ </vt:lpstr>
      <vt:lpstr>3.2.2 トラストフレームワークの策定状況　-Identity Ecosystem Framework：IDEF IDESG Standards Registry &amp; Inventory </vt:lpstr>
      <vt:lpstr>3.2.2 トラストフレームワークの策定状況　-Identity Ecosystem Framework：IDEF （参考） IDEF Registry </vt:lpstr>
      <vt:lpstr>3.2.2 トラストフレームワークの策定状況　-NIST SP-800-63 NIST SP-800-63の構成</vt:lpstr>
      <vt:lpstr>3.2.2 トラストフレームワークの策定状況　-NIST SP-800-63 SP 800-63A：Enrollment and Identity Proofing</vt:lpstr>
      <vt:lpstr>3.2.2 トラストフレームワークの策定状況　-NIST SP-800-63 SP 800-63B：Authentication and Lifecycle</vt:lpstr>
      <vt:lpstr>3.2.2 トラストフレームワークの策定状況　-NIST SP-800-63 （参考）AAL要件の各項目の概要について</vt:lpstr>
      <vt:lpstr>3.2.2 トラストフレームワークの策定状況　-NIST SP-800-63 SP 800-63C：Federation and Assertions</vt:lpstr>
      <vt:lpstr>3.2.2 トラストフレームワークの策定状況　-NIST SP-800-63 SP 800-63-4</vt:lpstr>
      <vt:lpstr>3.2.2 トラストフレームワークの策定状況　-NIST SP-800-63 SP 800-63-4 1「Note to Reviewers」 で募集されたコメント</vt:lpstr>
      <vt:lpstr>3.2.2 トラストフレームワークの策定状況　-Pan-Canadian Trust Framework：PCTF Pan-Canadian Trust Framework（PCTF）の概要</vt:lpstr>
      <vt:lpstr>3.2.2 トラストフレームワークの策定状況　-Pan-Canadian Trust Framework：PCTF Pan-Canadian Trust Framework（PCTF）の概要</vt:lpstr>
      <vt:lpstr>3.2.2 トラストフレームワークの策定状況　-Pan-Canadian Trust Framework：PCTF PCTF コンポーネント規定されるプロセス① デジタルウォレット1</vt:lpstr>
      <vt:lpstr>3.2.2 トラストフレームワークの策定状況　-Pan-Canadian Trust Framework：PCTF PCTF コンポーネントで規定されるプロセス② 検証済み個人1</vt:lpstr>
      <vt:lpstr>3.2.2 トラストフレームワークの策定状況　-Pan-Canadian Trust Framework：PCTF PCTF コンポーネント規定されるプロセス③ 検証済み組織1</vt:lpstr>
      <vt:lpstr>3.2.2 トラストフレームワークの策定状況　-Pan-Canadian Trust Framework：PCTF PCTF コンポーネントで規定されるプロセス④ 通知と同意1</vt:lpstr>
      <vt:lpstr>3.2.2 トラストフレームワークの策定状況　-Pan-Canadian Trust Framework：PCTF Voilà Verified Trustmark Program</vt:lpstr>
      <vt:lpstr>3.2.2 トラストフレームワークの策定状況 （補足）NIST SP 800-63とPCTFの比較</vt:lpstr>
      <vt:lpstr>PowerPoint プレゼンテーション</vt:lpstr>
      <vt:lpstr>3.2.3 トラストフレームワークの策定状況 Trusted Digital Identity Framework（TDIF）</vt:lpstr>
      <vt:lpstr>3.2.3 トラストフレームワークの策定状況 TDIFの機能要件（再掲）1</vt:lpstr>
      <vt:lpstr>3.2.3 トラストフレームワークの策定状況 TDIF フェデレーションのオンボーディング要件</vt:lpstr>
      <vt:lpstr>3.2.3 トラストフレームワークの策定状況 TDIF認定事業者（再掲）</vt:lpstr>
      <vt:lpstr>3.2.3 トラストフレームワークの策定状況 （補足）NIST SP 800-63とTDIFの比較</vt:lpstr>
      <vt:lpstr>3.2.3 トラストフレームワークの策定状況 TrustID Framework（再掲）</vt:lpstr>
      <vt:lpstr>3.2.3 トラストフレームワークの策定状況 デジタルアイデンティティ・トラストフレームワーク</vt:lpstr>
      <vt:lpstr>3.2.3 トラストフレームワークの策定状況 Identification Management Standards</vt:lpstr>
      <vt:lpstr>3.2.3 トラストフレームワークの策定状況 Identification Management Standards – ① 情報保証基準の詳細</vt:lpstr>
      <vt:lpstr>3.2.3 トラストフレームワークの策定状況 Identification Management Standards – ② バインディング保証基準</vt:lpstr>
      <vt:lpstr>3.2.3 トラストフレームワークの策定状況 Identification Management Standards – ③ 認証保証基準</vt:lpstr>
      <vt:lpstr>3.2.3 トラストフレームワークの策定状況 Identification Management Standards – ④ フェデレーション保証基準</vt:lpstr>
      <vt:lpstr>3.2.3 トラストフレームワークの策定状況 （補足）SP 800-63とIdentification Management Standardsの比較</vt:lpstr>
      <vt:lpstr>PowerPoint プレゼンテーション</vt:lpstr>
      <vt:lpstr>3.2.4 トラストフレームワークの策定状況 NDI Stack の構造（再掲）</vt:lpstr>
      <vt:lpstr>3.2.4 トラストフレームワークの策定状況 India Stack（再掲）</vt:lpstr>
      <vt:lpstr>PowerPoint プレゼンテーション</vt:lpstr>
      <vt:lpstr>3.2.5 トラストフレームワークの策定状況‐トラストフレームワークの策定状況に関する総括 各トラストフレームワークのスコープ</vt:lpstr>
      <vt:lpstr>3.2.5 トラストフレームワークの策定状況‐トラストフレームワークの策定状況に関する総括 トラストフレームワークの一般化</vt:lpstr>
      <vt:lpstr>3.2.5 トラストフレームワークの策定状況‐トラストフレームワークの策定状況に関する総括 （補足）一般的なトラストフレームワークの策定プロセス</vt:lpstr>
      <vt:lpstr>3.2.5 トラストフレームワークの策定状況‐トラストフレームワークの策定状況に関する総括 トラストフレームワークのメタ的特性の比較</vt:lpstr>
      <vt:lpstr>3.2.5 トラストフレームワークの策定状況‐トラストフレームワークの策定状況に関する総括 トラストフレームワークのメタ的特性の比較　-　強制力の違い</vt:lpstr>
      <vt:lpstr>3.2.5 トラストフレームワークの策定状況‐トラストフレームワークの策定状況に関する総括 トラストフレームワークのメタ的特性の比較　-　認定制度の違い</vt:lpstr>
      <vt:lpstr>3.2.5 トラストフレームワークの策定状況‐トラストフレームワークの策定状況に関する総括 トラストフレームワークの比較　–　ステークホルダーの違い</vt:lpstr>
      <vt:lpstr>3.2.5 トラストフレームワークの策定状況‐トラストフレームワークの策定状況に関する総括 トラストフレームワークの規定する内容の比較</vt:lpstr>
      <vt:lpstr>3.2.5 トラストフレームワークの策定状況‐トラストフレームワークの策定状況に関する総括 トラストフレームワークの規定する内容の比較</vt:lpstr>
      <vt:lpstr>3.2.5 トラストフレームワークの策定状況‐トラストフレームワークの策定状況に関する総括 （補足）各トラストフレームワークの特徴</vt:lpstr>
      <vt:lpstr>3.2.5 トラストフレームワークの策定状況‐トラストフレームワークの策定状況に関する総括 （補足）各トラストフレームワークの参照先</vt:lpstr>
      <vt:lpstr>3.2.5 トラストフレームワークの策定状況‐トラストフレームワークの策定状況に関する総括 （補足）トラストフレームワークの規定する内容の整理</vt:lpstr>
      <vt:lpstr>3.2.5 トラストフレームワークの策定状況‐トラストフレームワークの策定状況に関する総括 （補足）トラストフレームワークの規定する内容の整理</vt:lpstr>
      <vt:lpstr>3.2.5 トラストフレームワークの策定状況‐トラストフレームワークの策定状況に関する総括 （補足）トラストフレームワークの規定する内容の整理</vt:lpstr>
      <vt:lpstr>3.2.5 トラストフレームワークの策定状況‐トラストフレームワークの策定状況に関する総括 （補足）トラストフレームワークの規定する内容の整理</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2023-04-27T05:06:44Z</dcterms:created>
  <dcterms:modified xsi:type="dcterms:W3CDTF">2023-04-27T05:07:24Z</dcterms:modified>
  <cp:version/>
</cp:coreProperties>
</file>